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8" r:id="rId3"/>
    <p:sldId id="267" r:id="rId4"/>
    <p:sldId id="266" r:id="rId5"/>
    <p:sldId id="284" r:id="rId6"/>
    <p:sldId id="269" r:id="rId7"/>
    <p:sldId id="299" r:id="rId8"/>
    <p:sldId id="271" r:id="rId9"/>
    <p:sldId id="290" r:id="rId10"/>
    <p:sldId id="295" r:id="rId11"/>
    <p:sldId id="272" r:id="rId12"/>
    <p:sldId id="297" r:id="rId13"/>
    <p:sldId id="298" r:id="rId14"/>
    <p:sldId id="291" r:id="rId15"/>
    <p:sldId id="293" r:id="rId16"/>
    <p:sldId id="270" r:id="rId17"/>
    <p:sldId id="273" r:id="rId18"/>
    <p:sldId id="296" r:id="rId19"/>
    <p:sldId id="283" r:id="rId20"/>
    <p:sldId id="262" r:id="rId21"/>
    <p:sldId id="286" r:id="rId22"/>
    <p:sldId id="287" r:id="rId23"/>
    <p:sldId id="281" r:id="rId24"/>
    <p:sldId id="282" r:id="rId25"/>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6" autoAdjust="0"/>
    <p:restoredTop sz="94391" autoAdjust="0"/>
  </p:normalViewPr>
  <p:slideViewPr>
    <p:cSldViewPr>
      <p:cViewPr>
        <p:scale>
          <a:sx n="52" d="100"/>
          <a:sy n="52" d="100"/>
        </p:scale>
        <p:origin x="847" y="4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B5405D-79A8-4D02-B3A4-4DEEE0A15196}" type="doc">
      <dgm:prSet loTypeId="urn:microsoft.com/office/officeart/2005/8/layout/process1" loCatId="process" qsTypeId="urn:microsoft.com/office/officeart/2005/8/quickstyle/simple1" qsCatId="simple" csTypeId="urn:microsoft.com/office/officeart/2005/8/colors/accent1_2" csCatId="accent1" phldr="1"/>
      <dgm:spPr/>
    </dgm:pt>
    <dgm:pt modelId="{DF58FF88-B667-49DD-A36E-80976A610F65}">
      <dgm:prSet phldrT="[Text]"/>
      <dgm:spPr>
        <a:noFill/>
        <a:ln>
          <a:solidFill>
            <a:schemeClr val="tx1"/>
          </a:solidFill>
        </a:ln>
      </dgm:spPr>
      <dgm:t>
        <a:bodyPr/>
        <a:lstStyle/>
        <a:p>
          <a:r>
            <a:rPr lang="en-US" dirty="0">
              <a:solidFill>
                <a:schemeClr val="tx1"/>
              </a:solidFill>
            </a:rPr>
            <a:t>Visual Extractor</a:t>
          </a:r>
        </a:p>
      </dgm:t>
    </dgm:pt>
    <dgm:pt modelId="{6A9FEB82-9894-45EC-860B-6DE6C7E44306}" type="parTrans" cxnId="{AFD6026D-1D83-4816-832E-BE9D77336B41}">
      <dgm:prSet/>
      <dgm:spPr/>
      <dgm:t>
        <a:bodyPr/>
        <a:lstStyle/>
        <a:p>
          <a:endParaRPr lang="en-US"/>
        </a:p>
      </dgm:t>
    </dgm:pt>
    <dgm:pt modelId="{A7892E4E-D1D5-4B1C-B2A5-19F1F36B3B44}" type="sibTrans" cxnId="{AFD6026D-1D83-4816-832E-BE9D77336B41}">
      <dgm:prSet/>
      <dgm:spPr/>
      <dgm:t>
        <a:bodyPr/>
        <a:lstStyle/>
        <a:p>
          <a:endParaRPr lang="en-US"/>
        </a:p>
      </dgm:t>
    </dgm:pt>
    <dgm:pt modelId="{16E09950-58CA-41D7-9559-7D2E04CB23FB}">
      <dgm:prSet phldrT="[Text]"/>
      <dgm:spPr>
        <a:noFill/>
        <a:ln>
          <a:solidFill>
            <a:schemeClr val="tx1"/>
          </a:solidFill>
        </a:ln>
      </dgm:spPr>
      <dgm:t>
        <a:bodyPr/>
        <a:lstStyle/>
        <a:p>
          <a:r>
            <a:rPr lang="en-US" dirty="0">
              <a:solidFill>
                <a:schemeClr val="tx1"/>
              </a:solidFill>
            </a:rPr>
            <a:t>Encoder</a:t>
          </a:r>
        </a:p>
      </dgm:t>
    </dgm:pt>
    <dgm:pt modelId="{FACEDC5E-044A-40CC-9F55-D9B14DE7BA9E}" type="parTrans" cxnId="{5BDF811E-B950-47FA-A827-D6BB70529EF5}">
      <dgm:prSet/>
      <dgm:spPr/>
      <dgm:t>
        <a:bodyPr/>
        <a:lstStyle/>
        <a:p>
          <a:endParaRPr lang="en-US"/>
        </a:p>
      </dgm:t>
    </dgm:pt>
    <dgm:pt modelId="{7ABFD866-B1CE-4C44-BA33-7E106ED7DEA6}" type="sibTrans" cxnId="{5BDF811E-B950-47FA-A827-D6BB70529EF5}">
      <dgm:prSet/>
      <dgm:spPr/>
      <dgm:t>
        <a:bodyPr/>
        <a:lstStyle/>
        <a:p>
          <a:endParaRPr lang="en-US"/>
        </a:p>
      </dgm:t>
    </dgm:pt>
    <dgm:pt modelId="{B19C9A45-D996-4DCC-9158-B5FCAA335668}">
      <dgm:prSet phldrT="[Text]"/>
      <dgm:spPr>
        <a:blipFill rotWithShape="0">
          <a:blip xmlns:r="http://schemas.openxmlformats.org/officeDocument/2006/relationships" r:embed="rId1"/>
          <a:stretch>
            <a:fillRect/>
          </a:stretch>
        </a:blipFill>
      </dgm:spPr>
      <dgm:t>
        <a:bodyPr/>
        <a:lstStyle/>
        <a:p>
          <a:endParaRPr lang="en-US" dirty="0"/>
        </a:p>
      </dgm:t>
    </dgm:pt>
    <dgm:pt modelId="{10BB2399-F2F9-4AAF-B37B-4F2D126DC473}" type="sibTrans" cxnId="{40E09908-3051-4224-9311-D1616CC5E047}">
      <dgm:prSet/>
      <dgm:spPr/>
      <dgm:t>
        <a:bodyPr/>
        <a:lstStyle/>
        <a:p>
          <a:endParaRPr lang="en-US"/>
        </a:p>
      </dgm:t>
    </dgm:pt>
    <dgm:pt modelId="{D3A8775E-A5CB-44CE-9273-57269ECE6A29}" type="parTrans" cxnId="{40E09908-3051-4224-9311-D1616CC5E047}">
      <dgm:prSet/>
      <dgm:spPr/>
      <dgm:t>
        <a:bodyPr/>
        <a:lstStyle/>
        <a:p>
          <a:endParaRPr lang="en-US"/>
        </a:p>
      </dgm:t>
    </dgm:pt>
    <dgm:pt modelId="{3A527670-B8DB-45D4-BB2A-E8D2D3211EC8}">
      <dgm:prSet/>
      <dgm:spPr>
        <a:noFill/>
        <a:ln>
          <a:solidFill>
            <a:schemeClr val="tx1"/>
          </a:solidFill>
        </a:ln>
      </dgm:spPr>
      <dgm:t>
        <a:bodyPr/>
        <a:lstStyle/>
        <a:p>
          <a:r>
            <a:rPr lang="en-US" dirty="0">
              <a:solidFill>
                <a:schemeClr val="tx1"/>
              </a:solidFill>
            </a:rPr>
            <a:t>Generated Report</a:t>
          </a:r>
        </a:p>
      </dgm:t>
    </dgm:pt>
    <dgm:pt modelId="{A3A8F2B5-C785-4A29-AD8B-0BBB814C92B2}" type="parTrans" cxnId="{44BAD34B-0E90-4B4A-95B6-8057D0D1CB29}">
      <dgm:prSet/>
      <dgm:spPr/>
      <dgm:t>
        <a:bodyPr/>
        <a:lstStyle/>
        <a:p>
          <a:endParaRPr lang="en-US"/>
        </a:p>
      </dgm:t>
    </dgm:pt>
    <dgm:pt modelId="{89970D8F-B3FF-4D9B-9E73-16DFA6563263}" type="sibTrans" cxnId="{44BAD34B-0E90-4B4A-95B6-8057D0D1CB29}">
      <dgm:prSet/>
      <dgm:spPr/>
      <dgm:t>
        <a:bodyPr/>
        <a:lstStyle/>
        <a:p>
          <a:endParaRPr lang="en-US"/>
        </a:p>
      </dgm:t>
    </dgm:pt>
    <dgm:pt modelId="{9D5EC6B1-104A-4342-A716-E19A13B7CF99}">
      <dgm:prSet phldrT="[Text]"/>
      <dgm:spPr>
        <a:noFill/>
        <a:ln>
          <a:solidFill>
            <a:schemeClr val="tx1"/>
          </a:solidFill>
        </a:ln>
      </dgm:spPr>
      <dgm:t>
        <a:bodyPr/>
        <a:lstStyle/>
        <a:p>
          <a:r>
            <a:rPr lang="en-US" dirty="0">
              <a:solidFill>
                <a:schemeClr val="tx1"/>
              </a:solidFill>
            </a:rPr>
            <a:t>Decoder</a:t>
          </a:r>
        </a:p>
      </dgm:t>
    </dgm:pt>
    <dgm:pt modelId="{A9F2971C-FDDF-45A1-88B4-E51F7E585D35}" type="sibTrans" cxnId="{2F96DC0B-E04A-4DD0-84B3-7567897E1BD1}">
      <dgm:prSet/>
      <dgm:spPr/>
      <dgm:t>
        <a:bodyPr/>
        <a:lstStyle/>
        <a:p>
          <a:endParaRPr lang="en-US"/>
        </a:p>
      </dgm:t>
    </dgm:pt>
    <dgm:pt modelId="{AA6A6286-640C-4256-A11D-4F4B556A4EAC}" type="parTrans" cxnId="{2F96DC0B-E04A-4DD0-84B3-7567897E1BD1}">
      <dgm:prSet/>
      <dgm:spPr/>
      <dgm:t>
        <a:bodyPr/>
        <a:lstStyle/>
        <a:p>
          <a:endParaRPr lang="en-US"/>
        </a:p>
      </dgm:t>
    </dgm:pt>
    <dgm:pt modelId="{D99D500B-6426-4E0B-8A75-B0963F1FEDED}">
      <dgm:prSet phldrT="[Text]"/>
      <dgm:spPr>
        <a:noFill/>
        <a:ln>
          <a:solidFill>
            <a:schemeClr val="tx1"/>
          </a:solidFill>
        </a:ln>
      </dgm:spPr>
      <dgm:t>
        <a:bodyPr/>
        <a:lstStyle/>
        <a:p>
          <a:r>
            <a:rPr lang="en-US" dirty="0">
              <a:solidFill>
                <a:schemeClr val="tx1"/>
              </a:solidFill>
            </a:rPr>
            <a:t>Relational Memory</a:t>
          </a:r>
        </a:p>
      </dgm:t>
    </dgm:pt>
    <dgm:pt modelId="{CB870262-E43C-48A9-BEC5-75A58384A3DF}" type="sibTrans" cxnId="{60E1FBDE-E77B-4CB1-AD39-36E41F128BD1}">
      <dgm:prSet/>
      <dgm:spPr/>
      <dgm:t>
        <a:bodyPr/>
        <a:lstStyle/>
        <a:p>
          <a:endParaRPr lang="en-US"/>
        </a:p>
      </dgm:t>
    </dgm:pt>
    <dgm:pt modelId="{DC5D5B09-6F05-4C65-84B7-5EC47534B270}" type="parTrans" cxnId="{60E1FBDE-E77B-4CB1-AD39-36E41F128BD1}">
      <dgm:prSet/>
      <dgm:spPr/>
      <dgm:t>
        <a:bodyPr/>
        <a:lstStyle/>
        <a:p>
          <a:endParaRPr lang="en-US"/>
        </a:p>
      </dgm:t>
    </dgm:pt>
    <dgm:pt modelId="{A3879105-ABE7-4DF0-8512-B43ADC3AD325}">
      <dgm:prSet phldrT="[Text]"/>
      <dgm:spPr>
        <a:noFill/>
        <a:ln>
          <a:solidFill>
            <a:schemeClr val="tx1"/>
          </a:solidFill>
        </a:ln>
      </dgm:spPr>
      <dgm:t>
        <a:bodyPr/>
        <a:lstStyle/>
        <a:p>
          <a:pPr algn="l"/>
          <a:r>
            <a:rPr lang="en-US" dirty="0">
              <a:solidFill>
                <a:schemeClr val="tx1"/>
              </a:solidFill>
            </a:rPr>
            <a:t>Ground-truth: In comparison with study of there is again enlargement of the cardiac silhouette with a pacer device in place. No definite vascular congestion raising the possibility of underlying cardiomyopathy or pleural effusion. No acute focal pneumonia. The right </a:t>
          </a:r>
          <a:r>
            <a:rPr lang="en-US" dirty="0" err="1">
              <a:solidFill>
                <a:schemeClr val="tx1"/>
              </a:solidFill>
            </a:rPr>
            <a:t>picc</a:t>
          </a:r>
          <a:r>
            <a:rPr lang="en-US" dirty="0">
              <a:solidFill>
                <a:schemeClr val="tx1"/>
              </a:solidFill>
            </a:rPr>
            <a:t> line has been removed.</a:t>
          </a:r>
        </a:p>
      </dgm:t>
    </dgm:pt>
    <dgm:pt modelId="{55520477-2AB5-43AC-833D-6601E7CC832C}" type="sibTrans" cxnId="{53BE7C77-B440-45AF-B14A-5E8F5A0C5D25}">
      <dgm:prSet/>
      <dgm:spPr/>
      <dgm:t>
        <a:bodyPr/>
        <a:lstStyle/>
        <a:p>
          <a:endParaRPr lang="en-US"/>
        </a:p>
      </dgm:t>
    </dgm:pt>
    <dgm:pt modelId="{BDD3B02F-0C84-4C00-9E53-BD9C1A9D2A89}" type="parTrans" cxnId="{53BE7C77-B440-45AF-B14A-5E8F5A0C5D25}">
      <dgm:prSet/>
      <dgm:spPr/>
      <dgm:t>
        <a:bodyPr/>
        <a:lstStyle/>
        <a:p>
          <a:endParaRPr lang="en-US"/>
        </a:p>
      </dgm:t>
    </dgm:pt>
    <dgm:pt modelId="{E4561E2F-B1C4-467E-92D5-781504701282}" type="pres">
      <dgm:prSet presAssocID="{5CB5405D-79A8-4D02-B3A4-4DEEE0A15196}" presName="Name0" presStyleCnt="0">
        <dgm:presLayoutVars>
          <dgm:dir/>
          <dgm:resizeHandles val="exact"/>
        </dgm:presLayoutVars>
      </dgm:prSet>
      <dgm:spPr/>
    </dgm:pt>
    <dgm:pt modelId="{EA93BB87-9E77-439F-90D6-A38C4B8710B6}" type="pres">
      <dgm:prSet presAssocID="{B19C9A45-D996-4DCC-9158-B5FCAA335668}" presName="node" presStyleLbl="node1" presStyleIdx="0" presStyleCnt="7" custLinFactNeighborY="-73631">
        <dgm:presLayoutVars>
          <dgm:bulletEnabled val="1"/>
        </dgm:presLayoutVars>
      </dgm:prSet>
      <dgm:spPr/>
    </dgm:pt>
    <dgm:pt modelId="{8A4424B9-2A25-4450-BEE7-74080FE2BA06}" type="pres">
      <dgm:prSet presAssocID="{10BB2399-F2F9-4AAF-B37B-4F2D126DC473}" presName="sibTrans" presStyleLbl="sibTrans2D1" presStyleIdx="0" presStyleCnt="6"/>
      <dgm:spPr/>
    </dgm:pt>
    <dgm:pt modelId="{5E6C33A3-5918-4F51-840E-9558AB84A128}" type="pres">
      <dgm:prSet presAssocID="{10BB2399-F2F9-4AAF-B37B-4F2D126DC473}" presName="connectorText" presStyleLbl="sibTrans2D1" presStyleIdx="0" presStyleCnt="6"/>
      <dgm:spPr/>
    </dgm:pt>
    <dgm:pt modelId="{6C06A189-6D8B-458B-8D5D-507EEFA7581D}" type="pres">
      <dgm:prSet presAssocID="{DF58FF88-B667-49DD-A36E-80976A610F65}" presName="node" presStyleLbl="node1" presStyleIdx="1" presStyleCnt="7" custLinFactNeighborY="-73631">
        <dgm:presLayoutVars>
          <dgm:bulletEnabled val="1"/>
        </dgm:presLayoutVars>
      </dgm:prSet>
      <dgm:spPr/>
    </dgm:pt>
    <dgm:pt modelId="{5147E703-ADF7-4A3A-B325-5D456B2CB03C}" type="pres">
      <dgm:prSet presAssocID="{A7892E4E-D1D5-4B1C-B2A5-19F1F36B3B44}" presName="sibTrans" presStyleLbl="sibTrans2D1" presStyleIdx="1" presStyleCnt="6"/>
      <dgm:spPr/>
    </dgm:pt>
    <dgm:pt modelId="{0357E529-2BD3-4E51-926F-2408C2EB8029}" type="pres">
      <dgm:prSet presAssocID="{A7892E4E-D1D5-4B1C-B2A5-19F1F36B3B44}" presName="connectorText" presStyleLbl="sibTrans2D1" presStyleIdx="1" presStyleCnt="6"/>
      <dgm:spPr/>
    </dgm:pt>
    <dgm:pt modelId="{C30E010F-31BC-4870-8B91-D41715154114}" type="pres">
      <dgm:prSet presAssocID="{16E09950-58CA-41D7-9559-7D2E04CB23FB}" presName="node" presStyleLbl="node1" presStyleIdx="2" presStyleCnt="7" custLinFactNeighborY="-73631">
        <dgm:presLayoutVars>
          <dgm:bulletEnabled val="1"/>
        </dgm:presLayoutVars>
      </dgm:prSet>
      <dgm:spPr/>
    </dgm:pt>
    <dgm:pt modelId="{AE408F52-C1F7-4720-A613-5DA1A2EEB600}" type="pres">
      <dgm:prSet presAssocID="{7ABFD866-B1CE-4C44-BA33-7E106ED7DEA6}" presName="sibTrans" presStyleLbl="sibTrans2D1" presStyleIdx="2" presStyleCnt="6" custAng="1994341" custScaleX="61106" custLinFactY="86601" custLinFactNeighborX="2390" custLinFactNeighborY="100000"/>
      <dgm:spPr/>
    </dgm:pt>
    <dgm:pt modelId="{A45646E9-5D2F-4E8E-BB8F-F5F575AF3364}" type="pres">
      <dgm:prSet presAssocID="{7ABFD866-B1CE-4C44-BA33-7E106ED7DEA6}" presName="connectorText" presStyleLbl="sibTrans2D1" presStyleIdx="2" presStyleCnt="6"/>
      <dgm:spPr/>
    </dgm:pt>
    <dgm:pt modelId="{C26152A6-DD07-40FB-836E-143920BD9C53}" type="pres">
      <dgm:prSet presAssocID="{3A527670-B8DB-45D4-BB2A-E8D2D3211EC8}" presName="node" presStyleLbl="node1" presStyleIdx="3" presStyleCnt="7" custLinFactY="-100000" custLinFactNeighborX="12062" custLinFactNeighborY="-131817">
        <dgm:presLayoutVars>
          <dgm:bulletEnabled val="1"/>
        </dgm:presLayoutVars>
      </dgm:prSet>
      <dgm:spPr/>
    </dgm:pt>
    <dgm:pt modelId="{18A583B3-AE41-4D53-91E7-DC868EC7AAA0}" type="pres">
      <dgm:prSet presAssocID="{89970D8F-B3FF-4D9B-9E73-16DFA6563263}" presName="sibTrans" presStyleLbl="sibTrans2D1" presStyleIdx="3" presStyleCnt="6" custAng="10849499" custScaleX="114251"/>
      <dgm:spPr/>
    </dgm:pt>
    <dgm:pt modelId="{490E29A9-9FC1-4ADA-AE5E-A84682C7411D}" type="pres">
      <dgm:prSet presAssocID="{89970D8F-B3FF-4D9B-9E73-16DFA6563263}" presName="connectorText" presStyleLbl="sibTrans2D1" presStyleIdx="3" presStyleCnt="6"/>
      <dgm:spPr/>
    </dgm:pt>
    <dgm:pt modelId="{A26FEBB5-E157-46D2-A06F-AB1AB38A240B}" type="pres">
      <dgm:prSet presAssocID="{9D5EC6B1-104A-4342-A716-E19A13B7CF99}" presName="node" presStyleLbl="node1" presStyleIdx="4" presStyleCnt="7" custLinFactX="-93594" custLinFactNeighborX="-100000" custLinFactNeighborY="-73631">
        <dgm:presLayoutVars>
          <dgm:bulletEnabled val="1"/>
        </dgm:presLayoutVars>
      </dgm:prSet>
      <dgm:spPr/>
    </dgm:pt>
    <dgm:pt modelId="{717037C8-324F-49C8-AE46-8B58A44472E3}" type="pres">
      <dgm:prSet presAssocID="{A9F2971C-FDDF-45A1-88B4-E51F7E585D35}" presName="sibTrans" presStyleLbl="sibTrans2D1" presStyleIdx="4" presStyleCnt="6" custAng="10822189" custScaleX="98000"/>
      <dgm:spPr/>
    </dgm:pt>
    <dgm:pt modelId="{7BAB1649-D39E-4221-9CA9-60D6A7B68968}" type="pres">
      <dgm:prSet presAssocID="{A9F2971C-FDDF-45A1-88B4-E51F7E585D35}" presName="connectorText" presStyleLbl="sibTrans2D1" presStyleIdx="4" presStyleCnt="6"/>
      <dgm:spPr/>
    </dgm:pt>
    <dgm:pt modelId="{44CF2C69-E246-47D0-A767-C237B86AF8FA}" type="pres">
      <dgm:prSet presAssocID="{D99D500B-6426-4E0B-8A75-B0963F1FEDED}" presName="node" presStyleLbl="node1" presStyleIdx="5" presStyleCnt="7" custLinFactX="-192944" custLinFactNeighborX="-200000" custLinFactNeighborY="94210">
        <dgm:presLayoutVars>
          <dgm:bulletEnabled val="1"/>
        </dgm:presLayoutVars>
      </dgm:prSet>
      <dgm:spPr/>
    </dgm:pt>
    <dgm:pt modelId="{E0319707-5D8F-4147-A674-F244803F9F71}" type="pres">
      <dgm:prSet presAssocID="{CB870262-E43C-48A9-BEC5-75A58384A3DF}" presName="sibTrans" presStyleLbl="sibTrans2D1" presStyleIdx="5" presStyleCnt="6" custAng="10749923" custScaleX="98042"/>
      <dgm:spPr/>
    </dgm:pt>
    <dgm:pt modelId="{EF59D471-493C-4631-A302-1B2CB133048A}" type="pres">
      <dgm:prSet presAssocID="{CB870262-E43C-48A9-BEC5-75A58384A3DF}" presName="connectorText" presStyleLbl="sibTrans2D1" presStyleIdx="5" presStyleCnt="6"/>
      <dgm:spPr/>
    </dgm:pt>
    <dgm:pt modelId="{60A5601D-285B-4A7B-BC96-E158E987B89E}" type="pres">
      <dgm:prSet presAssocID="{A3879105-ABE7-4DF0-8512-B43ADC3AD325}" presName="node" presStyleLbl="node1" presStyleIdx="6" presStyleCnt="7" custScaleX="350252" custScaleY="148884" custLinFactX="-379353" custLinFactY="100000" custLinFactNeighborX="-400000" custLinFactNeighborY="186460">
        <dgm:presLayoutVars>
          <dgm:bulletEnabled val="1"/>
        </dgm:presLayoutVars>
      </dgm:prSet>
      <dgm:spPr/>
    </dgm:pt>
  </dgm:ptLst>
  <dgm:cxnLst>
    <dgm:cxn modelId="{228D8203-4119-480B-BBA6-48B5EA08E0F5}" type="presOf" srcId="{A3879105-ABE7-4DF0-8512-B43ADC3AD325}" destId="{60A5601D-285B-4A7B-BC96-E158E987B89E}" srcOrd="0" destOrd="0" presId="urn:microsoft.com/office/officeart/2005/8/layout/process1"/>
    <dgm:cxn modelId="{40E09908-3051-4224-9311-D1616CC5E047}" srcId="{5CB5405D-79A8-4D02-B3A4-4DEEE0A15196}" destId="{B19C9A45-D996-4DCC-9158-B5FCAA335668}" srcOrd="0" destOrd="0" parTransId="{D3A8775E-A5CB-44CE-9273-57269ECE6A29}" sibTransId="{10BB2399-F2F9-4AAF-B37B-4F2D126DC473}"/>
    <dgm:cxn modelId="{2F96DC0B-E04A-4DD0-84B3-7567897E1BD1}" srcId="{5CB5405D-79A8-4D02-B3A4-4DEEE0A15196}" destId="{9D5EC6B1-104A-4342-A716-E19A13B7CF99}" srcOrd="4" destOrd="0" parTransId="{AA6A6286-640C-4256-A11D-4F4B556A4EAC}" sibTransId="{A9F2971C-FDDF-45A1-88B4-E51F7E585D35}"/>
    <dgm:cxn modelId="{EB942019-ED5F-4560-A73F-C3C01EE5C0BB}" type="presOf" srcId="{10BB2399-F2F9-4AAF-B37B-4F2D126DC473}" destId="{5E6C33A3-5918-4F51-840E-9558AB84A128}" srcOrd="1" destOrd="0" presId="urn:microsoft.com/office/officeart/2005/8/layout/process1"/>
    <dgm:cxn modelId="{5BDF811E-B950-47FA-A827-D6BB70529EF5}" srcId="{5CB5405D-79A8-4D02-B3A4-4DEEE0A15196}" destId="{16E09950-58CA-41D7-9559-7D2E04CB23FB}" srcOrd="2" destOrd="0" parTransId="{FACEDC5E-044A-40CC-9F55-D9B14DE7BA9E}" sibTransId="{7ABFD866-B1CE-4C44-BA33-7E106ED7DEA6}"/>
    <dgm:cxn modelId="{3014C71E-7589-4FA5-B7DA-CFA4EA06D811}" type="presOf" srcId="{A9F2971C-FDDF-45A1-88B4-E51F7E585D35}" destId="{7BAB1649-D39E-4221-9CA9-60D6A7B68968}" srcOrd="1" destOrd="0" presId="urn:microsoft.com/office/officeart/2005/8/layout/process1"/>
    <dgm:cxn modelId="{CC3C4822-F24C-47BA-842D-FD12C6CC30F2}" type="presOf" srcId="{CB870262-E43C-48A9-BEC5-75A58384A3DF}" destId="{EF59D471-493C-4631-A302-1B2CB133048A}" srcOrd="1" destOrd="0" presId="urn:microsoft.com/office/officeart/2005/8/layout/process1"/>
    <dgm:cxn modelId="{3027322E-2893-4A97-8CB1-E75FC4D3B27B}" type="presOf" srcId="{89970D8F-B3FF-4D9B-9E73-16DFA6563263}" destId="{18A583B3-AE41-4D53-91E7-DC868EC7AAA0}" srcOrd="0" destOrd="0" presId="urn:microsoft.com/office/officeart/2005/8/layout/process1"/>
    <dgm:cxn modelId="{1D324E37-BB09-41C3-B10A-05312BBC27AE}" type="presOf" srcId="{CB870262-E43C-48A9-BEC5-75A58384A3DF}" destId="{E0319707-5D8F-4147-A674-F244803F9F71}" srcOrd="0" destOrd="0" presId="urn:microsoft.com/office/officeart/2005/8/layout/process1"/>
    <dgm:cxn modelId="{9911F437-AAD6-40F5-A4E3-13376C3189D9}" type="presOf" srcId="{16E09950-58CA-41D7-9559-7D2E04CB23FB}" destId="{C30E010F-31BC-4870-8B91-D41715154114}" srcOrd="0" destOrd="0" presId="urn:microsoft.com/office/officeart/2005/8/layout/process1"/>
    <dgm:cxn modelId="{90A54A61-4146-4EB6-825D-728F019286C9}" type="presOf" srcId="{7ABFD866-B1CE-4C44-BA33-7E106ED7DEA6}" destId="{AE408F52-C1F7-4720-A613-5DA1A2EEB600}" srcOrd="0" destOrd="0" presId="urn:microsoft.com/office/officeart/2005/8/layout/process1"/>
    <dgm:cxn modelId="{DA2B5E44-6E31-4835-898D-3D71CD7BF3DB}" type="presOf" srcId="{10BB2399-F2F9-4AAF-B37B-4F2D126DC473}" destId="{8A4424B9-2A25-4450-BEE7-74080FE2BA06}" srcOrd="0" destOrd="0" presId="urn:microsoft.com/office/officeart/2005/8/layout/process1"/>
    <dgm:cxn modelId="{44BAD34B-0E90-4B4A-95B6-8057D0D1CB29}" srcId="{5CB5405D-79A8-4D02-B3A4-4DEEE0A15196}" destId="{3A527670-B8DB-45D4-BB2A-E8D2D3211EC8}" srcOrd="3" destOrd="0" parTransId="{A3A8F2B5-C785-4A29-AD8B-0BBB814C92B2}" sibTransId="{89970D8F-B3FF-4D9B-9E73-16DFA6563263}"/>
    <dgm:cxn modelId="{AFD6026D-1D83-4816-832E-BE9D77336B41}" srcId="{5CB5405D-79A8-4D02-B3A4-4DEEE0A15196}" destId="{DF58FF88-B667-49DD-A36E-80976A610F65}" srcOrd="1" destOrd="0" parTransId="{6A9FEB82-9894-45EC-860B-6DE6C7E44306}" sibTransId="{A7892E4E-D1D5-4B1C-B2A5-19F1F36B3B44}"/>
    <dgm:cxn modelId="{F89A4476-B2C0-4DA9-A972-330D3E1C7424}" type="presOf" srcId="{A7892E4E-D1D5-4B1C-B2A5-19F1F36B3B44}" destId="{5147E703-ADF7-4A3A-B325-5D456B2CB03C}" srcOrd="0" destOrd="0" presId="urn:microsoft.com/office/officeart/2005/8/layout/process1"/>
    <dgm:cxn modelId="{53BE7C77-B440-45AF-B14A-5E8F5A0C5D25}" srcId="{5CB5405D-79A8-4D02-B3A4-4DEEE0A15196}" destId="{A3879105-ABE7-4DF0-8512-B43ADC3AD325}" srcOrd="6" destOrd="0" parTransId="{BDD3B02F-0C84-4C00-9E53-BD9C1A9D2A89}" sibTransId="{55520477-2AB5-43AC-833D-6601E7CC832C}"/>
    <dgm:cxn modelId="{84EDE88B-831A-4709-A938-29B536AD6038}" type="presOf" srcId="{3A527670-B8DB-45D4-BB2A-E8D2D3211EC8}" destId="{C26152A6-DD07-40FB-836E-143920BD9C53}" srcOrd="0" destOrd="0" presId="urn:microsoft.com/office/officeart/2005/8/layout/process1"/>
    <dgm:cxn modelId="{BA54B88F-E755-4C18-A632-A1E7D20FD9FF}" type="presOf" srcId="{DF58FF88-B667-49DD-A36E-80976A610F65}" destId="{6C06A189-6D8B-458B-8D5D-507EEFA7581D}" srcOrd="0" destOrd="0" presId="urn:microsoft.com/office/officeart/2005/8/layout/process1"/>
    <dgm:cxn modelId="{2D21D299-669A-42D1-8AA6-78DDEA39F747}" type="presOf" srcId="{D99D500B-6426-4E0B-8A75-B0963F1FEDED}" destId="{44CF2C69-E246-47D0-A767-C237B86AF8FA}" srcOrd="0" destOrd="0" presId="urn:microsoft.com/office/officeart/2005/8/layout/process1"/>
    <dgm:cxn modelId="{3C7C9EB3-0316-4366-947C-724B0125787D}" type="presOf" srcId="{7ABFD866-B1CE-4C44-BA33-7E106ED7DEA6}" destId="{A45646E9-5D2F-4E8E-BB8F-F5F575AF3364}" srcOrd="1" destOrd="0" presId="urn:microsoft.com/office/officeart/2005/8/layout/process1"/>
    <dgm:cxn modelId="{B2C279B9-7E38-4781-A3DA-6F54895F48EE}" type="presOf" srcId="{A9F2971C-FDDF-45A1-88B4-E51F7E585D35}" destId="{717037C8-324F-49C8-AE46-8B58A44472E3}" srcOrd="0" destOrd="0" presId="urn:microsoft.com/office/officeart/2005/8/layout/process1"/>
    <dgm:cxn modelId="{D4259CCB-27D1-4681-88B0-E343C1FE511A}" type="presOf" srcId="{9D5EC6B1-104A-4342-A716-E19A13B7CF99}" destId="{A26FEBB5-E157-46D2-A06F-AB1AB38A240B}" srcOrd="0" destOrd="0" presId="urn:microsoft.com/office/officeart/2005/8/layout/process1"/>
    <dgm:cxn modelId="{E02690DB-EA53-46D7-8EED-15CC34AE6FEB}" type="presOf" srcId="{5CB5405D-79A8-4D02-B3A4-4DEEE0A15196}" destId="{E4561E2F-B1C4-467E-92D5-781504701282}" srcOrd="0" destOrd="0" presId="urn:microsoft.com/office/officeart/2005/8/layout/process1"/>
    <dgm:cxn modelId="{FEF5DCDB-8787-4EBD-A59B-C8623C79605A}" type="presOf" srcId="{A7892E4E-D1D5-4B1C-B2A5-19F1F36B3B44}" destId="{0357E529-2BD3-4E51-926F-2408C2EB8029}" srcOrd="1" destOrd="0" presId="urn:microsoft.com/office/officeart/2005/8/layout/process1"/>
    <dgm:cxn modelId="{60E1FBDE-E77B-4CB1-AD39-36E41F128BD1}" srcId="{5CB5405D-79A8-4D02-B3A4-4DEEE0A15196}" destId="{D99D500B-6426-4E0B-8A75-B0963F1FEDED}" srcOrd="5" destOrd="0" parTransId="{DC5D5B09-6F05-4C65-84B7-5EC47534B270}" sibTransId="{CB870262-E43C-48A9-BEC5-75A58384A3DF}"/>
    <dgm:cxn modelId="{B1ACFFE4-08E8-4A7F-9A16-942FC245F62C}" type="presOf" srcId="{89970D8F-B3FF-4D9B-9E73-16DFA6563263}" destId="{490E29A9-9FC1-4ADA-AE5E-A84682C7411D}" srcOrd="1" destOrd="0" presId="urn:microsoft.com/office/officeart/2005/8/layout/process1"/>
    <dgm:cxn modelId="{980B02FE-7FD1-40E6-A524-E5E2E1888EF0}" type="presOf" srcId="{B19C9A45-D996-4DCC-9158-B5FCAA335668}" destId="{EA93BB87-9E77-439F-90D6-A38C4B8710B6}" srcOrd="0" destOrd="0" presId="urn:microsoft.com/office/officeart/2005/8/layout/process1"/>
    <dgm:cxn modelId="{B8E951BB-82B2-4549-89B0-847BD70822BF}" type="presParOf" srcId="{E4561E2F-B1C4-467E-92D5-781504701282}" destId="{EA93BB87-9E77-439F-90D6-A38C4B8710B6}" srcOrd="0" destOrd="0" presId="urn:microsoft.com/office/officeart/2005/8/layout/process1"/>
    <dgm:cxn modelId="{C6EAC24A-C7C6-4131-B7D8-6667D830AF50}" type="presParOf" srcId="{E4561E2F-B1C4-467E-92D5-781504701282}" destId="{8A4424B9-2A25-4450-BEE7-74080FE2BA06}" srcOrd="1" destOrd="0" presId="urn:microsoft.com/office/officeart/2005/8/layout/process1"/>
    <dgm:cxn modelId="{AFB373F4-4C6D-4703-BC73-359C4566EDCD}" type="presParOf" srcId="{8A4424B9-2A25-4450-BEE7-74080FE2BA06}" destId="{5E6C33A3-5918-4F51-840E-9558AB84A128}" srcOrd="0" destOrd="0" presId="urn:microsoft.com/office/officeart/2005/8/layout/process1"/>
    <dgm:cxn modelId="{5F9AF79D-1883-44F8-96B9-92904F1121B6}" type="presParOf" srcId="{E4561E2F-B1C4-467E-92D5-781504701282}" destId="{6C06A189-6D8B-458B-8D5D-507EEFA7581D}" srcOrd="2" destOrd="0" presId="urn:microsoft.com/office/officeart/2005/8/layout/process1"/>
    <dgm:cxn modelId="{EFB56F35-0F06-463B-9852-1ACB30691E88}" type="presParOf" srcId="{E4561E2F-B1C4-467E-92D5-781504701282}" destId="{5147E703-ADF7-4A3A-B325-5D456B2CB03C}" srcOrd="3" destOrd="0" presId="urn:microsoft.com/office/officeart/2005/8/layout/process1"/>
    <dgm:cxn modelId="{6C511655-1C65-403F-8923-0264E88CD249}" type="presParOf" srcId="{5147E703-ADF7-4A3A-B325-5D456B2CB03C}" destId="{0357E529-2BD3-4E51-926F-2408C2EB8029}" srcOrd="0" destOrd="0" presId="urn:microsoft.com/office/officeart/2005/8/layout/process1"/>
    <dgm:cxn modelId="{093E6D69-B134-4EA9-86C1-AD9CD81BE91B}" type="presParOf" srcId="{E4561E2F-B1C4-467E-92D5-781504701282}" destId="{C30E010F-31BC-4870-8B91-D41715154114}" srcOrd="4" destOrd="0" presId="urn:microsoft.com/office/officeart/2005/8/layout/process1"/>
    <dgm:cxn modelId="{A534CA79-DB5C-4754-A50E-D60DF781BF27}" type="presParOf" srcId="{E4561E2F-B1C4-467E-92D5-781504701282}" destId="{AE408F52-C1F7-4720-A613-5DA1A2EEB600}" srcOrd="5" destOrd="0" presId="urn:microsoft.com/office/officeart/2005/8/layout/process1"/>
    <dgm:cxn modelId="{44DD38D6-83F7-4323-BDAC-C91ED75077DC}" type="presParOf" srcId="{AE408F52-C1F7-4720-A613-5DA1A2EEB600}" destId="{A45646E9-5D2F-4E8E-BB8F-F5F575AF3364}" srcOrd="0" destOrd="0" presId="urn:microsoft.com/office/officeart/2005/8/layout/process1"/>
    <dgm:cxn modelId="{182B9702-34F9-486F-AFC9-AA6B706A452B}" type="presParOf" srcId="{E4561E2F-B1C4-467E-92D5-781504701282}" destId="{C26152A6-DD07-40FB-836E-143920BD9C53}" srcOrd="6" destOrd="0" presId="urn:microsoft.com/office/officeart/2005/8/layout/process1"/>
    <dgm:cxn modelId="{CA67CE1D-2981-44F3-81C7-4D0BEB548106}" type="presParOf" srcId="{E4561E2F-B1C4-467E-92D5-781504701282}" destId="{18A583B3-AE41-4D53-91E7-DC868EC7AAA0}" srcOrd="7" destOrd="0" presId="urn:microsoft.com/office/officeart/2005/8/layout/process1"/>
    <dgm:cxn modelId="{A499F45D-9506-47BE-B181-82754CF79747}" type="presParOf" srcId="{18A583B3-AE41-4D53-91E7-DC868EC7AAA0}" destId="{490E29A9-9FC1-4ADA-AE5E-A84682C7411D}" srcOrd="0" destOrd="0" presId="urn:microsoft.com/office/officeart/2005/8/layout/process1"/>
    <dgm:cxn modelId="{7BC09BBB-EE34-4728-9078-05C29B41DEC4}" type="presParOf" srcId="{E4561E2F-B1C4-467E-92D5-781504701282}" destId="{A26FEBB5-E157-46D2-A06F-AB1AB38A240B}" srcOrd="8" destOrd="0" presId="urn:microsoft.com/office/officeart/2005/8/layout/process1"/>
    <dgm:cxn modelId="{4DAC37A3-716A-4A43-9FF2-06BC5009023A}" type="presParOf" srcId="{E4561E2F-B1C4-467E-92D5-781504701282}" destId="{717037C8-324F-49C8-AE46-8B58A44472E3}" srcOrd="9" destOrd="0" presId="urn:microsoft.com/office/officeart/2005/8/layout/process1"/>
    <dgm:cxn modelId="{FF18BCFB-5C2E-4D6C-8CB2-02B9E4E4BA49}" type="presParOf" srcId="{717037C8-324F-49C8-AE46-8B58A44472E3}" destId="{7BAB1649-D39E-4221-9CA9-60D6A7B68968}" srcOrd="0" destOrd="0" presId="urn:microsoft.com/office/officeart/2005/8/layout/process1"/>
    <dgm:cxn modelId="{35E3B78A-D82F-4A3A-95F9-0FDC2963F019}" type="presParOf" srcId="{E4561E2F-B1C4-467E-92D5-781504701282}" destId="{44CF2C69-E246-47D0-A767-C237B86AF8FA}" srcOrd="10" destOrd="0" presId="urn:microsoft.com/office/officeart/2005/8/layout/process1"/>
    <dgm:cxn modelId="{6E02C10E-9F4E-49A7-A17C-DD386EE5DF81}" type="presParOf" srcId="{E4561E2F-B1C4-467E-92D5-781504701282}" destId="{E0319707-5D8F-4147-A674-F244803F9F71}" srcOrd="11" destOrd="0" presId="urn:microsoft.com/office/officeart/2005/8/layout/process1"/>
    <dgm:cxn modelId="{0D1F52C9-FF28-4D7C-A7C9-22D4C6ABD597}" type="presParOf" srcId="{E0319707-5D8F-4147-A674-F244803F9F71}" destId="{EF59D471-493C-4631-A302-1B2CB133048A}" srcOrd="0" destOrd="0" presId="urn:microsoft.com/office/officeart/2005/8/layout/process1"/>
    <dgm:cxn modelId="{37245DD2-7D61-45D8-B871-B597B770382E}" type="presParOf" srcId="{E4561E2F-B1C4-467E-92D5-781504701282}" destId="{60A5601D-285B-4A7B-BC96-E158E987B89E}" srcOrd="12"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3BB87-9E77-439F-90D6-A38C4B8710B6}">
      <dsp:nvSpPr>
        <dsp:cNvPr id="0" name=""/>
        <dsp:cNvSpPr/>
      </dsp:nvSpPr>
      <dsp:spPr>
        <a:xfrm>
          <a:off x="5133" y="3442149"/>
          <a:ext cx="2303859" cy="1382315"/>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a:off x="45620" y="3482636"/>
        <a:ext cx="2222885" cy="1301341"/>
      </dsp:txXfrm>
    </dsp:sp>
    <dsp:sp modelId="{8A4424B9-2A25-4450-BEE7-74080FE2BA06}">
      <dsp:nvSpPr>
        <dsp:cNvPr id="0" name=""/>
        <dsp:cNvSpPr/>
      </dsp:nvSpPr>
      <dsp:spPr>
        <a:xfrm>
          <a:off x="2539379" y="3847629"/>
          <a:ext cx="488418" cy="5713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539379" y="3961900"/>
        <a:ext cx="341893" cy="342815"/>
      </dsp:txXfrm>
    </dsp:sp>
    <dsp:sp modelId="{6C06A189-6D8B-458B-8D5D-507EEFA7581D}">
      <dsp:nvSpPr>
        <dsp:cNvPr id="0" name=""/>
        <dsp:cNvSpPr/>
      </dsp:nvSpPr>
      <dsp:spPr>
        <a:xfrm>
          <a:off x="3230536" y="3442149"/>
          <a:ext cx="2303859" cy="1382315"/>
        </a:xfrm>
        <a:prstGeom prst="roundRect">
          <a:avLst>
            <a:gd name="adj" fmla="val 10000"/>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Visual Extractor</a:t>
          </a:r>
        </a:p>
      </dsp:txBody>
      <dsp:txXfrm>
        <a:off x="3271023" y="3482636"/>
        <a:ext cx="2222885" cy="1301341"/>
      </dsp:txXfrm>
    </dsp:sp>
    <dsp:sp modelId="{5147E703-ADF7-4A3A-B325-5D456B2CB03C}">
      <dsp:nvSpPr>
        <dsp:cNvPr id="0" name=""/>
        <dsp:cNvSpPr/>
      </dsp:nvSpPr>
      <dsp:spPr>
        <a:xfrm>
          <a:off x="5764782" y="3847629"/>
          <a:ext cx="488418" cy="5713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764782" y="3961900"/>
        <a:ext cx="341893" cy="342815"/>
      </dsp:txXfrm>
    </dsp:sp>
    <dsp:sp modelId="{C30E010F-31BC-4870-8B91-D41715154114}">
      <dsp:nvSpPr>
        <dsp:cNvPr id="0" name=""/>
        <dsp:cNvSpPr/>
      </dsp:nvSpPr>
      <dsp:spPr>
        <a:xfrm>
          <a:off x="6455940" y="3442149"/>
          <a:ext cx="2303859" cy="1382315"/>
        </a:xfrm>
        <a:prstGeom prst="roundRect">
          <a:avLst>
            <a:gd name="adj" fmla="val 10000"/>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Encoder</a:t>
          </a:r>
        </a:p>
      </dsp:txBody>
      <dsp:txXfrm>
        <a:off x="6496427" y="3482636"/>
        <a:ext cx="2222885" cy="1301341"/>
      </dsp:txXfrm>
    </dsp:sp>
    <dsp:sp modelId="{AE408F52-C1F7-4720-A613-5DA1A2EEB600}">
      <dsp:nvSpPr>
        <dsp:cNvPr id="0" name=""/>
        <dsp:cNvSpPr/>
      </dsp:nvSpPr>
      <dsp:spPr>
        <a:xfrm rot="21593432">
          <a:off x="9069160" y="3808407"/>
          <a:ext cx="473844" cy="5713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069160" y="3922814"/>
        <a:ext cx="331691" cy="342815"/>
      </dsp:txXfrm>
    </dsp:sp>
    <dsp:sp modelId="{C26152A6-DD07-40FB-836E-143920BD9C53}">
      <dsp:nvSpPr>
        <dsp:cNvPr id="0" name=""/>
        <dsp:cNvSpPr/>
      </dsp:nvSpPr>
      <dsp:spPr>
        <a:xfrm>
          <a:off x="9778634" y="1255520"/>
          <a:ext cx="2303859" cy="1382315"/>
        </a:xfrm>
        <a:prstGeom prst="roundRect">
          <a:avLst>
            <a:gd name="adj" fmla="val 10000"/>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Generated Report</a:t>
          </a:r>
        </a:p>
      </dsp:txBody>
      <dsp:txXfrm>
        <a:off x="9819121" y="1296007"/>
        <a:ext cx="2222885" cy="1301341"/>
      </dsp:txXfrm>
    </dsp:sp>
    <dsp:sp modelId="{18A583B3-AE41-4D53-91E7-DC868EC7AAA0}">
      <dsp:nvSpPr>
        <dsp:cNvPr id="0" name=""/>
        <dsp:cNvSpPr/>
      </dsp:nvSpPr>
      <dsp:spPr>
        <a:xfrm rot="16200000">
          <a:off x="10702938" y="2766378"/>
          <a:ext cx="487087" cy="5713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10776001" y="2953712"/>
        <a:ext cx="340961" cy="342815"/>
      </dsp:txXfrm>
    </dsp:sp>
    <dsp:sp modelId="{A26FEBB5-E157-46D2-A06F-AB1AB38A240B}">
      <dsp:nvSpPr>
        <dsp:cNvPr id="0" name=""/>
        <dsp:cNvSpPr/>
      </dsp:nvSpPr>
      <dsp:spPr>
        <a:xfrm>
          <a:off x="9810121" y="3442149"/>
          <a:ext cx="2303859" cy="1382315"/>
        </a:xfrm>
        <a:prstGeom prst="roundRect">
          <a:avLst>
            <a:gd name="adj" fmla="val 10000"/>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Decoder</a:t>
          </a:r>
        </a:p>
      </dsp:txBody>
      <dsp:txXfrm>
        <a:off x="9850608" y="3482636"/>
        <a:ext cx="2222885" cy="1301341"/>
      </dsp:txXfrm>
    </dsp:sp>
    <dsp:sp modelId="{717037C8-324F-49C8-AE46-8B58A44472E3}">
      <dsp:nvSpPr>
        <dsp:cNvPr id="0" name=""/>
        <dsp:cNvSpPr/>
      </dsp:nvSpPr>
      <dsp:spPr>
        <a:xfrm rot="16226673">
          <a:off x="10716978" y="5021741"/>
          <a:ext cx="487081" cy="5713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10789473" y="5209072"/>
        <a:ext cx="340957" cy="342815"/>
      </dsp:txXfrm>
    </dsp:sp>
    <dsp:sp modelId="{44CF2C69-E246-47D0-A767-C237B86AF8FA}">
      <dsp:nvSpPr>
        <dsp:cNvPr id="0" name=""/>
        <dsp:cNvSpPr/>
      </dsp:nvSpPr>
      <dsp:spPr>
        <a:xfrm>
          <a:off x="9807095" y="5762242"/>
          <a:ext cx="2303859" cy="1382315"/>
        </a:xfrm>
        <a:prstGeom prst="roundRect">
          <a:avLst>
            <a:gd name="adj" fmla="val 10000"/>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Relational Memory</a:t>
          </a:r>
        </a:p>
      </dsp:txBody>
      <dsp:txXfrm>
        <a:off x="9847582" y="5802729"/>
        <a:ext cx="2222885" cy="1301341"/>
      </dsp:txXfrm>
    </dsp:sp>
    <dsp:sp modelId="{E0319707-5D8F-4147-A674-F244803F9F71}">
      <dsp:nvSpPr>
        <dsp:cNvPr id="0" name=""/>
        <dsp:cNvSpPr/>
      </dsp:nvSpPr>
      <dsp:spPr>
        <a:xfrm rot="16235757">
          <a:off x="10686106" y="7341599"/>
          <a:ext cx="487204" cy="5713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10758426" y="7528947"/>
        <a:ext cx="341043" cy="342815"/>
      </dsp:txXfrm>
    </dsp:sp>
    <dsp:sp modelId="{60A5601D-285B-4A7B-BC96-E158E987B89E}">
      <dsp:nvSpPr>
        <dsp:cNvPr id="0" name=""/>
        <dsp:cNvSpPr/>
      </dsp:nvSpPr>
      <dsp:spPr>
        <a:xfrm>
          <a:off x="6858001" y="8081878"/>
          <a:ext cx="8069313" cy="2058046"/>
        </a:xfrm>
        <a:prstGeom prst="roundRect">
          <a:avLst>
            <a:gd name="adj" fmla="val 10000"/>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rPr>
            <a:t>Ground-truth: In comparison with study of there is again enlargement of the cardiac silhouette with a pacer device in place. No definite vascular congestion raising the possibility of underlying cardiomyopathy or pleural effusion. No acute focal pneumonia. The right </a:t>
          </a:r>
          <a:r>
            <a:rPr lang="en-US" sz="2400" kern="1200" dirty="0" err="1">
              <a:solidFill>
                <a:schemeClr val="tx1"/>
              </a:solidFill>
            </a:rPr>
            <a:t>picc</a:t>
          </a:r>
          <a:r>
            <a:rPr lang="en-US" sz="2400" kern="1200" dirty="0">
              <a:solidFill>
                <a:schemeClr val="tx1"/>
              </a:solidFill>
            </a:rPr>
            <a:t> line has been removed.</a:t>
          </a:r>
        </a:p>
      </dsp:txBody>
      <dsp:txXfrm>
        <a:off x="6918279" y="8142156"/>
        <a:ext cx="7948757" cy="19374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5D55290D-935A-47DA-B691-E03F80C13775}" type="datetimeFigureOut">
              <a:rPr lang="en-US" smtClean="0"/>
              <a:t>7/5/2023</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2A2ECC2A-7686-43F7-8647-1B5E86CE9D0D}" type="slidenum">
              <a:rPr lang="en-US" smtClean="0"/>
              <a:t>‹#›</a:t>
            </a:fld>
            <a:endParaRPr lang="en-US"/>
          </a:p>
        </p:txBody>
      </p:sp>
    </p:spTree>
    <p:extLst>
      <p:ext uri="{BB962C8B-B14F-4D97-AF65-F5344CB8AC3E}">
        <p14:creationId xmlns:p14="http://schemas.microsoft.com/office/powerpoint/2010/main" val="1016490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ECC2A-7686-43F7-8647-1B5E86CE9D0D}" type="slidenum">
              <a:rPr lang="en-US" smtClean="0"/>
              <a:t>1</a:t>
            </a:fld>
            <a:endParaRPr lang="en-US"/>
          </a:p>
        </p:txBody>
      </p:sp>
    </p:spTree>
    <p:extLst>
      <p:ext uri="{BB962C8B-B14F-4D97-AF65-F5344CB8AC3E}">
        <p14:creationId xmlns:p14="http://schemas.microsoft.com/office/powerpoint/2010/main" val="932709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ECC2A-7686-43F7-8647-1B5E86CE9D0D}" type="slidenum">
              <a:rPr lang="en-US" smtClean="0"/>
              <a:t>5</a:t>
            </a:fld>
            <a:endParaRPr lang="en-US"/>
          </a:p>
        </p:txBody>
      </p:sp>
    </p:spTree>
    <p:extLst>
      <p:ext uri="{BB962C8B-B14F-4D97-AF65-F5344CB8AC3E}">
        <p14:creationId xmlns:p14="http://schemas.microsoft.com/office/powerpoint/2010/main" val="481921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7000" b="1" i="0">
                <a:solidFill>
                  <a:schemeClr val="bg1"/>
                </a:solidFill>
                <a:latin typeface="Tahoma" panose="020B0604030504040204"/>
                <a:cs typeface="Tahoma" panose="020B0604030504040204"/>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2500" b="0" i="0">
                <a:solidFill>
                  <a:schemeClr val="tx1"/>
                </a:solidFill>
                <a:latin typeface="Tahoma" panose="020B0604030504040204"/>
                <a:cs typeface="Tahoma" panose="020B060403050404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chemeClr val="bg1"/>
                </a:solidFill>
                <a:latin typeface="Tahoma" panose="020B0604030504040204"/>
                <a:cs typeface="Tahoma" panose="020B0604030504040204"/>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ahoma" panose="020B0604030504040204"/>
                <a:cs typeface="Tahoma" panose="020B060403050404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chemeClr val="bg1"/>
                </a:solidFill>
                <a:latin typeface="Tahoma" panose="020B0604030504040204"/>
                <a:cs typeface="Tahoma" panose="020B0604030504040204"/>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4642216" y="2030"/>
            <a:ext cx="2974111" cy="6389061"/>
          </a:xfrm>
          <a:prstGeom prst="rect">
            <a:avLst/>
          </a:prstGeom>
        </p:spPr>
      </p:pic>
      <p:pic>
        <p:nvPicPr>
          <p:cNvPr id="17" name="bg object 17"/>
          <p:cNvPicPr/>
          <p:nvPr/>
        </p:nvPicPr>
        <p:blipFill>
          <a:blip r:embed="rId3" cstate="print"/>
          <a:stretch>
            <a:fillRect/>
          </a:stretch>
        </p:blipFill>
        <p:spPr>
          <a:xfrm>
            <a:off x="0" y="3434685"/>
            <a:ext cx="3646461" cy="6852313"/>
          </a:xfrm>
          <a:prstGeom prst="rect">
            <a:avLst/>
          </a:prstGeom>
        </p:spPr>
      </p:pic>
      <p:sp>
        <p:nvSpPr>
          <p:cNvPr id="2" name="Holder 2"/>
          <p:cNvSpPr>
            <a:spLocks noGrp="1"/>
          </p:cNvSpPr>
          <p:nvPr>
            <p:ph type="title"/>
          </p:nvPr>
        </p:nvSpPr>
        <p:spPr/>
        <p:txBody>
          <a:bodyPr lIns="0" tIns="0" rIns="0" bIns="0"/>
          <a:lstStyle>
            <a:lvl1pPr>
              <a:defRPr sz="7000" b="1" i="0">
                <a:solidFill>
                  <a:schemeClr val="bg1"/>
                </a:solidFill>
                <a:latin typeface="Tahoma" panose="020B0604030504040204"/>
                <a:cs typeface="Tahoma" panose="020B060403050404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16049" y="1551106"/>
            <a:ext cx="15455900" cy="1092200"/>
          </a:xfrm>
          <a:prstGeom prst="rect">
            <a:avLst/>
          </a:prstGeom>
        </p:spPr>
        <p:txBody>
          <a:bodyPr wrap="square" lIns="0" tIns="0" rIns="0" bIns="0">
            <a:spAutoFit/>
          </a:bodyPr>
          <a:lstStyle>
            <a:lvl1pPr>
              <a:defRPr sz="7000" b="1" i="0">
                <a:solidFill>
                  <a:schemeClr val="bg1"/>
                </a:solidFill>
                <a:latin typeface="Tahoma" panose="020B0604030504040204"/>
                <a:cs typeface="Tahoma" panose="020B0604030504040204"/>
              </a:defRPr>
            </a:lvl1pPr>
          </a:lstStyle>
          <a:p>
            <a:endParaRPr/>
          </a:p>
        </p:txBody>
      </p:sp>
      <p:sp>
        <p:nvSpPr>
          <p:cNvPr id="3" name="Holder 3"/>
          <p:cNvSpPr>
            <a:spLocks noGrp="1"/>
          </p:cNvSpPr>
          <p:nvPr>
            <p:ph type="body" idx="1"/>
          </p:nvPr>
        </p:nvSpPr>
        <p:spPr>
          <a:xfrm>
            <a:off x="1320799" y="3380464"/>
            <a:ext cx="8133715" cy="2654300"/>
          </a:xfrm>
          <a:prstGeom prst="rect">
            <a:avLst/>
          </a:prstGeom>
        </p:spPr>
        <p:txBody>
          <a:bodyPr wrap="square" lIns="0" tIns="0" rIns="0" bIns="0">
            <a:spAutoFit/>
          </a:bodyPr>
          <a:lstStyle>
            <a:lvl1pPr>
              <a:defRPr sz="2500" b="0" i="0">
                <a:solidFill>
                  <a:schemeClr val="tx1"/>
                </a:solidFill>
                <a:latin typeface="Tahoma" panose="020B0604030504040204"/>
                <a:cs typeface="Tahoma" panose="020B0604030504040204"/>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7/5/2023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9.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0" y="-20171"/>
            <a:ext cx="9677400" cy="6535271"/>
          </a:xfrm>
          <a:prstGeom prst="rect">
            <a:avLst/>
          </a:prstGeom>
        </p:spPr>
      </p:pic>
      <p:sp>
        <p:nvSpPr>
          <p:cNvPr id="5" name="object 5"/>
          <p:cNvSpPr/>
          <p:nvPr/>
        </p:nvSpPr>
        <p:spPr>
          <a:xfrm>
            <a:off x="14614009" y="9702496"/>
            <a:ext cx="31750" cy="6985"/>
          </a:xfrm>
          <a:custGeom>
            <a:avLst/>
            <a:gdLst/>
            <a:ahLst/>
            <a:cxnLst/>
            <a:rect l="l" t="t" r="r" b="b"/>
            <a:pathLst>
              <a:path w="31750" h="6984">
                <a:moveTo>
                  <a:pt x="31188" y="6538"/>
                </a:moveTo>
                <a:lnTo>
                  <a:pt x="0" y="0"/>
                </a:lnTo>
                <a:lnTo>
                  <a:pt x="31188" y="6538"/>
                </a:lnTo>
                <a:close/>
              </a:path>
            </a:pathLst>
          </a:custGeom>
          <a:solidFill>
            <a:srgbClr val="000000"/>
          </a:solidFill>
        </p:spPr>
        <p:txBody>
          <a:bodyPr wrap="square" lIns="0" tIns="0" rIns="0" bIns="0" rtlCol="0"/>
          <a:lstStyle/>
          <a:p>
            <a:endParaRPr/>
          </a:p>
        </p:txBody>
      </p:sp>
      <p:sp>
        <p:nvSpPr>
          <p:cNvPr id="10" name="object 10"/>
          <p:cNvSpPr txBox="1"/>
          <p:nvPr/>
        </p:nvSpPr>
        <p:spPr>
          <a:xfrm>
            <a:off x="683644" y="267902"/>
            <a:ext cx="8072762" cy="4304383"/>
          </a:xfrm>
          <a:prstGeom prst="rect">
            <a:avLst/>
          </a:prstGeom>
        </p:spPr>
        <p:txBody>
          <a:bodyPr vert="horz" wrap="square" lIns="0" tIns="186055" rIns="0" bIns="0" rtlCol="0">
            <a:spAutoFit/>
          </a:bodyPr>
          <a:lstStyle/>
          <a:p>
            <a:pPr marL="12700" marR="5080">
              <a:lnSpc>
                <a:spcPts val="10730"/>
              </a:lnSpc>
              <a:spcBef>
                <a:spcPts val="1465"/>
              </a:spcBef>
            </a:pPr>
            <a:r>
              <a:rPr lang="en-US" sz="10000" b="1" spc="125" dirty="0">
                <a:solidFill>
                  <a:srgbClr val="FFFFFF"/>
                </a:solidFill>
                <a:latin typeface="Tahoma" panose="020B0604030504040204"/>
                <a:cs typeface="Tahoma" panose="020B0604030504040204"/>
              </a:rPr>
              <a:t>Medical Report Generation</a:t>
            </a:r>
            <a:endParaRPr lang="en-US" sz="10000" dirty="0">
              <a:latin typeface="Tahoma" panose="020B0604030504040204"/>
              <a:cs typeface="Tahoma" panose="020B0604030504040204"/>
            </a:endParaRPr>
          </a:p>
        </p:txBody>
      </p:sp>
      <p:sp>
        <p:nvSpPr>
          <p:cNvPr id="12" name="Subtitle 2"/>
          <p:cNvSpPr txBox="1"/>
          <p:nvPr/>
        </p:nvSpPr>
        <p:spPr>
          <a:xfrm>
            <a:off x="11734800" y="8039100"/>
            <a:ext cx="5334000" cy="1524000"/>
          </a:xfrm>
          <a:prstGeom prst="rect">
            <a:avLst/>
          </a:prstGeom>
        </p:spPr>
        <p:txBody>
          <a:bodyPr vert="horz" wrap="square" lIns="91440" tIns="45720" rIns="91440" bIns="45720" rtlCol="0">
            <a:noAutofit/>
          </a:bodyPr>
          <a:lstStyle>
            <a:lvl1pPr marL="0">
              <a:defRPr sz="2500" b="0" i="0">
                <a:solidFill>
                  <a:schemeClr val="tx1"/>
                </a:solidFill>
                <a:latin typeface="Tahoma" panose="020B0604030504040204"/>
                <a:ea typeface="+mn-ea"/>
                <a:cs typeface="Tahoma" panose="020B060403050404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algn="l">
              <a:spcBef>
                <a:spcPts val="100"/>
              </a:spcBef>
            </a:pPr>
            <a:r>
              <a:rPr lang="en-US" sz="2800" b="1" spc="180" dirty="0"/>
              <a:t>Supervised by:</a:t>
            </a:r>
          </a:p>
          <a:p>
            <a:pPr marL="12700" algn="l">
              <a:spcBef>
                <a:spcPts val="100"/>
              </a:spcBef>
            </a:pPr>
            <a:r>
              <a:rPr lang="en-US" sz="2800" spc="180" dirty="0"/>
              <a:t>Prof .Dr. </a:t>
            </a:r>
            <a:r>
              <a:rPr lang="en-US" sz="2800" spc="180" dirty="0" err="1"/>
              <a:t>Abeer</a:t>
            </a:r>
            <a:r>
              <a:rPr lang="en-US" sz="2800" spc="180" dirty="0"/>
              <a:t> Mahmoud</a:t>
            </a:r>
          </a:p>
          <a:p>
            <a:pPr marL="12700" algn="l">
              <a:lnSpc>
                <a:spcPct val="120000"/>
              </a:lnSpc>
              <a:spcBef>
                <a:spcPts val="100"/>
              </a:spcBef>
            </a:pPr>
            <a:r>
              <a:rPr lang="en-US" sz="2800" spc="180" dirty="0"/>
              <a:t>TA. </a:t>
            </a:r>
            <a:r>
              <a:rPr lang="en-US" sz="2800" spc="180" dirty="0" err="1"/>
              <a:t>Yomna</a:t>
            </a:r>
            <a:r>
              <a:rPr lang="en-US" sz="2800" spc="180" dirty="0"/>
              <a:t> Ahmed</a:t>
            </a:r>
          </a:p>
        </p:txBody>
      </p:sp>
      <p:sp>
        <p:nvSpPr>
          <p:cNvPr id="14" name="TextBox 13"/>
          <p:cNvSpPr txBox="1"/>
          <p:nvPr/>
        </p:nvSpPr>
        <p:spPr>
          <a:xfrm>
            <a:off x="11734800" y="5069397"/>
            <a:ext cx="6346093" cy="2677656"/>
          </a:xfrm>
          <a:prstGeom prst="rect">
            <a:avLst/>
          </a:prstGeom>
          <a:noFill/>
        </p:spPr>
        <p:txBody>
          <a:bodyPr wrap="square" rtlCol="0">
            <a:spAutoFit/>
          </a:bodyPr>
          <a:lstStyle/>
          <a:p>
            <a:pPr algn="l"/>
            <a:r>
              <a:rPr lang="en-US" sz="2800" b="1" spc="180" dirty="0">
                <a:solidFill>
                  <a:schemeClr val="tx1"/>
                </a:solidFill>
                <a:latin typeface="Tahoma" panose="020B0604030504040204"/>
                <a:ea typeface="+mn-ea"/>
                <a:cs typeface="Tahoma" panose="020B0604030504040204"/>
              </a:rPr>
              <a:t>Members:</a:t>
            </a:r>
          </a:p>
          <a:p>
            <a:pPr algn="l"/>
            <a:r>
              <a:rPr lang="en-US" sz="2800" spc="180" dirty="0">
                <a:solidFill>
                  <a:schemeClr val="tx1"/>
                </a:solidFill>
                <a:latin typeface="Tahoma" panose="020B0604030504040204"/>
                <a:ea typeface="+mn-ea"/>
                <a:cs typeface="Tahoma" panose="020B0604030504040204"/>
              </a:rPr>
              <a:t>Nada Mohamed </a:t>
            </a:r>
            <a:r>
              <a:rPr lang="en-US" sz="2800" spc="180" dirty="0" err="1">
                <a:solidFill>
                  <a:schemeClr val="tx1"/>
                </a:solidFill>
                <a:latin typeface="Tahoma" panose="020B0604030504040204"/>
                <a:ea typeface="+mn-ea"/>
                <a:cs typeface="Tahoma" panose="020B0604030504040204"/>
              </a:rPr>
              <a:t>Mohamed</a:t>
            </a:r>
            <a:r>
              <a:rPr lang="en-US" sz="2800" spc="180" dirty="0">
                <a:solidFill>
                  <a:schemeClr val="tx1"/>
                </a:solidFill>
                <a:latin typeface="Tahoma" panose="020B0604030504040204"/>
                <a:ea typeface="+mn-ea"/>
                <a:cs typeface="Tahoma" panose="020B0604030504040204"/>
              </a:rPr>
              <a:t> Hassan</a:t>
            </a:r>
          </a:p>
          <a:p>
            <a:pPr algn="l"/>
            <a:r>
              <a:rPr lang="en-US" sz="2800" spc="180" dirty="0">
                <a:solidFill>
                  <a:schemeClr val="tx1"/>
                </a:solidFill>
                <a:latin typeface="Tahoma" panose="020B0604030504040204"/>
                <a:ea typeface="+mn-ea"/>
                <a:cs typeface="Tahoma" panose="020B0604030504040204"/>
              </a:rPr>
              <a:t>Hadeel Osama Abdullah </a:t>
            </a:r>
            <a:r>
              <a:rPr lang="en-US" sz="2800" spc="180" dirty="0" err="1">
                <a:solidFill>
                  <a:schemeClr val="tx1"/>
                </a:solidFill>
                <a:latin typeface="Tahoma" panose="020B0604030504040204"/>
                <a:ea typeface="+mn-ea"/>
                <a:cs typeface="Tahoma" panose="020B0604030504040204"/>
              </a:rPr>
              <a:t>Abbar</a:t>
            </a:r>
            <a:endParaRPr lang="en-US" sz="2800" spc="180" dirty="0">
              <a:solidFill>
                <a:schemeClr val="tx1"/>
              </a:solidFill>
              <a:latin typeface="Tahoma" panose="020B0604030504040204"/>
              <a:ea typeface="+mn-ea"/>
              <a:cs typeface="Tahoma" panose="020B0604030504040204"/>
            </a:endParaRPr>
          </a:p>
          <a:p>
            <a:pPr algn="l"/>
            <a:r>
              <a:rPr lang="en-US" sz="2800" spc="180" dirty="0" err="1">
                <a:solidFill>
                  <a:schemeClr val="tx1"/>
                </a:solidFill>
                <a:latin typeface="Tahoma" panose="020B0604030504040204"/>
                <a:ea typeface="+mn-ea"/>
                <a:cs typeface="Tahoma" panose="020B0604030504040204"/>
              </a:rPr>
              <a:t>Nouran</a:t>
            </a:r>
            <a:r>
              <a:rPr lang="en-US" sz="2800" spc="180" dirty="0">
                <a:solidFill>
                  <a:schemeClr val="tx1"/>
                </a:solidFill>
                <a:latin typeface="Tahoma" panose="020B0604030504040204"/>
                <a:ea typeface="+mn-ea"/>
                <a:cs typeface="Tahoma" panose="020B0604030504040204"/>
              </a:rPr>
              <a:t> Sayed Nasr Ibrahim</a:t>
            </a:r>
          </a:p>
          <a:p>
            <a:pPr algn="l"/>
            <a:r>
              <a:rPr lang="en-US" sz="2800" spc="180" dirty="0" err="1">
                <a:solidFill>
                  <a:schemeClr val="tx1"/>
                </a:solidFill>
                <a:latin typeface="Tahoma" panose="020B0604030504040204"/>
                <a:ea typeface="+mn-ea"/>
                <a:cs typeface="Tahoma" panose="020B0604030504040204"/>
              </a:rPr>
              <a:t>Manar</a:t>
            </a:r>
            <a:r>
              <a:rPr lang="en-US" sz="2800" spc="180" dirty="0">
                <a:solidFill>
                  <a:schemeClr val="tx1"/>
                </a:solidFill>
                <a:latin typeface="Tahoma" panose="020B0604030504040204"/>
                <a:ea typeface="+mn-ea"/>
                <a:cs typeface="Tahoma" panose="020B0604030504040204"/>
              </a:rPr>
              <a:t> Mahmoud Ahmed</a:t>
            </a:r>
          </a:p>
          <a:p>
            <a:pPr algn="l"/>
            <a:r>
              <a:rPr lang="en-US" sz="2800" spc="180" dirty="0">
                <a:solidFill>
                  <a:schemeClr val="tx1"/>
                </a:solidFill>
                <a:latin typeface="Tahoma" panose="020B0604030504040204"/>
                <a:ea typeface="+mn-ea"/>
                <a:cs typeface="Tahoma" panose="020B0604030504040204"/>
              </a:rPr>
              <a:t>Hagar Ahmed Mahmoud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3"/>
          <p:cNvPicPr>
            <a:picLocks noGrp="1" noChangeAspect="1"/>
          </p:cNvPicPr>
          <p:nvPr>
            <p:ph sz="half" idx="2"/>
          </p:nvPr>
        </p:nvPicPr>
        <p:blipFill>
          <a:blip r:embed="rId2" cstate="print"/>
          <a:stretch>
            <a:fillRect/>
          </a:stretch>
        </p:blipFill>
        <p:spPr>
          <a:xfrm>
            <a:off x="14401800" y="7326138"/>
            <a:ext cx="3870960" cy="2975610"/>
          </a:xfrm>
          <a:prstGeom prst="rect">
            <a:avLst/>
          </a:prstGeom>
        </p:spPr>
      </p:pic>
      <p:sp>
        <p:nvSpPr>
          <p:cNvPr id="7" name="object 7"/>
          <p:cNvSpPr txBox="1">
            <a:spLocks noGrp="1"/>
          </p:cNvSpPr>
          <p:nvPr>
            <p:ph type="title"/>
          </p:nvPr>
        </p:nvSpPr>
        <p:spPr>
          <a:xfrm>
            <a:off x="685800" y="419100"/>
            <a:ext cx="16518890" cy="1089660"/>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Explanation of finished phases</a:t>
            </a:r>
          </a:p>
        </p:txBody>
      </p:sp>
      <p:pic>
        <p:nvPicPr>
          <p:cNvPr id="9" name="object 6"/>
          <p:cNvPicPr/>
          <p:nvPr/>
        </p:nvPicPr>
        <p:blipFill>
          <a:blip r:embed="rId3" cstate="print"/>
          <a:stretch>
            <a:fillRect/>
          </a:stretch>
        </p:blipFill>
        <p:spPr>
          <a:xfrm>
            <a:off x="6553200" y="9320530"/>
            <a:ext cx="6199505" cy="709295"/>
          </a:xfrm>
          <a:prstGeom prst="rect">
            <a:avLst/>
          </a:prstGeom>
        </p:spPr>
      </p:pic>
      <p:sp>
        <p:nvSpPr>
          <p:cNvPr id="2" name="Oval 1">
            <a:extLst>
              <a:ext uri="{FF2B5EF4-FFF2-40B4-BE49-F238E27FC236}">
                <a16:creationId xmlns:a16="http://schemas.microsoft.com/office/drawing/2014/main" id="{F0DECBB5-7A1F-D9A3-5546-421D64526517}"/>
              </a:ext>
            </a:extLst>
          </p:cNvPr>
          <p:cNvSpPr/>
          <p:nvPr/>
        </p:nvSpPr>
        <p:spPr>
          <a:xfrm>
            <a:off x="914400" y="2247900"/>
            <a:ext cx="2286000" cy="1958340"/>
          </a:xfrm>
          <a:prstGeom prst="ellipse">
            <a:avLst/>
          </a:prstGeom>
          <a:solidFill>
            <a:schemeClr val="tx2">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3600" b="1" dirty="0"/>
              <a:t>TEST</a:t>
            </a:r>
            <a:endParaRPr lang="en-US" sz="3600" dirty="0"/>
          </a:p>
        </p:txBody>
      </p:sp>
      <p:sp>
        <p:nvSpPr>
          <p:cNvPr id="15" name="TextBox 14">
            <a:extLst>
              <a:ext uri="{FF2B5EF4-FFF2-40B4-BE49-F238E27FC236}">
                <a16:creationId xmlns:a16="http://schemas.microsoft.com/office/drawing/2014/main" id="{C9AE9B93-FDBC-83D1-22EA-CE20B8EE5B2A}"/>
              </a:ext>
            </a:extLst>
          </p:cNvPr>
          <p:cNvSpPr txBox="1"/>
          <p:nvPr/>
        </p:nvSpPr>
        <p:spPr>
          <a:xfrm>
            <a:off x="2971800" y="3230757"/>
            <a:ext cx="11887200" cy="4278094"/>
          </a:xfrm>
          <a:prstGeom prst="rect">
            <a:avLst/>
          </a:prstGeom>
          <a:noFill/>
        </p:spPr>
        <p:txBody>
          <a:bodyPr wrap="square" rtlCol="0">
            <a:spAutoFit/>
          </a:bodyPr>
          <a:lstStyle/>
          <a:p>
            <a:pPr marL="914400" lvl="1" indent="-457200">
              <a:lnSpc>
                <a:spcPct val="150000"/>
              </a:lnSpc>
              <a:buFont typeface="Wingdings" panose="05000000000000000000" pitchFamily="2" charset="2"/>
              <a:buChar char="Ø"/>
            </a:pPr>
            <a:r>
              <a:rPr lang="en-US" sz="3200" dirty="0"/>
              <a:t>Test with 1,496 Images, 790 report images.</a:t>
            </a:r>
          </a:p>
          <a:p>
            <a:pPr marL="914400" lvl="1" indent="-457200">
              <a:lnSpc>
                <a:spcPct val="150000"/>
              </a:lnSpc>
              <a:buFont typeface="Wingdings" panose="05000000000000000000" pitchFamily="2" charset="2"/>
              <a:buChar char="Ø"/>
            </a:pPr>
            <a:r>
              <a:rPr lang="en-US" sz="3200" dirty="0"/>
              <a:t> create tokenizer and create data loader.</a:t>
            </a:r>
          </a:p>
          <a:p>
            <a:pPr marL="914400" lvl="1" indent="-457200">
              <a:lnSpc>
                <a:spcPct val="150000"/>
              </a:lnSpc>
              <a:buFont typeface="Wingdings" panose="05000000000000000000" pitchFamily="2" charset="2"/>
              <a:buChar char="Ø"/>
            </a:pPr>
            <a:r>
              <a:rPr lang="en-US" sz="3200" dirty="0"/>
              <a:t> build model architecture.</a:t>
            </a:r>
          </a:p>
          <a:p>
            <a:pPr marL="914400" lvl="1" indent="-457200">
              <a:lnSpc>
                <a:spcPct val="150000"/>
              </a:lnSpc>
              <a:buFont typeface="Wingdings" panose="05000000000000000000" pitchFamily="2" charset="2"/>
              <a:buChar char="Ø"/>
            </a:pPr>
            <a:r>
              <a:rPr lang="en-US" sz="3200" dirty="0"/>
              <a:t> handles of loss and metrics.</a:t>
            </a:r>
          </a:p>
          <a:p>
            <a:pPr marL="914400" lvl="1" indent="-457200">
              <a:lnSpc>
                <a:spcPct val="150000"/>
              </a:lnSpc>
              <a:buFont typeface="Wingdings" panose="05000000000000000000" pitchFamily="2" charset="2"/>
              <a:buChar char="Ø"/>
            </a:pPr>
            <a:r>
              <a:rPr lang="en-US" sz="3200" dirty="0"/>
              <a:t>Result of belu-1: 0.44.</a:t>
            </a:r>
          </a:p>
          <a:p>
            <a:endParaRPr lang="en-US" sz="3200" dirty="0"/>
          </a:p>
        </p:txBody>
      </p:sp>
    </p:spTree>
    <p:extLst>
      <p:ext uri="{BB962C8B-B14F-4D97-AF65-F5344CB8AC3E}">
        <p14:creationId xmlns:p14="http://schemas.microsoft.com/office/powerpoint/2010/main" val="75065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4038600" y="8725009"/>
            <a:ext cx="7326609" cy="1121203"/>
          </a:xfrm>
          <a:prstGeom prst="rect">
            <a:avLst/>
          </a:prstGeom>
        </p:spPr>
      </p:pic>
      <p:sp>
        <p:nvSpPr>
          <p:cNvPr id="7" name="object 7"/>
          <p:cNvSpPr txBox="1">
            <a:spLocks noGrp="1"/>
          </p:cNvSpPr>
          <p:nvPr>
            <p:ph type="title"/>
          </p:nvPr>
        </p:nvSpPr>
        <p:spPr>
          <a:xfrm>
            <a:off x="1016000" y="1793313"/>
            <a:ext cx="12928600" cy="1090042"/>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Experiments and Results</a:t>
            </a:r>
          </a:p>
        </p:txBody>
      </p:sp>
      <p:pic>
        <p:nvPicPr>
          <p:cNvPr id="8" name="object 3"/>
          <p:cNvPicPr/>
          <p:nvPr/>
        </p:nvPicPr>
        <p:blipFill>
          <a:blip r:embed="rId3" cstate="print"/>
          <a:stretch>
            <a:fillRect/>
          </a:stretch>
        </p:blipFill>
        <p:spPr>
          <a:xfrm>
            <a:off x="13792199" y="6667500"/>
            <a:ext cx="4495799" cy="3619498"/>
          </a:xfrm>
          <a:prstGeom prst="rect">
            <a:avLst/>
          </a:prstGeom>
        </p:spPr>
      </p:pic>
      <p:graphicFrame>
        <p:nvGraphicFramePr>
          <p:cNvPr id="3" name="Table 8">
            <a:extLst>
              <a:ext uri="{FF2B5EF4-FFF2-40B4-BE49-F238E27FC236}">
                <a16:creationId xmlns:a16="http://schemas.microsoft.com/office/drawing/2014/main" id="{3107AA0A-BDC6-58CC-F3DA-C2F4AC2CAC1E}"/>
              </a:ext>
            </a:extLst>
          </p:cNvPr>
          <p:cNvGraphicFramePr>
            <a:graphicFrameLocks noGrp="1"/>
          </p:cNvGraphicFramePr>
          <p:nvPr>
            <p:extLst>
              <p:ext uri="{D42A27DB-BD31-4B8C-83A1-F6EECF244321}">
                <p14:modId xmlns:p14="http://schemas.microsoft.com/office/powerpoint/2010/main" val="1878458865"/>
              </p:ext>
            </p:extLst>
          </p:nvPr>
        </p:nvGraphicFramePr>
        <p:xfrm>
          <a:off x="2438400" y="5372100"/>
          <a:ext cx="7239000" cy="2578876"/>
        </p:xfrm>
        <a:graphic>
          <a:graphicData uri="http://schemas.openxmlformats.org/drawingml/2006/table">
            <a:tbl>
              <a:tblPr firstRow="1" bandRow="1">
                <a:tableStyleId>{073A0DAA-6AF3-43AB-8588-CEC1D06C72B9}</a:tableStyleId>
              </a:tblPr>
              <a:tblGrid>
                <a:gridCol w="2413000">
                  <a:extLst>
                    <a:ext uri="{9D8B030D-6E8A-4147-A177-3AD203B41FA5}">
                      <a16:colId xmlns:a16="http://schemas.microsoft.com/office/drawing/2014/main" val="2677380640"/>
                    </a:ext>
                  </a:extLst>
                </a:gridCol>
                <a:gridCol w="2413000">
                  <a:extLst>
                    <a:ext uri="{9D8B030D-6E8A-4147-A177-3AD203B41FA5}">
                      <a16:colId xmlns:a16="http://schemas.microsoft.com/office/drawing/2014/main" val="3920047819"/>
                    </a:ext>
                  </a:extLst>
                </a:gridCol>
                <a:gridCol w="2413000">
                  <a:extLst>
                    <a:ext uri="{9D8B030D-6E8A-4147-A177-3AD203B41FA5}">
                      <a16:colId xmlns:a16="http://schemas.microsoft.com/office/drawing/2014/main" val="3173734076"/>
                    </a:ext>
                  </a:extLst>
                </a:gridCol>
              </a:tblGrid>
              <a:tr h="816997">
                <a:tc>
                  <a:txBody>
                    <a:bodyPr/>
                    <a:lstStyle/>
                    <a:p>
                      <a:pPr algn="ctr"/>
                      <a:r>
                        <a:rPr lang="en-US" sz="2400" dirty="0"/>
                        <a:t>Visual extractor</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dirty="0"/>
                        <a:t>Blue-1</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dirty="0"/>
                        <a:t>Testing time for one image</a:t>
                      </a:r>
                    </a:p>
                  </a:txBody>
                  <a:tcPr/>
                </a:tc>
                <a:extLst>
                  <a:ext uri="{0D108BD9-81ED-4DB2-BD59-A6C34878D82A}">
                    <a16:rowId xmlns:a16="http://schemas.microsoft.com/office/drawing/2014/main" val="2680112019"/>
                  </a:ext>
                </a:extLst>
              </a:tr>
              <a:tr h="816998">
                <a:tc>
                  <a:txBody>
                    <a:bodyPr/>
                    <a:lstStyle/>
                    <a:p>
                      <a:pPr algn="ctr"/>
                      <a:r>
                        <a:rPr lang="en-US" sz="2400" b="1" dirty="0"/>
                        <a:t>Resnet101</a:t>
                      </a:r>
                    </a:p>
                  </a:txBody>
                  <a:tcPr/>
                </a:tc>
                <a:tc>
                  <a:txBody>
                    <a:bodyPr/>
                    <a:lstStyle/>
                    <a:p>
                      <a:pPr algn="ctr"/>
                      <a:r>
                        <a:rPr lang="en-US" sz="2400" dirty="0"/>
                        <a:t>0.44</a:t>
                      </a:r>
                    </a:p>
                  </a:txBody>
                  <a:tcPr/>
                </a:tc>
                <a:tc>
                  <a:txBody>
                    <a:bodyPr/>
                    <a:lstStyle/>
                    <a:p>
                      <a:pPr algn="ctr"/>
                      <a:r>
                        <a:rPr lang="en-US" sz="2400" dirty="0"/>
                        <a:t>12 sec</a:t>
                      </a:r>
                    </a:p>
                  </a:txBody>
                  <a:tcPr/>
                </a:tc>
                <a:extLst>
                  <a:ext uri="{0D108BD9-81ED-4DB2-BD59-A6C34878D82A}">
                    <a16:rowId xmlns:a16="http://schemas.microsoft.com/office/drawing/2014/main" val="3399209849"/>
                  </a:ext>
                </a:extLst>
              </a:tr>
              <a:tr h="816998">
                <a:tc>
                  <a:txBody>
                    <a:bodyPr/>
                    <a:lstStyle/>
                    <a:p>
                      <a:pPr algn="ctr"/>
                      <a:r>
                        <a:rPr lang="en-US" sz="2400" b="1" dirty="0"/>
                        <a:t>VGG19</a:t>
                      </a:r>
                    </a:p>
                  </a:txBody>
                  <a:tcPr/>
                </a:tc>
                <a:tc>
                  <a:txBody>
                    <a:bodyPr/>
                    <a:lstStyle/>
                    <a:p>
                      <a:pPr algn="ctr"/>
                      <a:r>
                        <a:rPr lang="en-US" sz="2400" dirty="0"/>
                        <a:t>0.43</a:t>
                      </a:r>
                    </a:p>
                  </a:txBody>
                  <a:tcPr/>
                </a:tc>
                <a:tc>
                  <a:txBody>
                    <a:bodyPr/>
                    <a:lstStyle/>
                    <a:p>
                      <a:pPr algn="ctr"/>
                      <a:r>
                        <a:rPr lang="en-US" sz="2400" dirty="0"/>
                        <a:t>11 sec</a:t>
                      </a:r>
                    </a:p>
                  </a:txBody>
                  <a:tcPr/>
                </a:tc>
                <a:extLst>
                  <a:ext uri="{0D108BD9-81ED-4DB2-BD59-A6C34878D82A}">
                    <a16:rowId xmlns:a16="http://schemas.microsoft.com/office/drawing/2014/main" val="4220596810"/>
                  </a:ext>
                </a:extLst>
              </a:tr>
            </a:tbl>
          </a:graphicData>
        </a:graphic>
      </p:graphicFrame>
      <p:sp>
        <p:nvSpPr>
          <p:cNvPr id="2" name="TextBox 1">
            <a:extLst>
              <a:ext uri="{FF2B5EF4-FFF2-40B4-BE49-F238E27FC236}">
                <a16:creationId xmlns:a16="http://schemas.microsoft.com/office/drawing/2014/main" id="{D0513EFA-AFD8-07D6-7366-762CBB051622}"/>
              </a:ext>
            </a:extLst>
          </p:cNvPr>
          <p:cNvSpPr txBox="1"/>
          <p:nvPr/>
        </p:nvSpPr>
        <p:spPr>
          <a:xfrm>
            <a:off x="1752599" y="3195586"/>
            <a:ext cx="12039599" cy="2554545"/>
          </a:xfrm>
          <a:prstGeom prst="rect">
            <a:avLst/>
          </a:prstGeom>
          <a:noFill/>
        </p:spPr>
        <p:txBody>
          <a:bodyPr wrap="square" rtlCol="0">
            <a:spAutoFit/>
          </a:bodyPr>
          <a:lstStyle/>
          <a:p>
            <a:r>
              <a:rPr lang="en-US" sz="3200" dirty="0"/>
              <a:t>Other trials:</a:t>
            </a:r>
          </a:p>
          <a:p>
            <a:pPr marL="457200" indent="-457200">
              <a:buFont typeface="Wingdings" panose="05000000000000000000" pitchFamily="2" charset="2"/>
              <a:buChar char="Ø"/>
            </a:pPr>
            <a:r>
              <a:rPr lang="en-US" sz="3200" dirty="0"/>
              <a:t>we wanted to reduce testing time for one image, so we used vgg19 at visual extractor.</a:t>
            </a:r>
            <a:br>
              <a:rPr lang="en-US" sz="3200" dirty="0"/>
            </a:br>
            <a:endParaRPr lang="en-US" sz="3200" dirty="0"/>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07071" y="905461"/>
            <a:ext cx="7120255" cy="1090042"/>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Other trials:</a:t>
            </a:r>
          </a:p>
        </p:txBody>
      </p:sp>
      <p:pic>
        <p:nvPicPr>
          <p:cNvPr id="8" name="object 3"/>
          <p:cNvPicPr/>
          <p:nvPr/>
        </p:nvPicPr>
        <p:blipFill>
          <a:blip r:embed="rId2" cstate="print"/>
          <a:stretch>
            <a:fillRect/>
          </a:stretch>
        </p:blipFill>
        <p:spPr>
          <a:xfrm>
            <a:off x="13792199" y="6667500"/>
            <a:ext cx="4495799" cy="3619498"/>
          </a:xfrm>
          <a:prstGeom prst="rect">
            <a:avLst/>
          </a:prstGeom>
        </p:spPr>
      </p:pic>
      <p:pic>
        <p:nvPicPr>
          <p:cNvPr id="2" name="Picture 1">
            <a:extLst>
              <a:ext uri="{FF2B5EF4-FFF2-40B4-BE49-F238E27FC236}">
                <a16:creationId xmlns:a16="http://schemas.microsoft.com/office/drawing/2014/main" id="{0872828B-71F1-044F-FED6-4B3203B12623}"/>
              </a:ext>
            </a:extLst>
          </p:cNvPr>
          <p:cNvPicPr>
            <a:picLocks noChangeAspect="1"/>
          </p:cNvPicPr>
          <p:nvPr/>
        </p:nvPicPr>
        <p:blipFill rotWithShape="1">
          <a:blip r:embed="rId3">
            <a:extLst>
              <a:ext uri="{28A0092B-C50C-407E-A947-70E740481C1C}">
                <a14:useLocalDpi xmlns:a14="http://schemas.microsoft.com/office/drawing/2010/main" val="0"/>
              </a:ext>
            </a:extLst>
          </a:blip>
          <a:srcRect l="953" t="21569" r="84762" b="23529"/>
          <a:stretch/>
        </p:blipFill>
        <p:spPr>
          <a:xfrm>
            <a:off x="947923" y="4092571"/>
            <a:ext cx="2084295" cy="1945342"/>
          </a:xfrm>
          <a:prstGeom prst="rect">
            <a:avLst/>
          </a:prstGeom>
        </p:spPr>
      </p:pic>
      <p:sp>
        <p:nvSpPr>
          <p:cNvPr id="3" name="Trapezoid 2">
            <a:extLst>
              <a:ext uri="{FF2B5EF4-FFF2-40B4-BE49-F238E27FC236}">
                <a16:creationId xmlns:a16="http://schemas.microsoft.com/office/drawing/2014/main" id="{9189884B-6384-9E44-AF20-04C9F3FEAEDC}"/>
              </a:ext>
            </a:extLst>
          </p:cNvPr>
          <p:cNvSpPr/>
          <p:nvPr/>
        </p:nvSpPr>
        <p:spPr>
          <a:xfrm rot="5400000">
            <a:off x="3255190" y="4305302"/>
            <a:ext cx="2475271" cy="15240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CNN</a:t>
            </a:r>
          </a:p>
        </p:txBody>
      </p:sp>
      <p:pic>
        <p:nvPicPr>
          <p:cNvPr id="5" name="Picture 4">
            <a:extLst>
              <a:ext uri="{FF2B5EF4-FFF2-40B4-BE49-F238E27FC236}">
                <a16:creationId xmlns:a16="http://schemas.microsoft.com/office/drawing/2014/main" id="{6ED93580-D53F-EEB1-8E8B-F512757601DD}"/>
              </a:ext>
            </a:extLst>
          </p:cNvPr>
          <p:cNvPicPr>
            <a:picLocks noChangeAspect="1"/>
          </p:cNvPicPr>
          <p:nvPr/>
        </p:nvPicPr>
        <p:blipFill rotWithShape="1">
          <a:blip r:embed="rId4"/>
          <a:srcRect l="3872" r="1129"/>
          <a:stretch/>
        </p:blipFill>
        <p:spPr>
          <a:xfrm>
            <a:off x="6076411" y="3198158"/>
            <a:ext cx="1447800" cy="2707342"/>
          </a:xfrm>
          <a:prstGeom prst="rect">
            <a:avLst/>
          </a:prstGeom>
        </p:spPr>
      </p:pic>
      <p:sp>
        <p:nvSpPr>
          <p:cNvPr id="35" name="Rectangle 34">
            <a:extLst>
              <a:ext uri="{FF2B5EF4-FFF2-40B4-BE49-F238E27FC236}">
                <a16:creationId xmlns:a16="http://schemas.microsoft.com/office/drawing/2014/main" id="{48197826-B945-1D60-79C4-E4020D35963E}"/>
              </a:ext>
            </a:extLst>
          </p:cNvPr>
          <p:cNvSpPr/>
          <p:nvPr/>
        </p:nvSpPr>
        <p:spPr>
          <a:xfrm rot="5400000">
            <a:off x="9643378" y="4558783"/>
            <a:ext cx="2993377" cy="1012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Co-Attention</a:t>
            </a:r>
          </a:p>
        </p:txBody>
      </p:sp>
      <p:sp>
        <p:nvSpPr>
          <p:cNvPr id="12" name="Rectangle: Rounded Corners 11">
            <a:extLst>
              <a:ext uri="{FF2B5EF4-FFF2-40B4-BE49-F238E27FC236}">
                <a16:creationId xmlns:a16="http://schemas.microsoft.com/office/drawing/2014/main" id="{4C39E421-E022-29A0-8765-48DCC292AF87}"/>
              </a:ext>
            </a:extLst>
          </p:cNvPr>
          <p:cNvSpPr/>
          <p:nvPr/>
        </p:nvSpPr>
        <p:spPr>
          <a:xfrm>
            <a:off x="12414563" y="4379442"/>
            <a:ext cx="23622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LSTM</a:t>
            </a:r>
          </a:p>
        </p:txBody>
      </p:sp>
      <p:sp>
        <p:nvSpPr>
          <p:cNvPr id="13" name="Rectangle: Rounded Corners 12">
            <a:extLst>
              <a:ext uri="{FF2B5EF4-FFF2-40B4-BE49-F238E27FC236}">
                <a16:creationId xmlns:a16="http://schemas.microsoft.com/office/drawing/2014/main" id="{BE57BFE2-6783-5728-A570-7EAF1DFF5E46}"/>
              </a:ext>
            </a:extLst>
          </p:cNvPr>
          <p:cNvSpPr/>
          <p:nvPr/>
        </p:nvSpPr>
        <p:spPr>
          <a:xfrm>
            <a:off x="15697200" y="4341342"/>
            <a:ext cx="23622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Report</a:t>
            </a:r>
          </a:p>
        </p:txBody>
      </p:sp>
      <p:cxnSp>
        <p:nvCxnSpPr>
          <p:cNvPr id="15" name="Straight Arrow Connector 14">
            <a:extLst>
              <a:ext uri="{FF2B5EF4-FFF2-40B4-BE49-F238E27FC236}">
                <a16:creationId xmlns:a16="http://schemas.microsoft.com/office/drawing/2014/main" id="{B538595C-4729-641D-2232-06E8A0794EFB}"/>
              </a:ext>
            </a:extLst>
          </p:cNvPr>
          <p:cNvCxnSpPr>
            <a:cxnSpLocks/>
            <a:stCxn id="2" idx="3"/>
            <a:endCxn id="3" idx="2"/>
          </p:cNvCxnSpPr>
          <p:nvPr/>
        </p:nvCxnSpPr>
        <p:spPr>
          <a:xfrm>
            <a:off x="3032218" y="5065242"/>
            <a:ext cx="698608" cy="2061"/>
          </a:xfrm>
          <a:prstGeom prst="straightConnector1">
            <a:avLst/>
          </a:prstGeom>
          <a:ln w="25400" cap="flat" cmpd="sng" algn="ctr">
            <a:solidFill>
              <a:schemeClr val="dk1"/>
            </a:solidFill>
            <a:prstDash val="solid"/>
            <a:round/>
            <a:headEnd type="none" w="lg" len="lg"/>
            <a:tailEnd type="stealth" w="lg" len="lg"/>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8B5F54C2-E228-7723-706E-CA0F2CC6ED4C}"/>
              </a:ext>
            </a:extLst>
          </p:cNvPr>
          <p:cNvCxnSpPr>
            <a:cxnSpLocks/>
          </p:cNvCxnSpPr>
          <p:nvPr/>
        </p:nvCxnSpPr>
        <p:spPr>
          <a:xfrm flipV="1">
            <a:off x="5254826" y="5054690"/>
            <a:ext cx="917374" cy="10552"/>
          </a:xfrm>
          <a:prstGeom prst="straightConnector1">
            <a:avLst/>
          </a:prstGeom>
          <a:ln w="25400" cap="flat" cmpd="sng" algn="ctr">
            <a:solidFill>
              <a:schemeClr val="dk1"/>
            </a:solidFill>
            <a:prstDash val="solid"/>
            <a:round/>
            <a:headEnd type="none" w="lg" len="lg"/>
            <a:tailEnd type="stealth" w="lg" len="lg"/>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8231B374-793B-2AD5-9B44-AA84193ABC83}"/>
              </a:ext>
            </a:extLst>
          </p:cNvPr>
          <p:cNvCxnSpPr>
            <a:cxnSpLocks/>
            <a:stCxn id="4" idx="3"/>
            <a:endCxn id="35" idx="2"/>
          </p:cNvCxnSpPr>
          <p:nvPr/>
        </p:nvCxnSpPr>
        <p:spPr>
          <a:xfrm>
            <a:off x="9751358" y="5054690"/>
            <a:ext cx="882250" cy="10553"/>
          </a:xfrm>
          <a:prstGeom prst="straightConnector1">
            <a:avLst/>
          </a:prstGeom>
          <a:ln w="25400" cap="flat" cmpd="sng" algn="ctr">
            <a:solidFill>
              <a:schemeClr val="dk1"/>
            </a:solidFill>
            <a:prstDash val="solid"/>
            <a:round/>
            <a:headEnd type="none" w="lg" len="lg"/>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AF7E3CAF-0CE0-4D24-A9DE-7F14C81A3FC3}"/>
              </a:ext>
            </a:extLst>
          </p:cNvPr>
          <p:cNvCxnSpPr>
            <a:stCxn id="35" idx="0"/>
            <a:endCxn id="12" idx="1"/>
          </p:cNvCxnSpPr>
          <p:nvPr/>
        </p:nvCxnSpPr>
        <p:spPr>
          <a:xfrm flipV="1">
            <a:off x="11646526" y="5065242"/>
            <a:ext cx="768037" cy="1"/>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EA6C544-FA91-331F-09B9-F9CB49190437}"/>
              </a:ext>
            </a:extLst>
          </p:cNvPr>
          <p:cNvSpPr txBox="1"/>
          <p:nvPr/>
        </p:nvSpPr>
        <p:spPr>
          <a:xfrm>
            <a:off x="1295400" y="2004103"/>
            <a:ext cx="11277600" cy="1077218"/>
          </a:xfrm>
          <a:prstGeom prst="rect">
            <a:avLst/>
          </a:prstGeom>
          <a:noFill/>
        </p:spPr>
        <p:txBody>
          <a:bodyPr wrap="square" rtlCol="0">
            <a:spAutoFit/>
          </a:bodyPr>
          <a:lstStyle/>
          <a:p>
            <a:r>
              <a:rPr lang="en-US" sz="3200" dirty="0"/>
              <a:t> </a:t>
            </a:r>
          </a:p>
          <a:p>
            <a:r>
              <a:rPr lang="en-US" sz="3200" dirty="0"/>
              <a:t>We try another deep learning Model(Co-Attention)</a:t>
            </a:r>
          </a:p>
        </p:txBody>
      </p:sp>
      <p:sp>
        <p:nvSpPr>
          <p:cNvPr id="4" name="Rectangle 3">
            <a:extLst>
              <a:ext uri="{FF2B5EF4-FFF2-40B4-BE49-F238E27FC236}">
                <a16:creationId xmlns:a16="http://schemas.microsoft.com/office/drawing/2014/main" id="{0E4BB559-1F30-0B1B-0E55-BB9197D5D680}"/>
              </a:ext>
            </a:extLst>
          </p:cNvPr>
          <p:cNvSpPr/>
          <p:nvPr/>
        </p:nvSpPr>
        <p:spPr>
          <a:xfrm>
            <a:off x="8303557" y="4102193"/>
            <a:ext cx="1447801" cy="1904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Tags</a:t>
            </a:r>
          </a:p>
        </p:txBody>
      </p:sp>
      <p:cxnSp>
        <p:nvCxnSpPr>
          <p:cNvPr id="37" name="Straight Arrow Connector 36">
            <a:extLst>
              <a:ext uri="{FF2B5EF4-FFF2-40B4-BE49-F238E27FC236}">
                <a16:creationId xmlns:a16="http://schemas.microsoft.com/office/drawing/2014/main" id="{F34BDB7E-7759-61CF-F43A-E731CB98045C}"/>
              </a:ext>
            </a:extLst>
          </p:cNvPr>
          <p:cNvCxnSpPr>
            <a:cxnSpLocks/>
            <a:endCxn id="4" idx="1"/>
          </p:cNvCxnSpPr>
          <p:nvPr/>
        </p:nvCxnSpPr>
        <p:spPr>
          <a:xfrm>
            <a:off x="7533305" y="5054690"/>
            <a:ext cx="770252" cy="0"/>
          </a:xfrm>
          <a:prstGeom prst="straightConnector1">
            <a:avLst/>
          </a:prstGeom>
          <a:ln w="25400" cap="flat" cmpd="sng" algn="ctr">
            <a:solidFill>
              <a:schemeClr val="dk1"/>
            </a:solidFill>
            <a:prstDash val="solid"/>
            <a:round/>
            <a:headEnd type="none" w="lg" len="lg"/>
            <a:tailEnd type="stealth" w="lg" len="lg"/>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B2CA3BC0-2B4B-5E66-1BF8-73F8F8ABED31}"/>
              </a:ext>
            </a:extLst>
          </p:cNvPr>
          <p:cNvCxnSpPr>
            <a:cxnSpLocks/>
            <a:stCxn id="12" idx="3"/>
          </p:cNvCxnSpPr>
          <p:nvPr/>
        </p:nvCxnSpPr>
        <p:spPr>
          <a:xfrm>
            <a:off x="14776763" y="5065242"/>
            <a:ext cx="920437"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91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05B8E-9A85-D1EF-DE73-E3116D5C8EF8}"/>
              </a:ext>
            </a:extLst>
          </p:cNvPr>
          <p:cNvSpPr>
            <a:spLocks noGrp="1"/>
          </p:cNvSpPr>
          <p:nvPr>
            <p:ph type="title"/>
          </p:nvPr>
        </p:nvSpPr>
        <p:spPr>
          <a:xfrm>
            <a:off x="1416049" y="1551106"/>
            <a:ext cx="15455900" cy="1107996"/>
          </a:xfrm>
        </p:spPr>
        <p:txBody>
          <a:bodyPr/>
          <a:lstStyle/>
          <a:p>
            <a:r>
              <a:rPr lang="en-US" sz="7200" b="1" dirty="0">
                <a:solidFill>
                  <a:schemeClr val="tx1"/>
                </a:solidFill>
              </a:rPr>
              <a:t>BLEU-n:</a:t>
            </a:r>
            <a:endParaRPr lang="en-US" dirty="0">
              <a:solidFill>
                <a:schemeClr val="tx1"/>
              </a:solidFill>
            </a:endParaRPr>
          </a:p>
        </p:txBody>
      </p:sp>
      <p:sp>
        <p:nvSpPr>
          <p:cNvPr id="3" name="Text Placeholder 2">
            <a:extLst>
              <a:ext uri="{FF2B5EF4-FFF2-40B4-BE49-F238E27FC236}">
                <a16:creationId xmlns:a16="http://schemas.microsoft.com/office/drawing/2014/main" id="{76A76CE5-C3F8-6A74-251A-2EEB8961E6DE}"/>
              </a:ext>
            </a:extLst>
          </p:cNvPr>
          <p:cNvSpPr>
            <a:spLocks noGrp="1"/>
          </p:cNvSpPr>
          <p:nvPr>
            <p:ph type="body" idx="1"/>
          </p:nvPr>
        </p:nvSpPr>
        <p:spPr>
          <a:xfrm>
            <a:off x="1320799" y="3380464"/>
            <a:ext cx="15062201" cy="3939540"/>
          </a:xfrm>
        </p:spPr>
        <p:txBody>
          <a:bodyPr/>
          <a:lstStyle/>
          <a:p>
            <a:pPr marL="457200" indent="-457200">
              <a:buFont typeface="Wingdings" panose="05000000000000000000" pitchFamily="2" charset="2"/>
              <a:buChar char="Ø"/>
            </a:pPr>
            <a:r>
              <a:rPr lang="en-US" sz="3200" b="1" dirty="0"/>
              <a:t>BLEU</a:t>
            </a:r>
            <a:r>
              <a:rPr lang="en-US" sz="3200" dirty="0"/>
              <a:t> (</a:t>
            </a:r>
            <a:r>
              <a:rPr lang="en-US" sz="3200" b="1" dirty="0"/>
              <a:t>bilingual evaluation understudy</a:t>
            </a:r>
            <a:r>
              <a:rPr lang="en-US" sz="3200" dirty="0"/>
              <a:t>) is an algorithm for evaluating the quality of text that is the correspondence between a machine's output and that of a human.</a:t>
            </a:r>
          </a:p>
          <a:p>
            <a:pPr marL="457200" indent="-457200">
              <a:buFont typeface="Wingdings" panose="05000000000000000000" pitchFamily="2" charset="2"/>
              <a:buChar char="Ø"/>
            </a:pPr>
            <a:r>
              <a:rPr lang="en-US" sz="3200" dirty="0"/>
              <a:t>BLEU's output is always a number between 0 and 1.</a:t>
            </a:r>
          </a:p>
          <a:p>
            <a:pPr marL="457200" indent="-457200">
              <a:buFont typeface="Wingdings" panose="05000000000000000000" pitchFamily="2" charset="2"/>
              <a:buChar char="Ø"/>
            </a:pPr>
            <a:r>
              <a:rPr lang="en-US" sz="3200" dirty="0"/>
              <a:t>BLEU compares the n-gram of the candidate translation with n-gram of the reference translation to count the number of matches.</a:t>
            </a:r>
          </a:p>
          <a:p>
            <a:pPr marL="457200" indent="-457200">
              <a:buFont typeface="Wingdings" panose="05000000000000000000" pitchFamily="2" charset="2"/>
              <a:buChar char="Ø"/>
            </a:pPr>
            <a:endParaRPr lang="en-US" sz="3200" dirty="0"/>
          </a:p>
          <a:p>
            <a:endParaRPr lang="en-US" sz="3200" dirty="0"/>
          </a:p>
        </p:txBody>
      </p:sp>
      <p:pic>
        <p:nvPicPr>
          <p:cNvPr id="4" name="object 3">
            <a:extLst>
              <a:ext uri="{FF2B5EF4-FFF2-40B4-BE49-F238E27FC236}">
                <a16:creationId xmlns:a16="http://schemas.microsoft.com/office/drawing/2014/main" id="{3021621C-83F3-ACE2-6D69-3744A3237A9F}"/>
              </a:ext>
            </a:extLst>
          </p:cNvPr>
          <p:cNvPicPr/>
          <p:nvPr/>
        </p:nvPicPr>
        <p:blipFill>
          <a:blip r:embed="rId2" cstate="print"/>
          <a:stretch>
            <a:fillRect/>
          </a:stretch>
        </p:blipFill>
        <p:spPr>
          <a:xfrm>
            <a:off x="13792199" y="6682248"/>
            <a:ext cx="4495799" cy="3619498"/>
          </a:xfrm>
          <a:prstGeom prst="rect">
            <a:avLst/>
          </a:prstGeom>
        </p:spPr>
      </p:pic>
    </p:spTree>
    <p:extLst>
      <p:ext uri="{BB962C8B-B14F-4D97-AF65-F5344CB8AC3E}">
        <p14:creationId xmlns:p14="http://schemas.microsoft.com/office/powerpoint/2010/main" val="2776160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464930" y="7908497"/>
            <a:ext cx="7326609" cy="1121203"/>
          </a:xfrm>
          <a:prstGeom prst="rect">
            <a:avLst/>
          </a:prstGeom>
        </p:spPr>
      </p:pic>
      <p:sp>
        <p:nvSpPr>
          <p:cNvPr id="7" name="object 7"/>
          <p:cNvSpPr txBox="1">
            <a:spLocks noGrp="1"/>
          </p:cNvSpPr>
          <p:nvPr>
            <p:ph type="title"/>
          </p:nvPr>
        </p:nvSpPr>
        <p:spPr>
          <a:xfrm>
            <a:off x="1016000" y="1793313"/>
            <a:ext cx="12928600" cy="1090042"/>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Experiments and Results</a:t>
            </a:r>
          </a:p>
        </p:txBody>
      </p:sp>
      <p:graphicFrame>
        <p:nvGraphicFramePr>
          <p:cNvPr id="5" name="Table 8">
            <a:extLst>
              <a:ext uri="{FF2B5EF4-FFF2-40B4-BE49-F238E27FC236}">
                <a16:creationId xmlns:a16="http://schemas.microsoft.com/office/drawing/2014/main" id="{58FDB099-5CEC-5691-03A0-5B07E57791F5}"/>
              </a:ext>
            </a:extLst>
          </p:cNvPr>
          <p:cNvGraphicFramePr>
            <a:graphicFrameLocks noGrp="1"/>
          </p:cNvGraphicFramePr>
          <p:nvPr/>
        </p:nvGraphicFramePr>
        <p:xfrm>
          <a:off x="1905000" y="3744762"/>
          <a:ext cx="6065520" cy="2578876"/>
        </p:xfrm>
        <a:graphic>
          <a:graphicData uri="http://schemas.openxmlformats.org/drawingml/2006/table">
            <a:tbl>
              <a:tblPr firstRow="1" bandRow="1">
                <a:tableStyleId>{073A0DAA-6AF3-43AB-8588-CEC1D06C72B9}</a:tableStyleId>
              </a:tblPr>
              <a:tblGrid>
                <a:gridCol w="3032760">
                  <a:extLst>
                    <a:ext uri="{9D8B030D-6E8A-4147-A177-3AD203B41FA5}">
                      <a16:colId xmlns:a16="http://schemas.microsoft.com/office/drawing/2014/main" val="2677380640"/>
                    </a:ext>
                  </a:extLst>
                </a:gridCol>
                <a:gridCol w="3032760">
                  <a:extLst>
                    <a:ext uri="{9D8B030D-6E8A-4147-A177-3AD203B41FA5}">
                      <a16:colId xmlns:a16="http://schemas.microsoft.com/office/drawing/2014/main" val="3920047819"/>
                    </a:ext>
                  </a:extLst>
                </a:gridCol>
              </a:tblGrid>
              <a:tr h="816997">
                <a:tc>
                  <a:txBody>
                    <a:bodyPr/>
                    <a:lstStyle/>
                    <a:p>
                      <a:pPr algn="ctr"/>
                      <a:r>
                        <a:rPr lang="en-US" sz="2400" dirty="0"/>
                        <a:t>Model</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dirty="0"/>
                        <a:t>Testing time for one image</a:t>
                      </a:r>
                    </a:p>
                  </a:txBody>
                  <a:tcPr/>
                </a:tc>
                <a:extLst>
                  <a:ext uri="{0D108BD9-81ED-4DB2-BD59-A6C34878D82A}">
                    <a16:rowId xmlns:a16="http://schemas.microsoft.com/office/drawing/2014/main" val="2680112019"/>
                  </a:ext>
                </a:extLst>
              </a:tr>
              <a:tr h="816998">
                <a:tc>
                  <a:txBody>
                    <a:bodyPr/>
                    <a:lstStyle/>
                    <a:p>
                      <a:pPr algn="ctr"/>
                      <a:r>
                        <a:rPr lang="en-US" sz="2400" b="1" dirty="0"/>
                        <a:t>R2Gen</a:t>
                      </a:r>
                    </a:p>
                  </a:txBody>
                  <a:tcPr/>
                </a:tc>
                <a:tc>
                  <a:txBody>
                    <a:bodyPr/>
                    <a:lstStyle/>
                    <a:p>
                      <a:pPr algn="ctr"/>
                      <a:r>
                        <a:rPr lang="en-US" sz="2400" dirty="0"/>
                        <a:t>12 sec</a:t>
                      </a:r>
                    </a:p>
                  </a:txBody>
                  <a:tcPr/>
                </a:tc>
                <a:extLst>
                  <a:ext uri="{0D108BD9-81ED-4DB2-BD59-A6C34878D82A}">
                    <a16:rowId xmlns:a16="http://schemas.microsoft.com/office/drawing/2014/main" val="3399209849"/>
                  </a:ext>
                </a:extLst>
              </a:tr>
              <a:tr h="816998">
                <a:tc>
                  <a:txBody>
                    <a:bodyPr/>
                    <a:lstStyle/>
                    <a:p>
                      <a:pPr algn="ctr"/>
                      <a:r>
                        <a:rPr lang="en-US" sz="2400" b="1" dirty="0" err="1"/>
                        <a:t>CoAtt</a:t>
                      </a:r>
                      <a:endParaRPr lang="en-US" sz="2400" b="1" dirty="0"/>
                    </a:p>
                  </a:txBody>
                  <a:tcPr/>
                </a:tc>
                <a:tc>
                  <a:txBody>
                    <a:bodyPr/>
                    <a:lstStyle/>
                    <a:p>
                      <a:pPr algn="ctr"/>
                      <a:r>
                        <a:rPr lang="en-US" sz="2400" dirty="0"/>
                        <a:t>4 sec</a:t>
                      </a:r>
                    </a:p>
                  </a:txBody>
                  <a:tcPr/>
                </a:tc>
                <a:extLst>
                  <a:ext uri="{0D108BD9-81ED-4DB2-BD59-A6C34878D82A}">
                    <a16:rowId xmlns:a16="http://schemas.microsoft.com/office/drawing/2014/main" val="4220596810"/>
                  </a:ext>
                </a:extLst>
              </a:tr>
            </a:tbl>
          </a:graphicData>
        </a:graphic>
      </p:graphicFrame>
      <p:pic>
        <p:nvPicPr>
          <p:cNvPr id="3" name="Picture 2" descr="Graphical user interface, text&#10;&#10;Description automatically generated">
            <a:extLst>
              <a:ext uri="{FF2B5EF4-FFF2-40B4-BE49-F238E27FC236}">
                <a16:creationId xmlns:a16="http://schemas.microsoft.com/office/drawing/2014/main" id="{8C6ED658-41C5-9696-0E09-81C851A0E58D}"/>
              </a:ext>
            </a:extLst>
          </p:cNvPr>
          <p:cNvPicPr>
            <a:picLocks noChangeAspect="1"/>
          </p:cNvPicPr>
          <p:nvPr/>
        </p:nvPicPr>
        <p:blipFill rotWithShape="1">
          <a:blip r:embed="rId3">
            <a:extLst>
              <a:ext uri="{28A0092B-C50C-407E-A947-70E740481C1C}">
                <a14:useLocalDpi xmlns:a14="http://schemas.microsoft.com/office/drawing/2010/main" val="0"/>
              </a:ext>
            </a:extLst>
          </a:blip>
          <a:srcRect b="33585"/>
          <a:stretch/>
        </p:blipFill>
        <p:spPr>
          <a:xfrm>
            <a:off x="11880370" y="5600700"/>
            <a:ext cx="6301284" cy="4340705"/>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AA47C39D-64DB-AA29-26BE-D6AFE8965A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69234" y="1721126"/>
            <a:ext cx="6301284" cy="4129087"/>
          </a:xfrm>
          <a:prstGeom prst="rect">
            <a:avLst/>
          </a:prstGeom>
        </p:spPr>
      </p:pic>
    </p:spTree>
    <p:extLst>
      <p:ext uri="{BB962C8B-B14F-4D97-AF65-F5344CB8AC3E}">
        <p14:creationId xmlns:p14="http://schemas.microsoft.com/office/powerpoint/2010/main" val="277689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3"/>
          <p:cNvPicPr>
            <a:picLocks noGrp="1" noChangeAspect="1"/>
          </p:cNvPicPr>
          <p:nvPr>
            <p:ph sz="half" idx="2"/>
          </p:nvPr>
        </p:nvPicPr>
        <p:blipFill>
          <a:blip r:embed="rId2" cstate="print"/>
          <a:stretch>
            <a:fillRect/>
          </a:stretch>
        </p:blipFill>
        <p:spPr>
          <a:xfrm>
            <a:off x="14401800" y="7311390"/>
            <a:ext cx="3870960" cy="2975610"/>
          </a:xfrm>
          <a:prstGeom prst="rect">
            <a:avLst/>
          </a:prstGeom>
        </p:spPr>
      </p:pic>
      <p:sp>
        <p:nvSpPr>
          <p:cNvPr id="7" name="object 7"/>
          <p:cNvSpPr txBox="1">
            <a:spLocks noGrp="1"/>
          </p:cNvSpPr>
          <p:nvPr>
            <p:ph type="title"/>
          </p:nvPr>
        </p:nvSpPr>
        <p:spPr>
          <a:xfrm>
            <a:off x="533400" y="852788"/>
            <a:ext cx="16518890" cy="1089660"/>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Explanation of finished phases</a:t>
            </a:r>
          </a:p>
        </p:txBody>
      </p:sp>
      <p:pic>
        <p:nvPicPr>
          <p:cNvPr id="9" name="object 6"/>
          <p:cNvPicPr/>
          <p:nvPr/>
        </p:nvPicPr>
        <p:blipFill>
          <a:blip r:embed="rId3" cstate="print"/>
          <a:stretch>
            <a:fillRect/>
          </a:stretch>
        </p:blipFill>
        <p:spPr>
          <a:xfrm>
            <a:off x="6553200" y="9320530"/>
            <a:ext cx="6199505" cy="709295"/>
          </a:xfrm>
          <a:prstGeom prst="rect">
            <a:avLst/>
          </a:prstGeom>
        </p:spPr>
      </p:pic>
      <p:sp>
        <p:nvSpPr>
          <p:cNvPr id="2" name="Oval 1">
            <a:extLst>
              <a:ext uri="{FF2B5EF4-FFF2-40B4-BE49-F238E27FC236}">
                <a16:creationId xmlns:a16="http://schemas.microsoft.com/office/drawing/2014/main" id="{3BF075A5-D0B5-8BF7-F50E-4E0D0DE90054}"/>
              </a:ext>
            </a:extLst>
          </p:cNvPr>
          <p:cNvSpPr/>
          <p:nvPr/>
        </p:nvSpPr>
        <p:spPr>
          <a:xfrm>
            <a:off x="762000" y="4457700"/>
            <a:ext cx="3276600" cy="2514600"/>
          </a:xfrm>
          <a:prstGeom prst="ellipse">
            <a:avLst/>
          </a:prstGeom>
          <a:solidFill>
            <a:schemeClr val="tx2">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3200" b="1" dirty="0"/>
              <a:t>Deployment</a:t>
            </a:r>
            <a:endParaRPr lang="en-US" sz="3200" dirty="0"/>
          </a:p>
        </p:txBody>
      </p:sp>
      <p:sp>
        <p:nvSpPr>
          <p:cNvPr id="3" name="Rectangle: Rounded Corners 2">
            <a:extLst>
              <a:ext uri="{FF2B5EF4-FFF2-40B4-BE49-F238E27FC236}">
                <a16:creationId xmlns:a16="http://schemas.microsoft.com/office/drawing/2014/main" id="{91EC97F4-A061-4D20-EF5D-7126314AA2BB}"/>
              </a:ext>
            </a:extLst>
          </p:cNvPr>
          <p:cNvSpPr/>
          <p:nvPr/>
        </p:nvSpPr>
        <p:spPr>
          <a:xfrm>
            <a:off x="7010400" y="2550622"/>
            <a:ext cx="7010400" cy="2769988"/>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3000" b="1" dirty="0">
                <a:solidFill>
                  <a:schemeClr val="tx1"/>
                </a:solidFill>
              </a:rPr>
              <a:t>For R2gen,</a:t>
            </a:r>
          </a:p>
          <a:p>
            <a:pPr algn="ctr"/>
            <a:r>
              <a:rPr lang="en-US" sz="3000" b="1" dirty="0">
                <a:solidFill>
                  <a:schemeClr val="tx1"/>
                </a:solidFill>
              </a:rPr>
              <a:t>website</a:t>
            </a:r>
            <a:r>
              <a:rPr lang="en-US" sz="3000" dirty="0">
                <a:solidFill>
                  <a:schemeClr val="tx1"/>
                </a:solidFill>
              </a:rPr>
              <a:t> using </a:t>
            </a:r>
            <a:r>
              <a:rPr lang="en-US" sz="3000" b="1" dirty="0">
                <a:solidFill>
                  <a:schemeClr val="tx1"/>
                </a:solidFill>
              </a:rPr>
              <a:t>Flask</a:t>
            </a:r>
            <a:r>
              <a:rPr lang="en-US" sz="3000" dirty="0">
                <a:solidFill>
                  <a:schemeClr val="tx1"/>
                </a:solidFill>
              </a:rPr>
              <a:t> :</a:t>
            </a:r>
          </a:p>
          <a:p>
            <a:pPr algn="ctr"/>
            <a:r>
              <a:rPr lang="en-US" sz="3000" dirty="0">
                <a:solidFill>
                  <a:schemeClr val="tx1"/>
                </a:solidFill>
              </a:rPr>
              <a:t>Upload 2 images, then report generated.</a:t>
            </a:r>
          </a:p>
        </p:txBody>
      </p:sp>
      <p:sp>
        <p:nvSpPr>
          <p:cNvPr id="4" name="Rectangle: Rounded Corners 3">
            <a:extLst>
              <a:ext uri="{FF2B5EF4-FFF2-40B4-BE49-F238E27FC236}">
                <a16:creationId xmlns:a16="http://schemas.microsoft.com/office/drawing/2014/main" id="{B4211A1B-8FBA-D50E-C027-0D4EA1963175}"/>
              </a:ext>
            </a:extLst>
          </p:cNvPr>
          <p:cNvSpPr/>
          <p:nvPr/>
        </p:nvSpPr>
        <p:spPr>
          <a:xfrm>
            <a:off x="7010400" y="6237702"/>
            <a:ext cx="7010400" cy="2769988"/>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3000" b="1" dirty="0">
                <a:solidFill>
                  <a:schemeClr val="tx1"/>
                </a:solidFill>
              </a:rPr>
              <a:t>For </a:t>
            </a:r>
            <a:r>
              <a:rPr lang="en-US" sz="3000" b="1" dirty="0" err="1">
                <a:solidFill>
                  <a:schemeClr val="tx1"/>
                </a:solidFill>
              </a:rPr>
              <a:t>CoAtt</a:t>
            </a:r>
            <a:r>
              <a:rPr lang="en-US" sz="3000" b="1" dirty="0">
                <a:solidFill>
                  <a:schemeClr val="tx1"/>
                </a:solidFill>
              </a:rPr>
              <a:t>,</a:t>
            </a:r>
          </a:p>
          <a:p>
            <a:pPr algn="ctr"/>
            <a:r>
              <a:rPr lang="en-US" sz="3000" b="1" dirty="0">
                <a:solidFill>
                  <a:schemeClr val="tx1"/>
                </a:solidFill>
              </a:rPr>
              <a:t>Desktop app</a:t>
            </a:r>
            <a:r>
              <a:rPr lang="en-US" sz="3000" dirty="0">
                <a:solidFill>
                  <a:schemeClr val="tx1"/>
                </a:solidFill>
              </a:rPr>
              <a:t> using </a:t>
            </a:r>
            <a:r>
              <a:rPr lang="en-US" sz="3000" b="1" dirty="0" err="1">
                <a:solidFill>
                  <a:schemeClr val="tx1"/>
                </a:solidFill>
              </a:rPr>
              <a:t>Tkinter</a:t>
            </a:r>
            <a:r>
              <a:rPr lang="en-US" sz="3000" b="1" dirty="0">
                <a:solidFill>
                  <a:schemeClr val="tx1"/>
                </a:solidFill>
              </a:rPr>
              <a:t> GUI </a:t>
            </a:r>
            <a:r>
              <a:rPr lang="en-US" sz="3000" dirty="0">
                <a:solidFill>
                  <a:schemeClr val="tx1"/>
                </a:solidFill>
              </a:rPr>
              <a:t>&amp; </a:t>
            </a:r>
            <a:r>
              <a:rPr lang="en-US" sz="3000" b="1" dirty="0" err="1">
                <a:solidFill>
                  <a:schemeClr val="tx1"/>
                </a:solidFill>
              </a:rPr>
              <a:t>pyinstaller</a:t>
            </a:r>
            <a:r>
              <a:rPr lang="en-US" sz="3000" dirty="0">
                <a:solidFill>
                  <a:schemeClr val="tx1"/>
                </a:solidFill>
              </a:rPr>
              <a:t> :</a:t>
            </a:r>
          </a:p>
          <a:p>
            <a:pPr algn="ctr"/>
            <a:r>
              <a:rPr lang="en-US" sz="3000" dirty="0">
                <a:solidFill>
                  <a:schemeClr val="tx1"/>
                </a:solidFill>
              </a:rPr>
              <a:t>Upload 1 image, then report generated.</a:t>
            </a:r>
          </a:p>
        </p:txBody>
      </p:sp>
      <p:cxnSp>
        <p:nvCxnSpPr>
          <p:cNvPr id="10" name="Connector: Elbow 9">
            <a:extLst>
              <a:ext uri="{FF2B5EF4-FFF2-40B4-BE49-F238E27FC236}">
                <a16:creationId xmlns:a16="http://schemas.microsoft.com/office/drawing/2014/main" id="{68B6B40F-3612-0C0C-B2BF-A41F2FCEC081}"/>
              </a:ext>
            </a:extLst>
          </p:cNvPr>
          <p:cNvCxnSpPr>
            <a:cxnSpLocks/>
            <a:stCxn id="2" idx="6"/>
            <a:endCxn id="4" idx="1"/>
          </p:cNvCxnSpPr>
          <p:nvPr/>
        </p:nvCxnSpPr>
        <p:spPr>
          <a:xfrm>
            <a:off x="4038600" y="5715000"/>
            <a:ext cx="2971800" cy="1907696"/>
          </a:xfrm>
          <a:prstGeom prst="bentConnector3">
            <a:avLst/>
          </a:prstGeom>
          <a:ln w="28575">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F47FD62-AADB-C08F-0C09-B63A9DDFA386}"/>
              </a:ext>
            </a:extLst>
          </p:cNvPr>
          <p:cNvCxnSpPr>
            <a:cxnSpLocks/>
            <a:stCxn id="2" idx="6"/>
            <a:endCxn id="3" idx="1"/>
          </p:cNvCxnSpPr>
          <p:nvPr/>
        </p:nvCxnSpPr>
        <p:spPr>
          <a:xfrm flipV="1">
            <a:off x="4038600" y="3935616"/>
            <a:ext cx="2971800" cy="1779384"/>
          </a:xfrm>
          <a:prstGeom prst="bentConnector3">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30706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143000" y="1333500"/>
            <a:ext cx="7120255" cy="1092200"/>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Demo</a:t>
            </a:r>
          </a:p>
        </p:txBody>
      </p:sp>
      <p:pic>
        <p:nvPicPr>
          <p:cNvPr id="8" name="object 3"/>
          <p:cNvPicPr/>
          <p:nvPr/>
        </p:nvPicPr>
        <p:blipFill>
          <a:blip r:embed="rId4" cstate="print"/>
          <a:stretch>
            <a:fillRect/>
          </a:stretch>
        </p:blipFill>
        <p:spPr>
          <a:xfrm>
            <a:off x="13792199" y="6667500"/>
            <a:ext cx="4495799" cy="3619498"/>
          </a:xfrm>
          <a:prstGeom prst="rect">
            <a:avLst/>
          </a:prstGeom>
        </p:spPr>
      </p:pic>
      <p:pic>
        <p:nvPicPr>
          <p:cNvPr id="10" name="bandicam 2023-04-17 13-50-57-33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124200" y="2552700"/>
            <a:ext cx="10515600" cy="6628546"/>
          </a:xfrm>
          <a:prstGeom prst="rect">
            <a:avLst/>
          </a:prstGeom>
          <a:ln>
            <a:solidFill>
              <a:schemeClr val="tx2"/>
            </a:solidFill>
          </a:ln>
          <a:effectLst>
            <a:innerShdw blurRad="114300">
              <a:prstClr val="black"/>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939"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0"/>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0"/>
                                        </p:tgtEl>
                                      </p:cBhvr>
                                    </p:cmd>
                                  </p:childTnLst>
                                </p:cTn>
                              </p:par>
                            </p:childTnLst>
                          </p:cTn>
                        </p:par>
                      </p:childTnLst>
                    </p:cTn>
                  </p:par>
                </p:childTnLst>
              </p:cTn>
              <p:nextCondLst>
                <p:cond evt="onClick" delay="0">
                  <p:tgtEl>
                    <p:spTgt spid="10"/>
                  </p:tgtEl>
                </p:cond>
              </p:nextCondLst>
            </p:seq>
            <p:video>
              <p:cMediaNode vol="80000">
                <p:cTn id="12" fill="hold" display="0">
                  <p:stCondLst>
                    <p:cond delay="indefinite"/>
                  </p:stCondLst>
                </p:cTn>
                <p:tgtEl>
                  <p:spTgt spid="10"/>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464930" y="7908497"/>
            <a:ext cx="7326609" cy="1121203"/>
          </a:xfrm>
          <a:prstGeom prst="rect">
            <a:avLst/>
          </a:prstGeom>
        </p:spPr>
      </p:pic>
      <p:sp>
        <p:nvSpPr>
          <p:cNvPr id="7" name="object 7"/>
          <p:cNvSpPr txBox="1">
            <a:spLocks noGrp="1"/>
          </p:cNvSpPr>
          <p:nvPr>
            <p:ph type="title"/>
          </p:nvPr>
        </p:nvSpPr>
        <p:spPr>
          <a:xfrm>
            <a:off x="1016000" y="1793313"/>
            <a:ext cx="12928600" cy="1090042"/>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What’s Next?</a:t>
            </a:r>
          </a:p>
        </p:txBody>
      </p:sp>
      <p:pic>
        <p:nvPicPr>
          <p:cNvPr id="8" name="object 3"/>
          <p:cNvPicPr/>
          <p:nvPr/>
        </p:nvPicPr>
        <p:blipFill>
          <a:blip r:embed="rId3" cstate="print"/>
          <a:stretch>
            <a:fillRect/>
          </a:stretch>
        </p:blipFill>
        <p:spPr>
          <a:xfrm>
            <a:off x="13792199" y="6667500"/>
            <a:ext cx="4495799" cy="3619498"/>
          </a:xfrm>
          <a:prstGeom prst="rect">
            <a:avLst/>
          </a:prstGeom>
        </p:spPr>
      </p:pic>
      <p:sp>
        <p:nvSpPr>
          <p:cNvPr id="2" name="TextBox 1">
            <a:extLst>
              <a:ext uri="{FF2B5EF4-FFF2-40B4-BE49-F238E27FC236}">
                <a16:creationId xmlns:a16="http://schemas.microsoft.com/office/drawing/2014/main" id="{A44E9B75-4844-BA60-0264-43DD7BA42AAD}"/>
              </a:ext>
            </a:extLst>
          </p:cNvPr>
          <p:cNvSpPr txBox="1"/>
          <p:nvPr/>
        </p:nvSpPr>
        <p:spPr>
          <a:xfrm>
            <a:off x="1752600" y="3848100"/>
            <a:ext cx="11506200" cy="2677656"/>
          </a:xfrm>
          <a:prstGeom prst="rect">
            <a:avLst/>
          </a:prstGeom>
          <a:noFill/>
        </p:spPr>
        <p:txBody>
          <a:bodyPr wrap="square" rtlCol="0">
            <a:spAutoFit/>
          </a:bodyPr>
          <a:lstStyle/>
          <a:p>
            <a:pPr lvl="8">
              <a:lnSpc>
                <a:spcPct val="150000"/>
              </a:lnSpc>
            </a:pPr>
            <a:endParaRPr lang="en-US" sz="2400" dirty="0"/>
          </a:p>
          <a:p>
            <a:pPr marL="342900" lvl="5" indent="-342900">
              <a:lnSpc>
                <a:spcPct val="150000"/>
              </a:lnSpc>
              <a:buFont typeface="Wingdings" panose="05000000000000000000" pitchFamily="2" charset="2"/>
              <a:buChar char="q"/>
            </a:pPr>
            <a:r>
              <a:rPr lang="en-US" sz="3200" dirty="0"/>
              <a:t>By using output report ,make standard report  </a:t>
            </a:r>
          </a:p>
          <a:p>
            <a:pPr marL="342900" lvl="5" indent="-342900">
              <a:lnSpc>
                <a:spcPct val="150000"/>
              </a:lnSpc>
              <a:buFont typeface="Wingdings" panose="05000000000000000000" pitchFamily="2" charset="2"/>
              <a:buChar char="q"/>
            </a:pPr>
            <a:r>
              <a:rPr lang="en-US" sz="3200" dirty="0"/>
              <a:t>Improve UI.</a:t>
            </a:r>
          </a:p>
          <a:p>
            <a:pPr marL="342900" lvl="5" indent="-342900">
              <a:lnSpc>
                <a:spcPct val="150000"/>
              </a:lnSpc>
              <a:buFont typeface="Wingdings" panose="05000000000000000000" pitchFamily="2" charset="2"/>
              <a:buChar char="q"/>
            </a:pP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B9D07-A27C-8F32-1C22-A3A6CF3A66B9}"/>
              </a:ext>
            </a:extLst>
          </p:cNvPr>
          <p:cNvSpPr>
            <a:spLocks noGrp="1"/>
          </p:cNvSpPr>
          <p:nvPr>
            <p:ph type="title"/>
          </p:nvPr>
        </p:nvSpPr>
        <p:spPr>
          <a:xfrm>
            <a:off x="1219200" y="723900"/>
            <a:ext cx="15455900" cy="1092200"/>
          </a:xfrm>
        </p:spPr>
        <p:txBody>
          <a:bodyPr/>
          <a:lstStyle/>
          <a:p>
            <a:pPr algn="ctr"/>
            <a:r>
              <a:rPr lang="en-US" spc="-110" dirty="0">
                <a:solidFill>
                  <a:srgbClr val="000000"/>
                </a:solidFill>
              </a:rPr>
              <a:t>Time Plan</a:t>
            </a:r>
            <a:endParaRPr lang="en-US" dirty="0"/>
          </a:p>
        </p:txBody>
      </p:sp>
      <p:pic>
        <p:nvPicPr>
          <p:cNvPr id="10" name="Picture 9" descr="Chart&#10;&#10;Description automatically generated">
            <a:extLst>
              <a:ext uri="{FF2B5EF4-FFF2-40B4-BE49-F238E27FC236}">
                <a16:creationId xmlns:a16="http://schemas.microsoft.com/office/drawing/2014/main" id="{0E5CA106-4B82-C78F-1B87-6047E8E4F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095500"/>
            <a:ext cx="13716000" cy="8001000"/>
          </a:xfrm>
          <a:prstGeom prst="rect">
            <a:avLst/>
          </a:prstGeom>
        </p:spPr>
      </p:pic>
    </p:spTree>
    <p:extLst>
      <p:ext uri="{BB962C8B-B14F-4D97-AF65-F5344CB8AC3E}">
        <p14:creationId xmlns:p14="http://schemas.microsoft.com/office/powerpoint/2010/main" val="924822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464930" y="7908497"/>
            <a:ext cx="7326609" cy="1121203"/>
          </a:xfrm>
          <a:prstGeom prst="rect">
            <a:avLst/>
          </a:prstGeom>
        </p:spPr>
      </p:pic>
      <p:sp>
        <p:nvSpPr>
          <p:cNvPr id="7" name="object 7"/>
          <p:cNvSpPr txBox="1">
            <a:spLocks noGrp="1"/>
          </p:cNvSpPr>
          <p:nvPr>
            <p:ph type="title"/>
          </p:nvPr>
        </p:nvSpPr>
        <p:spPr>
          <a:xfrm>
            <a:off x="1437891" y="1029730"/>
            <a:ext cx="12928600" cy="1090042"/>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References</a:t>
            </a:r>
          </a:p>
        </p:txBody>
      </p:sp>
      <p:pic>
        <p:nvPicPr>
          <p:cNvPr id="8" name="object 3"/>
          <p:cNvPicPr/>
          <p:nvPr/>
        </p:nvPicPr>
        <p:blipFill>
          <a:blip r:embed="rId3" cstate="print"/>
          <a:stretch>
            <a:fillRect/>
          </a:stretch>
        </p:blipFill>
        <p:spPr>
          <a:xfrm>
            <a:off x="13792199" y="6667500"/>
            <a:ext cx="4495799" cy="3619498"/>
          </a:xfrm>
          <a:prstGeom prst="rect">
            <a:avLst/>
          </a:prstGeom>
        </p:spPr>
      </p:pic>
      <p:sp>
        <p:nvSpPr>
          <p:cNvPr id="2" name="TextBox 1">
            <a:extLst>
              <a:ext uri="{FF2B5EF4-FFF2-40B4-BE49-F238E27FC236}">
                <a16:creationId xmlns:a16="http://schemas.microsoft.com/office/drawing/2014/main" id="{725F3B47-B3BB-71F6-243B-D7B0A37568C4}"/>
              </a:ext>
            </a:extLst>
          </p:cNvPr>
          <p:cNvSpPr txBox="1"/>
          <p:nvPr/>
        </p:nvSpPr>
        <p:spPr>
          <a:xfrm>
            <a:off x="2209800" y="2645518"/>
            <a:ext cx="10820400" cy="5262979"/>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Salman Khan, </a:t>
            </a:r>
            <a:r>
              <a:rPr lang="en-US" sz="2800" dirty="0" err="1"/>
              <a:t>Muzammal</a:t>
            </a:r>
            <a:r>
              <a:rPr lang="en-US" sz="2800" dirty="0"/>
              <a:t> Naseer, Munawar Hayat, Syed Waqas </a:t>
            </a:r>
            <a:r>
              <a:rPr lang="en-US" sz="2800" dirty="0" err="1"/>
              <a:t>Zamir,Fahad</a:t>
            </a:r>
            <a:r>
              <a:rPr lang="en-US" sz="2800" dirty="0"/>
              <a:t> Shahbaz Khan, and Mubarak Shah</a:t>
            </a:r>
          </a:p>
          <a:p>
            <a:pPr marL="457200" indent="-457200">
              <a:buFont typeface="Wingdings" panose="05000000000000000000" pitchFamily="2" charset="2"/>
              <a:buChar char="Ø"/>
            </a:pPr>
            <a:r>
              <a:rPr lang="en-US" sz="2800" dirty="0"/>
              <a:t>Chen, Z., Song, Y., Chang, T.H. and Wan, X., 2020. Generating radiology reports via memory-driven transformer. </a:t>
            </a:r>
            <a:r>
              <a:rPr lang="en-US" sz="2800" dirty="0" err="1"/>
              <a:t>arXiv</a:t>
            </a:r>
            <a:r>
              <a:rPr lang="en-US" sz="2800" dirty="0"/>
              <a:t> preprint arXiv:2010.16056.</a:t>
            </a:r>
          </a:p>
          <a:p>
            <a:pPr marL="457200" indent="-457200">
              <a:buFont typeface="Wingdings" panose="05000000000000000000" pitchFamily="2" charset="2"/>
              <a:buChar char="Ø"/>
            </a:pPr>
            <a:r>
              <a:rPr lang="en-US" sz="2800" dirty="0"/>
              <a:t>Sai, Rahul &amp; </a:t>
            </a:r>
            <a:r>
              <a:rPr lang="en-US" sz="2800" dirty="0" err="1"/>
              <a:t>Kather</a:t>
            </a:r>
            <a:r>
              <a:rPr lang="en-US" sz="2800" dirty="0"/>
              <a:t>, Sharmila &amp; Tripathy, B.K.. (2021). Automated Medical Report Generation on Chest X-Ray Images using Co-Attention mechanism.10.13140/RG.2.2.26061.15843.</a:t>
            </a:r>
          </a:p>
          <a:p>
            <a:pPr marL="457200" indent="-457200">
              <a:buFont typeface="Wingdings" panose="05000000000000000000" pitchFamily="2" charset="2"/>
              <a:buChar char="Ø"/>
            </a:pPr>
            <a:r>
              <a:rPr lang="en-US" sz="2800" dirty="0"/>
              <a:t>Vaswani, A., </a:t>
            </a:r>
            <a:r>
              <a:rPr lang="en-US" sz="2800" dirty="0" err="1"/>
              <a:t>Shazeer</a:t>
            </a:r>
            <a:r>
              <a:rPr lang="en-US" sz="2800" dirty="0"/>
              <a:t>, N., Parmar, N., </a:t>
            </a:r>
            <a:r>
              <a:rPr lang="en-US" sz="2800" dirty="0" err="1"/>
              <a:t>Uszkoreit</a:t>
            </a:r>
            <a:r>
              <a:rPr lang="en-US" sz="2800" dirty="0"/>
              <a:t>, J., Jones, L., Gomez, A.N., Kaiser, Ł. and </a:t>
            </a:r>
            <a:r>
              <a:rPr lang="en-US" sz="2800" dirty="0" err="1"/>
              <a:t>Polosukhin</a:t>
            </a:r>
            <a:r>
              <a:rPr lang="en-US" sz="2800" dirty="0"/>
              <a:t>, I., 2017. Attention is all you need. Advances in neural information processing systems, 30.</a:t>
            </a:r>
          </a:p>
        </p:txBody>
      </p:sp>
    </p:spTree>
    <p:extLst>
      <p:ext uri="{BB962C8B-B14F-4D97-AF65-F5344CB8AC3E}">
        <p14:creationId xmlns:p14="http://schemas.microsoft.com/office/powerpoint/2010/main" val="3443335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464930" y="7908497"/>
            <a:ext cx="7326609" cy="1121203"/>
          </a:xfrm>
          <a:prstGeom prst="rect">
            <a:avLst/>
          </a:prstGeom>
        </p:spPr>
      </p:pic>
      <p:sp>
        <p:nvSpPr>
          <p:cNvPr id="7" name="object 7"/>
          <p:cNvSpPr txBox="1">
            <a:spLocks noGrp="1"/>
          </p:cNvSpPr>
          <p:nvPr>
            <p:ph type="title"/>
          </p:nvPr>
        </p:nvSpPr>
        <p:spPr>
          <a:xfrm>
            <a:off x="1016000" y="1793313"/>
            <a:ext cx="7120255" cy="1092200"/>
          </a:xfrm>
          <a:prstGeom prst="rect">
            <a:avLst/>
          </a:prstGeom>
        </p:spPr>
        <p:txBody>
          <a:bodyPr vert="horz" wrap="square" lIns="0" tIns="12700" rIns="0" bIns="0" rtlCol="0">
            <a:spAutoFit/>
          </a:bodyPr>
          <a:lstStyle/>
          <a:p>
            <a:pPr marL="12700">
              <a:lnSpc>
                <a:spcPct val="100000"/>
              </a:lnSpc>
              <a:spcBef>
                <a:spcPts val="100"/>
              </a:spcBef>
            </a:pPr>
            <a:r>
              <a:rPr spc="-110" dirty="0">
                <a:solidFill>
                  <a:srgbClr val="000000"/>
                </a:solidFill>
              </a:rPr>
              <a:t>INTRODUCTION</a:t>
            </a:r>
          </a:p>
        </p:txBody>
      </p:sp>
      <p:pic>
        <p:nvPicPr>
          <p:cNvPr id="8" name="object 3"/>
          <p:cNvPicPr/>
          <p:nvPr/>
        </p:nvPicPr>
        <p:blipFill>
          <a:blip r:embed="rId3" cstate="print"/>
          <a:stretch>
            <a:fillRect/>
          </a:stretch>
        </p:blipFill>
        <p:spPr>
          <a:xfrm>
            <a:off x="13792199" y="6667500"/>
            <a:ext cx="4495799" cy="3619498"/>
          </a:xfrm>
          <a:prstGeom prst="rect">
            <a:avLst/>
          </a:prstGeom>
        </p:spPr>
      </p:pic>
      <p:sp>
        <p:nvSpPr>
          <p:cNvPr id="9" name="TextBox 8"/>
          <p:cNvSpPr txBox="1"/>
          <p:nvPr/>
        </p:nvSpPr>
        <p:spPr>
          <a:xfrm>
            <a:off x="887209" y="3353541"/>
            <a:ext cx="16181591" cy="4247317"/>
          </a:xfrm>
          <a:prstGeom prst="rect">
            <a:avLst/>
          </a:prstGeom>
          <a:noFill/>
        </p:spPr>
        <p:txBody>
          <a:bodyPr wrap="square" rtlCol="0">
            <a:spAutoFit/>
          </a:bodyPr>
          <a:lstStyle/>
          <a:p>
            <a:pPr marL="571500" lvl="0" indent="-571500">
              <a:lnSpc>
                <a:spcPct val="150000"/>
              </a:lnSpc>
              <a:buFont typeface="Arial" panose="020B0604020202020204" pitchFamily="34" charset="0"/>
              <a:buChar char="•"/>
            </a:pPr>
            <a:r>
              <a:rPr lang="en-US" sz="3600" dirty="0">
                <a:latin typeface="Tahoma" panose="020B0604030504040204" pitchFamily="34" charset="0"/>
                <a:ea typeface="Tahoma" panose="020B0604030504040204" pitchFamily="34" charset="0"/>
                <a:cs typeface="Tahoma" panose="020B0604030504040204" pitchFamily="34" charset="0"/>
              </a:rPr>
              <a:t>Medical imaging plays a significant role in the diagnosis and treatment of diseases.</a:t>
            </a:r>
          </a:p>
          <a:p>
            <a:pPr marL="571500" lvl="0" indent="-571500">
              <a:lnSpc>
                <a:spcPct val="150000"/>
              </a:lnSpc>
              <a:buFont typeface="Arial" panose="020B0604020202020204" pitchFamily="34" charset="0"/>
              <a:buChar char="•"/>
            </a:pPr>
            <a:r>
              <a:rPr lang="en-US" sz="3600" dirty="0">
                <a:latin typeface="Tahoma" panose="020B0604030504040204" pitchFamily="34" charset="0"/>
                <a:ea typeface="Tahoma" panose="020B0604030504040204" pitchFamily="34" charset="0"/>
                <a:cs typeface="Tahoma" panose="020B0604030504040204" pitchFamily="34" charset="0"/>
              </a:rPr>
              <a:t>Computer-aided diagnosis and medical imaging systems have improved in the past decade to a point where they can partially mimic radiologists.</a:t>
            </a:r>
          </a:p>
          <a:p>
            <a:pPr marL="571500" lvl="0" indent="-571500">
              <a:lnSpc>
                <a:spcPct val="150000"/>
              </a:lnSpc>
              <a:buFont typeface="Arial" panose="020B0604020202020204" pitchFamily="34" charset="0"/>
              <a:buChar char="•"/>
            </a:pPr>
            <a:r>
              <a:rPr lang="en-US" sz="3600" dirty="0">
                <a:latin typeface="Tahoma" panose="020B0604030504040204" pitchFamily="34" charset="0"/>
                <a:ea typeface="Tahoma" panose="020B0604030504040204" pitchFamily="34" charset="0"/>
                <a:cs typeface="Tahoma" panose="020B0604030504040204" pitchFamily="34" charset="0"/>
              </a:rPr>
              <a:t>The most common medical imaging application is the Chest X-Ray.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314840"/>
            <a:ext cx="8513353" cy="2972159"/>
          </a:xfrm>
          <a:prstGeom prst="rect">
            <a:avLst/>
          </a:prstGeom>
        </p:spPr>
      </p:pic>
      <p:pic>
        <p:nvPicPr>
          <p:cNvPr id="3" name="object 3"/>
          <p:cNvPicPr/>
          <p:nvPr/>
        </p:nvPicPr>
        <p:blipFill>
          <a:blip r:embed="rId3" cstate="print"/>
          <a:stretch>
            <a:fillRect/>
          </a:stretch>
        </p:blipFill>
        <p:spPr>
          <a:xfrm>
            <a:off x="9644581" y="1"/>
            <a:ext cx="8643418" cy="3431444"/>
          </a:xfrm>
          <a:prstGeom prst="rect">
            <a:avLst/>
          </a:prstGeom>
        </p:spPr>
      </p:pic>
      <p:sp>
        <p:nvSpPr>
          <p:cNvPr id="10" name="Rectangle 9"/>
          <p:cNvSpPr/>
          <p:nvPr/>
        </p:nvSpPr>
        <p:spPr>
          <a:xfrm>
            <a:off x="3911484" y="4000500"/>
            <a:ext cx="10761216" cy="2169825"/>
          </a:xfrm>
          <a:prstGeom prst="rect">
            <a:avLst/>
          </a:prstGeom>
        </p:spPr>
        <p:txBody>
          <a:bodyPr wrap="none">
            <a:spAutoFit/>
          </a:bodyPr>
          <a:lstStyle/>
          <a:p>
            <a:r>
              <a:rPr lang="en-US" sz="13500" b="1" spc="415" dirty="0">
                <a:solidFill>
                  <a:srgbClr val="000000"/>
                </a:solidFill>
                <a:latin typeface="Tahoma" panose="020B0604030504040204" pitchFamily="34" charset="0"/>
                <a:ea typeface="Tahoma" panose="020B0604030504040204" pitchFamily="34" charset="0"/>
                <a:cs typeface="Tahoma" panose="020B0604030504040204" pitchFamily="34" charset="0"/>
              </a:rPr>
              <a:t>THANK</a:t>
            </a:r>
            <a:r>
              <a:rPr lang="en-US" sz="13500" b="1" spc="-825" dirty="0">
                <a:solidFill>
                  <a:srgbClr val="000000"/>
                </a:solidFill>
              </a:rPr>
              <a:t> </a:t>
            </a:r>
            <a:r>
              <a:rPr lang="en-US" sz="13500" b="1" spc="204" dirty="0">
                <a:solidFill>
                  <a:srgbClr val="000000"/>
                </a:solidFill>
                <a:latin typeface="Tahoma" panose="020B0604030504040204" pitchFamily="34" charset="0"/>
                <a:ea typeface="Tahoma" panose="020B0604030504040204" pitchFamily="34" charset="0"/>
                <a:cs typeface="Tahoma" panose="020B0604030504040204" pitchFamily="34" charset="0"/>
              </a:rPr>
              <a:t>YOU</a:t>
            </a:r>
            <a:endParaRPr lang="en-US" sz="13500" b="1"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1028700"/>
            <a:ext cx="10642600" cy="1090042"/>
          </a:xfrm>
          <a:prstGeom prst="rect">
            <a:avLst/>
          </a:prstGeom>
        </p:spPr>
        <p:txBody>
          <a:bodyPr vert="horz" wrap="square" lIns="0" tIns="12700" rIns="0" bIns="0" rtlCol="0">
            <a:spAutoFit/>
          </a:bodyPr>
          <a:lstStyle/>
          <a:p>
            <a:pPr marL="12700">
              <a:lnSpc>
                <a:spcPct val="100000"/>
              </a:lnSpc>
              <a:spcBef>
                <a:spcPts val="100"/>
              </a:spcBef>
            </a:pPr>
            <a:r>
              <a:rPr lang="en-US" spc="120" dirty="0">
                <a:solidFill>
                  <a:srgbClr val="000000"/>
                </a:solidFill>
              </a:rPr>
              <a:t>Encoder</a:t>
            </a:r>
            <a:endParaRPr spc="195" dirty="0">
              <a:solidFill>
                <a:srgbClr val="000000"/>
              </a:solidFill>
            </a:endParaRPr>
          </a:p>
        </p:txBody>
      </p:sp>
      <p:pic>
        <p:nvPicPr>
          <p:cNvPr id="5" name="object 5"/>
          <p:cNvPicPr/>
          <p:nvPr/>
        </p:nvPicPr>
        <p:blipFill>
          <a:blip r:embed="rId2" cstate="print"/>
          <a:stretch>
            <a:fillRect/>
          </a:stretch>
        </p:blipFill>
        <p:spPr>
          <a:xfrm>
            <a:off x="0" y="7668768"/>
            <a:ext cx="4724400" cy="2618231"/>
          </a:xfrm>
          <a:prstGeom prst="rect">
            <a:avLst/>
          </a:prstGeom>
        </p:spPr>
      </p:pic>
      <p:sp>
        <p:nvSpPr>
          <p:cNvPr id="6" name="Content Placeholder 4"/>
          <p:cNvSpPr txBox="1"/>
          <p:nvPr/>
        </p:nvSpPr>
        <p:spPr>
          <a:xfrm>
            <a:off x="1371600" y="2324100"/>
            <a:ext cx="15888970" cy="3524042"/>
          </a:xfrm>
          <a:prstGeom prst="rect">
            <a:avLst/>
          </a:prstGeom>
        </p:spPr>
        <p:txBody>
          <a:bodyPr wrap="square" lIns="0" tIns="0" rIns="0" bIns="0">
            <a:spAutoFit/>
          </a:bodyPr>
          <a:lstStyle>
            <a:lvl1pPr marL="0">
              <a:defRPr sz="2500" b="0" i="0">
                <a:solidFill>
                  <a:schemeClr val="tx1"/>
                </a:solidFill>
                <a:latin typeface="Tahoma" panose="020B0604030504040204"/>
                <a:ea typeface="+mn-ea"/>
                <a:cs typeface="Tahoma" panose="020B060403050404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71500" indent="-571500">
              <a:buFont typeface="Courier New" panose="02070309020205020404" pitchFamily="49" charset="0"/>
              <a:buChar char="o"/>
            </a:pPr>
            <a:r>
              <a:rPr lang="en-US" sz="3600" dirty="0"/>
              <a:t>Standard encoder from transformer</a:t>
            </a:r>
          </a:p>
          <a:p>
            <a:pPr marL="1028700" lvl="1" indent="-571500">
              <a:buFont typeface="Courier New" panose="02070309020205020404" pitchFamily="49" charset="0"/>
              <a:buChar char="o"/>
            </a:pPr>
            <a:r>
              <a:rPr lang="en-US" sz="3200" dirty="0"/>
              <a:t>Input: features extracted by visual extractor.</a:t>
            </a:r>
          </a:p>
          <a:p>
            <a:pPr marL="1028700" lvl="1" indent="-571500">
              <a:buFont typeface="Courier New" panose="02070309020205020404" pitchFamily="49" charset="0"/>
              <a:buChar char="o"/>
            </a:pPr>
            <a:r>
              <a:rPr lang="en-US" sz="3200" dirty="0"/>
              <a:t>Output: Hidden states encoded from input features</a:t>
            </a:r>
            <a:r>
              <a:rPr lang="en-US" sz="2900" dirty="0"/>
              <a:t>.</a:t>
            </a:r>
          </a:p>
          <a:p>
            <a:pPr marL="571500" indent="-571500">
              <a:buFont typeface="Courier New" panose="02070309020205020404" pitchFamily="49" charset="0"/>
              <a:buChar char="o"/>
            </a:pPr>
            <a:r>
              <a:rPr lang="en-US" sz="3600" dirty="0"/>
              <a:t>Consists of two main parts</a:t>
            </a:r>
          </a:p>
          <a:p>
            <a:pPr marL="1028700" lvl="1" indent="-571500">
              <a:buFont typeface="Courier New" panose="02070309020205020404" pitchFamily="49" charset="0"/>
              <a:buChar char="o"/>
            </a:pPr>
            <a:r>
              <a:rPr lang="en-US" sz="3200" dirty="0"/>
              <a:t>Multi-head Attention.</a:t>
            </a:r>
          </a:p>
          <a:p>
            <a:pPr marL="1028700" lvl="1" indent="-571500">
              <a:buFont typeface="Courier New" panose="02070309020205020404" pitchFamily="49" charset="0"/>
              <a:buChar char="o"/>
            </a:pPr>
            <a:r>
              <a:rPr lang="en-US" sz="3200" dirty="0"/>
              <a:t>Feed Forward layer.</a:t>
            </a:r>
          </a:p>
          <a:p>
            <a:pPr marL="1028700" lvl="1" indent="-571500">
              <a:buFont typeface="Courier New" panose="02070309020205020404" pitchFamily="49" charset="0"/>
              <a:buChar char="o"/>
            </a:pPr>
            <a:endParaRPr lang="en-US" sz="2900" dirty="0"/>
          </a:p>
        </p:txBody>
      </p:sp>
      <p:pic>
        <p:nvPicPr>
          <p:cNvPr id="7" name="Picture 6" descr="Transformer Encoder Block">
            <a:extLst>
              <a:ext uri="{FF2B5EF4-FFF2-40B4-BE49-F238E27FC236}">
                <a16:creationId xmlns:a16="http://schemas.microsoft.com/office/drawing/2014/main" id="{930F0834-794E-8E19-A546-6A292FCE6FF7}"/>
              </a:ext>
            </a:extLst>
          </p:cNvPr>
          <p:cNvPicPr>
            <a:picLocks noChangeAspect="1"/>
          </p:cNvPicPr>
          <p:nvPr/>
        </p:nvPicPr>
        <p:blipFill rotWithShape="1">
          <a:blip r:embed="rId3">
            <a:extLst>
              <a:ext uri="{28A0092B-C50C-407E-A947-70E740481C1C}">
                <a14:useLocalDpi xmlns:a14="http://schemas.microsoft.com/office/drawing/2010/main" val="0"/>
              </a:ext>
            </a:extLst>
          </a:blip>
          <a:srcRect l="10909" r="34545"/>
          <a:stretch/>
        </p:blipFill>
        <p:spPr bwMode="auto">
          <a:xfrm>
            <a:off x="11049000" y="1714500"/>
            <a:ext cx="6934200" cy="7964452"/>
          </a:xfrm>
          <a:prstGeom prst="rect">
            <a:avLst/>
          </a:prstGeom>
          <a:noFill/>
          <a:ln>
            <a:noFill/>
          </a:ln>
        </p:spPr>
      </p:pic>
      <p:pic>
        <p:nvPicPr>
          <p:cNvPr id="3" name="Picture 2" descr="A picture containing x-ray film&#10;&#10;Description automatically generated">
            <a:extLst>
              <a:ext uri="{FF2B5EF4-FFF2-40B4-BE49-F238E27FC236}">
                <a16:creationId xmlns:a16="http://schemas.microsoft.com/office/drawing/2014/main" id="{69F6F10D-6C2C-B8F2-3138-776A6A5AD6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9022" y="6300517"/>
            <a:ext cx="3518187" cy="3518187"/>
          </a:xfrm>
          <a:prstGeom prst="rect">
            <a:avLst/>
          </a:prstGeom>
        </p:spPr>
      </p:pic>
    </p:spTree>
    <p:extLst>
      <p:ext uri="{BB962C8B-B14F-4D97-AF65-F5344CB8AC3E}">
        <p14:creationId xmlns:p14="http://schemas.microsoft.com/office/powerpoint/2010/main" val="360016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1028700"/>
            <a:ext cx="10642600" cy="1090042"/>
          </a:xfrm>
          <a:prstGeom prst="rect">
            <a:avLst/>
          </a:prstGeom>
        </p:spPr>
        <p:txBody>
          <a:bodyPr vert="horz" wrap="square" lIns="0" tIns="12700" rIns="0" bIns="0" rtlCol="0">
            <a:spAutoFit/>
          </a:bodyPr>
          <a:lstStyle/>
          <a:p>
            <a:pPr marL="12700">
              <a:lnSpc>
                <a:spcPct val="100000"/>
              </a:lnSpc>
              <a:spcBef>
                <a:spcPts val="100"/>
              </a:spcBef>
            </a:pPr>
            <a:r>
              <a:rPr lang="en-US" spc="120" dirty="0">
                <a:solidFill>
                  <a:srgbClr val="000000"/>
                </a:solidFill>
              </a:rPr>
              <a:t>Decoder</a:t>
            </a:r>
            <a:endParaRPr spc="195" dirty="0">
              <a:solidFill>
                <a:srgbClr val="000000"/>
              </a:solidFill>
            </a:endParaRPr>
          </a:p>
        </p:txBody>
      </p:sp>
      <p:pic>
        <p:nvPicPr>
          <p:cNvPr id="5" name="object 5"/>
          <p:cNvPicPr/>
          <p:nvPr/>
        </p:nvPicPr>
        <p:blipFill>
          <a:blip r:embed="rId2" cstate="print"/>
          <a:stretch>
            <a:fillRect/>
          </a:stretch>
        </p:blipFill>
        <p:spPr>
          <a:xfrm>
            <a:off x="0" y="7668768"/>
            <a:ext cx="4724400" cy="2618231"/>
          </a:xfrm>
          <a:prstGeom prst="rect">
            <a:avLst/>
          </a:prstGeom>
        </p:spPr>
      </p:pic>
      <p:pic>
        <p:nvPicPr>
          <p:cNvPr id="3" name="Picture 2" descr="Transformer Decoder Block">
            <a:extLst>
              <a:ext uri="{FF2B5EF4-FFF2-40B4-BE49-F238E27FC236}">
                <a16:creationId xmlns:a16="http://schemas.microsoft.com/office/drawing/2014/main" id="{E12FE472-57EF-AA9B-2234-AE2A78DAB1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2448260"/>
            <a:ext cx="8534400" cy="6528394"/>
          </a:xfrm>
          <a:prstGeom prst="rect">
            <a:avLst/>
          </a:prstGeom>
          <a:noFill/>
          <a:ln>
            <a:noFill/>
          </a:ln>
        </p:spPr>
      </p:pic>
      <p:sp>
        <p:nvSpPr>
          <p:cNvPr id="6" name="TextBox 5">
            <a:extLst>
              <a:ext uri="{FF2B5EF4-FFF2-40B4-BE49-F238E27FC236}">
                <a16:creationId xmlns:a16="http://schemas.microsoft.com/office/drawing/2014/main" id="{1E5C4417-2FBF-F1F8-82F2-A2A9C7251FC7}"/>
              </a:ext>
            </a:extLst>
          </p:cNvPr>
          <p:cNvSpPr txBox="1"/>
          <p:nvPr/>
        </p:nvSpPr>
        <p:spPr>
          <a:xfrm>
            <a:off x="1371600" y="2417780"/>
            <a:ext cx="9144000" cy="4462760"/>
          </a:xfrm>
          <a:prstGeom prst="rect">
            <a:avLst/>
          </a:prstGeom>
          <a:noFill/>
        </p:spPr>
        <p:txBody>
          <a:bodyPr wrap="square">
            <a:spAutoFit/>
          </a:bodyPr>
          <a:lstStyle/>
          <a:p>
            <a:pPr marL="571500" indent="-571500">
              <a:buFont typeface="Courier New" panose="02070309020205020404" pitchFamily="49" charset="0"/>
              <a:buChar char="o"/>
            </a:pPr>
            <a:r>
              <a:rPr lang="en-US" sz="3600" dirty="0"/>
              <a:t>Standard decoder from transformer</a:t>
            </a:r>
          </a:p>
          <a:p>
            <a:pPr marL="1028700" lvl="1" indent="-571500">
              <a:buFont typeface="Courier New" panose="02070309020205020404" pitchFamily="49" charset="0"/>
              <a:buChar char="o"/>
            </a:pPr>
            <a:r>
              <a:rPr lang="en-US" sz="2900" dirty="0"/>
              <a:t>Input: previous output from decoder, </a:t>
            </a:r>
            <a:r>
              <a:rPr lang="en-US" sz="3200" dirty="0">
                <a:solidFill>
                  <a:srgbClr val="000000"/>
                </a:solidFill>
                <a:effectLst/>
                <a:latin typeface="Helvetica" panose="020B0604020202020204" pitchFamily="34" charset="0"/>
                <a:ea typeface="Calibri" panose="020F0502020204030204" pitchFamily="34" charset="0"/>
              </a:rPr>
              <a:t>hidden features extracted from encoder</a:t>
            </a:r>
            <a:r>
              <a:rPr lang="en-US" sz="2900" dirty="0"/>
              <a:t>.</a:t>
            </a:r>
          </a:p>
          <a:p>
            <a:pPr marL="1028700" lvl="1" indent="-571500">
              <a:buFont typeface="Courier New" panose="02070309020205020404" pitchFamily="49" charset="0"/>
              <a:buChar char="o"/>
            </a:pPr>
            <a:r>
              <a:rPr lang="en-US" sz="2900" dirty="0"/>
              <a:t>Output: </a:t>
            </a:r>
            <a:r>
              <a:rPr lang="en-US" sz="3200" dirty="0">
                <a:solidFill>
                  <a:srgbClr val="000000"/>
                </a:solidFill>
                <a:effectLst/>
                <a:latin typeface="Helvetica" panose="020B0604020202020204" pitchFamily="34" charset="0"/>
                <a:ea typeface="Calibri" panose="020F0502020204030204" pitchFamily="34" charset="0"/>
              </a:rPr>
              <a:t>subsequent input to the decoder</a:t>
            </a:r>
            <a:r>
              <a:rPr lang="en-US" sz="2900" dirty="0"/>
              <a:t>.</a:t>
            </a:r>
          </a:p>
          <a:p>
            <a:pPr marL="571500" indent="-571500">
              <a:buFont typeface="Courier New" panose="02070309020205020404" pitchFamily="49" charset="0"/>
              <a:buChar char="o"/>
            </a:pPr>
            <a:r>
              <a:rPr lang="en-US" sz="3600" dirty="0"/>
              <a:t>Consists of three main parts</a:t>
            </a:r>
          </a:p>
          <a:p>
            <a:pPr marL="1028700" lvl="1" indent="-571500">
              <a:buFont typeface="Courier New" panose="02070309020205020404" pitchFamily="49" charset="0"/>
              <a:buChar char="o"/>
            </a:pPr>
            <a:r>
              <a:rPr lang="en-US" sz="2900" dirty="0"/>
              <a:t>Masked Multi-head Attention.</a:t>
            </a:r>
          </a:p>
          <a:p>
            <a:pPr marL="1028700" lvl="1" indent="-571500">
              <a:buFont typeface="Courier New" panose="02070309020205020404" pitchFamily="49" charset="0"/>
              <a:buChar char="o"/>
            </a:pPr>
            <a:r>
              <a:rPr lang="en-US" sz="2900" dirty="0"/>
              <a:t>Multi-head Attention.</a:t>
            </a:r>
          </a:p>
          <a:p>
            <a:pPr marL="1028700" lvl="1" indent="-571500">
              <a:buFont typeface="Courier New" panose="02070309020205020404" pitchFamily="49" charset="0"/>
              <a:buChar char="o"/>
            </a:pPr>
            <a:r>
              <a:rPr lang="en-US" sz="2900" dirty="0"/>
              <a:t>Positional-wise Feed Forward layer.</a:t>
            </a:r>
          </a:p>
          <a:p>
            <a:pPr marL="1028700" lvl="1" indent="-571500">
              <a:buFont typeface="Courier New" panose="02070309020205020404" pitchFamily="49" charset="0"/>
              <a:buChar char="o"/>
            </a:pPr>
            <a:endParaRPr lang="en-US" sz="2900" dirty="0"/>
          </a:p>
        </p:txBody>
      </p:sp>
    </p:spTree>
    <p:extLst>
      <p:ext uri="{BB962C8B-B14F-4D97-AF65-F5344CB8AC3E}">
        <p14:creationId xmlns:p14="http://schemas.microsoft.com/office/powerpoint/2010/main" val="1861184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952500"/>
            <a:ext cx="7221855" cy="1090042"/>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Related Work</a:t>
            </a:r>
          </a:p>
        </p:txBody>
      </p:sp>
      <p:pic>
        <p:nvPicPr>
          <p:cNvPr id="8" name="object 3"/>
          <p:cNvPicPr/>
          <p:nvPr/>
        </p:nvPicPr>
        <p:blipFill>
          <a:blip r:embed="rId2" cstate="print"/>
          <a:stretch>
            <a:fillRect/>
          </a:stretch>
        </p:blipFill>
        <p:spPr>
          <a:xfrm>
            <a:off x="15650751" y="8233062"/>
            <a:ext cx="2637247" cy="2123207"/>
          </a:xfrm>
          <a:prstGeom prst="rect">
            <a:avLst/>
          </a:prstGeom>
        </p:spPr>
      </p:pic>
      <p:graphicFrame>
        <p:nvGraphicFramePr>
          <p:cNvPr id="9" name="Table 10">
            <a:extLst>
              <a:ext uri="{FF2B5EF4-FFF2-40B4-BE49-F238E27FC236}">
                <a16:creationId xmlns:a16="http://schemas.microsoft.com/office/drawing/2014/main" id="{F8F5B0D5-E93B-65D6-44F6-CD1279BBA1FD}"/>
              </a:ext>
            </a:extLst>
          </p:cNvPr>
          <p:cNvGraphicFramePr>
            <a:graphicFrameLocks/>
          </p:cNvGraphicFramePr>
          <p:nvPr>
            <p:extLst>
              <p:ext uri="{D42A27DB-BD31-4B8C-83A1-F6EECF244321}">
                <p14:modId xmlns:p14="http://schemas.microsoft.com/office/powerpoint/2010/main" val="2363583643"/>
              </p:ext>
            </p:extLst>
          </p:nvPr>
        </p:nvGraphicFramePr>
        <p:xfrm>
          <a:off x="990600" y="2741464"/>
          <a:ext cx="13464895" cy="6148579"/>
        </p:xfrm>
        <a:graphic>
          <a:graphicData uri="http://schemas.openxmlformats.org/drawingml/2006/table">
            <a:tbl>
              <a:tblPr firstRow="1" bandRow="1">
                <a:tableStyleId>{8EC20E35-A176-4012-BC5E-935CFFF8708E}</a:tableStyleId>
              </a:tblPr>
              <a:tblGrid>
                <a:gridCol w="3329976">
                  <a:extLst>
                    <a:ext uri="{9D8B030D-6E8A-4147-A177-3AD203B41FA5}">
                      <a16:colId xmlns:a16="http://schemas.microsoft.com/office/drawing/2014/main" val="2025024671"/>
                    </a:ext>
                  </a:extLst>
                </a:gridCol>
                <a:gridCol w="3004161">
                  <a:extLst>
                    <a:ext uri="{9D8B030D-6E8A-4147-A177-3AD203B41FA5}">
                      <a16:colId xmlns:a16="http://schemas.microsoft.com/office/drawing/2014/main" val="1288717293"/>
                    </a:ext>
                  </a:extLst>
                </a:gridCol>
                <a:gridCol w="1219706">
                  <a:extLst>
                    <a:ext uri="{9D8B030D-6E8A-4147-A177-3AD203B41FA5}">
                      <a16:colId xmlns:a16="http://schemas.microsoft.com/office/drawing/2014/main" val="2879982645"/>
                    </a:ext>
                  </a:extLst>
                </a:gridCol>
                <a:gridCol w="2007856">
                  <a:extLst>
                    <a:ext uri="{9D8B030D-6E8A-4147-A177-3AD203B41FA5}">
                      <a16:colId xmlns:a16="http://schemas.microsoft.com/office/drawing/2014/main" val="3181110141"/>
                    </a:ext>
                  </a:extLst>
                </a:gridCol>
                <a:gridCol w="1965662">
                  <a:extLst>
                    <a:ext uri="{9D8B030D-6E8A-4147-A177-3AD203B41FA5}">
                      <a16:colId xmlns:a16="http://schemas.microsoft.com/office/drawing/2014/main" val="1788698161"/>
                    </a:ext>
                  </a:extLst>
                </a:gridCol>
                <a:gridCol w="1937534">
                  <a:extLst>
                    <a:ext uri="{9D8B030D-6E8A-4147-A177-3AD203B41FA5}">
                      <a16:colId xmlns:a16="http://schemas.microsoft.com/office/drawing/2014/main" val="1649925568"/>
                    </a:ext>
                  </a:extLst>
                </a:gridCol>
              </a:tblGrid>
              <a:tr h="923544">
                <a:tc>
                  <a:txBody>
                    <a:bodyPr/>
                    <a:lstStyle/>
                    <a:p>
                      <a:pPr algn="ctr" rtl="0" fontAlgn="base"/>
                      <a:r>
                        <a:rPr lang="en-US" sz="1800" cap="none" spc="0" dirty="0">
                          <a:effectLst/>
                        </a:rPr>
                        <a:t>Paper Name</a:t>
                      </a:r>
                      <a:endParaRPr lang="en-US" sz="1800" b="1" i="0" cap="none" spc="0" dirty="0">
                        <a:solidFill>
                          <a:schemeClr val="bg1"/>
                        </a:solidFill>
                        <a:effectLst/>
                        <a:latin typeface="+mj-lt"/>
                      </a:endParaRPr>
                    </a:p>
                  </a:txBody>
                  <a:tcPr marL="0" marR="96400" marT="19280" marB="9640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0" fontAlgn="base"/>
                      <a:r>
                        <a:rPr lang="en-US" sz="1800" cap="none" spc="0" dirty="0">
                          <a:effectLst/>
                        </a:rPr>
                        <a:t>Methods</a:t>
                      </a:r>
                      <a:endParaRPr lang="en-US" sz="1800" b="1" i="0" cap="none" spc="0" dirty="0">
                        <a:solidFill>
                          <a:schemeClr val="bg1"/>
                        </a:solidFill>
                        <a:effectLst/>
                        <a:latin typeface="+mj-lt"/>
                      </a:endParaRPr>
                    </a:p>
                  </a:txBody>
                  <a:tcPr marL="0" marR="96400" marT="19280" marB="96400" anchor="ctr">
                    <a:lnT w="12700" cap="flat" cmpd="sng" algn="ctr">
                      <a:solidFill>
                        <a:schemeClr val="tx1"/>
                      </a:solidFill>
                      <a:prstDash val="solid"/>
                      <a:round/>
                      <a:headEnd type="none" w="med" len="med"/>
                      <a:tailEnd type="none" w="med" len="med"/>
                    </a:lnT>
                  </a:tcPr>
                </a:tc>
                <a:tc>
                  <a:txBody>
                    <a:bodyPr/>
                    <a:lstStyle/>
                    <a:p>
                      <a:pPr algn="ctr" rtl="0" fontAlgn="base"/>
                      <a:r>
                        <a:rPr lang="en-US" sz="1800" cap="none" spc="0" dirty="0">
                          <a:effectLst/>
                        </a:rPr>
                        <a:t>Year</a:t>
                      </a:r>
                      <a:endParaRPr lang="en-US" sz="1800" b="1" i="0" cap="none" spc="0" dirty="0">
                        <a:solidFill>
                          <a:schemeClr val="bg1"/>
                        </a:solidFill>
                        <a:effectLst/>
                        <a:latin typeface="+mj-lt"/>
                      </a:endParaRPr>
                    </a:p>
                  </a:txBody>
                  <a:tcPr marL="0" marR="96400" marT="19280" marB="96400" anchor="ctr">
                    <a:lnT w="12700" cap="flat" cmpd="sng" algn="ctr">
                      <a:solidFill>
                        <a:schemeClr val="tx1"/>
                      </a:solidFill>
                      <a:prstDash val="solid"/>
                      <a:round/>
                      <a:headEnd type="none" w="med" len="med"/>
                      <a:tailEnd type="none" w="med" len="med"/>
                    </a:lnT>
                  </a:tcPr>
                </a:tc>
                <a:tc>
                  <a:txBody>
                    <a:bodyPr/>
                    <a:lstStyle/>
                    <a:p>
                      <a:pPr algn="ctr" rtl="0" fontAlgn="base"/>
                      <a:r>
                        <a:rPr lang="en-US" sz="1800" cap="none" spc="0" dirty="0">
                          <a:effectLst/>
                        </a:rPr>
                        <a:t>Dataset </a:t>
                      </a:r>
                      <a:endParaRPr lang="en-US" sz="1800" b="1" i="0" cap="none" spc="0" dirty="0">
                        <a:solidFill>
                          <a:schemeClr val="bg1"/>
                        </a:solidFill>
                        <a:effectLst/>
                        <a:latin typeface="+mj-lt"/>
                      </a:endParaRPr>
                    </a:p>
                  </a:txBody>
                  <a:tcPr marL="0" marR="96400" marT="19280" marB="96400" anchor="ctr">
                    <a:lnT w="12700" cap="flat" cmpd="sng" algn="ctr">
                      <a:solidFill>
                        <a:schemeClr val="tx1"/>
                      </a:solidFill>
                      <a:prstDash val="solid"/>
                      <a:round/>
                      <a:headEnd type="none" w="med" len="med"/>
                      <a:tailEnd type="none" w="med" len="med"/>
                    </a:lnT>
                  </a:tcPr>
                </a:tc>
                <a:tc gridSpan="2">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800" cap="none" spc="0" dirty="0">
                          <a:effectLst/>
                        </a:rPr>
                        <a:t>Performance </a:t>
                      </a:r>
                      <a:br>
                        <a:rPr lang="en-US" sz="1800" cap="none" spc="0" dirty="0">
                          <a:effectLst/>
                        </a:rPr>
                      </a:br>
                      <a:r>
                        <a:rPr lang="en-US" sz="1800" cap="none" spc="0" dirty="0">
                          <a:effectLst/>
                        </a:rPr>
                        <a:t>(BL-1) </a:t>
                      </a:r>
                      <a:endParaRPr lang="en-US" sz="1800" b="1" i="0" cap="none" spc="0" dirty="0">
                        <a:solidFill>
                          <a:schemeClr val="bg1"/>
                        </a:solidFill>
                        <a:effectLst/>
                        <a:latin typeface="+mj-lt"/>
                      </a:endParaRPr>
                    </a:p>
                  </a:txBody>
                  <a:tcPr marL="0" marR="96400" marT="19280" marB="9640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nchor="ctr"/>
                </a:tc>
                <a:extLst>
                  <a:ext uri="{0D108BD9-81ED-4DB2-BD59-A6C34878D82A}">
                    <a16:rowId xmlns:a16="http://schemas.microsoft.com/office/drawing/2014/main" val="1931158668"/>
                  </a:ext>
                </a:extLst>
              </a:tr>
              <a:tr h="2217508">
                <a:tc>
                  <a:txBody>
                    <a:bodyPr/>
                    <a:lstStyle/>
                    <a:p>
                      <a:pPr algn="ctr" rtl="0" fontAlgn="base"/>
                      <a:r>
                        <a:rPr lang="en-US" sz="1800" kern="1200" dirty="0">
                          <a:effectLst/>
                        </a:rPr>
                        <a:t>Automated Medical Report Generation on Chest X-Ray Images </a:t>
                      </a:r>
                      <a:r>
                        <a:rPr lang="en-US" sz="1800" u="none" strike="noStrike" cap="none" spc="0" dirty="0">
                          <a:effectLst/>
                        </a:rPr>
                        <a:t> </a:t>
                      </a:r>
                      <a:endParaRPr lang="en-US" sz="1800" b="0" u="none" cap="none" spc="0" dirty="0">
                        <a:solidFill>
                          <a:schemeClr val="tx1"/>
                        </a:solidFill>
                        <a:effectLst/>
                      </a:endParaRPr>
                    </a:p>
                  </a:txBody>
                  <a:tcPr marL="0" marR="96400" marT="28920" marB="9640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457200" indent="-285750" algn="l" rtl="0" fontAlgn="base">
                        <a:buFont typeface="Arial" panose="020B0604020202020204" pitchFamily="34" charset="0"/>
                        <a:buChar char="•"/>
                      </a:pPr>
                      <a:r>
                        <a:rPr lang="en-US" sz="1800" cap="none" spc="0" dirty="0">
                          <a:effectLst/>
                        </a:rPr>
                        <a:t> CNN</a:t>
                      </a:r>
                      <a:endParaRPr lang="en-US" sz="1800" dirty="0"/>
                    </a:p>
                    <a:p>
                      <a:pPr marL="457200" indent="-285750" algn="l" rtl="0" fontAlgn="base">
                        <a:buFont typeface="Arial" panose="020B0604020202020204" pitchFamily="34" charset="0"/>
                        <a:buChar char="•"/>
                      </a:pPr>
                      <a:r>
                        <a:rPr lang="en-US" sz="1800" cap="none" spc="0" dirty="0">
                          <a:effectLst/>
                        </a:rPr>
                        <a:t> Hierarchical LSTMs</a:t>
                      </a:r>
                    </a:p>
                    <a:p>
                      <a:pPr marL="457200" indent="-285750" algn="l" rtl="0" fontAlgn="base">
                        <a:buFont typeface="Arial" panose="020B0604020202020204" pitchFamily="34" charset="0"/>
                        <a:buChar char="•"/>
                      </a:pPr>
                      <a:r>
                        <a:rPr lang="en-US" sz="1800" cap="none" spc="0" dirty="0">
                          <a:effectLst/>
                        </a:rPr>
                        <a:t> Co-Attention mechanism </a:t>
                      </a:r>
                      <a:endParaRPr lang="en-US" sz="1800" b="0" i="0" cap="none" spc="0" dirty="0">
                        <a:solidFill>
                          <a:schemeClr val="tx1"/>
                        </a:solidFill>
                        <a:effectLst/>
                        <a:latin typeface="+mj-lt"/>
                      </a:endParaRPr>
                    </a:p>
                  </a:txBody>
                  <a:tcPr marL="0" marR="96400" marT="28920" marB="96400" anchor="ctr">
                    <a:lnB w="12700" cap="flat" cmpd="sng" algn="ctr">
                      <a:solidFill>
                        <a:schemeClr val="tx1"/>
                      </a:solidFill>
                      <a:prstDash val="solid"/>
                      <a:round/>
                      <a:headEnd type="none" w="med" len="med"/>
                      <a:tailEnd type="none" w="med" len="med"/>
                    </a:lnB>
                  </a:tcPr>
                </a:tc>
                <a:tc>
                  <a:txBody>
                    <a:bodyPr/>
                    <a:lstStyle/>
                    <a:p>
                      <a:pPr algn="ctr" fontAlgn="ctr"/>
                      <a:endParaRPr lang="en-US" sz="1800" cap="none" spc="0" dirty="0">
                        <a:effectLst/>
                      </a:endParaRPr>
                    </a:p>
                    <a:p>
                      <a:pPr algn="ctr" rtl="0" fontAlgn="base"/>
                      <a:r>
                        <a:rPr lang="en-US" sz="1800" cap="none" spc="0" dirty="0">
                          <a:effectLst/>
                        </a:rPr>
                        <a:t>2021 </a:t>
                      </a:r>
                      <a:endParaRPr lang="en-US" sz="1800" b="0" i="0" cap="none" spc="0" dirty="0">
                        <a:solidFill>
                          <a:schemeClr val="tx1"/>
                        </a:solidFill>
                        <a:effectLst/>
                        <a:latin typeface="+mj-lt"/>
                      </a:endParaRPr>
                    </a:p>
                  </a:txBody>
                  <a:tcPr marL="0" marR="96400" marT="28920" marB="96400" anchor="ctr">
                    <a:lnB w="12700" cap="flat" cmpd="sng" algn="ctr">
                      <a:solidFill>
                        <a:schemeClr val="tx1"/>
                      </a:solidFill>
                      <a:prstDash val="solid"/>
                      <a:round/>
                      <a:headEnd type="none" w="med" len="med"/>
                      <a:tailEnd type="none" w="med" len="med"/>
                    </a:lnB>
                  </a:tcPr>
                </a:tc>
                <a:tc>
                  <a:txBody>
                    <a:bodyPr/>
                    <a:lstStyle/>
                    <a:p>
                      <a:pPr algn="ctr" fontAlgn="t"/>
                      <a:endParaRPr lang="en-US" sz="1800" cap="none" spc="0" dirty="0">
                        <a:effectLst/>
                      </a:endParaRPr>
                    </a:p>
                    <a:p>
                      <a:pPr algn="ctr" rtl="0" fontAlgn="base"/>
                      <a:r>
                        <a:rPr lang="en-US" sz="1800" cap="none" spc="0" dirty="0">
                          <a:effectLst/>
                        </a:rPr>
                        <a:t>CXR (chest X-ray)   </a:t>
                      </a:r>
                      <a:endParaRPr lang="en-US" sz="1800" b="0" i="0" cap="none" spc="0" dirty="0">
                        <a:solidFill>
                          <a:schemeClr val="tx1"/>
                        </a:solidFill>
                        <a:effectLst/>
                        <a:latin typeface="+mj-lt"/>
                      </a:endParaRPr>
                    </a:p>
                  </a:txBody>
                  <a:tcPr marL="0" marR="96400" marT="28920" marB="96400" anchor="ctr">
                    <a:lnB w="12700" cap="flat" cmpd="sng" algn="ctr">
                      <a:solidFill>
                        <a:schemeClr val="tx1"/>
                      </a:solidFill>
                      <a:prstDash val="solid"/>
                      <a:round/>
                      <a:headEnd type="none" w="med" len="med"/>
                      <a:tailEnd type="none" w="med" len="med"/>
                    </a:lnB>
                  </a:tcPr>
                </a:tc>
                <a:tc gridSpan="2">
                  <a:txBody>
                    <a:bodyPr/>
                    <a:lstStyle/>
                    <a:p>
                      <a:pPr algn="ctr" rtl="0" fontAlgn="base"/>
                      <a:r>
                        <a:rPr lang="en-US" sz="1800" cap="none" spc="0" dirty="0">
                          <a:effectLst/>
                        </a:rPr>
                        <a:t>0.213 </a:t>
                      </a:r>
                      <a:endParaRPr lang="en-US" sz="1800" b="0" i="0" cap="none" spc="0" dirty="0">
                        <a:solidFill>
                          <a:schemeClr val="tx1"/>
                        </a:solidFill>
                        <a:effectLst/>
                        <a:latin typeface="+mj-lt"/>
                      </a:endParaRPr>
                    </a:p>
                  </a:txBody>
                  <a:tcPr marL="0" marR="96400" marT="28920" marB="9640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007747341"/>
                  </a:ext>
                </a:extLst>
              </a:tr>
              <a:tr h="3007527">
                <a:tc>
                  <a:txBody>
                    <a:bodyPr/>
                    <a:lstStyle/>
                    <a:p>
                      <a:pPr algn="ctr" rtl="0" fontAlgn="base"/>
                      <a:r>
                        <a:rPr lang="en-US" sz="1800" cap="none" spc="0" dirty="0" err="1">
                          <a:effectLst/>
                        </a:rPr>
                        <a:t>CoAttention</a:t>
                      </a:r>
                      <a:endParaRPr lang="en-US" sz="1800" b="0" i="0" cap="none" spc="0" dirty="0">
                        <a:solidFill>
                          <a:schemeClr val="tx1"/>
                        </a:solidFill>
                        <a:effectLst/>
                        <a:latin typeface="+mj-lt"/>
                      </a:endParaRPr>
                    </a:p>
                  </a:txBody>
                  <a:tcPr marL="0" marR="96400" marT="28920" marB="9640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285750" algn="l" rtl="0" fontAlgn="base">
                        <a:buFont typeface="Arial" panose="020B0604020202020204" pitchFamily="34" charset="0"/>
                        <a:buChar char="•"/>
                      </a:pPr>
                      <a:r>
                        <a:rPr lang="en-US" sz="1800" cap="none" spc="0" dirty="0">
                          <a:effectLst/>
                        </a:rPr>
                        <a:t>CNN</a:t>
                      </a:r>
                    </a:p>
                    <a:p>
                      <a:pPr marL="457200" indent="-285750" algn="l" rtl="0" fontAlgn="base">
                        <a:buFont typeface="Arial" panose="020B0604020202020204" pitchFamily="34" charset="0"/>
                        <a:buChar char="•"/>
                      </a:pPr>
                      <a:r>
                        <a:rPr lang="en-US" sz="1800" cap="none" spc="0" dirty="0">
                          <a:effectLst/>
                        </a:rPr>
                        <a:t>MLC</a:t>
                      </a:r>
                    </a:p>
                    <a:p>
                      <a:pPr marL="457200" indent="-285750" algn="l" rtl="0" fontAlgn="base">
                        <a:buFont typeface="Arial" panose="020B0604020202020204" pitchFamily="34" charset="0"/>
                        <a:buChar char="•"/>
                      </a:pPr>
                      <a:r>
                        <a:rPr lang="en-US" sz="1800" cap="none" spc="0" dirty="0">
                          <a:effectLst/>
                        </a:rPr>
                        <a:t>Co-Attention. </a:t>
                      </a:r>
                    </a:p>
                    <a:p>
                      <a:pPr marL="457200" indent="-285750" algn="l" rtl="0" fontAlgn="base">
                        <a:buFont typeface="Arial" panose="020B0604020202020204" pitchFamily="34" charset="0"/>
                        <a:buChar char="•"/>
                      </a:pPr>
                      <a:r>
                        <a:rPr lang="en-US" sz="1800" cap="none" spc="0" dirty="0">
                          <a:effectLst/>
                        </a:rPr>
                        <a:t>LSTM</a:t>
                      </a:r>
                      <a:endParaRPr lang="en-US" sz="1800" b="0" cap="none" spc="0" dirty="0">
                        <a:solidFill>
                          <a:schemeClr val="tx1"/>
                        </a:solidFill>
                        <a:effectLst/>
                      </a:endParaRPr>
                    </a:p>
                  </a:txBody>
                  <a:tcPr marL="0" marR="96400" marT="28920" marB="96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US" sz="1800" cap="none" spc="0" dirty="0">
                        <a:effectLst/>
                      </a:endParaRPr>
                    </a:p>
                    <a:p>
                      <a:pPr algn="ctr" rtl="0" fontAlgn="base"/>
                      <a:r>
                        <a:rPr lang="en-US" sz="1800" cap="none" spc="0" dirty="0">
                          <a:effectLst/>
                        </a:rPr>
                        <a:t>2018 </a:t>
                      </a:r>
                      <a:endParaRPr lang="en-US" sz="1800" b="0" i="0" cap="none" spc="0" dirty="0">
                        <a:solidFill>
                          <a:schemeClr val="tx1"/>
                        </a:solidFill>
                        <a:effectLst/>
                        <a:latin typeface="+mj-lt"/>
                      </a:endParaRPr>
                    </a:p>
                  </a:txBody>
                  <a:tcPr marL="0" marR="96400" marT="28920" marB="96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en-US" sz="1800" cap="none" spc="0" dirty="0">
                        <a:effectLst/>
                      </a:endParaRPr>
                    </a:p>
                    <a:p>
                      <a:pPr algn="ctr" rtl="0" fontAlgn="base"/>
                      <a:r>
                        <a:rPr lang="en-US" sz="1800" cap="none" spc="0" dirty="0">
                          <a:effectLst/>
                        </a:rPr>
                        <a:t>UI X-Ray </a:t>
                      </a:r>
                    </a:p>
                    <a:p>
                      <a:pPr algn="ctr" rtl="0" fontAlgn="base"/>
                      <a:r>
                        <a:rPr lang="en-US" sz="1800" cap="none" spc="0" dirty="0">
                          <a:effectLst/>
                        </a:rPr>
                        <a:t>PEIR Gross </a:t>
                      </a:r>
                      <a:endParaRPr lang="en-US" sz="1800" b="0" i="0" cap="none" spc="0" dirty="0">
                        <a:solidFill>
                          <a:schemeClr val="tx1"/>
                        </a:solidFill>
                        <a:effectLst/>
                        <a:latin typeface="+mj-lt"/>
                      </a:endParaRPr>
                    </a:p>
                  </a:txBody>
                  <a:tcPr marL="0" marR="96400" marT="28920" marB="96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800" cap="none" spc="0" dirty="0">
                          <a:effectLst/>
                        </a:rPr>
                        <a:t>IU X-Ray: </a:t>
                      </a:r>
                    </a:p>
                    <a:p>
                      <a:pPr algn="ctr" rtl="0" fontAlgn="base"/>
                      <a:r>
                        <a:rPr lang="en-US" sz="1800" cap="none" spc="0" dirty="0">
                          <a:effectLst/>
                        </a:rPr>
                        <a:t>0.517 </a:t>
                      </a:r>
                    </a:p>
                    <a:p>
                      <a:pPr algn="ctr" rtl="0" fontAlgn="base"/>
                      <a:endParaRPr lang="en-US" sz="1800" b="0" i="0" cap="none" spc="0" dirty="0">
                        <a:solidFill>
                          <a:schemeClr val="tx1"/>
                        </a:solidFill>
                        <a:effectLst/>
                        <a:latin typeface="+mj-lt"/>
                      </a:endParaRPr>
                    </a:p>
                  </a:txBody>
                  <a:tcPr marL="0" marR="96400" marT="28920" marB="9640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buNone/>
                      </a:pPr>
                      <a:r>
                        <a:rPr lang="en-US" sz="1800" u="none" strike="noStrike" cap="none" spc="0" noProof="0" dirty="0">
                          <a:effectLst/>
                        </a:rPr>
                        <a:t>PEIR Gross: </a:t>
                      </a:r>
                    </a:p>
                    <a:p>
                      <a:pPr lvl="0" algn="ctr">
                        <a:buNone/>
                      </a:pPr>
                      <a:r>
                        <a:rPr lang="en-US" sz="1800" u="none" strike="noStrike" cap="none" spc="0" noProof="0" dirty="0">
                          <a:effectLst/>
                        </a:rPr>
                        <a:t>0.300 </a:t>
                      </a:r>
                    </a:p>
                    <a:p>
                      <a:pPr lvl="0" algn="ctr">
                        <a:buNone/>
                      </a:pPr>
                      <a:endParaRPr lang="en-US" sz="1800" b="0" i="0" cap="none" spc="0" dirty="0">
                        <a:solidFill>
                          <a:schemeClr val="tx1"/>
                        </a:solidFill>
                        <a:effectLst/>
                        <a:latin typeface="+mj-lt"/>
                      </a:endParaRPr>
                    </a:p>
                  </a:txBody>
                  <a:tcPr marL="0" marR="96400" marT="28920" marB="9640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3590459"/>
                  </a:ext>
                </a:extLst>
              </a:tr>
            </a:tbl>
          </a:graphicData>
        </a:graphic>
      </p:graphicFrame>
    </p:spTree>
    <p:extLst>
      <p:ext uri="{BB962C8B-B14F-4D97-AF65-F5344CB8AC3E}">
        <p14:creationId xmlns:p14="http://schemas.microsoft.com/office/powerpoint/2010/main" val="1990579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952500"/>
            <a:ext cx="7221855" cy="1090042"/>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Related Work</a:t>
            </a:r>
          </a:p>
        </p:txBody>
      </p:sp>
      <p:pic>
        <p:nvPicPr>
          <p:cNvPr id="8" name="object 3"/>
          <p:cNvPicPr/>
          <p:nvPr/>
        </p:nvPicPr>
        <p:blipFill>
          <a:blip r:embed="rId2" cstate="print"/>
          <a:stretch>
            <a:fillRect/>
          </a:stretch>
        </p:blipFill>
        <p:spPr>
          <a:xfrm>
            <a:off x="15697200" y="8270459"/>
            <a:ext cx="2633472" cy="2085811"/>
          </a:xfrm>
          <a:prstGeom prst="rect">
            <a:avLst/>
          </a:prstGeom>
        </p:spPr>
      </p:pic>
      <p:graphicFrame>
        <p:nvGraphicFramePr>
          <p:cNvPr id="10" name="Table 10">
            <a:extLst>
              <a:ext uri="{FF2B5EF4-FFF2-40B4-BE49-F238E27FC236}">
                <a16:creationId xmlns:a16="http://schemas.microsoft.com/office/drawing/2014/main" id="{89731BAF-BE85-EB51-ADC9-8A099BE3B6B6}"/>
              </a:ext>
            </a:extLst>
          </p:cNvPr>
          <p:cNvGraphicFramePr>
            <a:graphicFrameLocks/>
          </p:cNvGraphicFramePr>
          <p:nvPr>
            <p:extLst>
              <p:ext uri="{D42A27DB-BD31-4B8C-83A1-F6EECF244321}">
                <p14:modId xmlns:p14="http://schemas.microsoft.com/office/powerpoint/2010/main" val="1597770932"/>
              </p:ext>
            </p:extLst>
          </p:nvPr>
        </p:nvGraphicFramePr>
        <p:xfrm>
          <a:off x="969818" y="2781300"/>
          <a:ext cx="13758949" cy="6248400"/>
        </p:xfrm>
        <a:graphic>
          <a:graphicData uri="http://schemas.openxmlformats.org/drawingml/2006/table">
            <a:tbl>
              <a:tblPr firstRow="1" bandRow="1">
                <a:noFill/>
                <a:tableStyleId>{F5AB1C69-6EDB-4FF4-983F-18BD219EF322}</a:tableStyleId>
              </a:tblPr>
              <a:tblGrid>
                <a:gridCol w="2657607">
                  <a:extLst>
                    <a:ext uri="{9D8B030D-6E8A-4147-A177-3AD203B41FA5}">
                      <a16:colId xmlns:a16="http://schemas.microsoft.com/office/drawing/2014/main" val="2025024671"/>
                    </a:ext>
                  </a:extLst>
                </a:gridCol>
                <a:gridCol w="3371980">
                  <a:extLst>
                    <a:ext uri="{9D8B030D-6E8A-4147-A177-3AD203B41FA5}">
                      <a16:colId xmlns:a16="http://schemas.microsoft.com/office/drawing/2014/main" val="1288717293"/>
                    </a:ext>
                  </a:extLst>
                </a:gridCol>
                <a:gridCol w="1356489">
                  <a:extLst>
                    <a:ext uri="{9D8B030D-6E8A-4147-A177-3AD203B41FA5}">
                      <a16:colId xmlns:a16="http://schemas.microsoft.com/office/drawing/2014/main" val="2879982645"/>
                    </a:ext>
                  </a:extLst>
                </a:gridCol>
                <a:gridCol w="2173784">
                  <a:extLst>
                    <a:ext uri="{9D8B030D-6E8A-4147-A177-3AD203B41FA5}">
                      <a16:colId xmlns:a16="http://schemas.microsoft.com/office/drawing/2014/main" val="3181110141"/>
                    </a:ext>
                  </a:extLst>
                </a:gridCol>
                <a:gridCol w="1784239">
                  <a:extLst>
                    <a:ext uri="{9D8B030D-6E8A-4147-A177-3AD203B41FA5}">
                      <a16:colId xmlns:a16="http://schemas.microsoft.com/office/drawing/2014/main" val="1788698161"/>
                    </a:ext>
                  </a:extLst>
                </a:gridCol>
                <a:gridCol w="2414850">
                  <a:extLst>
                    <a:ext uri="{9D8B030D-6E8A-4147-A177-3AD203B41FA5}">
                      <a16:colId xmlns:a16="http://schemas.microsoft.com/office/drawing/2014/main" val="1886891477"/>
                    </a:ext>
                  </a:extLst>
                </a:gridCol>
              </a:tblGrid>
              <a:tr h="918897">
                <a:tc>
                  <a:txBody>
                    <a:bodyPr/>
                    <a:lstStyle/>
                    <a:p>
                      <a:pPr algn="ctr" rtl="0" fontAlgn="base"/>
                      <a:r>
                        <a:rPr lang="en-US" sz="1800" b="1" cap="none" spc="0" dirty="0">
                          <a:solidFill>
                            <a:schemeClr val="bg1"/>
                          </a:solidFill>
                          <a:effectLst/>
                          <a:latin typeface="+mj-lt"/>
                        </a:rPr>
                        <a:t>Paper Name</a:t>
                      </a:r>
                      <a:endParaRPr lang="en-US" sz="1800" b="1" i="0" cap="none" spc="0" dirty="0">
                        <a:solidFill>
                          <a:schemeClr val="bg1"/>
                        </a:solidFill>
                        <a:effectLst/>
                        <a:latin typeface="+mj-lt"/>
                      </a:endParaRPr>
                    </a:p>
                  </a:txBody>
                  <a:tcPr marL="71019" marR="50728" marT="101456" marB="10145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solidFill>
                      <a:schemeClr val="tx1"/>
                    </a:solidFill>
                  </a:tcPr>
                </a:tc>
                <a:tc>
                  <a:txBody>
                    <a:bodyPr/>
                    <a:lstStyle/>
                    <a:p>
                      <a:pPr algn="ctr" rtl="0" fontAlgn="base"/>
                      <a:r>
                        <a:rPr lang="en-US" sz="1800" b="1" cap="none" spc="0" dirty="0">
                          <a:solidFill>
                            <a:schemeClr val="bg1"/>
                          </a:solidFill>
                          <a:effectLst/>
                          <a:latin typeface="+mj-lt"/>
                        </a:rPr>
                        <a:t>Methods</a:t>
                      </a:r>
                      <a:endParaRPr lang="en-US" sz="1800" b="1" i="0" cap="none" spc="0" dirty="0">
                        <a:solidFill>
                          <a:schemeClr val="bg1"/>
                        </a:solidFill>
                        <a:effectLst/>
                        <a:latin typeface="+mj-lt"/>
                      </a:endParaRPr>
                    </a:p>
                  </a:txBody>
                  <a:tcPr marL="71019" marR="50728" marT="101456" marB="10145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solidFill>
                      <a:schemeClr val="tx1"/>
                    </a:solidFill>
                  </a:tcPr>
                </a:tc>
                <a:tc>
                  <a:txBody>
                    <a:bodyPr/>
                    <a:lstStyle/>
                    <a:p>
                      <a:pPr algn="ctr" rtl="0" fontAlgn="base"/>
                      <a:r>
                        <a:rPr lang="en-US" sz="1800" b="1" cap="none" spc="0" dirty="0">
                          <a:solidFill>
                            <a:schemeClr val="bg1"/>
                          </a:solidFill>
                          <a:effectLst/>
                          <a:latin typeface="+mj-lt"/>
                        </a:rPr>
                        <a:t>Year</a:t>
                      </a:r>
                      <a:endParaRPr lang="en-US" sz="1800" b="1" i="0" cap="none" spc="0" dirty="0">
                        <a:solidFill>
                          <a:schemeClr val="bg1"/>
                        </a:solidFill>
                        <a:effectLst/>
                        <a:latin typeface="+mj-lt"/>
                      </a:endParaRPr>
                    </a:p>
                  </a:txBody>
                  <a:tcPr marL="71019" marR="50728" marT="101456" marB="10145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solidFill>
                      <a:schemeClr val="tx1"/>
                    </a:solidFill>
                  </a:tcPr>
                </a:tc>
                <a:tc>
                  <a:txBody>
                    <a:bodyPr/>
                    <a:lstStyle/>
                    <a:p>
                      <a:pPr algn="ctr" rtl="0" fontAlgn="base"/>
                      <a:r>
                        <a:rPr lang="en-US" sz="1800" b="1" cap="none" spc="0" dirty="0">
                          <a:solidFill>
                            <a:schemeClr val="bg1"/>
                          </a:solidFill>
                          <a:effectLst/>
                          <a:latin typeface="+mj-lt"/>
                        </a:rPr>
                        <a:t>Dataset </a:t>
                      </a:r>
                      <a:endParaRPr lang="en-US" sz="1800" b="1" i="0" cap="none" spc="0" dirty="0">
                        <a:solidFill>
                          <a:schemeClr val="bg1"/>
                        </a:solidFill>
                        <a:effectLst/>
                        <a:latin typeface="+mj-lt"/>
                      </a:endParaRPr>
                    </a:p>
                  </a:txBody>
                  <a:tcPr marL="71019" marR="50728" marT="101456" marB="10145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solidFill>
                      <a:schemeClr val="tx1"/>
                    </a:solidFill>
                  </a:tcPr>
                </a:tc>
                <a:tc gridSpan="2">
                  <a:txBody>
                    <a:bodyPr/>
                    <a:lstStyle/>
                    <a:p>
                      <a:pPr algn="ctr" rtl="0" fontAlgn="base"/>
                      <a:r>
                        <a:rPr lang="en-US" sz="1800" b="1" cap="none" spc="0" dirty="0">
                          <a:solidFill>
                            <a:schemeClr val="bg1"/>
                          </a:solidFill>
                          <a:effectLst/>
                          <a:latin typeface="+mj-lt"/>
                        </a:rPr>
                        <a:t>Performance </a:t>
                      </a:r>
                      <a:br>
                        <a:rPr lang="en-US" sz="1800" b="1" cap="none" spc="0" dirty="0">
                          <a:solidFill>
                            <a:schemeClr val="bg1"/>
                          </a:solidFill>
                          <a:effectLst/>
                          <a:latin typeface="+mj-lt"/>
                        </a:rPr>
                      </a:br>
                      <a:r>
                        <a:rPr lang="en-US" sz="1800" b="1" cap="none" spc="0" dirty="0">
                          <a:solidFill>
                            <a:schemeClr val="bg1"/>
                          </a:solidFill>
                          <a:effectLst/>
                          <a:latin typeface="+mj-lt"/>
                        </a:rPr>
                        <a:t>(BL-1)</a:t>
                      </a:r>
                      <a:endParaRPr lang="en-US" sz="1800" b="1" i="0" cap="none" spc="0" dirty="0">
                        <a:solidFill>
                          <a:schemeClr val="bg1"/>
                        </a:solidFill>
                        <a:effectLst/>
                        <a:latin typeface="+mj-lt"/>
                      </a:endParaRPr>
                    </a:p>
                  </a:txBody>
                  <a:tcPr marL="71019" marR="50728" marT="101456" marB="10145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solidFill>
                      <a:schemeClr val="tx1"/>
                    </a:solidFill>
                  </a:tcPr>
                </a:tc>
                <a:tc hMerge="1">
                  <a:txBody>
                    <a:bodyPr/>
                    <a:lstStyle/>
                    <a:p>
                      <a:endParaRPr lang="en-US"/>
                    </a:p>
                  </a:txBody>
                  <a:tcPr anchor="ctr"/>
                </a:tc>
                <a:extLst>
                  <a:ext uri="{0D108BD9-81ED-4DB2-BD59-A6C34878D82A}">
                    <a16:rowId xmlns:a16="http://schemas.microsoft.com/office/drawing/2014/main" val="1931158668"/>
                  </a:ext>
                </a:extLst>
              </a:tr>
              <a:tr h="2873423">
                <a:tc>
                  <a:txBody>
                    <a:bodyPr/>
                    <a:lstStyle/>
                    <a:p>
                      <a:pPr marL="0" algn="ctr" defTabSz="457200" rtl="0" eaLnBrk="1" fontAlgn="base" latinLnBrk="0" hangingPunct="1"/>
                      <a:endParaRPr lang="en-US" sz="1800" b="0" kern="1200" cap="none" spc="0" dirty="0">
                        <a:solidFill>
                          <a:schemeClr val="tx1"/>
                        </a:solidFill>
                        <a:effectLst/>
                        <a:latin typeface="+mj-lt"/>
                        <a:ea typeface="+mn-ea"/>
                        <a:cs typeface="+mn-cs"/>
                      </a:endParaRPr>
                    </a:p>
                    <a:p>
                      <a:pPr marL="0" algn="ctr" defTabSz="457200" rtl="0" eaLnBrk="1" fontAlgn="base" latinLnBrk="0" hangingPunct="1"/>
                      <a:r>
                        <a:rPr lang="en-US" sz="1800" b="1" kern="1200" cap="none" spc="0" dirty="0">
                          <a:solidFill>
                            <a:schemeClr val="tx1"/>
                          </a:solidFill>
                          <a:effectLst/>
                          <a:latin typeface="+mn-lt"/>
                          <a:ea typeface="+mn-ea"/>
                          <a:cs typeface="+mn-cs"/>
                        </a:rPr>
                        <a:t>Contrastive Attention (CA) </a:t>
                      </a:r>
                    </a:p>
                  </a:txBody>
                  <a:tcPr marL="71019" marR="50728" marT="42648" marB="101456" anchor="ct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lnB>
                    <a:noFill/>
                  </a:tcPr>
                </a:tc>
                <a:tc>
                  <a:txBody>
                    <a:body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800" b="0" kern="1200" cap="none" spc="0" dirty="0">
                          <a:solidFill>
                            <a:schemeClr val="tx1"/>
                          </a:solidFill>
                          <a:effectLst/>
                          <a:latin typeface="+mn-lt"/>
                          <a:ea typeface="+mn-ea"/>
                          <a:cs typeface="+mn-cs"/>
                        </a:rPr>
                        <a:t>CNN.  </a:t>
                      </a:r>
                    </a:p>
                    <a:p>
                      <a:pPr marL="285750" indent="-285750" algn="l" rtl="0" eaLnBrk="1" fontAlgn="base" latinLnBrk="0" hangingPunct="1">
                        <a:buFont typeface="Arial" panose="020B0604020202020204" pitchFamily="34" charset="0"/>
                        <a:buChar char="•"/>
                      </a:pPr>
                      <a:r>
                        <a:rPr lang="en-US" sz="1800" b="0" kern="1200" cap="none" spc="0" dirty="0">
                          <a:solidFill>
                            <a:schemeClr val="tx1"/>
                          </a:solidFill>
                          <a:effectLst/>
                          <a:latin typeface="+mn-lt"/>
                          <a:ea typeface="+mn-ea"/>
                          <a:cs typeface="+mn-cs"/>
                        </a:rPr>
                        <a:t>Aggregate Attention, Differentiate Attention. </a:t>
                      </a:r>
                    </a:p>
                    <a:p>
                      <a:pPr marL="285750" indent="-285750" algn="l" rtl="0" eaLnBrk="1" fontAlgn="base" latinLnBrk="0" hangingPunct="1">
                        <a:buFont typeface="Arial" panose="020B0604020202020204" pitchFamily="34" charset="0"/>
                        <a:buChar char="•"/>
                      </a:pPr>
                      <a:r>
                        <a:rPr lang="en-US" sz="1800" b="0" kern="1200" cap="none" spc="0" dirty="0">
                          <a:solidFill>
                            <a:schemeClr val="tx1"/>
                          </a:solidFill>
                          <a:effectLst/>
                          <a:latin typeface="+mn-lt"/>
                          <a:ea typeface="+mn-ea"/>
                          <a:cs typeface="+mn-cs"/>
                        </a:rPr>
                        <a:t>Hierarchical LSTM </a:t>
                      </a:r>
                    </a:p>
                    <a:p>
                      <a:pPr marL="0" algn="l" rtl="0" eaLnBrk="1" fontAlgn="base" latinLnBrk="0" hangingPunct="1">
                        <a:buFont typeface="+mj-lt"/>
                        <a:buNone/>
                      </a:pPr>
                      <a:endParaRPr lang="en-US" sz="1800" b="0" kern="1200" cap="none" spc="0" dirty="0">
                        <a:solidFill>
                          <a:schemeClr val="tx1"/>
                        </a:solidFill>
                        <a:effectLst/>
                        <a:latin typeface="+mj-lt"/>
                        <a:ea typeface="+mn-ea"/>
                        <a:cs typeface="+mn-cs"/>
                      </a:endParaRPr>
                    </a:p>
                  </a:txBody>
                  <a:tcPr marL="71019" marR="50728" marT="42648" marB="101456" anchor="ctr">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algn="ctr" defTabSz="457200" rtl="0" eaLnBrk="1" fontAlgn="base" latinLnBrk="0" hangingPunct="1"/>
                      <a:r>
                        <a:rPr lang="en-US" sz="1800" b="0" i="0" kern="1200" cap="none" spc="0" dirty="0">
                          <a:solidFill>
                            <a:schemeClr val="tx1"/>
                          </a:solidFill>
                          <a:effectLst/>
                          <a:latin typeface="+mn-lt"/>
                          <a:ea typeface="+mn-ea"/>
                          <a:cs typeface="+mn-cs"/>
                        </a:rPr>
                        <a:t>2021</a:t>
                      </a:r>
                      <a:r>
                        <a:rPr lang="en-US" sz="1800" b="1" i="0" kern="1200" cap="none" spc="0" dirty="0">
                          <a:solidFill>
                            <a:schemeClr val="tx1"/>
                          </a:solidFill>
                          <a:effectLst/>
                          <a:latin typeface="+mj-lt"/>
                          <a:ea typeface="+mn-ea"/>
                          <a:cs typeface="+mn-cs"/>
                        </a:rPr>
                        <a:t> </a:t>
                      </a:r>
                    </a:p>
                  </a:txBody>
                  <a:tcPr marL="71019" marR="50728" marT="42648" marB="101456" anchor="ctr">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ctr" rtl="0" fontAlgn="base"/>
                      <a:r>
                        <a:rPr lang="en-US" sz="1800" b="0" i="0" cap="none" spc="0" dirty="0">
                          <a:solidFill>
                            <a:schemeClr val="tx1"/>
                          </a:solidFill>
                          <a:effectLst/>
                          <a:latin typeface="+mn-lt"/>
                        </a:rPr>
                        <a:t>IU-X-ray </a:t>
                      </a:r>
                    </a:p>
                    <a:p>
                      <a:pPr algn="ctr" rtl="0" fontAlgn="base"/>
                      <a:r>
                        <a:rPr lang="en-US" sz="1800" b="0" i="0" cap="none" spc="0" dirty="0">
                          <a:solidFill>
                            <a:schemeClr val="tx1"/>
                          </a:solidFill>
                          <a:effectLst/>
                          <a:latin typeface="+mn-lt"/>
                        </a:rPr>
                        <a:t>MIMIC-CXR</a:t>
                      </a:r>
                      <a:r>
                        <a:rPr lang="en-US" sz="1800" b="0" i="0" cap="none" spc="0" dirty="0">
                          <a:solidFill>
                            <a:schemeClr val="tx1"/>
                          </a:solidFill>
                          <a:effectLst/>
                          <a:latin typeface="+mj-lt"/>
                        </a:rPr>
                        <a:t> </a:t>
                      </a:r>
                    </a:p>
                  </a:txBody>
                  <a:tcPr marL="71019" marR="50728" marT="42648" marB="101456" anchor="ctr">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algn="ctr" rtl="0" eaLnBrk="1" fontAlgn="base" latinLnBrk="0" hangingPunct="1"/>
                      <a:r>
                        <a:rPr lang="en-US" sz="1800" dirty="0">
                          <a:solidFill>
                            <a:schemeClr val="dk1"/>
                          </a:solidFill>
                          <a:latin typeface="+mj-lt"/>
                          <a:ea typeface="+mn-ea"/>
                          <a:cs typeface="+mn-cs"/>
                        </a:rPr>
                        <a:t>IU-X-ray</a:t>
                      </a:r>
                      <a:r>
                        <a:rPr lang="en-US" sz="1800" b="0" i="0" kern="1200" cap="none" spc="0" dirty="0">
                          <a:solidFill>
                            <a:schemeClr val="tx1"/>
                          </a:solidFill>
                          <a:effectLst/>
                          <a:latin typeface="+mn-lt"/>
                          <a:ea typeface="+mn-ea"/>
                          <a:cs typeface="+mn-cs"/>
                        </a:rPr>
                        <a:t>:</a:t>
                      </a:r>
                      <a:r>
                        <a:rPr lang="en-US" sz="1800" b="0" i="0" kern="1200" cap="none" spc="0" dirty="0">
                          <a:solidFill>
                            <a:schemeClr val="tx1"/>
                          </a:solidFill>
                          <a:effectLst/>
                          <a:latin typeface="+mj-lt"/>
                          <a:ea typeface="+mn-ea"/>
                          <a:cs typeface="+mn-cs"/>
                        </a:rPr>
                        <a:t> </a:t>
                      </a:r>
                      <a:endParaRPr lang="en-US" sz="1800" dirty="0">
                        <a:latin typeface="+mj-lt"/>
                      </a:endParaRPr>
                    </a:p>
                    <a:p>
                      <a:pPr marL="0" lvl="0" algn="ctr" defTabSz="457200">
                        <a:buNone/>
                      </a:pPr>
                      <a:r>
                        <a:rPr lang="en-US" sz="1800" b="0" i="0" kern="1200" cap="none" spc="0" dirty="0">
                          <a:solidFill>
                            <a:schemeClr val="tx1"/>
                          </a:solidFill>
                          <a:effectLst/>
                          <a:latin typeface="+mj-lt"/>
                          <a:ea typeface="+mn-ea"/>
                          <a:cs typeface="+mn-cs"/>
                        </a:rPr>
                        <a:t> 0.452</a:t>
                      </a:r>
                    </a:p>
                  </a:txBody>
                  <a:tcPr marL="71019" marR="50728" marT="42648" marB="101456" anchor="ctr">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lvl="0" algn="ctr">
                        <a:lnSpc>
                          <a:spcPct val="100000"/>
                        </a:lnSpc>
                        <a:spcBef>
                          <a:spcPts val="0"/>
                        </a:spcBef>
                        <a:spcAft>
                          <a:spcPts val="0"/>
                        </a:spcAft>
                        <a:buNone/>
                      </a:pPr>
                      <a:r>
                        <a:rPr lang="en-US" sz="1800" b="0" i="0" u="none" strike="noStrike" kern="1200" cap="none" spc="0" noProof="0" dirty="0">
                          <a:solidFill>
                            <a:schemeClr val="tx1"/>
                          </a:solidFill>
                          <a:effectLst/>
                          <a:latin typeface="+mn-lt"/>
                        </a:rPr>
                        <a:t>MIMIC-CXR: </a:t>
                      </a:r>
                    </a:p>
                    <a:p>
                      <a:pPr lvl="0" algn="ctr">
                        <a:lnSpc>
                          <a:spcPct val="100000"/>
                        </a:lnSpc>
                        <a:spcBef>
                          <a:spcPts val="0"/>
                        </a:spcBef>
                        <a:spcAft>
                          <a:spcPts val="0"/>
                        </a:spcAft>
                        <a:buNone/>
                      </a:pPr>
                      <a:r>
                        <a:rPr lang="en-US" sz="1800" b="0" i="0" u="none" strike="noStrike" kern="1200" cap="none" spc="0" noProof="0" dirty="0">
                          <a:solidFill>
                            <a:schemeClr val="tx1"/>
                          </a:solidFill>
                          <a:effectLst/>
                          <a:latin typeface="+mn-lt"/>
                        </a:rPr>
                        <a:t> 0.350 </a:t>
                      </a:r>
                    </a:p>
                  </a:txBody>
                  <a:tcPr marL="71019" marR="50728" marT="42648" marB="101456"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4007747341"/>
                  </a:ext>
                </a:extLst>
              </a:tr>
              <a:tr h="2456080">
                <a:tc>
                  <a:txBody>
                    <a:bodyPr/>
                    <a:lstStyle/>
                    <a:p>
                      <a:pPr marL="0" algn="ctr" defTabSz="457200" rtl="0" eaLnBrk="1" fontAlgn="base" latinLnBrk="0" hangingPunct="1"/>
                      <a:endParaRPr lang="en-US" sz="1800" b="0" kern="1200" cap="none" spc="0" dirty="0">
                        <a:solidFill>
                          <a:schemeClr val="tx1"/>
                        </a:solidFill>
                        <a:effectLst/>
                        <a:latin typeface="+mj-lt"/>
                        <a:ea typeface="+mn-ea"/>
                        <a:cs typeface="+mn-cs"/>
                      </a:endParaRPr>
                    </a:p>
                    <a:p>
                      <a:pPr marL="0" algn="ctr" defTabSz="457200" rtl="0" eaLnBrk="1" fontAlgn="base" latinLnBrk="0" hangingPunct="1"/>
                      <a:r>
                        <a:rPr lang="en-US" sz="1800" b="1" kern="1200" cap="none" spc="0" dirty="0">
                          <a:solidFill>
                            <a:schemeClr val="tx1"/>
                          </a:solidFill>
                          <a:effectLst/>
                          <a:latin typeface="+mj-lt"/>
                          <a:ea typeface="+mn-ea"/>
                          <a:cs typeface="+mn-cs"/>
                        </a:rPr>
                        <a:t>R2gen</a:t>
                      </a:r>
                    </a:p>
                  </a:txBody>
                  <a:tcPr marL="71019" marR="50728" marT="42648" marB="101456" anchor="ctr">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285750" indent="-285750" algn="l" defTabSz="457200" rtl="0" eaLnBrk="1" fontAlgn="base" latinLnBrk="0" hangingPunct="1">
                        <a:buFont typeface="Arial" panose="020B0604020202020204" pitchFamily="34" charset="0"/>
                        <a:buChar char="•"/>
                      </a:pPr>
                      <a:r>
                        <a:rPr lang="en-US" sz="1800" b="0" kern="1200" cap="none" spc="0" dirty="0">
                          <a:solidFill>
                            <a:schemeClr val="tx1"/>
                          </a:solidFill>
                          <a:effectLst/>
                          <a:latin typeface="+mn-lt"/>
                          <a:ea typeface="+mn-ea"/>
                          <a:cs typeface="+mn-cs"/>
                        </a:rPr>
                        <a:t>Visual extractor(CNN)</a:t>
                      </a:r>
                    </a:p>
                    <a:p>
                      <a:pPr marL="285750" indent="-285750" algn="l" defTabSz="457200" rtl="0" eaLnBrk="1" fontAlgn="base" latinLnBrk="0" hangingPunct="1">
                        <a:buFont typeface="Arial" panose="020B0604020202020204" pitchFamily="34" charset="0"/>
                        <a:buChar char="•"/>
                      </a:pPr>
                      <a:r>
                        <a:rPr lang="en-US" sz="1800" b="0" kern="1200" cap="none" spc="0" dirty="0">
                          <a:solidFill>
                            <a:schemeClr val="tx1"/>
                          </a:solidFill>
                          <a:effectLst/>
                          <a:latin typeface="+mn-lt"/>
                          <a:ea typeface="+mn-ea"/>
                          <a:cs typeface="+mn-cs"/>
                        </a:rPr>
                        <a:t>Encoder (transformer)</a:t>
                      </a:r>
                    </a:p>
                    <a:p>
                      <a:pPr marL="285750" indent="-285750" algn="l" defTabSz="457200" rtl="0" eaLnBrk="1" fontAlgn="base" latinLnBrk="0" hangingPunct="1">
                        <a:buFont typeface="Arial" panose="020B0604020202020204" pitchFamily="34" charset="0"/>
                        <a:buChar char="•"/>
                      </a:pPr>
                      <a:r>
                        <a:rPr lang="en-US" sz="1800" b="0" kern="1200" cap="none" spc="0" dirty="0">
                          <a:solidFill>
                            <a:schemeClr val="tx1"/>
                          </a:solidFill>
                          <a:effectLst/>
                          <a:latin typeface="+mn-lt"/>
                          <a:ea typeface="+mn-ea"/>
                          <a:cs typeface="+mn-cs"/>
                        </a:rPr>
                        <a:t>Decoder (RM-MCLN)</a:t>
                      </a:r>
                    </a:p>
                  </a:txBody>
                  <a:tcPr marL="71019" marR="50728" marT="42648" marB="101456" anchor="ctr">
                    <a:lnL w="12700" cmpd="sng">
                      <a:noFill/>
                      <a:prstDash val="solid"/>
                    </a:lnL>
                    <a:lnR w="12700" cmpd="sng">
                      <a:noFill/>
                      <a:prstDash val="solid"/>
                    </a:lnR>
                    <a:lnT w="12700"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457200" rtl="0" eaLnBrk="1" fontAlgn="base" latinLnBrk="0" hangingPunct="1"/>
                      <a:r>
                        <a:rPr lang="en-US" sz="1800" b="0" i="0" kern="1200" cap="none" spc="0" dirty="0">
                          <a:solidFill>
                            <a:schemeClr val="tx1"/>
                          </a:solidFill>
                          <a:effectLst/>
                          <a:latin typeface="+mn-lt"/>
                          <a:ea typeface="+mn-ea"/>
                          <a:cs typeface="+mn-cs"/>
                        </a:rPr>
                        <a:t>2020</a:t>
                      </a:r>
                      <a:r>
                        <a:rPr lang="en-US" sz="1800" b="1" i="0" kern="1200" cap="none" spc="0" dirty="0">
                          <a:solidFill>
                            <a:schemeClr val="tx1"/>
                          </a:solidFill>
                          <a:effectLst/>
                          <a:latin typeface="+mj-lt"/>
                          <a:ea typeface="+mn-ea"/>
                          <a:cs typeface="+mn-cs"/>
                        </a:rPr>
                        <a:t> </a:t>
                      </a:r>
                    </a:p>
                  </a:txBody>
                  <a:tcPr marL="71019" marR="50728" marT="42648" marB="101456" anchor="ctr">
                    <a:lnL w="12700" cmpd="sng">
                      <a:noFill/>
                      <a:prstDash val="solid"/>
                    </a:lnL>
                    <a:lnR w="12700" cmpd="sng">
                      <a:noFill/>
                      <a:prstDash val="solid"/>
                    </a:lnR>
                    <a:lnT w="12700"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base"/>
                      <a:r>
                        <a:rPr lang="en-US" sz="1800" b="0" i="0" cap="none" spc="0" dirty="0">
                          <a:solidFill>
                            <a:schemeClr val="tx1"/>
                          </a:solidFill>
                          <a:effectLst/>
                          <a:latin typeface="+mn-lt"/>
                        </a:rPr>
                        <a:t>IU X-Ray </a:t>
                      </a:r>
                    </a:p>
                    <a:p>
                      <a:pPr algn="ctr" rtl="0" fontAlgn="base"/>
                      <a:r>
                        <a:rPr lang="en-US" sz="1800" b="0" i="0" cap="none" spc="0" dirty="0">
                          <a:solidFill>
                            <a:schemeClr val="tx1"/>
                          </a:solidFill>
                          <a:effectLst/>
                          <a:latin typeface="+mn-lt"/>
                        </a:rPr>
                        <a:t>MIMIC-CXR </a:t>
                      </a:r>
                    </a:p>
                  </a:txBody>
                  <a:tcPr marL="71019" marR="50728" marT="42648" marB="101456" anchor="ctr">
                    <a:lnL w="12700" cmpd="sng">
                      <a:noFill/>
                      <a:prstDash val="solid"/>
                    </a:lnL>
                    <a:lnR w="12700" cmpd="sng">
                      <a:noFill/>
                      <a:prstDash val="solid"/>
                    </a:lnR>
                    <a:lnT w="12700"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457200" rtl="0" eaLnBrk="1" fontAlgn="base" latinLnBrk="0" hangingPunct="1"/>
                      <a:r>
                        <a:rPr lang="en-US" sz="1800" b="0" i="0" kern="1200" cap="none" spc="0" dirty="0">
                          <a:solidFill>
                            <a:schemeClr val="tx1"/>
                          </a:solidFill>
                          <a:effectLst/>
                          <a:latin typeface="+mn-lt"/>
                          <a:ea typeface="+mn-ea"/>
                          <a:cs typeface="+mn-cs"/>
                        </a:rPr>
                        <a:t>IU X-Ray: </a:t>
                      </a:r>
                    </a:p>
                    <a:p>
                      <a:pPr marL="0" algn="ctr" rtl="0" eaLnBrk="1" fontAlgn="base" latinLnBrk="0" hangingPunct="1"/>
                      <a:r>
                        <a:rPr lang="en-US" sz="1800" b="1" i="0" kern="1200" cap="none" spc="0" dirty="0">
                          <a:solidFill>
                            <a:schemeClr val="tx1"/>
                          </a:solidFill>
                          <a:effectLst/>
                          <a:latin typeface="+mn-lt"/>
                          <a:ea typeface="+mn-ea"/>
                          <a:cs typeface="+mn-cs"/>
                        </a:rPr>
                        <a:t>0.470</a:t>
                      </a:r>
                      <a:r>
                        <a:rPr lang="en-US" sz="1800" b="0" i="0" kern="1200" cap="none" spc="0" dirty="0">
                          <a:solidFill>
                            <a:schemeClr val="tx1"/>
                          </a:solidFill>
                          <a:effectLst/>
                          <a:latin typeface="+mn-lt"/>
                          <a:ea typeface="+mn-ea"/>
                          <a:cs typeface="+mn-cs"/>
                        </a:rPr>
                        <a:t>  </a:t>
                      </a:r>
                    </a:p>
                  </a:txBody>
                  <a:tcPr marL="71019" marR="50728" marT="42648" marB="101456" anchor="ctr">
                    <a:lnL w="12700" cmpd="sng">
                      <a:noFill/>
                      <a:prstDash val="solid"/>
                    </a:lnL>
                    <a:lnR w="12700" cmpd="sng">
                      <a:noFill/>
                      <a:prstDash val="solid"/>
                    </a:lnR>
                    <a:lnT w="12700"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algn="ctr">
                        <a:buNone/>
                      </a:pPr>
                      <a:endParaRPr lang="en-US" sz="1800" b="0" i="0" u="none" strike="noStrike" kern="1200" cap="none" spc="0" noProof="0" dirty="0">
                        <a:solidFill>
                          <a:schemeClr val="tx1"/>
                        </a:solidFill>
                        <a:effectLst/>
                        <a:latin typeface="+mj-lt"/>
                      </a:endParaRPr>
                    </a:p>
                    <a:p>
                      <a:pPr marL="0" lvl="0" algn="ctr">
                        <a:buNone/>
                      </a:pPr>
                      <a:r>
                        <a:rPr lang="en-US" sz="1800" b="0" i="0" u="none" strike="noStrike" kern="1200" cap="none" spc="0" noProof="0" dirty="0">
                          <a:solidFill>
                            <a:schemeClr val="tx1"/>
                          </a:solidFill>
                          <a:effectLst/>
                          <a:latin typeface="+mn-lt"/>
                        </a:rPr>
                        <a:t>MIMIC-CXR:</a:t>
                      </a:r>
                      <a:r>
                        <a:rPr lang="en-US" sz="1800" b="0" i="0" u="none" strike="noStrike" kern="1200" cap="none" spc="0" noProof="0" dirty="0">
                          <a:solidFill>
                            <a:schemeClr val="tx1"/>
                          </a:solidFill>
                          <a:effectLst/>
                          <a:latin typeface="+mj-lt"/>
                        </a:rPr>
                        <a:t> </a:t>
                      </a:r>
                    </a:p>
                    <a:p>
                      <a:pPr marL="0" lvl="0" algn="ctr">
                        <a:buNone/>
                      </a:pPr>
                      <a:r>
                        <a:rPr lang="en-US" sz="1800" b="1" i="0" u="none" strike="noStrike" kern="1200" cap="none" spc="0" noProof="0" dirty="0">
                          <a:solidFill>
                            <a:srgbClr val="FF0000"/>
                          </a:solidFill>
                          <a:effectLst/>
                          <a:latin typeface="+mj-lt"/>
                        </a:rPr>
                        <a:t> </a:t>
                      </a:r>
                      <a:r>
                        <a:rPr lang="en-US" sz="1800" b="0" i="0" u="none" strike="noStrike" kern="1200" cap="none" spc="0" noProof="0" dirty="0">
                          <a:solidFill>
                            <a:schemeClr val="tx1"/>
                          </a:solidFill>
                          <a:effectLst/>
                          <a:latin typeface="+mn-lt"/>
                          <a:ea typeface="+mn-ea"/>
                          <a:cs typeface="+mn-cs"/>
                        </a:rPr>
                        <a:t>0.353</a:t>
                      </a:r>
                      <a:endParaRPr lang="en-US" sz="1800" b="1" i="0" u="none" strike="noStrike" kern="1200" cap="none" spc="0" noProof="0" dirty="0">
                        <a:solidFill>
                          <a:srgbClr val="FF0000"/>
                        </a:solidFill>
                        <a:effectLst/>
                        <a:latin typeface="+mj-lt"/>
                      </a:endParaRPr>
                    </a:p>
                    <a:p>
                      <a:pPr marL="0" lvl="0" algn="ctr" defTabSz="457200">
                        <a:buNone/>
                      </a:pPr>
                      <a:endParaRPr lang="en-US" sz="1800" b="0" i="0" kern="1200" cap="none" spc="0" dirty="0">
                        <a:solidFill>
                          <a:schemeClr val="tx1"/>
                        </a:solidFill>
                        <a:effectLst/>
                        <a:latin typeface="+mj-lt"/>
                        <a:ea typeface="+mn-ea"/>
                        <a:cs typeface="+mn-cs"/>
                      </a:endParaRPr>
                    </a:p>
                  </a:txBody>
                  <a:tcPr marL="71019" marR="50728" marT="42648" marB="101456" anchor="ctr">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09843591"/>
                  </a:ext>
                </a:extLst>
              </a:tr>
            </a:tbl>
          </a:graphicData>
        </a:graphic>
      </p:graphicFrame>
    </p:spTree>
    <p:extLst>
      <p:ext uri="{BB962C8B-B14F-4D97-AF65-F5344CB8AC3E}">
        <p14:creationId xmlns:p14="http://schemas.microsoft.com/office/powerpoint/2010/main" val="188870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464930" y="8724900"/>
            <a:ext cx="7326609" cy="1121203"/>
          </a:xfrm>
          <a:prstGeom prst="rect">
            <a:avLst/>
          </a:prstGeom>
        </p:spPr>
      </p:pic>
      <p:sp>
        <p:nvSpPr>
          <p:cNvPr id="7" name="object 7"/>
          <p:cNvSpPr txBox="1">
            <a:spLocks noGrp="1"/>
          </p:cNvSpPr>
          <p:nvPr>
            <p:ph type="title"/>
          </p:nvPr>
        </p:nvSpPr>
        <p:spPr>
          <a:xfrm>
            <a:off x="1016000" y="1793313"/>
            <a:ext cx="7120255" cy="1092200"/>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OBJECTIVE</a:t>
            </a:r>
          </a:p>
        </p:txBody>
      </p:sp>
      <p:pic>
        <p:nvPicPr>
          <p:cNvPr id="8" name="object 3"/>
          <p:cNvPicPr/>
          <p:nvPr/>
        </p:nvPicPr>
        <p:blipFill>
          <a:blip r:embed="rId3" cstate="print"/>
          <a:stretch>
            <a:fillRect/>
          </a:stretch>
        </p:blipFill>
        <p:spPr>
          <a:xfrm>
            <a:off x="13792199" y="6667500"/>
            <a:ext cx="4495799" cy="3619498"/>
          </a:xfrm>
          <a:prstGeom prst="rect">
            <a:avLst/>
          </a:prstGeom>
        </p:spPr>
      </p:pic>
      <p:sp>
        <p:nvSpPr>
          <p:cNvPr id="10" name="Subtitle 2"/>
          <p:cNvSpPr txBox="1"/>
          <p:nvPr/>
        </p:nvSpPr>
        <p:spPr>
          <a:xfrm>
            <a:off x="1016000" y="3162300"/>
            <a:ext cx="16205200" cy="55626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71500" indent="-571500">
              <a:buFont typeface="Arial" panose="020B0604020202020204" pitchFamily="34" charset="0"/>
              <a:buChar char="•"/>
            </a:pPr>
            <a:r>
              <a:rPr lang="en-US" sz="3600" dirty="0">
                <a:latin typeface="Tahoma" panose="020B0604030504040204" pitchFamily="34" charset="0"/>
                <a:ea typeface="Tahoma" panose="020B0604030504040204" pitchFamily="34" charset="0"/>
                <a:cs typeface="Tahoma" panose="020B0604030504040204" pitchFamily="34" charset="0"/>
              </a:rPr>
              <a:t>Create an application that helps physicians to generate reports from medical images. </a:t>
            </a:r>
          </a:p>
          <a:p>
            <a:pPr marL="571500" indent="-571500">
              <a:buFont typeface="Arial" panose="020B0604020202020204" pitchFamily="34" charset="0"/>
              <a:buChar char="•"/>
            </a:pPr>
            <a:r>
              <a:rPr lang="en-US" sz="3600" dirty="0">
                <a:latin typeface="Tahoma" panose="020B0604030504040204" pitchFamily="34" charset="0"/>
                <a:ea typeface="Tahoma" panose="020B0604030504040204" pitchFamily="34" charset="0"/>
                <a:cs typeface="Tahoma" panose="020B0604030504040204" pitchFamily="34" charset="0"/>
              </a:rPr>
              <a:t>Insert chest x-ray as an input to the application, then generate a report automatically.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464930" y="7908497"/>
            <a:ext cx="7326609" cy="1121203"/>
          </a:xfrm>
          <a:prstGeom prst="rect">
            <a:avLst/>
          </a:prstGeom>
        </p:spPr>
      </p:pic>
      <p:sp>
        <p:nvSpPr>
          <p:cNvPr id="7" name="object 7"/>
          <p:cNvSpPr txBox="1">
            <a:spLocks noGrp="1"/>
          </p:cNvSpPr>
          <p:nvPr>
            <p:ph type="title"/>
          </p:nvPr>
        </p:nvSpPr>
        <p:spPr>
          <a:xfrm>
            <a:off x="1016000" y="1793313"/>
            <a:ext cx="7120255" cy="1092200"/>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MOTIVATION</a:t>
            </a:r>
          </a:p>
        </p:txBody>
      </p:sp>
      <p:sp>
        <p:nvSpPr>
          <p:cNvPr id="9" name="TextBox 8"/>
          <p:cNvSpPr txBox="1"/>
          <p:nvPr/>
        </p:nvSpPr>
        <p:spPr>
          <a:xfrm>
            <a:off x="887209" y="3353541"/>
            <a:ext cx="16181591" cy="4247317"/>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3600" dirty="0">
                <a:latin typeface="Tahoma" panose="020B0604030504040204" pitchFamily="34" charset="0"/>
                <a:ea typeface="Tahoma" panose="020B0604030504040204" pitchFamily="34" charset="0"/>
                <a:cs typeface="Tahoma" panose="020B0604030504040204" pitchFamily="34" charset="0"/>
              </a:rPr>
              <a:t>Building intelligence system that use recent deep learning model to generate reports.</a:t>
            </a:r>
          </a:p>
          <a:p>
            <a:pPr marL="571500" indent="-571500">
              <a:lnSpc>
                <a:spcPct val="150000"/>
              </a:lnSpc>
              <a:buFont typeface="Arial" panose="020B0604020202020204" pitchFamily="34" charset="0"/>
              <a:buChar char="•"/>
            </a:pPr>
            <a:r>
              <a:rPr lang="en-US" sz="3600" dirty="0">
                <a:latin typeface="Tahoma" panose="020B0604030504040204" pitchFamily="34" charset="0"/>
                <a:ea typeface="Tahoma" panose="020B0604030504040204" pitchFamily="34" charset="0"/>
                <a:cs typeface="Tahoma" panose="020B0604030504040204" pitchFamily="34" charset="0"/>
              </a:rPr>
              <a:t>Helps reduce workload of radiologists in writing medical reports.</a:t>
            </a:r>
          </a:p>
          <a:p>
            <a:pPr marL="571500" indent="-571500">
              <a:lnSpc>
                <a:spcPct val="150000"/>
              </a:lnSpc>
              <a:buFont typeface="Arial" panose="020B0604020202020204" pitchFamily="34" charset="0"/>
              <a:buChar char="•"/>
            </a:pPr>
            <a:r>
              <a:rPr lang="en-US" sz="3600" dirty="0">
                <a:latin typeface="Tahoma" panose="020B0604030504040204" pitchFamily="34" charset="0"/>
                <a:ea typeface="Tahoma" panose="020B0604030504040204" pitchFamily="34" charset="0"/>
                <a:cs typeface="Tahoma" panose="020B0604030504040204" pitchFamily="34" charset="0"/>
              </a:rPr>
              <a:t>We intend to effectively capture abnormal regions to describe normal and abnormal diagnoses.</a:t>
            </a:r>
          </a:p>
        </p:txBody>
      </p:sp>
      <p:pic>
        <p:nvPicPr>
          <p:cNvPr id="2" name="Picture 1">
            <a:extLst>
              <a:ext uri="{FF2B5EF4-FFF2-40B4-BE49-F238E27FC236}">
                <a16:creationId xmlns:a16="http://schemas.microsoft.com/office/drawing/2014/main" id="{DCB341BA-4C89-D872-5AB3-EB976B3115F2}"/>
              </a:ext>
            </a:extLst>
          </p:cNvPr>
          <p:cNvPicPr>
            <a:picLocks noChangeAspect="1"/>
          </p:cNvPicPr>
          <p:nvPr/>
        </p:nvPicPr>
        <p:blipFill>
          <a:blip r:embed="rId3"/>
          <a:stretch>
            <a:fillRect/>
          </a:stretch>
        </p:blipFill>
        <p:spPr>
          <a:xfrm>
            <a:off x="13792200" y="6591300"/>
            <a:ext cx="4073097" cy="34510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1028700"/>
            <a:ext cx="10642600" cy="1090042"/>
          </a:xfrm>
          <a:prstGeom prst="rect">
            <a:avLst/>
          </a:prstGeom>
        </p:spPr>
        <p:txBody>
          <a:bodyPr vert="horz" wrap="square" lIns="0" tIns="12700" rIns="0" bIns="0" rtlCol="0">
            <a:spAutoFit/>
          </a:bodyPr>
          <a:lstStyle/>
          <a:p>
            <a:pPr marL="12700">
              <a:lnSpc>
                <a:spcPct val="100000"/>
              </a:lnSpc>
              <a:spcBef>
                <a:spcPts val="100"/>
              </a:spcBef>
            </a:pPr>
            <a:r>
              <a:rPr lang="en-US" spc="120" dirty="0">
                <a:solidFill>
                  <a:srgbClr val="000000"/>
                </a:solidFill>
              </a:rPr>
              <a:t>System as Black Box</a:t>
            </a:r>
            <a:endParaRPr spc="195" dirty="0">
              <a:solidFill>
                <a:srgbClr val="000000"/>
              </a:solidFill>
            </a:endParaRPr>
          </a:p>
        </p:txBody>
      </p:sp>
      <p:pic>
        <p:nvPicPr>
          <p:cNvPr id="5" name="object 5"/>
          <p:cNvPicPr/>
          <p:nvPr/>
        </p:nvPicPr>
        <p:blipFill>
          <a:blip r:embed="rId3" cstate="print"/>
          <a:stretch>
            <a:fillRect/>
          </a:stretch>
        </p:blipFill>
        <p:spPr>
          <a:xfrm>
            <a:off x="0" y="8115300"/>
            <a:ext cx="3918666" cy="2171699"/>
          </a:xfrm>
          <a:prstGeom prst="rect">
            <a:avLst/>
          </a:prstGeom>
        </p:spPr>
      </p:pic>
      <p:graphicFrame>
        <p:nvGraphicFramePr>
          <p:cNvPr id="4" name="Diagram 3"/>
          <p:cNvGraphicFramePr/>
          <p:nvPr>
            <p:extLst>
              <p:ext uri="{D42A27DB-BD31-4B8C-83A1-F6EECF244321}">
                <p14:modId xmlns:p14="http://schemas.microsoft.com/office/powerpoint/2010/main" val="2153370001"/>
              </p:ext>
            </p:extLst>
          </p:nvPr>
        </p:nvGraphicFramePr>
        <p:xfrm>
          <a:off x="1600200" y="-358141"/>
          <a:ext cx="27432000" cy="103022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21013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13792200" y="723900"/>
            <a:ext cx="3886200" cy="1243930"/>
          </a:xfrm>
          <a:prstGeom prst="rect">
            <a:avLst/>
          </a:prstGeom>
        </p:spPr>
        <p:txBody>
          <a:bodyPr vert="horz" wrap="square" lIns="0" tIns="12700" rIns="0" bIns="0" rtlCol="0">
            <a:spAutoFit/>
          </a:bodyPr>
          <a:lstStyle/>
          <a:p>
            <a:pPr marL="12700">
              <a:lnSpc>
                <a:spcPct val="100000"/>
              </a:lnSpc>
              <a:spcBef>
                <a:spcPts val="100"/>
              </a:spcBef>
            </a:pPr>
            <a:r>
              <a:rPr lang="en-US" sz="4000" spc="120" dirty="0">
                <a:solidFill>
                  <a:srgbClr val="000000"/>
                </a:solidFill>
              </a:rPr>
              <a:t>System Architecture</a:t>
            </a:r>
            <a:endParaRPr sz="4000" spc="195" dirty="0">
              <a:solidFill>
                <a:srgbClr val="000000"/>
              </a:solidFill>
            </a:endParaRPr>
          </a:p>
        </p:txBody>
      </p:sp>
      <p:pic>
        <p:nvPicPr>
          <p:cNvPr id="11" name="Picture 10">
            <a:extLst>
              <a:ext uri="{FF2B5EF4-FFF2-40B4-BE49-F238E27FC236}">
                <a16:creationId xmlns:a16="http://schemas.microsoft.com/office/drawing/2014/main" id="{E13E22DF-FBC8-AE84-3DD7-E3567170C7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4" y="7886700"/>
            <a:ext cx="2033448" cy="1543050"/>
          </a:xfrm>
          <a:prstGeom prst="rect">
            <a:avLst/>
          </a:prstGeom>
        </p:spPr>
      </p:pic>
      <p:cxnSp>
        <p:nvCxnSpPr>
          <p:cNvPr id="13" name="Straight Arrow Connector 12">
            <a:extLst>
              <a:ext uri="{FF2B5EF4-FFF2-40B4-BE49-F238E27FC236}">
                <a16:creationId xmlns:a16="http://schemas.microsoft.com/office/drawing/2014/main" id="{7C74B7E2-0532-FCD4-8C40-B3D952F8AAE0}"/>
              </a:ext>
            </a:extLst>
          </p:cNvPr>
          <p:cNvCxnSpPr>
            <a:cxnSpLocks/>
          </p:cNvCxnSpPr>
          <p:nvPr/>
        </p:nvCxnSpPr>
        <p:spPr>
          <a:xfrm flipH="1" flipV="1">
            <a:off x="1943415" y="7197213"/>
            <a:ext cx="1" cy="685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id="{1D642BA5-D57C-AA2E-38D0-B00A288CBF84}"/>
              </a:ext>
            </a:extLst>
          </p:cNvPr>
          <p:cNvSpPr/>
          <p:nvPr/>
        </p:nvSpPr>
        <p:spPr>
          <a:xfrm>
            <a:off x="621890" y="6511413"/>
            <a:ext cx="259079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Visual extractor</a:t>
            </a:r>
          </a:p>
        </p:txBody>
      </p:sp>
      <p:cxnSp>
        <p:nvCxnSpPr>
          <p:cNvPr id="18" name="Straight Arrow Connector 17">
            <a:extLst>
              <a:ext uri="{FF2B5EF4-FFF2-40B4-BE49-F238E27FC236}">
                <a16:creationId xmlns:a16="http://schemas.microsoft.com/office/drawing/2014/main" id="{25AB0110-EDD4-8DF3-C15A-4189B069060F}"/>
              </a:ext>
            </a:extLst>
          </p:cNvPr>
          <p:cNvCxnSpPr>
            <a:cxnSpLocks/>
          </p:cNvCxnSpPr>
          <p:nvPr/>
        </p:nvCxnSpPr>
        <p:spPr>
          <a:xfrm flipH="1" flipV="1">
            <a:off x="1969542" y="3775587"/>
            <a:ext cx="1" cy="685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id="{1D557FEF-2B6B-A06A-816B-7045E7D2566B}"/>
              </a:ext>
            </a:extLst>
          </p:cNvPr>
          <p:cNvSpPr/>
          <p:nvPr/>
        </p:nvSpPr>
        <p:spPr>
          <a:xfrm>
            <a:off x="648017" y="3089787"/>
            <a:ext cx="2590795" cy="685800"/>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Encoder layer</a:t>
            </a:r>
          </a:p>
        </p:txBody>
      </p:sp>
      <p:sp>
        <p:nvSpPr>
          <p:cNvPr id="21" name="Rectangle 20">
            <a:extLst>
              <a:ext uri="{FF2B5EF4-FFF2-40B4-BE49-F238E27FC236}">
                <a16:creationId xmlns:a16="http://schemas.microsoft.com/office/drawing/2014/main" id="{6B245975-ACB3-BB57-10A7-D0F948040EF0}"/>
              </a:ext>
            </a:extLst>
          </p:cNvPr>
          <p:cNvSpPr/>
          <p:nvPr/>
        </p:nvSpPr>
        <p:spPr>
          <a:xfrm>
            <a:off x="6705601" y="9106791"/>
            <a:ext cx="259079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Output Embedding</a:t>
            </a:r>
          </a:p>
        </p:txBody>
      </p:sp>
      <p:sp>
        <p:nvSpPr>
          <p:cNvPr id="22" name="Rectangle 21">
            <a:extLst>
              <a:ext uri="{FF2B5EF4-FFF2-40B4-BE49-F238E27FC236}">
                <a16:creationId xmlns:a16="http://schemas.microsoft.com/office/drawing/2014/main" id="{7BEA7326-35D3-4B1E-2440-2670FB738773}"/>
              </a:ext>
            </a:extLst>
          </p:cNvPr>
          <p:cNvSpPr/>
          <p:nvPr/>
        </p:nvSpPr>
        <p:spPr>
          <a:xfrm>
            <a:off x="4936871" y="2310240"/>
            <a:ext cx="6934199" cy="6372225"/>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E9655887-9DF4-BDCE-3CBA-F26BB83CC4B0}"/>
              </a:ext>
            </a:extLst>
          </p:cNvPr>
          <p:cNvCxnSpPr>
            <a:cxnSpLocks/>
          </p:cNvCxnSpPr>
          <p:nvPr/>
        </p:nvCxnSpPr>
        <p:spPr>
          <a:xfrm flipV="1">
            <a:off x="7962898" y="7286625"/>
            <a:ext cx="0" cy="5490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A9E25BE1-B3A3-A52D-DDFD-1F63DCD430C8}"/>
              </a:ext>
            </a:extLst>
          </p:cNvPr>
          <p:cNvCxnSpPr>
            <a:cxnSpLocks/>
          </p:cNvCxnSpPr>
          <p:nvPr/>
        </p:nvCxnSpPr>
        <p:spPr>
          <a:xfrm flipH="1" flipV="1">
            <a:off x="7962897" y="6379083"/>
            <a:ext cx="2638" cy="2217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68C207E3-801C-03FE-9CA4-FA35BD3A4FCC}"/>
              </a:ext>
            </a:extLst>
          </p:cNvPr>
          <p:cNvCxnSpPr>
            <a:cxnSpLocks/>
          </p:cNvCxnSpPr>
          <p:nvPr/>
        </p:nvCxnSpPr>
        <p:spPr>
          <a:xfrm flipH="1" flipV="1">
            <a:off x="7962896" y="5446681"/>
            <a:ext cx="2638" cy="2217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C130BC08-DD66-8573-A7C8-0B32C1361496}"/>
              </a:ext>
            </a:extLst>
          </p:cNvPr>
          <p:cNvCxnSpPr>
            <a:cxnSpLocks/>
          </p:cNvCxnSpPr>
          <p:nvPr/>
        </p:nvCxnSpPr>
        <p:spPr>
          <a:xfrm flipV="1">
            <a:off x="7989025" y="4512435"/>
            <a:ext cx="0" cy="2279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E9BE24EC-4DE2-C8F6-90B7-BBE2F7687DA3}"/>
              </a:ext>
            </a:extLst>
          </p:cNvPr>
          <p:cNvCxnSpPr>
            <a:cxnSpLocks/>
          </p:cNvCxnSpPr>
          <p:nvPr/>
        </p:nvCxnSpPr>
        <p:spPr>
          <a:xfrm flipH="1" flipV="1">
            <a:off x="7962895" y="3582206"/>
            <a:ext cx="2638" cy="2714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2DEC83D4-004E-2F17-C84F-A9AC0B503AF3}"/>
              </a:ext>
            </a:extLst>
          </p:cNvPr>
          <p:cNvCxnSpPr>
            <a:cxnSpLocks/>
            <a:stCxn id="21" idx="0"/>
          </p:cNvCxnSpPr>
          <p:nvPr/>
        </p:nvCxnSpPr>
        <p:spPr>
          <a:xfrm flipH="1" flipV="1">
            <a:off x="7989022" y="8348133"/>
            <a:ext cx="11977" cy="7586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CC9D6428-B327-C6D4-EC26-39C9B9B5621E}"/>
              </a:ext>
            </a:extLst>
          </p:cNvPr>
          <p:cNvCxnSpPr>
            <a:cxnSpLocks/>
          </p:cNvCxnSpPr>
          <p:nvPr/>
        </p:nvCxnSpPr>
        <p:spPr>
          <a:xfrm flipV="1">
            <a:off x="7989022" y="2043112"/>
            <a:ext cx="0" cy="8587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a:extLst>
              <a:ext uri="{FF2B5EF4-FFF2-40B4-BE49-F238E27FC236}">
                <a16:creationId xmlns:a16="http://schemas.microsoft.com/office/drawing/2014/main" id="{A79FCEBF-3F19-B925-AC47-AC995FA50CF8}"/>
              </a:ext>
            </a:extLst>
          </p:cNvPr>
          <p:cNvSpPr/>
          <p:nvPr/>
        </p:nvSpPr>
        <p:spPr>
          <a:xfrm>
            <a:off x="6705601" y="1669760"/>
            <a:ext cx="2590795" cy="3784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Linear</a:t>
            </a:r>
          </a:p>
        </p:txBody>
      </p:sp>
      <p:cxnSp>
        <p:nvCxnSpPr>
          <p:cNvPr id="71" name="Straight Arrow Connector 70">
            <a:extLst>
              <a:ext uri="{FF2B5EF4-FFF2-40B4-BE49-F238E27FC236}">
                <a16:creationId xmlns:a16="http://schemas.microsoft.com/office/drawing/2014/main" id="{8BBC849E-4EAD-10DD-AF0A-AADCE3B6CFFE}"/>
              </a:ext>
            </a:extLst>
          </p:cNvPr>
          <p:cNvCxnSpPr>
            <a:cxnSpLocks/>
            <a:stCxn id="70" idx="0"/>
            <a:endCxn id="72" idx="2"/>
          </p:cNvCxnSpPr>
          <p:nvPr/>
        </p:nvCxnSpPr>
        <p:spPr>
          <a:xfrm flipV="1">
            <a:off x="8000999" y="1227832"/>
            <a:ext cx="1" cy="4419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2" name="Rectangle 71">
            <a:extLst>
              <a:ext uri="{FF2B5EF4-FFF2-40B4-BE49-F238E27FC236}">
                <a16:creationId xmlns:a16="http://schemas.microsoft.com/office/drawing/2014/main" id="{F7906D54-D677-764D-9263-F71C56776A0E}"/>
              </a:ext>
            </a:extLst>
          </p:cNvPr>
          <p:cNvSpPr/>
          <p:nvPr/>
        </p:nvSpPr>
        <p:spPr>
          <a:xfrm>
            <a:off x="6705602" y="849345"/>
            <a:ext cx="2590795" cy="378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err="1"/>
              <a:t>Softmax</a:t>
            </a:r>
            <a:endParaRPr lang="en-US" sz="2000" b="1" dirty="0"/>
          </a:p>
        </p:txBody>
      </p:sp>
      <p:cxnSp>
        <p:nvCxnSpPr>
          <p:cNvPr id="81" name="Straight Arrow Connector 80">
            <a:extLst>
              <a:ext uri="{FF2B5EF4-FFF2-40B4-BE49-F238E27FC236}">
                <a16:creationId xmlns:a16="http://schemas.microsoft.com/office/drawing/2014/main" id="{4234C4F7-785C-E8DD-EF2A-617301346F9B}"/>
              </a:ext>
            </a:extLst>
          </p:cNvPr>
          <p:cNvCxnSpPr>
            <a:cxnSpLocks/>
            <a:endCxn id="83" idx="2"/>
          </p:cNvCxnSpPr>
          <p:nvPr/>
        </p:nvCxnSpPr>
        <p:spPr>
          <a:xfrm flipV="1">
            <a:off x="1931128" y="5785670"/>
            <a:ext cx="12286" cy="7540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83" name="Picture 82">
            <a:extLst>
              <a:ext uri="{FF2B5EF4-FFF2-40B4-BE49-F238E27FC236}">
                <a16:creationId xmlns:a16="http://schemas.microsoft.com/office/drawing/2014/main" id="{C7A1D657-8731-6F5C-78A7-75EDE7F8F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416" y="4337871"/>
            <a:ext cx="1699996" cy="1447799"/>
          </a:xfrm>
          <a:prstGeom prst="rect">
            <a:avLst/>
          </a:prstGeom>
        </p:spPr>
      </p:pic>
      <p:cxnSp>
        <p:nvCxnSpPr>
          <p:cNvPr id="86" name="Straight Connector 85">
            <a:extLst>
              <a:ext uri="{FF2B5EF4-FFF2-40B4-BE49-F238E27FC236}">
                <a16:creationId xmlns:a16="http://schemas.microsoft.com/office/drawing/2014/main" id="{D0CC5637-93E3-314F-E19C-33668B9038F6}"/>
              </a:ext>
            </a:extLst>
          </p:cNvPr>
          <p:cNvCxnSpPr>
            <a:cxnSpLocks/>
          </p:cNvCxnSpPr>
          <p:nvPr/>
        </p:nvCxnSpPr>
        <p:spPr>
          <a:xfrm flipV="1">
            <a:off x="11099350" y="3314700"/>
            <a:ext cx="0" cy="3629025"/>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a:extLst>
              <a:ext uri="{FF2B5EF4-FFF2-40B4-BE49-F238E27FC236}">
                <a16:creationId xmlns:a16="http://schemas.microsoft.com/office/drawing/2014/main" id="{FA5E2D98-30FB-BBA3-654F-12A2FE4F38E3}"/>
              </a:ext>
            </a:extLst>
          </p:cNvPr>
          <p:cNvCxnSpPr>
            <a:cxnSpLocks/>
          </p:cNvCxnSpPr>
          <p:nvPr/>
        </p:nvCxnSpPr>
        <p:spPr>
          <a:xfrm>
            <a:off x="1969542" y="2691581"/>
            <a:ext cx="1916658" cy="0"/>
          </a:xfrm>
          <a:prstGeom prst="line">
            <a:avLst/>
          </a:prstGeom>
        </p:spPr>
        <p:style>
          <a:lnRef idx="3">
            <a:schemeClr val="dk1"/>
          </a:lnRef>
          <a:fillRef idx="0">
            <a:schemeClr val="dk1"/>
          </a:fillRef>
          <a:effectRef idx="2">
            <a:schemeClr val="dk1"/>
          </a:effectRef>
          <a:fontRef idx="minor">
            <a:schemeClr val="tx1"/>
          </a:fontRef>
        </p:style>
      </p:cxnSp>
      <p:cxnSp>
        <p:nvCxnSpPr>
          <p:cNvPr id="91" name="Straight Connector 90">
            <a:extLst>
              <a:ext uri="{FF2B5EF4-FFF2-40B4-BE49-F238E27FC236}">
                <a16:creationId xmlns:a16="http://schemas.microsoft.com/office/drawing/2014/main" id="{8E41610A-FD1C-D65D-6693-69C27E91DEC7}"/>
              </a:ext>
            </a:extLst>
          </p:cNvPr>
          <p:cNvCxnSpPr>
            <a:cxnSpLocks/>
          </p:cNvCxnSpPr>
          <p:nvPr/>
        </p:nvCxnSpPr>
        <p:spPr>
          <a:xfrm>
            <a:off x="3886200" y="2705100"/>
            <a:ext cx="0" cy="3276600"/>
          </a:xfrm>
          <a:prstGeom prst="line">
            <a:avLst/>
          </a:prstGeom>
        </p:spPr>
        <p:style>
          <a:lnRef idx="3">
            <a:schemeClr val="dk1"/>
          </a:lnRef>
          <a:fillRef idx="0">
            <a:schemeClr val="dk1"/>
          </a:fillRef>
          <a:effectRef idx="2">
            <a:schemeClr val="dk1"/>
          </a:effectRef>
          <a:fontRef idx="minor">
            <a:schemeClr val="tx1"/>
          </a:fontRef>
        </p:style>
      </p:cxnSp>
      <p:cxnSp>
        <p:nvCxnSpPr>
          <p:cNvPr id="94" name="Straight Arrow Connector 93">
            <a:extLst>
              <a:ext uri="{FF2B5EF4-FFF2-40B4-BE49-F238E27FC236}">
                <a16:creationId xmlns:a16="http://schemas.microsoft.com/office/drawing/2014/main" id="{FA9AD658-70C0-1F9C-7767-BD43880F3383}"/>
              </a:ext>
            </a:extLst>
          </p:cNvPr>
          <p:cNvCxnSpPr>
            <a:cxnSpLocks/>
          </p:cNvCxnSpPr>
          <p:nvPr/>
        </p:nvCxnSpPr>
        <p:spPr>
          <a:xfrm>
            <a:off x="3886200" y="5981700"/>
            <a:ext cx="19812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0" name="Picture 99">
            <a:extLst>
              <a:ext uri="{FF2B5EF4-FFF2-40B4-BE49-F238E27FC236}">
                <a16:creationId xmlns:a16="http://schemas.microsoft.com/office/drawing/2014/main" id="{00D91ABF-6FB0-7713-02D7-D0FF6626A6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56746" y="6943725"/>
            <a:ext cx="1811722" cy="1743096"/>
          </a:xfrm>
          <a:prstGeom prst="rect">
            <a:avLst/>
          </a:prstGeom>
        </p:spPr>
      </p:pic>
      <p:pic>
        <p:nvPicPr>
          <p:cNvPr id="102" name="Picture 101">
            <a:extLst>
              <a:ext uri="{FF2B5EF4-FFF2-40B4-BE49-F238E27FC236}">
                <a16:creationId xmlns:a16="http://schemas.microsoft.com/office/drawing/2014/main" id="{3F0CAC0E-E71C-FF8E-CCD9-96DAA1C798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43708" y="2397886"/>
            <a:ext cx="1637796" cy="1569552"/>
          </a:xfrm>
          <a:prstGeom prst="rect">
            <a:avLst/>
          </a:prstGeom>
        </p:spPr>
      </p:pic>
      <p:sp>
        <p:nvSpPr>
          <p:cNvPr id="121" name="Rectangle 120">
            <a:extLst>
              <a:ext uri="{FF2B5EF4-FFF2-40B4-BE49-F238E27FC236}">
                <a16:creationId xmlns:a16="http://schemas.microsoft.com/office/drawing/2014/main" id="{ED127E82-4FD5-1050-AE60-5F9E28D27F20}"/>
              </a:ext>
            </a:extLst>
          </p:cNvPr>
          <p:cNvSpPr/>
          <p:nvPr/>
        </p:nvSpPr>
        <p:spPr>
          <a:xfrm>
            <a:off x="12686767" y="4312615"/>
            <a:ext cx="1409702"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Extend</a:t>
            </a:r>
          </a:p>
        </p:txBody>
      </p:sp>
      <p:cxnSp>
        <p:nvCxnSpPr>
          <p:cNvPr id="135" name="Straight Arrow Connector 134">
            <a:extLst>
              <a:ext uri="{FF2B5EF4-FFF2-40B4-BE49-F238E27FC236}">
                <a16:creationId xmlns:a16="http://schemas.microsoft.com/office/drawing/2014/main" id="{2B00C7B6-2AAA-A89B-74AE-AB8BEC7260B3}"/>
              </a:ext>
            </a:extLst>
          </p:cNvPr>
          <p:cNvCxnSpPr>
            <a:cxnSpLocks/>
          </p:cNvCxnSpPr>
          <p:nvPr/>
        </p:nvCxnSpPr>
        <p:spPr>
          <a:xfrm flipH="1">
            <a:off x="10142564" y="6912456"/>
            <a:ext cx="96475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8" name="Straight Arrow Connector 137">
            <a:extLst>
              <a:ext uri="{FF2B5EF4-FFF2-40B4-BE49-F238E27FC236}">
                <a16:creationId xmlns:a16="http://schemas.microsoft.com/office/drawing/2014/main" id="{971AA474-E2D8-D38A-E158-7661ED76FB7B}"/>
              </a:ext>
            </a:extLst>
          </p:cNvPr>
          <p:cNvCxnSpPr>
            <a:cxnSpLocks/>
          </p:cNvCxnSpPr>
          <p:nvPr/>
        </p:nvCxnSpPr>
        <p:spPr>
          <a:xfrm flipH="1">
            <a:off x="10149189" y="5117772"/>
            <a:ext cx="96475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9" name="Straight Arrow Connector 138">
            <a:extLst>
              <a:ext uri="{FF2B5EF4-FFF2-40B4-BE49-F238E27FC236}">
                <a16:creationId xmlns:a16="http://schemas.microsoft.com/office/drawing/2014/main" id="{068B7925-403B-587E-4414-1F4F271D29FF}"/>
              </a:ext>
            </a:extLst>
          </p:cNvPr>
          <p:cNvCxnSpPr>
            <a:cxnSpLocks/>
          </p:cNvCxnSpPr>
          <p:nvPr/>
        </p:nvCxnSpPr>
        <p:spPr>
          <a:xfrm flipH="1">
            <a:off x="10142564" y="3339837"/>
            <a:ext cx="96475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1" name="Straight Connector 140">
            <a:extLst>
              <a:ext uri="{FF2B5EF4-FFF2-40B4-BE49-F238E27FC236}">
                <a16:creationId xmlns:a16="http://schemas.microsoft.com/office/drawing/2014/main" id="{73BD259F-C59A-1E84-1C35-3DE4B829F686}"/>
              </a:ext>
            </a:extLst>
          </p:cNvPr>
          <p:cNvCxnSpPr>
            <a:cxnSpLocks/>
          </p:cNvCxnSpPr>
          <p:nvPr/>
        </p:nvCxnSpPr>
        <p:spPr>
          <a:xfrm>
            <a:off x="11078041" y="5111046"/>
            <a:ext cx="1054547" cy="6726"/>
          </a:xfrm>
          <a:prstGeom prst="line">
            <a:avLst/>
          </a:prstGeom>
        </p:spPr>
        <p:style>
          <a:lnRef idx="3">
            <a:schemeClr val="dk1"/>
          </a:lnRef>
          <a:fillRef idx="0">
            <a:schemeClr val="dk1"/>
          </a:fillRef>
          <a:effectRef idx="2">
            <a:schemeClr val="dk1"/>
          </a:effectRef>
          <a:fontRef idx="minor">
            <a:schemeClr val="tx1"/>
          </a:fontRef>
        </p:style>
      </p:cxnSp>
      <p:cxnSp>
        <p:nvCxnSpPr>
          <p:cNvPr id="142" name="Straight Connector 141">
            <a:extLst>
              <a:ext uri="{FF2B5EF4-FFF2-40B4-BE49-F238E27FC236}">
                <a16:creationId xmlns:a16="http://schemas.microsoft.com/office/drawing/2014/main" id="{F2785E68-C15E-DE56-F9B8-7A33FCFCC3E3}"/>
              </a:ext>
            </a:extLst>
          </p:cNvPr>
          <p:cNvCxnSpPr>
            <a:cxnSpLocks/>
          </p:cNvCxnSpPr>
          <p:nvPr/>
        </p:nvCxnSpPr>
        <p:spPr>
          <a:xfrm flipV="1">
            <a:off x="1969542" y="2705100"/>
            <a:ext cx="0" cy="353461"/>
          </a:xfrm>
          <a:prstGeom prst="line">
            <a:avLst/>
          </a:prstGeom>
        </p:spPr>
        <p:style>
          <a:lnRef idx="3">
            <a:schemeClr val="dk1"/>
          </a:lnRef>
          <a:fillRef idx="0">
            <a:schemeClr val="dk1"/>
          </a:fillRef>
          <a:effectRef idx="2">
            <a:schemeClr val="dk1"/>
          </a:effectRef>
          <a:fontRef idx="minor">
            <a:schemeClr val="tx1"/>
          </a:fontRef>
        </p:style>
      </p:cxnSp>
      <p:cxnSp>
        <p:nvCxnSpPr>
          <p:cNvPr id="154" name="Straight Connector 153">
            <a:extLst>
              <a:ext uri="{FF2B5EF4-FFF2-40B4-BE49-F238E27FC236}">
                <a16:creationId xmlns:a16="http://schemas.microsoft.com/office/drawing/2014/main" id="{1C779F7A-DE39-A0A5-8C3D-EEB683BD9669}"/>
              </a:ext>
            </a:extLst>
          </p:cNvPr>
          <p:cNvCxnSpPr>
            <a:cxnSpLocks/>
          </p:cNvCxnSpPr>
          <p:nvPr/>
        </p:nvCxnSpPr>
        <p:spPr>
          <a:xfrm flipV="1">
            <a:off x="12145124" y="4512435"/>
            <a:ext cx="0" cy="631065"/>
          </a:xfrm>
          <a:prstGeom prst="line">
            <a:avLst/>
          </a:prstGeom>
        </p:spPr>
        <p:style>
          <a:lnRef idx="3">
            <a:schemeClr val="dk1"/>
          </a:lnRef>
          <a:fillRef idx="0">
            <a:schemeClr val="dk1"/>
          </a:fillRef>
          <a:effectRef idx="2">
            <a:schemeClr val="dk1"/>
          </a:effectRef>
          <a:fontRef idx="minor">
            <a:schemeClr val="tx1"/>
          </a:fontRef>
        </p:style>
      </p:cxnSp>
      <p:sp>
        <p:nvSpPr>
          <p:cNvPr id="163" name="TextBox 162">
            <a:extLst>
              <a:ext uri="{FF2B5EF4-FFF2-40B4-BE49-F238E27FC236}">
                <a16:creationId xmlns:a16="http://schemas.microsoft.com/office/drawing/2014/main" id="{85F7AA31-41C5-7421-77CF-B42D61763DC2}"/>
              </a:ext>
            </a:extLst>
          </p:cNvPr>
          <p:cNvSpPr txBox="1"/>
          <p:nvPr/>
        </p:nvSpPr>
        <p:spPr>
          <a:xfrm>
            <a:off x="2710875" y="4916009"/>
            <a:ext cx="1588228" cy="553998"/>
          </a:xfrm>
          <a:prstGeom prst="rect">
            <a:avLst/>
          </a:prstGeom>
          <a:noFill/>
        </p:spPr>
        <p:txBody>
          <a:bodyPr wrap="square" rtlCol="0">
            <a:spAutoFit/>
          </a:bodyPr>
          <a:lstStyle/>
          <a:p>
            <a:r>
              <a:rPr lang="en-US" sz="1400" b="1" dirty="0"/>
              <a:t>Patch </a:t>
            </a:r>
          </a:p>
          <a:p>
            <a:r>
              <a:rPr lang="en-US" sz="1600" b="1" dirty="0"/>
              <a:t>features</a:t>
            </a:r>
          </a:p>
        </p:txBody>
      </p:sp>
      <p:sp>
        <p:nvSpPr>
          <p:cNvPr id="165" name="TextBox 164">
            <a:extLst>
              <a:ext uri="{FF2B5EF4-FFF2-40B4-BE49-F238E27FC236}">
                <a16:creationId xmlns:a16="http://schemas.microsoft.com/office/drawing/2014/main" id="{DE686544-D9BF-D347-CC9D-E4B5F474E6F6}"/>
              </a:ext>
            </a:extLst>
          </p:cNvPr>
          <p:cNvSpPr txBox="1"/>
          <p:nvPr/>
        </p:nvSpPr>
        <p:spPr>
          <a:xfrm flipH="1">
            <a:off x="10453142" y="2368161"/>
            <a:ext cx="1173481" cy="369332"/>
          </a:xfrm>
          <a:prstGeom prst="rect">
            <a:avLst/>
          </a:prstGeom>
          <a:noFill/>
        </p:spPr>
        <p:txBody>
          <a:bodyPr wrap="square" rtlCol="0">
            <a:spAutoFit/>
          </a:bodyPr>
          <a:lstStyle/>
          <a:p>
            <a:r>
              <a:rPr lang="en-US" b="1" dirty="0"/>
              <a:t>Decoder</a:t>
            </a:r>
          </a:p>
        </p:txBody>
      </p:sp>
      <p:cxnSp>
        <p:nvCxnSpPr>
          <p:cNvPr id="166" name="Straight Connector 165">
            <a:extLst>
              <a:ext uri="{FF2B5EF4-FFF2-40B4-BE49-F238E27FC236}">
                <a16:creationId xmlns:a16="http://schemas.microsoft.com/office/drawing/2014/main" id="{7ED3B25C-CAD2-5030-9957-6EFE721C9F47}"/>
              </a:ext>
            </a:extLst>
          </p:cNvPr>
          <p:cNvCxnSpPr>
            <a:cxnSpLocks/>
          </p:cNvCxnSpPr>
          <p:nvPr/>
        </p:nvCxnSpPr>
        <p:spPr>
          <a:xfrm flipV="1">
            <a:off x="8031441" y="419100"/>
            <a:ext cx="0" cy="430245"/>
          </a:xfrm>
          <a:prstGeom prst="line">
            <a:avLst/>
          </a:prstGeom>
        </p:spPr>
        <p:style>
          <a:lnRef idx="3">
            <a:schemeClr val="dk1"/>
          </a:lnRef>
          <a:fillRef idx="0">
            <a:schemeClr val="dk1"/>
          </a:fillRef>
          <a:effectRef idx="2">
            <a:schemeClr val="dk1"/>
          </a:effectRef>
          <a:fontRef idx="minor">
            <a:schemeClr val="tx1"/>
          </a:fontRef>
        </p:style>
      </p:cxnSp>
      <p:cxnSp>
        <p:nvCxnSpPr>
          <p:cNvPr id="169" name="Straight Connector 168">
            <a:extLst>
              <a:ext uri="{FF2B5EF4-FFF2-40B4-BE49-F238E27FC236}">
                <a16:creationId xmlns:a16="http://schemas.microsoft.com/office/drawing/2014/main" id="{8AE4EC1A-EC6E-8A91-07CF-21C502212CB1}"/>
              </a:ext>
            </a:extLst>
          </p:cNvPr>
          <p:cNvCxnSpPr>
            <a:cxnSpLocks/>
          </p:cNvCxnSpPr>
          <p:nvPr/>
        </p:nvCxnSpPr>
        <p:spPr>
          <a:xfrm>
            <a:off x="364220" y="419100"/>
            <a:ext cx="7667221" cy="0"/>
          </a:xfrm>
          <a:prstGeom prst="line">
            <a:avLst/>
          </a:prstGeom>
        </p:spPr>
        <p:style>
          <a:lnRef idx="3">
            <a:schemeClr val="dk1"/>
          </a:lnRef>
          <a:fillRef idx="0">
            <a:schemeClr val="dk1"/>
          </a:fillRef>
          <a:effectRef idx="2">
            <a:schemeClr val="dk1"/>
          </a:effectRef>
          <a:fontRef idx="minor">
            <a:schemeClr val="tx1"/>
          </a:fontRef>
        </p:style>
      </p:cxnSp>
      <p:cxnSp>
        <p:nvCxnSpPr>
          <p:cNvPr id="171" name="Straight Connector 170">
            <a:extLst>
              <a:ext uri="{FF2B5EF4-FFF2-40B4-BE49-F238E27FC236}">
                <a16:creationId xmlns:a16="http://schemas.microsoft.com/office/drawing/2014/main" id="{EBA197DB-A5B9-5CA3-FE8A-761F864EF7EA}"/>
              </a:ext>
            </a:extLst>
          </p:cNvPr>
          <p:cNvCxnSpPr>
            <a:cxnSpLocks/>
          </p:cNvCxnSpPr>
          <p:nvPr/>
        </p:nvCxnSpPr>
        <p:spPr>
          <a:xfrm flipH="1">
            <a:off x="342906" y="417221"/>
            <a:ext cx="28268" cy="9603079"/>
          </a:xfrm>
          <a:prstGeom prst="line">
            <a:avLst/>
          </a:prstGeom>
        </p:spPr>
        <p:style>
          <a:lnRef idx="3">
            <a:schemeClr val="dk1"/>
          </a:lnRef>
          <a:fillRef idx="0">
            <a:schemeClr val="dk1"/>
          </a:fillRef>
          <a:effectRef idx="2">
            <a:schemeClr val="dk1"/>
          </a:effectRef>
          <a:fontRef idx="minor">
            <a:schemeClr val="tx1"/>
          </a:fontRef>
        </p:style>
      </p:cxnSp>
      <p:cxnSp>
        <p:nvCxnSpPr>
          <p:cNvPr id="174" name="Straight Connector 173">
            <a:extLst>
              <a:ext uri="{FF2B5EF4-FFF2-40B4-BE49-F238E27FC236}">
                <a16:creationId xmlns:a16="http://schemas.microsoft.com/office/drawing/2014/main" id="{8CCCB3AB-9001-16EB-540D-0EB505CF498A}"/>
              </a:ext>
            </a:extLst>
          </p:cNvPr>
          <p:cNvCxnSpPr>
            <a:cxnSpLocks/>
          </p:cNvCxnSpPr>
          <p:nvPr/>
        </p:nvCxnSpPr>
        <p:spPr>
          <a:xfrm flipH="1">
            <a:off x="371174" y="10020300"/>
            <a:ext cx="7553626" cy="0"/>
          </a:xfrm>
          <a:prstGeom prst="line">
            <a:avLst/>
          </a:prstGeom>
        </p:spPr>
        <p:style>
          <a:lnRef idx="3">
            <a:schemeClr val="dk1"/>
          </a:lnRef>
          <a:fillRef idx="0">
            <a:schemeClr val="dk1"/>
          </a:fillRef>
          <a:effectRef idx="2">
            <a:schemeClr val="dk1"/>
          </a:effectRef>
          <a:fontRef idx="minor">
            <a:schemeClr val="tx1"/>
          </a:fontRef>
        </p:style>
      </p:cxnSp>
      <p:cxnSp>
        <p:nvCxnSpPr>
          <p:cNvPr id="178" name="Straight Arrow Connector 177">
            <a:extLst>
              <a:ext uri="{FF2B5EF4-FFF2-40B4-BE49-F238E27FC236}">
                <a16:creationId xmlns:a16="http://schemas.microsoft.com/office/drawing/2014/main" id="{D22A612B-42F7-DD2B-B04D-B889A07E733C}"/>
              </a:ext>
            </a:extLst>
          </p:cNvPr>
          <p:cNvCxnSpPr>
            <a:cxnSpLocks/>
          </p:cNvCxnSpPr>
          <p:nvPr/>
        </p:nvCxnSpPr>
        <p:spPr>
          <a:xfrm flipV="1">
            <a:off x="7924800" y="9792591"/>
            <a:ext cx="0" cy="2381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1" name="TextBox 180">
            <a:extLst>
              <a:ext uri="{FF2B5EF4-FFF2-40B4-BE49-F238E27FC236}">
                <a16:creationId xmlns:a16="http://schemas.microsoft.com/office/drawing/2014/main" id="{D7B3EA6C-62E9-E92E-E41F-A3D2D7D1B8B6}"/>
              </a:ext>
            </a:extLst>
          </p:cNvPr>
          <p:cNvSpPr txBox="1"/>
          <p:nvPr/>
        </p:nvSpPr>
        <p:spPr>
          <a:xfrm flipH="1">
            <a:off x="3350618" y="442804"/>
            <a:ext cx="1071163" cy="400110"/>
          </a:xfrm>
          <a:prstGeom prst="rect">
            <a:avLst/>
          </a:prstGeom>
          <a:noFill/>
        </p:spPr>
        <p:txBody>
          <a:bodyPr wrap="square" rtlCol="0">
            <a:spAutoFit/>
          </a:bodyPr>
          <a:lstStyle/>
          <a:p>
            <a:r>
              <a:rPr lang="en-US" sz="2000" b="1" dirty="0"/>
              <a:t>Output</a:t>
            </a:r>
          </a:p>
        </p:txBody>
      </p:sp>
      <p:sp>
        <p:nvSpPr>
          <p:cNvPr id="186" name="Rectangle: Rounded Corners 185">
            <a:extLst>
              <a:ext uri="{FF2B5EF4-FFF2-40B4-BE49-F238E27FC236}">
                <a16:creationId xmlns:a16="http://schemas.microsoft.com/office/drawing/2014/main" id="{1EF6766A-B73A-C98A-BCF2-9B7130FB3E97}"/>
              </a:ext>
            </a:extLst>
          </p:cNvPr>
          <p:cNvSpPr/>
          <p:nvPr/>
        </p:nvSpPr>
        <p:spPr>
          <a:xfrm>
            <a:off x="6005748" y="2886041"/>
            <a:ext cx="4042927" cy="713075"/>
          </a:xfrm>
          <a:prstGeom prst="roundRect">
            <a:avLst>
              <a:gd name="adj" fmla="val 1666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95000"/>
                    <a:lumOff val="5000"/>
                  </a:schemeClr>
                </a:solidFill>
              </a:rPr>
              <a:t>Memory-driven conditional layer</a:t>
            </a:r>
          </a:p>
        </p:txBody>
      </p:sp>
      <p:sp>
        <p:nvSpPr>
          <p:cNvPr id="188" name="Rectangle: Rounded Corners 187">
            <a:extLst>
              <a:ext uri="{FF2B5EF4-FFF2-40B4-BE49-F238E27FC236}">
                <a16:creationId xmlns:a16="http://schemas.microsoft.com/office/drawing/2014/main" id="{F8069B9A-54B0-0806-AA19-F57129DF44AD}"/>
              </a:ext>
            </a:extLst>
          </p:cNvPr>
          <p:cNvSpPr/>
          <p:nvPr/>
        </p:nvSpPr>
        <p:spPr>
          <a:xfrm>
            <a:off x="5952042" y="3861110"/>
            <a:ext cx="4096632" cy="6887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0" b="1" dirty="0"/>
          </a:p>
          <a:p>
            <a:pPr algn="ctr"/>
            <a:r>
              <a:rPr lang="en-US" sz="1800" b="1" dirty="0"/>
              <a:t>Feed Forward</a:t>
            </a:r>
          </a:p>
          <a:p>
            <a:pPr algn="ctr"/>
            <a:endParaRPr lang="en-US" dirty="0"/>
          </a:p>
        </p:txBody>
      </p:sp>
      <p:sp>
        <p:nvSpPr>
          <p:cNvPr id="190" name="Rectangle: Rounded Corners 189">
            <a:extLst>
              <a:ext uri="{FF2B5EF4-FFF2-40B4-BE49-F238E27FC236}">
                <a16:creationId xmlns:a16="http://schemas.microsoft.com/office/drawing/2014/main" id="{9AA6FF52-4B64-0EBD-F5DC-73D70C5B7F94}"/>
              </a:ext>
            </a:extLst>
          </p:cNvPr>
          <p:cNvSpPr/>
          <p:nvPr/>
        </p:nvSpPr>
        <p:spPr>
          <a:xfrm>
            <a:off x="5951705" y="4799084"/>
            <a:ext cx="4147402" cy="7233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0" b="1" dirty="0"/>
          </a:p>
          <a:p>
            <a:pPr algn="ctr"/>
            <a:r>
              <a:rPr lang="en-US" sz="1800" b="1" dirty="0"/>
              <a:t>Memory-driven conditional layer</a:t>
            </a:r>
          </a:p>
          <a:p>
            <a:pPr algn="ctr"/>
            <a:endParaRPr lang="en-US" dirty="0"/>
          </a:p>
        </p:txBody>
      </p:sp>
      <p:sp>
        <p:nvSpPr>
          <p:cNvPr id="191" name="Rectangle: Rounded Corners 190">
            <a:extLst>
              <a:ext uri="{FF2B5EF4-FFF2-40B4-BE49-F238E27FC236}">
                <a16:creationId xmlns:a16="http://schemas.microsoft.com/office/drawing/2014/main" id="{C44B1A26-BE8A-4141-4534-313AF39E9928}"/>
              </a:ext>
            </a:extLst>
          </p:cNvPr>
          <p:cNvSpPr/>
          <p:nvPr/>
        </p:nvSpPr>
        <p:spPr>
          <a:xfrm>
            <a:off x="5964698" y="5708359"/>
            <a:ext cx="4147402" cy="7233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0" b="1" dirty="0"/>
          </a:p>
          <a:p>
            <a:pPr algn="ctr"/>
            <a:r>
              <a:rPr lang="en-US" sz="1800" b="1" dirty="0"/>
              <a:t>Multi-Head Attention</a:t>
            </a:r>
            <a:endParaRPr lang="en-US" dirty="0"/>
          </a:p>
          <a:p>
            <a:pPr algn="ctr"/>
            <a:endParaRPr lang="en-US" dirty="0"/>
          </a:p>
        </p:txBody>
      </p:sp>
      <p:sp>
        <p:nvSpPr>
          <p:cNvPr id="192" name="Rectangle: Rounded Corners 191">
            <a:extLst>
              <a:ext uri="{FF2B5EF4-FFF2-40B4-BE49-F238E27FC236}">
                <a16:creationId xmlns:a16="http://schemas.microsoft.com/office/drawing/2014/main" id="{9D4A59CE-EB6F-9C77-4516-E6F8902097A5}"/>
              </a:ext>
            </a:extLst>
          </p:cNvPr>
          <p:cNvSpPr/>
          <p:nvPr/>
        </p:nvSpPr>
        <p:spPr>
          <a:xfrm>
            <a:off x="5897864" y="6617635"/>
            <a:ext cx="4131449" cy="74722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0" b="1" dirty="0"/>
          </a:p>
          <a:p>
            <a:pPr algn="ctr"/>
            <a:r>
              <a:rPr lang="en-US" sz="1800" b="1" dirty="0"/>
              <a:t>Memory-driven conditional layer</a:t>
            </a:r>
          </a:p>
          <a:p>
            <a:pPr algn="ctr"/>
            <a:endParaRPr lang="en-US" dirty="0"/>
          </a:p>
        </p:txBody>
      </p:sp>
      <p:sp>
        <p:nvSpPr>
          <p:cNvPr id="199" name="Rectangle: Rounded Corners 198">
            <a:extLst>
              <a:ext uri="{FF2B5EF4-FFF2-40B4-BE49-F238E27FC236}">
                <a16:creationId xmlns:a16="http://schemas.microsoft.com/office/drawing/2014/main" id="{0FF66607-1F51-237B-2812-9D0A93C9086C}"/>
              </a:ext>
            </a:extLst>
          </p:cNvPr>
          <p:cNvSpPr/>
          <p:nvPr/>
        </p:nvSpPr>
        <p:spPr>
          <a:xfrm>
            <a:off x="5851099" y="7709916"/>
            <a:ext cx="4147402" cy="7233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0" b="1" dirty="0"/>
          </a:p>
          <a:p>
            <a:pPr algn="ctr"/>
            <a:r>
              <a:rPr lang="en-US" sz="1800" b="1" dirty="0"/>
              <a:t>Masked Multi-Head Attention</a:t>
            </a:r>
          </a:p>
          <a:p>
            <a:pPr algn="ctr"/>
            <a:endParaRPr lang="en-US" dirty="0"/>
          </a:p>
        </p:txBody>
      </p:sp>
      <p:sp>
        <p:nvSpPr>
          <p:cNvPr id="208" name="Rectangle: Rounded Corners 207">
            <a:extLst>
              <a:ext uri="{FF2B5EF4-FFF2-40B4-BE49-F238E27FC236}">
                <a16:creationId xmlns:a16="http://schemas.microsoft.com/office/drawing/2014/main" id="{BD4137FB-093A-DEEE-B36D-36F3867DF784}"/>
              </a:ext>
            </a:extLst>
          </p:cNvPr>
          <p:cNvSpPr/>
          <p:nvPr/>
        </p:nvSpPr>
        <p:spPr>
          <a:xfrm>
            <a:off x="14219507" y="4925805"/>
            <a:ext cx="3886199" cy="1144242"/>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t>Relational Memory</a:t>
            </a:r>
            <a:endParaRPr lang="en-US" sz="1800" b="1" dirty="0"/>
          </a:p>
        </p:txBody>
      </p:sp>
      <p:cxnSp>
        <p:nvCxnSpPr>
          <p:cNvPr id="232" name="Straight Arrow Connector 231">
            <a:extLst>
              <a:ext uri="{FF2B5EF4-FFF2-40B4-BE49-F238E27FC236}">
                <a16:creationId xmlns:a16="http://schemas.microsoft.com/office/drawing/2014/main" id="{137A3EAD-5DA0-70F1-42F0-E8440F2186C8}"/>
              </a:ext>
            </a:extLst>
          </p:cNvPr>
          <p:cNvCxnSpPr>
            <a:cxnSpLocks/>
            <a:stCxn id="100" idx="0"/>
            <a:endCxn id="208" idx="2"/>
          </p:cNvCxnSpPr>
          <p:nvPr/>
        </p:nvCxnSpPr>
        <p:spPr>
          <a:xfrm flipV="1">
            <a:off x="16162607" y="6070047"/>
            <a:ext cx="0" cy="8736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4" name="Straight Arrow Connector 233">
            <a:extLst>
              <a:ext uri="{FF2B5EF4-FFF2-40B4-BE49-F238E27FC236}">
                <a16:creationId xmlns:a16="http://schemas.microsoft.com/office/drawing/2014/main" id="{C0FF38B7-FFA8-AF4D-D3DD-5C41F2820BE1}"/>
              </a:ext>
            </a:extLst>
          </p:cNvPr>
          <p:cNvCxnSpPr>
            <a:cxnSpLocks/>
          </p:cNvCxnSpPr>
          <p:nvPr/>
        </p:nvCxnSpPr>
        <p:spPr>
          <a:xfrm flipV="1">
            <a:off x="16078200" y="3926231"/>
            <a:ext cx="0" cy="9897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12444701" y="5981700"/>
            <a:ext cx="65954" cy="3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p:cNvCxnSpPr>
          <p:nvPr/>
        </p:nvCxnSpPr>
        <p:spPr>
          <a:xfrm flipH="1">
            <a:off x="12119318" y="4495971"/>
            <a:ext cx="554179"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a:cxnSpLocks/>
          </p:cNvCxnSpPr>
          <p:nvPr/>
        </p:nvCxnSpPr>
        <p:spPr>
          <a:xfrm flipH="1">
            <a:off x="14096469" y="4512434"/>
            <a:ext cx="1981731" cy="1"/>
          </a:xfrm>
          <a:prstGeom prst="line">
            <a:avLst/>
          </a:prstGeom>
        </p:spPr>
        <p:style>
          <a:lnRef idx="3">
            <a:schemeClr val="dk1"/>
          </a:lnRef>
          <a:fillRef idx="0">
            <a:schemeClr val="dk1"/>
          </a:fillRef>
          <a:effectRef idx="2">
            <a:schemeClr val="dk1"/>
          </a:effectRef>
          <a:fontRef idx="minor">
            <a:schemeClr val="tx1"/>
          </a:fontRef>
        </p:style>
      </p:cxnSp>
      <p:cxnSp>
        <p:nvCxnSpPr>
          <p:cNvPr id="3" name="Straight Arrow Connector 2">
            <a:extLst>
              <a:ext uri="{FF2B5EF4-FFF2-40B4-BE49-F238E27FC236}">
                <a16:creationId xmlns:a16="http://schemas.microsoft.com/office/drawing/2014/main" id="{817C8DBA-7706-B6E3-C2E8-5D401485A162}"/>
              </a:ext>
            </a:extLst>
          </p:cNvPr>
          <p:cNvCxnSpPr>
            <a:cxnSpLocks/>
            <a:stCxn id="21" idx="3"/>
          </p:cNvCxnSpPr>
          <p:nvPr/>
        </p:nvCxnSpPr>
        <p:spPr>
          <a:xfrm>
            <a:off x="9296396" y="9449691"/>
            <a:ext cx="181754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9F3EEEFB-739A-676C-35ED-31331E140A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18435"/>
            <a:ext cx="9802783" cy="10287000"/>
          </a:xfrm>
          <a:prstGeom prst="rect">
            <a:avLst/>
          </a:prstGeom>
        </p:spPr>
      </p:pic>
      <p:sp>
        <p:nvSpPr>
          <p:cNvPr id="40" name="TextBox 39">
            <a:extLst>
              <a:ext uri="{FF2B5EF4-FFF2-40B4-BE49-F238E27FC236}">
                <a16:creationId xmlns:a16="http://schemas.microsoft.com/office/drawing/2014/main" id="{6D26EF70-9935-5A46-B3B7-63ED1A5C0EC0}"/>
              </a:ext>
            </a:extLst>
          </p:cNvPr>
          <p:cNvSpPr txBox="1"/>
          <p:nvPr/>
        </p:nvSpPr>
        <p:spPr>
          <a:xfrm flipH="1">
            <a:off x="914399" y="2476500"/>
            <a:ext cx="5486400" cy="830997"/>
          </a:xfrm>
          <a:prstGeom prst="rect">
            <a:avLst/>
          </a:prstGeom>
          <a:noFill/>
        </p:spPr>
        <p:txBody>
          <a:bodyPr wrap="square" rtlCol="0">
            <a:spAutoFit/>
          </a:bodyPr>
          <a:lstStyle/>
          <a:p>
            <a:r>
              <a:rPr lang="en-US" sz="4800" b="1" dirty="0"/>
              <a:t>System Overview</a:t>
            </a:r>
          </a:p>
        </p:txBody>
      </p:sp>
    </p:spTree>
    <p:extLst>
      <p:ext uri="{BB962C8B-B14F-4D97-AF65-F5344CB8AC3E}">
        <p14:creationId xmlns:p14="http://schemas.microsoft.com/office/powerpoint/2010/main" val="1937686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016000" y="1793313"/>
            <a:ext cx="7120255" cy="1092200"/>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Dataset</a:t>
            </a:r>
          </a:p>
        </p:txBody>
      </p:sp>
      <p:pic>
        <p:nvPicPr>
          <p:cNvPr id="8" name="object 3"/>
          <p:cNvPicPr/>
          <p:nvPr/>
        </p:nvPicPr>
        <p:blipFill>
          <a:blip r:embed="rId2" cstate="print"/>
          <a:stretch>
            <a:fillRect/>
          </a:stretch>
        </p:blipFill>
        <p:spPr>
          <a:xfrm>
            <a:off x="13792199" y="6667500"/>
            <a:ext cx="4495799" cy="3619498"/>
          </a:xfrm>
          <a:prstGeom prst="rect">
            <a:avLst/>
          </a:prstGeom>
        </p:spPr>
      </p:pic>
      <p:sp>
        <p:nvSpPr>
          <p:cNvPr id="5" name="Content Placeholder 2"/>
          <p:cNvSpPr txBox="1"/>
          <p:nvPr/>
        </p:nvSpPr>
        <p:spPr>
          <a:xfrm>
            <a:off x="1600200" y="3162300"/>
            <a:ext cx="15697200" cy="2667000"/>
          </a:xfrm>
          <a:prstGeom prst="rect">
            <a:avLst/>
          </a:prstGeom>
        </p:spPr>
        <p:txBody>
          <a:bodyPr vert="horz" wrap="square" lIns="91440" tIns="45720" rIns="91440" bIns="45720" rtlCol="0" anchor="t">
            <a:normAutofit/>
          </a:bodyPr>
          <a:lstStyle>
            <a:lvl1pPr marL="0">
              <a:defRPr sz="2500" b="0" i="0">
                <a:solidFill>
                  <a:schemeClr val="tx1"/>
                </a:solidFill>
                <a:latin typeface="Tahoma" panose="020B0604030504040204"/>
                <a:ea typeface="+mn-ea"/>
                <a:cs typeface="Tahoma" panose="020B060403050404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685800" indent="-685800">
              <a:buFont typeface="Arial" panose="020B0604020202020204" pitchFamily="34" charset="0"/>
              <a:buChar char="•"/>
            </a:pPr>
            <a:r>
              <a:rPr lang="en-US" sz="5100" b="1" dirty="0">
                <a:ea typeface="+mn-lt"/>
                <a:cs typeface="+mn-lt"/>
              </a:rPr>
              <a:t>IU-X-ray:</a:t>
            </a:r>
          </a:p>
          <a:p>
            <a:pPr marL="1143000" lvl="1" indent="-685800">
              <a:buFont typeface="Courier New" panose="02070309020205020404" pitchFamily="49" charset="0"/>
              <a:buChar char="o"/>
            </a:pPr>
            <a:r>
              <a:rPr lang="en-US" sz="3600" dirty="0">
                <a:ea typeface="+mn-lt"/>
                <a:cs typeface="+mn-lt"/>
              </a:rPr>
              <a:t>Public dataset contains 3,955 radiology reports and 7,470 X-rays images.</a:t>
            </a:r>
          </a:p>
          <a:p>
            <a:pPr lvl="1"/>
            <a:endParaRPr lang="en-US" sz="3600" dirty="0">
              <a:ea typeface="+mn-lt"/>
              <a:cs typeface="+mn-lt"/>
            </a:endParaRPr>
          </a:p>
          <a:p>
            <a:pPr marL="1143000" lvl="1" indent="-685800">
              <a:buFont typeface="Courier New" panose="02070309020205020404" pitchFamily="49" charset="0"/>
              <a:buChar char="o"/>
            </a:pPr>
            <a:endParaRPr lang="en-US" sz="2800" b="1"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5"/>
          <p:cNvPicPr>
            <a:picLocks noChangeAspect="1"/>
          </p:cNvPicPr>
          <p:nvPr/>
        </p:nvPicPr>
        <p:blipFill>
          <a:blip r:embed="rId3"/>
          <a:stretch>
            <a:fillRect/>
          </a:stretch>
        </p:blipFill>
        <p:spPr>
          <a:xfrm>
            <a:off x="1828800" y="6109551"/>
            <a:ext cx="3460125" cy="2563060"/>
          </a:xfrm>
          <a:prstGeom prst="rect">
            <a:avLst/>
          </a:prstGeom>
        </p:spPr>
      </p:pic>
      <p:sp>
        <p:nvSpPr>
          <p:cNvPr id="11" name="TextBox 10"/>
          <p:cNvSpPr txBox="1"/>
          <p:nvPr/>
        </p:nvSpPr>
        <p:spPr>
          <a:xfrm>
            <a:off x="5867400" y="6106087"/>
            <a:ext cx="7620000" cy="2492990"/>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b="1" dirty="0">
                <a:ea typeface="+mn-lt"/>
                <a:cs typeface="+mn-lt"/>
              </a:rPr>
              <a:t>Report:</a:t>
            </a:r>
          </a:p>
          <a:p>
            <a:endParaRPr lang="en-US" dirty="0"/>
          </a:p>
          <a:p>
            <a:r>
              <a:rPr lang="en-US" sz="2000" dirty="0">
                <a:latin typeface="Tahoma" panose="020B0604030504040204" pitchFamily="34" charset="0"/>
                <a:ea typeface="Tahoma" panose="020B0604030504040204" pitchFamily="34" charset="0"/>
                <a:cs typeface="Tahoma" panose="020B0604030504040204" pitchFamily="34" charset="0"/>
              </a:rPr>
              <a:t>The heart is within normal limits in size. Surgical suture material projects over the right lung apex. The lungs are hyperlucent and hyperinflated compatible with emphysema. There is left lower lobe airspace disease identified. There is moderate left pleural effusion and small right pleural effusion. No visualized pneumothorax</a:t>
            </a:r>
            <a:r>
              <a:rPr lang="en-US" sz="1600" dirty="0">
                <a:ea typeface="+mn-lt"/>
                <a:cs typeface="+mn-lt"/>
              </a:rPr>
              <a:t>.</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3"/>
          <p:cNvPicPr>
            <a:picLocks noGrp="1" noChangeAspect="1"/>
          </p:cNvPicPr>
          <p:nvPr>
            <p:ph sz="half" idx="2"/>
          </p:nvPr>
        </p:nvPicPr>
        <p:blipFill>
          <a:blip r:embed="rId2" cstate="print"/>
          <a:stretch>
            <a:fillRect/>
          </a:stretch>
        </p:blipFill>
        <p:spPr>
          <a:xfrm>
            <a:off x="14401800" y="7311390"/>
            <a:ext cx="3870960" cy="2975610"/>
          </a:xfrm>
          <a:prstGeom prst="rect">
            <a:avLst/>
          </a:prstGeom>
        </p:spPr>
      </p:pic>
      <p:sp>
        <p:nvSpPr>
          <p:cNvPr id="7" name="object 7"/>
          <p:cNvSpPr txBox="1">
            <a:spLocks noGrp="1"/>
          </p:cNvSpPr>
          <p:nvPr>
            <p:ph type="title"/>
          </p:nvPr>
        </p:nvSpPr>
        <p:spPr>
          <a:xfrm>
            <a:off x="685800" y="419100"/>
            <a:ext cx="16518890" cy="1089660"/>
          </a:xfrm>
          <a:prstGeom prst="rect">
            <a:avLst/>
          </a:prstGeom>
        </p:spPr>
        <p:txBody>
          <a:bodyPr vert="horz" wrap="square" lIns="0" tIns="12700" rIns="0" bIns="0" rtlCol="0">
            <a:spAutoFit/>
          </a:bodyPr>
          <a:lstStyle/>
          <a:p>
            <a:pPr marL="12700">
              <a:lnSpc>
                <a:spcPct val="100000"/>
              </a:lnSpc>
              <a:spcBef>
                <a:spcPts val="100"/>
              </a:spcBef>
            </a:pPr>
            <a:r>
              <a:rPr lang="en-US" spc="-110" dirty="0">
                <a:solidFill>
                  <a:srgbClr val="000000"/>
                </a:solidFill>
              </a:rPr>
              <a:t>Explanation of finished phases</a:t>
            </a:r>
          </a:p>
        </p:txBody>
      </p:sp>
      <p:sp>
        <p:nvSpPr>
          <p:cNvPr id="6" name="Content Placeholder 4"/>
          <p:cNvSpPr txBox="1"/>
          <p:nvPr/>
        </p:nvSpPr>
        <p:spPr>
          <a:xfrm>
            <a:off x="2743200" y="2018071"/>
            <a:ext cx="15888970" cy="6647974"/>
          </a:xfrm>
          <a:prstGeom prst="rect">
            <a:avLst/>
          </a:prstGeom>
        </p:spPr>
        <p:txBody>
          <a:bodyPr wrap="square" lIns="0" tIns="0" rIns="0" bIns="0">
            <a:spAutoFit/>
          </a:bodyPr>
          <a:lstStyle>
            <a:lvl1pPr marL="0">
              <a:defRPr sz="2500" b="0" i="0">
                <a:solidFill>
                  <a:schemeClr val="tx1"/>
                </a:solidFill>
                <a:latin typeface="Tahoma" panose="020B0604030504040204"/>
                <a:ea typeface="+mn-ea"/>
                <a:cs typeface="Tahoma" panose="020B060403050404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150000"/>
              </a:lnSpc>
            </a:pPr>
            <a:endParaRPr lang="en-US" sz="3600" b="1" dirty="0"/>
          </a:p>
          <a:p>
            <a:pPr marL="914400" lvl="1" indent="-457200">
              <a:lnSpc>
                <a:spcPct val="150000"/>
              </a:lnSpc>
              <a:buFont typeface="Wingdings" panose="05000000000000000000" pitchFamily="2" charset="2"/>
              <a:buChar char="Ø"/>
            </a:pPr>
            <a:r>
              <a:rPr lang="en-US" sz="2800" dirty="0"/>
              <a:t> Model trained on 5,226 images , 2,770 report with 100 epoch and batch size =16 </a:t>
            </a:r>
          </a:p>
          <a:p>
            <a:pPr marL="914400" lvl="1" indent="-457200">
              <a:lnSpc>
                <a:spcPct val="150000"/>
              </a:lnSpc>
              <a:buFont typeface="Wingdings" panose="05000000000000000000" pitchFamily="2" charset="2"/>
              <a:buChar char="Ø"/>
            </a:pPr>
            <a:r>
              <a:rPr lang="en-US" sz="2800" dirty="0"/>
              <a:t> Take an Image + report as input </a:t>
            </a:r>
          </a:p>
          <a:p>
            <a:pPr marL="914400" lvl="1" indent="-457200">
              <a:lnSpc>
                <a:spcPct val="150000"/>
              </a:lnSpc>
              <a:buFont typeface="Wingdings" panose="05000000000000000000" pitchFamily="2" charset="2"/>
              <a:buChar char="Ø"/>
            </a:pPr>
            <a:r>
              <a:rPr lang="en-US" sz="2800" dirty="0"/>
              <a:t> Tokenize report  and Load data (</a:t>
            </a:r>
            <a:r>
              <a:rPr lang="en-US" sz="2800" dirty="0" err="1"/>
              <a:t>iu_xray</a:t>
            </a:r>
            <a:r>
              <a:rPr lang="en-US" sz="2800" dirty="0"/>
              <a:t>)</a:t>
            </a:r>
          </a:p>
          <a:p>
            <a:pPr marL="914400" lvl="1" indent="-457200">
              <a:lnSpc>
                <a:spcPct val="150000"/>
              </a:lnSpc>
              <a:buFont typeface="Wingdings" panose="05000000000000000000" pitchFamily="2" charset="2"/>
              <a:buChar char="Ø"/>
            </a:pPr>
            <a:r>
              <a:rPr lang="en-US" sz="2800" dirty="0"/>
              <a:t> Build model(R2Gen ):-</a:t>
            </a:r>
          </a:p>
          <a:p>
            <a:pPr marL="1485900" lvl="2" indent="-571500">
              <a:lnSpc>
                <a:spcPct val="150000"/>
              </a:lnSpc>
              <a:buFont typeface="+mj-lt"/>
              <a:buAutoNum type="romanUcPeriod"/>
            </a:pPr>
            <a:r>
              <a:rPr lang="en-US" sz="2800" dirty="0"/>
              <a:t>   Visual Extractor using pretrained model resnet 101</a:t>
            </a:r>
          </a:p>
          <a:p>
            <a:pPr marL="1485900" lvl="2" indent="-571500">
              <a:lnSpc>
                <a:spcPct val="150000"/>
              </a:lnSpc>
              <a:buFont typeface="+mj-lt"/>
              <a:buAutoNum type="romanUcPeriod"/>
            </a:pPr>
            <a:r>
              <a:rPr lang="en-US" sz="2800" dirty="0"/>
              <a:t>   transformer:- Encoder, Decoder</a:t>
            </a:r>
          </a:p>
          <a:p>
            <a:pPr marL="1485900" lvl="2" indent="-571500">
              <a:lnSpc>
                <a:spcPct val="150000"/>
              </a:lnSpc>
              <a:buFont typeface="+mj-lt"/>
              <a:buAutoNum type="romanUcPeriod"/>
            </a:pPr>
            <a:r>
              <a:rPr lang="en-US" sz="2800" dirty="0"/>
              <a:t>   Relational memory</a:t>
            </a:r>
          </a:p>
          <a:p>
            <a:pPr marL="1485900" lvl="2" indent="-571500">
              <a:lnSpc>
                <a:spcPct val="150000"/>
              </a:lnSpc>
              <a:buFont typeface="+mj-lt"/>
              <a:buAutoNum type="romanUcPeriod"/>
            </a:pPr>
            <a:r>
              <a:rPr lang="en-US" sz="2800" dirty="0"/>
              <a:t>   Memory-driven Conditional Layer Normalization (MCLN)</a:t>
            </a:r>
          </a:p>
          <a:p>
            <a:pPr marL="914400" lvl="1" indent="-457200">
              <a:lnSpc>
                <a:spcPct val="150000"/>
              </a:lnSpc>
              <a:buFont typeface="Wingdings" panose="05000000000000000000" pitchFamily="2" charset="2"/>
              <a:buChar char="Ø"/>
            </a:pPr>
            <a:r>
              <a:rPr lang="en-US" sz="2800" dirty="0"/>
              <a:t> The model is trained under cross entropy loss with ADAM optimizer</a:t>
            </a:r>
          </a:p>
        </p:txBody>
      </p:sp>
      <p:pic>
        <p:nvPicPr>
          <p:cNvPr id="9" name="object 6"/>
          <p:cNvPicPr/>
          <p:nvPr/>
        </p:nvPicPr>
        <p:blipFill>
          <a:blip r:embed="rId3" cstate="print"/>
          <a:stretch>
            <a:fillRect/>
          </a:stretch>
        </p:blipFill>
        <p:spPr>
          <a:xfrm>
            <a:off x="6553200" y="9320530"/>
            <a:ext cx="6199505" cy="709295"/>
          </a:xfrm>
          <a:prstGeom prst="rect">
            <a:avLst/>
          </a:prstGeom>
        </p:spPr>
      </p:pic>
      <p:sp>
        <p:nvSpPr>
          <p:cNvPr id="2" name="Oval 1">
            <a:extLst>
              <a:ext uri="{FF2B5EF4-FFF2-40B4-BE49-F238E27FC236}">
                <a16:creationId xmlns:a16="http://schemas.microsoft.com/office/drawing/2014/main" id="{7EAD7F9D-0729-5469-A459-30AA77F01E0C}"/>
              </a:ext>
            </a:extLst>
          </p:cNvPr>
          <p:cNvSpPr/>
          <p:nvPr/>
        </p:nvSpPr>
        <p:spPr>
          <a:xfrm>
            <a:off x="668594" y="2019300"/>
            <a:ext cx="2286000" cy="1958340"/>
          </a:xfrm>
          <a:prstGeom prst="ellipse">
            <a:avLst/>
          </a:prstGeom>
          <a:solidFill>
            <a:schemeClr val="tx2">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3600" b="1" dirty="0"/>
              <a:t>Train</a:t>
            </a:r>
          </a:p>
        </p:txBody>
      </p:sp>
    </p:spTree>
    <p:extLst>
      <p:ext uri="{BB962C8B-B14F-4D97-AF65-F5344CB8AC3E}">
        <p14:creationId xmlns:p14="http://schemas.microsoft.com/office/powerpoint/2010/main" val="3882111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6126</TotalTime>
  <Words>976</Words>
  <Application>Microsoft Office PowerPoint</Application>
  <PresentationFormat>Custom</PresentationFormat>
  <Paragraphs>205</Paragraphs>
  <Slides>24</Slides>
  <Notes>2</Notes>
  <HiddenSlides>5</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Courier New</vt:lpstr>
      <vt:lpstr>Helvetica</vt:lpstr>
      <vt:lpstr>Tahoma</vt:lpstr>
      <vt:lpstr>Wingdings</vt:lpstr>
      <vt:lpstr>Office Theme</vt:lpstr>
      <vt:lpstr>PowerPoint Presentation</vt:lpstr>
      <vt:lpstr>INTRODUCTION</vt:lpstr>
      <vt:lpstr>OBJECTIVE</vt:lpstr>
      <vt:lpstr>MOTIVATION</vt:lpstr>
      <vt:lpstr>System as Black Box</vt:lpstr>
      <vt:lpstr>System Architecture</vt:lpstr>
      <vt:lpstr>PowerPoint Presentation</vt:lpstr>
      <vt:lpstr>Dataset</vt:lpstr>
      <vt:lpstr>Explanation of finished phases</vt:lpstr>
      <vt:lpstr>Explanation of finished phases</vt:lpstr>
      <vt:lpstr>Experiments and Results</vt:lpstr>
      <vt:lpstr>Other trials:</vt:lpstr>
      <vt:lpstr>BLEU-n:</vt:lpstr>
      <vt:lpstr>Experiments and Results</vt:lpstr>
      <vt:lpstr>Explanation of finished phases</vt:lpstr>
      <vt:lpstr>Demo</vt:lpstr>
      <vt:lpstr>What’s Next?</vt:lpstr>
      <vt:lpstr>Time Plan</vt:lpstr>
      <vt:lpstr>References</vt:lpstr>
      <vt:lpstr>PowerPoint Presentation</vt:lpstr>
      <vt:lpstr>Encoder</vt:lpstr>
      <vt:lpstr>Decoder</vt:lpstr>
      <vt:lpstr>Related Work</vt:lpstr>
      <vt:lpstr>Related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design</dc:title>
  <dc:creator>Nouran Sayed Nasr</dc:creator>
  <cp:keywords>DAFgZDrihiQ,BAFgXW13fbs</cp:keywords>
  <cp:lastModifiedBy>hadeel abbar</cp:lastModifiedBy>
  <cp:revision>80</cp:revision>
  <dcterms:created xsi:type="dcterms:W3CDTF">2023-04-17T20:23:00Z</dcterms:created>
  <dcterms:modified xsi:type="dcterms:W3CDTF">2023-07-05T15:33:36Z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2023-04-17T02:00:00Z</vt:filetime>
  </property>
  <property fmtid="{D5CDD505-2E9C-101B-9397-08002B2CF9AE}" pid="3" name="Creator">
    <vt:lpwstr>Canva</vt:lpwstr>
  </property>
  <property fmtid="{D5CDD505-2E9C-101B-9397-08002B2CF9AE}" pid="4" name="Producer">
    <vt:lpwstr>Canva</vt:lpwstr>
  </property>
  <property fmtid="{D5CDD505-2E9C-101B-9397-08002B2CF9AE}" pid="5" name="LastSaved">
    <vt:filetime>2023-04-17T02:00:00Z</vt:filetime>
  </property>
  <property fmtid="{D5CDD505-2E9C-101B-9397-08002B2CF9AE}" pid="6" name="ICV">
    <vt:lpwstr>0C6923961E794FFDA86ABA8847D53B0E</vt:lpwstr>
  </property>
  <property fmtid="{D5CDD505-2E9C-101B-9397-08002B2CF9AE}" pid="7" name="KSOProductBuildVer">
    <vt:lpwstr>1033-11.2.0.11516</vt:lpwstr>
  </property>
</Properties>
</file>