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66" r:id="rId4"/>
    <p:sldId id="267" r:id="rId5"/>
    <p:sldId id="260" r:id="rId6"/>
    <p:sldId id="268" r:id="rId7"/>
    <p:sldId id="269" r:id="rId8"/>
    <p:sldId id="276" r:id="rId9"/>
    <p:sldId id="277" r:id="rId10"/>
    <p:sldId id="278" r:id="rId11"/>
    <p:sldId id="271" r:id="rId12"/>
    <p:sldId id="279" r:id="rId13"/>
    <p:sldId id="272" r:id="rId14"/>
    <p:sldId id="270" r:id="rId15"/>
    <p:sldId id="273" r:id="rId16"/>
    <p:sldId id="262" r:id="rId1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3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5D55290D-935A-47DA-B691-E03F80C13775}" type="datetimeFigureOut">
              <a:rPr lang="en-US" smtClean="0"/>
              <a:t>4/25/2023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2ECC2A-7686-43F7-8647-1B5E86CE9D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ECC2A-7686-43F7-8647-1B5E86CE9D0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500" b="0" i="0">
                <a:solidFill>
                  <a:schemeClr val="tx1"/>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4642216" y="2030"/>
            <a:ext cx="2974111" cy="6389061"/>
          </a:xfrm>
          <a:prstGeom prst="rect">
            <a:avLst/>
          </a:prstGeom>
        </p:spPr>
      </p:pic>
      <p:pic>
        <p:nvPicPr>
          <p:cNvPr id="17" name="bg object 17"/>
          <p:cNvPicPr/>
          <p:nvPr/>
        </p:nvPicPr>
        <p:blipFill>
          <a:blip r:embed="rId3" cstate="print"/>
          <a:stretch>
            <a:fillRect/>
          </a:stretch>
        </p:blipFill>
        <p:spPr>
          <a:xfrm>
            <a:off x="0" y="3434685"/>
            <a:ext cx="3646461" cy="6852313"/>
          </a:xfrm>
          <a:prstGeom prst="rect">
            <a:avLst/>
          </a:prstGeom>
        </p:spPr>
      </p:pic>
      <p:sp>
        <p:nvSpPr>
          <p:cNvPr id="2" name="Holder 2"/>
          <p:cNvSpPr>
            <a:spLocks noGrp="1"/>
          </p:cNvSpPr>
          <p:nvPr>
            <p:ph type="title"/>
          </p:nvPr>
        </p:nvSpPr>
        <p:spPr/>
        <p:txBody>
          <a:bodyPr lIns="0" tIns="0" rIns="0" bIns="0"/>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16049" y="1551106"/>
            <a:ext cx="15455900" cy="1092200"/>
          </a:xfrm>
          <a:prstGeom prst="rect">
            <a:avLst/>
          </a:prstGeom>
        </p:spPr>
        <p:txBody>
          <a:bodyPr wrap="square" lIns="0" tIns="0" rIns="0" bIns="0">
            <a:spAutoFit/>
          </a:bodyPr>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body" idx="1"/>
          </p:nvPr>
        </p:nvSpPr>
        <p:spPr>
          <a:xfrm>
            <a:off x="1320799" y="3380464"/>
            <a:ext cx="8133715" cy="2654300"/>
          </a:xfrm>
          <a:prstGeom prst="rect">
            <a:avLst/>
          </a:prstGeom>
        </p:spPr>
        <p:txBody>
          <a:bodyPr wrap="square" lIns="0" tIns="0" rIns="0" bIns="0">
            <a:spAutoFit/>
          </a:bodyPr>
          <a:lstStyle>
            <a:lvl1pPr>
              <a:defRPr sz="2500" b="0" i="0">
                <a:solidFill>
                  <a:schemeClr val="tx1"/>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0" y="-20171"/>
            <a:ext cx="9677400" cy="6535271"/>
          </a:xfrm>
          <a:prstGeom prst="rect">
            <a:avLst/>
          </a:prstGeom>
        </p:spPr>
      </p:pic>
      <p:sp>
        <p:nvSpPr>
          <p:cNvPr id="5" name="object 5"/>
          <p:cNvSpPr/>
          <p:nvPr/>
        </p:nvSpPr>
        <p:spPr>
          <a:xfrm>
            <a:off x="14537809" y="8178496"/>
            <a:ext cx="31750" cy="6985"/>
          </a:xfrm>
          <a:custGeom>
            <a:avLst/>
            <a:gdLst/>
            <a:ahLst/>
            <a:cxnLst/>
            <a:rect l="l" t="t" r="r" b="b"/>
            <a:pathLst>
              <a:path w="31750" h="6984">
                <a:moveTo>
                  <a:pt x="31188" y="6538"/>
                </a:moveTo>
                <a:lnTo>
                  <a:pt x="0" y="0"/>
                </a:lnTo>
                <a:lnTo>
                  <a:pt x="31188" y="6538"/>
                </a:lnTo>
                <a:close/>
              </a:path>
            </a:pathLst>
          </a:custGeom>
          <a:solidFill>
            <a:srgbClr val="000000"/>
          </a:solidFill>
        </p:spPr>
        <p:txBody>
          <a:bodyPr wrap="square" lIns="0" tIns="0" rIns="0" bIns="0" rtlCol="0"/>
          <a:lstStyle/>
          <a:p>
            <a:endParaRPr/>
          </a:p>
        </p:txBody>
      </p:sp>
      <p:sp>
        <p:nvSpPr>
          <p:cNvPr id="10" name="object 10"/>
          <p:cNvSpPr txBox="1"/>
          <p:nvPr/>
        </p:nvSpPr>
        <p:spPr>
          <a:xfrm>
            <a:off x="683644" y="267902"/>
            <a:ext cx="8072762" cy="4304383"/>
          </a:xfrm>
          <a:prstGeom prst="rect">
            <a:avLst/>
          </a:prstGeom>
        </p:spPr>
        <p:txBody>
          <a:bodyPr vert="horz" wrap="square" lIns="0" tIns="186055" rIns="0" bIns="0" rtlCol="0">
            <a:spAutoFit/>
          </a:bodyPr>
          <a:lstStyle/>
          <a:p>
            <a:pPr marL="12700" marR="5080">
              <a:lnSpc>
                <a:spcPts val="10730"/>
              </a:lnSpc>
              <a:spcBef>
                <a:spcPts val="1465"/>
              </a:spcBef>
            </a:pPr>
            <a:r>
              <a:rPr lang="en-US" sz="10000" b="1" spc="125" dirty="0">
                <a:solidFill>
                  <a:srgbClr val="FFFFFF"/>
                </a:solidFill>
                <a:latin typeface="Tahoma" panose="020B0604030504040204"/>
                <a:cs typeface="Tahoma" panose="020B0604030504040204"/>
              </a:rPr>
              <a:t>Medical Report Generation</a:t>
            </a:r>
            <a:endParaRPr lang="en-US" sz="10000" dirty="0">
              <a:latin typeface="Tahoma" panose="020B0604030504040204"/>
              <a:cs typeface="Tahoma" panose="020B0604030504040204"/>
            </a:endParaRPr>
          </a:p>
        </p:txBody>
      </p:sp>
      <p:sp>
        <p:nvSpPr>
          <p:cNvPr id="12" name="Subtitle 2"/>
          <p:cNvSpPr txBox="1"/>
          <p:nvPr/>
        </p:nvSpPr>
        <p:spPr>
          <a:xfrm>
            <a:off x="11658600" y="6515100"/>
            <a:ext cx="5257800" cy="991626"/>
          </a:xfrm>
          <a:prstGeom prst="rect">
            <a:avLst/>
          </a:prstGeom>
        </p:spPr>
        <p:txBody>
          <a:bodyPr vert="horz" wrap="square" lIns="91440" tIns="45720" rIns="91440" bIns="45720" rtlCol="0">
            <a:no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algn="l">
              <a:spcBef>
                <a:spcPts val="100"/>
              </a:spcBef>
            </a:pPr>
            <a:r>
              <a:rPr lang="en-US" sz="2800" b="1" spc="180" dirty="0"/>
              <a:t>Prof .Dr. </a:t>
            </a:r>
            <a:r>
              <a:rPr lang="en-US" sz="2800" b="1" spc="180" dirty="0" err="1"/>
              <a:t>Abeer</a:t>
            </a:r>
            <a:r>
              <a:rPr lang="en-US" sz="2800" b="1" spc="180" dirty="0"/>
              <a:t> Mahmoud</a:t>
            </a:r>
          </a:p>
          <a:p>
            <a:pPr marL="12700" algn="l">
              <a:lnSpc>
                <a:spcPct val="120000"/>
              </a:lnSpc>
              <a:spcBef>
                <a:spcPts val="100"/>
              </a:spcBef>
            </a:pPr>
            <a:r>
              <a:rPr lang="en-US" sz="2800" b="1" spc="180" dirty="0"/>
              <a:t>TA. </a:t>
            </a:r>
            <a:r>
              <a:rPr lang="en-US" sz="2800" b="1" spc="180" dirty="0" err="1"/>
              <a:t>Yomna</a:t>
            </a:r>
            <a:r>
              <a:rPr lang="en-US" sz="2800" b="1" spc="180" dirty="0"/>
              <a:t> Ahmed</a:t>
            </a:r>
          </a:p>
        </p:txBody>
      </p:sp>
      <p:sp>
        <p:nvSpPr>
          <p:cNvPr id="14" name="TextBox 13"/>
          <p:cNvSpPr txBox="1"/>
          <p:nvPr/>
        </p:nvSpPr>
        <p:spPr>
          <a:xfrm>
            <a:off x="11658600" y="7696713"/>
            <a:ext cx="6346093" cy="1938992"/>
          </a:xfrm>
          <a:prstGeom prst="rect">
            <a:avLst/>
          </a:prstGeom>
          <a:noFill/>
        </p:spPr>
        <p:txBody>
          <a:bodyPr wrap="square" rtlCol="0">
            <a:spAutoFit/>
          </a:bodyPr>
          <a:lstStyle/>
          <a:p>
            <a:pPr algn="l"/>
            <a:r>
              <a:rPr lang="en-US" sz="2000" spc="180" dirty="0">
                <a:solidFill>
                  <a:schemeClr val="tx1"/>
                </a:solidFill>
                <a:latin typeface="Tahoma" panose="020B0604030504040204"/>
                <a:ea typeface="+mn-ea"/>
                <a:cs typeface="Tahoma" panose="020B0604030504040204"/>
              </a:rPr>
              <a:t>Members:</a:t>
            </a:r>
          </a:p>
          <a:p>
            <a:pPr algn="l"/>
            <a:r>
              <a:rPr lang="en-US" sz="2000" spc="180" dirty="0">
                <a:solidFill>
                  <a:schemeClr val="tx1"/>
                </a:solidFill>
                <a:latin typeface="Tahoma" panose="020B0604030504040204"/>
                <a:ea typeface="+mn-ea"/>
                <a:cs typeface="Tahoma" panose="020B0604030504040204"/>
              </a:rPr>
              <a:t>Nada Mohamed </a:t>
            </a:r>
            <a:r>
              <a:rPr lang="en-US" sz="2000" spc="180" dirty="0" err="1">
                <a:solidFill>
                  <a:schemeClr val="tx1"/>
                </a:solidFill>
                <a:latin typeface="Tahoma" panose="020B0604030504040204"/>
                <a:ea typeface="+mn-ea"/>
                <a:cs typeface="Tahoma" panose="020B0604030504040204"/>
              </a:rPr>
              <a:t>Mohamed</a:t>
            </a:r>
            <a:r>
              <a:rPr lang="en-US" sz="2000" spc="180" dirty="0">
                <a:solidFill>
                  <a:schemeClr val="tx1"/>
                </a:solidFill>
                <a:latin typeface="Tahoma" panose="020B0604030504040204"/>
                <a:ea typeface="+mn-ea"/>
                <a:cs typeface="Tahoma" panose="020B0604030504040204"/>
              </a:rPr>
              <a:t> Hassan</a:t>
            </a:r>
          </a:p>
          <a:p>
            <a:pPr algn="l"/>
            <a:r>
              <a:rPr lang="en-US" sz="2000" spc="180" dirty="0">
                <a:solidFill>
                  <a:schemeClr val="tx1"/>
                </a:solidFill>
                <a:latin typeface="Tahoma" panose="020B0604030504040204"/>
                <a:ea typeface="+mn-ea"/>
                <a:cs typeface="Tahoma" panose="020B0604030504040204"/>
              </a:rPr>
              <a:t>Hadeel Osama Abdullah </a:t>
            </a:r>
            <a:r>
              <a:rPr lang="en-US" sz="2000" spc="180" dirty="0" err="1">
                <a:solidFill>
                  <a:schemeClr val="tx1"/>
                </a:solidFill>
                <a:latin typeface="Tahoma" panose="020B0604030504040204"/>
                <a:ea typeface="+mn-ea"/>
                <a:cs typeface="Tahoma" panose="020B0604030504040204"/>
              </a:rPr>
              <a:t>Abbar</a:t>
            </a:r>
            <a:endParaRPr lang="en-US" sz="2000" spc="180" dirty="0">
              <a:solidFill>
                <a:schemeClr val="tx1"/>
              </a:solidFill>
              <a:latin typeface="Tahoma" panose="020B0604030504040204"/>
              <a:ea typeface="+mn-ea"/>
              <a:cs typeface="Tahoma" panose="020B0604030504040204"/>
            </a:endParaRPr>
          </a:p>
          <a:p>
            <a:pPr algn="l"/>
            <a:r>
              <a:rPr lang="en-US" sz="2000" spc="180" dirty="0" err="1">
                <a:solidFill>
                  <a:schemeClr val="tx1"/>
                </a:solidFill>
                <a:latin typeface="Tahoma" panose="020B0604030504040204"/>
                <a:ea typeface="+mn-ea"/>
                <a:cs typeface="Tahoma" panose="020B0604030504040204"/>
              </a:rPr>
              <a:t>Nouran</a:t>
            </a:r>
            <a:r>
              <a:rPr lang="en-US" sz="2000" spc="180" dirty="0">
                <a:solidFill>
                  <a:schemeClr val="tx1"/>
                </a:solidFill>
                <a:latin typeface="Tahoma" panose="020B0604030504040204"/>
                <a:ea typeface="+mn-ea"/>
                <a:cs typeface="Tahoma" panose="020B0604030504040204"/>
              </a:rPr>
              <a:t> Sayed Nasr Ibrahim</a:t>
            </a:r>
          </a:p>
          <a:p>
            <a:pPr algn="l"/>
            <a:r>
              <a:rPr lang="en-US" sz="2000" spc="180" dirty="0" err="1">
                <a:solidFill>
                  <a:schemeClr val="tx1"/>
                </a:solidFill>
                <a:latin typeface="Tahoma" panose="020B0604030504040204"/>
                <a:ea typeface="+mn-ea"/>
                <a:cs typeface="Tahoma" panose="020B0604030504040204"/>
              </a:rPr>
              <a:t>Manar</a:t>
            </a:r>
            <a:r>
              <a:rPr lang="en-US" sz="2000" spc="180" dirty="0">
                <a:solidFill>
                  <a:schemeClr val="tx1"/>
                </a:solidFill>
                <a:latin typeface="Tahoma" panose="020B0604030504040204"/>
                <a:ea typeface="+mn-ea"/>
                <a:cs typeface="Tahoma" panose="020B0604030504040204"/>
              </a:rPr>
              <a:t> Mahmoud Ahmed</a:t>
            </a:r>
          </a:p>
          <a:p>
            <a:pPr algn="l"/>
            <a:r>
              <a:rPr lang="en-US" sz="2000" spc="180" dirty="0">
                <a:solidFill>
                  <a:schemeClr val="tx1"/>
                </a:solidFill>
                <a:latin typeface="Tahoma" panose="020B0604030504040204"/>
                <a:ea typeface="+mn-ea"/>
                <a:cs typeface="Tahoma" panose="020B0604030504040204"/>
              </a:rPr>
              <a:t>Hagar Ahmed Mahmoud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11390"/>
            <a:ext cx="3870960" cy="2975610"/>
          </a:xfrm>
          <a:prstGeom prst="rect">
            <a:avLst/>
          </a:prstGeom>
        </p:spPr>
      </p:pic>
      <p:sp>
        <p:nvSpPr>
          <p:cNvPr id="7" name="object 7"/>
          <p:cNvSpPr txBox="1">
            <a:spLocks noGrp="1"/>
          </p:cNvSpPr>
          <p:nvPr>
            <p:ph type="title"/>
          </p:nvPr>
        </p:nvSpPr>
        <p:spPr>
          <a:xfrm>
            <a:off x="685800" y="419100"/>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Explanation of finished phases</a:t>
            </a:r>
          </a:p>
        </p:txBody>
      </p:sp>
      <p:sp>
        <p:nvSpPr>
          <p:cNvPr id="6" name="Content Placeholder 4"/>
          <p:cNvSpPr txBox="1"/>
          <p:nvPr/>
        </p:nvSpPr>
        <p:spPr>
          <a:xfrm>
            <a:off x="981075" y="2019300"/>
            <a:ext cx="15928340" cy="2703176"/>
          </a:xfrm>
          <a:prstGeom prst="rect">
            <a:avLst/>
          </a:prstGeom>
        </p:spPr>
        <p:txBody>
          <a:bodyPr wrap="square" lIns="0" tIns="0" rIns="0" bIns="0">
            <a:sp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nSpc>
                <a:spcPct val="150000"/>
              </a:lnSpc>
              <a:buFont typeface="Wingdings" panose="05000000000000000000" pitchFamily="2" charset="2"/>
              <a:buChar char="Ø"/>
            </a:pPr>
            <a:r>
              <a:rPr lang="en-US" sz="3600" b="1" dirty="0"/>
              <a:t>Deployment:-</a:t>
            </a:r>
          </a:p>
          <a:p>
            <a:pPr lvl="1">
              <a:lnSpc>
                <a:spcPct val="150000"/>
              </a:lnSpc>
            </a:pPr>
            <a:r>
              <a:rPr lang="en-US" sz="2800" dirty="0"/>
              <a:t>Deploy model on website using Flask:</a:t>
            </a:r>
          </a:p>
          <a:p>
            <a:pPr marL="914400" lvl="1" indent="-457200">
              <a:lnSpc>
                <a:spcPct val="150000"/>
              </a:lnSpc>
              <a:buFont typeface="Arial" panose="020B0604020202020204" pitchFamily="34" charset="0"/>
              <a:buChar char="•"/>
            </a:pPr>
            <a:r>
              <a:rPr lang="en-US" sz="2800" dirty="0"/>
              <a:t>upload 2 images on website then report generated.</a:t>
            </a:r>
          </a:p>
          <a:p>
            <a:pPr lvl="1">
              <a:lnSpc>
                <a:spcPct val="150000"/>
              </a:lnSpc>
            </a:pPr>
            <a:endParaRPr lang="en-US" sz="2800" dirty="0"/>
          </a:p>
        </p:txBody>
      </p:sp>
      <p:pic>
        <p:nvPicPr>
          <p:cNvPr id="9" name="object 6"/>
          <p:cNvPicPr/>
          <p:nvPr/>
        </p:nvPicPr>
        <p:blipFill>
          <a:blip r:embed="rId3" cstate="print"/>
          <a:stretch>
            <a:fillRect/>
          </a:stretch>
        </p:blipFill>
        <p:spPr>
          <a:xfrm>
            <a:off x="6553200" y="9320530"/>
            <a:ext cx="6199505" cy="709295"/>
          </a:xfrm>
          <a:prstGeom prst="rect">
            <a:avLst/>
          </a:prstGeom>
        </p:spPr>
      </p:pic>
    </p:spTree>
    <p:extLst>
      <p:ext uri="{BB962C8B-B14F-4D97-AF65-F5344CB8AC3E}">
        <p14:creationId xmlns:p14="http://schemas.microsoft.com/office/powerpoint/2010/main" val="346561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Dataset</a:t>
            </a:r>
          </a:p>
        </p:txBody>
      </p:sp>
      <p:pic>
        <p:nvPicPr>
          <p:cNvPr id="8" name="object 3"/>
          <p:cNvPicPr/>
          <p:nvPr/>
        </p:nvPicPr>
        <p:blipFill>
          <a:blip r:embed="rId2" cstate="print"/>
          <a:stretch>
            <a:fillRect/>
          </a:stretch>
        </p:blipFill>
        <p:spPr>
          <a:xfrm>
            <a:off x="13792199" y="6667500"/>
            <a:ext cx="4495799" cy="3619498"/>
          </a:xfrm>
          <a:prstGeom prst="rect">
            <a:avLst/>
          </a:prstGeom>
        </p:spPr>
      </p:pic>
      <p:sp>
        <p:nvSpPr>
          <p:cNvPr id="5" name="Content Placeholder 2"/>
          <p:cNvSpPr txBox="1"/>
          <p:nvPr/>
        </p:nvSpPr>
        <p:spPr>
          <a:xfrm>
            <a:off x="1600200" y="3162300"/>
            <a:ext cx="15697200" cy="2667000"/>
          </a:xfrm>
          <a:prstGeom prst="rect">
            <a:avLst/>
          </a:prstGeom>
        </p:spPr>
        <p:txBody>
          <a:bodyPr vert="horz" wrap="square" lIns="91440" tIns="45720" rIns="91440" bIns="45720" rtlCol="0" anchor="t">
            <a:norm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85800" indent="-685800">
              <a:buFont typeface="Arial" panose="020B0604020202020204" pitchFamily="34" charset="0"/>
              <a:buChar char="•"/>
            </a:pPr>
            <a:r>
              <a:rPr lang="en-US" sz="5100" b="1" dirty="0">
                <a:ea typeface="+mn-lt"/>
                <a:cs typeface="+mn-lt"/>
              </a:rPr>
              <a:t>IU-X-ray:</a:t>
            </a:r>
          </a:p>
          <a:p>
            <a:pPr marL="1143000" lvl="1" indent="-685800">
              <a:buFont typeface="Courier New" panose="02070309020205020404" pitchFamily="49" charset="0"/>
              <a:buChar char="o"/>
            </a:pPr>
            <a:r>
              <a:rPr lang="en-US" sz="3600" dirty="0">
                <a:ea typeface="+mn-lt"/>
                <a:cs typeface="+mn-lt"/>
              </a:rPr>
              <a:t>Public dataset contains 3,955 radiology reports and 7,470 X-rays images.</a:t>
            </a:r>
          </a:p>
          <a:p>
            <a:pPr marL="1143000" lvl="1" indent="-685800">
              <a:buFont typeface="Courier New" panose="02070309020205020404" pitchFamily="49" charset="0"/>
              <a:buChar char="o"/>
            </a:pPr>
            <a:r>
              <a:rPr lang="en-US" sz="3600" dirty="0">
                <a:ea typeface="+mn-lt"/>
                <a:cs typeface="+mn-lt"/>
              </a:rPr>
              <a:t>Partitioned into train, validation, test set by 70% , 10% , 20%.</a:t>
            </a:r>
          </a:p>
          <a:p>
            <a:pPr lvl="1"/>
            <a:endParaRPr lang="en-US" sz="3600" dirty="0">
              <a:ea typeface="+mn-lt"/>
              <a:cs typeface="+mn-lt"/>
            </a:endParaRPr>
          </a:p>
          <a:p>
            <a:pPr marL="1143000" lvl="1" indent="-685800">
              <a:buFont typeface="Courier New" panose="02070309020205020404" pitchFamily="49" charset="0"/>
              <a:buChar char="o"/>
            </a:pPr>
            <a:endParaRPr lang="en-US" sz="2800" b="1"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5"/>
          <p:cNvPicPr>
            <a:picLocks noChangeAspect="1"/>
          </p:cNvPicPr>
          <p:nvPr/>
        </p:nvPicPr>
        <p:blipFill>
          <a:blip r:embed="rId3"/>
          <a:stretch>
            <a:fillRect/>
          </a:stretch>
        </p:blipFill>
        <p:spPr>
          <a:xfrm>
            <a:off x="1828800" y="6109551"/>
            <a:ext cx="3460125" cy="2563060"/>
          </a:xfrm>
          <a:prstGeom prst="rect">
            <a:avLst/>
          </a:prstGeom>
        </p:spPr>
      </p:pic>
      <p:sp>
        <p:nvSpPr>
          <p:cNvPr id="11" name="TextBox 10"/>
          <p:cNvSpPr txBox="1"/>
          <p:nvPr/>
        </p:nvSpPr>
        <p:spPr>
          <a:xfrm>
            <a:off x="5867400" y="6106087"/>
            <a:ext cx="7620000" cy="249299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ea typeface="+mn-lt"/>
                <a:cs typeface="+mn-lt"/>
              </a:rPr>
              <a:t>Report:</a:t>
            </a:r>
          </a:p>
          <a:p>
            <a:endParaRPr lang="en-US" dirty="0"/>
          </a:p>
          <a:p>
            <a:r>
              <a:rPr lang="en-US" sz="2000" dirty="0">
                <a:latin typeface="Tahoma" panose="020B0604030504040204" pitchFamily="34" charset="0"/>
                <a:ea typeface="Tahoma" panose="020B0604030504040204" pitchFamily="34" charset="0"/>
                <a:cs typeface="Tahoma" panose="020B0604030504040204" pitchFamily="34" charset="0"/>
              </a:rPr>
              <a:t>The heart is within normal limits in size. Surgical suture material projects over the right lung apex. The lungs are hyperlucent and hyperinflated compatible with emphysema. There is left lower lobe airspace disease identified. There is moderate left pleural effusion and small right pleural effusion. No visualized pneumothorax</a:t>
            </a:r>
            <a:r>
              <a:rPr lang="en-US" sz="1600" dirty="0">
                <a:ea typeface="+mn-lt"/>
                <a:cs typeface="+mn-lt"/>
              </a:rPr>
              <a: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11390"/>
            <a:ext cx="3870960" cy="2975610"/>
          </a:xfrm>
          <a:prstGeom prst="rect">
            <a:avLst/>
          </a:prstGeom>
        </p:spPr>
      </p:pic>
      <p:sp>
        <p:nvSpPr>
          <p:cNvPr id="7" name="object 7"/>
          <p:cNvSpPr txBox="1">
            <a:spLocks noGrp="1"/>
          </p:cNvSpPr>
          <p:nvPr>
            <p:ph type="title"/>
          </p:nvPr>
        </p:nvSpPr>
        <p:spPr>
          <a:xfrm>
            <a:off x="685800" y="419100"/>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Other trials:</a:t>
            </a:r>
          </a:p>
        </p:txBody>
      </p:sp>
      <p:pic>
        <p:nvPicPr>
          <p:cNvPr id="9" name="object 6"/>
          <p:cNvPicPr/>
          <p:nvPr/>
        </p:nvPicPr>
        <p:blipFill>
          <a:blip r:embed="rId3" cstate="print"/>
          <a:stretch>
            <a:fillRect/>
          </a:stretch>
        </p:blipFill>
        <p:spPr>
          <a:xfrm>
            <a:off x="6553200" y="9320530"/>
            <a:ext cx="6199505" cy="709295"/>
          </a:xfrm>
          <a:prstGeom prst="rect">
            <a:avLst/>
          </a:prstGeom>
        </p:spPr>
      </p:pic>
      <p:sp>
        <p:nvSpPr>
          <p:cNvPr id="3" name="TextBox 2"/>
          <p:cNvSpPr txBox="1"/>
          <p:nvPr/>
        </p:nvSpPr>
        <p:spPr>
          <a:xfrm>
            <a:off x="685800" y="1866900"/>
            <a:ext cx="11277600" cy="1077218"/>
          </a:xfrm>
          <a:prstGeom prst="rect">
            <a:avLst/>
          </a:prstGeom>
          <a:noFill/>
        </p:spPr>
        <p:txBody>
          <a:bodyPr wrap="square" rtlCol="0">
            <a:spAutoFit/>
          </a:bodyPr>
          <a:lstStyle/>
          <a:p>
            <a:r>
              <a:rPr lang="en-US" sz="3200" dirty="0" smtClean="0"/>
              <a:t> </a:t>
            </a:r>
          </a:p>
          <a:p>
            <a:r>
              <a:rPr lang="en-US" sz="3200" dirty="0" smtClean="0"/>
              <a:t>We try another Machine learning Model(Co-Attention)</a:t>
            </a:r>
            <a:endParaRPr lang="en-US" sz="3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238500"/>
            <a:ext cx="16002000" cy="3886200"/>
          </a:xfrm>
          <a:prstGeom prst="rect">
            <a:avLst/>
          </a:prstGeom>
        </p:spPr>
      </p:pic>
      <p:sp>
        <p:nvSpPr>
          <p:cNvPr id="5" name="TextBox 4"/>
          <p:cNvSpPr txBox="1"/>
          <p:nvPr/>
        </p:nvSpPr>
        <p:spPr>
          <a:xfrm flipH="1">
            <a:off x="1075764" y="7124700"/>
            <a:ext cx="13478435" cy="954107"/>
          </a:xfrm>
          <a:prstGeom prst="rect">
            <a:avLst/>
          </a:prstGeom>
          <a:noFill/>
        </p:spPr>
        <p:txBody>
          <a:bodyPr wrap="square" rtlCol="0">
            <a:spAutoFit/>
          </a:bodyPr>
          <a:lstStyle/>
          <a:p>
            <a:r>
              <a:rPr lang="en-US" sz="2800" dirty="0" smtClean="0"/>
              <a:t>Image will pass in CNN then extract features and act as input to </a:t>
            </a:r>
            <a:r>
              <a:rPr lang="en-US" sz="2800" b="1" dirty="0" smtClean="0"/>
              <a:t>Tags</a:t>
            </a:r>
            <a:r>
              <a:rPr lang="en-US" sz="2800" dirty="0" smtClean="0"/>
              <a:t> After </a:t>
            </a:r>
            <a:r>
              <a:rPr lang="en-US" sz="2800" b="1" dirty="0" smtClean="0"/>
              <a:t>Semantic features </a:t>
            </a:r>
            <a:r>
              <a:rPr lang="en-US" sz="2800" dirty="0" smtClean="0"/>
              <a:t>as input to  ”</a:t>
            </a:r>
            <a:r>
              <a:rPr lang="en-US" sz="2800" dirty="0" smtClean="0"/>
              <a:t> Co-Attention – Sentence LSTM – Word LSTM </a:t>
            </a:r>
            <a:r>
              <a:rPr lang="en-US" sz="2800" dirty="0" smtClean="0"/>
              <a:t>”</a:t>
            </a:r>
            <a:endParaRPr lang="en-US" sz="2800" dirty="0"/>
          </a:p>
        </p:txBody>
      </p:sp>
    </p:spTree>
    <p:extLst>
      <p:ext uri="{BB962C8B-B14F-4D97-AF65-F5344CB8AC3E}">
        <p14:creationId xmlns:p14="http://schemas.microsoft.com/office/powerpoint/2010/main" val="367117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12928600"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Experiments and Results</a:t>
            </a:r>
          </a:p>
        </p:txBody>
      </p:sp>
      <p:pic>
        <p:nvPicPr>
          <p:cNvPr id="8" name="object 3"/>
          <p:cNvPicPr/>
          <p:nvPr/>
        </p:nvPicPr>
        <p:blipFill>
          <a:blip r:embed="rId3" cstate="print"/>
          <a:stretch>
            <a:fillRect/>
          </a:stretch>
        </p:blipFill>
        <p:spPr>
          <a:xfrm>
            <a:off x="13792199" y="6667500"/>
            <a:ext cx="4495799" cy="3619498"/>
          </a:xfrm>
          <a:prstGeom prst="rect">
            <a:avLst/>
          </a:prstGeom>
        </p:spPr>
      </p:pic>
      <p:graphicFrame>
        <p:nvGraphicFramePr>
          <p:cNvPr id="5" name="Table 8">
            <a:extLst>
              <a:ext uri="{FF2B5EF4-FFF2-40B4-BE49-F238E27FC236}">
                <a16:creationId xmlns:a16="http://schemas.microsoft.com/office/drawing/2014/main" id="{58FDB099-5CEC-5691-03A0-5B07E57791F5}"/>
              </a:ext>
            </a:extLst>
          </p:cNvPr>
          <p:cNvGraphicFramePr>
            <a:graphicFrameLocks noGrp="1"/>
          </p:cNvGraphicFramePr>
          <p:nvPr>
            <p:extLst>
              <p:ext uri="{D42A27DB-BD31-4B8C-83A1-F6EECF244321}">
                <p14:modId xmlns:p14="http://schemas.microsoft.com/office/powerpoint/2010/main" val="882156377"/>
              </p:ext>
            </p:extLst>
          </p:nvPr>
        </p:nvGraphicFramePr>
        <p:xfrm>
          <a:off x="1905000" y="3744762"/>
          <a:ext cx="15163800" cy="2773680"/>
        </p:xfrm>
        <a:graphic>
          <a:graphicData uri="http://schemas.openxmlformats.org/drawingml/2006/table">
            <a:tbl>
              <a:tblPr firstRow="1" bandRow="1">
                <a:tableStyleId>{073A0DAA-6AF3-43AB-8588-CEC1D06C72B9}</a:tableStyleId>
              </a:tblPr>
              <a:tblGrid>
                <a:gridCol w="3032760">
                  <a:extLst>
                    <a:ext uri="{9D8B030D-6E8A-4147-A177-3AD203B41FA5}">
                      <a16:colId xmlns:a16="http://schemas.microsoft.com/office/drawing/2014/main" val="2677380640"/>
                    </a:ext>
                  </a:extLst>
                </a:gridCol>
                <a:gridCol w="3032760">
                  <a:extLst>
                    <a:ext uri="{9D8B030D-6E8A-4147-A177-3AD203B41FA5}">
                      <a16:colId xmlns:a16="http://schemas.microsoft.com/office/drawing/2014/main" val="991381221"/>
                    </a:ext>
                  </a:extLst>
                </a:gridCol>
                <a:gridCol w="3032760">
                  <a:extLst>
                    <a:ext uri="{9D8B030D-6E8A-4147-A177-3AD203B41FA5}">
                      <a16:colId xmlns:a16="http://schemas.microsoft.com/office/drawing/2014/main" val="1642908395"/>
                    </a:ext>
                  </a:extLst>
                </a:gridCol>
                <a:gridCol w="3032760">
                  <a:extLst>
                    <a:ext uri="{9D8B030D-6E8A-4147-A177-3AD203B41FA5}">
                      <a16:colId xmlns:a16="http://schemas.microsoft.com/office/drawing/2014/main" val="1499412205"/>
                    </a:ext>
                  </a:extLst>
                </a:gridCol>
                <a:gridCol w="3032760">
                  <a:extLst>
                    <a:ext uri="{9D8B030D-6E8A-4147-A177-3AD203B41FA5}">
                      <a16:colId xmlns:a16="http://schemas.microsoft.com/office/drawing/2014/main" val="3920047819"/>
                    </a:ext>
                  </a:extLst>
                </a:gridCol>
              </a:tblGrid>
              <a:tr h="816997">
                <a:tc>
                  <a:txBody>
                    <a:bodyPr/>
                    <a:lstStyle/>
                    <a:p>
                      <a:pPr algn="ctr"/>
                      <a:r>
                        <a:rPr lang="en-US" sz="2400" dirty="0"/>
                        <a:t>Model</a:t>
                      </a:r>
                    </a:p>
                  </a:txBody>
                  <a:tcPr/>
                </a:tc>
                <a:tc>
                  <a:txBody>
                    <a:bodyPr/>
                    <a:lstStyle/>
                    <a:p>
                      <a:pPr algn="ctr"/>
                      <a:r>
                        <a:rPr lang="en-US" sz="2800" dirty="0"/>
                        <a:t>Training accuracy</a:t>
                      </a:r>
                    </a:p>
                  </a:txBody>
                  <a:tcPr/>
                </a:tc>
                <a:tc>
                  <a:txBody>
                    <a:bodyPr/>
                    <a:lstStyle/>
                    <a:p>
                      <a:pPr algn="ctr"/>
                      <a:r>
                        <a:rPr lang="en-US" sz="2800" dirty="0"/>
                        <a:t>Testing accuracy</a:t>
                      </a:r>
                    </a:p>
                  </a:txBody>
                  <a:tcPr/>
                </a:tc>
                <a:tc>
                  <a:txBody>
                    <a:bodyPr/>
                    <a:lstStyle/>
                    <a:p>
                      <a:pPr algn="ctr"/>
                      <a:r>
                        <a:rPr lang="en-US" sz="2800" dirty="0"/>
                        <a:t>No. of images </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t>Testing time for one image</a:t>
                      </a:r>
                    </a:p>
                  </a:txBody>
                  <a:tcPr/>
                </a:tc>
                <a:extLst>
                  <a:ext uri="{0D108BD9-81ED-4DB2-BD59-A6C34878D82A}">
                    <a16:rowId xmlns:a16="http://schemas.microsoft.com/office/drawing/2014/main" val="2680112019"/>
                  </a:ext>
                </a:extLst>
              </a:tr>
              <a:tr h="408499">
                <a:tc rowSpan="2">
                  <a:txBody>
                    <a:bodyPr/>
                    <a:lstStyle/>
                    <a:p>
                      <a:pPr algn="ctr"/>
                      <a:r>
                        <a:rPr lang="en-US" sz="2400" b="1" dirty="0"/>
                        <a:t>R2Gen</a:t>
                      </a:r>
                    </a:p>
                  </a:txBody>
                  <a:tcPr/>
                </a:tc>
                <a:tc rowSpan="2">
                  <a:txBody>
                    <a:bodyPr/>
                    <a:lstStyle/>
                    <a:p>
                      <a:pPr algn="l"/>
                      <a:r>
                        <a:rPr lang="en-US" sz="2400" dirty="0"/>
                        <a:t>BL-1:</a:t>
                      </a:r>
                    </a:p>
                  </a:txBody>
                  <a:tcPr/>
                </a:tc>
                <a:tc rowSpan="2">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2400" dirty="0"/>
                        <a:t>BL-1:</a:t>
                      </a:r>
                    </a:p>
                    <a:p>
                      <a:pPr algn="l"/>
                      <a:endParaRPr lang="en-US" sz="2400" dirty="0"/>
                    </a:p>
                  </a:txBody>
                  <a:tcPr/>
                </a:tc>
                <a:tc>
                  <a:txBody>
                    <a:bodyPr/>
                    <a:lstStyle/>
                    <a:p>
                      <a:pPr algn="l"/>
                      <a:r>
                        <a:rPr lang="en-US" sz="2400" dirty="0"/>
                        <a:t>Training: 5,226 images </a:t>
                      </a:r>
                    </a:p>
                  </a:txBody>
                  <a:tcPr/>
                </a:tc>
                <a:tc rowSpan="2">
                  <a:txBody>
                    <a:bodyPr/>
                    <a:lstStyle/>
                    <a:p>
                      <a:pPr algn="ctr"/>
                      <a:r>
                        <a:rPr lang="en-US" sz="2400" dirty="0"/>
                        <a:t>12 sec</a:t>
                      </a:r>
                    </a:p>
                  </a:txBody>
                  <a:tcPr/>
                </a:tc>
                <a:extLst>
                  <a:ext uri="{0D108BD9-81ED-4DB2-BD59-A6C34878D82A}">
                    <a16:rowId xmlns:a16="http://schemas.microsoft.com/office/drawing/2014/main" val="3399209849"/>
                  </a:ext>
                </a:extLst>
              </a:tr>
              <a:tr h="40849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r>
                        <a:rPr lang="en-US" sz="2400" dirty="0"/>
                        <a:t>Testing: 1,496 Images</a:t>
                      </a:r>
                    </a:p>
                  </a:txBody>
                  <a:tcPr/>
                </a:tc>
                <a:tc vMerge="1">
                  <a:txBody>
                    <a:bodyPr/>
                    <a:lstStyle/>
                    <a:p>
                      <a:endParaRPr lang="en-US"/>
                    </a:p>
                  </a:txBody>
                  <a:tcPr/>
                </a:tc>
                <a:extLst>
                  <a:ext uri="{0D108BD9-81ED-4DB2-BD59-A6C34878D82A}">
                    <a16:rowId xmlns:a16="http://schemas.microsoft.com/office/drawing/2014/main" val="2759721283"/>
                  </a:ext>
                </a:extLst>
              </a:tr>
              <a:tr h="408499">
                <a:tc rowSpan="2">
                  <a:txBody>
                    <a:bodyPr/>
                    <a:lstStyle/>
                    <a:p>
                      <a:pPr algn="ctr"/>
                      <a:r>
                        <a:rPr lang="en-US" sz="2400" b="1" dirty="0" err="1"/>
                        <a:t>CoAtt</a:t>
                      </a:r>
                      <a:endParaRPr lang="en-US" sz="2400" b="1" dirty="0"/>
                    </a:p>
                  </a:txBody>
                  <a:tcPr/>
                </a:tc>
                <a:tc rowSpan="2">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2400" dirty="0" smtClean="0"/>
                        <a:t>BL-1:0.795</a:t>
                      </a:r>
                      <a:endParaRPr lang="en-US" sz="2400" dirty="0"/>
                    </a:p>
                    <a:p>
                      <a:pPr algn="l"/>
                      <a:endParaRPr lang="en-US" sz="2400" dirty="0"/>
                    </a:p>
                  </a:txBody>
                  <a:tcPr/>
                </a:tc>
                <a:tc rowSpan="2">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2400" dirty="0" smtClean="0"/>
                        <a:t>BL-1:0.025</a:t>
                      </a:r>
                      <a:endParaRPr lang="en-US" sz="2400" dirty="0"/>
                    </a:p>
                    <a:p>
                      <a:pPr algn="l"/>
                      <a:endParaRPr lang="en-US" sz="2400" dirty="0"/>
                    </a:p>
                  </a:txBody>
                  <a:tcPr/>
                </a:tc>
                <a:tc>
                  <a:txBody>
                    <a:bodyPr/>
                    <a:lstStyle/>
                    <a:p>
                      <a:pPr algn="l"/>
                      <a:r>
                        <a:rPr lang="en-US" sz="2400" dirty="0"/>
                        <a:t>Training:  </a:t>
                      </a:r>
                      <a:r>
                        <a:rPr lang="en-US" sz="2400" dirty="0" smtClean="0"/>
                        <a:t>5,184</a:t>
                      </a:r>
                      <a:endParaRPr lang="en-US" sz="2400" dirty="0"/>
                    </a:p>
                  </a:txBody>
                  <a:tcPr/>
                </a:tc>
                <a:tc rowSpan="2">
                  <a:txBody>
                    <a:bodyPr/>
                    <a:lstStyle/>
                    <a:p>
                      <a:pPr algn="ctr"/>
                      <a:endParaRPr lang="en-US" sz="2400" dirty="0"/>
                    </a:p>
                  </a:txBody>
                  <a:tcPr/>
                </a:tc>
                <a:extLst>
                  <a:ext uri="{0D108BD9-81ED-4DB2-BD59-A6C34878D82A}">
                    <a16:rowId xmlns:a16="http://schemas.microsoft.com/office/drawing/2014/main" val="4220596810"/>
                  </a:ext>
                </a:extLst>
              </a:tr>
              <a:tr h="40849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r>
                        <a:rPr lang="en-US" sz="2400" dirty="0"/>
                        <a:t>Testing: </a:t>
                      </a:r>
                      <a:r>
                        <a:rPr lang="en-US" sz="2400" dirty="0" smtClean="0"/>
                        <a:t>1,296</a:t>
                      </a:r>
                      <a:endParaRPr lang="en-US" sz="2400" dirty="0"/>
                    </a:p>
                  </a:txBody>
                  <a:tcPr/>
                </a:tc>
                <a:tc vMerge="1">
                  <a:txBody>
                    <a:bodyPr/>
                    <a:lstStyle/>
                    <a:p>
                      <a:endParaRPr lang="en-US"/>
                    </a:p>
                  </a:txBody>
                  <a:tcPr/>
                </a:tc>
                <a:extLst>
                  <a:ext uri="{0D108BD9-81ED-4DB2-BD59-A6C34878D82A}">
                    <a16:rowId xmlns:a16="http://schemas.microsoft.com/office/drawing/2014/main" val="106096219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43000" y="1333500"/>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Demo</a:t>
            </a:r>
          </a:p>
        </p:txBody>
      </p:sp>
      <p:pic>
        <p:nvPicPr>
          <p:cNvPr id="8" name="object 3"/>
          <p:cNvPicPr/>
          <p:nvPr/>
        </p:nvPicPr>
        <p:blipFill>
          <a:blip r:embed="rId4" cstate="print"/>
          <a:stretch>
            <a:fillRect/>
          </a:stretch>
        </p:blipFill>
        <p:spPr>
          <a:xfrm>
            <a:off x="13792199" y="6667500"/>
            <a:ext cx="4495799" cy="3619498"/>
          </a:xfrm>
          <a:prstGeom prst="rect">
            <a:avLst/>
          </a:prstGeom>
        </p:spPr>
      </p:pic>
      <p:pic>
        <p:nvPicPr>
          <p:cNvPr id="10" name="bandicam 2023-04-17 13-50-57-33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24200" y="2552700"/>
            <a:ext cx="10515600" cy="6628546"/>
          </a:xfrm>
          <a:prstGeom prst="rect">
            <a:avLst/>
          </a:prstGeom>
          <a:ln>
            <a:solidFill>
              <a:schemeClr val="tx2"/>
            </a:solidFill>
          </a:ln>
          <a:effectLst>
            <a:innerShdw blurRad="114300">
              <a:prstClr val="black"/>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939"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fill="hold" display="0">
                  <p:stCondLst>
                    <p:cond delay="indefinite"/>
                  </p:stCondLst>
                </p:cTn>
                <p:tgtEl>
                  <p:spTgt spid="10"/>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12928600"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What’s Next?</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2" name="TextBox 1">
            <a:extLst>
              <a:ext uri="{FF2B5EF4-FFF2-40B4-BE49-F238E27FC236}">
                <a16:creationId xmlns:a16="http://schemas.microsoft.com/office/drawing/2014/main" id="{A44E9B75-4844-BA60-0264-43DD7BA42AAD}"/>
              </a:ext>
            </a:extLst>
          </p:cNvPr>
          <p:cNvSpPr txBox="1"/>
          <p:nvPr/>
        </p:nvSpPr>
        <p:spPr>
          <a:xfrm>
            <a:off x="1752600" y="3848100"/>
            <a:ext cx="11506200" cy="1562735"/>
          </a:xfrm>
          <a:prstGeom prst="rect">
            <a:avLst/>
          </a:prstGeom>
          <a:noFill/>
        </p:spPr>
        <p:txBody>
          <a:bodyPr wrap="square" rtlCol="0">
            <a:spAutoFit/>
          </a:bodyPr>
          <a:lstStyle/>
          <a:p>
            <a:pPr lvl="1"/>
            <a:r>
              <a:rPr lang="en-US" sz="2800" b="1" dirty="0"/>
              <a:t>Make website have two users:</a:t>
            </a:r>
          </a:p>
          <a:p>
            <a:pPr marL="342900" lvl="7" indent="-342900">
              <a:lnSpc>
                <a:spcPct val="150000"/>
              </a:lnSpc>
              <a:buFont typeface="Wingdings" panose="05000000000000000000" pitchFamily="2" charset="2"/>
              <a:buChar char="q"/>
            </a:pPr>
            <a:r>
              <a:rPr lang="en-US" sz="2400" dirty="0"/>
              <a:t>Doctor: upload image and take report.</a:t>
            </a:r>
          </a:p>
          <a:p>
            <a:pPr marL="342900" lvl="5" indent="-342900">
              <a:lnSpc>
                <a:spcPct val="150000"/>
              </a:lnSpc>
              <a:buFont typeface="Wingdings" panose="05000000000000000000" pitchFamily="2" charset="2"/>
              <a:buChar char="q"/>
            </a:pPr>
            <a:r>
              <a:rPr lang="en-US" sz="2400" dirty="0"/>
              <a:t>Patient: upload report to understand any unclear word.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314840"/>
            <a:ext cx="8513353" cy="2972159"/>
          </a:xfrm>
          <a:prstGeom prst="rect">
            <a:avLst/>
          </a:prstGeom>
        </p:spPr>
      </p:pic>
      <p:pic>
        <p:nvPicPr>
          <p:cNvPr id="3" name="object 3"/>
          <p:cNvPicPr/>
          <p:nvPr/>
        </p:nvPicPr>
        <p:blipFill>
          <a:blip r:embed="rId3" cstate="print"/>
          <a:stretch>
            <a:fillRect/>
          </a:stretch>
        </p:blipFill>
        <p:spPr>
          <a:xfrm>
            <a:off x="9644581" y="1"/>
            <a:ext cx="8643418" cy="3431444"/>
          </a:xfrm>
          <a:prstGeom prst="rect">
            <a:avLst/>
          </a:prstGeom>
        </p:spPr>
      </p:pic>
      <p:sp>
        <p:nvSpPr>
          <p:cNvPr id="10" name="Rectangle 9"/>
          <p:cNvSpPr/>
          <p:nvPr/>
        </p:nvSpPr>
        <p:spPr>
          <a:xfrm>
            <a:off x="3911484" y="4000500"/>
            <a:ext cx="10761216" cy="2169825"/>
          </a:xfrm>
          <a:prstGeom prst="rect">
            <a:avLst/>
          </a:prstGeom>
        </p:spPr>
        <p:txBody>
          <a:bodyPr wrap="none">
            <a:spAutoFit/>
          </a:bodyPr>
          <a:lstStyle/>
          <a:p>
            <a:r>
              <a:rPr lang="en-US" sz="13500" b="1" spc="415" dirty="0">
                <a:solidFill>
                  <a:srgbClr val="000000"/>
                </a:solidFill>
                <a:latin typeface="Tahoma" panose="020B0604030504040204" pitchFamily="34" charset="0"/>
                <a:ea typeface="Tahoma" panose="020B0604030504040204" pitchFamily="34" charset="0"/>
                <a:cs typeface="Tahoma" panose="020B0604030504040204" pitchFamily="34" charset="0"/>
              </a:rPr>
              <a:t>THANK</a:t>
            </a:r>
            <a:r>
              <a:rPr lang="en-US" sz="13500" b="1" spc="-825" dirty="0">
                <a:solidFill>
                  <a:srgbClr val="000000"/>
                </a:solidFill>
              </a:rPr>
              <a:t> </a:t>
            </a:r>
            <a:r>
              <a:rPr lang="en-US" sz="13500" b="1" spc="204" dirty="0">
                <a:solidFill>
                  <a:srgbClr val="000000"/>
                </a:solidFill>
                <a:latin typeface="Tahoma" panose="020B0604030504040204" pitchFamily="34" charset="0"/>
                <a:ea typeface="Tahoma" panose="020B0604030504040204" pitchFamily="34" charset="0"/>
                <a:cs typeface="Tahoma" panose="020B0604030504040204" pitchFamily="34" charset="0"/>
              </a:rPr>
              <a:t>YOU</a:t>
            </a:r>
            <a:endParaRPr lang="en-US" sz="135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spc="-110" dirty="0">
                <a:solidFill>
                  <a:srgbClr val="000000"/>
                </a:solidFill>
              </a:rPr>
              <a:t>INTRODUCTION</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9" name="TextBox 8"/>
          <p:cNvSpPr txBox="1"/>
          <p:nvPr/>
        </p:nvSpPr>
        <p:spPr>
          <a:xfrm>
            <a:off x="887209" y="3353541"/>
            <a:ext cx="16181591" cy="4247317"/>
          </a:xfrm>
          <a:prstGeom prst="rect">
            <a:avLst/>
          </a:prstGeom>
          <a:noFill/>
        </p:spPr>
        <p:txBody>
          <a:bodyPr wrap="square" rtlCol="0">
            <a:spAutoFit/>
          </a:bodyPr>
          <a:lstStyle/>
          <a:p>
            <a:pPr marL="571500" lvl="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Medical imaging plays a significant role in the diagnosis and treatment of diseases.</a:t>
            </a:r>
          </a:p>
          <a:p>
            <a:pPr marL="571500" lvl="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Computer-aided diagnosis and medical imaging systems have improved in the past decade to a point where they can partially mimic radiologists.</a:t>
            </a:r>
          </a:p>
          <a:p>
            <a:pPr marL="571500" lvl="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The most common medical imaging application is the Chest X-Ray.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MOTIVATION</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9" name="TextBox 8"/>
          <p:cNvSpPr txBox="1"/>
          <p:nvPr/>
        </p:nvSpPr>
        <p:spPr>
          <a:xfrm>
            <a:off x="887209" y="3353541"/>
            <a:ext cx="16181591" cy="424731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Building intelligence system that use recent deep learning model to generate reports.</a:t>
            </a:r>
          </a:p>
          <a:p>
            <a:pPr marL="57150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Helps reduce workload of radiologists in writing medical reports.</a:t>
            </a:r>
          </a:p>
          <a:p>
            <a:pPr marL="57150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We intend to effectively capture abnormal regions to describe normal and abnormal diagnoses.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8724900"/>
            <a:ext cx="7326609" cy="1121203"/>
          </a:xfrm>
          <a:prstGeom prst="rect">
            <a:avLst/>
          </a:prstGeom>
        </p:spPr>
      </p:pic>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OBJECTIVE</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10" name="Subtitle 2"/>
          <p:cNvSpPr txBox="1"/>
          <p:nvPr/>
        </p:nvSpPr>
        <p:spPr>
          <a:xfrm>
            <a:off x="1016000" y="3162300"/>
            <a:ext cx="16205200" cy="55626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Create an application that helps physicians to generate reports from medical images. </a:t>
            </a:r>
          </a:p>
          <a:p>
            <a:pPr marL="571500" indent="-5715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Insert chest x-ray as an input to the application, then generate a report automatically.</a:t>
            </a:r>
          </a:p>
          <a:p>
            <a:pPr marL="571500" indent="-5715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We will achieve this Objectives by the following steps:</a:t>
            </a:r>
          </a:p>
          <a:p>
            <a:pPr marL="1028700" lvl="1" indent="-571500">
              <a:buFont typeface="Courier New" panose="02070309020205020404" pitchFamily="49" charset="0"/>
              <a:buChar char="o"/>
            </a:pPr>
            <a:r>
              <a:rPr lang="en-US" sz="2800" dirty="0">
                <a:latin typeface="Tahoma" panose="020B0604030504040204" pitchFamily="34" charset="0"/>
                <a:ea typeface="Tahoma" panose="020B0604030504040204" pitchFamily="34" charset="0"/>
                <a:cs typeface="Tahoma" panose="020B0604030504040204" pitchFamily="34" charset="0"/>
              </a:rPr>
              <a:t>Survey</a:t>
            </a:r>
          </a:p>
          <a:p>
            <a:pPr marL="1028700" lvl="1" indent="-571500">
              <a:buFont typeface="Courier New" panose="02070309020205020404" pitchFamily="49" charset="0"/>
              <a:buChar char="o"/>
            </a:pPr>
            <a:r>
              <a:rPr lang="en-US" sz="2800" dirty="0">
                <a:latin typeface="Tahoma" panose="020B0604030504040204" pitchFamily="34" charset="0"/>
                <a:ea typeface="Tahoma" panose="020B0604030504040204" pitchFamily="34" charset="0"/>
                <a:cs typeface="Tahoma" panose="020B0604030504040204" pitchFamily="34" charset="0"/>
              </a:rPr>
              <a:t>Select  most recent and accurate techniques.</a:t>
            </a:r>
          </a:p>
          <a:p>
            <a:pPr marL="1028700" lvl="1" indent="-571500">
              <a:buFont typeface="Courier New" panose="02070309020205020404" pitchFamily="49" charset="0"/>
              <a:buChar char="o"/>
            </a:pPr>
            <a:r>
              <a:rPr lang="en-US" sz="2800" dirty="0">
                <a:latin typeface="Tahoma" panose="020B0604030504040204" pitchFamily="34" charset="0"/>
                <a:ea typeface="Tahoma" panose="020B0604030504040204" pitchFamily="34" charset="0"/>
                <a:cs typeface="Tahoma" panose="020B0604030504040204" pitchFamily="34" charset="0"/>
              </a:rPr>
              <a:t>Implement our proposed model.</a:t>
            </a:r>
          </a:p>
          <a:p>
            <a:pPr marL="1028700" lvl="1" indent="-571500">
              <a:buFont typeface="Courier New" panose="02070309020205020404" pitchFamily="49" charset="0"/>
              <a:buChar char="o"/>
            </a:pPr>
            <a:r>
              <a:rPr lang="en-US" sz="2800" dirty="0">
                <a:latin typeface="Tahoma" panose="020B0604030504040204" pitchFamily="34" charset="0"/>
                <a:ea typeface="Tahoma" panose="020B0604030504040204" pitchFamily="34" charset="0"/>
                <a:cs typeface="Tahoma" panose="020B0604030504040204" pitchFamily="34" charset="0"/>
              </a:rPr>
              <a:t>Test model.</a:t>
            </a:r>
          </a:p>
          <a:p>
            <a:pPr marL="1028700" lvl="1" indent="-571500">
              <a:buFont typeface="Courier New" panose="02070309020205020404" pitchFamily="49" charset="0"/>
              <a:buChar char="o"/>
            </a:pPr>
            <a:r>
              <a:rPr lang="en-US" sz="2800" dirty="0">
                <a:latin typeface="Tahoma" panose="020B0604030504040204" pitchFamily="34" charset="0"/>
                <a:ea typeface="Tahoma" panose="020B0604030504040204" pitchFamily="34" charset="0"/>
                <a:cs typeface="Tahoma" panose="020B0604030504040204" pitchFamily="34" charset="0"/>
              </a:rPr>
              <a:t>Compare our result  with survey.</a:t>
            </a:r>
          </a:p>
          <a:p>
            <a:pPr marL="1028700" lvl="1" indent="-571500">
              <a:buFont typeface="Courier New" panose="02070309020205020404" pitchFamily="49" charset="0"/>
              <a:buChar char="o"/>
            </a:pPr>
            <a:r>
              <a:rPr lang="en-US" sz="2800" dirty="0">
                <a:latin typeface="Tahoma" panose="020B0604030504040204" pitchFamily="34" charset="0"/>
                <a:ea typeface="Tahoma" panose="020B0604030504040204" pitchFamily="34" charset="0"/>
                <a:cs typeface="Tahoma" panose="020B0604030504040204" pitchFamily="34" charset="0"/>
              </a:rPr>
              <a:t>Modification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439555"/>
            <a:ext cx="7849234" cy="1092200"/>
          </a:xfrm>
          <a:prstGeom prst="rect">
            <a:avLst/>
          </a:prstGeom>
        </p:spPr>
        <p:txBody>
          <a:bodyPr vert="horz" wrap="square" lIns="0" tIns="12700" rIns="0" bIns="0" rtlCol="0">
            <a:spAutoFit/>
          </a:bodyPr>
          <a:lstStyle/>
          <a:p>
            <a:pPr marL="12700">
              <a:lnSpc>
                <a:spcPct val="100000"/>
              </a:lnSpc>
              <a:spcBef>
                <a:spcPts val="100"/>
              </a:spcBef>
            </a:pPr>
            <a:r>
              <a:rPr lang="en-US" spc="120" dirty="0">
                <a:solidFill>
                  <a:srgbClr val="000000"/>
                </a:solidFill>
              </a:rPr>
              <a:t>Transformer</a:t>
            </a:r>
            <a:endParaRPr spc="195" dirty="0">
              <a:solidFill>
                <a:srgbClr val="000000"/>
              </a:solidFill>
            </a:endParaRPr>
          </a:p>
        </p:txBody>
      </p:sp>
      <p:pic>
        <p:nvPicPr>
          <p:cNvPr id="5" name="object 5"/>
          <p:cNvPicPr/>
          <p:nvPr/>
        </p:nvPicPr>
        <p:blipFill>
          <a:blip r:embed="rId2" cstate="print"/>
          <a:stretch>
            <a:fillRect/>
          </a:stretch>
        </p:blipFill>
        <p:spPr>
          <a:xfrm>
            <a:off x="0" y="6219176"/>
            <a:ext cx="7340078" cy="4067823"/>
          </a:xfrm>
          <a:prstGeom prst="rect">
            <a:avLst/>
          </a:prstGeom>
        </p:spPr>
      </p:pic>
      <p:sp>
        <p:nvSpPr>
          <p:cNvPr id="6" name="Rectangle 5"/>
          <p:cNvSpPr/>
          <p:nvPr/>
        </p:nvSpPr>
        <p:spPr>
          <a:xfrm>
            <a:off x="1828800" y="3238500"/>
            <a:ext cx="7672293" cy="646331"/>
          </a:xfrm>
          <a:prstGeom prst="rect">
            <a:avLst/>
          </a:prstGeom>
        </p:spPr>
        <p:txBody>
          <a:bodyPr wrap="none">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Encoder-Decoder</a:t>
            </a:r>
            <a:r>
              <a:rPr lang="en-US" sz="3600" dirty="0"/>
              <a:t> based on attention</a:t>
            </a:r>
            <a:r>
              <a:rPr lang="en-US" dirty="0"/>
              <a:t>.</a:t>
            </a:r>
          </a:p>
        </p:txBody>
      </p:sp>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2600" y="342900"/>
            <a:ext cx="6781800" cy="95344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28700"/>
            <a:ext cx="10642600" cy="1090042"/>
          </a:xfrm>
          <a:prstGeom prst="rect">
            <a:avLst/>
          </a:prstGeom>
        </p:spPr>
        <p:txBody>
          <a:bodyPr vert="horz" wrap="square" lIns="0" tIns="12700" rIns="0" bIns="0" rtlCol="0">
            <a:spAutoFit/>
          </a:bodyPr>
          <a:lstStyle/>
          <a:p>
            <a:pPr marL="12700">
              <a:lnSpc>
                <a:spcPct val="100000"/>
              </a:lnSpc>
              <a:spcBef>
                <a:spcPts val="100"/>
              </a:spcBef>
            </a:pPr>
            <a:r>
              <a:rPr lang="en-US" spc="120" dirty="0">
                <a:solidFill>
                  <a:srgbClr val="000000"/>
                </a:solidFill>
              </a:rPr>
              <a:t>The model Structure</a:t>
            </a:r>
            <a:endParaRPr spc="195" dirty="0">
              <a:solidFill>
                <a:srgbClr val="000000"/>
              </a:solidFill>
            </a:endParaRPr>
          </a:p>
        </p:txBody>
      </p:sp>
      <p:pic>
        <p:nvPicPr>
          <p:cNvPr id="5" name="object 5"/>
          <p:cNvPicPr/>
          <p:nvPr/>
        </p:nvPicPr>
        <p:blipFill>
          <a:blip r:embed="rId2" cstate="print"/>
          <a:stretch>
            <a:fillRect/>
          </a:stretch>
        </p:blipFill>
        <p:spPr>
          <a:xfrm>
            <a:off x="0" y="6219176"/>
            <a:ext cx="7340078" cy="4067823"/>
          </a:xfrm>
          <a:prstGeom prst="rect">
            <a:avLst/>
          </a:prstGeom>
        </p:spPr>
      </p:pic>
      <p:sp>
        <p:nvSpPr>
          <p:cNvPr id="8" name="Content Placeholder 4"/>
          <p:cNvSpPr txBox="1"/>
          <p:nvPr/>
        </p:nvSpPr>
        <p:spPr>
          <a:xfrm>
            <a:off x="2667000" y="2857501"/>
            <a:ext cx="14020800" cy="2215991"/>
          </a:xfrm>
          <a:prstGeom prst="rect">
            <a:avLst/>
          </a:prstGeom>
        </p:spPr>
        <p:txBody>
          <a:bodyPr wrap="square" lIns="0" tIns="0" rIns="0" bIns="0">
            <a:sp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3600" dirty="0"/>
              <a:t>Visual Extractor.</a:t>
            </a:r>
          </a:p>
          <a:p>
            <a:pPr marL="342900" indent="-342900">
              <a:buFont typeface="Arial" panose="020B0604020202020204" pitchFamily="34" charset="0"/>
              <a:buChar char="•"/>
            </a:pPr>
            <a:r>
              <a:rPr lang="en-US" sz="3600" dirty="0"/>
              <a:t>Standard Encoder from transformer.</a:t>
            </a:r>
          </a:p>
          <a:p>
            <a:pPr marL="342900" indent="-342900">
              <a:buFont typeface="Arial" panose="020B0604020202020204" pitchFamily="34" charset="0"/>
              <a:buChar char="•"/>
            </a:pPr>
            <a:r>
              <a:rPr lang="en-US" sz="3600" dirty="0"/>
              <a:t>Decoder from transformer with extra relational  memory module and MCLN.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016000" y="1028700"/>
            <a:ext cx="10642600" cy="1090042"/>
          </a:xfrm>
          <a:prstGeom prst="rect">
            <a:avLst/>
          </a:prstGeom>
        </p:spPr>
        <p:txBody>
          <a:bodyPr vert="horz" wrap="square" lIns="0" tIns="12700" rIns="0" bIns="0" rtlCol="0">
            <a:spAutoFit/>
          </a:bodyPr>
          <a:lstStyle/>
          <a:p>
            <a:pPr marL="12700">
              <a:lnSpc>
                <a:spcPct val="100000"/>
              </a:lnSpc>
              <a:spcBef>
                <a:spcPts val="100"/>
              </a:spcBef>
            </a:pPr>
            <a:r>
              <a:rPr lang="en-US" spc="120" dirty="0">
                <a:solidFill>
                  <a:srgbClr val="000000"/>
                </a:solidFill>
              </a:rPr>
              <a:t>System Architecture</a:t>
            </a:r>
            <a:endParaRPr spc="195" dirty="0">
              <a:solidFill>
                <a:srgbClr val="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101424"/>
            <a:ext cx="10134600" cy="78139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11390"/>
            <a:ext cx="3870960" cy="2975610"/>
          </a:xfrm>
          <a:prstGeom prst="rect">
            <a:avLst/>
          </a:prstGeom>
        </p:spPr>
      </p:pic>
      <p:sp>
        <p:nvSpPr>
          <p:cNvPr id="7" name="object 7"/>
          <p:cNvSpPr txBox="1">
            <a:spLocks noGrp="1"/>
          </p:cNvSpPr>
          <p:nvPr>
            <p:ph type="title"/>
          </p:nvPr>
        </p:nvSpPr>
        <p:spPr>
          <a:xfrm>
            <a:off x="685800" y="419100"/>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Explanation of finished phases</a:t>
            </a:r>
          </a:p>
        </p:txBody>
      </p:sp>
      <p:sp>
        <p:nvSpPr>
          <p:cNvPr id="6" name="Content Placeholder 4"/>
          <p:cNvSpPr txBox="1"/>
          <p:nvPr/>
        </p:nvSpPr>
        <p:spPr>
          <a:xfrm>
            <a:off x="1066800" y="2019300"/>
            <a:ext cx="15888970" cy="6581161"/>
          </a:xfrm>
          <a:prstGeom prst="rect">
            <a:avLst/>
          </a:prstGeom>
        </p:spPr>
        <p:txBody>
          <a:bodyPr wrap="square" lIns="0" tIns="0" rIns="0" bIns="0">
            <a:sp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nSpc>
                <a:spcPct val="150000"/>
              </a:lnSpc>
              <a:buFont typeface="Wingdings" panose="05000000000000000000" pitchFamily="2" charset="2"/>
              <a:buChar char="Ø"/>
            </a:pPr>
            <a:r>
              <a:rPr lang="en-US" sz="3600" b="1" dirty="0"/>
              <a:t>Train:-</a:t>
            </a:r>
          </a:p>
          <a:p>
            <a:pPr marL="914400" lvl="1" indent="-457200">
              <a:lnSpc>
                <a:spcPct val="150000"/>
              </a:lnSpc>
              <a:buFont typeface="Arial" panose="020B0604020202020204" pitchFamily="34" charset="0"/>
              <a:buChar char="•"/>
            </a:pPr>
            <a:r>
              <a:rPr lang="en-US" sz="2800" dirty="0"/>
              <a:t> Model trained on 5,226 images , 2,770 report with 100 epoch and batch size =16 take</a:t>
            </a:r>
          </a:p>
          <a:p>
            <a:pPr marL="914400" lvl="1" indent="-457200">
              <a:lnSpc>
                <a:spcPct val="150000"/>
              </a:lnSpc>
              <a:buFont typeface="Arial" panose="020B0604020202020204" pitchFamily="34" charset="0"/>
              <a:buChar char="•"/>
            </a:pPr>
            <a:r>
              <a:rPr lang="en-US" sz="2800" dirty="0"/>
              <a:t> Image + report as input </a:t>
            </a:r>
          </a:p>
          <a:p>
            <a:pPr marL="914400" lvl="1" indent="-457200">
              <a:lnSpc>
                <a:spcPct val="150000"/>
              </a:lnSpc>
              <a:buFont typeface="Arial" panose="020B0604020202020204" pitchFamily="34" charset="0"/>
              <a:buChar char="•"/>
            </a:pPr>
            <a:r>
              <a:rPr lang="en-US" sz="2800" dirty="0"/>
              <a:t> Tokenize report  and Load data (iu_xray) with 7,470 chest X-ray images and 3,955 reports</a:t>
            </a:r>
          </a:p>
          <a:p>
            <a:pPr marL="914400" lvl="1" indent="-457200">
              <a:lnSpc>
                <a:spcPct val="150000"/>
              </a:lnSpc>
              <a:buFont typeface="Arial" panose="020B0604020202020204" pitchFamily="34" charset="0"/>
              <a:buChar char="•"/>
            </a:pPr>
            <a:r>
              <a:rPr lang="en-US" sz="2800" dirty="0"/>
              <a:t> Build model(R2Gen ):-</a:t>
            </a:r>
          </a:p>
          <a:p>
            <a:pPr marL="1485900" lvl="2" indent="-571500">
              <a:lnSpc>
                <a:spcPct val="150000"/>
              </a:lnSpc>
              <a:buFont typeface="+mj-lt"/>
              <a:buAutoNum type="romanLcPeriod"/>
            </a:pPr>
            <a:r>
              <a:rPr lang="en-US" sz="2800" dirty="0"/>
              <a:t>   Visual Extractor using pretrained model resnet 101</a:t>
            </a:r>
          </a:p>
          <a:p>
            <a:pPr marL="1485900" lvl="2" indent="-571500">
              <a:lnSpc>
                <a:spcPct val="150000"/>
              </a:lnSpc>
              <a:buFont typeface="+mj-lt"/>
              <a:buAutoNum type="romanLcPeriod"/>
            </a:pPr>
            <a:r>
              <a:rPr lang="en-US" sz="2800" dirty="0"/>
              <a:t>   transformer:- Encoder, Decoder</a:t>
            </a:r>
          </a:p>
          <a:p>
            <a:pPr marL="1485900" lvl="2" indent="-571500">
              <a:lnSpc>
                <a:spcPct val="150000"/>
              </a:lnSpc>
              <a:buFont typeface="+mj-lt"/>
              <a:buAutoNum type="romanLcPeriod"/>
            </a:pPr>
            <a:r>
              <a:rPr lang="en-US" sz="2800" dirty="0"/>
              <a:t>   Relational memory</a:t>
            </a:r>
          </a:p>
          <a:p>
            <a:pPr marL="1485900" lvl="2" indent="-571500">
              <a:lnSpc>
                <a:spcPct val="150000"/>
              </a:lnSpc>
              <a:buFont typeface="+mj-lt"/>
              <a:buAutoNum type="romanLcPeriod"/>
            </a:pPr>
            <a:r>
              <a:rPr lang="en-US" sz="2800" dirty="0"/>
              <a:t>   Memory-driven Conditional Layer Normalization (MCLN)</a:t>
            </a:r>
          </a:p>
          <a:p>
            <a:pPr marL="914400" lvl="1" indent="-457200">
              <a:lnSpc>
                <a:spcPct val="150000"/>
              </a:lnSpc>
              <a:buFont typeface="Arial" panose="020B0604020202020204" pitchFamily="34" charset="0"/>
              <a:buChar char="•"/>
            </a:pPr>
            <a:r>
              <a:rPr lang="en-US" sz="2800" dirty="0"/>
              <a:t> The model is trained under cross entropy loss with ADAM optimizer</a:t>
            </a:r>
          </a:p>
        </p:txBody>
      </p:sp>
      <p:pic>
        <p:nvPicPr>
          <p:cNvPr id="9" name="object 6"/>
          <p:cNvPicPr/>
          <p:nvPr/>
        </p:nvPicPr>
        <p:blipFill>
          <a:blip r:embed="rId3" cstate="print"/>
          <a:stretch>
            <a:fillRect/>
          </a:stretch>
        </p:blipFill>
        <p:spPr>
          <a:xfrm>
            <a:off x="6553200" y="9320530"/>
            <a:ext cx="6199505" cy="709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11390"/>
            <a:ext cx="3870960" cy="2975610"/>
          </a:xfrm>
          <a:prstGeom prst="rect">
            <a:avLst/>
          </a:prstGeom>
        </p:spPr>
      </p:pic>
      <p:sp>
        <p:nvSpPr>
          <p:cNvPr id="7" name="object 7"/>
          <p:cNvSpPr txBox="1">
            <a:spLocks noGrp="1"/>
          </p:cNvSpPr>
          <p:nvPr>
            <p:ph type="title"/>
          </p:nvPr>
        </p:nvSpPr>
        <p:spPr>
          <a:xfrm>
            <a:off x="685800" y="419100"/>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Explanation of finished phases</a:t>
            </a:r>
          </a:p>
        </p:txBody>
      </p:sp>
      <p:sp>
        <p:nvSpPr>
          <p:cNvPr id="6" name="Content Placeholder 4"/>
          <p:cNvSpPr txBox="1"/>
          <p:nvPr/>
        </p:nvSpPr>
        <p:spPr>
          <a:xfrm>
            <a:off x="981075" y="2019300"/>
            <a:ext cx="15928340" cy="3349507"/>
          </a:xfrm>
          <a:prstGeom prst="rect">
            <a:avLst/>
          </a:prstGeom>
        </p:spPr>
        <p:txBody>
          <a:bodyPr wrap="square" lIns="0" tIns="0" rIns="0" bIns="0">
            <a:sp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nSpc>
                <a:spcPct val="150000"/>
              </a:lnSpc>
              <a:buFont typeface="Wingdings" panose="05000000000000000000" pitchFamily="2" charset="2"/>
              <a:buChar char="Ø"/>
            </a:pPr>
            <a:r>
              <a:rPr lang="en-US" sz="3600" b="1" dirty="0"/>
              <a:t>Test:-</a:t>
            </a:r>
          </a:p>
          <a:p>
            <a:pPr marL="914400" lvl="1" indent="-457200">
              <a:lnSpc>
                <a:spcPct val="150000"/>
              </a:lnSpc>
              <a:buFont typeface="Arial" panose="020B0604020202020204" pitchFamily="34" charset="0"/>
              <a:buChar char="•"/>
            </a:pPr>
            <a:r>
              <a:rPr lang="en-US" sz="2800" dirty="0"/>
              <a:t> Test with 1,496 Images, 790 report images with 100 epoch and batch size 16.</a:t>
            </a:r>
          </a:p>
          <a:p>
            <a:pPr marL="914400" lvl="1" indent="-457200">
              <a:lnSpc>
                <a:spcPct val="150000"/>
              </a:lnSpc>
              <a:buFont typeface="Arial" panose="020B0604020202020204" pitchFamily="34" charset="0"/>
              <a:buChar char="•"/>
            </a:pPr>
            <a:r>
              <a:rPr lang="en-US" sz="2800" dirty="0"/>
              <a:t> create tokenizer and create data loader.</a:t>
            </a:r>
          </a:p>
          <a:p>
            <a:pPr marL="914400" lvl="1" indent="-457200">
              <a:lnSpc>
                <a:spcPct val="150000"/>
              </a:lnSpc>
              <a:buFont typeface="Arial" panose="020B0604020202020204" pitchFamily="34" charset="0"/>
              <a:buChar char="•"/>
            </a:pPr>
            <a:r>
              <a:rPr lang="en-US" sz="2800" dirty="0"/>
              <a:t> build model architecture.</a:t>
            </a:r>
          </a:p>
          <a:p>
            <a:pPr marL="914400" lvl="1" indent="-457200">
              <a:lnSpc>
                <a:spcPct val="150000"/>
              </a:lnSpc>
              <a:buFont typeface="Arial" panose="020B0604020202020204" pitchFamily="34" charset="0"/>
              <a:buChar char="•"/>
            </a:pPr>
            <a:r>
              <a:rPr lang="en-US" sz="2800" dirty="0"/>
              <a:t> handles of loss and metrics then build tester.</a:t>
            </a:r>
          </a:p>
        </p:txBody>
      </p:sp>
      <p:pic>
        <p:nvPicPr>
          <p:cNvPr id="9" name="object 6"/>
          <p:cNvPicPr/>
          <p:nvPr/>
        </p:nvPicPr>
        <p:blipFill>
          <a:blip r:embed="rId3" cstate="print"/>
          <a:stretch>
            <a:fillRect/>
          </a:stretch>
        </p:blipFill>
        <p:spPr>
          <a:xfrm>
            <a:off x="6553200" y="9320530"/>
            <a:ext cx="6199505" cy="709295"/>
          </a:xfrm>
          <a:prstGeom prst="rect">
            <a:avLst/>
          </a:prstGeom>
        </p:spPr>
      </p:pic>
    </p:spTree>
    <p:extLst>
      <p:ext uri="{BB962C8B-B14F-4D97-AF65-F5344CB8AC3E}">
        <p14:creationId xmlns:p14="http://schemas.microsoft.com/office/powerpoint/2010/main" val="309800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567</Words>
  <Application>Microsoft Office PowerPoint</Application>
  <PresentationFormat>Custom</PresentationFormat>
  <Paragraphs>90</Paragraphs>
  <Slides>16</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Tahoma</vt:lpstr>
      <vt:lpstr>Wingdings</vt:lpstr>
      <vt:lpstr>Office Theme</vt:lpstr>
      <vt:lpstr>PowerPoint Presentation</vt:lpstr>
      <vt:lpstr>INTRODUCTION</vt:lpstr>
      <vt:lpstr>MOTIVATION</vt:lpstr>
      <vt:lpstr>OBJECTIVE</vt:lpstr>
      <vt:lpstr>Transformer</vt:lpstr>
      <vt:lpstr>The model Structure</vt:lpstr>
      <vt:lpstr>System Architecture</vt:lpstr>
      <vt:lpstr>Explanation of finished phases</vt:lpstr>
      <vt:lpstr>Explanation of finished phases</vt:lpstr>
      <vt:lpstr>Explanation of finished phases</vt:lpstr>
      <vt:lpstr>Dataset</vt:lpstr>
      <vt:lpstr>Other trials:</vt:lpstr>
      <vt:lpstr>Experiments and Results</vt:lpstr>
      <vt:lpstr>Demo</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Nouran Sayed Nasr</dc:creator>
  <cp:keywords>DAFgZDrihiQ,BAFgXW13fbs</cp:keywords>
  <cp:lastModifiedBy>hp</cp:lastModifiedBy>
  <cp:revision>25</cp:revision>
  <dcterms:created xsi:type="dcterms:W3CDTF">2023-04-17T20:23:00Z</dcterms:created>
  <dcterms:modified xsi:type="dcterms:W3CDTF">2023-04-28T12:05:05Z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2023-04-17T02:00:00Z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2023-04-17T02:00:00Z</vt:filetime>
  </property>
  <property fmtid="{D5CDD505-2E9C-101B-9397-08002B2CF9AE}" pid="6" name="ICV">
    <vt:lpwstr>0C6923961E794FFDA86ABA8847D53B0E</vt:lpwstr>
  </property>
  <property fmtid="{D5CDD505-2E9C-101B-9397-08002B2CF9AE}" pid="7" name="KSOProductBuildVer">
    <vt:lpwstr>1033-11.2.0.11516</vt:lpwstr>
  </property>
</Properties>
</file>