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3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E43F6-AA64-41E0-8C6C-7B6318898AEB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7B6035-3D9B-4A46-B6B5-CCFED2F729D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76B4ECDA-417A-4B2A-BD4A-E9FE51EE82AE}" type="parTrans" cxnId="{1538923D-979A-4750-A94F-26CFD3D74454}">
      <dgm:prSet/>
      <dgm:spPr/>
      <dgm:t>
        <a:bodyPr/>
        <a:lstStyle/>
        <a:p>
          <a:endParaRPr lang="en-US" sz="1400"/>
        </a:p>
      </dgm:t>
    </dgm:pt>
    <dgm:pt modelId="{65197FC6-55F0-479E-A4A9-30530D507CA7}" type="sibTrans" cxnId="{1538923D-979A-4750-A94F-26CFD3D74454}">
      <dgm:prSet/>
      <dgm:spPr/>
      <dgm:t>
        <a:bodyPr/>
        <a:lstStyle/>
        <a:p>
          <a:endParaRPr lang="en-US"/>
        </a:p>
      </dgm:t>
    </dgm:pt>
    <dgm:pt modelId="{6AEFF8A0-805F-4FCA-B0D3-4E130D3B7D19}">
      <dgm:prSet/>
      <dgm:spPr/>
      <dgm:t>
        <a:bodyPr/>
        <a:lstStyle/>
        <a:p>
          <a:r>
            <a:rPr lang="en-US" dirty="0"/>
            <a:t>Data Exploration</a:t>
          </a:r>
        </a:p>
      </dgm:t>
    </dgm:pt>
    <dgm:pt modelId="{C7393630-989F-4C0D-8A21-221B12D48621}" type="parTrans" cxnId="{385B11B1-890E-479F-A7C7-F2E44B903823}">
      <dgm:prSet/>
      <dgm:spPr/>
      <dgm:t>
        <a:bodyPr/>
        <a:lstStyle/>
        <a:p>
          <a:endParaRPr lang="en-US" sz="1400"/>
        </a:p>
      </dgm:t>
    </dgm:pt>
    <dgm:pt modelId="{6919DE57-4AAA-4912-B980-3A8BFD77B7E2}" type="sibTrans" cxnId="{385B11B1-890E-479F-A7C7-F2E44B903823}">
      <dgm:prSet/>
      <dgm:spPr/>
      <dgm:t>
        <a:bodyPr/>
        <a:lstStyle/>
        <a:p>
          <a:endParaRPr lang="en-US"/>
        </a:p>
      </dgm:t>
    </dgm:pt>
    <dgm:pt modelId="{678FB017-024C-4748-BE29-F49DEBB61DFF}">
      <dgm:prSet/>
      <dgm:spPr/>
      <dgm:t>
        <a:bodyPr/>
        <a:lstStyle/>
        <a:p>
          <a:r>
            <a:rPr lang="en-US" dirty="0"/>
            <a:t>Data load and transformation</a:t>
          </a:r>
        </a:p>
      </dgm:t>
    </dgm:pt>
    <dgm:pt modelId="{7155A45C-15BC-45E0-9438-AD81EB4A2A71}" type="parTrans" cxnId="{63B831CF-5B1A-468A-A5E9-666A251E7D87}">
      <dgm:prSet/>
      <dgm:spPr/>
      <dgm:t>
        <a:bodyPr/>
        <a:lstStyle/>
        <a:p>
          <a:endParaRPr lang="en-US" sz="1400"/>
        </a:p>
      </dgm:t>
    </dgm:pt>
    <dgm:pt modelId="{7249FE5A-4899-4418-B5B3-1ED426A730DD}" type="sibTrans" cxnId="{63B831CF-5B1A-468A-A5E9-666A251E7D87}">
      <dgm:prSet/>
      <dgm:spPr/>
      <dgm:t>
        <a:bodyPr/>
        <a:lstStyle/>
        <a:p>
          <a:endParaRPr lang="en-US"/>
        </a:p>
      </dgm:t>
    </dgm:pt>
    <dgm:pt modelId="{7A4B7D77-F554-4CA4-97B0-A4FB4AE1AC12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8BCDFD0D-EB0D-4E4D-9ED0-3A8476C9DDB1}" type="parTrans" cxnId="{31F43F3F-C244-4CFE-97F7-9C824BCAA3DD}">
      <dgm:prSet/>
      <dgm:spPr/>
      <dgm:t>
        <a:bodyPr/>
        <a:lstStyle/>
        <a:p>
          <a:endParaRPr lang="en-US" sz="1400"/>
        </a:p>
      </dgm:t>
    </dgm:pt>
    <dgm:pt modelId="{2567A936-6510-45FA-92D7-FA780F35F935}" type="sibTrans" cxnId="{31F43F3F-C244-4CFE-97F7-9C824BCAA3DD}">
      <dgm:prSet/>
      <dgm:spPr/>
      <dgm:t>
        <a:bodyPr/>
        <a:lstStyle/>
        <a:p>
          <a:endParaRPr lang="en-US"/>
        </a:p>
      </dgm:t>
    </dgm:pt>
    <dgm:pt modelId="{5D7C8A74-D277-427C-80BE-697556FF3140}">
      <dgm:prSet/>
      <dgm:spPr/>
      <dgm:t>
        <a:bodyPr/>
        <a:lstStyle/>
        <a:p>
          <a:r>
            <a:rPr lang="en-US"/>
            <a:t>Data visualization</a:t>
          </a:r>
          <a:endParaRPr lang="en-US" dirty="0"/>
        </a:p>
      </dgm:t>
    </dgm:pt>
    <dgm:pt modelId="{201A6C7D-7989-454A-8D6D-43B0B40CB45E}" type="parTrans" cxnId="{9808366C-97C5-4080-B26E-23820FB09590}">
      <dgm:prSet/>
      <dgm:spPr/>
      <dgm:t>
        <a:bodyPr/>
        <a:lstStyle/>
        <a:p>
          <a:endParaRPr lang="en-US"/>
        </a:p>
      </dgm:t>
    </dgm:pt>
    <dgm:pt modelId="{FD9982B4-D1C7-4FCF-B56D-1BFC4A3C0CC9}" type="sibTrans" cxnId="{9808366C-97C5-4080-B26E-23820FB09590}">
      <dgm:prSet/>
      <dgm:spPr/>
      <dgm:t>
        <a:bodyPr/>
        <a:lstStyle/>
        <a:p>
          <a:endParaRPr lang="en-US"/>
        </a:p>
      </dgm:t>
    </dgm:pt>
    <dgm:pt modelId="{70641C2E-EB6F-4938-8E34-D7D7E4975AE4}" type="pres">
      <dgm:prSet presAssocID="{ABCE43F6-AA64-41E0-8C6C-7B6318898AEB}" presName="linear" presStyleCnt="0">
        <dgm:presLayoutVars>
          <dgm:dir/>
          <dgm:animLvl val="lvl"/>
          <dgm:resizeHandles val="exact"/>
        </dgm:presLayoutVars>
      </dgm:prSet>
      <dgm:spPr/>
    </dgm:pt>
    <dgm:pt modelId="{E474722B-F771-4FE6-953E-0C750DC9954A}" type="pres">
      <dgm:prSet presAssocID="{427B6035-3D9B-4A46-B6B5-CCFED2F729DD}" presName="parentLin" presStyleCnt="0"/>
      <dgm:spPr/>
    </dgm:pt>
    <dgm:pt modelId="{A5BC854A-30D1-448C-BCD2-F81BEBF75AE3}" type="pres">
      <dgm:prSet presAssocID="{427B6035-3D9B-4A46-B6B5-CCFED2F729DD}" presName="parentLeftMargin" presStyleLbl="node1" presStyleIdx="0" presStyleCnt="5"/>
      <dgm:spPr/>
    </dgm:pt>
    <dgm:pt modelId="{6B2F5A5B-3869-45BE-B15E-CF0B2C8F494F}" type="pres">
      <dgm:prSet presAssocID="{427B6035-3D9B-4A46-B6B5-CCFED2F729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D0C6F7-3514-4AC9-8EAD-3DF6B24F8161}" type="pres">
      <dgm:prSet presAssocID="{427B6035-3D9B-4A46-B6B5-CCFED2F729DD}" presName="negativeSpace" presStyleCnt="0"/>
      <dgm:spPr/>
    </dgm:pt>
    <dgm:pt modelId="{0E0F1428-5FF0-4E60-ACFE-5FCC7069DE39}" type="pres">
      <dgm:prSet presAssocID="{427B6035-3D9B-4A46-B6B5-CCFED2F729DD}" presName="childText" presStyleLbl="conFgAcc1" presStyleIdx="0" presStyleCnt="5">
        <dgm:presLayoutVars>
          <dgm:bulletEnabled val="1"/>
        </dgm:presLayoutVars>
      </dgm:prSet>
      <dgm:spPr/>
    </dgm:pt>
    <dgm:pt modelId="{5BF153D9-6D74-49C3-8D3C-C05C718C0A57}" type="pres">
      <dgm:prSet presAssocID="{65197FC6-55F0-479E-A4A9-30530D507CA7}" presName="spaceBetweenRectangles" presStyleCnt="0"/>
      <dgm:spPr/>
    </dgm:pt>
    <dgm:pt modelId="{9FE86918-FC6C-4FBF-A6D2-54381373B860}" type="pres">
      <dgm:prSet presAssocID="{6AEFF8A0-805F-4FCA-B0D3-4E130D3B7D19}" presName="parentLin" presStyleCnt="0"/>
      <dgm:spPr/>
    </dgm:pt>
    <dgm:pt modelId="{7FFC92DD-2243-4D07-AF0A-B2B3444AC2DD}" type="pres">
      <dgm:prSet presAssocID="{6AEFF8A0-805F-4FCA-B0D3-4E130D3B7D19}" presName="parentLeftMargin" presStyleLbl="node1" presStyleIdx="0" presStyleCnt="5"/>
      <dgm:spPr/>
    </dgm:pt>
    <dgm:pt modelId="{352164F1-211E-4376-8B8F-8BAE0118D5D1}" type="pres">
      <dgm:prSet presAssocID="{6AEFF8A0-805F-4FCA-B0D3-4E130D3B7D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773754-F04A-4BD3-91FB-EDB544DD1520}" type="pres">
      <dgm:prSet presAssocID="{6AEFF8A0-805F-4FCA-B0D3-4E130D3B7D19}" presName="negativeSpace" presStyleCnt="0"/>
      <dgm:spPr/>
    </dgm:pt>
    <dgm:pt modelId="{958E100A-4D30-43AD-8D80-A0DBCCA02C5E}" type="pres">
      <dgm:prSet presAssocID="{6AEFF8A0-805F-4FCA-B0D3-4E130D3B7D19}" presName="childText" presStyleLbl="conFgAcc1" presStyleIdx="1" presStyleCnt="5">
        <dgm:presLayoutVars>
          <dgm:bulletEnabled val="1"/>
        </dgm:presLayoutVars>
      </dgm:prSet>
      <dgm:spPr/>
    </dgm:pt>
    <dgm:pt modelId="{D6536077-BA04-4AFB-90CB-35AEA91273A7}" type="pres">
      <dgm:prSet presAssocID="{6919DE57-4AAA-4912-B980-3A8BFD77B7E2}" presName="spaceBetweenRectangles" presStyleCnt="0"/>
      <dgm:spPr/>
    </dgm:pt>
    <dgm:pt modelId="{1111E0B0-A744-441A-80BF-58A2F9117F74}" type="pres">
      <dgm:prSet presAssocID="{678FB017-024C-4748-BE29-F49DEBB61DFF}" presName="parentLin" presStyleCnt="0"/>
      <dgm:spPr/>
    </dgm:pt>
    <dgm:pt modelId="{45981397-F9FD-473D-B3A0-37A072C66460}" type="pres">
      <dgm:prSet presAssocID="{678FB017-024C-4748-BE29-F49DEBB61DFF}" presName="parentLeftMargin" presStyleLbl="node1" presStyleIdx="1" presStyleCnt="5"/>
      <dgm:spPr/>
    </dgm:pt>
    <dgm:pt modelId="{6EA1C6ED-6B3D-4952-A924-0355CE53707A}" type="pres">
      <dgm:prSet presAssocID="{678FB017-024C-4748-BE29-F49DEBB61D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95F13B-9417-42C7-B25D-FED017B89702}" type="pres">
      <dgm:prSet presAssocID="{678FB017-024C-4748-BE29-F49DEBB61DFF}" presName="negativeSpace" presStyleCnt="0"/>
      <dgm:spPr/>
    </dgm:pt>
    <dgm:pt modelId="{B2AAD7A7-A0D0-44C2-8B84-044A0DD0FC0B}" type="pres">
      <dgm:prSet presAssocID="{678FB017-024C-4748-BE29-F49DEBB61DFF}" presName="childText" presStyleLbl="conFgAcc1" presStyleIdx="2" presStyleCnt="5">
        <dgm:presLayoutVars>
          <dgm:bulletEnabled val="1"/>
        </dgm:presLayoutVars>
      </dgm:prSet>
      <dgm:spPr/>
    </dgm:pt>
    <dgm:pt modelId="{21F2BE1E-108C-46BD-AAF6-2F3C25D94F0A}" type="pres">
      <dgm:prSet presAssocID="{7249FE5A-4899-4418-B5B3-1ED426A730DD}" presName="spaceBetweenRectangles" presStyleCnt="0"/>
      <dgm:spPr/>
    </dgm:pt>
    <dgm:pt modelId="{98649771-4F7A-4BB4-A5C9-AD494D756F26}" type="pres">
      <dgm:prSet presAssocID="{7A4B7D77-F554-4CA4-97B0-A4FB4AE1AC12}" presName="parentLin" presStyleCnt="0"/>
      <dgm:spPr/>
    </dgm:pt>
    <dgm:pt modelId="{C43B31A4-C2A9-4FE9-B098-0603BC769F6A}" type="pres">
      <dgm:prSet presAssocID="{7A4B7D77-F554-4CA4-97B0-A4FB4AE1AC12}" presName="parentLeftMargin" presStyleLbl="node1" presStyleIdx="2" presStyleCnt="5"/>
      <dgm:spPr/>
    </dgm:pt>
    <dgm:pt modelId="{9FC7AC29-B9A8-4329-A99C-4CC4AD94FE08}" type="pres">
      <dgm:prSet presAssocID="{7A4B7D77-F554-4CA4-97B0-A4FB4AE1AC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839F09-F184-40A6-89CF-265B71960E92}" type="pres">
      <dgm:prSet presAssocID="{7A4B7D77-F554-4CA4-97B0-A4FB4AE1AC12}" presName="negativeSpace" presStyleCnt="0"/>
      <dgm:spPr/>
    </dgm:pt>
    <dgm:pt modelId="{68CE7E38-C601-4B22-844E-5A7900B85227}" type="pres">
      <dgm:prSet presAssocID="{7A4B7D77-F554-4CA4-97B0-A4FB4AE1AC12}" presName="childText" presStyleLbl="conFgAcc1" presStyleIdx="3" presStyleCnt="5">
        <dgm:presLayoutVars>
          <dgm:bulletEnabled val="1"/>
        </dgm:presLayoutVars>
      </dgm:prSet>
      <dgm:spPr/>
    </dgm:pt>
    <dgm:pt modelId="{8190FA00-DEAF-4BDA-8634-5E8ABB237976}" type="pres">
      <dgm:prSet presAssocID="{2567A936-6510-45FA-92D7-FA780F35F935}" presName="spaceBetweenRectangles" presStyleCnt="0"/>
      <dgm:spPr/>
    </dgm:pt>
    <dgm:pt modelId="{3EA91DA0-ECA4-476C-8E57-FAEC89A740C1}" type="pres">
      <dgm:prSet presAssocID="{5D7C8A74-D277-427C-80BE-697556FF3140}" presName="parentLin" presStyleCnt="0"/>
      <dgm:spPr/>
    </dgm:pt>
    <dgm:pt modelId="{227D7FF4-6AEC-48AB-835D-3BCCA5A8DC39}" type="pres">
      <dgm:prSet presAssocID="{5D7C8A74-D277-427C-80BE-697556FF3140}" presName="parentLeftMargin" presStyleLbl="node1" presStyleIdx="3" presStyleCnt="5"/>
      <dgm:spPr/>
    </dgm:pt>
    <dgm:pt modelId="{74906B01-F1DF-48C0-87EC-5AC14AEFCF60}" type="pres">
      <dgm:prSet presAssocID="{5D7C8A74-D277-427C-80BE-697556FF314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E62CEFB-7021-436E-B4A1-5DAB36D241BF}" type="pres">
      <dgm:prSet presAssocID="{5D7C8A74-D277-427C-80BE-697556FF3140}" presName="negativeSpace" presStyleCnt="0"/>
      <dgm:spPr/>
    </dgm:pt>
    <dgm:pt modelId="{DF0B5BC5-E4C1-4999-B016-285F44FAD288}" type="pres">
      <dgm:prSet presAssocID="{5D7C8A74-D277-427C-80BE-697556FF3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5C3314-B169-4100-B219-9B441AE07859}" type="presOf" srcId="{678FB017-024C-4748-BE29-F49DEBB61DFF}" destId="{45981397-F9FD-473D-B3A0-37A072C66460}" srcOrd="0" destOrd="0" presId="urn:microsoft.com/office/officeart/2005/8/layout/list1"/>
    <dgm:cxn modelId="{E82E7B1E-845B-44DE-A755-23DED1699613}" type="presOf" srcId="{5D7C8A74-D277-427C-80BE-697556FF3140}" destId="{227D7FF4-6AEC-48AB-835D-3BCCA5A8DC39}" srcOrd="0" destOrd="0" presId="urn:microsoft.com/office/officeart/2005/8/layout/list1"/>
    <dgm:cxn modelId="{1538923D-979A-4750-A94F-26CFD3D74454}" srcId="{ABCE43F6-AA64-41E0-8C6C-7B6318898AEB}" destId="{427B6035-3D9B-4A46-B6B5-CCFED2F729DD}" srcOrd="0" destOrd="0" parTransId="{76B4ECDA-417A-4B2A-BD4A-E9FE51EE82AE}" sibTransId="{65197FC6-55F0-479E-A4A9-30530D507CA7}"/>
    <dgm:cxn modelId="{31F43F3F-C244-4CFE-97F7-9C824BCAA3DD}" srcId="{ABCE43F6-AA64-41E0-8C6C-7B6318898AEB}" destId="{7A4B7D77-F554-4CA4-97B0-A4FB4AE1AC12}" srcOrd="3" destOrd="0" parTransId="{8BCDFD0D-EB0D-4E4D-9ED0-3A8476C9DDB1}" sibTransId="{2567A936-6510-45FA-92D7-FA780F35F935}"/>
    <dgm:cxn modelId="{4ED2E360-FADA-4484-BD5A-630469064F42}" type="presOf" srcId="{6AEFF8A0-805F-4FCA-B0D3-4E130D3B7D19}" destId="{7FFC92DD-2243-4D07-AF0A-B2B3444AC2DD}" srcOrd="0" destOrd="0" presId="urn:microsoft.com/office/officeart/2005/8/layout/list1"/>
    <dgm:cxn modelId="{66095548-C984-4486-8644-E2439555BC15}" type="presOf" srcId="{427B6035-3D9B-4A46-B6B5-CCFED2F729DD}" destId="{6B2F5A5B-3869-45BE-B15E-CF0B2C8F494F}" srcOrd="1" destOrd="0" presId="urn:microsoft.com/office/officeart/2005/8/layout/list1"/>
    <dgm:cxn modelId="{9808366C-97C5-4080-B26E-23820FB09590}" srcId="{ABCE43F6-AA64-41E0-8C6C-7B6318898AEB}" destId="{5D7C8A74-D277-427C-80BE-697556FF3140}" srcOrd="4" destOrd="0" parTransId="{201A6C7D-7989-454A-8D6D-43B0B40CB45E}" sibTransId="{FD9982B4-D1C7-4FCF-B56D-1BFC4A3C0CC9}"/>
    <dgm:cxn modelId="{986EA350-5CB6-4C20-B069-0609E202FE6F}" type="presOf" srcId="{7A4B7D77-F554-4CA4-97B0-A4FB4AE1AC12}" destId="{9FC7AC29-B9A8-4329-A99C-4CC4AD94FE08}" srcOrd="1" destOrd="0" presId="urn:microsoft.com/office/officeart/2005/8/layout/list1"/>
    <dgm:cxn modelId="{20AAB79F-7000-4334-9F1F-55C8E52CA235}" type="presOf" srcId="{5D7C8A74-D277-427C-80BE-697556FF3140}" destId="{74906B01-F1DF-48C0-87EC-5AC14AEFCF60}" srcOrd="1" destOrd="0" presId="urn:microsoft.com/office/officeart/2005/8/layout/list1"/>
    <dgm:cxn modelId="{164983A1-BE50-4401-B5A2-CC2CFE1EE936}" type="presOf" srcId="{427B6035-3D9B-4A46-B6B5-CCFED2F729DD}" destId="{A5BC854A-30D1-448C-BCD2-F81BEBF75AE3}" srcOrd="0" destOrd="0" presId="urn:microsoft.com/office/officeart/2005/8/layout/list1"/>
    <dgm:cxn modelId="{1D6D2EA3-054C-47B6-A8AD-B25DFBEF67E8}" type="presOf" srcId="{7A4B7D77-F554-4CA4-97B0-A4FB4AE1AC12}" destId="{C43B31A4-C2A9-4FE9-B098-0603BC769F6A}" srcOrd="0" destOrd="0" presId="urn:microsoft.com/office/officeart/2005/8/layout/list1"/>
    <dgm:cxn modelId="{385B11B1-890E-479F-A7C7-F2E44B903823}" srcId="{ABCE43F6-AA64-41E0-8C6C-7B6318898AEB}" destId="{6AEFF8A0-805F-4FCA-B0D3-4E130D3B7D19}" srcOrd="1" destOrd="0" parTransId="{C7393630-989F-4C0D-8A21-221B12D48621}" sibTransId="{6919DE57-4AAA-4912-B980-3A8BFD77B7E2}"/>
    <dgm:cxn modelId="{660D51B8-844D-4CE8-BB64-C03B872C53A3}" type="presOf" srcId="{ABCE43F6-AA64-41E0-8C6C-7B6318898AEB}" destId="{70641C2E-EB6F-4938-8E34-D7D7E4975AE4}" srcOrd="0" destOrd="0" presId="urn:microsoft.com/office/officeart/2005/8/layout/list1"/>
    <dgm:cxn modelId="{63B831CF-5B1A-468A-A5E9-666A251E7D87}" srcId="{ABCE43F6-AA64-41E0-8C6C-7B6318898AEB}" destId="{678FB017-024C-4748-BE29-F49DEBB61DFF}" srcOrd="2" destOrd="0" parTransId="{7155A45C-15BC-45E0-9438-AD81EB4A2A71}" sibTransId="{7249FE5A-4899-4418-B5B3-1ED426A730DD}"/>
    <dgm:cxn modelId="{615CE9D3-72D1-42D4-8444-3E9D5C01B8CE}" type="presOf" srcId="{6AEFF8A0-805F-4FCA-B0D3-4E130D3B7D19}" destId="{352164F1-211E-4376-8B8F-8BAE0118D5D1}" srcOrd="1" destOrd="0" presId="urn:microsoft.com/office/officeart/2005/8/layout/list1"/>
    <dgm:cxn modelId="{B28264F0-519A-4A2C-8191-85C7645A0170}" type="presOf" srcId="{678FB017-024C-4748-BE29-F49DEBB61DFF}" destId="{6EA1C6ED-6B3D-4952-A924-0355CE53707A}" srcOrd="1" destOrd="0" presId="urn:microsoft.com/office/officeart/2005/8/layout/list1"/>
    <dgm:cxn modelId="{83908688-6825-40A3-9E9B-0C4A5D4BA8EA}" type="presParOf" srcId="{70641C2E-EB6F-4938-8E34-D7D7E4975AE4}" destId="{E474722B-F771-4FE6-953E-0C750DC9954A}" srcOrd="0" destOrd="0" presId="urn:microsoft.com/office/officeart/2005/8/layout/list1"/>
    <dgm:cxn modelId="{7CA551D6-ADCB-405A-BFBC-B3E5F63D6893}" type="presParOf" srcId="{E474722B-F771-4FE6-953E-0C750DC9954A}" destId="{A5BC854A-30D1-448C-BCD2-F81BEBF75AE3}" srcOrd="0" destOrd="0" presId="urn:microsoft.com/office/officeart/2005/8/layout/list1"/>
    <dgm:cxn modelId="{6AF9EB56-00BC-4853-8389-681907E31F0D}" type="presParOf" srcId="{E474722B-F771-4FE6-953E-0C750DC9954A}" destId="{6B2F5A5B-3869-45BE-B15E-CF0B2C8F494F}" srcOrd="1" destOrd="0" presId="urn:microsoft.com/office/officeart/2005/8/layout/list1"/>
    <dgm:cxn modelId="{197A1173-0EE2-49F6-8B46-288C1D9DF1F1}" type="presParOf" srcId="{70641C2E-EB6F-4938-8E34-D7D7E4975AE4}" destId="{59D0C6F7-3514-4AC9-8EAD-3DF6B24F8161}" srcOrd="1" destOrd="0" presId="urn:microsoft.com/office/officeart/2005/8/layout/list1"/>
    <dgm:cxn modelId="{65A4E0FF-F21C-4946-BF8B-27BE0AAAFEC4}" type="presParOf" srcId="{70641C2E-EB6F-4938-8E34-D7D7E4975AE4}" destId="{0E0F1428-5FF0-4E60-ACFE-5FCC7069DE39}" srcOrd="2" destOrd="0" presId="urn:microsoft.com/office/officeart/2005/8/layout/list1"/>
    <dgm:cxn modelId="{159EC851-3DAB-4B4E-9A39-356344925E81}" type="presParOf" srcId="{70641C2E-EB6F-4938-8E34-D7D7E4975AE4}" destId="{5BF153D9-6D74-49C3-8D3C-C05C718C0A57}" srcOrd="3" destOrd="0" presId="urn:microsoft.com/office/officeart/2005/8/layout/list1"/>
    <dgm:cxn modelId="{81734056-0913-4F1E-8D98-B1EDAC2C7374}" type="presParOf" srcId="{70641C2E-EB6F-4938-8E34-D7D7E4975AE4}" destId="{9FE86918-FC6C-4FBF-A6D2-54381373B860}" srcOrd="4" destOrd="0" presId="urn:microsoft.com/office/officeart/2005/8/layout/list1"/>
    <dgm:cxn modelId="{BEF7FD17-51A5-4CE1-8A78-D25FF34ACEF1}" type="presParOf" srcId="{9FE86918-FC6C-4FBF-A6D2-54381373B860}" destId="{7FFC92DD-2243-4D07-AF0A-B2B3444AC2DD}" srcOrd="0" destOrd="0" presId="urn:microsoft.com/office/officeart/2005/8/layout/list1"/>
    <dgm:cxn modelId="{D6C50435-BB42-432D-8A62-A3B667D6B2A9}" type="presParOf" srcId="{9FE86918-FC6C-4FBF-A6D2-54381373B860}" destId="{352164F1-211E-4376-8B8F-8BAE0118D5D1}" srcOrd="1" destOrd="0" presId="urn:microsoft.com/office/officeart/2005/8/layout/list1"/>
    <dgm:cxn modelId="{638FE1A4-1368-4DC1-BA35-99480C7AF86A}" type="presParOf" srcId="{70641C2E-EB6F-4938-8E34-D7D7E4975AE4}" destId="{42773754-F04A-4BD3-91FB-EDB544DD1520}" srcOrd="5" destOrd="0" presId="urn:microsoft.com/office/officeart/2005/8/layout/list1"/>
    <dgm:cxn modelId="{FBE1A96D-593B-4402-899F-432B4DAA9337}" type="presParOf" srcId="{70641C2E-EB6F-4938-8E34-D7D7E4975AE4}" destId="{958E100A-4D30-43AD-8D80-A0DBCCA02C5E}" srcOrd="6" destOrd="0" presId="urn:microsoft.com/office/officeart/2005/8/layout/list1"/>
    <dgm:cxn modelId="{EEACF4E0-028B-4756-A313-22768432E102}" type="presParOf" srcId="{70641C2E-EB6F-4938-8E34-D7D7E4975AE4}" destId="{D6536077-BA04-4AFB-90CB-35AEA91273A7}" srcOrd="7" destOrd="0" presId="urn:microsoft.com/office/officeart/2005/8/layout/list1"/>
    <dgm:cxn modelId="{E12EE0C0-ADAD-4469-9D29-B963031AE944}" type="presParOf" srcId="{70641C2E-EB6F-4938-8E34-D7D7E4975AE4}" destId="{1111E0B0-A744-441A-80BF-58A2F9117F74}" srcOrd="8" destOrd="0" presId="urn:microsoft.com/office/officeart/2005/8/layout/list1"/>
    <dgm:cxn modelId="{527FEB6F-E31D-4D1F-A37C-E7CF09FD8072}" type="presParOf" srcId="{1111E0B0-A744-441A-80BF-58A2F9117F74}" destId="{45981397-F9FD-473D-B3A0-37A072C66460}" srcOrd="0" destOrd="0" presId="urn:microsoft.com/office/officeart/2005/8/layout/list1"/>
    <dgm:cxn modelId="{3ED6931D-0730-4479-A1A1-87359099D3BE}" type="presParOf" srcId="{1111E0B0-A744-441A-80BF-58A2F9117F74}" destId="{6EA1C6ED-6B3D-4952-A924-0355CE53707A}" srcOrd="1" destOrd="0" presId="urn:microsoft.com/office/officeart/2005/8/layout/list1"/>
    <dgm:cxn modelId="{A77E1F08-580A-4B0A-89FD-F0AFF6BB9B78}" type="presParOf" srcId="{70641C2E-EB6F-4938-8E34-D7D7E4975AE4}" destId="{A795F13B-9417-42C7-B25D-FED017B89702}" srcOrd="9" destOrd="0" presId="urn:microsoft.com/office/officeart/2005/8/layout/list1"/>
    <dgm:cxn modelId="{240CAC3B-3BBB-41BD-B937-AFFB1E51AB93}" type="presParOf" srcId="{70641C2E-EB6F-4938-8E34-D7D7E4975AE4}" destId="{B2AAD7A7-A0D0-44C2-8B84-044A0DD0FC0B}" srcOrd="10" destOrd="0" presId="urn:microsoft.com/office/officeart/2005/8/layout/list1"/>
    <dgm:cxn modelId="{A6FBDB95-8D49-475F-91D2-38506FAD6B57}" type="presParOf" srcId="{70641C2E-EB6F-4938-8E34-D7D7E4975AE4}" destId="{21F2BE1E-108C-46BD-AAF6-2F3C25D94F0A}" srcOrd="11" destOrd="0" presId="urn:microsoft.com/office/officeart/2005/8/layout/list1"/>
    <dgm:cxn modelId="{D7BEDA50-5EA3-4559-B296-AFBEDF3760A4}" type="presParOf" srcId="{70641C2E-EB6F-4938-8E34-D7D7E4975AE4}" destId="{98649771-4F7A-4BB4-A5C9-AD494D756F26}" srcOrd="12" destOrd="0" presId="urn:microsoft.com/office/officeart/2005/8/layout/list1"/>
    <dgm:cxn modelId="{7163149E-D0EB-4939-A7E0-A0563404783E}" type="presParOf" srcId="{98649771-4F7A-4BB4-A5C9-AD494D756F26}" destId="{C43B31A4-C2A9-4FE9-B098-0603BC769F6A}" srcOrd="0" destOrd="0" presId="urn:microsoft.com/office/officeart/2005/8/layout/list1"/>
    <dgm:cxn modelId="{38187F67-F549-4556-B5DC-E00C275A9A12}" type="presParOf" srcId="{98649771-4F7A-4BB4-A5C9-AD494D756F26}" destId="{9FC7AC29-B9A8-4329-A99C-4CC4AD94FE08}" srcOrd="1" destOrd="0" presId="urn:microsoft.com/office/officeart/2005/8/layout/list1"/>
    <dgm:cxn modelId="{DF8948C6-C08D-4F96-AC85-2086FF37403B}" type="presParOf" srcId="{70641C2E-EB6F-4938-8E34-D7D7E4975AE4}" destId="{A8839F09-F184-40A6-89CF-265B71960E92}" srcOrd="13" destOrd="0" presId="urn:microsoft.com/office/officeart/2005/8/layout/list1"/>
    <dgm:cxn modelId="{88C01ACC-4691-46A3-B334-30BD8F5E7D03}" type="presParOf" srcId="{70641C2E-EB6F-4938-8E34-D7D7E4975AE4}" destId="{68CE7E38-C601-4B22-844E-5A7900B85227}" srcOrd="14" destOrd="0" presId="urn:microsoft.com/office/officeart/2005/8/layout/list1"/>
    <dgm:cxn modelId="{7BE7E383-8ED4-44E5-835E-DFFE60F3C258}" type="presParOf" srcId="{70641C2E-EB6F-4938-8E34-D7D7E4975AE4}" destId="{8190FA00-DEAF-4BDA-8634-5E8ABB237976}" srcOrd="15" destOrd="0" presId="urn:microsoft.com/office/officeart/2005/8/layout/list1"/>
    <dgm:cxn modelId="{501A8CB8-320D-419C-A3CA-95A6F006B943}" type="presParOf" srcId="{70641C2E-EB6F-4938-8E34-D7D7E4975AE4}" destId="{3EA91DA0-ECA4-476C-8E57-FAEC89A740C1}" srcOrd="16" destOrd="0" presId="urn:microsoft.com/office/officeart/2005/8/layout/list1"/>
    <dgm:cxn modelId="{41AE13E9-FFFA-4262-BA8B-8D897147B473}" type="presParOf" srcId="{3EA91DA0-ECA4-476C-8E57-FAEC89A740C1}" destId="{227D7FF4-6AEC-48AB-835D-3BCCA5A8DC39}" srcOrd="0" destOrd="0" presId="urn:microsoft.com/office/officeart/2005/8/layout/list1"/>
    <dgm:cxn modelId="{2482C7DF-DE00-4D72-ADE6-85DEFCDEF710}" type="presParOf" srcId="{3EA91DA0-ECA4-476C-8E57-FAEC89A740C1}" destId="{74906B01-F1DF-48C0-87EC-5AC14AEFCF60}" srcOrd="1" destOrd="0" presId="urn:microsoft.com/office/officeart/2005/8/layout/list1"/>
    <dgm:cxn modelId="{6B40FAD1-ADC2-4F52-B115-7C5113F5205F}" type="presParOf" srcId="{70641C2E-EB6F-4938-8E34-D7D7E4975AE4}" destId="{1E62CEFB-7021-436E-B4A1-5DAB36D241BF}" srcOrd="17" destOrd="0" presId="urn:microsoft.com/office/officeart/2005/8/layout/list1"/>
    <dgm:cxn modelId="{7977D881-6A82-4C63-AE93-47FCF541CF61}" type="presParOf" srcId="{70641C2E-EB6F-4938-8E34-D7D7E4975AE4}" destId="{DF0B5BC5-E4C1-4999-B016-285F44FAD28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4206C-F243-44AF-8AF3-ECF6AC68193E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925A53-44C6-4008-BE9D-1CD1C6F49B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My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 first strategic move was to divide the dataset into two tables: '</a:t>
          </a:r>
          <a:r>
            <a:rPr lang="en-US" b="0" i="0" dirty="0" err="1">
              <a:latin typeface="Arial" panose="020B0604020202020204" pitchFamily="34" charset="0"/>
              <a:cs typeface="Arial" panose="020B0604020202020204" pitchFamily="34" charset="0"/>
            </a:rPr>
            <a:t>CovidDeaths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' and '</a:t>
          </a:r>
          <a:r>
            <a:rPr lang="en-US" b="0" i="0" dirty="0" err="1">
              <a:latin typeface="Arial" panose="020B0604020202020204" pitchFamily="34" charset="0"/>
              <a:cs typeface="Arial" panose="020B0604020202020204" pitchFamily="34" charset="0"/>
            </a:rPr>
            <a:t>CovidVaccinations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.' This separation lays the groundwork for a focused exploration, allowing us to dissect and analyze each aspect of the pandemic individually.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C01D43-8720-4113-997B-6CBE4B442F69}" type="parTrans" cxnId="{1B81EB18-5CB8-44CC-81A7-0701278EEB95}">
      <dgm:prSet/>
      <dgm:spPr/>
      <dgm:t>
        <a:bodyPr/>
        <a:lstStyle/>
        <a:p>
          <a:endParaRPr lang="en-US"/>
        </a:p>
      </dgm:t>
    </dgm:pt>
    <dgm:pt modelId="{E1B963B1-BB66-40A2-9BD0-C551B1B06D2C}" type="sibTrans" cxnId="{1B81EB18-5CB8-44CC-81A7-0701278EEB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A93D63-CA07-4F6A-B8F9-17A51F60B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Arial" panose="020B0604020202020204" pitchFamily="34" charset="0"/>
              <a:cs typeface="Arial" panose="020B0604020202020204" pitchFamily="34" charset="0"/>
            </a:rPr>
            <a:t>Checking Structure: </a:t>
          </a:r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Utilized SELECT * to peek into the content of each table, gaining an initial understanding of the dataset's structure.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35282E-EC88-4638-A360-7E0F0A888D9D}" type="parTrans" cxnId="{0732EC71-1792-4C52-9B37-FB28E93B643F}">
      <dgm:prSet/>
      <dgm:spPr/>
      <dgm:t>
        <a:bodyPr/>
        <a:lstStyle/>
        <a:p>
          <a:endParaRPr lang="en-US"/>
        </a:p>
      </dgm:t>
    </dgm:pt>
    <dgm:pt modelId="{7CAC34C0-60F6-475E-BA7B-458F50D496FF}" type="sibTrans" cxnId="{0732EC71-1792-4C52-9B37-FB28E93B64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648D9E-8B9E-44BD-9E20-D9F7A5090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Arial" panose="020B0604020202020204" pitchFamily="34" charset="0"/>
              <a:cs typeface="Arial" panose="020B0604020202020204" pitchFamily="34" charset="0"/>
            </a:rPr>
            <a:t>Employed stored procedures</a:t>
          </a:r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, specifically sp_help, to delve deeper into data types and overall structural characteristics. This step provided a foundational understanding of the dataset's architecture.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70029-C108-47B4-A476-E4AABF02D7BC}" type="parTrans" cxnId="{E3DB641A-C5FE-47C8-9225-88D419F2EA1F}">
      <dgm:prSet/>
      <dgm:spPr/>
      <dgm:t>
        <a:bodyPr/>
        <a:lstStyle/>
        <a:p>
          <a:endParaRPr lang="en-US"/>
        </a:p>
      </dgm:t>
    </dgm:pt>
    <dgm:pt modelId="{FC1F833E-5A41-4EF6-9B33-31833E7296A5}" type="sibTrans" cxnId="{E3DB641A-C5FE-47C8-9225-88D419F2EA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EE085-6F27-4F39-9692-C10B47554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Arial" panose="020B0604020202020204" pitchFamily="34" charset="0"/>
              <a:cs typeface="Arial" panose="020B0604020202020204" pitchFamily="34" charset="0"/>
            </a:rPr>
            <a:t>Initial Exploration:</a:t>
          </a:r>
          <a:r>
            <a:rPr lang="en-US" b="0" i="0">
              <a:latin typeface="Arial" panose="020B0604020202020204" pitchFamily="34" charset="0"/>
              <a:cs typeface="Arial" panose="020B0604020202020204" pitchFamily="34" charset="0"/>
            </a:rPr>
            <a:t>Applied aggregated functions to garner insightful information. Techniques like grouping, summing, and counting were instrumental in revealing patterns within the data.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6A0529-43E2-490C-A25F-59BD00419F55}" type="parTrans" cxnId="{4B12A3AB-2D8D-4DEA-8361-144675317EEA}">
      <dgm:prSet/>
      <dgm:spPr/>
      <dgm:t>
        <a:bodyPr/>
        <a:lstStyle/>
        <a:p>
          <a:endParaRPr lang="en-US"/>
        </a:p>
      </dgm:t>
    </dgm:pt>
    <dgm:pt modelId="{19596ED8-4115-4672-B8A6-014F55D033AA}" type="sibTrans" cxnId="{4B12A3AB-2D8D-4DEA-8361-144675317EEA}">
      <dgm:prSet/>
      <dgm:spPr/>
      <dgm:t>
        <a:bodyPr/>
        <a:lstStyle/>
        <a:p>
          <a:endParaRPr lang="en-US"/>
        </a:p>
      </dgm:t>
    </dgm:pt>
    <dgm:pt modelId="{DEFD1952-8A18-4706-80B6-091F1076CC9D}" type="pres">
      <dgm:prSet presAssocID="{4884206C-F243-44AF-8AF3-ECF6AC68193E}" presName="root" presStyleCnt="0">
        <dgm:presLayoutVars>
          <dgm:dir/>
          <dgm:resizeHandles val="exact"/>
        </dgm:presLayoutVars>
      </dgm:prSet>
      <dgm:spPr/>
    </dgm:pt>
    <dgm:pt modelId="{516BA92D-FCA9-4873-96CB-EFF086D366AD}" type="pres">
      <dgm:prSet presAssocID="{4884206C-F243-44AF-8AF3-ECF6AC68193E}" presName="container" presStyleCnt="0">
        <dgm:presLayoutVars>
          <dgm:dir/>
          <dgm:resizeHandles val="exact"/>
        </dgm:presLayoutVars>
      </dgm:prSet>
      <dgm:spPr/>
    </dgm:pt>
    <dgm:pt modelId="{4094CA5C-4C57-4A99-9965-7D2722B3D113}" type="pres">
      <dgm:prSet presAssocID="{58925A53-44C6-4008-BE9D-1CD1C6F49BD0}" presName="compNode" presStyleCnt="0"/>
      <dgm:spPr/>
    </dgm:pt>
    <dgm:pt modelId="{A7A2A894-3A18-4212-979F-B62F5A7BF0D1}" type="pres">
      <dgm:prSet presAssocID="{58925A53-44C6-4008-BE9D-1CD1C6F49BD0}" presName="iconBgRect" presStyleLbl="bgShp" presStyleIdx="0" presStyleCnt="4"/>
      <dgm:spPr/>
    </dgm:pt>
    <dgm:pt modelId="{3CFF6D93-A207-41DC-B7F2-6CB7B1681C58}" type="pres">
      <dgm:prSet presAssocID="{58925A53-44C6-4008-BE9D-1CD1C6F49B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E920B2A-38BB-4F5E-89E2-548CAA133027}" type="pres">
      <dgm:prSet presAssocID="{58925A53-44C6-4008-BE9D-1CD1C6F49BD0}" presName="spaceRect" presStyleCnt="0"/>
      <dgm:spPr/>
    </dgm:pt>
    <dgm:pt modelId="{AEE49C49-DF7F-4D1D-A7B3-B4455CF07C32}" type="pres">
      <dgm:prSet presAssocID="{58925A53-44C6-4008-BE9D-1CD1C6F49BD0}" presName="textRect" presStyleLbl="revTx" presStyleIdx="0" presStyleCnt="4">
        <dgm:presLayoutVars>
          <dgm:chMax val="1"/>
          <dgm:chPref val="1"/>
        </dgm:presLayoutVars>
      </dgm:prSet>
      <dgm:spPr/>
    </dgm:pt>
    <dgm:pt modelId="{3A3C9C71-E37B-4098-B530-3256AC6C66E4}" type="pres">
      <dgm:prSet presAssocID="{E1B963B1-BB66-40A2-9BD0-C551B1B06D2C}" presName="sibTrans" presStyleLbl="sibTrans2D1" presStyleIdx="0" presStyleCnt="0"/>
      <dgm:spPr/>
    </dgm:pt>
    <dgm:pt modelId="{B0EAAFFC-A554-40D8-91B4-FC1814E62B73}" type="pres">
      <dgm:prSet presAssocID="{35A93D63-CA07-4F6A-B8F9-17A51F60BF5C}" presName="compNode" presStyleCnt="0"/>
      <dgm:spPr/>
    </dgm:pt>
    <dgm:pt modelId="{BFD6DF4A-1E0E-4506-A745-8BF9B5A0D28A}" type="pres">
      <dgm:prSet presAssocID="{35A93D63-CA07-4F6A-B8F9-17A51F60BF5C}" presName="iconBgRect" presStyleLbl="bgShp" presStyleIdx="1" presStyleCnt="4"/>
      <dgm:spPr/>
    </dgm:pt>
    <dgm:pt modelId="{44B6CC55-206D-4545-9310-17A238F21B7C}" type="pres">
      <dgm:prSet presAssocID="{35A93D63-CA07-4F6A-B8F9-17A51F60BF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60B5449-D8B4-4BE0-B313-7335921C2457}" type="pres">
      <dgm:prSet presAssocID="{35A93D63-CA07-4F6A-B8F9-17A51F60BF5C}" presName="spaceRect" presStyleCnt="0"/>
      <dgm:spPr/>
    </dgm:pt>
    <dgm:pt modelId="{356A528F-5A0B-44E8-BBC3-3B42A421D46C}" type="pres">
      <dgm:prSet presAssocID="{35A93D63-CA07-4F6A-B8F9-17A51F60BF5C}" presName="textRect" presStyleLbl="revTx" presStyleIdx="1" presStyleCnt="4">
        <dgm:presLayoutVars>
          <dgm:chMax val="1"/>
          <dgm:chPref val="1"/>
        </dgm:presLayoutVars>
      </dgm:prSet>
      <dgm:spPr/>
    </dgm:pt>
    <dgm:pt modelId="{6864542C-58B3-468C-9F3C-85C3C559D34B}" type="pres">
      <dgm:prSet presAssocID="{7CAC34C0-60F6-475E-BA7B-458F50D496FF}" presName="sibTrans" presStyleLbl="sibTrans2D1" presStyleIdx="0" presStyleCnt="0"/>
      <dgm:spPr/>
    </dgm:pt>
    <dgm:pt modelId="{DD84A555-EE2B-450B-98F5-EDBE9415C062}" type="pres">
      <dgm:prSet presAssocID="{84648D9E-8B9E-44BD-9E20-D9F7A5090F15}" presName="compNode" presStyleCnt="0"/>
      <dgm:spPr/>
    </dgm:pt>
    <dgm:pt modelId="{F7A397CB-8821-4043-9A66-4A7D10C95C3F}" type="pres">
      <dgm:prSet presAssocID="{84648D9E-8B9E-44BD-9E20-D9F7A5090F15}" presName="iconBgRect" presStyleLbl="bgShp" presStyleIdx="2" presStyleCnt="4"/>
      <dgm:spPr/>
    </dgm:pt>
    <dgm:pt modelId="{ADE2A3B2-7FFA-41D5-88F3-FF47A91B1B2E}" type="pres">
      <dgm:prSet presAssocID="{84648D9E-8B9E-44BD-9E20-D9F7A5090F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7F8762A-01F3-4881-8D1F-EE67A848F79D}" type="pres">
      <dgm:prSet presAssocID="{84648D9E-8B9E-44BD-9E20-D9F7A5090F15}" presName="spaceRect" presStyleCnt="0"/>
      <dgm:spPr/>
    </dgm:pt>
    <dgm:pt modelId="{8A6E1B37-6C39-4ADF-AC03-1DEF0344CAAF}" type="pres">
      <dgm:prSet presAssocID="{84648D9E-8B9E-44BD-9E20-D9F7A5090F15}" presName="textRect" presStyleLbl="revTx" presStyleIdx="2" presStyleCnt="4">
        <dgm:presLayoutVars>
          <dgm:chMax val="1"/>
          <dgm:chPref val="1"/>
        </dgm:presLayoutVars>
      </dgm:prSet>
      <dgm:spPr/>
    </dgm:pt>
    <dgm:pt modelId="{9995EF2B-11B0-4C3E-9732-ED8BD83E8AC2}" type="pres">
      <dgm:prSet presAssocID="{FC1F833E-5A41-4EF6-9B33-31833E7296A5}" presName="sibTrans" presStyleLbl="sibTrans2D1" presStyleIdx="0" presStyleCnt="0"/>
      <dgm:spPr/>
    </dgm:pt>
    <dgm:pt modelId="{76057E36-CE30-4103-BC54-3D9175D6A2C3}" type="pres">
      <dgm:prSet presAssocID="{CB0EE085-6F27-4F39-9692-C10B47554D95}" presName="compNode" presStyleCnt="0"/>
      <dgm:spPr/>
    </dgm:pt>
    <dgm:pt modelId="{D8661B91-4306-4F05-B5AE-61E591F46A51}" type="pres">
      <dgm:prSet presAssocID="{CB0EE085-6F27-4F39-9692-C10B47554D95}" presName="iconBgRect" presStyleLbl="bgShp" presStyleIdx="3" presStyleCnt="4"/>
      <dgm:spPr/>
    </dgm:pt>
    <dgm:pt modelId="{513C5DBA-CC85-485C-BBB7-E2703E2A81DB}" type="pres">
      <dgm:prSet presAssocID="{CB0EE085-6F27-4F39-9692-C10B47554D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09CC292-93A2-4E63-8853-3356CA781831}" type="pres">
      <dgm:prSet presAssocID="{CB0EE085-6F27-4F39-9692-C10B47554D95}" presName="spaceRect" presStyleCnt="0"/>
      <dgm:spPr/>
    </dgm:pt>
    <dgm:pt modelId="{7E7BA5E6-11D5-48F3-A449-4776B6E23F41}" type="pres">
      <dgm:prSet presAssocID="{CB0EE085-6F27-4F39-9692-C10B47554D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3FDF03-6086-43BB-B2D7-1517DE766D94}" type="presOf" srcId="{4884206C-F243-44AF-8AF3-ECF6AC68193E}" destId="{DEFD1952-8A18-4706-80B6-091F1076CC9D}" srcOrd="0" destOrd="0" presId="urn:microsoft.com/office/officeart/2018/2/layout/IconCircleList"/>
    <dgm:cxn modelId="{1B81EB18-5CB8-44CC-81A7-0701278EEB95}" srcId="{4884206C-F243-44AF-8AF3-ECF6AC68193E}" destId="{58925A53-44C6-4008-BE9D-1CD1C6F49BD0}" srcOrd="0" destOrd="0" parTransId="{C1C01D43-8720-4113-997B-6CBE4B442F69}" sibTransId="{E1B963B1-BB66-40A2-9BD0-C551B1B06D2C}"/>
    <dgm:cxn modelId="{E3DB641A-C5FE-47C8-9225-88D419F2EA1F}" srcId="{4884206C-F243-44AF-8AF3-ECF6AC68193E}" destId="{84648D9E-8B9E-44BD-9E20-D9F7A5090F15}" srcOrd="2" destOrd="0" parTransId="{43070029-C108-47B4-A476-E4AABF02D7BC}" sibTransId="{FC1F833E-5A41-4EF6-9B33-31833E7296A5}"/>
    <dgm:cxn modelId="{1A367420-FD80-4002-9025-DA0CC4D152F9}" type="presOf" srcId="{58925A53-44C6-4008-BE9D-1CD1C6F49BD0}" destId="{AEE49C49-DF7F-4D1D-A7B3-B4455CF07C32}" srcOrd="0" destOrd="0" presId="urn:microsoft.com/office/officeart/2018/2/layout/IconCircleList"/>
    <dgm:cxn modelId="{7DBF6338-BFD8-4223-BFF3-10E06E763E01}" type="presOf" srcId="{35A93D63-CA07-4F6A-B8F9-17A51F60BF5C}" destId="{356A528F-5A0B-44E8-BBC3-3B42A421D46C}" srcOrd="0" destOrd="0" presId="urn:microsoft.com/office/officeart/2018/2/layout/IconCircleList"/>
    <dgm:cxn modelId="{FA537751-0E42-4415-8BF7-BC387F54A302}" type="presOf" srcId="{7CAC34C0-60F6-475E-BA7B-458F50D496FF}" destId="{6864542C-58B3-468C-9F3C-85C3C559D34B}" srcOrd="0" destOrd="0" presId="urn:microsoft.com/office/officeart/2018/2/layout/IconCircleList"/>
    <dgm:cxn modelId="{0732EC71-1792-4C52-9B37-FB28E93B643F}" srcId="{4884206C-F243-44AF-8AF3-ECF6AC68193E}" destId="{35A93D63-CA07-4F6A-B8F9-17A51F60BF5C}" srcOrd="1" destOrd="0" parTransId="{EC35282E-EC88-4638-A360-7E0F0A888D9D}" sibTransId="{7CAC34C0-60F6-475E-BA7B-458F50D496FF}"/>
    <dgm:cxn modelId="{9D250B53-3B80-4663-A1DF-F7CE3F3F5E34}" type="presOf" srcId="{FC1F833E-5A41-4EF6-9B33-31833E7296A5}" destId="{9995EF2B-11B0-4C3E-9732-ED8BD83E8AC2}" srcOrd="0" destOrd="0" presId="urn:microsoft.com/office/officeart/2018/2/layout/IconCircleList"/>
    <dgm:cxn modelId="{A4A3AF82-29BD-442D-8259-F2CE56591369}" type="presOf" srcId="{84648D9E-8B9E-44BD-9E20-D9F7A5090F15}" destId="{8A6E1B37-6C39-4ADF-AC03-1DEF0344CAAF}" srcOrd="0" destOrd="0" presId="urn:microsoft.com/office/officeart/2018/2/layout/IconCircleList"/>
    <dgm:cxn modelId="{4B12A3AB-2D8D-4DEA-8361-144675317EEA}" srcId="{4884206C-F243-44AF-8AF3-ECF6AC68193E}" destId="{CB0EE085-6F27-4F39-9692-C10B47554D95}" srcOrd="3" destOrd="0" parTransId="{CC6A0529-43E2-490C-A25F-59BD00419F55}" sibTransId="{19596ED8-4115-4672-B8A6-014F55D033AA}"/>
    <dgm:cxn modelId="{428CF5B1-C1AE-4B1A-8DCF-6E09765DF6D7}" type="presOf" srcId="{CB0EE085-6F27-4F39-9692-C10B47554D95}" destId="{7E7BA5E6-11D5-48F3-A449-4776B6E23F41}" srcOrd="0" destOrd="0" presId="urn:microsoft.com/office/officeart/2018/2/layout/IconCircleList"/>
    <dgm:cxn modelId="{EB3E44B5-4387-452F-9C12-9D00C4F1C0CE}" type="presOf" srcId="{E1B963B1-BB66-40A2-9BD0-C551B1B06D2C}" destId="{3A3C9C71-E37B-4098-B530-3256AC6C66E4}" srcOrd="0" destOrd="0" presId="urn:microsoft.com/office/officeart/2018/2/layout/IconCircleList"/>
    <dgm:cxn modelId="{C76C36AC-482A-4126-BA1F-9AC660600AD0}" type="presParOf" srcId="{DEFD1952-8A18-4706-80B6-091F1076CC9D}" destId="{516BA92D-FCA9-4873-96CB-EFF086D366AD}" srcOrd="0" destOrd="0" presId="urn:microsoft.com/office/officeart/2018/2/layout/IconCircleList"/>
    <dgm:cxn modelId="{27137922-B873-43FE-8327-98EB93BCB448}" type="presParOf" srcId="{516BA92D-FCA9-4873-96CB-EFF086D366AD}" destId="{4094CA5C-4C57-4A99-9965-7D2722B3D113}" srcOrd="0" destOrd="0" presId="urn:microsoft.com/office/officeart/2018/2/layout/IconCircleList"/>
    <dgm:cxn modelId="{14C89400-89A0-4D5D-BA76-508E198B5D9F}" type="presParOf" srcId="{4094CA5C-4C57-4A99-9965-7D2722B3D113}" destId="{A7A2A894-3A18-4212-979F-B62F5A7BF0D1}" srcOrd="0" destOrd="0" presId="urn:microsoft.com/office/officeart/2018/2/layout/IconCircleList"/>
    <dgm:cxn modelId="{BD553022-E456-4427-AE92-25FA1C0EA123}" type="presParOf" srcId="{4094CA5C-4C57-4A99-9965-7D2722B3D113}" destId="{3CFF6D93-A207-41DC-B7F2-6CB7B1681C58}" srcOrd="1" destOrd="0" presId="urn:microsoft.com/office/officeart/2018/2/layout/IconCircleList"/>
    <dgm:cxn modelId="{C017E302-CEC7-4A6B-B2CE-9324E6467F6C}" type="presParOf" srcId="{4094CA5C-4C57-4A99-9965-7D2722B3D113}" destId="{9E920B2A-38BB-4F5E-89E2-548CAA133027}" srcOrd="2" destOrd="0" presId="urn:microsoft.com/office/officeart/2018/2/layout/IconCircleList"/>
    <dgm:cxn modelId="{FEB92CAF-037E-4050-940F-F3D2FB69C2F5}" type="presParOf" srcId="{4094CA5C-4C57-4A99-9965-7D2722B3D113}" destId="{AEE49C49-DF7F-4D1D-A7B3-B4455CF07C32}" srcOrd="3" destOrd="0" presId="urn:microsoft.com/office/officeart/2018/2/layout/IconCircleList"/>
    <dgm:cxn modelId="{66A98B39-CA88-40A7-A875-2C5C5A5010B9}" type="presParOf" srcId="{516BA92D-FCA9-4873-96CB-EFF086D366AD}" destId="{3A3C9C71-E37B-4098-B530-3256AC6C66E4}" srcOrd="1" destOrd="0" presId="urn:microsoft.com/office/officeart/2018/2/layout/IconCircleList"/>
    <dgm:cxn modelId="{5AD4D93C-5C92-42E5-A4C4-730126BDF0F7}" type="presParOf" srcId="{516BA92D-FCA9-4873-96CB-EFF086D366AD}" destId="{B0EAAFFC-A554-40D8-91B4-FC1814E62B73}" srcOrd="2" destOrd="0" presId="urn:microsoft.com/office/officeart/2018/2/layout/IconCircleList"/>
    <dgm:cxn modelId="{695E38B2-EFE3-4C29-BCE7-C8DEDD2AF865}" type="presParOf" srcId="{B0EAAFFC-A554-40D8-91B4-FC1814E62B73}" destId="{BFD6DF4A-1E0E-4506-A745-8BF9B5A0D28A}" srcOrd="0" destOrd="0" presId="urn:microsoft.com/office/officeart/2018/2/layout/IconCircleList"/>
    <dgm:cxn modelId="{0D93BF35-C738-410C-BCE2-A7DB28649E3E}" type="presParOf" srcId="{B0EAAFFC-A554-40D8-91B4-FC1814E62B73}" destId="{44B6CC55-206D-4545-9310-17A238F21B7C}" srcOrd="1" destOrd="0" presId="urn:microsoft.com/office/officeart/2018/2/layout/IconCircleList"/>
    <dgm:cxn modelId="{FAAC027F-3E6C-4E3D-8261-51F65D78438A}" type="presParOf" srcId="{B0EAAFFC-A554-40D8-91B4-FC1814E62B73}" destId="{F60B5449-D8B4-4BE0-B313-7335921C2457}" srcOrd="2" destOrd="0" presId="urn:microsoft.com/office/officeart/2018/2/layout/IconCircleList"/>
    <dgm:cxn modelId="{41FAAD5D-777B-4C3F-B6C5-64CF04A88BD3}" type="presParOf" srcId="{B0EAAFFC-A554-40D8-91B4-FC1814E62B73}" destId="{356A528F-5A0B-44E8-BBC3-3B42A421D46C}" srcOrd="3" destOrd="0" presId="urn:microsoft.com/office/officeart/2018/2/layout/IconCircleList"/>
    <dgm:cxn modelId="{C6EEB8B9-2894-4FB6-83DD-A47FAF203FD2}" type="presParOf" srcId="{516BA92D-FCA9-4873-96CB-EFF086D366AD}" destId="{6864542C-58B3-468C-9F3C-85C3C559D34B}" srcOrd="3" destOrd="0" presId="urn:microsoft.com/office/officeart/2018/2/layout/IconCircleList"/>
    <dgm:cxn modelId="{B5F6D65E-DD4B-4495-855B-5FD9EEFAF971}" type="presParOf" srcId="{516BA92D-FCA9-4873-96CB-EFF086D366AD}" destId="{DD84A555-EE2B-450B-98F5-EDBE9415C062}" srcOrd="4" destOrd="0" presId="urn:microsoft.com/office/officeart/2018/2/layout/IconCircleList"/>
    <dgm:cxn modelId="{2E23C011-B873-4CA8-BCC7-2ABA65960120}" type="presParOf" srcId="{DD84A555-EE2B-450B-98F5-EDBE9415C062}" destId="{F7A397CB-8821-4043-9A66-4A7D10C95C3F}" srcOrd="0" destOrd="0" presId="urn:microsoft.com/office/officeart/2018/2/layout/IconCircleList"/>
    <dgm:cxn modelId="{B667CE59-9DA0-4FF4-B07F-BB3C71F54E35}" type="presParOf" srcId="{DD84A555-EE2B-450B-98F5-EDBE9415C062}" destId="{ADE2A3B2-7FFA-41D5-88F3-FF47A91B1B2E}" srcOrd="1" destOrd="0" presId="urn:microsoft.com/office/officeart/2018/2/layout/IconCircleList"/>
    <dgm:cxn modelId="{9DBD640D-1884-43CC-AF41-6C30589B77FE}" type="presParOf" srcId="{DD84A555-EE2B-450B-98F5-EDBE9415C062}" destId="{27F8762A-01F3-4881-8D1F-EE67A848F79D}" srcOrd="2" destOrd="0" presId="urn:microsoft.com/office/officeart/2018/2/layout/IconCircleList"/>
    <dgm:cxn modelId="{B154AEDA-8CBA-4C09-BB24-368CA64E8C68}" type="presParOf" srcId="{DD84A555-EE2B-450B-98F5-EDBE9415C062}" destId="{8A6E1B37-6C39-4ADF-AC03-1DEF0344CAAF}" srcOrd="3" destOrd="0" presId="urn:microsoft.com/office/officeart/2018/2/layout/IconCircleList"/>
    <dgm:cxn modelId="{0C0AB03A-3C3F-4B5B-8A40-797128601C26}" type="presParOf" srcId="{516BA92D-FCA9-4873-96CB-EFF086D366AD}" destId="{9995EF2B-11B0-4C3E-9732-ED8BD83E8AC2}" srcOrd="5" destOrd="0" presId="urn:microsoft.com/office/officeart/2018/2/layout/IconCircleList"/>
    <dgm:cxn modelId="{1DAE5D20-31B5-42CB-8C9A-8A5C22C133F1}" type="presParOf" srcId="{516BA92D-FCA9-4873-96CB-EFF086D366AD}" destId="{76057E36-CE30-4103-BC54-3D9175D6A2C3}" srcOrd="6" destOrd="0" presId="urn:microsoft.com/office/officeart/2018/2/layout/IconCircleList"/>
    <dgm:cxn modelId="{D5476FF4-64E9-44AC-A789-E996834F81F2}" type="presParOf" srcId="{76057E36-CE30-4103-BC54-3D9175D6A2C3}" destId="{D8661B91-4306-4F05-B5AE-61E591F46A51}" srcOrd="0" destOrd="0" presId="urn:microsoft.com/office/officeart/2018/2/layout/IconCircleList"/>
    <dgm:cxn modelId="{C3C148E0-4B45-4B33-BED1-22D9A6671B18}" type="presParOf" srcId="{76057E36-CE30-4103-BC54-3D9175D6A2C3}" destId="{513C5DBA-CC85-485C-BBB7-E2703E2A81DB}" srcOrd="1" destOrd="0" presId="urn:microsoft.com/office/officeart/2018/2/layout/IconCircleList"/>
    <dgm:cxn modelId="{D7B6AF05-7F89-4A3E-A274-7771235CDACA}" type="presParOf" srcId="{76057E36-CE30-4103-BC54-3D9175D6A2C3}" destId="{609CC292-93A2-4E63-8853-3356CA781831}" srcOrd="2" destOrd="0" presId="urn:microsoft.com/office/officeart/2018/2/layout/IconCircleList"/>
    <dgm:cxn modelId="{1693F71E-9089-4F42-B350-539D8251480C}" type="presParOf" srcId="{76057E36-CE30-4103-BC54-3D9175D6A2C3}" destId="{7E7BA5E6-11D5-48F3-A449-4776B6E23F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1428-5FF0-4E60-ACFE-5FCC7069DE39}">
      <dsp:nvSpPr>
        <dsp:cNvPr id="0" name=""/>
        <dsp:cNvSpPr/>
      </dsp:nvSpPr>
      <dsp:spPr>
        <a:xfrm>
          <a:off x="0" y="235271"/>
          <a:ext cx="5277522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F5A5B-3869-45BE-B15E-CF0B2C8F494F}">
      <dsp:nvSpPr>
        <dsp:cNvPr id="0" name=""/>
        <dsp:cNvSpPr/>
      </dsp:nvSpPr>
      <dsp:spPr>
        <a:xfrm>
          <a:off x="263876" y="58151"/>
          <a:ext cx="369426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634" tIns="0" rIns="1396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Introduction</a:t>
          </a:r>
        </a:p>
      </dsp:txBody>
      <dsp:txXfrm>
        <a:off x="281169" y="75444"/>
        <a:ext cx="3659679" cy="319654"/>
      </dsp:txXfrm>
    </dsp:sp>
    <dsp:sp modelId="{958E100A-4D30-43AD-8D80-A0DBCCA02C5E}">
      <dsp:nvSpPr>
        <dsp:cNvPr id="0" name=""/>
        <dsp:cNvSpPr/>
      </dsp:nvSpPr>
      <dsp:spPr>
        <a:xfrm>
          <a:off x="0" y="779591"/>
          <a:ext cx="5277522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164F1-211E-4376-8B8F-8BAE0118D5D1}">
      <dsp:nvSpPr>
        <dsp:cNvPr id="0" name=""/>
        <dsp:cNvSpPr/>
      </dsp:nvSpPr>
      <dsp:spPr>
        <a:xfrm>
          <a:off x="263876" y="602471"/>
          <a:ext cx="369426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634" tIns="0" rIns="1396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Exploration</a:t>
          </a:r>
        </a:p>
      </dsp:txBody>
      <dsp:txXfrm>
        <a:off x="281169" y="619764"/>
        <a:ext cx="3659679" cy="319654"/>
      </dsp:txXfrm>
    </dsp:sp>
    <dsp:sp modelId="{B2AAD7A7-A0D0-44C2-8B84-044A0DD0FC0B}">
      <dsp:nvSpPr>
        <dsp:cNvPr id="0" name=""/>
        <dsp:cNvSpPr/>
      </dsp:nvSpPr>
      <dsp:spPr>
        <a:xfrm>
          <a:off x="0" y="1323911"/>
          <a:ext cx="5277522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1C6ED-6B3D-4952-A924-0355CE53707A}">
      <dsp:nvSpPr>
        <dsp:cNvPr id="0" name=""/>
        <dsp:cNvSpPr/>
      </dsp:nvSpPr>
      <dsp:spPr>
        <a:xfrm>
          <a:off x="263876" y="1146791"/>
          <a:ext cx="369426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634" tIns="0" rIns="1396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load and transformation</a:t>
          </a:r>
        </a:p>
      </dsp:txBody>
      <dsp:txXfrm>
        <a:off x="281169" y="1164084"/>
        <a:ext cx="3659679" cy="319654"/>
      </dsp:txXfrm>
    </dsp:sp>
    <dsp:sp modelId="{68CE7E38-C601-4B22-844E-5A7900B85227}">
      <dsp:nvSpPr>
        <dsp:cNvPr id="0" name=""/>
        <dsp:cNvSpPr/>
      </dsp:nvSpPr>
      <dsp:spPr>
        <a:xfrm>
          <a:off x="0" y="1868231"/>
          <a:ext cx="5277522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7AC29-B9A8-4329-A99C-4CC4AD94FE08}">
      <dsp:nvSpPr>
        <dsp:cNvPr id="0" name=""/>
        <dsp:cNvSpPr/>
      </dsp:nvSpPr>
      <dsp:spPr>
        <a:xfrm>
          <a:off x="263876" y="1691111"/>
          <a:ext cx="369426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634" tIns="0" rIns="1396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Analysis</a:t>
          </a:r>
        </a:p>
      </dsp:txBody>
      <dsp:txXfrm>
        <a:off x="281169" y="1708404"/>
        <a:ext cx="3659679" cy="319654"/>
      </dsp:txXfrm>
    </dsp:sp>
    <dsp:sp modelId="{DF0B5BC5-E4C1-4999-B016-285F44FAD288}">
      <dsp:nvSpPr>
        <dsp:cNvPr id="0" name=""/>
        <dsp:cNvSpPr/>
      </dsp:nvSpPr>
      <dsp:spPr>
        <a:xfrm>
          <a:off x="0" y="2412551"/>
          <a:ext cx="5277522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06B01-F1DF-48C0-87EC-5AC14AEFCF60}">
      <dsp:nvSpPr>
        <dsp:cNvPr id="0" name=""/>
        <dsp:cNvSpPr/>
      </dsp:nvSpPr>
      <dsp:spPr>
        <a:xfrm>
          <a:off x="263876" y="2235431"/>
          <a:ext cx="3694265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634" tIns="0" rIns="1396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visualization</a:t>
          </a:r>
          <a:endParaRPr lang="en-US" sz="1200" kern="1200" dirty="0"/>
        </a:p>
      </dsp:txBody>
      <dsp:txXfrm>
        <a:off x="281169" y="2252724"/>
        <a:ext cx="3659679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A894-3A18-4212-979F-B62F5A7BF0D1}">
      <dsp:nvSpPr>
        <dsp:cNvPr id="0" name=""/>
        <dsp:cNvSpPr/>
      </dsp:nvSpPr>
      <dsp:spPr>
        <a:xfrm>
          <a:off x="212335" y="157106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F6D93-A207-41DC-B7F2-6CB7B1681C58}">
      <dsp:nvSpPr>
        <dsp:cNvPr id="0" name=""/>
        <dsp:cNvSpPr/>
      </dsp:nvSpPr>
      <dsp:spPr>
        <a:xfrm>
          <a:off x="492877" y="437648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9C49-DF7F-4D1D-A7B3-B4455CF07C32}">
      <dsp:nvSpPr>
        <dsp:cNvPr id="0" name=""/>
        <dsp:cNvSpPr/>
      </dsp:nvSpPr>
      <dsp:spPr>
        <a:xfrm>
          <a:off x="1834517" y="15710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My</a:t>
          </a: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 first strategic move was to divide the dataset into two tables: '</a:t>
          </a:r>
          <a:r>
            <a:rPr lang="en-US" sz="13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CovidDeaths</a:t>
          </a: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' and '</a:t>
          </a:r>
          <a:r>
            <a:rPr lang="en-US" sz="13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CovidVaccinations</a:t>
          </a: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.' This separation lays the groundwork for a focused exploration, allowing us to dissect and analyze each aspect of the pandemic individually.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4517" y="157106"/>
        <a:ext cx="3148942" cy="1335915"/>
      </dsp:txXfrm>
    </dsp:sp>
    <dsp:sp modelId="{BFD6DF4A-1E0E-4506-A745-8BF9B5A0D28A}">
      <dsp:nvSpPr>
        <dsp:cNvPr id="0" name=""/>
        <dsp:cNvSpPr/>
      </dsp:nvSpPr>
      <dsp:spPr>
        <a:xfrm>
          <a:off x="5532139" y="157106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6CC55-206D-4545-9310-17A238F21B7C}">
      <dsp:nvSpPr>
        <dsp:cNvPr id="0" name=""/>
        <dsp:cNvSpPr/>
      </dsp:nvSpPr>
      <dsp:spPr>
        <a:xfrm>
          <a:off x="5812681" y="437648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A528F-5A0B-44E8-BBC3-3B42A421D46C}">
      <dsp:nvSpPr>
        <dsp:cNvPr id="0" name=""/>
        <dsp:cNvSpPr/>
      </dsp:nvSpPr>
      <dsp:spPr>
        <a:xfrm>
          <a:off x="7154322" y="15710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Arial" panose="020B0604020202020204" pitchFamily="34" charset="0"/>
              <a:cs typeface="Arial" panose="020B0604020202020204" pitchFamily="34" charset="0"/>
            </a:rPr>
            <a:t>Checking Structure: </a:t>
          </a:r>
          <a:r>
            <a:rPr lang="en-US" sz="1300" b="0" i="0" kern="1200">
              <a:latin typeface="Arial" panose="020B0604020202020204" pitchFamily="34" charset="0"/>
              <a:cs typeface="Arial" panose="020B0604020202020204" pitchFamily="34" charset="0"/>
            </a:rPr>
            <a:t>Utilized SELECT * to peek into the content of each table, gaining an initial understanding of the dataset's structure.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4322" y="157106"/>
        <a:ext cx="3148942" cy="1335915"/>
      </dsp:txXfrm>
    </dsp:sp>
    <dsp:sp modelId="{F7A397CB-8821-4043-9A66-4A7D10C95C3F}">
      <dsp:nvSpPr>
        <dsp:cNvPr id="0" name=""/>
        <dsp:cNvSpPr/>
      </dsp:nvSpPr>
      <dsp:spPr>
        <a:xfrm>
          <a:off x="212335" y="2104621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2A3B2-7FFA-41D5-88F3-FF47A91B1B2E}">
      <dsp:nvSpPr>
        <dsp:cNvPr id="0" name=""/>
        <dsp:cNvSpPr/>
      </dsp:nvSpPr>
      <dsp:spPr>
        <a:xfrm>
          <a:off x="492877" y="238516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E1B37-6C39-4ADF-AC03-1DEF0344CAAF}">
      <dsp:nvSpPr>
        <dsp:cNvPr id="0" name=""/>
        <dsp:cNvSpPr/>
      </dsp:nvSpPr>
      <dsp:spPr>
        <a:xfrm>
          <a:off x="1834517" y="210462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Arial" panose="020B0604020202020204" pitchFamily="34" charset="0"/>
              <a:cs typeface="Arial" panose="020B0604020202020204" pitchFamily="34" charset="0"/>
            </a:rPr>
            <a:t>Employed stored procedures</a:t>
          </a:r>
          <a:r>
            <a:rPr lang="en-US" sz="1300" b="0" i="0" kern="1200">
              <a:latin typeface="Arial" panose="020B0604020202020204" pitchFamily="34" charset="0"/>
              <a:cs typeface="Arial" panose="020B0604020202020204" pitchFamily="34" charset="0"/>
            </a:rPr>
            <a:t>, specifically sp_help, to delve deeper into data types and overall structural characteristics. This step provided a foundational understanding of the dataset's architecture.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4517" y="2104621"/>
        <a:ext cx="3148942" cy="1335915"/>
      </dsp:txXfrm>
    </dsp:sp>
    <dsp:sp modelId="{D8661B91-4306-4F05-B5AE-61E591F46A51}">
      <dsp:nvSpPr>
        <dsp:cNvPr id="0" name=""/>
        <dsp:cNvSpPr/>
      </dsp:nvSpPr>
      <dsp:spPr>
        <a:xfrm>
          <a:off x="5532139" y="2104621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C5DBA-CC85-485C-BBB7-E2703E2A81DB}">
      <dsp:nvSpPr>
        <dsp:cNvPr id="0" name=""/>
        <dsp:cNvSpPr/>
      </dsp:nvSpPr>
      <dsp:spPr>
        <a:xfrm>
          <a:off x="5812681" y="238516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BA5E6-11D5-48F3-A449-4776B6E23F41}">
      <dsp:nvSpPr>
        <dsp:cNvPr id="0" name=""/>
        <dsp:cNvSpPr/>
      </dsp:nvSpPr>
      <dsp:spPr>
        <a:xfrm>
          <a:off x="7154322" y="210462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Arial" panose="020B0604020202020204" pitchFamily="34" charset="0"/>
              <a:cs typeface="Arial" panose="020B0604020202020204" pitchFamily="34" charset="0"/>
            </a:rPr>
            <a:t>Initial Exploration:</a:t>
          </a:r>
          <a:r>
            <a:rPr lang="en-US" sz="1300" b="0" i="0" kern="1200">
              <a:latin typeface="Arial" panose="020B0604020202020204" pitchFamily="34" charset="0"/>
              <a:cs typeface="Arial" panose="020B0604020202020204" pitchFamily="34" charset="0"/>
            </a:rPr>
            <a:t>Applied aggregated functions to garner insightful information. Techniques like grouping, summing, and counting were instrumental in revealing patterns within the data.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4322" y="210462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3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9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3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6" r:id="rId7"/>
    <p:sldLayoutId id="2147483767" r:id="rId8"/>
    <p:sldLayoutId id="2147483768" r:id="rId9"/>
    <p:sldLayoutId id="2147483769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virus&#10;&#10;Description automatically generated">
            <a:extLst>
              <a:ext uri="{FF2B5EF4-FFF2-40B4-BE49-F238E27FC236}">
                <a16:creationId xmlns:a16="http://schemas.microsoft.com/office/drawing/2014/main" id="{37A06669-C005-D49C-5FB6-E92364772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" b="489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49ECC79D-12AA-4AB2-AA58-D0472E094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A5E7D-F8C8-73FA-B038-1743450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567990" cy="31842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Covid-19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23ACC-44E2-059F-432E-D602753B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Hagar El-Bayuomy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7400" y="254882"/>
            <a:ext cx="1942299" cy="2505141"/>
            <a:chOff x="559425" y="344186"/>
            <a:chExt cx="1942299" cy="2505141"/>
          </a:xfrm>
        </p:grpSpPr>
        <p:sp useBgFill="1">
          <p:nvSpPr>
            <p:cNvPr id="7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3" name="Oval 7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4" name="Oval 7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10155" y="3441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5" name="Oval 7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24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CDFEDA-A437-2A6B-9CC3-9FCD018F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Analytical Viewpoints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A52E-AE32-29AB-4026-255B9BF3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endParaRPr lang="en-US" sz="1800" b="0" i="0" dirty="0">
              <a:solidFill>
                <a:srgbClr val="990033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How many of cases died?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FC9167-AE30-B644-49CA-A14A7C159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2" t="33988" r="61105" b="42378"/>
          <a:stretch/>
        </p:blipFill>
        <p:spPr>
          <a:xfrm>
            <a:off x="5333995" y="1690393"/>
            <a:ext cx="6299408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B69E32-0D3D-4DE2-9B1A-9F77C5D2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240" y="434476"/>
            <a:ext cx="11576646" cy="6088270"/>
            <a:chOff x="364240" y="434476"/>
            <a:chExt cx="11576646" cy="6088270"/>
          </a:xfrm>
        </p:grpSpPr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C353743F-F369-444E-864B-E7CDAA32F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75699" y="5334000"/>
              <a:ext cx="217094" cy="21709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DCCB6070-ECD7-4618-959E-F6BB97A1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364240" y="434476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63BD5B90-9F91-453B-909F-D7ABC2DED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66717" y="5348577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CDFEDA-A437-2A6B-9CC3-9FCD018F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01" y="-263291"/>
            <a:ext cx="3937198" cy="34690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Analytical Viewpoints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A52E-AE32-29AB-4026-255B9BF3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01" y="3610250"/>
            <a:ext cx="3937198" cy="2117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0" i="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During the duration between 2020:2021 how deaths was ? </a:t>
            </a:r>
            <a:br>
              <a:rPr lang="en-US" sz="22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D7B2C4-69E8-7E8B-DCC1-4903BFB26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58218" r="55872" b="7943"/>
          <a:stretch/>
        </p:blipFill>
        <p:spPr>
          <a:xfrm>
            <a:off x="5066606" y="1190668"/>
            <a:ext cx="6689185" cy="37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46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7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8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9" name="Oval 48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0" name="Oval 49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" name="Oval 50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24C1CC-5C20-4551-A8CA-623E715C0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45541" y="206142"/>
            <a:ext cx="2026102" cy="1530997"/>
            <a:chOff x="10045541" y="206142"/>
            <a:chExt cx="2026102" cy="1530997"/>
          </a:xfrm>
        </p:grpSpPr>
        <p:sp useBgFill="1">
          <p:nvSpPr>
            <p:cNvPr id="58" name="Graphic 10">
              <a:extLst>
                <a:ext uri="{FF2B5EF4-FFF2-40B4-BE49-F238E27FC236}">
                  <a16:creationId xmlns:a16="http://schemas.microsoft.com/office/drawing/2014/main" id="{FA32A279-C3AF-4F7D-9E26-CCA7E6339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75D50A7B-6D44-489C-95E4-252003F22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0" name="Oval 59">
              <a:extLst>
                <a:ext uri="{FF2B5EF4-FFF2-40B4-BE49-F238E27FC236}">
                  <a16:creationId xmlns:a16="http://schemas.microsoft.com/office/drawing/2014/main" id="{C28EA82E-02D8-46D7-A2E7-7435D3EAC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45541" y="271266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CDFEDA-A437-2A6B-9CC3-9FCD018F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9" y="542231"/>
            <a:ext cx="11115480" cy="1438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Analytical Viewpoints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A52E-AE32-29AB-4026-255B9BF3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19" y="2054826"/>
            <a:ext cx="11115480" cy="764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Does the age increasing the probability to get the virus?</a:t>
            </a:r>
            <a:br>
              <a:rPr lang="en-US" sz="2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825538F-6BFF-BA39-ED49-8B5890E38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1" t="33972" r="14806" b="41391"/>
          <a:stretch/>
        </p:blipFill>
        <p:spPr>
          <a:xfrm>
            <a:off x="543119" y="3060932"/>
            <a:ext cx="11105762" cy="32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39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10A1E0-FBAC-73BE-B6CF-C6B3B0AA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2840-3BBE-9FCE-12A8-EFFCF6E9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Full Dashboard 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E22D9F-1DA5-7C40-57C4-F583DFD86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14119" r="14273" b="6798"/>
          <a:stretch/>
        </p:blipFill>
        <p:spPr>
          <a:xfrm>
            <a:off x="5333995" y="1689543"/>
            <a:ext cx="6299408" cy="35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9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39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10A1E0-FBAC-73BE-B6CF-C6B3B0AA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2840-3BBE-9FCE-12A8-EFFCF6E9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45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DB17503-A320-4347-8684-B4ABF4CC8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822" y="191574"/>
            <a:ext cx="11714289" cy="5607349"/>
            <a:chOff x="403822" y="191574"/>
            <a:chExt cx="11714289" cy="5607349"/>
          </a:xfrm>
        </p:grpSpPr>
        <p:sp useBgFill="1">
          <p:nvSpPr>
            <p:cNvPr id="207" name="Graphic 10">
              <a:extLst>
                <a:ext uri="{FF2B5EF4-FFF2-40B4-BE49-F238E27FC236}">
                  <a16:creationId xmlns:a16="http://schemas.microsoft.com/office/drawing/2014/main" id="{6A1169BD-112E-43BB-8D48-FDBDAAE2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8" name="Oval 207">
              <a:extLst>
                <a:ext uri="{FF2B5EF4-FFF2-40B4-BE49-F238E27FC236}">
                  <a16:creationId xmlns:a16="http://schemas.microsoft.com/office/drawing/2014/main" id="{87B8976F-6C52-452B-9DCF-5E38EB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23084" y="62753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9" name="Oval 208">
              <a:extLst>
                <a:ext uri="{FF2B5EF4-FFF2-40B4-BE49-F238E27FC236}">
                  <a16:creationId xmlns:a16="http://schemas.microsoft.com/office/drawing/2014/main" id="{EC429FA5-672C-4A76-9769-EAB81DCEE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403822" y="541020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0" name="Oval 209">
              <a:extLst>
                <a:ext uri="{FF2B5EF4-FFF2-40B4-BE49-F238E27FC236}">
                  <a16:creationId xmlns:a16="http://schemas.microsoft.com/office/drawing/2014/main" id="{2C8BD7C6-BB77-4E39-810E-7202C07C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D1189-DD28-7D20-3DB8-1983AE0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22" y="-4643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Table of content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674C0A8-582B-41AC-2573-65FD2F746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016791"/>
              </p:ext>
            </p:extLst>
          </p:nvPr>
        </p:nvGraphicFramePr>
        <p:xfrm>
          <a:off x="379776" y="3413051"/>
          <a:ext cx="5277522" cy="2773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99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67430A3-1244-46A1-84CC-86F768C96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99" y="235658"/>
            <a:ext cx="2968946" cy="6128943"/>
            <a:chOff x="8915399" y="235658"/>
            <a:chExt cx="2968946" cy="6128943"/>
          </a:xfrm>
        </p:grpSpPr>
        <p:sp useBgFill="1">
          <p:nvSpPr>
            <p:cNvPr id="68" name="Graphic 10">
              <a:extLst>
                <a:ext uri="{FF2B5EF4-FFF2-40B4-BE49-F238E27FC236}">
                  <a16:creationId xmlns:a16="http://schemas.microsoft.com/office/drawing/2014/main" id="{618940B1-509B-43D3-A488-746296BB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824941" y="235658"/>
              <a:ext cx="1977027" cy="19770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9" name="Oval 68">
              <a:extLst>
                <a:ext uri="{FF2B5EF4-FFF2-40B4-BE49-F238E27FC236}">
                  <a16:creationId xmlns:a16="http://schemas.microsoft.com/office/drawing/2014/main" id="{F613B8D6-C616-482C-8B08-23E0117D5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9">
              <a:extLst>
                <a:ext uri="{FF2B5EF4-FFF2-40B4-BE49-F238E27FC236}">
                  <a16:creationId xmlns:a16="http://schemas.microsoft.com/office/drawing/2014/main" id="{B93C4794-4125-4E9A-9953-3D0F5E56C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915399" y="1031357"/>
              <a:ext cx="274789" cy="274789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1" name="Oval 70">
              <a:extLst>
                <a:ext uri="{FF2B5EF4-FFF2-40B4-BE49-F238E27FC236}">
                  <a16:creationId xmlns:a16="http://schemas.microsoft.com/office/drawing/2014/main" id="{710F6348-15D1-4961-B174-7E5DE17ED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523804" y="2385086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2" name="Graphic 10">
              <a:extLst>
                <a:ext uri="{FF2B5EF4-FFF2-40B4-BE49-F238E27FC236}">
                  <a16:creationId xmlns:a16="http://schemas.microsoft.com/office/drawing/2014/main" id="{5C5BD9A9-D2C4-4462-9183-D9F37A46B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931497" y="4361859"/>
              <a:ext cx="767086" cy="767086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067D6-12C9-378D-0EF2-1DF20291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0531448" cy="1683971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1B3F-660F-8CD7-42BF-BB5B8868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9776"/>
            <a:ext cx="7848600" cy="3714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Google Sans"/>
              </a:rPr>
              <a:t>Beyond headlines and case counts, the true story of the pandemic lies hidden in the shadows: excess deaths. In 2020 and 2021, across continents, an additional 10.23M lives were lost than would have been expected under normal circumstances. These numbers, more than just a cold statistic, represent untold stories of grief and loss. Today, we'll embark on a data-driven journey to unveil this hidden toll, understand its patterns, and uncover the human stories buried within these figures.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099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tint val="40000"/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DBE09-A583-241D-1168-6A51A4E5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168397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Data Exploration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A99C6-0751-4B61-9F8C-D587C766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4C0C9772-971B-4CD4-B948-0C3F933A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F917A327-19AE-4BAC-A495-E449EDB29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A13C37E6-66C1-4F85-83AE-D19DE95F7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9A34D6D-1E9C-DE32-C37F-3741EDB2A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41698"/>
              </p:ext>
            </p:extLst>
          </p:nvPr>
        </p:nvGraphicFramePr>
        <p:xfrm>
          <a:off x="838200" y="2579319"/>
          <a:ext cx="10515600" cy="35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5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tint val="40000"/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D07440-EFD9-4530-8DEB-06CECB151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97338"/>
            <a:ext cx="11993958" cy="6079057"/>
            <a:chOff x="1" y="197338"/>
            <a:chExt cx="11993958" cy="6079057"/>
          </a:xfrm>
        </p:grpSpPr>
        <p:sp useBgFill="1">
          <p:nvSpPr>
            <p:cNvPr id="50" name="Graphic 10">
              <a:extLst>
                <a:ext uri="{FF2B5EF4-FFF2-40B4-BE49-F238E27FC236}">
                  <a16:creationId xmlns:a16="http://schemas.microsoft.com/office/drawing/2014/main" id="{F0E9B0A2-7C28-458A-9630-DB154192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32950" y="197338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1" name="Oval 50">
              <a:extLst>
                <a:ext uri="{FF2B5EF4-FFF2-40B4-BE49-F238E27FC236}">
                  <a16:creationId xmlns:a16="http://schemas.microsoft.com/office/drawing/2014/main" id="{A3E47ADB-F9E4-411A-8F7F-FEAA252C2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560670" y="6080534"/>
              <a:ext cx="195861" cy="19586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5" name="Oval 44">
              <a:extLst>
                <a:ext uri="{FF2B5EF4-FFF2-40B4-BE49-F238E27FC236}">
                  <a16:creationId xmlns:a16="http://schemas.microsoft.com/office/drawing/2014/main" id="{871921E4-F54C-474D-B42C-9FFC77EB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048825" y="91440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94878C5-8EBA-4184-9873-868869BBA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703728"/>
              <a:ext cx="356447" cy="490260"/>
            </a:xfrm>
            <a:custGeom>
              <a:avLst/>
              <a:gdLst>
                <a:gd name="connsiteX0" fmla="*/ 111317 w 356447"/>
                <a:gd name="connsiteY0" fmla="*/ 0 h 490260"/>
                <a:gd name="connsiteX1" fmla="*/ 356447 w 356447"/>
                <a:gd name="connsiteY1" fmla="*/ 245130 h 490260"/>
                <a:gd name="connsiteX2" fmla="*/ 111317 w 356447"/>
                <a:gd name="connsiteY2" fmla="*/ 490260 h 490260"/>
                <a:gd name="connsiteX3" fmla="*/ 15901 w 356447"/>
                <a:gd name="connsiteY3" fmla="*/ 470997 h 490260"/>
                <a:gd name="connsiteX4" fmla="*/ 0 w 356447"/>
                <a:gd name="connsiteY4" fmla="*/ 460276 h 490260"/>
                <a:gd name="connsiteX5" fmla="*/ 0 w 356447"/>
                <a:gd name="connsiteY5" fmla="*/ 29984 h 490260"/>
                <a:gd name="connsiteX6" fmla="*/ 15901 w 356447"/>
                <a:gd name="connsiteY6" fmla="*/ 19264 h 490260"/>
                <a:gd name="connsiteX7" fmla="*/ 111317 w 356447"/>
                <a:gd name="connsiteY7" fmla="*/ 0 h 49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447" h="490260">
                  <a:moveTo>
                    <a:pt x="111317" y="0"/>
                  </a:moveTo>
                  <a:cubicBezTo>
                    <a:pt x="246699" y="0"/>
                    <a:pt x="356447" y="109748"/>
                    <a:pt x="356447" y="245130"/>
                  </a:cubicBezTo>
                  <a:cubicBezTo>
                    <a:pt x="356447" y="380512"/>
                    <a:pt x="246699" y="490260"/>
                    <a:pt x="111317" y="490260"/>
                  </a:cubicBezTo>
                  <a:cubicBezTo>
                    <a:pt x="77472" y="490260"/>
                    <a:pt x="45228" y="483401"/>
                    <a:pt x="15901" y="470997"/>
                  </a:cubicBezTo>
                  <a:lnTo>
                    <a:pt x="0" y="460276"/>
                  </a:lnTo>
                  <a:lnTo>
                    <a:pt x="0" y="29984"/>
                  </a:lnTo>
                  <a:lnTo>
                    <a:pt x="15901" y="19264"/>
                  </a:lnTo>
                  <a:cubicBezTo>
                    <a:pt x="45228" y="6859"/>
                    <a:pt x="77472" y="0"/>
                    <a:pt x="111317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BEA3F-9B5D-6929-B9FB-232A07A4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28920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Exploration(Question answered to explore the data).</a:t>
            </a:r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8CD95A5C-F041-2773-C519-BE159E6D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809" y="2583027"/>
            <a:ext cx="2069960" cy="206996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D8A8652-B0AC-7324-4B1D-6BA403C2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2008869"/>
            <a:ext cx="6934201" cy="42826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Setting the Stage: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Total Cases Vs. Populations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What percentage of the population got COVID?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Understanding Impact: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Total Cases Vs. Total Deaths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Likelihood of dying if you contract COVID in your Country.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Hotspots: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Countries with the highest infection rate compared to the population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Countries with the highest death count per population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Continental Breakdown: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Break things down by Continent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Continents with the highest death count per population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4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A99B1A-E5E8-9ACB-E02B-98950340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8A56-731E-9DAD-FF97-77D5E27C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power Bi and power query editor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Deleted unnecessary columns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Created a relation between two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CC4C79-E783-0F96-80CE-BFC12F059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6" t="16724" r="34156" b="31857"/>
          <a:stretch/>
        </p:blipFill>
        <p:spPr>
          <a:xfrm>
            <a:off x="5333995" y="1603262"/>
            <a:ext cx="6299408" cy="36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tint val="40000"/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34AB32-16A4-4C03-B664-EE7122245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434" y="5183883"/>
            <a:ext cx="11879637" cy="1032128"/>
            <a:chOff x="294434" y="5183883"/>
            <a:chExt cx="11879637" cy="1032128"/>
          </a:xfrm>
        </p:grpSpPr>
        <p:sp useBgFill="1">
          <p:nvSpPr>
            <p:cNvPr id="29" name="Graphic 10">
              <a:extLst>
                <a:ext uri="{FF2B5EF4-FFF2-40B4-BE49-F238E27FC236}">
                  <a16:creationId xmlns:a16="http://schemas.microsoft.com/office/drawing/2014/main" id="{BB62AF36-28FD-444D-AD82-B2A90B7E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4434" y="518388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912AAC-B297-43C9-93F0-6E76A7B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2447" y="5333999"/>
              <a:ext cx="491624" cy="746824"/>
            </a:xfrm>
            <a:custGeom>
              <a:avLst/>
              <a:gdLst>
                <a:gd name="connsiteX0" fmla="*/ 373412 w 491624"/>
                <a:gd name="connsiteY0" fmla="*/ 0 h 746824"/>
                <a:gd name="connsiteX1" fmla="*/ 448668 w 491624"/>
                <a:gd name="connsiteY1" fmla="*/ 7587 h 746824"/>
                <a:gd name="connsiteX2" fmla="*/ 491624 w 491624"/>
                <a:gd name="connsiteY2" fmla="*/ 20921 h 746824"/>
                <a:gd name="connsiteX3" fmla="*/ 491624 w 491624"/>
                <a:gd name="connsiteY3" fmla="*/ 725903 h 746824"/>
                <a:gd name="connsiteX4" fmla="*/ 448668 w 491624"/>
                <a:gd name="connsiteY4" fmla="*/ 739238 h 746824"/>
                <a:gd name="connsiteX5" fmla="*/ 373412 w 491624"/>
                <a:gd name="connsiteY5" fmla="*/ 746824 h 746824"/>
                <a:gd name="connsiteX6" fmla="*/ 0 w 491624"/>
                <a:gd name="connsiteY6" fmla="*/ 373412 h 746824"/>
                <a:gd name="connsiteX7" fmla="*/ 373412 w 491624"/>
                <a:gd name="connsiteY7" fmla="*/ 0 h 7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624" h="746824">
                  <a:moveTo>
                    <a:pt x="373412" y="0"/>
                  </a:moveTo>
                  <a:cubicBezTo>
                    <a:pt x="399191" y="0"/>
                    <a:pt x="424359" y="2612"/>
                    <a:pt x="448668" y="7587"/>
                  </a:cubicBezTo>
                  <a:lnTo>
                    <a:pt x="491624" y="20921"/>
                  </a:lnTo>
                  <a:lnTo>
                    <a:pt x="491624" y="725903"/>
                  </a:lnTo>
                  <a:lnTo>
                    <a:pt x="448668" y="739238"/>
                  </a:lnTo>
                  <a:cubicBezTo>
                    <a:pt x="424359" y="744212"/>
                    <a:pt x="399191" y="746824"/>
                    <a:pt x="373412" y="746824"/>
                  </a:cubicBezTo>
                  <a:cubicBezTo>
                    <a:pt x="167182" y="746824"/>
                    <a:pt x="0" y="579642"/>
                    <a:pt x="0" y="373412"/>
                  </a:cubicBezTo>
                  <a:cubicBezTo>
                    <a:pt x="0" y="167182"/>
                    <a:pt x="167182" y="0"/>
                    <a:pt x="373412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F2666277-0882-4CF2-805C-92D39741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145840" y="595435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B1FC5-CCA1-DD39-744C-48A53321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344C-67E5-FDBB-2C1E-EFB19F99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96" y="557188"/>
            <a:ext cx="6212694" cy="57436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DAX Measures for Essential Insights: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Total Cases: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DAX measures, I've precisely calculated the total number of COVID-19 cases—a fundamental metric that serves as our baseline for understanding the scale of the pandemic.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Total Dying: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Another critical measure accounts for the total number of deaths, providing insight into the human toll of the virus.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Percentage of Death: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Calculating the death percentage offers a nuanced perspective on the severity of the pandemic.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Percentage of Infected rate: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infection rate, derived through DAX measures, gives us a dynamic measure of how the virus has spread within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306900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2B14F-7CB0-954D-9FAE-11ECF17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01" y="2738548"/>
            <a:ext cx="5273648" cy="22354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Analytical Viewpoints: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5C6FAF0-1194-75F4-5697-9EF3D9010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21279" r="17064" b="66354"/>
          <a:stretch/>
        </p:blipFill>
        <p:spPr>
          <a:xfrm>
            <a:off x="463250" y="798863"/>
            <a:ext cx="11105762" cy="10620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3DADED-7815-4306-B3F8-55867BED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39400" y="448962"/>
            <a:ext cx="1495636" cy="1646739"/>
            <a:chOff x="10439400" y="448962"/>
            <a:chExt cx="1495636" cy="1646739"/>
          </a:xfrm>
        </p:grpSpPr>
        <p:sp useBgFill="1">
          <p:nvSpPr>
            <p:cNvPr id="23" name="Graphic 10">
              <a:extLst>
                <a:ext uri="{FF2B5EF4-FFF2-40B4-BE49-F238E27FC236}">
                  <a16:creationId xmlns:a16="http://schemas.microsoft.com/office/drawing/2014/main" id="{4BCD9D1F-84E2-4A60-A132-DFA8429F5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20956" y="508019"/>
              <a:ext cx="696112" cy="73204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70B05BFF-06FA-4C5E-AAAD-4D93B51F7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029204" y="18340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65C83237-C1FB-420E-8995-1E6881393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439400" y="448962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010-4A24-289B-0CE3-0A5D428C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61587"/>
            <a:ext cx="5484030" cy="2235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How many cases there was?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How many deaths ?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What is the death percentage?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What is the infection rate?</a:t>
            </a:r>
            <a:endParaRPr lang="en-US" sz="1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554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830A06-5366-40D2-9F31-6A80A725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57" y="1728404"/>
            <a:ext cx="1116921" cy="2284272"/>
            <a:chOff x="70757" y="1728404"/>
            <a:chExt cx="1116921" cy="2284272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008BEE5D-476B-41B7-AA33-CD87D8D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757" y="1728404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44050D3-0BFB-49B6-A972-F36280DEE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63307" y="2845324"/>
              <a:ext cx="224371" cy="22437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FEF802CE-8E4C-4CC5-B1B1-6573598D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4800" y="3631676"/>
              <a:ext cx="381000" cy="381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CDFEDA-A437-2A6B-9CC3-9FCD018F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5537993" cy="227883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Analytical Viewpoints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A52E-AE32-29AB-4026-255B9BF3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96" y="1155177"/>
            <a:ext cx="5470879" cy="24643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How cases were around the world?</a:t>
            </a:r>
          </a:p>
          <a:p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DAAFF4-49D6-5A88-0736-553546A52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8" t="57971" r="14830" b="6817"/>
          <a:stretch/>
        </p:blipFill>
        <p:spPr>
          <a:xfrm>
            <a:off x="2276538" y="2583433"/>
            <a:ext cx="8240233" cy="37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352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72A220D573E9498054186A42127C7F" ma:contentTypeVersion="3" ma:contentTypeDescription="Create a new document." ma:contentTypeScope="" ma:versionID="0f355a2d3f49c65dcd065d2ff1e1369a">
  <xsd:schema xmlns:xsd="http://www.w3.org/2001/XMLSchema" xmlns:xs="http://www.w3.org/2001/XMLSchema" xmlns:p="http://schemas.microsoft.com/office/2006/metadata/properties" xmlns:ns3="23ef0f9f-d948-41d0-a5e1-7ce769ab3037" targetNamespace="http://schemas.microsoft.com/office/2006/metadata/properties" ma:root="true" ma:fieldsID="a2817aa12439d6838f6c94b67ae0d79d" ns3:_="">
    <xsd:import namespace="23ef0f9f-d948-41d0-a5e1-7ce769ab3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f0f9f-d948-41d0-a5e1-7ce769ab3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C033E3-A3B0-4DB5-80A1-45FDB3FE4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ef0f9f-d948-41d0-a5e1-7ce769ab3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7B8CAF-9D9D-4646-98BB-63E3980F06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13B50-B6F0-4949-998A-ECB6F752EF3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3ef0f9f-d948-41d0-a5e1-7ce769ab303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Google Sans</vt:lpstr>
      <vt:lpstr>Open Sans</vt:lpstr>
      <vt:lpstr>Segoe UI</vt:lpstr>
      <vt:lpstr>Söhne</vt:lpstr>
      <vt:lpstr>MinimalXOVTI</vt:lpstr>
      <vt:lpstr>Covid-19 Project</vt:lpstr>
      <vt:lpstr>Table of content</vt:lpstr>
      <vt:lpstr>Introduction</vt:lpstr>
      <vt:lpstr>Data Exploration</vt:lpstr>
      <vt:lpstr>Data Exploration(Question answered to explore the data).</vt:lpstr>
      <vt:lpstr>Data load and Transformation</vt:lpstr>
      <vt:lpstr>Data Analysis</vt:lpstr>
      <vt:lpstr>Analytical Viewpoints:</vt:lpstr>
      <vt:lpstr>Analytical Viewpoints cont.</vt:lpstr>
      <vt:lpstr>Analytical Viewpoints cont.</vt:lpstr>
      <vt:lpstr>Analytical Viewpoints cont.</vt:lpstr>
      <vt:lpstr>Analytical Viewpoints cont.</vt:lpstr>
      <vt:lpstr>Data visualization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Project</dc:title>
  <dc:creator>hager hager195182@fci.bu.edu.eg</dc:creator>
  <cp:lastModifiedBy>hager hager195182@fci.bu.edu.eg</cp:lastModifiedBy>
  <cp:revision>4</cp:revision>
  <dcterms:created xsi:type="dcterms:W3CDTF">2023-12-31T16:25:19Z</dcterms:created>
  <dcterms:modified xsi:type="dcterms:W3CDTF">2023-12-31T20:00:47Z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2023-12-31T19:13:44Z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662b960e-9334-4af6-85b2-c7f882e87026</vt:lpwstr>
  </property>
  <property fmtid="{D5CDD505-2E9C-101B-9397-08002B2CF9AE}" pid="7" name="MSIP_Label_defa4170-0d19-0005-0004-bc88714345d2_ActionId">
    <vt:lpwstr>d65542b0-59a3-4505-a3de-e97009b390e6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0x0101008C72A220D573E9498054186A42127C7F</vt:lpwstr>
  </property>
</Properties>
</file>