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1" r:id="rId5"/>
  </p:sldMasterIdLst>
  <p:notesMasterIdLst>
    <p:notesMasterId r:id="rId10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Lst>
  <p:sldSz cx="12192000" cy="6858000"/>
  <p:notesSz cx="6858000" cy="9144000"/>
  <p:embeddedFontLst>
    <p:embeddedFont>
      <p:font typeface="Calibri" panose="020F0502020204030204" pitchFamily="34" charset="0"/>
      <p:regular r:id="rId108"/>
      <p:bold r:id="rId109"/>
      <p:italic r:id="rId110"/>
      <p:boldItalic r:id="rId111"/>
    </p:embeddedFont>
    <p:embeddedFont>
      <p:font typeface="Candara" panose="020E0502030303020204" pitchFamily="34" charset="0"/>
      <p:regular r:id="rId112"/>
      <p:bold r:id="rId113"/>
      <p:italic r:id="rId114"/>
      <p:boldItalic r:id="rId115"/>
    </p:embeddedFont>
    <p:embeddedFont>
      <p:font typeface="Century Gothic" panose="020B0502020202020204" pitchFamily="34" charset="0"/>
      <p:regular r:id="rId116"/>
      <p:bold r:id="rId117"/>
      <p:italic r:id="rId118"/>
      <p:boldItalic r:id="rId1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0" roundtripDataSignature="AMtx7mhbcx7AWYUiQUprBYpd3sjaEkN8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39A06-7058-4E52-A839-789605FF1FB0}" v="7" dt="2022-11-25T13:00:39.907"/>
    <p1510:client id="{F217E9C6-25EF-49F7-8679-229E606DAE81}" v="4" dt="2022-11-26T14:59:37.364"/>
  </p1510:revLst>
</p1510:revInfo>
</file>

<file path=ppt/tableStyles.xml><?xml version="1.0" encoding="utf-8"?>
<a:tblStyleLst xmlns:a="http://schemas.openxmlformats.org/drawingml/2006/main" def="{A14B6031-E232-403C-A26B-3D92845B12B7}">
  <a:tblStyle styleId="{A14B6031-E232-403C-A26B-3D92845B12B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DD565D-3DDB-402A-8DF6-909C93AA4AB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font" Target="fonts/font10.fntdata"/><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font" Target="fonts/font5.fntdata"/><Relationship Id="rId16" Type="http://schemas.openxmlformats.org/officeDocument/2006/relationships/slide" Target="slides/slide11.xml"/><Relationship Id="rId107" Type="http://schemas.openxmlformats.org/officeDocument/2006/relationships/notesMaster" Target="notesMasters/notesMaster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font" Target="fonts/font6.fntdata"/><Relationship Id="rId118" Type="http://schemas.openxmlformats.org/officeDocument/2006/relationships/font" Target="fonts/font11.fntdata"/><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font" Target="fonts/font1.fntdata"/><Relationship Id="rId124" Type="http://schemas.openxmlformats.org/officeDocument/2006/relationships/tableStyles" Target="tableStyle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font" Target="fonts/font7.fntdata"/><Relationship Id="rId119" Type="http://schemas.openxmlformats.org/officeDocument/2006/relationships/font" Target="fonts/font12.fntdata"/><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font" Target="fonts/font2.fntdata"/><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customschemas.google.com/relationships/presentationmetadata" Target="metadata"/><Relationship Id="rId125" Type="http://schemas.microsoft.com/office/2016/11/relationships/changesInfo" Target="changesInfos/changesInfo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font" Target="fonts/font3.fntdata"/><Relationship Id="rId115" Type="http://schemas.openxmlformats.org/officeDocument/2006/relationships/font" Target="fonts/font8.fntdata"/><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font" Target="fonts/font4.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oloskhairyy" userId="S::keroloskhairyy_gmail.com#ext#@itihub.onmicrosoft.com::241cda22-4cc9-4a77-ac98-2848109222c3" providerId="AD" clId="Web-{B2839A06-7058-4E52-A839-789605FF1FB0}"/>
    <pc:docChg chg="modSld">
      <pc:chgData name="keroloskhairyy" userId="S::keroloskhairyy_gmail.com#ext#@itihub.onmicrosoft.com::241cda22-4cc9-4a77-ac98-2848109222c3" providerId="AD" clId="Web-{B2839A06-7058-4E52-A839-789605FF1FB0}" dt="2022-11-25T13:00:39.907" v="2" actId="1076"/>
      <pc:docMkLst>
        <pc:docMk/>
      </pc:docMkLst>
      <pc:sldChg chg="modSp">
        <pc:chgData name="keroloskhairyy" userId="S::keroloskhairyy_gmail.com#ext#@itihub.onmicrosoft.com::241cda22-4cc9-4a77-ac98-2848109222c3" providerId="AD" clId="Web-{B2839A06-7058-4E52-A839-789605FF1FB0}" dt="2022-11-25T12:58:41.075" v="1" actId="1076"/>
        <pc:sldMkLst>
          <pc:docMk/>
          <pc:sldMk cId="0" sldId="256"/>
        </pc:sldMkLst>
        <pc:picChg chg="mod">
          <ac:chgData name="keroloskhairyy" userId="S::keroloskhairyy_gmail.com#ext#@itihub.onmicrosoft.com::241cda22-4cc9-4a77-ac98-2848109222c3" providerId="AD" clId="Web-{B2839A06-7058-4E52-A839-789605FF1FB0}" dt="2022-11-25T12:58:41.075" v="1" actId="1076"/>
          <ac:picMkLst>
            <pc:docMk/>
            <pc:sldMk cId="0" sldId="256"/>
            <ac:picMk id="220" creationId="{00000000-0000-0000-0000-000000000000}"/>
          </ac:picMkLst>
        </pc:picChg>
      </pc:sldChg>
      <pc:sldChg chg="modSp">
        <pc:chgData name="keroloskhairyy" userId="S::keroloskhairyy_gmail.com#ext#@itihub.onmicrosoft.com::241cda22-4cc9-4a77-ac98-2848109222c3" providerId="AD" clId="Web-{B2839A06-7058-4E52-A839-789605FF1FB0}" dt="2022-11-25T13:00:39.907" v="2" actId="1076"/>
        <pc:sldMkLst>
          <pc:docMk/>
          <pc:sldMk cId="0" sldId="261"/>
        </pc:sldMkLst>
        <pc:spChg chg="mod">
          <ac:chgData name="keroloskhairyy" userId="S::keroloskhairyy_gmail.com#ext#@itihub.onmicrosoft.com::241cda22-4cc9-4a77-ac98-2848109222c3" providerId="AD" clId="Web-{B2839A06-7058-4E52-A839-789605FF1FB0}" dt="2022-11-25T13:00:39.907" v="2" actId="1076"/>
          <ac:spMkLst>
            <pc:docMk/>
            <pc:sldMk cId="0" sldId="261"/>
            <ac:spMk id="255" creationId="{00000000-0000-0000-0000-000000000000}"/>
          </ac:spMkLst>
        </pc:spChg>
      </pc:sldChg>
    </pc:docChg>
  </pc:docChgLst>
  <pc:docChgLst>
    <pc:chgData name="keroloskhairyy" userId="S::keroloskhairyy_gmail.com#ext#@itihub.onmicrosoft.com::241cda22-4cc9-4a77-ac98-2848109222c3" providerId="AD" clId="Web-{F217E9C6-25EF-49F7-8679-229E606DAE81}"/>
    <pc:docChg chg="modSld">
      <pc:chgData name="keroloskhairyy" userId="S::keroloskhairyy_gmail.com#ext#@itihub.onmicrosoft.com::241cda22-4cc9-4a77-ac98-2848109222c3" providerId="AD" clId="Web-{F217E9C6-25EF-49F7-8679-229E606DAE81}" dt="2022-11-26T14:59:37.364" v="3" actId="1076"/>
      <pc:docMkLst>
        <pc:docMk/>
      </pc:docMkLst>
      <pc:sldChg chg="modSp">
        <pc:chgData name="keroloskhairyy" userId="S::keroloskhairyy_gmail.com#ext#@itihub.onmicrosoft.com::241cda22-4cc9-4a77-ac98-2848109222c3" providerId="AD" clId="Web-{F217E9C6-25EF-49F7-8679-229E606DAE81}" dt="2022-11-26T14:59:37.364" v="3" actId="1076"/>
        <pc:sldMkLst>
          <pc:docMk/>
          <pc:sldMk cId="0" sldId="256"/>
        </pc:sldMkLst>
        <pc:picChg chg="mod">
          <ac:chgData name="keroloskhairyy" userId="S::keroloskhairyy_gmail.com#ext#@itihub.onmicrosoft.com::241cda22-4cc9-4a77-ac98-2848109222c3" providerId="AD" clId="Web-{F217E9C6-25EF-49F7-8679-229E606DAE81}" dt="2022-11-26T14:59:37.364" v="3" actId="1076"/>
          <ac:picMkLst>
            <pc:docMk/>
            <pc:sldMk cId="0" sldId="256"/>
            <ac:picMk id="220" creationId="{00000000-0000-0000-0000-000000000000}"/>
          </ac:picMkLst>
        </pc:picChg>
      </pc:sldChg>
    </pc:docChg>
  </pc:docChgLst>
  <pc:docChgLst>
    <pc:chgData clId="Web-{B2839A06-7058-4E52-A839-789605FF1FB0}"/>
    <pc:docChg chg="modSld">
      <pc:chgData name="" userId="" providerId="" clId="Web-{B2839A06-7058-4E52-A839-789605FF1FB0}" dt="2022-11-25T12:58:37.403" v="3" actId="1076"/>
      <pc:docMkLst>
        <pc:docMk/>
      </pc:docMkLst>
      <pc:sldChg chg="modSp">
        <pc:chgData name="" userId="" providerId="" clId="Web-{B2839A06-7058-4E52-A839-789605FF1FB0}" dt="2022-11-25T12:58:37.403" v="3" actId="1076"/>
        <pc:sldMkLst>
          <pc:docMk/>
          <pc:sldMk cId="0" sldId="256"/>
        </pc:sldMkLst>
        <pc:spChg chg="mod">
          <ac:chgData name="" userId="" providerId="" clId="Web-{B2839A06-7058-4E52-A839-789605FF1FB0}" dt="2022-11-25T12:58:37.294" v="2" actId="1076"/>
          <ac:spMkLst>
            <pc:docMk/>
            <pc:sldMk cId="0" sldId="256"/>
            <ac:spMk id="221" creationId="{00000000-0000-0000-0000-000000000000}"/>
          </ac:spMkLst>
        </pc:spChg>
        <pc:spChg chg="mod">
          <ac:chgData name="" userId="" providerId="" clId="Web-{B2839A06-7058-4E52-A839-789605FF1FB0}" dt="2022-11-25T12:58:37.247" v="1" actId="1076"/>
          <ac:spMkLst>
            <pc:docMk/>
            <pc:sldMk cId="0" sldId="256"/>
            <ac:spMk id="222" creationId="{00000000-0000-0000-0000-000000000000}"/>
          </ac:spMkLst>
        </pc:spChg>
        <pc:picChg chg="mod">
          <ac:chgData name="" userId="" providerId="" clId="Web-{B2839A06-7058-4E52-A839-789605FF1FB0}" dt="2022-11-25T12:58:37.403" v="3" actId="1076"/>
          <ac:picMkLst>
            <pc:docMk/>
            <pc:sldMk cId="0" sldId="256"/>
            <ac:picMk id="22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4" name="Google Shape;874;p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3" name="Google Shape;883;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9" name="Google Shape;609;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9" name="Google Shape;829;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9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9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7" name="Google Shape;847;p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9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5" name="Google Shape;865;p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0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103"/>
          <p:cNvPicPr preferRelativeResize="0"/>
          <p:nvPr/>
        </p:nvPicPr>
        <p:blipFill rotWithShape="1">
          <a:blip r:embed="rId2">
            <a:alphaModFix/>
          </a:blip>
          <a:srcRect/>
          <a:stretch/>
        </p:blipFill>
        <p:spPr>
          <a:xfrm>
            <a:off x="0" y="19886"/>
            <a:ext cx="9368408" cy="689297"/>
          </a:xfrm>
          <a:prstGeom prst="rect">
            <a:avLst/>
          </a:prstGeom>
          <a:noFill/>
          <a:ln>
            <a:noFill/>
          </a:ln>
        </p:spPr>
      </p:pic>
      <p:pic>
        <p:nvPicPr>
          <p:cNvPr id="23" name="Google Shape;23;p103"/>
          <p:cNvPicPr preferRelativeResize="0"/>
          <p:nvPr/>
        </p:nvPicPr>
        <p:blipFill rotWithShape="1">
          <a:blip r:embed="rId3">
            <a:alphaModFix/>
          </a:blip>
          <a:srcRect/>
          <a:stretch/>
        </p:blipFill>
        <p:spPr>
          <a:xfrm>
            <a:off x="9402203" y="19886"/>
            <a:ext cx="2789797" cy="656859"/>
          </a:xfrm>
          <a:prstGeom prst="rect">
            <a:avLst/>
          </a:prstGeom>
          <a:noFill/>
          <a:ln>
            <a:noFill/>
          </a:ln>
        </p:spPr>
      </p:pic>
      <p:sp>
        <p:nvSpPr>
          <p:cNvPr id="24" name="Google Shape;24;p103"/>
          <p:cNvSpPr txBox="1">
            <a:spLocks noGrp="1"/>
          </p:cNvSpPr>
          <p:nvPr>
            <p:ph type="title"/>
          </p:nvPr>
        </p:nvSpPr>
        <p:spPr>
          <a:xfrm>
            <a:off x="470655" y="19886"/>
            <a:ext cx="8427098" cy="6892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1"/>
        <p:cNvGrpSpPr/>
        <p:nvPr/>
      </p:nvGrpSpPr>
      <p:grpSpPr>
        <a:xfrm>
          <a:off x="0" y="0"/>
          <a:ext cx="0" cy="0"/>
          <a:chOff x="0" y="0"/>
          <a:chExt cx="0" cy="0"/>
        </a:xfrm>
      </p:grpSpPr>
      <p:sp>
        <p:nvSpPr>
          <p:cNvPr id="92" name="Google Shape;92;p124"/>
          <p:cNvSpPr>
            <a:spLocks noGrp="1"/>
          </p:cNvSpPr>
          <p:nvPr>
            <p:ph type="pic" idx="2"/>
          </p:nvPr>
        </p:nvSpPr>
        <p:spPr>
          <a:xfrm>
            <a:off x="5183188" y="987425"/>
            <a:ext cx="6172200" cy="4873625"/>
          </a:xfrm>
          <a:prstGeom prst="rect">
            <a:avLst/>
          </a:prstGeom>
          <a:noFill/>
          <a:ln>
            <a:noFill/>
          </a:ln>
        </p:spPr>
      </p:sp>
      <p:sp>
        <p:nvSpPr>
          <p:cNvPr id="93" name="Google Shape;93;p1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1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124"/>
          <p:cNvPicPr preferRelativeResize="0"/>
          <p:nvPr/>
        </p:nvPicPr>
        <p:blipFill rotWithShape="1">
          <a:blip r:embed="rId2">
            <a:alphaModFix/>
          </a:blip>
          <a:srcRect/>
          <a:stretch/>
        </p:blipFill>
        <p:spPr>
          <a:xfrm>
            <a:off x="0" y="10549"/>
            <a:ext cx="9368408" cy="689297"/>
          </a:xfrm>
          <a:prstGeom prst="rect">
            <a:avLst/>
          </a:prstGeom>
          <a:noFill/>
          <a:ln>
            <a:noFill/>
          </a:ln>
        </p:spPr>
      </p:pic>
      <p:pic>
        <p:nvPicPr>
          <p:cNvPr id="98" name="Google Shape;98;p124"/>
          <p:cNvPicPr preferRelativeResize="0"/>
          <p:nvPr/>
        </p:nvPicPr>
        <p:blipFill rotWithShape="1">
          <a:blip r:embed="rId3">
            <a:alphaModFix/>
          </a:blip>
          <a:srcRect/>
          <a:stretch/>
        </p:blipFill>
        <p:spPr>
          <a:xfrm>
            <a:off x="9402203" y="10549"/>
            <a:ext cx="2789797" cy="656859"/>
          </a:xfrm>
          <a:prstGeom prst="rect">
            <a:avLst/>
          </a:prstGeom>
          <a:noFill/>
          <a:ln>
            <a:noFill/>
          </a:ln>
        </p:spPr>
      </p:pic>
      <p:sp>
        <p:nvSpPr>
          <p:cNvPr id="99" name="Google Shape;99;p124"/>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00"/>
        <p:cNvGrpSpPr/>
        <p:nvPr/>
      </p:nvGrpSpPr>
      <p:grpSpPr>
        <a:xfrm>
          <a:off x="0" y="0"/>
          <a:ext cx="0" cy="0"/>
          <a:chOff x="0" y="0"/>
          <a:chExt cx="0" cy="0"/>
        </a:xfrm>
      </p:grpSpPr>
      <p:sp>
        <p:nvSpPr>
          <p:cNvPr id="101" name="Google Shape;101;p125"/>
          <p:cNvSpPr txBox="1">
            <a:spLocks noGrp="1"/>
          </p:cNvSpPr>
          <p:nvPr>
            <p:ph type="body" idx="1"/>
          </p:nvPr>
        </p:nvSpPr>
        <p:spPr>
          <a:xfrm rot="5400000">
            <a:off x="3920331" y="-1639061"/>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125"/>
          <p:cNvPicPr preferRelativeResize="0"/>
          <p:nvPr/>
        </p:nvPicPr>
        <p:blipFill rotWithShape="1">
          <a:blip r:embed="rId2">
            <a:alphaModFix/>
          </a:blip>
          <a:srcRect/>
          <a:stretch/>
        </p:blipFill>
        <p:spPr>
          <a:xfrm>
            <a:off x="0" y="19883"/>
            <a:ext cx="9368408" cy="689297"/>
          </a:xfrm>
          <a:prstGeom prst="rect">
            <a:avLst/>
          </a:prstGeom>
          <a:noFill/>
          <a:ln>
            <a:noFill/>
          </a:ln>
        </p:spPr>
      </p:pic>
      <p:pic>
        <p:nvPicPr>
          <p:cNvPr id="106" name="Google Shape;106;p125"/>
          <p:cNvPicPr preferRelativeResize="0"/>
          <p:nvPr/>
        </p:nvPicPr>
        <p:blipFill rotWithShape="1">
          <a:blip r:embed="rId3">
            <a:alphaModFix/>
          </a:blip>
          <a:srcRect/>
          <a:stretch/>
        </p:blipFill>
        <p:spPr>
          <a:xfrm>
            <a:off x="9402203" y="19883"/>
            <a:ext cx="2789797" cy="656859"/>
          </a:xfrm>
          <a:prstGeom prst="rect">
            <a:avLst/>
          </a:prstGeom>
          <a:noFill/>
          <a:ln>
            <a:noFill/>
          </a:ln>
        </p:spPr>
      </p:pic>
      <p:sp>
        <p:nvSpPr>
          <p:cNvPr id="107" name="Google Shape;107;p125"/>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08"/>
        <p:cNvGrpSpPr/>
        <p:nvPr/>
      </p:nvGrpSpPr>
      <p:grpSpPr>
        <a:xfrm>
          <a:off x="0" y="0"/>
          <a:ext cx="0" cy="0"/>
          <a:chOff x="0" y="0"/>
          <a:chExt cx="0" cy="0"/>
        </a:xfrm>
      </p:grpSpPr>
      <p:sp>
        <p:nvSpPr>
          <p:cNvPr id="109" name="Google Shape;109;p1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3" name="Google Shape;113;p126"/>
          <p:cNvPicPr preferRelativeResize="0"/>
          <p:nvPr/>
        </p:nvPicPr>
        <p:blipFill rotWithShape="1">
          <a:blip r:embed="rId2">
            <a:alphaModFix/>
          </a:blip>
          <a:srcRect/>
          <a:stretch/>
        </p:blipFill>
        <p:spPr>
          <a:xfrm>
            <a:off x="0" y="19884"/>
            <a:ext cx="9368408" cy="689297"/>
          </a:xfrm>
          <a:prstGeom prst="rect">
            <a:avLst/>
          </a:prstGeom>
          <a:noFill/>
          <a:ln>
            <a:noFill/>
          </a:ln>
        </p:spPr>
      </p:pic>
      <p:pic>
        <p:nvPicPr>
          <p:cNvPr id="114" name="Google Shape;114;p126"/>
          <p:cNvPicPr preferRelativeResize="0"/>
          <p:nvPr/>
        </p:nvPicPr>
        <p:blipFill rotWithShape="1">
          <a:blip r:embed="rId3">
            <a:alphaModFix/>
          </a:blip>
          <a:srcRect/>
          <a:stretch/>
        </p:blipFill>
        <p:spPr>
          <a:xfrm>
            <a:off x="9402203" y="19884"/>
            <a:ext cx="2789797" cy="656859"/>
          </a:xfrm>
          <a:prstGeom prst="rect">
            <a:avLst/>
          </a:prstGeom>
          <a:noFill/>
          <a:ln>
            <a:noFill/>
          </a:ln>
        </p:spPr>
      </p:pic>
      <p:sp>
        <p:nvSpPr>
          <p:cNvPr id="115" name="Google Shape;115;p126"/>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4"/>
        <p:cNvGrpSpPr/>
        <p:nvPr/>
      </p:nvGrpSpPr>
      <p:grpSpPr>
        <a:xfrm>
          <a:off x="0" y="0"/>
          <a:ext cx="0" cy="0"/>
          <a:chOff x="0" y="0"/>
          <a:chExt cx="0" cy="0"/>
        </a:xfrm>
      </p:grpSpPr>
      <p:pic>
        <p:nvPicPr>
          <p:cNvPr id="125" name="Google Shape;125;p105"/>
          <p:cNvPicPr preferRelativeResize="0"/>
          <p:nvPr/>
        </p:nvPicPr>
        <p:blipFill rotWithShape="1">
          <a:blip r:embed="rId2">
            <a:alphaModFix/>
          </a:blip>
          <a:srcRect/>
          <a:stretch/>
        </p:blipFill>
        <p:spPr>
          <a:xfrm>
            <a:off x="0" y="10549"/>
            <a:ext cx="9368408" cy="689297"/>
          </a:xfrm>
          <a:prstGeom prst="rect">
            <a:avLst/>
          </a:prstGeom>
          <a:noFill/>
          <a:ln>
            <a:noFill/>
          </a:ln>
        </p:spPr>
      </p:pic>
      <p:sp>
        <p:nvSpPr>
          <p:cNvPr id="126" name="Google Shape;126;p105"/>
          <p:cNvSpPr txBox="1">
            <a:spLocks noGrp="1"/>
          </p:cNvSpPr>
          <p:nvPr>
            <p:ph type="body" idx="1"/>
          </p:nvPr>
        </p:nvSpPr>
        <p:spPr>
          <a:xfrm>
            <a:off x="838200" y="1391478"/>
            <a:ext cx="10515600" cy="478548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30" name="Google Shape;130;p105"/>
          <p:cNvPicPr preferRelativeResize="0"/>
          <p:nvPr/>
        </p:nvPicPr>
        <p:blipFill rotWithShape="1">
          <a:blip r:embed="rId3">
            <a:alphaModFix/>
          </a:blip>
          <a:srcRect/>
          <a:stretch/>
        </p:blipFill>
        <p:spPr>
          <a:xfrm rot="10800000" flipH="1">
            <a:off x="0" y="6254929"/>
            <a:ext cx="12192000" cy="603071"/>
          </a:xfrm>
          <a:prstGeom prst="rect">
            <a:avLst/>
          </a:prstGeom>
          <a:noFill/>
          <a:ln>
            <a:noFill/>
          </a:ln>
        </p:spPr>
      </p:pic>
      <p:pic>
        <p:nvPicPr>
          <p:cNvPr id="131" name="Google Shape;131;p105"/>
          <p:cNvPicPr preferRelativeResize="0"/>
          <p:nvPr/>
        </p:nvPicPr>
        <p:blipFill rotWithShape="1">
          <a:blip r:embed="rId4">
            <a:alphaModFix/>
          </a:blip>
          <a:srcRect/>
          <a:stretch/>
        </p:blipFill>
        <p:spPr>
          <a:xfrm>
            <a:off x="9402203" y="10549"/>
            <a:ext cx="2789797" cy="656859"/>
          </a:xfrm>
          <a:prstGeom prst="rect">
            <a:avLst/>
          </a:prstGeom>
          <a:noFill/>
          <a:ln>
            <a:noFill/>
          </a:ln>
        </p:spPr>
      </p:pic>
      <p:sp>
        <p:nvSpPr>
          <p:cNvPr id="132" name="Google Shape;132;p105"/>
          <p:cNvSpPr txBox="1">
            <a:spLocks noGrp="1"/>
          </p:cNvSpPr>
          <p:nvPr>
            <p:ph type="title"/>
          </p:nvPr>
        </p:nvSpPr>
        <p:spPr>
          <a:xfrm>
            <a:off x="194387" y="-1"/>
            <a:ext cx="9108233" cy="69984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3"/>
        <p:cNvGrpSpPr/>
        <p:nvPr/>
      </p:nvGrpSpPr>
      <p:grpSpPr>
        <a:xfrm>
          <a:off x="0" y="0"/>
          <a:ext cx="0" cy="0"/>
          <a:chOff x="0" y="0"/>
          <a:chExt cx="0" cy="0"/>
        </a:xfrm>
      </p:grpSpPr>
      <p:sp>
        <p:nvSpPr>
          <p:cNvPr id="134" name="Google Shape;134;p10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5" name="Google Shape;135;p10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38" name="Google Shape;138;p109"/>
          <p:cNvPicPr preferRelativeResize="0"/>
          <p:nvPr/>
        </p:nvPicPr>
        <p:blipFill rotWithShape="1">
          <a:blip r:embed="rId2">
            <a:alphaModFix/>
          </a:blip>
          <a:srcRect/>
          <a:stretch/>
        </p:blipFill>
        <p:spPr>
          <a:xfrm>
            <a:off x="0" y="19886"/>
            <a:ext cx="9368408" cy="689297"/>
          </a:xfrm>
          <a:prstGeom prst="rect">
            <a:avLst/>
          </a:prstGeom>
          <a:noFill/>
          <a:ln>
            <a:noFill/>
          </a:ln>
        </p:spPr>
      </p:pic>
      <p:pic>
        <p:nvPicPr>
          <p:cNvPr id="139" name="Google Shape;139;p109"/>
          <p:cNvPicPr preferRelativeResize="0"/>
          <p:nvPr/>
        </p:nvPicPr>
        <p:blipFill rotWithShape="1">
          <a:blip r:embed="rId3">
            <a:alphaModFix/>
          </a:blip>
          <a:srcRect/>
          <a:stretch/>
        </p:blipFill>
        <p:spPr>
          <a:xfrm>
            <a:off x="9402203" y="19886"/>
            <a:ext cx="2789797" cy="656859"/>
          </a:xfrm>
          <a:prstGeom prst="rect">
            <a:avLst/>
          </a:prstGeom>
          <a:noFill/>
          <a:ln>
            <a:noFill/>
          </a:ln>
        </p:spPr>
      </p:pic>
      <p:sp>
        <p:nvSpPr>
          <p:cNvPr id="140" name="Google Shape;140;p109"/>
          <p:cNvSpPr txBox="1">
            <a:spLocks noGrp="1"/>
          </p:cNvSpPr>
          <p:nvPr>
            <p:ph type="title"/>
          </p:nvPr>
        </p:nvSpPr>
        <p:spPr>
          <a:xfrm>
            <a:off x="152400" y="71621"/>
            <a:ext cx="8916955" cy="5909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1"/>
        <p:cNvGrpSpPr/>
        <p:nvPr/>
      </p:nvGrpSpPr>
      <p:grpSpPr>
        <a:xfrm>
          <a:off x="0" y="0"/>
          <a:ext cx="0" cy="0"/>
          <a:chOff x="0" y="0"/>
          <a:chExt cx="0" cy="0"/>
        </a:xfrm>
      </p:grpSpPr>
      <p:sp>
        <p:nvSpPr>
          <p:cNvPr id="142" name="Google Shape;142;p1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3" name="Google Shape;143;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46" name="Google Shape;146;p110"/>
          <p:cNvPicPr preferRelativeResize="0"/>
          <p:nvPr/>
        </p:nvPicPr>
        <p:blipFill rotWithShape="1">
          <a:blip r:embed="rId2">
            <a:alphaModFix/>
          </a:blip>
          <a:srcRect/>
          <a:stretch/>
        </p:blipFill>
        <p:spPr>
          <a:xfrm>
            <a:off x="7567" y="560014"/>
            <a:ext cx="9368408" cy="604814"/>
          </a:xfrm>
          <a:prstGeom prst="rect">
            <a:avLst/>
          </a:prstGeom>
          <a:noFill/>
          <a:ln>
            <a:noFill/>
          </a:ln>
        </p:spPr>
      </p:pic>
      <p:pic>
        <p:nvPicPr>
          <p:cNvPr id="147" name="Google Shape;147;p110"/>
          <p:cNvPicPr preferRelativeResize="0"/>
          <p:nvPr/>
        </p:nvPicPr>
        <p:blipFill rotWithShape="1">
          <a:blip r:embed="rId3">
            <a:alphaModFix/>
          </a:blip>
          <a:srcRect/>
          <a:stretch/>
        </p:blipFill>
        <p:spPr>
          <a:xfrm>
            <a:off x="9402203" y="365125"/>
            <a:ext cx="2789797" cy="656859"/>
          </a:xfrm>
          <a:prstGeom prst="rect">
            <a:avLst/>
          </a:prstGeom>
          <a:noFill/>
          <a:ln>
            <a:noFill/>
          </a:ln>
        </p:spPr>
      </p:pic>
      <p:sp>
        <p:nvSpPr>
          <p:cNvPr id="148" name="Google Shape;148;p110"/>
          <p:cNvSpPr txBox="1">
            <a:spLocks noGrp="1"/>
          </p:cNvSpPr>
          <p:nvPr>
            <p:ph type="title"/>
          </p:nvPr>
        </p:nvSpPr>
        <p:spPr>
          <a:xfrm>
            <a:off x="16898" y="142739"/>
            <a:ext cx="10515600" cy="8345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9"/>
        <p:cNvGrpSpPr/>
        <p:nvPr/>
      </p:nvGrpSpPr>
      <p:grpSpPr>
        <a:xfrm>
          <a:off x="0" y="0"/>
          <a:ext cx="0" cy="0"/>
          <a:chOff x="0" y="0"/>
          <a:chExt cx="0" cy="0"/>
        </a:xfrm>
      </p:grpSpPr>
      <p:sp>
        <p:nvSpPr>
          <p:cNvPr id="150" name="Google Shape;150;p111"/>
          <p:cNvSpPr txBox="1">
            <a:spLocks noGrp="1"/>
          </p:cNvSpPr>
          <p:nvPr>
            <p:ph type="title"/>
          </p:nvPr>
        </p:nvSpPr>
        <p:spPr>
          <a:xfrm>
            <a:off x="838200" y="1166327"/>
            <a:ext cx="10515600" cy="5243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56" name="Google Shape;156;p111"/>
          <p:cNvPicPr preferRelativeResize="0"/>
          <p:nvPr/>
        </p:nvPicPr>
        <p:blipFill rotWithShape="1">
          <a:blip r:embed="rId2">
            <a:alphaModFix/>
          </a:blip>
          <a:srcRect/>
          <a:stretch/>
        </p:blipFill>
        <p:spPr>
          <a:xfrm>
            <a:off x="9402203" y="10547"/>
            <a:ext cx="2789797" cy="65685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7"/>
        <p:cNvGrpSpPr/>
        <p:nvPr/>
      </p:nvGrpSpPr>
      <p:grpSpPr>
        <a:xfrm>
          <a:off x="0" y="0"/>
          <a:ext cx="0" cy="0"/>
          <a:chOff x="0" y="0"/>
          <a:chExt cx="0" cy="0"/>
        </a:xfrm>
      </p:grpSpPr>
      <p:sp>
        <p:nvSpPr>
          <p:cNvPr id="158" name="Google Shape;158;p1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9" name="Google Shape;159;p1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1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1" name="Google Shape;161;p1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65" name="Google Shape;165;p112"/>
          <p:cNvPicPr preferRelativeResize="0"/>
          <p:nvPr/>
        </p:nvPicPr>
        <p:blipFill rotWithShape="1">
          <a:blip r:embed="rId2">
            <a:alphaModFix/>
          </a:blip>
          <a:srcRect/>
          <a:stretch/>
        </p:blipFill>
        <p:spPr>
          <a:xfrm>
            <a:off x="0" y="19879"/>
            <a:ext cx="9368408" cy="689297"/>
          </a:xfrm>
          <a:prstGeom prst="rect">
            <a:avLst/>
          </a:prstGeom>
          <a:noFill/>
          <a:ln>
            <a:noFill/>
          </a:ln>
        </p:spPr>
      </p:pic>
      <p:pic>
        <p:nvPicPr>
          <p:cNvPr id="166" name="Google Shape;166;p112"/>
          <p:cNvPicPr preferRelativeResize="0"/>
          <p:nvPr/>
        </p:nvPicPr>
        <p:blipFill rotWithShape="1">
          <a:blip r:embed="rId3">
            <a:alphaModFix/>
          </a:blip>
          <a:srcRect/>
          <a:stretch/>
        </p:blipFill>
        <p:spPr>
          <a:xfrm>
            <a:off x="9402203" y="19879"/>
            <a:ext cx="2789797" cy="656859"/>
          </a:xfrm>
          <a:prstGeom prst="rect">
            <a:avLst/>
          </a:prstGeom>
          <a:noFill/>
          <a:ln>
            <a:noFill/>
          </a:ln>
        </p:spPr>
      </p:pic>
      <p:sp>
        <p:nvSpPr>
          <p:cNvPr id="167" name="Google Shape;167;p112"/>
          <p:cNvSpPr txBox="1">
            <a:spLocks noGrp="1"/>
          </p:cNvSpPr>
          <p:nvPr>
            <p:ph type="title"/>
          </p:nvPr>
        </p:nvSpPr>
        <p:spPr>
          <a:xfrm>
            <a:off x="0" y="46394"/>
            <a:ext cx="9227976" cy="68929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8"/>
        <p:cNvGrpSpPr/>
        <p:nvPr/>
      </p:nvGrpSpPr>
      <p:grpSpPr>
        <a:xfrm>
          <a:off x="0" y="0"/>
          <a:ext cx="0" cy="0"/>
          <a:chOff x="0" y="0"/>
          <a:chExt cx="0" cy="0"/>
        </a:xfrm>
      </p:grpSpPr>
      <p:sp>
        <p:nvSpPr>
          <p:cNvPr id="169" name="Google Shape;169;p1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72" name="Google Shape;172;p113"/>
          <p:cNvPicPr preferRelativeResize="0"/>
          <p:nvPr/>
        </p:nvPicPr>
        <p:blipFill rotWithShape="1">
          <a:blip r:embed="rId2">
            <a:alphaModFix/>
          </a:blip>
          <a:srcRect/>
          <a:stretch/>
        </p:blipFill>
        <p:spPr>
          <a:xfrm>
            <a:off x="0" y="19884"/>
            <a:ext cx="9293290" cy="689297"/>
          </a:xfrm>
          <a:prstGeom prst="rect">
            <a:avLst/>
          </a:prstGeom>
          <a:noFill/>
          <a:ln>
            <a:noFill/>
          </a:ln>
        </p:spPr>
      </p:pic>
      <p:pic>
        <p:nvPicPr>
          <p:cNvPr id="173" name="Google Shape;173;p113"/>
          <p:cNvPicPr preferRelativeResize="0"/>
          <p:nvPr/>
        </p:nvPicPr>
        <p:blipFill rotWithShape="1">
          <a:blip r:embed="rId3">
            <a:alphaModFix/>
          </a:blip>
          <a:srcRect/>
          <a:stretch/>
        </p:blipFill>
        <p:spPr>
          <a:xfrm>
            <a:off x="9402203" y="19884"/>
            <a:ext cx="2789797" cy="656859"/>
          </a:xfrm>
          <a:prstGeom prst="rect">
            <a:avLst/>
          </a:prstGeom>
          <a:noFill/>
          <a:ln>
            <a:noFill/>
          </a:ln>
        </p:spPr>
      </p:pic>
      <p:sp>
        <p:nvSpPr>
          <p:cNvPr id="174" name="Google Shape;174;p113"/>
          <p:cNvSpPr txBox="1">
            <a:spLocks noGrp="1"/>
          </p:cNvSpPr>
          <p:nvPr>
            <p:ph type="title"/>
          </p:nvPr>
        </p:nvSpPr>
        <p:spPr>
          <a:xfrm>
            <a:off x="82420" y="90144"/>
            <a:ext cx="8725678" cy="549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5"/>
        <p:cNvGrpSpPr/>
        <p:nvPr/>
      </p:nvGrpSpPr>
      <p:grpSpPr>
        <a:xfrm>
          <a:off x="0" y="0"/>
          <a:ext cx="0" cy="0"/>
          <a:chOff x="0" y="0"/>
          <a:chExt cx="0" cy="0"/>
        </a:xfrm>
      </p:grpSpPr>
      <p:sp>
        <p:nvSpPr>
          <p:cNvPr id="176" name="Google Shape;176;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79" name="Google Shape;179;p114"/>
          <p:cNvPicPr preferRelativeResize="0"/>
          <p:nvPr/>
        </p:nvPicPr>
        <p:blipFill rotWithShape="1">
          <a:blip r:embed="rId2">
            <a:alphaModFix/>
          </a:blip>
          <a:srcRect/>
          <a:stretch/>
        </p:blipFill>
        <p:spPr>
          <a:xfrm>
            <a:off x="0" y="10551"/>
            <a:ext cx="9368408" cy="689297"/>
          </a:xfrm>
          <a:prstGeom prst="rect">
            <a:avLst/>
          </a:prstGeom>
          <a:noFill/>
          <a:ln>
            <a:noFill/>
          </a:ln>
        </p:spPr>
      </p:pic>
      <p:pic>
        <p:nvPicPr>
          <p:cNvPr id="180" name="Google Shape;180;p114"/>
          <p:cNvPicPr preferRelativeResize="0"/>
          <p:nvPr/>
        </p:nvPicPr>
        <p:blipFill rotWithShape="1">
          <a:blip r:embed="rId3">
            <a:alphaModFix/>
          </a:blip>
          <a:srcRect/>
          <a:stretch/>
        </p:blipFill>
        <p:spPr>
          <a:xfrm>
            <a:off x="9402203" y="10551"/>
            <a:ext cx="2789797" cy="656859"/>
          </a:xfrm>
          <a:prstGeom prst="rect">
            <a:avLst/>
          </a:prstGeom>
          <a:noFill/>
          <a:ln>
            <a:noFill/>
          </a:ln>
        </p:spPr>
      </p:pic>
      <p:sp>
        <p:nvSpPr>
          <p:cNvPr id="181" name="Google Shape;181;p114"/>
          <p:cNvSpPr txBox="1">
            <a:spLocks noGrp="1"/>
          </p:cNvSpPr>
          <p:nvPr>
            <p:ph type="title"/>
          </p:nvPr>
        </p:nvSpPr>
        <p:spPr>
          <a:xfrm>
            <a:off x="166396" y="10551"/>
            <a:ext cx="9098902" cy="6892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0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106"/>
          <p:cNvPicPr preferRelativeResize="0"/>
          <p:nvPr/>
        </p:nvPicPr>
        <p:blipFill rotWithShape="1">
          <a:blip r:embed="rId2">
            <a:alphaModFix/>
          </a:blip>
          <a:srcRect/>
          <a:stretch/>
        </p:blipFill>
        <p:spPr>
          <a:xfrm>
            <a:off x="0" y="365125"/>
            <a:ext cx="9368408" cy="689297"/>
          </a:xfrm>
          <a:prstGeom prst="rect">
            <a:avLst/>
          </a:prstGeom>
          <a:noFill/>
          <a:ln>
            <a:noFill/>
          </a:ln>
        </p:spPr>
      </p:pic>
      <p:pic>
        <p:nvPicPr>
          <p:cNvPr id="32" name="Google Shape;32;p106"/>
          <p:cNvPicPr preferRelativeResize="0"/>
          <p:nvPr/>
        </p:nvPicPr>
        <p:blipFill rotWithShape="1">
          <a:blip r:embed="rId3">
            <a:alphaModFix/>
          </a:blip>
          <a:srcRect/>
          <a:stretch/>
        </p:blipFill>
        <p:spPr>
          <a:xfrm>
            <a:off x="9402203" y="365125"/>
            <a:ext cx="2789797" cy="65685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82"/>
        <p:cNvGrpSpPr/>
        <p:nvPr/>
      </p:nvGrpSpPr>
      <p:grpSpPr>
        <a:xfrm>
          <a:off x="0" y="0"/>
          <a:ext cx="0" cy="0"/>
          <a:chOff x="0" y="0"/>
          <a:chExt cx="0" cy="0"/>
        </a:xfrm>
      </p:grpSpPr>
      <p:sp>
        <p:nvSpPr>
          <p:cNvPr id="183" name="Google Shape;183;p1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84" name="Google Shape;184;p1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5" name="Google Shape;185;p1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88" name="Google Shape;188;p115"/>
          <p:cNvPicPr preferRelativeResize="0"/>
          <p:nvPr/>
        </p:nvPicPr>
        <p:blipFill rotWithShape="1">
          <a:blip r:embed="rId2">
            <a:alphaModFix/>
          </a:blip>
          <a:srcRect/>
          <a:stretch/>
        </p:blipFill>
        <p:spPr>
          <a:xfrm>
            <a:off x="0" y="10552"/>
            <a:ext cx="9368408" cy="689297"/>
          </a:xfrm>
          <a:prstGeom prst="rect">
            <a:avLst/>
          </a:prstGeom>
          <a:noFill/>
          <a:ln>
            <a:noFill/>
          </a:ln>
        </p:spPr>
      </p:pic>
      <p:pic>
        <p:nvPicPr>
          <p:cNvPr id="189" name="Google Shape;189;p115"/>
          <p:cNvPicPr preferRelativeResize="0"/>
          <p:nvPr/>
        </p:nvPicPr>
        <p:blipFill rotWithShape="1">
          <a:blip r:embed="rId3">
            <a:alphaModFix/>
          </a:blip>
          <a:srcRect/>
          <a:stretch/>
        </p:blipFill>
        <p:spPr>
          <a:xfrm>
            <a:off x="9402203" y="10552"/>
            <a:ext cx="2789797" cy="656859"/>
          </a:xfrm>
          <a:prstGeom prst="rect">
            <a:avLst/>
          </a:prstGeom>
          <a:noFill/>
          <a:ln>
            <a:noFill/>
          </a:ln>
        </p:spPr>
      </p:pic>
      <p:sp>
        <p:nvSpPr>
          <p:cNvPr id="190" name="Google Shape;190;p115"/>
          <p:cNvSpPr txBox="1">
            <a:spLocks noGrp="1"/>
          </p:cNvSpPr>
          <p:nvPr>
            <p:ph type="title"/>
          </p:nvPr>
        </p:nvSpPr>
        <p:spPr>
          <a:xfrm>
            <a:off x="0" y="75793"/>
            <a:ext cx="9162661" cy="591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91"/>
        <p:cNvGrpSpPr/>
        <p:nvPr/>
      </p:nvGrpSpPr>
      <p:grpSpPr>
        <a:xfrm>
          <a:off x="0" y="0"/>
          <a:ext cx="0" cy="0"/>
          <a:chOff x="0" y="0"/>
          <a:chExt cx="0" cy="0"/>
        </a:xfrm>
      </p:grpSpPr>
      <p:sp>
        <p:nvSpPr>
          <p:cNvPr id="192" name="Google Shape;192;p116"/>
          <p:cNvSpPr>
            <a:spLocks noGrp="1"/>
          </p:cNvSpPr>
          <p:nvPr>
            <p:ph type="pic" idx="2"/>
          </p:nvPr>
        </p:nvSpPr>
        <p:spPr>
          <a:xfrm>
            <a:off x="5183188" y="987425"/>
            <a:ext cx="6172200" cy="4873625"/>
          </a:xfrm>
          <a:prstGeom prst="rect">
            <a:avLst/>
          </a:prstGeom>
          <a:noFill/>
          <a:ln>
            <a:noFill/>
          </a:ln>
        </p:spPr>
      </p:sp>
      <p:sp>
        <p:nvSpPr>
          <p:cNvPr id="193" name="Google Shape;193;p1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4" name="Google Shape;194;p1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97" name="Google Shape;197;p116"/>
          <p:cNvPicPr preferRelativeResize="0"/>
          <p:nvPr/>
        </p:nvPicPr>
        <p:blipFill rotWithShape="1">
          <a:blip r:embed="rId2">
            <a:alphaModFix/>
          </a:blip>
          <a:srcRect/>
          <a:stretch/>
        </p:blipFill>
        <p:spPr>
          <a:xfrm>
            <a:off x="0" y="10549"/>
            <a:ext cx="9368408" cy="689297"/>
          </a:xfrm>
          <a:prstGeom prst="rect">
            <a:avLst/>
          </a:prstGeom>
          <a:noFill/>
          <a:ln>
            <a:noFill/>
          </a:ln>
        </p:spPr>
      </p:pic>
      <p:pic>
        <p:nvPicPr>
          <p:cNvPr id="198" name="Google Shape;198;p116"/>
          <p:cNvPicPr preferRelativeResize="0"/>
          <p:nvPr/>
        </p:nvPicPr>
        <p:blipFill rotWithShape="1">
          <a:blip r:embed="rId3">
            <a:alphaModFix/>
          </a:blip>
          <a:srcRect/>
          <a:stretch/>
        </p:blipFill>
        <p:spPr>
          <a:xfrm>
            <a:off x="9402203" y="10549"/>
            <a:ext cx="2789797" cy="656859"/>
          </a:xfrm>
          <a:prstGeom prst="rect">
            <a:avLst/>
          </a:prstGeom>
          <a:noFill/>
          <a:ln>
            <a:noFill/>
          </a:ln>
        </p:spPr>
      </p:pic>
      <p:sp>
        <p:nvSpPr>
          <p:cNvPr id="199" name="Google Shape;199;p116"/>
          <p:cNvSpPr txBox="1">
            <a:spLocks noGrp="1"/>
          </p:cNvSpPr>
          <p:nvPr>
            <p:ph type="title"/>
          </p:nvPr>
        </p:nvSpPr>
        <p:spPr>
          <a:xfrm>
            <a:off x="0" y="-52735"/>
            <a:ext cx="10515600" cy="8345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200"/>
        <p:cNvGrpSpPr/>
        <p:nvPr/>
      </p:nvGrpSpPr>
      <p:grpSpPr>
        <a:xfrm>
          <a:off x="0" y="0"/>
          <a:ext cx="0" cy="0"/>
          <a:chOff x="0" y="0"/>
          <a:chExt cx="0" cy="0"/>
        </a:xfrm>
      </p:grpSpPr>
      <p:sp>
        <p:nvSpPr>
          <p:cNvPr id="201" name="Google Shape;201;p117"/>
          <p:cNvSpPr txBox="1">
            <a:spLocks noGrp="1"/>
          </p:cNvSpPr>
          <p:nvPr>
            <p:ph type="body" idx="1"/>
          </p:nvPr>
        </p:nvSpPr>
        <p:spPr>
          <a:xfrm rot="5400000">
            <a:off x="3688653" y="-1488184"/>
            <a:ext cx="4814694"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1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05" name="Google Shape;205;p117"/>
          <p:cNvPicPr preferRelativeResize="0"/>
          <p:nvPr/>
        </p:nvPicPr>
        <p:blipFill rotWithShape="1">
          <a:blip r:embed="rId2">
            <a:alphaModFix/>
          </a:blip>
          <a:srcRect/>
          <a:stretch/>
        </p:blipFill>
        <p:spPr>
          <a:xfrm>
            <a:off x="0" y="19883"/>
            <a:ext cx="9368408" cy="689297"/>
          </a:xfrm>
          <a:prstGeom prst="rect">
            <a:avLst/>
          </a:prstGeom>
          <a:noFill/>
          <a:ln>
            <a:noFill/>
          </a:ln>
        </p:spPr>
      </p:pic>
      <p:pic>
        <p:nvPicPr>
          <p:cNvPr id="206" name="Google Shape;206;p117"/>
          <p:cNvPicPr preferRelativeResize="0"/>
          <p:nvPr/>
        </p:nvPicPr>
        <p:blipFill rotWithShape="1">
          <a:blip r:embed="rId3">
            <a:alphaModFix/>
          </a:blip>
          <a:srcRect/>
          <a:stretch/>
        </p:blipFill>
        <p:spPr>
          <a:xfrm>
            <a:off x="9402203" y="19883"/>
            <a:ext cx="2789797" cy="656859"/>
          </a:xfrm>
          <a:prstGeom prst="rect">
            <a:avLst/>
          </a:prstGeom>
          <a:noFill/>
          <a:ln>
            <a:noFill/>
          </a:ln>
        </p:spPr>
      </p:pic>
      <p:sp>
        <p:nvSpPr>
          <p:cNvPr id="207" name="Google Shape;207;p117"/>
          <p:cNvSpPr txBox="1">
            <a:spLocks noGrp="1"/>
          </p:cNvSpPr>
          <p:nvPr>
            <p:ph type="title"/>
          </p:nvPr>
        </p:nvSpPr>
        <p:spPr>
          <a:xfrm>
            <a:off x="0" y="-52735"/>
            <a:ext cx="10515600" cy="8345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208"/>
        <p:cNvGrpSpPr/>
        <p:nvPr/>
      </p:nvGrpSpPr>
      <p:grpSpPr>
        <a:xfrm>
          <a:off x="0" y="0"/>
          <a:ext cx="0" cy="0"/>
          <a:chOff x="0" y="0"/>
          <a:chExt cx="0" cy="0"/>
        </a:xfrm>
      </p:grpSpPr>
      <p:sp>
        <p:nvSpPr>
          <p:cNvPr id="209" name="Google Shape;209;p1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3" name="Google Shape;213;p118"/>
          <p:cNvPicPr preferRelativeResize="0"/>
          <p:nvPr/>
        </p:nvPicPr>
        <p:blipFill rotWithShape="1">
          <a:blip r:embed="rId2">
            <a:alphaModFix/>
          </a:blip>
          <a:srcRect/>
          <a:stretch/>
        </p:blipFill>
        <p:spPr>
          <a:xfrm>
            <a:off x="0" y="19884"/>
            <a:ext cx="9368408" cy="689297"/>
          </a:xfrm>
          <a:prstGeom prst="rect">
            <a:avLst/>
          </a:prstGeom>
          <a:noFill/>
          <a:ln>
            <a:noFill/>
          </a:ln>
        </p:spPr>
      </p:pic>
      <p:pic>
        <p:nvPicPr>
          <p:cNvPr id="214" name="Google Shape;214;p118"/>
          <p:cNvPicPr preferRelativeResize="0"/>
          <p:nvPr/>
        </p:nvPicPr>
        <p:blipFill rotWithShape="1">
          <a:blip r:embed="rId3">
            <a:alphaModFix/>
          </a:blip>
          <a:srcRect/>
          <a:stretch/>
        </p:blipFill>
        <p:spPr>
          <a:xfrm>
            <a:off x="9402203" y="19884"/>
            <a:ext cx="2789797" cy="656859"/>
          </a:xfrm>
          <a:prstGeom prst="rect">
            <a:avLst/>
          </a:prstGeom>
          <a:noFill/>
          <a:ln>
            <a:noFill/>
          </a:ln>
        </p:spPr>
      </p:pic>
      <p:sp>
        <p:nvSpPr>
          <p:cNvPr id="215" name="Google Shape;215;p118"/>
          <p:cNvSpPr txBox="1">
            <a:spLocks noGrp="1"/>
          </p:cNvSpPr>
          <p:nvPr>
            <p:ph type="title"/>
          </p:nvPr>
        </p:nvSpPr>
        <p:spPr>
          <a:xfrm>
            <a:off x="0" y="-52735"/>
            <a:ext cx="10515600" cy="8345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3"/>
        <p:cNvGrpSpPr/>
        <p:nvPr/>
      </p:nvGrpSpPr>
      <p:grpSpPr>
        <a:xfrm>
          <a:off x="0" y="0"/>
          <a:ext cx="0" cy="0"/>
          <a:chOff x="0" y="0"/>
          <a:chExt cx="0" cy="0"/>
        </a:xfrm>
      </p:grpSpPr>
      <p:pic>
        <p:nvPicPr>
          <p:cNvPr id="34" name="Google Shape;34;p107"/>
          <p:cNvPicPr preferRelativeResize="0"/>
          <p:nvPr/>
        </p:nvPicPr>
        <p:blipFill rotWithShape="1">
          <a:blip r:embed="rId2">
            <a:alphaModFix/>
          </a:blip>
          <a:srcRect/>
          <a:stretch/>
        </p:blipFill>
        <p:spPr>
          <a:xfrm>
            <a:off x="0" y="10549"/>
            <a:ext cx="9368408" cy="689297"/>
          </a:xfrm>
          <a:prstGeom prst="rect">
            <a:avLst/>
          </a:prstGeom>
          <a:noFill/>
          <a:ln>
            <a:noFill/>
          </a:ln>
        </p:spPr>
      </p:pic>
      <p:sp>
        <p:nvSpPr>
          <p:cNvPr id="35" name="Google Shape;35;p107"/>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Century Gothic"/>
                <a:ea typeface="Century Gothic"/>
                <a:cs typeface="Century Gothic"/>
                <a:sym typeface="Century Gothic"/>
              </a:defRPr>
            </a:lvl1pPr>
            <a:lvl2pPr marL="914400" lvl="1" indent="-381000" algn="l">
              <a:lnSpc>
                <a:spcPct val="90000"/>
              </a:lnSpc>
              <a:spcBef>
                <a:spcPts val="500"/>
              </a:spcBef>
              <a:spcAft>
                <a:spcPts val="0"/>
              </a:spcAft>
              <a:buClr>
                <a:schemeClr val="dk1"/>
              </a:buClr>
              <a:buSzPts val="2400"/>
              <a:buChar char="•"/>
              <a:defRPr>
                <a:latin typeface="Century Gothic"/>
                <a:ea typeface="Century Gothic"/>
                <a:cs typeface="Century Gothic"/>
                <a:sym typeface="Century Gothic"/>
              </a:defRPr>
            </a:lvl2pPr>
            <a:lvl3pPr marL="1371600" lvl="2" indent="-355600" algn="l">
              <a:lnSpc>
                <a:spcPct val="90000"/>
              </a:lnSpc>
              <a:spcBef>
                <a:spcPts val="500"/>
              </a:spcBef>
              <a:spcAft>
                <a:spcPts val="0"/>
              </a:spcAft>
              <a:buClr>
                <a:schemeClr val="dk1"/>
              </a:buClr>
              <a:buSzPts val="2000"/>
              <a:buChar char="•"/>
              <a:defRPr>
                <a:latin typeface="Century Gothic"/>
                <a:ea typeface="Century Gothic"/>
                <a:cs typeface="Century Gothic"/>
                <a:sym typeface="Century Gothic"/>
              </a:defRPr>
            </a:lvl3pPr>
            <a:lvl4pPr marL="1828800" lvl="3"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4pPr>
            <a:lvl5pPr marL="2286000" lvl="4" indent="-342900" algn="l">
              <a:lnSpc>
                <a:spcPct val="90000"/>
              </a:lnSpc>
              <a:spcBef>
                <a:spcPts val="500"/>
              </a:spcBef>
              <a:spcAft>
                <a:spcPts val="0"/>
              </a:spcAft>
              <a:buClr>
                <a:schemeClr val="dk1"/>
              </a:buClr>
              <a:buSzPts val="1800"/>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107"/>
          <p:cNvPicPr preferRelativeResize="0"/>
          <p:nvPr/>
        </p:nvPicPr>
        <p:blipFill rotWithShape="1">
          <a:blip r:embed="rId3">
            <a:alphaModFix/>
          </a:blip>
          <a:srcRect/>
          <a:stretch/>
        </p:blipFill>
        <p:spPr>
          <a:xfrm rot="10800000" flipH="1">
            <a:off x="0" y="6254929"/>
            <a:ext cx="12192000" cy="603071"/>
          </a:xfrm>
          <a:prstGeom prst="rect">
            <a:avLst/>
          </a:prstGeom>
          <a:noFill/>
          <a:ln>
            <a:noFill/>
          </a:ln>
        </p:spPr>
      </p:pic>
      <p:pic>
        <p:nvPicPr>
          <p:cNvPr id="40" name="Google Shape;40;p107"/>
          <p:cNvPicPr preferRelativeResize="0"/>
          <p:nvPr/>
        </p:nvPicPr>
        <p:blipFill rotWithShape="1">
          <a:blip r:embed="rId4">
            <a:alphaModFix/>
          </a:blip>
          <a:srcRect/>
          <a:stretch/>
        </p:blipFill>
        <p:spPr>
          <a:xfrm>
            <a:off x="9402203" y="10549"/>
            <a:ext cx="2789797" cy="656859"/>
          </a:xfrm>
          <a:prstGeom prst="rect">
            <a:avLst/>
          </a:prstGeom>
          <a:noFill/>
          <a:ln>
            <a:noFill/>
          </a:ln>
        </p:spPr>
      </p:pic>
      <p:sp>
        <p:nvSpPr>
          <p:cNvPr id="41" name="Google Shape;41;p107"/>
          <p:cNvSpPr txBox="1">
            <a:spLocks noGrp="1"/>
          </p:cNvSpPr>
          <p:nvPr>
            <p:ph type="title"/>
          </p:nvPr>
        </p:nvSpPr>
        <p:spPr>
          <a:xfrm>
            <a:off x="470655" y="19886"/>
            <a:ext cx="8427098" cy="6892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and Content">
  <p:cSld name="Titel and Content">
    <p:spTree>
      <p:nvGrpSpPr>
        <p:cNvPr id="1" name="Shape 42"/>
        <p:cNvGrpSpPr/>
        <p:nvPr/>
      </p:nvGrpSpPr>
      <p:grpSpPr>
        <a:xfrm>
          <a:off x="0" y="0"/>
          <a:ext cx="0" cy="0"/>
          <a:chOff x="0" y="0"/>
          <a:chExt cx="0" cy="0"/>
        </a:xfrm>
      </p:grpSpPr>
      <p:sp>
        <p:nvSpPr>
          <p:cNvPr id="43" name="Google Shape;43;p10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Times New Roman"/>
                <a:ea typeface="Times New Roman"/>
                <a:cs typeface="Times New Roman"/>
                <a:sym typeface="Times New Roman"/>
              </a:defRPr>
            </a:lvl1pPr>
            <a:lvl2pPr marL="0" lvl="1" indent="0" algn="r">
              <a:spcBef>
                <a:spcPts val="0"/>
              </a:spcBef>
              <a:buNone/>
              <a:defRPr sz="1200">
                <a:solidFill>
                  <a:srgbClr val="888888"/>
                </a:solidFill>
                <a:latin typeface="Times New Roman"/>
                <a:ea typeface="Times New Roman"/>
                <a:cs typeface="Times New Roman"/>
                <a:sym typeface="Times New Roman"/>
              </a:defRPr>
            </a:lvl2pPr>
            <a:lvl3pPr marL="0" lvl="2" indent="0" algn="r">
              <a:spcBef>
                <a:spcPts val="0"/>
              </a:spcBef>
              <a:buNone/>
              <a:defRPr sz="1200">
                <a:solidFill>
                  <a:srgbClr val="888888"/>
                </a:solidFill>
                <a:latin typeface="Times New Roman"/>
                <a:ea typeface="Times New Roman"/>
                <a:cs typeface="Times New Roman"/>
                <a:sym typeface="Times New Roman"/>
              </a:defRPr>
            </a:lvl3pPr>
            <a:lvl4pPr marL="0" lvl="3" indent="0" algn="r">
              <a:spcBef>
                <a:spcPts val="0"/>
              </a:spcBef>
              <a:buNone/>
              <a:defRPr sz="1200">
                <a:solidFill>
                  <a:srgbClr val="888888"/>
                </a:solidFill>
                <a:latin typeface="Times New Roman"/>
                <a:ea typeface="Times New Roman"/>
                <a:cs typeface="Times New Roman"/>
                <a:sym typeface="Times New Roman"/>
              </a:defRPr>
            </a:lvl4pPr>
            <a:lvl5pPr marL="0" lvl="4" indent="0" algn="r">
              <a:spcBef>
                <a:spcPts val="0"/>
              </a:spcBef>
              <a:buNone/>
              <a:defRPr sz="1200">
                <a:solidFill>
                  <a:srgbClr val="888888"/>
                </a:solidFill>
                <a:latin typeface="Times New Roman"/>
                <a:ea typeface="Times New Roman"/>
                <a:cs typeface="Times New Roman"/>
                <a:sym typeface="Times New Roman"/>
              </a:defRPr>
            </a:lvl5pPr>
            <a:lvl6pPr marL="0" lvl="5" indent="0" algn="r">
              <a:spcBef>
                <a:spcPts val="0"/>
              </a:spcBef>
              <a:buNone/>
              <a:defRPr sz="1200">
                <a:solidFill>
                  <a:srgbClr val="888888"/>
                </a:solidFill>
                <a:latin typeface="Times New Roman"/>
                <a:ea typeface="Times New Roman"/>
                <a:cs typeface="Times New Roman"/>
                <a:sym typeface="Times New Roman"/>
              </a:defRPr>
            </a:lvl6pPr>
            <a:lvl7pPr marL="0" lvl="6" indent="0" algn="r">
              <a:spcBef>
                <a:spcPts val="0"/>
              </a:spcBef>
              <a:buNone/>
              <a:defRPr sz="1200">
                <a:solidFill>
                  <a:srgbClr val="888888"/>
                </a:solidFill>
                <a:latin typeface="Times New Roman"/>
                <a:ea typeface="Times New Roman"/>
                <a:cs typeface="Times New Roman"/>
                <a:sym typeface="Times New Roman"/>
              </a:defRPr>
            </a:lvl7pPr>
            <a:lvl8pPr marL="0" lvl="7" indent="0" algn="r">
              <a:spcBef>
                <a:spcPts val="0"/>
              </a:spcBef>
              <a:buNone/>
              <a:defRPr sz="1200">
                <a:solidFill>
                  <a:srgbClr val="888888"/>
                </a:solidFill>
                <a:latin typeface="Times New Roman"/>
                <a:ea typeface="Times New Roman"/>
                <a:cs typeface="Times New Roman"/>
                <a:sym typeface="Times New Roman"/>
              </a:defRPr>
            </a:lvl8pPr>
            <a:lvl9pPr marL="0" lvl="8" indent="0" algn="r">
              <a:spcBef>
                <a:spcPts val="0"/>
              </a:spcBef>
              <a:buNone/>
              <a:defRPr sz="1200">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108"/>
          <p:cNvSpPr txBox="1">
            <a:spLocks noGrp="1"/>
          </p:cNvSpPr>
          <p:nvPr>
            <p:ph type="body" idx="1"/>
          </p:nvPr>
        </p:nvSpPr>
        <p:spPr>
          <a:xfrm>
            <a:off x="838201" y="1535113"/>
            <a:ext cx="10828620" cy="48212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81000" algn="l">
              <a:lnSpc>
                <a:spcPct val="90000"/>
              </a:lnSpc>
              <a:spcBef>
                <a:spcPts val="500"/>
              </a:spcBef>
              <a:spcAft>
                <a:spcPts val="0"/>
              </a:spcAft>
              <a:buClr>
                <a:schemeClr val="dk1"/>
              </a:buClr>
              <a:buSzPts val="2400"/>
              <a:buChar char="•"/>
              <a:defRPr sz="2400">
                <a:latin typeface="Times New Roman"/>
                <a:ea typeface="Times New Roman"/>
                <a:cs typeface="Times New Roman"/>
                <a:sym typeface="Times New Roman"/>
              </a:defRPr>
            </a:lvl2pPr>
            <a:lvl3pPr marL="1371600" lvl="2" indent="-381000" algn="l">
              <a:lnSpc>
                <a:spcPct val="90000"/>
              </a:lnSpc>
              <a:spcBef>
                <a:spcPts val="500"/>
              </a:spcBef>
              <a:spcAft>
                <a:spcPts val="0"/>
              </a:spcAft>
              <a:buClr>
                <a:schemeClr val="dk1"/>
              </a:buClr>
              <a:buSzPts val="2400"/>
              <a:buChar char="•"/>
              <a:defRPr sz="2400">
                <a:latin typeface="Times New Roman"/>
                <a:ea typeface="Times New Roman"/>
                <a:cs typeface="Times New Roman"/>
                <a:sym typeface="Times New Roman"/>
              </a:defRPr>
            </a:lvl3pPr>
            <a:lvl4pPr marL="1828800" lvl="3" indent="-381000" algn="l">
              <a:lnSpc>
                <a:spcPct val="90000"/>
              </a:lnSpc>
              <a:spcBef>
                <a:spcPts val="500"/>
              </a:spcBef>
              <a:spcAft>
                <a:spcPts val="0"/>
              </a:spcAft>
              <a:buClr>
                <a:schemeClr val="dk1"/>
              </a:buClr>
              <a:buSzPts val="2400"/>
              <a:buChar char="•"/>
              <a:defRPr sz="2400">
                <a:latin typeface="Times New Roman"/>
                <a:ea typeface="Times New Roman"/>
                <a:cs typeface="Times New Roman"/>
                <a:sym typeface="Times New Roman"/>
              </a:defRPr>
            </a:lvl4pPr>
            <a:lvl5pPr marL="2286000" lvl="4" indent="-381000" algn="l">
              <a:lnSpc>
                <a:spcPct val="90000"/>
              </a:lnSpc>
              <a:spcBef>
                <a:spcPts val="500"/>
              </a:spcBef>
              <a:spcAft>
                <a:spcPts val="0"/>
              </a:spcAft>
              <a:buClr>
                <a:schemeClr val="dk1"/>
              </a:buClr>
              <a:buSzPts val="2400"/>
              <a:buChar char="•"/>
              <a:defRPr sz="2400">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8"/>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8"/>
        <p:cNvGrpSpPr/>
        <p:nvPr/>
      </p:nvGrpSpPr>
      <p:grpSpPr>
        <a:xfrm>
          <a:off x="0" y="0"/>
          <a:ext cx="0" cy="0"/>
          <a:chOff x="0" y="0"/>
          <a:chExt cx="0" cy="0"/>
        </a:xfrm>
      </p:grpSpPr>
      <p:sp>
        <p:nvSpPr>
          <p:cNvPr id="49" name="Google Shape;49;p1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119"/>
          <p:cNvPicPr preferRelativeResize="0"/>
          <p:nvPr/>
        </p:nvPicPr>
        <p:blipFill rotWithShape="1">
          <a:blip r:embed="rId2">
            <a:alphaModFix/>
          </a:blip>
          <a:srcRect/>
          <a:stretch/>
        </p:blipFill>
        <p:spPr>
          <a:xfrm>
            <a:off x="0" y="10547"/>
            <a:ext cx="9368408" cy="689297"/>
          </a:xfrm>
          <a:prstGeom prst="rect">
            <a:avLst/>
          </a:prstGeom>
          <a:noFill/>
          <a:ln>
            <a:noFill/>
          </a:ln>
        </p:spPr>
      </p:pic>
      <p:pic>
        <p:nvPicPr>
          <p:cNvPr id="55" name="Google Shape;55;p119"/>
          <p:cNvPicPr preferRelativeResize="0"/>
          <p:nvPr/>
        </p:nvPicPr>
        <p:blipFill rotWithShape="1">
          <a:blip r:embed="rId3">
            <a:alphaModFix/>
          </a:blip>
          <a:srcRect/>
          <a:stretch/>
        </p:blipFill>
        <p:spPr>
          <a:xfrm>
            <a:off x="9402203" y="10547"/>
            <a:ext cx="2789797" cy="656859"/>
          </a:xfrm>
          <a:prstGeom prst="rect">
            <a:avLst/>
          </a:prstGeom>
          <a:noFill/>
          <a:ln>
            <a:noFill/>
          </a:ln>
        </p:spPr>
      </p:pic>
      <p:sp>
        <p:nvSpPr>
          <p:cNvPr id="56" name="Google Shape;56;p119"/>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7"/>
        <p:cNvGrpSpPr/>
        <p:nvPr/>
      </p:nvGrpSpPr>
      <p:grpSpPr>
        <a:xfrm>
          <a:off x="0" y="0"/>
          <a:ext cx="0" cy="0"/>
          <a:chOff x="0" y="0"/>
          <a:chExt cx="0" cy="0"/>
        </a:xfrm>
      </p:grpSpPr>
      <p:sp>
        <p:nvSpPr>
          <p:cNvPr id="58" name="Google Shape;58;p1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5" name="Google Shape;65;p120"/>
          <p:cNvPicPr preferRelativeResize="0"/>
          <p:nvPr/>
        </p:nvPicPr>
        <p:blipFill rotWithShape="1">
          <a:blip r:embed="rId2">
            <a:alphaModFix/>
          </a:blip>
          <a:srcRect/>
          <a:stretch/>
        </p:blipFill>
        <p:spPr>
          <a:xfrm>
            <a:off x="0" y="19879"/>
            <a:ext cx="9368408" cy="689297"/>
          </a:xfrm>
          <a:prstGeom prst="rect">
            <a:avLst/>
          </a:prstGeom>
          <a:noFill/>
          <a:ln>
            <a:noFill/>
          </a:ln>
        </p:spPr>
      </p:pic>
      <p:pic>
        <p:nvPicPr>
          <p:cNvPr id="66" name="Google Shape;66;p120"/>
          <p:cNvPicPr preferRelativeResize="0"/>
          <p:nvPr/>
        </p:nvPicPr>
        <p:blipFill rotWithShape="1">
          <a:blip r:embed="rId3">
            <a:alphaModFix/>
          </a:blip>
          <a:srcRect/>
          <a:stretch/>
        </p:blipFill>
        <p:spPr>
          <a:xfrm>
            <a:off x="9402203" y="19879"/>
            <a:ext cx="2789797" cy="656859"/>
          </a:xfrm>
          <a:prstGeom prst="rect">
            <a:avLst/>
          </a:prstGeom>
          <a:noFill/>
          <a:ln>
            <a:noFill/>
          </a:ln>
        </p:spPr>
      </p:pic>
      <p:sp>
        <p:nvSpPr>
          <p:cNvPr id="67" name="Google Shape;67;p120"/>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8"/>
        <p:cNvGrpSpPr/>
        <p:nvPr/>
      </p:nvGrpSpPr>
      <p:grpSpPr>
        <a:xfrm>
          <a:off x="0" y="0"/>
          <a:ext cx="0" cy="0"/>
          <a:chOff x="0" y="0"/>
          <a:chExt cx="0" cy="0"/>
        </a:xfrm>
      </p:grpSpPr>
      <p:sp>
        <p:nvSpPr>
          <p:cNvPr id="69" name="Google Shape;69;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2" name="Google Shape;72;p121"/>
          <p:cNvPicPr preferRelativeResize="0"/>
          <p:nvPr/>
        </p:nvPicPr>
        <p:blipFill rotWithShape="1">
          <a:blip r:embed="rId2">
            <a:alphaModFix/>
          </a:blip>
          <a:srcRect/>
          <a:stretch/>
        </p:blipFill>
        <p:spPr>
          <a:xfrm>
            <a:off x="0" y="19884"/>
            <a:ext cx="9368408" cy="689297"/>
          </a:xfrm>
          <a:prstGeom prst="rect">
            <a:avLst/>
          </a:prstGeom>
          <a:noFill/>
          <a:ln>
            <a:noFill/>
          </a:ln>
        </p:spPr>
      </p:pic>
      <p:pic>
        <p:nvPicPr>
          <p:cNvPr id="73" name="Google Shape;73;p121"/>
          <p:cNvPicPr preferRelativeResize="0"/>
          <p:nvPr/>
        </p:nvPicPr>
        <p:blipFill rotWithShape="1">
          <a:blip r:embed="rId3">
            <a:alphaModFix/>
          </a:blip>
          <a:srcRect/>
          <a:stretch/>
        </p:blipFill>
        <p:spPr>
          <a:xfrm>
            <a:off x="9402203" y="19884"/>
            <a:ext cx="2789797" cy="656859"/>
          </a:xfrm>
          <a:prstGeom prst="rect">
            <a:avLst/>
          </a:prstGeom>
          <a:noFill/>
          <a:ln>
            <a:noFill/>
          </a:ln>
        </p:spPr>
      </p:pic>
      <p:sp>
        <p:nvSpPr>
          <p:cNvPr id="74" name="Google Shape;74;p121"/>
          <p:cNvSpPr txBox="1">
            <a:spLocks noGrp="1"/>
          </p:cNvSpPr>
          <p:nvPr>
            <p:ph type="title"/>
          </p:nvPr>
        </p:nvSpPr>
        <p:spPr>
          <a:xfrm>
            <a:off x="188195"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5"/>
        <p:cNvGrpSpPr/>
        <p:nvPr/>
      </p:nvGrpSpPr>
      <p:grpSpPr>
        <a:xfrm>
          <a:off x="0" y="0"/>
          <a:ext cx="0" cy="0"/>
          <a:chOff x="0" y="0"/>
          <a:chExt cx="0" cy="0"/>
        </a:xfrm>
      </p:grpSpPr>
      <p:sp>
        <p:nvSpPr>
          <p:cNvPr id="76" name="Google Shape;76;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122"/>
          <p:cNvPicPr preferRelativeResize="0"/>
          <p:nvPr/>
        </p:nvPicPr>
        <p:blipFill rotWithShape="1">
          <a:blip r:embed="rId2">
            <a:alphaModFix/>
          </a:blip>
          <a:srcRect/>
          <a:stretch/>
        </p:blipFill>
        <p:spPr>
          <a:xfrm>
            <a:off x="0" y="10551"/>
            <a:ext cx="9368408" cy="689297"/>
          </a:xfrm>
          <a:prstGeom prst="rect">
            <a:avLst/>
          </a:prstGeom>
          <a:noFill/>
          <a:ln>
            <a:noFill/>
          </a:ln>
        </p:spPr>
      </p:pic>
      <p:pic>
        <p:nvPicPr>
          <p:cNvPr id="80" name="Google Shape;80;p122"/>
          <p:cNvPicPr preferRelativeResize="0"/>
          <p:nvPr/>
        </p:nvPicPr>
        <p:blipFill rotWithShape="1">
          <a:blip r:embed="rId3">
            <a:alphaModFix/>
          </a:blip>
          <a:srcRect/>
          <a:stretch/>
        </p:blipFill>
        <p:spPr>
          <a:xfrm>
            <a:off x="9402203" y="10551"/>
            <a:ext cx="2789797" cy="656859"/>
          </a:xfrm>
          <a:prstGeom prst="rect">
            <a:avLst/>
          </a:prstGeom>
          <a:noFill/>
          <a:ln>
            <a:noFill/>
          </a:ln>
        </p:spPr>
      </p:pic>
      <p:sp>
        <p:nvSpPr>
          <p:cNvPr id="81" name="Google Shape;81;p122"/>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2"/>
        <p:cNvGrpSpPr/>
        <p:nvPr/>
      </p:nvGrpSpPr>
      <p:grpSpPr>
        <a:xfrm>
          <a:off x="0" y="0"/>
          <a:ext cx="0" cy="0"/>
          <a:chOff x="0" y="0"/>
          <a:chExt cx="0" cy="0"/>
        </a:xfrm>
      </p:grpSpPr>
      <p:sp>
        <p:nvSpPr>
          <p:cNvPr id="83" name="Google Shape;83;p1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4" name="Google Shape;84;p1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123"/>
          <p:cNvPicPr preferRelativeResize="0"/>
          <p:nvPr/>
        </p:nvPicPr>
        <p:blipFill rotWithShape="1">
          <a:blip r:embed="rId2">
            <a:alphaModFix/>
          </a:blip>
          <a:srcRect/>
          <a:stretch/>
        </p:blipFill>
        <p:spPr>
          <a:xfrm>
            <a:off x="0" y="10552"/>
            <a:ext cx="9368408" cy="689297"/>
          </a:xfrm>
          <a:prstGeom prst="rect">
            <a:avLst/>
          </a:prstGeom>
          <a:noFill/>
          <a:ln>
            <a:noFill/>
          </a:ln>
        </p:spPr>
      </p:pic>
      <p:pic>
        <p:nvPicPr>
          <p:cNvPr id="89" name="Google Shape;89;p123"/>
          <p:cNvPicPr preferRelativeResize="0"/>
          <p:nvPr/>
        </p:nvPicPr>
        <p:blipFill rotWithShape="1">
          <a:blip r:embed="rId3">
            <a:alphaModFix/>
          </a:blip>
          <a:srcRect/>
          <a:stretch/>
        </p:blipFill>
        <p:spPr>
          <a:xfrm>
            <a:off x="9402203" y="10552"/>
            <a:ext cx="2789797" cy="656859"/>
          </a:xfrm>
          <a:prstGeom prst="rect">
            <a:avLst/>
          </a:prstGeom>
          <a:noFill/>
          <a:ln>
            <a:noFill/>
          </a:ln>
        </p:spPr>
      </p:pic>
      <p:sp>
        <p:nvSpPr>
          <p:cNvPr id="90" name="Google Shape;90;p123"/>
          <p:cNvSpPr txBox="1">
            <a:spLocks noGrp="1"/>
          </p:cNvSpPr>
          <p:nvPr>
            <p:ph type="title"/>
          </p:nvPr>
        </p:nvSpPr>
        <p:spPr>
          <a:xfrm>
            <a:off x="83979" y="30586"/>
            <a:ext cx="8946475" cy="7091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2"/>
          <p:cNvSpPr txBox="1">
            <a:spLocks noGrp="1"/>
          </p:cNvSpPr>
          <p:nvPr>
            <p:ph type="body" idx="1"/>
          </p:nvPr>
        </p:nvSpPr>
        <p:spPr>
          <a:xfrm>
            <a:off x="838200" y="1443070"/>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102"/>
          <p:cNvPicPr preferRelativeResize="0"/>
          <p:nvPr/>
        </p:nvPicPr>
        <p:blipFill rotWithShape="1">
          <a:blip r:embed="rId14">
            <a:alphaModFix/>
          </a:blip>
          <a:srcRect/>
          <a:stretch/>
        </p:blipFill>
        <p:spPr>
          <a:xfrm>
            <a:off x="0" y="19892"/>
            <a:ext cx="9368408" cy="689297"/>
          </a:xfrm>
          <a:prstGeom prst="rect">
            <a:avLst/>
          </a:prstGeom>
          <a:noFill/>
          <a:ln>
            <a:noFill/>
          </a:ln>
        </p:spPr>
      </p:pic>
      <p:pic>
        <p:nvPicPr>
          <p:cNvPr id="15" name="Google Shape;15;p102"/>
          <p:cNvPicPr preferRelativeResize="0"/>
          <p:nvPr/>
        </p:nvPicPr>
        <p:blipFill rotWithShape="1">
          <a:blip r:embed="rId15">
            <a:alphaModFix/>
          </a:blip>
          <a:srcRect/>
          <a:stretch/>
        </p:blipFill>
        <p:spPr>
          <a:xfrm>
            <a:off x="9402203" y="19892"/>
            <a:ext cx="2789797" cy="656859"/>
          </a:xfrm>
          <a:prstGeom prst="rect">
            <a:avLst/>
          </a:prstGeom>
          <a:noFill/>
          <a:ln>
            <a:noFill/>
          </a:ln>
        </p:spPr>
      </p:pic>
      <p:sp>
        <p:nvSpPr>
          <p:cNvPr id="16" name="Google Shape;16;p102"/>
          <p:cNvSpPr txBox="1">
            <a:spLocks noGrp="1"/>
          </p:cNvSpPr>
          <p:nvPr>
            <p:ph type="title"/>
          </p:nvPr>
        </p:nvSpPr>
        <p:spPr>
          <a:xfrm>
            <a:off x="160203" y="0"/>
            <a:ext cx="8946475" cy="70918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04"/>
          <p:cNvSpPr txBox="1">
            <a:spLocks noGrp="1"/>
          </p:cNvSpPr>
          <p:nvPr>
            <p:ph type="body" idx="1"/>
          </p:nvPr>
        </p:nvSpPr>
        <p:spPr>
          <a:xfrm>
            <a:off x="838200" y="1362269"/>
            <a:ext cx="10515600" cy="481469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1" name="Google Shape;121;p104"/>
          <p:cNvPicPr preferRelativeResize="0"/>
          <p:nvPr/>
        </p:nvPicPr>
        <p:blipFill rotWithShape="1">
          <a:blip r:embed="rId13">
            <a:alphaModFix/>
          </a:blip>
          <a:srcRect/>
          <a:stretch/>
        </p:blipFill>
        <p:spPr>
          <a:xfrm>
            <a:off x="0" y="19892"/>
            <a:ext cx="9368408" cy="689297"/>
          </a:xfrm>
          <a:prstGeom prst="rect">
            <a:avLst/>
          </a:prstGeom>
          <a:noFill/>
          <a:ln>
            <a:noFill/>
          </a:ln>
        </p:spPr>
      </p:pic>
      <p:pic>
        <p:nvPicPr>
          <p:cNvPr id="122" name="Google Shape;122;p104"/>
          <p:cNvPicPr preferRelativeResize="0"/>
          <p:nvPr/>
        </p:nvPicPr>
        <p:blipFill rotWithShape="1">
          <a:blip r:embed="rId14">
            <a:alphaModFix/>
          </a:blip>
          <a:srcRect/>
          <a:stretch/>
        </p:blipFill>
        <p:spPr>
          <a:xfrm>
            <a:off x="9402203" y="19892"/>
            <a:ext cx="2789797" cy="656859"/>
          </a:xfrm>
          <a:prstGeom prst="rect">
            <a:avLst/>
          </a:prstGeom>
          <a:noFill/>
          <a:ln>
            <a:noFill/>
          </a:ln>
        </p:spPr>
      </p:pic>
      <p:sp>
        <p:nvSpPr>
          <p:cNvPr id="123" name="Google Shape;123;p104"/>
          <p:cNvSpPr txBox="1">
            <a:spLocks noGrp="1"/>
          </p:cNvSpPr>
          <p:nvPr>
            <p:ph type="title"/>
          </p:nvPr>
        </p:nvSpPr>
        <p:spPr>
          <a:xfrm>
            <a:off x="0" y="-52735"/>
            <a:ext cx="10515600" cy="8345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cs.uttyler.edu/Faculty/Rainwater/COSC3355/Animations/dynamicprocess.ht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computerscience.gcse.guru/glossary/memory-address-register" TargetMode="External"/><Relationship Id="rId7" Type="http://schemas.openxmlformats.org/officeDocument/2006/relationships/hyperlink" Target="https://www.computerscience.gcse.guru/glossary/current-instruction-regist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computerscience.gcse.guru/glossary/program-counter" TargetMode="External"/><Relationship Id="rId5" Type="http://schemas.openxmlformats.org/officeDocument/2006/relationships/hyperlink" Target="https://www.computerscience.gcse.guru/glossary/accumulator" TargetMode="External"/><Relationship Id="rId4" Type="http://schemas.openxmlformats.org/officeDocument/2006/relationships/hyperlink" Target="https://www.computerscience.gcse.guru/glossary/memory-data-register"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omputerscience.gcse.guru/glossary/address-bu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ww.computerscience.gcse.guru/glossary/control-bus" TargetMode="External"/><Relationship Id="rId4" Type="http://schemas.openxmlformats.org/officeDocument/2006/relationships/hyperlink" Target="https://www.computerscience.gcse.guru/glossary/data-bus"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
          <p:cNvPicPr preferRelativeResize="0"/>
          <p:nvPr/>
        </p:nvPicPr>
        <p:blipFill rotWithShape="1">
          <a:blip r:embed="rId3">
            <a:alphaModFix/>
          </a:blip>
          <a:srcRect/>
          <a:stretch/>
        </p:blipFill>
        <p:spPr>
          <a:xfrm>
            <a:off x="-561128" y="-671390"/>
            <a:ext cx="12623655" cy="7100791"/>
          </a:xfrm>
          <a:prstGeom prst="rect">
            <a:avLst/>
          </a:prstGeom>
          <a:noFill/>
          <a:ln>
            <a:noFill/>
          </a:ln>
        </p:spPr>
      </p:pic>
      <p:sp>
        <p:nvSpPr>
          <p:cNvPr id="221" name="Google Shape;221;p1"/>
          <p:cNvSpPr txBox="1">
            <a:spLocks noGrp="1"/>
          </p:cNvSpPr>
          <p:nvPr>
            <p:ph type="ctrTitle" idx="4294967295"/>
          </p:nvPr>
        </p:nvSpPr>
        <p:spPr>
          <a:xfrm>
            <a:off x="2101640" y="4323188"/>
            <a:ext cx="9144000" cy="2387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Candara"/>
              <a:buNone/>
            </a:pPr>
            <a:r>
              <a:rPr lang="en-US" sz="4400" b="1" i="0" u="none" strike="noStrike" cap="none">
                <a:solidFill>
                  <a:schemeClr val="lt1"/>
                </a:solidFill>
                <a:latin typeface="Candara"/>
                <a:ea typeface="Candara"/>
                <a:cs typeface="Candara"/>
                <a:sym typeface="Candara"/>
              </a:rPr>
              <a:t>Introduction to Operating Systems</a:t>
            </a:r>
            <a:endParaRPr/>
          </a:p>
        </p:txBody>
      </p:sp>
      <p:sp>
        <p:nvSpPr>
          <p:cNvPr id="222" name="Google Shape;222;p1"/>
          <p:cNvSpPr txBox="1">
            <a:spLocks noGrp="1"/>
          </p:cNvSpPr>
          <p:nvPr>
            <p:ph type="subTitle" idx="1"/>
          </p:nvPr>
        </p:nvSpPr>
        <p:spPr>
          <a:xfrm>
            <a:off x="2044131" y="4686567"/>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sz="2800" b="1">
              <a:solidFill>
                <a:schemeClr val="lt1"/>
              </a:solidFill>
              <a:latin typeface="Candara"/>
              <a:ea typeface="Candara"/>
              <a:cs typeface="Candara"/>
              <a:sym typeface="Candara"/>
            </a:endParaRPr>
          </a:p>
        </p:txBody>
      </p:sp>
      <p:pic>
        <p:nvPicPr>
          <p:cNvPr id="223" name="Google Shape;223;p1"/>
          <p:cNvPicPr preferRelativeResize="0"/>
          <p:nvPr/>
        </p:nvPicPr>
        <p:blipFill rotWithShape="1">
          <a:blip r:embed="rId4">
            <a:alphaModFix/>
          </a:blip>
          <a:srcRect/>
          <a:stretch/>
        </p:blipFill>
        <p:spPr>
          <a:xfrm>
            <a:off x="5023686" y="844000"/>
            <a:ext cx="2144628" cy="1266733"/>
          </a:xfrm>
          <a:prstGeom prst="rect">
            <a:avLst/>
          </a:prstGeom>
          <a:noFill/>
          <a:ln>
            <a:noFill/>
          </a:ln>
        </p:spPr>
      </p:pic>
      <p:pic>
        <p:nvPicPr>
          <p:cNvPr id="224" name="Google Shape;224;p1"/>
          <p:cNvPicPr preferRelativeResize="0"/>
          <p:nvPr/>
        </p:nvPicPr>
        <p:blipFill rotWithShape="1">
          <a:blip r:embed="rId5">
            <a:alphaModFix/>
          </a:blip>
          <a:srcRect/>
          <a:stretch/>
        </p:blipFill>
        <p:spPr>
          <a:xfrm>
            <a:off x="-107577" y="5664506"/>
            <a:ext cx="12407155" cy="9037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memory unit consists of RAM (Random Access Memory) and ROM (Read Only Memory), sometimes referred to as primary or main memory .  </a:t>
            </a:r>
            <a:endParaRPr/>
          </a:p>
          <a:p>
            <a:pPr marL="228600" lvl="0" indent="-228600" algn="just" rtl="0">
              <a:lnSpc>
                <a:spcPct val="90000"/>
              </a:lnSpc>
              <a:spcBef>
                <a:spcPts val="1000"/>
              </a:spcBef>
              <a:spcAft>
                <a:spcPts val="0"/>
              </a:spcAft>
              <a:buClr>
                <a:schemeClr val="dk1"/>
              </a:buClr>
              <a:buSzPts val="2400"/>
              <a:buChar char="•"/>
            </a:pPr>
            <a:r>
              <a:rPr lang="en-US" sz="2400"/>
              <a:t>Unlike a hard drive (secondary memory), this memory is fast and also directly accessible by the CPU.</a:t>
            </a:r>
            <a:endParaRPr/>
          </a:p>
          <a:p>
            <a:pPr marL="228600" lvl="0" indent="-228600" algn="just" rtl="0">
              <a:lnSpc>
                <a:spcPct val="90000"/>
              </a:lnSpc>
              <a:spcBef>
                <a:spcPts val="1000"/>
              </a:spcBef>
              <a:spcAft>
                <a:spcPts val="0"/>
              </a:spcAft>
              <a:buClr>
                <a:schemeClr val="dk1"/>
              </a:buClr>
              <a:buSzPts val="2400"/>
              <a:buChar char="•"/>
            </a:pPr>
            <a:r>
              <a:rPr lang="en-US" sz="2400"/>
              <a:t>RAM is split into partitions (bytes).  Each partition consists of an address and its contents (both in binary form).</a:t>
            </a:r>
            <a:endParaRPr/>
          </a:p>
          <a:p>
            <a:pPr marL="228600" lvl="0" indent="-228600" algn="just" rtl="0">
              <a:lnSpc>
                <a:spcPct val="90000"/>
              </a:lnSpc>
              <a:spcBef>
                <a:spcPts val="1000"/>
              </a:spcBef>
              <a:spcAft>
                <a:spcPts val="0"/>
              </a:spcAft>
              <a:buClr>
                <a:schemeClr val="dk1"/>
              </a:buClr>
              <a:buSzPts val="2400"/>
              <a:buChar char="•"/>
            </a:pPr>
            <a:r>
              <a:rPr lang="en-US" sz="2400"/>
              <a:t>The address will uniquely identify every location (byte) in the memory.</a:t>
            </a:r>
            <a:endParaRPr/>
          </a:p>
          <a:p>
            <a:pPr marL="228600" lvl="0" indent="-228600" algn="just" rtl="0">
              <a:lnSpc>
                <a:spcPct val="90000"/>
              </a:lnSpc>
              <a:spcBef>
                <a:spcPts val="1000"/>
              </a:spcBef>
              <a:spcAft>
                <a:spcPts val="0"/>
              </a:spcAft>
              <a:buClr>
                <a:schemeClr val="dk1"/>
              </a:buClr>
              <a:buSzPts val="2400"/>
              <a:buChar char="•"/>
            </a:pPr>
            <a:r>
              <a:rPr lang="en-US" sz="2400"/>
              <a:t>Loading data from permanent memory (secondary storage or hard drive), into the faster and directly accessible temporary memory (RAM), allows the CPU to operate much quicker.</a:t>
            </a:r>
            <a:endParaRPr/>
          </a:p>
        </p:txBody>
      </p:sp>
      <p:sp>
        <p:nvSpPr>
          <p:cNvPr id="282" name="Google Shape;282;p1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1.2.4 Memory Unit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77" name="Google Shape;877;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878" name="Google Shape;878;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100</a:t>
            </a:fld>
            <a:endParaRPr/>
          </a:p>
        </p:txBody>
      </p:sp>
      <p:sp>
        <p:nvSpPr>
          <p:cNvPr id="879" name="Google Shape;879;p100"/>
          <p:cNvSpPr txBox="1">
            <a:spLocks noGrp="1"/>
          </p:cNvSpPr>
          <p:nvPr>
            <p:ph type="body" idx="1"/>
          </p:nvPr>
        </p:nvSpPr>
        <p:spPr>
          <a:xfrm>
            <a:off x="838201" y="1535113"/>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It is important for the software developer to be aware that the user interface and the shell interface may have an impact on their choice of programing language, handling of command line arguments, handling of the standard input-output pipes and interfacing with OS policies, and so on. </a:t>
            </a:r>
            <a:endParaRPr/>
          </a:p>
          <a:p>
            <a:pPr marL="228600" lvl="0" indent="-228600" algn="just" rtl="0">
              <a:lnSpc>
                <a:spcPct val="90000"/>
              </a:lnSpc>
              <a:spcBef>
                <a:spcPts val="1000"/>
              </a:spcBef>
              <a:spcAft>
                <a:spcPts val="0"/>
              </a:spcAft>
              <a:buClr>
                <a:schemeClr val="dk1"/>
              </a:buClr>
              <a:buSzPts val="2400"/>
              <a:buChar char="•"/>
            </a:pPr>
            <a:r>
              <a:rPr lang="en-US"/>
              <a:t>Note that the user interface and the features can be quite varied and different from each OS to another</a:t>
            </a:r>
            <a:endParaRPr/>
          </a:p>
        </p:txBody>
      </p:sp>
      <p:sp>
        <p:nvSpPr>
          <p:cNvPr id="880" name="Google Shape;880;p100"/>
          <p:cNvSpPr txBox="1">
            <a:spLocks noGrp="1"/>
          </p:cNvSpPr>
          <p:nvPr>
            <p:ph type="title"/>
          </p:nvPr>
        </p:nvSpPr>
        <p:spPr>
          <a:xfrm>
            <a:off x="329153" y="40227"/>
            <a:ext cx="10515600" cy="8107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7.3 User Interface and Shell</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1"/>
          <p:cNvSpPr/>
          <p:nvPr/>
        </p:nvSpPr>
        <p:spPr>
          <a:xfrm>
            <a:off x="2825969" y="2592014"/>
            <a:ext cx="58674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1">
                <a:solidFill>
                  <a:schemeClr val="dk2"/>
                </a:solidFill>
                <a:latin typeface="Arial"/>
                <a:ea typeface="Arial"/>
                <a:cs typeface="Arial"/>
                <a:sym typeface="Arial"/>
              </a:rPr>
              <a:t>With My Best Wishes</a:t>
            </a:r>
            <a:endParaRPr sz="4800" b="1" i="1">
              <a:solidFill>
                <a:schemeClr val="dk2"/>
              </a:solidFill>
              <a:latin typeface="Arial"/>
              <a:ea typeface="Arial"/>
              <a:cs typeface="Arial"/>
              <a:sym typeface="Arial"/>
            </a:endParaRPr>
          </a:p>
        </p:txBody>
      </p:sp>
      <p:sp>
        <p:nvSpPr>
          <p:cNvPr id="886" name="Google Shape;886;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87" name="Google Shape;887;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101</a:t>
            </a:fld>
            <a:endParaRPr/>
          </a:p>
        </p:txBody>
      </p:sp>
      <p:sp>
        <p:nvSpPr>
          <p:cNvPr id="888" name="Google Shape;888;p10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1"/>
          <p:cNvSpPr txBox="1">
            <a:spLocks noGrp="1"/>
          </p:cNvSpPr>
          <p:nvPr>
            <p:ph type="body" idx="1"/>
          </p:nvPr>
        </p:nvSpPr>
        <p:spPr>
          <a:xfrm>
            <a:off x="706225" y="135521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Which are peripherals used to provide data and control signals to a computer.</a:t>
            </a:r>
            <a:endParaRPr/>
          </a:p>
          <a:p>
            <a:pPr marL="228600" lvl="0" indent="-228600" algn="just" rtl="0">
              <a:lnSpc>
                <a:spcPct val="90000"/>
              </a:lnSpc>
              <a:spcBef>
                <a:spcPts val="1000"/>
              </a:spcBef>
              <a:spcAft>
                <a:spcPts val="0"/>
              </a:spcAft>
              <a:buClr>
                <a:schemeClr val="dk1"/>
              </a:buClr>
              <a:buSzPts val="2400"/>
              <a:buChar char="•"/>
            </a:pPr>
            <a:r>
              <a:rPr lang="en-US" sz="2400"/>
              <a:t>Input devices allow us to enter raw data for processing. For Example: </a:t>
            </a:r>
            <a:endParaRPr/>
          </a:p>
          <a:p>
            <a:pPr marL="685800" lvl="1" indent="-228600" algn="just" rtl="0">
              <a:lnSpc>
                <a:spcPct val="90000"/>
              </a:lnSpc>
              <a:spcBef>
                <a:spcPts val="500"/>
              </a:spcBef>
              <a:spcAft>
                <a:spcPts val="0"/>
              </a:spcAft>
              <a:buClr>
                <a:schemeClr val="dk1"/>
              </a:buClr>
              <a:buSzPts val="2000"/>
              <a:buChar char="•"/>
            </a:pPr>
            <a:r>
              <a:rPr lang="en-US" sz="2000"/>
              <a:t>Keyboard (default input device)</a:t>
            </a:r>
            <a:endParaRPr/>
          </a:p>
          <a:p>
            <a:pPr marL="685800" lvl="1" indent="-228600" algn="just" rtl="0">
              <a:lnSpc>
                <a:spcPct val="90000"/>
              </a:lnSpc>
              <a:spcBef>
                <a:spcPts val="500"/>
              </a:spcBef>
              <a:spcAft>
                <a:spcPts val="0"/>
              </a:spcAft>
              <a:buClr>
                <a:schemeClr val="dk1"/>
              </a:buClr>
              <a:buSzPts val="2000"/>
              <a:buChar char="•"/>
            </a:pPr>
            <a:r>
              <a:rPr lang="en-US" sz="2000"/>
              <a:t>Microphone</a:t>
            </a:r>
            <a:endParaRPr/>
          </a:p>
          <a:p>
            <a:pPr marL="685800" lvl="1" indent="-228600" algn="just" rtl="0">
              <a:lnSpc>
                <a:spcPct val="90000"/>
              </a:lnSpc>
              <a:spcBef>
                <a:spcPts val="500"/>
              </a:spcBef>
              <a:spcAft>
                <a:spcPts val="0"/>
              </a:spcAft>
              <a:buClr>
                <a:schemeClr val="dk1"/>
              </a:buClr>
              <a:buSzPts val="2000"/>
              <a:buChar char="•"/>
            </a:pPr>
            <a:r>
              <a:rPr lang="en-US" sz="2000"/>
              <a:t>Scanner (2D and 3D)</a:t>
            </a:r>
            <a:endParaRPr/>
          </a:p>
          <a:p>
            <a:pPr marL="685800" lvl="1" indent="-228600" algn="just" rtl="0">
              <a:lnSpc>
                <a:spcPct val="90000"/>
              </a:lnSpc>
              <a:spcBef>
                <a:spcPts val="500"/>
              </a:spcBef>
              <a:spcAft>
                <a:spcPts val="0"/>
              </a:spcAft>
              <a:buClr>
                <a:schemeClr val="dk1"/>
              </a:buClr>
              <a:buSzPts val="2000"/>
              <a:buChar char="•"/>
            </a:pPr>
            <a:r>
              <a:rPr lang="en-US" sz="2000"/>
              <a:t>Mouse</a:t>
            </a:r>
            <a:endParaRPr/>
          </a:p>
          <a:p>
            <a:pPr marL="685800" lvl="1" indent="-228600" algn="just" rtl="0">
              <a:lnSpc>
                <a:spcPct val="90000"/>
              </a:lnSpc>
              <a:spcBef>
                <a:spcPts val="500"/>
              </a:spcBef>
              <a:spcAft>
                <a:spcPts val="0"/>
              </a:spcAft>
              <a:buClr>
                <a:schemeClr val="dk1"/>
              </a:buClr>
              <a:buSzPts val="2000"/>
              <a:buChar char="•"/>
            </a:pPr>
            <a:r>
              <a:rPr lang="en-US" sz="2000"/>
              <a:t>Trackball</a:t>
            </a:r>
            <a:endParaRPr/>
          </a:p>
          <a:p>
            <a:pPr marL="685800" lvl="1" indent="-228600" algn="just" rtl="0">
              <a:lnSpc>
                <a:spcPct val="90000"/>
              </a:lnSpc>
              <a:spcBef>
                <a:spcPts val="500"/>
              </a:spcBef>
              <a:spcAft>
                <a:spcPts val="0"/>
              </a:spcAft>
              <a:buClr>
                <a:schemeClr val="dk1"/>
              </a:buClr>
              <a:buSzPts val="2000"/>
              <a:buChar char="•"/>
            </a:pPr>
            <a:r>
              <a:rPr lang="en-US" sz="2000"/>
              <a:t>Touchpad</a:t>
            </a:r>
            <a:endParaRPr/>
          </a:p>
          <a:p>
            <a:pPr marL="685800" lvl="1" indent="-228600" algn="just" rtl="0">
              <a:lnSpc>
                <a:spcPct val="90000"/>
              </a:lnSpc>
              <a:spcBef>
                <a:spcPts val="500"/>
              </a:spcBef>
              <a:spcAft>
                <a:spcPts val="0"/>
              </a:spcAft>
              <a:buClr>
                <a:schemeClr val="dk1"/>
              </a:buClr>
              <a:buSzPts val="2000"/>
              <a:buChar char="•"/>
            </a:pPr>
            <a:r>
              <a:rPr lang="en-US" sz="2000"/>
              <a:t>Barcode and QR Code readers</a:t>
            </a:r>
            <a:endParaRPr/>
          </a:p>
          <a:p>
            <a:pPr marL="685800" lvl="1" indent="-228600" algn="just" rtl="0">
              <a:lnSpc>
                <a:spcPct val="90000"/>
              </a:lnSpc>
              <a:spcBef>
                <a:spcPts val="500"/>
              </a:spcBef>
              <a:spcAft>
                <a:spcPts val="0"/>
              </a:spcAft>
              <a:buClr>
                <a:schemeClr val="dk1"/>
              </a:buClr>
              <a:buSzPts val="2000"/>
              <a:buChar char="•"/>
            </a:pPr>
            <a:r>
              <a:rPr lang="en-US" sz="2000"/>
              <a:t>Digital Camera</a:t>
            </a:r>
            <a:endParaRPr/>
          </a:p>
          <a:p>
            <a:pPr marL="342900" lvl="1" indent="0" algn="just" rtl="0">
              <a:lnSpc>
                <a:spcPct val="90000"/>
              </a:lnSpc>
              <a:spcBef>
                <a:spcPts val="500"/>
              </a:spcBef>
              <a:spcAft>
                <a:spcPts val="0"/>
              </a:spcAft>
              <a:buClr>
                <a:schemeClr val="dk1"/>
              </a:buClr>
              <a:buSzPts val="2000"/>
              <a:buNone/>
            </a:pPr>
            <a:endParaRPr sz="2000"/>
          </a:p>
          <a:p>
            <a:pPr marL="228600" lvl="0" indent="-76200" algn="just" rtl="0">
              <a:lnSpc>
                <a:spcPct val="90000"/>
              </a:lnSpc>
              <a:spcBef>
                <a:spcPts val="1000"/>
              </a:spcBef>
              <a:spcAft>
                <a:spcPts val="0"/>
              </a:spcAft>
              <a:buClr>
                <a:schemeClr val="dk1"/>
              </a:buClr>
              <a:buSzPts val="2400"/>
              <a:buNone/>
            </a:pPr>
            <a:endParaRPr sz="2400"/>
          </a:p>
        </p:txBody>
      </p:sp>
      <p:sp>
        <p:nvSpPr>
          <p:cNvPr id="288" name="Google Shape;288;p11"/>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1.2.5 Input Devices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2"/>
          <p:cNvSpPr txBox="1">
            <a:spLocks noGrp="1"/>
          </p:cNvSpPr>
          <p:nvPr>
            <p:ph type="body" idx="1"/>
          </p:nvPr>
        </p:nvSpPr>
        <p:spPr>
          <a:xfrm>
            <a:off x="795133" y="1228777"/>
            <a:ext cx="10515600" cy="469723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Which are pieces of computer hardware used to communicate the results of data processing performed by a computer.</a:t>
            </a:r>
            <a:endParaRPr/>
          </a:p>
          <a:p>
            <a:pPr marL="228600" lvl="0" indent="-228600" algn="just" rtl="0">
              <a:lnSpc>
                <a:spcPct val="90000"/>
              </a:lnSpc>
              <a:spcBef>
                <a:spcPts val="1000"/>
              </a:spcBef>
              <a:spcAft>
                <a:spcPts val="0"/>
              </a:spcAft>
              <a:buClr>
                <a:schemeClr val="dk1"/>
              </a:buClr>
              <a:buSzPts val="2400"/>
              <a:buChar char="•"/>
            </a:pPr>
            <a:r>
              <a:rPr lang="en-US" sz="2400"/>
              <a:t>The objective of output devices is to turn computer information into a human friendly/readable form. For Example: </a:t>
            </a:r>
            <a:endParaRPr/>
          </a:p>
          <a:p>
            <a:pPr marL="685800" lvl="1" indent="-228600" algn="just" rtl="0">
              <a:lnSpc>
                <a:spcPct val="90000"/>
              </a:lnSpc>
              <a:spcBef>
                <a:spcPts val="500"/>
              </a:spcBef>
              <a:spcAft>
                <a:spcPts val="0"/>
              </a:spcAft>
              <a:buClr>
                <a:schemeClr val="dk1"/>
              </a:buClr>
              <a:buSzPts val="2000"/>
              <a:buChar char="•"/>
            </a:pPr>
            <a:r>
              <a:rPr lang="en-US" sz="2000"/>
              <a:t>Screen (Monitor or Console) (default output device) – LED or LCD</a:t>
            </a:r>
            <a:endParaRPr/>
          </a:p>
          <a:p>
            <a:pPr marL="685800" lvl="1" indent="-228600" algn="just" rtl="0">
              <a:lnSpc>
                <a:spcPct val="90000"/>
              </a:lnSpc>
              <a:spcBef>
                <a:spcPts val="500"/>
              </a:spcBef>
              <a:spcAft>
                <a:spcPts val="0"/>
              </a:spcAft>
              <a:buClr>
                <a:schemeClr val="dk1"/>
              </a:buClr>
              <a:buSzPts val="2000"/>
              <a:buChar char="•"/>
            </a:pPr>
            <a:r>
              <a:rPr lang="en-US" sz="2000"/>
              <a:t>Data Projectors</a:t>
            </a:r>
            <a:endParaRPr/>
          </a:p>
          <a:p>
            <a:pPr marL="685800" lvl="1" indent="-228600" algn="just" rtl="0">
              <a:lnSpc>
                <a:spcPct val="90000"/>
              </a:lnSpc>
              <a:spcBef>
                <a:spcPts val="500"/>
              </a:spcBef>
              <a:spcAft>
                <a:spcPts val="0"/>
              </a:spcAft>
              <a:buClr>
                <a:schemeClr val="dk1"/>
              </a:buClr>
              <a:buSzPts val="2000"/>
              <a:buChar char="•"/>
            </a:pPr>
            <a:r>
              <a:rPr lang="en-US" sz="2000"/>
              <a:t>Speaker and Headphones</a:t>
            </a:r>
            <a:endParaRPr/>
          </a:p>
          <a:p>
            <a:pPr marL="685800" lvl="1" indent="-228600" algn="just" rtl="0">
              <a:lnSpc>
                <a:spcPct val="90000"/>
              </a:lnSpc>
              <a:spcBef>
                <a:spcPts val="500"/>
              </a:spcBef>
              <a:spcAft>
                <a:spcPts val="0"/>
              </a:spcAft>
              <a:buClr>
                <a:schemeClr val="dk1"/>
              </a:buClr>
              <a:buSzPts val="2000"/>
              <a:buChar char="•"/>
            </a:pPr>
            <a:r>
              <a:rPr lang="en-US" sz="2000"/>
              <a:t>Printer (2D and 3D) – inkjet or laser</a:t>
            </a:r>
            <a:endParaRPr/>
          </a:p>
          <a:p>
            <a:pPr marL="685800" lvl="1" indent="-228600" algn="just" rtl="0">
              <a:lnSpc>
                <a:spcPct val="90000"/>
              </a:lnSpc>
              <a:spcBef>
                <a:spcPts val="500"/>
              </a:spcBef>
              <a:spcAft>
                <a:spcPts val="0"/>
              </a:spcAft>
              <a:buClr>
                <a:schemeClr val="dk1"/>
              </a:buClr>
              <a:buSzPts val="2000"/>
              <a:buChar char="•"/>
            </a:pPr>
            <a:r>
              <a:rPr lang="en-US" sz="2000"/>
              <a:t>Plotter (wide format printer)</a:t>
            </a:r>
            <a:endParaRPr/>
          </a:p>
          <a:p>
            <a:pPr marL="685800" lvl="1" indent="-228600" algn="just" rtl="0">
              <a:lnSpc>
                <a:spcPct val="90000"/>
              </a:lnSpc>
              <a:spcBef>
                <a:spcPts val="500"/>
              </a:spcBef>
              <a:spcAft>
                <a:spcPts val="0"/>
              </a:spcAft>
              <a:buClr>
                <a:schemeClr val="dk1"/>
              </a:buClr>
              <a:buSzPts val="2000"/>
              <a:buChar char="•"/>
            </a:pPr>
            <a:r>
              <a:rPr lang="en-US" sz="2000"/>
              <a:t>Cutter (2D or 3D)</a:t>
            </a:r>
            <a:endParaRPr/>
          </a:p>
          <a:p>
            <a:pPr marL="685800" lvl="1" indent="-101600" algn="just" rtl="0">
              <a:lnSpc>
                <a:spcPct val="90000"/>
              </a:lnSpc>
              <a:spcBef>
                <a:spcPts val="500"/>
              </a:spcBef>
              <a:spcAft>
                <a:spcPts val="0"/>
              </a:spcAft>
              <a:buClr>
                <a:schemeClr val="dk1"/>
              </a:buClr>
              <a:buSzPts val="2000"/>
              <a:buNone/>
            </a:pPr>
            <a:endParaRPr sz="2000"/>
          </a:p>
        </p:txBody>
      </p:sp>
      <p:sp>
        <p:nvSpPr>
          <p:cNvPr id="294" name="Google Shape;294;p1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1.2.6 Output Devices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Some devices work as Input and Output devices like:</a:t>
            </a:r>
            <a:endParaRPr/>
          </a:p>
          <a:p>
            <a:pPr marL="685800" lvl="1" indent="-228600" algn="just" rtl="0">
              <a:lnSpc>
                <a:spcPct val="90000"/>
              </a:lnSpc>
              <a:spcBef>
                <a:spcPts val="500"/>
              </a:spcBef>
              <a:spcAft>
                <a:spcPts val="0"/>
              </a:spcAft>
              <a:buClr>
                <a:schemeClr val="dk1"/>
              </a:buClr>
              <a:buSzPts val="2100"/>
              <a:buChar char="•"/>
            </a:pPr>
            <a:r>
              <a:rPr lang="en-US" sz="2100"/>
              <a:t>Touch Screen</a:t>
            </a:r>
            <a:endParaRPr/>
          </a:p>
          <a:p>
            <a:pPr marL="685800" lvl="1" indent="-228600" algn="just" rtl="0">
              <a:lnSpc>
                <a:spcPct val="90000"/>
              </a:lnSpc>
              <a:spcBef>
                <a:spcPts val="500"/>
              </a:spcBef>
              <a:spcAft>
                <a:spcPts val="0"/>
              </a:spcAft>
              <a:buClr>
                <a:schemeClr val="dk1"/>
              </a:buClr>
              <a:buSzPts val="2100"/>
              <a:buChar char="•"/>
            </a:pPr>
            <a:r>
              <a:rPr lang="en-US" sz="2100"/>
              <a:t>Network</a:t>
            </a:r>
            <a:endParaRPr/>
          </a:p>
          <a:p>
            <a:pPr marL="685800" lvl="1" indent="-228600" algn="just" rtl="0">
              <a:lnSpc>
                <a:spcPct val="90000"/>
              </a:lnSpc>
              <a:spcBef>
                <a:spcPts val="500"/>
              </a:spcBef>
              <a:spcAft>
                <a:spcPts val="0"/>
              </a:spcAft>
              <a:buClr>
                <a:schemeClr val="dk1"/>
              </a:buClr>
              <a:buSzPts val="2100"/>
              <a:buChar char="•"/>
            </a:pPr>
            <a:r>
              <a:rPr lang="en-US" sz="2100"/>
              <a:t>Most of I/O Ports (Both of serial and parallel)</a:t>
            </a:r>
            <a:endParaRPr/>
          </a:p>
          <a:p>
            <a:pPr marL="685800" lvl="1" indent="-228600" algn="just" rtl="0">
              <a:lnSpc>
                <a:spcPct val="90000"/>
              </a:lnSpc>
              <a:spcBef>
                <a:spcPts val="500"/>
              </a:spcBef>
              <a:spcAft>
                <a:spcPts val="0"/>
              </a:spcAft>
              <a:buClr>
                <a:schemeClr val="dk1"/>
              </a:buClr>
              <a:buSzPts val="2100"/>
              <a:buChar char="•"/>
            </a:pPr>
            <a:r>
              <a:rPr lang="en-US" sz="2100"/>
              <a:t>New types of ports, like USB and Type-C ports</a:t>
            </a:r>
            <a:endParaRPr/>
          </a:p>
          <a:p>
            <a:pPr marL="228600" lvl="0" indent="-228600" algn="just" rtl="0">
              <a:lnSpc>
                <a:spcPct val="90000"/>
              </a:lnSpc>
              <a:spcBef>
                <a:spcPts val="1000"/>
              </a:spcBef>
              <a:spcAft>
                <a:spcPts val="0"/>
              </a:spcAft>
              <a:buClr>
                <a:schemeClr val="dk1"/>
              </a:buClr>
              <a:buSzPts val="2400"/>
              <a:buChar char="•"/>
            </a:pPr>
            <a:r>
              <a:rPr lang="en-US" sz="2400"/>
              <a:t>All of the secondary storages used as I/O devices for permeant storage, like:</a:t>
            </a:r>
            <a:endParaRPr/>
          </a:p>
          <a:p>
            <a:pPr marL="685800" lvl="1" indent="-228600" algn="just" rtl="0">
              <a:lnSpc>
                <a:spcPct val="90000"/>
              </a:lnSpc>
              <a:spcBef>
                <a:spcPts val="500"/>
              </a:spcBef>
              <a:spcAft>
                <a:spcPts val="0"/>
              </a:spcAft>
              <a:buClr>
                <a:schemeClr val="dk1"/>
              </a:buClr>
              <a:buSzPts val="2100"/>
              <a:buChar char="•"/>
            </a:pPr>
            <a:r>
              <a:rPr lang="en-US" sz="2100"/>
              <a:t>Hard disk</a:t>
            </a:r>
            <a:endParaRPr/>
          </a:p>
          <a:p>
            <a:pPr marL="685800" lvl="1" indent="-228600" algn="just" rtl="0">
              <a:lnSpc>
                <a:spcPct val="90000"/>
              </a:lnSpc>
              <a:spcBef>
                <a:spcPts val="500"/>
              </a:spcBef>
              <a:spcAft>
                <a:spcPts val="0"/>
              </a:spcAft>
              <a:buClr>
                <a:schemeClr val="dk1"/>
              </a:buClr>
              <a:buSzPts val="2100"/>
              <a:buChar char="•"/>
            </a:pPr>
            <a:r>
              <a:rPr lang="en-US" sz="2100"/>
              <a:t>Floppy disk</a:t>
            </a:r>
            <a:endParaRPr/>
          </a:p>
          <a:p>
            <a:pPr marL="685800" lvl="1" indent="-228600" algn="just" rtl="0">
              <a:lnSpc>
                <a:spcPct val="90000"/>
              </a:lnSpc>
              <a:spcBef>
                <a:spcPts val="500"/>
              </a:spcBef>
              <a:spcAft>
                <a:spcPts val="0"/>
              </a:spcAft>
              <a:buClr>
                <a:schemeClr val="dk1"/>
              </a:buClr>
              <a:buSzPts val="2100"/>
              <a:buChar char="•"/>
            </a:pPr>
            <a:r>
              <a:rPr lang="en-US" sz="2100"/>
              <a:t>Flash memory</a:t>
            </a:r>
            <a:endParaRPr/>
          </a:p>
          <a:p>
            <a:pPr marL="685800" lvl="1" indent="-228600" algn="just" rtl="0">
              <a:lnSpc>
                <a:spcPct val="90000"/>
              </a:lnSpc>
              <a:spcBef>
                <a:spcPts val="500"/>
              </a:spcBef>
              <a:spcAft>
                <a:spcPts val="0"/>
              </a:spcAft>
              <a:buClr>
                <a:schemeClr val="dk1"/>
              </a:buClr>
              <a:buSzPts val="2100"/>
              <a:buChar char="•"/>
            </a:pPr>
            <a:r>
              <a:rPr lang="en-US" sz="2100"/>
              <a:t>CD and DVD</a:t>
            </a:r>
            <a:endParaRPr/>
          </a:p>
          <a:p>
            <a:pPr marL="228600" lvl="0" indent="-50800" algn="l" rtl="0">
              <a:lnSpc>
                <a:spcPct val="90000"/>
              </a:lnSpc>
              <a:spcBef>
                <a:spcPts val="1000"/>
              </a:spcBef>
              <a:spcAft>
                <a:spcPts val="0"/>
              </a:spcAft>
              <a:buClr>
                <a:schemeClr val="dk1"/>
              </a:buClr>
              <a:buSzPts val="2800"/>
              <a:buNone/>
            </a:pPr>
            <a:endParaRPr/>
          </a:p>
        </p:txBody>
      </p:sp>
      <p:sp>
        <p:nvSpPr>
          <p:cNvPr id="300" name="Google Shape;300;p1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1.2.7 Input/Output Devices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4"/>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When a computer turns on, the processor will execute the instructions that are presented to it; generally, the first code that runs is for the boot flow, called </a:t>
            </a:r>
            <a:r>
              <a:rPr lang="en-US" sz="2400" b="1" i="1"/>
              <a:t>bootstrap</a:t>
            </a:r>
            <a:r>
              <a:rPr lang="en-US" sz="2400"/>
              <a:t>, which is a framework stored in </a:t>
            </a:r>
            <a:r>
              <a:rPr lang="en-US" sz="2400" b="1"/>
              <a:t>ROM</a:t>
            </a:r>
            <a:r>
              <a:rPr lang="en-US" sz="2400"/>
              <a:t> contains some instructions called basic input output instructions (</a:t>
            </a:r>
            <a:r>
              <a:rPr lang="en-US" sz="2400" b="1"/>
              <a:t>BIOS</a:t>
            </a:r>
            <a:r>
              <a:rPr lang="en-US" sz="2400"/>
              <a:t>). </a:t>
            </a:r>
            <a:endParaRPr/>
          </a:p>
          <a:p>
            <a:pPr marL="228600" lvl="0" indent="-228600" algn="just" rtl="0">
              <a:lnSpc>
                <a:spcPct val="90000"/>
              </a:lnSpc>
              <a:spcBef>
                <a:spcPts val="1000"/>
              </a:spcBef>
              <a:spcAft>
                <a:spcPts val="0"/>
              </a:spcAft>
              <a:buClr>
                <a:schemeClr val="dk1"/>
              </a:buClr>
              <a:buSzPts val="2400"/>
              <a:buChar char="•"/>
            </a:pPr>
            <a:r>
              <a:rPr lang="en-US" sz="2400"/>
              <a:t>For a computer that is used for general purposes and after it has booted up, there may be a variety of applications that need to be run on it simultaneously.</a:t>
            </a:r>
            <a:endParaRPr/>
          </a:p>
          <a:p>
            <a:pPr marL="228600" lvl="0" indent="-228600" algn="just" rtl="0">
              <a:lnSpc>
                <a:spcPct val="90000"/>
              </a:lnSpc>
              <a:spcBef>
                <a:spcPts val="1000"/>
              </a:spcBef>
              <a:spcAft>
                <a:spcPts val="0"/>
              </a:spcAft>
              <a:buClr>
                <a:schemeClr val="dk1"/>
              </a:buClr>
              <a:buSzPts val="2400"/>
              <a:buChar char="•"/>
            </a:pPr>
            <a:r>
              <a:rPr lang="en-US" sz="2400"/>
              <a:t> Additionally, there could be a wide range of devices that could be connected to the computer (not part of the main system, for instance). </a:t>
            </a:r>
            <a:endParaRPr/>
          </a:p>
          <a:p>
            <a:pPr marL="228600" lvl="0" indent="-228600" algn="just" rtl="0">
              <a:lnSpc>
                <a:spcPct val="90000"/>
              </a:lnSpc>
              <a:spcBef>
                <a:spcPts val="1000"/>
              </a:spcBef>
              <a:spcAft>
                <a:spcPts val="0"/>
              </a:spcAft>
              <a:buClr>
                <a:schemeClr val="dk1"/>
              </a:buClr>
              <a:buSzPts val="2400"/>
              <a:buChar char="•"/>
            </a:pPr>
            <a:r>
              <a:rPr lang="en-US" sz="2400"/>
              <a:t>All these need to be abstracted and handled efficiently and seamlessly. The user expects the system to “just work.” The </a:t>
            </a:r>
            <a:r>
              <a:rPr lang="en-US" sz="2400" i="1"/>
              <a:t>operating system </a:t>
            </a:r>
            <a:r>
              <a:rPr lang="en-US" sz="2400"/>
              <a:t>facilitates all of this and more.</a:t>
            </a:r>
            <a:endParaRPr/>
          </a:p>
        </p:txBody>
      </p:sp>
      <p:sp>
        <p:nvSpPr>
          <p:cNvPr id="306" name="Google Shape;306;p1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1.3 Computer Operating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5"/>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The general definition of any system is: </a:t>
            </a:r>
            <a:r>
              <a:rPr lang="en-US" sz="2400" i="1"/>
              <a:t>some components integrated together for perform a desired task</a:t>
            </a:r>
            <a:r>
              <a:rPr lang="en-US" sz="2400"/>
              <a:t>.</a:t>
            </a:r>
            <a:endParaRPr/>
          </a:p>
          <a:p>
            <a:pPr marL="228600" lvl="0" indent="-228600" algn="just" rtl="0">
              <a:lnSpc>
                <a:spcPct val="90000"/>
              </a:lnSpc>
              <a:spcBef>
                <a:spcPts val="1000"/>
              </a:spcBef>
              <a:spcAft>
                <a:spcPts val="0"/>
              </a:spcAft>
              <a:buClr>
                <a:schemeClr val="dk1"/>
              </a:buClr>
              <a:buSzPts val="2400"/>
              <a:buChar char="•"/>
            </a:pPr>
            <a:r>
              <a:rPr lang="en-US" sz="2400"/>
              <a:t>So, the computer operating system consists of components integrated together for operating the computer hardware.</a:t>
            </a:r>
            <a:endParaRPr/>
          </a:p>
          <a:p>
            <a:pPr marL="228600" lvl="0" indent="-228600" algn="just" rtl="0">
              <a:lnSpc>
                <a:spcPct val="90000"/>
              </a:lnSpc>
              <a:spcBef>
                <a:spcPts val="1000"/>
              </a:spcBef>
              <a:spcAft>
                <a:spcPts val="0"/>
              </a:spcAft>
              <a:buClr>
                <a:schemeClr val="dk1"/>
              </a:buClr>
              <a:buSzPts val="2400"/>
              <a:buChar char="•"/>
            </a:pPr>
            <a:r>
              <a:rPr lang="en-US" sz="2400"/>
              <a:t>The definition of the operating system is:</a:t>
            </a:r>
            <a:endParaRPr/>
          </a:p>
          <a:p>
            <a:pPr marL="0" lvl="0" indent="0" algn="ctr" rtl="0">
              <a:lnSpc>
                <a:spcPct val="90000"/>
              </a:lnSpc>
              <a:spcBef>
                <a:spcPts val="1000"/>
              </a:spcBef>
              <a:spcAft>
                <a:spcPts val="0"/>
              </a:spcAft>
              <a:buClr>
                <a:schemeClr val="dk1"/>
              </a:buClr>
              <a:buSzPts val="2400"/>
              <a:buNone/>
            </a:pPr>
            <a:r>
              <a:rPr lang="en-US" sz="2400" b="1" i="1"/>
              <a:t>An operating system, commonly referred to as the </a:t>
            </a:r>
            <a:r>
              <a:rPr lang="en-US" sz="2400" b="1" i="1" u="sng"/>
              <a:t>OS</a:t>
            </a:r>
            <a:r>
              <a:rPr lang="en-US" sz="2400" b="1" i="1"/>
              <a:t>, is a </a:t>
            </a:r>
            <a:r>
              <a:rPr lang="en-US" sz="2400" b="1" i="1" u="sng"/>
              <a:t>program</a:t>
            </a:r>
            <a:r>
              <a:rPr lang="en-US" sz="2400" b="1" i="1"/>
              <a:t> that controls the execution of other programs running on the system. It acts as a facilitator and intermediate layer between the different software components and the computer hardware</a:t>
            </a:r>
            <a:endParaRPr/>
          </a:p>
          <a:p>
            <a:pPr marL="228600" lvl="0" indent="-228600" algn="just" rtl="0">
              <a:lnSpc>
                <a:spcPct val="90000"/>
              </a:lnSpc>
              <a:spcBef>
                <a:spcPts val="1000"/>
              </a:spcBef>
              <a:spcAft>
                <a:spcPts val="0"/>
              </a:spcAft>
              <a:buClr>
                <a:schemeClr val="dk1"/>
              </a:buClr>
              <a:buSzPts val="2400"/>
              <a:buChar char="•"/>
            </a:pPr>
            <a:r>
              <a:rPr lang="en-US" sz="2400"/>
              <a:t>When any operating system is built, it focuses on three main objectives: </a:t>
            </a:r>
            <a:endParaRPr/>
          </a:p>
          <a:p>
            <a:pPr marL="685800" lvl="1" indent="-228600" algn="just" rtl="0">
              <a:lnSpc>
                <a:spcPct val="90000"/>
              </a:lnSpc>
              <a:spcBef>
                <a:spcPts val="500"/>
              </a:spcBef>
              <a:spcAft>
                <a:spcPts val="0"/>
              </a:spcAft>
              <a:buClr>
                <a:schemeClr val="dk1"/>
              </a:buClr>
              <a:buSzPts val="2100"/>
              <a:buChar char="•"/>
            </a:pPr>
            <a:r>
              <a:rPr lang="en-US" sz="2100" i="1"/>
              <a:t>Efficiency</a:t>
            </a:r>
            <a:r>
              <a:rPr lang="en-US" sz="2100"/>
              <a:t> of the OS in terms of responsiveness, fluidity, and so on</a:t>
            </a:r>
            <a:endParaRPr/>
          </a:p>
          <a:p>
            <a:pPr marL="685800" lvl="1" indent="-228600" algn="just" rtl="0">
              <a:lnSpc>
                <a:spcPct val="90000"/>
              </a:lnSpc>
              <a:spcBef>
                <a:spcPts val="500"/>
              </a:spcBef>
              <a:spcAft>
                <a:spcPts val="0"/>
              </a:spcAft>
              <a:buClr>
                <a:schemeClr val="dk1"/>
              </a:buClr>
              <a:buSzPts val="2100"/>
              <a:buChar char="•"/>
            </a:pPr>
            <a:r>
              <a:rPr lang="en-US" sz="2100" i="1"/>
              <a:t>Ease of usability </a:t>
            </a:r>
            <a:r>
              <a:rPr lang="en-US" sz="2100"/>
              <a:t>to the user in terms of making it convenient</a:t>
            </a:r>
            <a:endParaRPr/>
          </a:p>
          <a:p>
            <a:pPr marL="685800" lvl="1" indent="-228600" algn="just" rtl="0">
              <a:lnSpc>
                <a:spcPct val="90000"/>
              </a:lnSpc>
              <a:spcBef>
                <a:spcPts val="500"/>
              </a:spcBef>
              <a:spcAft>
                <a:spcPts val="0"/>
              </a:spcAft>
              <a:buClr>
                <a:schemeClr val="dk1"/>
              </a:buClr>
              <a:buSzPts val="2100"/>
              <a:buChar char="•"/>
            </a:pPr>
            <a:r>
              <a:rPr lang="en-US" sz="2100" i="1"/>
              <a:t>Ability</a:t>
            </a:r>
            <a:r>
              <a:rPr lang="en-US" sz="2100"/>
              <a:t> to abstract and </a:t>
            </a:r>
            <a:r>
              <a:rPr lang="en-US" sz="2100" i="1"/>
              <a:t>extend</a:t>
            </a:r>
            <a:r>
              <a:rPr lang="en-US" sz="2100"/>
              <a:t> to new </a:t>
            </a:r>
            <a:r>
              <a:rPr lang="en-US" sz="2100" i="1"/>
              <a:t>devices and software</a:t>
            </a:r>
            <a:endParaRPr/>
          </a:p>
        </p:txBody>
      </p:sp>
      <p:sp>
        <p:nvSpPr>
          <p:cNvPr id="312" name="Google Shape;312;p1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1.3.1 What is an Operating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6"/>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Most OSs typically have at least two main pieces:</a:t>
            </a:r>
            <a:endParaRPr/>
          </a:p>
          <a:p>
            <a:pPr marL="685800" lvl="1" indent="-228600" algn="just" rtl="0">
              <a:lnSpc>
                <a:spcPct val="90000"/>
              </a:lnSpc>
              <a:spcBef>
                <a:spcPts val="500"/>
              </a:spcBef>
              <a:spcAft>
                <a:spcPts val="0"/>
              </a:spcAft>
              <a:buClr>
                <a:schemeClr val="dk1"/>
              </a:buClr>
              <a:buSzPts val="2000"/>
              <a:buChar char="•"/>
            </a:pPr>
            <a:r>
              <a:rPr lang="en-US" sz="2000"/>
              <a:t>There is a core part that handles the complex, low-level functionalities and is typically referred to as the </a:t>
            </a:r>
            <a:r>
              <a:rPr lang="en-US" sz="2000" b="1" i="1" u="sng"/>
              <a:t>kernel and</a:t>
            </a:r>
            <a:r>
              <a:rPr lang="en-US" sz="2000"/>
              <a:t> must be running at all times – resident in the main memory.</a:t>
            </a:r>
            <a:endParaRPr/>
          </a:p>
          <a:p>
            <a:pPr marL="685800" lvl="1" indent="-228600" algn="just" rtl="0">
              <a:lnSpc>
                <a:spcPct val="90000"/>
              </a:lnSpc>
              <a:spcBef>
                <a:spcPts val="500"/>
              </a:spcBef>
              <a:spcAft>
                <a:spcPts val="0"/>
              </a:spcAft>
              <a:buClr>
                <a:schemeClr val="dk1"/>
              </a:buClr>
              <a:buSzPts val="2000"/>
              <a:buChar char="•"/>
            </a:pPr>
            <a:r>
              <a:rPr lang="en-US" sz="2000"/>
              <a:t>There are generally some </a:t>
            </a:r>
            <a:r>
              <a:rPr lang="en-US" sz="2000" i="1"/>
              <a:t>libraries</a:t>
            </a:r>
            <a:r>
              <a:rPr lang="en-US" sz="2000"/>
              <a:t>, </a:t>
            </a:r>
            <a:r>
              <a:rPr lang="en-US" sz="2000" i="1"/>
              <a:t>applications</a:t>
            </a:r>
            <a:r>
              <a:rPr lang="en-US" sz="2000"/>
              <a:t>, and </a:t>
            </a:r>
            <a:r>
              <a:rPr lang="en-US" sz="2000" i="1"/>
              <a:t>tools</a:t>
            </a:r>
            <a:r>
              <a:rPr lang="en-US" sz="2000"/>
              <a:t> that are shipped with the OS. For example, there could be browsers, custom features, frameworks, and OS-native applications that are bundled together.</a:t>
            </a:r>
            <a:endParaRPr/>
          </a:p>
          <a:p>
            <a:pPr marL="228600" lvl="0" indent="-228600" algn="just" rtl="0">
              <a:lnSpc>
                <a:spcPct val="90000"/>
              </a:lnSpc>
              <a:spcBef>
                <a:spcPts val="1000"/>
              </a:spcBef>
              <a:spcAft>
                <a:spcPts val="0"/>
              </a:spcAft>
              <a:buClr>
                <a:schemeClr val="dk1"/>
              </a:buClr>
              <a:buSzPts val="2400"/>
              <a:buChar char="•"/>
            </a:pPr>
            <a:r>
              <a:rPr lang="en-US" sz="2400"/>
              <a:t>list of operating systems that are commonly prevalent:</a:t>
            </a:r>
            <a:endParaRPr/>
          </a:p>
          <a:p>
            <a:pPr marL="685800" lvl="1" indent="-228600" algn="just" rtl="0">
              <a:lnSpc>
                <a:spcPct val="90000"/>
              </a:lnSpc>
              <a:spcBef>
                <a:spcPts val="500"/>
              </a:spcBef>
              <a:spcAft>
                <a:spcPts val="0"/>
              </a:spcAft>
              <a:buClr>
                <a:schemeClr val="dk1"/>
              </a:buClr>
              <a:buSzPts val="2100"/>
              <a:buChar char="•"/>
            </a:pPr>
            <a:r>
              <a:rPr lang="en-US" sz="2100"/>
              <a:t>Microsoft Windows</a:t>
            </a:r>
            <a:endParaRPr/>
          </a:p>
          <a:p>
            <a:pPr marL="685800" lvl="1" indent="-228600" algn="just" rtl="0">
              <a:lnSpc>
                <a:spcPct val="90000"/>
              </a:lnSpc>
              <a:spcBef>
                <a:spcPts val="500"/>
              </a:spcBef>
              <a:spcAft>
                <a:spcPts val="0"/>
              </a:spcAft>
              <a:buClr>
                <a:schemeClr val="dk1"/>
              </a:buClr>
              <a:buSzPts val="2100"/>
              <a:buChar char="•"/>
            </a:pPr>
            <a:r>
              <a:rPr lang="en-US" sz="2100"/>
              <a:t>GNU/Linux-based OS</a:t>
            </a:r>
            <a:endParaRPr/>
          </a:p>
          <a:p>
            <a:pPr marL="685800" lvl="1" indent="-228600" algn="just" rtl="0">
              <a:lnSpc>
                <a:spcPct val="90000"/>
              </a:lnSpc>
              <a:spcBef>
                <a:spcPts val="500"/>
              </a:spcBef>
              <a:spcAft>
                <a:spcPts val="0"/>
              </a:spcAft>
              <a:buClr>
                <a:schemeClr val="dk1"/>
              </a:buClr>
              <a:buSzPts val="2100"/>
              <a:buChar char="•"/>
            </a:pPr>
            <a:r>
              <a:rPr lang="en-US" sz="2100"/>
              <a:t>macOS (used for Apple’s computers and client models)</a:t>
            </a:r>
            <a:endParaRPr/>
          </a:p>
          <a:p>
            <a:pPr marL="685800" lvl="1" indent="-228600" algn="just" rtl="0">
              <a:lnSpc>
                <a:spcPct val="90000"/>
              </a:lnSpc>
              <a:spcBef>
                <a:spcPts val="500"/>
              </a:spcBef>
              <a:spcAft>
                <a:spcPts val="0"/>
              </a:spcAft>
              <a:buClr>
                <a:schemeClr val="dk1"/>
              </a:buClr>
              <a:buSzPts val="2100"/>
              <a:buChar char="•"/>
            </a:pPr>
            <a:r>
              <a:rPr lang="en-US" sz="2100"/>
              <a:t>iOS (used for Apple’s smartphone/tablet models)</a:t>
            </a:r>
            <a:endParaRPr/>
          </a:p>
          <a:p>
            <a:pPr marL="685800" lvl="1" indent="-228600" algn="just" rtl="0">
              <a:lnSpc>
                <a:spcPct val="90000"/>
              </a:lnSpc>
              <a:spcBef>
                <a:spcPts val="500"/>
              </a:spcBef>
              <a:spcAft>
                <a:spcPts val="0"/>
              </a:spcAft>
              <a:buClr>
                <a:schemeClr val="dk1"/>
              </a:buClr>
              <a:buSzPts val="2100"/>
              <a:buChar char="•"/>
            </a:pPr>
            <a:r>
              <a:rPr lang="en-US" sz="2100"/>
              <a:t>Android</a:t>
            </a:r>
            <a:endParaRPr/>
          </a:p>
          <a:p>
            <a:pPr marL="228600" lvl="0" indent="-228600" algn="just" rtl="0">
              <a:lnSpc>
                <a:spcPct val="90000"/>
              </a:lnSpc>
              <a:spcBef>
                <a:spcPts val="1000"/>
              </a:spcBef>
              <a:spcAft>
                <a:spcPts val="0"/>
              </a:spcAft>
              <a:buClr>
                <a:schemeClr val="dk1"/>
              </a:buClr>
              <a:buSzPts val="2400"/>
              <a:buChar char="•"/>
            </a:pPr>
            <a:r>
              <a:rPr lang="en-US" sz="2400"/>
              <a:t>All of these operating systems have different generations, versions, and upgrades.</a:t>
            </a:r>
            <a:endParaRPr/>
          </a:p>
        </p:txBody>
      </p:sp>
      <p:sp>
        <p:nvSpPr>
          <p:cNvPr id="318" name="Google Shape;318;p16"/>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1.3.1 What is an Operating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OSs can be categorized based on the different methods in use. The two most common methodologies are by the </a:t>
            </a:r>
            <a:r>
              <a:rPr lang="en-US" b="1" i="1"/>
              <a:t>usage type </a:t>
            </a:r>
            <a:r>
              <a:rPr lang="en-US"/>
              <a:t>and the </a:t>
            </a:r>
            <a:r>
              <a:rPr lang="en-US" b="1" i="1"/>
              <a:t>design/supported features </a:t>
            </a:r>
            <a:r>
              <a:rPr lang="en-US"/>
              <a:t>of the OS.</a:t>
            </a:r>
            <a:endParaRPr/>
          </a:p>
        </p:txBody>
      </p:sp>
      <p:sp>
        <p:nvSpPr>
          <p:cNvPr id="324" name="Google Shape;324;p17"/>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1.3.2 OS Categories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8"/>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sz="2400"/>
              <a:t>Based on this, there are five main categories:</a:t>
            </a:r>
            <a:endParaRPr/>
          </a:p>
          <a:p>
            <a:pPr marL="800100" lvl="1" indent="-457231" algn="just" rtl="0">
              <a:lnSpc>
                <a:spcPct val="90000"/>
              </a:lnSpc>
              <a:spcBef>
                <a:spcPts val="500"/>
              </a:spcBef>
              <a:spcAft>
                <a:spcPts val="0"/>
              </a:spcAft>
              <a:buClr>
                <a:schemeClr val="dk1"/>
              </a:buClr>
              <a:buSzPct val="100000"/>
              <a:buFont typeface="Calibri"/>
              <a:buAutoNum type="arabicPeriod"/>
            </a:pPr>
            <a:r>
              <a:rPr lang="en-US" sz="2100" b="1" i="1" u="sng"/>
              <a:t>Batch</a:t>
            </a:r>
            <a:r>
              <a:rPr lang="en-US" sz="2100"/>
              <a:t>: For usages where a sequence of steps needs to be executed repeatedly without any human intervention. These classes are called batch OSs. (Old Mainframe and DOS)</a:t>
            </a:r>
            <a:endParaRPr/>
          </a:p>
          <a:p>
            <a:pPr marL="800100" lvl="1" indent="-457231" algn="just" rtl="0">
              <a:lnSpc>
                <a:spcPct val="90000"/>
              </a:lnSpc>
              <a:spcBef>
                <a:spcPts val="500"/>
              </a:spcBef>
              <a:spcAft>
                <a:spcPts val="0"/>
              </a:spcAft>
              <a:buClr>
                <a:schemeClr val="dk1"/>
              </a:buClr>
              <a:buSzPct val="100000"/>
              <a:buFont typeface="Calibri"/>
              <a:buAutoNum type="arabicPeriod"/>
            </a:pPr>
            <a:r>
              <a:rPr lang="en-US" sz="2100" b="1" i="1" u="sng"/>
              <a:t>Time Sharing</a:t>
            </a:r>
            <a:r>
              <a:rPr lang="en-US" sz="2100"/>
              <a:t>: For systems where many users (or many applications) access common hardware, there could be a need to timeshare the limited resources. The OSs in such cases are categorized as time-sharing OSs. (Windows, Mac, and Linux)</a:t>
            </a:r>
            <a:endParaRPr/>
          </a:p>
          <a:p>
            <a:pPr marL="800100" lvl="1" indent="-457231" algn="just" rtl="0">
              <a:lnSpc>
                <a:spcPct val="90000"/>
              </a:lnSpc>
              <a:spcBef>
                <a:spcPts val="500"/>
              </a:spcBef>
              <a:spcAft>
                <a:spcPts val="0"/>
              </a:spcAft>
              <a:buClr>
                <a:schemeClr val="dk1"/>
              </a:buClr>
              <a:buSzPct val="100000"/>
              <a:buFont typeface="Calibri"/>
              <a:buAutoNum type="arabicPeriod"/>
            </a:pPr>
            <a:r>
              <a:rPr lang="en-US" sz="2100" b="1" i="1" u="sng"/>
              <a:t>Parallel – Distributed (over tightly coupled systems)</a:t>
            </a:r>
            <a:r>
              <a:rPr lang="en-US" sz="2100"/>
              <a:t>: For hardware that is distributed physically and a single OS needs to coordinate their access, we call these systems distributed OSs. (AIX for IBM RS/6000 and Solaris for workstations)</a:t>
            </a:r>
            <a:endParaRPr/>
          </a:p>
          <a:p>
            <a:pPr marL="800100" lvl="1" indent="-457231" algn="just" rtl="0">
              <a:lnSpc>
                <a:spcPct val="90000"/>
              </a:lnSpc>
              <a:spcBef>
                <a:spcPts val="500"/>
              </a:spcBef>
              <a:spcAft>
                <a:spcPts val="0"/>
              </a:spcAft>
              <a:buClr>
                <a:schemeClr val="dk1"/>
              </a:buClr>
              <a:buSzPct val="100000"/>
              <a:buFont typeface="Calibri"/>
              <a:buAutoNum type="arabicPeriod"/>
            </a:pPr>
            <a:r>
              <a:rPr lang="en-US" sz="2100" b="1" i="1" u="sng"/>
              <a:t>Network (loosly coupled)</a:t>
            </a:r>
            <a:r>
              <a:rPr lang="en-US" sz="2100"/>
              <a:t>: Another usage model, similar to the distributed scenario, is when the systems are connected over a network protocol, like IP (Internet Protocol), and therefore referred to as network OSs. (Windows server 2008, Novell Netware)</a:t>
            </a:r>
            <a:endParaRPr/>
          </a:p>
          <a:p>
            <a:pPr marL="800100" lvl="1" indent="-457231" algn="just" rtl="0">
              <a:lnSpc>
                <a:spcPct val="90000"/>
              </a:lnSpc>
              <a:spcBef>
                <a:spcPts val="500"/>
              </a:spcBef>
              <a:spcAft>
                <a:spcPts val="0"/>
              </a:spcAft>
              <a:buClr>
                <a:schemeClr val="dk1"/>
              </a:buClr>
              <a:buSzPct val="100000"/>
              <a:buFont typeface="Calibri"/>
              <a:buAutoNum type="arabicPeriod"/>
            </a:pPr>
            <a:r>
              <a:rPr lang="en-US" sz="2100" b="1" i="1" u="sng"/>
              <a:t>Real Time</a:t>
            </a:r>
            <a:r>
              <a:rPr lang="en-US" sz="2100"/>
              <a:t>: In some cases, we need fine-grained time precision in execution and responsiveness. We call these systems real-time OSs.</a:t>
            </a:r>
            <a:endParaRPr/>
          </a:p>
          <a:p>
            <a:pPr marL="228600" lvl="0" indent="-87629" algn="just" rtl="0">
              <a:lnSpc>
                <a:spcPct val="90000"/>
              </a:lnSpc>
              <a:spcBef>
                <a:spcPts val="1000"/>
              </a:spcBef>
              <a:spcAft>
                <a:spcPts val="0"/>
              </a:spcAft>
              <a:buClr>
                <a:schemeClr val="dk1"/>
              </a:buClr>
              <a:buSzPct val="100000"/>
              <a:buNone/>
            </a:pPr>
            <a:endParaRPr sz="2400"/>
          </a:p>
        </p:txBody>
      </p:sp>
      <p:sp>
        <p:nvSpPr>
          <p:cNvPr id="330" name="Google Shape;330;p1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1.3.2.1 OS Categories – Usage Types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9"/>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Based on this, there are three main categories:</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b="1" i="1" u="sng"/>
              <a:t>Monolithic</a:t>
            </a:r>
            <a:r>
              <a:rPr lang="en-US" sz="2100"/>
              <a:t>: In this case, the entire OS is running in a high-privilege kernel space and acts as the supervisor for all other programs to run. Common monolithic OSs include many of the UNIX flavors.</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b="1" i="1" u="sng"/>
              <a:t>Modular</a:t>
            </a:r>
            <a:r>
              <a:rPr lang="en-US" sz="2100"/>
              <a:t>: In some OSs, a few parts of the OS are implemented as so-called plug-and-play modules that can be updated independent of the OS kernel. Many modern OSs follow this methodology, such as Microsoft Windows, Linux flavors, and macOS.</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b="1" i="1" u="sng"/>
              <a:t>Micro-service based</a:t>
            </a:r>
            <a:r>
              <a:rPr lang="en-US" sz="2100"/>
              <a:t>: More modern OSs are emerging and leverage the concept of micro-services where many of the previously monolithic OS features may be broken down into smaller parts that run in either the kernel or user mode. The micro-service approach helps in assigning the right responsibility of the components and easier error tracking and maintenance. Some versions of Red Hat OS support micro-services natively.</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336" name="Google Shape;336;p19"/>
          <p:cNvSpPr txBox="1">
            <a:spLocks noGrp="1"/>
          </p:cNvSpPr>
          <p:nvPr>
            <p:ph type="title"/>
          </p:nvPr>
        </p:nvSpPr>
        <p:spPr>
          <a:xfrm>
            <a:off x="0" y="10549"/>
            <a:ext cx="10369485" cy="68929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1.3.2.2 OS Categories – Designed and Supported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2"/>
          <p:cNvSpPr txBox="1">
            <a:spLocks noGrp="1"/>
          </p:cNvSpPr>
          <p:nvPr>
            <p:ph type="title"/>
          </p:nvPr>
        </p:nvSpPr>
        <p:spPr>
          <a:xfrm>
            <a:off x="0" y="0"/>
            <a:ext cx="11119338" cy="64102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b="0"/>
              <a:t>OS Course Outlines</a:t>
            </a:r>
            <a:endParaRPr/>
          </a:p>
        </p:txBody>
      </p:sp>
      <p:sp>
        <p:nvSpPr>
          <p:cNvPr id="230" name="Google Shape;230;p2"/>
          <p:cNvSpPr/>
          <p:nvPr/>
        </p:nvSpPr>
        <p:spPr>
          <a:xfrm>
            <a:off x="784840" y="1061027"/>
            <a:ext cx="6469751" cy="4535860"/>
          </a:xfrm>
          <a:prstGeom prst="rect">
            <a:avLst/>
          </a:prstGeom>
          <a:noFill/>
          <a:ln>
            <a:noFill/>
          </a:ln>
        </p:spPr>
        <p:txBody>
          <a:bodyPr spcFirstLastPara="1" wrap="square" lIns="91425" tIns="45700" rIns="91425" bIns="45700" anchor="t" anchorCtr="0">
            <a:noAutofit/>
          </a:bodyPr>
          <a:lstStyle/>
          <a:p>
            <a:pPr marL="577850" marR="0" lvl="1" indent="-342900" algn="l" rtl="0">
              <a:lnSpc>
                <a:spcPct val="150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Introduction to Operating Systems</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Computer System Structure and Organization</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Operating Systems Structure</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Processes</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CPU Scheduling</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Deadlocks</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Memory Management</a:t>
            </a:r>
            <a:endParaRPr/>
          </a:p>
          <a:p>
            <a:pPr marL="577850" marR="0" lvl="1" indent="-342900" algn="l" rtl="0">
              <a:lnSpc>
                <a:spcPct val="150000"/>
              </a:lnSpc>
              <a:spcBef>
                <a:spcPts val="50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Introduction to Cloud Computing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As a global view we need the OS for perform the following tasks:</a:t>
            </a:r>
            <a:endParaRPr/>
          </a:p>
          <a:p>
            <a:pPr marL="685800" lvl="1" indent="-228600" algn="just" rtl="0">
              <a:lnSpc>
                <a:spcPct val="90000"/>
              </a:lnSpc>
              <a:spcBef>
                <a:spcPts val="500"/>
              </a:spcBef>
              <a:spcAft>
                <a:spcPts val="0"/>
              </a:spcAft>
              <a:buClr>
                <a:schemeClr val="dk1"/>
              </a:buClr>
              <a:buSzPts val="2100"/>
              <a:buChar char="•"/>
            </a:pPr>
            <a:r>
              <a:rPr lang="en-US" sz="2100"/>
              <a:t>Run and facilitate different applications running on the system.</a:t>
            </a:r>
            <a:endParaRPr/>
          </a:p>
          <a:p>
            <a:pPr marL="685800" lvl="1" indent="-228600" algn="just" rtl="0">
              <a:lnSpc>
                <a:spcPct val="90000"/>
              </a:lnSpc>
              <a:spcBef>
                <a:spcPts val="500"/>
              </a:spcBef>
              <a:spcAft>
                <a:spcPts val="0"/>
              </a:spcAft>
              <a:buClr>
                <a:schemeClr val="dk1"/>
              </a:buClr>
              <a:buSzPts val="2100"/>
              <a:buChar char="•"/>
            </a:pPr>
            <a:r>
              <a:rPr lang="en-US" sz="2100"/>
              <a:t>Manage conflicts among different applications.</a:t>
            </a:r>
            <a:endParaRPr/>
          </a:p>
          <a:p>
            <a:pPr marL="685800" lvl="1" indent="-228600" algn="just" rtl="0">
              <a:lnSpc>
                <a:spcPct val="90000"/>
              </a:lnSpc>
              <a:spcBef>
                <a:spcPts val="500"/>
              </a:spcBef>
              <a:spcAft>
                <a:spcPts val="0"/>
              </a:spcAft>
              <a:buClr>
                <a:schemeClr val="dk1"/>
              </a:buClr>
              <a:buSzPts val="2100"/>
              <a:buChar char="•"/>
            </a:pPr>
            <a:r>
              <a:rPr lang="en-US" sz="2100"/>
              <a:t>In practice, there are many common features that may be needed by your programs including, for example, security, which would have services like encryption, authentication, and authorization</a:t>
            </a:r>
            <a:endParaRPr/>
          </a:p>
          <a:p>
            <a:pPr marL="228600" lvl="0" indent="-228600" algn="just" rtl="0">
              <a:lnSpc>
                <a:spcPct val="90000"/>
              </a:lnSpc>
              <a:spcBef>
                <a:spcPts val="1000"/>
              </a:spcBef>
              <a:spcAft>
                <a:spcPts val="0"/>
              </a:spcAft>
              <a:buClr>
                <a:schemeClr val="dk1"/>
              </a:buClr>
              <a:buSzPts val="2600"/>
              <a:buChar char="•"/>
            </a:pPr>
            <a:r>
              <a:rPr lang="en-US" sz="2600"/>
              <a:t>The purpose of the operating system is to ensure that it abstracts the HW and facilitates the seamless execution of our applications using the system.</a:t>
            </a:r>
            <a:endParaRPr/>
          </a:p>
          <a:p>
            <a:pPr marL="228600" lvl="0" indent="-63500" algn="just" rtl="0">
              <a:lnSpc>
                <a:spcPct val="90000"/>
              </a:lnSpc>
              <a:spcBef>
                <a:spcPts val="1000"/>
              </a:spcBef>
              <a:spcAft>
                <a:spcPts val="0"/>
              </a:spcAft>
              <a:buClr>
                <a:schemeClr val="dk1"/>
              </a:buClr>
              <a:buSzPts val="2600"/>
              <a:buNone/>
            </a:pPr>
            <a:endParaRPr sz="2600"/>
          </a:p>
          <a:p>
            <a:pPr marL="228600" lvl="0" indent="-228600" algn="just" rtl="0">
              <a:lnSpc>
                <a:spcPct val="90000"/>
              </a:lnSpc>
              <a:spcBef>
                <a:spcPts val="1000"/>
              </a:spcBef>
              <a:spcAft>
                <a:spcPts val="0"/>
              </a:spcAft>
              <a:buClr>
                <a:schemeClr val="dk1"/>
              </a:buClr>
              <a:buSzPts val="2400"/>
              <a:buChar char="•"/>
            </a:pPr>
            <a:r>
              <a:rPr lang="en-US" sz="2400"/>
              <a:t>Now, we will take a more detailed look at the different complexities on such systems and how the OS handles them.</a:t>
            </a:r>
            <a:endParaRPr/>
          </a:p>
        </p:txBody>
      </p:sp>
      <p:sp>
        <p:nvSpPr>
          <p:cNvPr id="342" name="Google Shape;342;p20"/>
          <p:cNvSpPr txBox="1">
            <a:spLocks noGrp="1"/>
          </p:cNvSpPr>
          <p:nvPr>
            <p:ph type="title"/>
          </p:nvPr>
        </p:nvSpPr>
        <p:spPr>
          <a:xfrm>
            <a:off x="304938"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1.4 Why We Need an 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1"/>
          <p:cNvSpPr txBox="1">
            <a:spLocks noGrp="1"/>
          </p:cNvSpPr>
          <p:nvPr>
            <p:ph type="body" idx="1"/>
          </p:nvPr>
        </p:nvSpPr>
        <p:spPr>
          <a:xfrm>
            <a:off x="489398" y="1596980"/>
            <a:ext cx="11423560" cy="500988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sz="2400"/>
              <a:t>Many modern computing architectures support microprocessors with multiple CPU cores.</a:t>
            </a:r>
            <a:endParaRPr/>
          </a:p>
          <a:p>
            <a:pPr marL="228600" lvl="0" indent="-228600" algn="just" rtl="0">
              <a:lnSpc>
                <a:spcPct val="90000"/>
              </a:lnSpc>
              <a:spcBef>
                <a:spcPts val="1000"/>
              </a:spcBef>
              <a:spcAft>
                <a:spcPts val="0"/>
              </a:spcAft>
              <a:buClr>
                <a:schemeClr val="dk1"/>
              </a:buClr>
              <a:buSzPct val="100000"/>
              <a:buChar char="•"/>
            </a:pPr>
            <a:r>
              <a:rPr lang="en-US" sz="2400"/>
              <a:t>When all cores provide the same or identical capabilities, they are called as </a:t>
            </a:r>
            <a:r>
              <a:rPr lang="en-US" sz="2400" i="1"/>
              <a:t>homogeneous platforms</a:t>
            </a:r>
            <a:r>
              <a:rPr lang="en-US" sz="2400"/>
              <a:t>.</a:t>
            </a:r>
            <a:endParaRPr/>
          </a:p>
          <a:p>
            <a:pPr marL="228600" lvl="0" indent="-228600" algn="just" rtl="0">
              <a:lnSpc>
                <a:spcPct val="90000"/>
              </a:lnSpc>
              <a:spcBef>
                <a:spcPts val="1000"/>
              </a:spcBef>
              <a:spcAft>
                <a:spcPts val="0"/>
              </a:spcAft>
              <a:buClr>
                <a:schemeClr val="dk1"/>
              </a:buClr>
              <a:buSzPct val="100000"/>
              <a:buChar char="•"/>
            </a:pPr>
            <a:r>
              <a:rPr lang="en-US" sz="2400"/>
              <a:t>There could also be systems that provide different capabilities on different CPU cores. These are called </a:t>
            </a:r>
            <a:r>
              <a:rPr lang="en-US" sz="2400" i="1"/>
              <a:t>heterogeneous platforms</a:t>
            </a:r>
            <a:r>
              <a:rPr lang="en-US" sz="2400"/>
              <a:t>.</a:t>
            </a:r>
            <a:endParaRPr/>
          </a:p>
          <a:p>
            <a:pPr marL="228600" lvl="0" indent="-228600" algn="just" rtl="0">
              <a:lnSpc>
                <a:spcPct val="90000"/>
              </a:lnSpc>
              <a:spcBef>
                <a:spcPts val="1000"/>
              </a:spcBef>
              <a:spcAft>
                <a:spcPts val="0"/>
              </a:spcAft>
              <a:buClr>
                <a:schemeClr val="dk1"/>
              </a:buClr>
              <a:buSzPct val="100000"/>
              <a:buChar char="•"/>
            </a:pPr>
            <a:r>
              <a:rPr lang="en-US" sz="2400"/>
              <a:t>There are also additional execution engines such as Graphics Processing Units (GPUs), which accelerate graphics and 3D processing and display</a:t>
            </a:r>
            <a:endParaRPr/>
          </a:p>
          <a:p>
            <a:pPr marL="228600" lvl="0" indent="-228600" algn="just" rtl="0">
              <a:lnSpc>
                <a:spcPct val="90000"/>
              </a:lnSpc>
              <a:spcBef>
                <a:spcPts val="1000"/>
              </a:spcBef>
              <a:spcAft>
                <a:spcPts val="0"/>
              </a:spcAft>
              <a:buClr>
                <a:schemeClr val="dk1"/>
              </a:buClr>
              <a:buSzPct val="100000"/>
              <a:buChar char="•"/>
            </a:pPr>
            <a:r>
              <a:rPr lang="en-US" sz="2400"/>
              <a:t>An operating system supporting such a platform will need to ensure efficient scheduling of the different programs on the different execution engines (cores) available on the system.</a:t>
            </a:r>
            <a:endParaRPr/>
          </a:p>
          <a:p>
            <a:pPr marL="228600" lvl="0" indent="-228600" algn="just" rtl="0">
              <a:lnSpc>
                <a:spcPct val="90000"/>
              </a:lnSpc>
              <a:spcBef>
                <a:spcPts val="1000"/>
              </a:spcBef>
              <a:spcAft>
                <a:spcPts val="0"/>
              </a:spcAft>
              <a:buClr>
                <a:schemeClr val="dk1"/>
              </a:buClr>
              <a:buSzPct val="100000"/>
              <a:buChar char="•"/>
            </a:pPr>
            <a:r>
              <a:rPr lang="en-US" sz="2400"/>
              <a:t>Similarly, there could be differences in the hardware devices on the platform and their capabilities such as the type of display used, peripherals connected, storage/memory used, sensors available, and so on.</a:t>
            </a:r>
            <a:endParaRPr/>
          </a:p>
          <a:p>
            <a:pPr marL="228600" lvl="0" indent="-228600" algn="just" rtl="0">
              <a:lnSpc>
                <a:spcPct val="90000"/>
              </a:lnSpc>
              <a:spcBef>
                <a:spcPts val="1000"/>
              </a:spcBef>
              <a:spcAft>
                <a:spcPts val="0"/>
              </a:spcAft>
              <a:buClr>
                <a:schemeClr val="dk1"/>
              </a:buClr>
              <a:buSzPct val="100000"/>
              <a:buChar char="•"/>
            </a:pPr>
            <a:r>
              <a:rPr lang="en-US" sz="2400"/>
              <a:t>Hence, the OS would also be required to abstract the differences in the hardware configurations to the applications.</a:t>
            </a:r>
            <a:endParaRPr/>
          </a:p>
        </p:txBody>
      </p:sp>
      <p:sp>
        <p:nvSpPr>
          <p:cNvPr id="348" name="Google Shape;348;p21"/>
          <p:cNvSpPr txBox="1">
            <a:spLocks noGrp="1"/>
          </p:cNvSpPr>
          <p:nvPr>
            <p:ph type="title"/>
          </p:nvPr>
        </p:nvSpPr>
        <p:spPr>
          <a:xfrm>
            <a:off x="0" y="10549"/>
            <a:ext cx="9183759"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1.4.1 Complex and Multiprocessor Systems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In general, there could be many applications that may need to be running on the system at the same time.</a:t>
            </a:r>
            <a:endParaRPr/>
          </a:p>
          <a:p>
            <a:pPr marL="228600" lvl="0" indent="-228600" algn="just" rtl="0">
              <a:lnSpc>
                <a:spcPct val="90000"/>
              </a:lnSpc>
              <a:spcBef>
                <a:spcPts val="1000"/>
              </a:spcBef>
              <a:spcAft>
                <a:spcPts val="0"/>
              </a:spcAft>
              <a:buClr>
                <a:schemeClr val="dk1"/>
              </a:buClr>
              <a:buSzPts val="2400"/>
              <a:buChar char="•"/>
            </a:pPr>
            <a:r>
              <a:rPr lang="en-US" sz="2400"/>
              <a:t>These could include applications that the user initiated, so-called “</a:t>
            </a:r>
            <a:r>
              <a:rPr lang="en-US" sz="2400" i="1"/>
              <a:t>foreground</a:t>
            </a:r>
            <a:r>
              <a:rPr lang="en-US" sz="2400"/>
              <a:t>” applications, and applications that the OS has initiated in the </a:t>
            </a:r>
            <a:r>
              <a:rPr lang="en-US" sz="2400" i="1"/>
              <a:t>background</a:t>
            </a:r>
            <a:r>
              <a:rPr lang="en-US" sz="2400"/>
              <a:t> for the effective functionality of the system.</a:t>
            </a:r>
            <a:endParaRPr/>
          </a:p>
          <a:p>
            <a:pPr marL="228600" lvl="0" indent="-228600" algn="just" rtl="0">
              <a:lnSpc>
                <a:spcPct val="90000"/>
              </a:lnSpc>
              <a:spcBef>
                <a:spcPts val="1000"/>
              </a:spcBef>
              <a:spcAft>
                <a:spcPts val="0"/>
              </a:spcAft>
              <a:buClr>
                <a:schemeClr val="dk1"/>
              </a:buClr>
              <a:buSzPts val="2400"/>
              <a:buChar char="•"/>
            </a:pPr>
            <a:r>
              <a:rPr lang="en-US" sz="2400"/>
              <a:t>It is the OS that ensures the streamlined execution of these applications.</a:t>
            </a:r>
            <a:endParaRPr/>
          </a:p>
        </p:txBody>
      </p:sp>
      <p:sp>
        <p:nvSpPr>
          <p:cNvPr id="354" name="Google Shape;354;p22"/>
          <p:cNvSpPr txBox="1">
            <a:spLocks noGrp="1"/>
          </p:cNvSpPr>
          <p:nvPr>
            <p:ph type="title"/>
          </p:nvPr>
        </p:nvSpPr>
        <p:spPr>
          <a:xfrm>
            <a:off x="9425" y="10549"/>
            <a:ext cx="9709609"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1.4.2 Multitasking and Multifunction Software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3"/>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Often, there could be more than one user of a system such as an </a:t>
            </a:r>
            <a:r>
              <a:rPr lang="en-US" sz="2400" i="1"/>
              <a:t>administrator</a:t>
            </a:r>
            <a:r>
              <a:rPr lang="en-US" sz="2400"/>
              <a:t> and </a:t>
            </a:r>
            <a:r>
              <a:rPr lang="en-US" sz="2400" i="1"/>
              <a:t>multiple other users </a:t>
            </a:r>
            <a:r>
              <a:rPr lang="en-US" sz="2400"/>
              <a:t>with </a:t>
            </a:r>
            <a:r>
              <a:rPr lang="en-US" sz="2400" i="1"/>
              <a:t>different</a:t>
            </a:r>
            <a:r>
              <a:rPr lang="en-US" sz="2400"/>
              <a:t> levels of </a:t>
            </a:r>
            <a:r>
              <a:rPr lang="en-US" sz="2400" i="1"/>
              <a:t>access permission </a:t>
            </a:r>
            <a:r>
              <a:rPr lang="en-US" sz="2400"/>
              <a:t>who may want to utilize the system.</a:t>
            </a:r>
            <a:endParaRPr/>
          </a:p>
          <a:p>
            <a:pPr marL="228600" lvl="0" indent="-228600" algn="just" rtl="0">
              <a:lnSpc>
                <a:spcPct val="90000"/>
              </a:lnSpc>
              <a:spcBef>
                <a:spcPts val="1000"/>
              </a:spcBef>
              <a:spcAft>
                <a:spcPts val="0"/>
              </a:spcAft>
              <a:buClr>
                <a:schemeClr val="dk1"/>
              </a:buClr>
              <a:buSzPts val="2400"/>
              <a:buChar char="•"/>
            </a:pPr>
            <a:r>
              <a:rPr lang="en-US" sz="2400"/>
              <a:t>It is important to </a:t>
            </a:r>
            <a:r>
              <a:rPr lang="en-US" sz="2400" i="1"/>
              <a:t>streamline execution </a:t>
            </a:r>
            <a:r>
              <a:rPr lang="en-US" sz="2400"/>
              <a:t>for each of these users so that they do not find any perceived </a:t>
            </a:r>
            <a:r>
              <a:rPr lang="en-US" sz="2400" i="1"/>
              <a:t>delay of their requests</a:t>
            </a:r>
            <a:r>
              <a:rPr lang="en-US" sz="2400"/>
              <a:t>.</a:t>
            </a:r>
            <a:endParaRPr/>
          </a:p>
          <a:p>
            <a:pPr marL="228600" lvl="0" indent="-228600" algn="just" rtl="0">
              <a:lnSpc>
                <a:spcPct val="90000"/>
              </a:lnSpc>
              <a:spcBef>
                <a:spcPts val="1000"/>
              </a:spcBef>
              <a:spcAft>
                <a:spcPts val="0"/>
              </a:spcAft>
              <a:buClr>
                <a:schemeClr val="dk1"/>
              </a:buClr>
              <a:buSzPts val="2400"/>
              <a:buChar char="•"/>
            </a:pPr>
            <a:r>
              <a:rPr lang="en-US" sz="2400"/>
              <a:t>At the same time, there need to be controls in place to manage privacy and security between users. The OS facilitates and manages these capabilities as well.</a:t>
            </a:r>
            <a:endParaRPr/>
          </a:p>
          <a:p>
            <a:pPr marL="228600" lvl="0" indent="-228600" algn="just" rtl="0">
              <a:lnSpc>
                <a:spcPct val="90000"/>
              </a:lnSpc>
              <a:spcBef>
                <a:spcPts val="1000"/>
              </a:spcBef>
              <a:spcAft>
                <a:spcPts val="0"/>
              </a:spcAft>
              <a:buClr>
                <a:schemeClr val="dk1"/>
              </a:buClr>
              <a:buSzPts val="2400"/>
              <a:buChar char="•"/>
            </a:pPr>
            <a:r>
              <a:rPr lang="en-US" sz="2400"/>
              <a:t>It is the role of the operating system to handle these complexities in a consistent, safe, and performant manner. Most general-purpose OSs in use today, such as Windows, Linux, macOS, and so on, provide and handle most of the preceding complexities.</a:t>
            </a:r>
            <a:endParaRPr/>
          </a:p>
        </p:txBody>
      </p:sp>
      <p:sp>
        <p:nvSpPr>
          <p:cNvPr id="360" name="Google Shape;360;p2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1.4.3 Multiuser Systems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1.5 Operating System Components</a:t>
            </a:r>
            <a:endParaRPr/>
          </a:p>
        </p:txBody>
      </p:sp>
      <p:pic>
        <p:nvPicPr>
          <p:cNvPr id="366" name="Google Shape;366;p24"/>
          <p:cNvPicPr preferRelativeResize="0"/>
          <p:nvPr/>
        </p:nvPicPr>
        <p:blipFill rotWithShape="1">
          <a:blip r:embed="rId3">
            <a:alphaModFix/>
          </a:blip>
          <a:srcRect/>
          <a:stretch/>
        </p:blipFill>
        <p:spPr>
          <a:xfrm>
            <a:off x="942680" y="915242"/>
            <a:ext cx="8804635" cy="520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5"/>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As we can see in the above slide, it supports multiple different hardware, supports co-existence of multiple applications, and abstracts the complexities. The OS exposes different levels of abstractions for applications and drivers to work together.</a:t>
            </a:r>
            <a:endParaRPr/>
          </a:p>
          <a:p>
            <a:pPr marL="228600" lvl="0" indent="-228600" algn="just" rtl="0">
              <a:lnSpc>
                <a:spcPct val="90000"/>
              </a:lnSpc>
              <a:spcBef>
                <a:spcPts val="1000"/>
              </a:spcBef>
              <a:spcAft>
                <a:spcPts val="0"/>
              </a:spcAft>
              <a:buClr>
                <a:schemeClr val="dk1"/>
              </a:buClr>
              <a:buSzPts val="2400"/>
              <a:buChar char="•"/>
            </a:pPr>
            <a:r>
              <a:rPr lang="en-US" sz="2400"/>
              <a:t>Typically, there are APIs (application programming interfaces) that are exposed to access system resources. These APIs are then used by programs to request for communicating to the hardware.</a:t>
            </a:r>
            <a:endParaRPr/>
          </a:p>
          <a:p>
            <a:pPr marL="228600" lvl="0" indent="-228600" algn="just" rtl="0">
              <a:lnSpc>
                <a:spcPct val="90000"/>
              </a:lnSpc>
              <a:spcBef>
                <a:spcPts val="1000"/>
              </a:spcBef>
              <a:spcAft>
                <a:spcPts val="0"/>
              </a:spcAft>
              <a:buClr>
                <a:schemeClr val="dk1"/>
              </a:buClr>
              <a:buSzPts val="2400"/>
              <a:buChar char="•"/>
            </a:pPr>
            <a:r>
              <a:rPr lang="en-US" sz="2400"/>
              <a:t>While the communication happens, there could be requests from multiple programs and users at the same time. The OS streamlines these requests using efficient scheduling algorithms and through management of I/Os and handling conflicts.</a:t>
            </a:r>
            <a:endParaRPr/>
          </a:p>
        </p:txBody>
      </p:sp>
      <p:sp>
        <p:nvSpPr>
          <p:cNvPr id="372" name="Google Shape;372;p2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1.5 Operating System Components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6"/>
          <p:cNvSpPr txBox="1">
            <a:spLocks noGrp="1"/>
          </p:cNvSpPr>
          <p:nvPr>
            <p:ph type="body" idx="1"/>
          </p:nvPr>
        </p:nvSpPr>
        <p:spPr>
          <a:xfrm>
            <a:off x="838200" y="1690690"/>
            <a:ext cx="10515600" cy="474874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Software developers must have a good understanding of the environment, the OS, that their code is running in, or they won’t be able to achieve the things they want with their program.</a:t>
            </a:r>
            <a:endParaRPr/>
          </a:p>
          <a:p>
            <a:pPr marL="228600" lvl="0" indent="-228600" algn="just" rtl="0">
              <a:lnSpc>
                <a:spcPct val="90000"/>
              </a:lnSpc>
              <a:spcBef>
                <a:spcPts val="1000"/>
              </a:spcBef>
              <a:spcAft>
                <a:spcPts val="0"/>
              </a:spcAft>
              <a:buClr>
                <a:schemeClr val="dk1"/>
              </a:buClr>
              <a:buSzPct val="100000"/>
              <a:buChar char="•"/>
            </a:pPr>
            <a:r>
              <a:rPr lang="en-US" sz="2400"/>
              <a:t>As you, a software developer, go through the stages of development, it is important for you to keep in mind the OS interfaces and functionality as this will impact the software being developed.</a:t>
            </a:r>
            <a:endParaRPr/>
          </a:p>
          <a:p>
            <a:pPr marL="228600" lvl="0" indent="-228600" algn="just" rtl="0">
              <a:lnSpc>
                <a:spcPct val="90000"/>
              </a:lnSpc>
              <a:spcBef>
                <a:spcPts val="1000"/>
              </a:spcBef>
              <a:spcAft>
                <a:spcPts val="0"/>
              </a:spcAft>
              <a:buClr>
                <a:schemeClr val="dk1"/>
              </a:buClr>
              <a:buSzPct val="100000"/>
              <a:buChar char="•"/>
            </a:pPr>
            <a:r>
              <a:rPr lang="en-US" sz="2400"/>
              <a:t>For Example:</a:t>
            </a:r>
            <a:endParaRPr/>
          </a:p>
          <a:p>
            <a:pPr marL="685800" lvl="1" indent="-228631" algn="just" rtl="0">
              <a:lnSpc>
                <a:spcPct val="90000"/>
              </a:lnSpc>
              <a:spcBef>
                <a:spcPts val="500"/>
              </a:spcBef>
              <a:spcAft>
                <a:spcPts val="0"/>
              </a:spcAft>
              <a:buClr>
                <a:schemeClr val="dk1"/>
              </a:buClr>
              <a:buSzPct val="100000"/>
              <a:buChar char="•"/>
            </a:pPr>
            <a:r>
              <a:rPr lang="en-US" sz="2100"/>
              <a:t>the choice of language and needed runtime features may be OS dependent.</a:t>
            </a:r>
            <a:endParaRPr/>
          </a:p>
          <a:p>
            <a:pPr marL="685800" lvl="1" indent="-228631" algn="just" rtl="0">
              <a:lnSpc>
                <a:spcPct val="90000"/>
              </a:lnSpc>
              <a:spcBef>
                <a:spcPts val="500"/>
              </a:spcBef>
              <a:spcAft>
                <a:spcPts val="0"/>
              </a:spcAft>
              <a:buClr>
                <a:schemeClr val="dk1"/>
              </a:buClr>
              <a:buSzPct val="100000"/>
              <a:buChar char="•"/>
            </a:pPr>
            <a:r>
              <a:rPr lang="en-US" sz="2100"/>
              <a:t>the choice of inter-process communication (IPC) protocols used for messaging between applications will depend on the OS offerings</a:t>
            </a:r>
            <a:endParaRPr/>
          </a:p>
          <a:p>
            <a:pPr marL="228600" lvl="0" indent="-228600" algn="just" rtl="0">
              <a:lnSpc>
                <a:spcPct val="90000"/>
              </a:lnSpc>
              <a:spcBef>
                <a:spcPts val="1000"/>
              </a:spcBef>
              <a:spcAft>
                <a:spcPts val="0"/>
              </a:spcAft>
              <a:buClr>
                <a:schemeClr val="dk1"/>
              </a:buClr>
              <a:buSzPct val="100000"/>
              <a:buChar char="•"/>
            </a:pPr>
            <a:r>
              <a:rPr lang="en-US" sz="2400"/>
              <a:t>During development and debug, there could be usages where the developer may need to understand and interact with the OS. For example, debugging a slowly performing or nonresponsive application may require some understanding of how the OS performs input/output operations.</a:t>
            </a:r>
            <a:endParaRPr/>
          </a:p>
        </p:txBody>
      </p:sp>
      <p:sp>
        <p:nvSpPr>
          <p:cNvPr id="378" name="Google Shape;378;p26"/>
          <p:cNvSpPr txBox="1">
            <a:spLocks noGrp="1"/>
          </p:cNvSpPr>
          <p:nvPr>
            <p:ph type="title"/>
          </p:nvPr>
        </p:nvSpPr>
        <p:spPr>
          <a:xfrm>
            <a:off x="0" y="10549"/>
            <a:ext cx="9634194" cy="6892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800"/>
              <a:buFont typeface="Calibri"/>
              <a:buNone/>
            </a:pPr>
            <a:r>
              <a:rPr lang="en-US" sz="3800"/>
              <a:t>1.6 Why Is It Important to Know About the OS?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7"/>
          <p:cNvSpPr txBox="1">
            <a:spLocks noGrp="1"/>
          </p:cNvSpPr>
          <p:nvPr>
            <p:ph type="body" idx="1"/>
          </p:nvPr>
        </p:nvSpPr>
        <p:spPr>
          <a:xfrm>
            <a:off x="605308" y="1378040"/>
            <a:ext cx="11359165" cy="53576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some questions that may come up during the debug:</a:t>
            </a:r>
            <a:endParaRPr/>
          </a:p>
          <a:p>
            <a:pPr marL="685800" lvl="1" indent="-228631" algn="just" rtl="0">
              <a:lnSpc>
                <a:spcPct val="90000"/>
              </a:lnSpc>
              <a:spcBef>
                <a:spcPts val="500"/>
              </a:spcBef>
              <a:spcAft>
                <a:spcPts val="0"/>
              </a:spcAft>
              <a:buClr>
                <a:schemeClr val="dk1"/>
              </a:buClr>
              <a:buSzPct val="100000"/>
              <a:buChar char="•"/>
            </a:pPr>
            <a:r>
              <a:rPr lang="en-US" sz="2100"/>
              <a:t>Are you accessing the file system too often and writing repeatedly to the disk?</a:t>
            </a:r>
            <a:endParaRPr/>
          </a:p>
          <a:p>
            <a:pPr marL="685800" lvl="1" indent="-228631" algn="just" rtl="0">
              <a:lnSpc>
                <a:spcPct val="90000"/>
              </a:lnSpc>
              <a:spcBef>
                <a:spcPts val="500"/>
              </a:spcBef>
              <a:spcAft>
                <a:spcPts val="0"/>
              </a:spcAft>
              <a:buClr>
                <a:schemeClr val="dk1"/>
              </a:buClr>
              <a:buSzPct val="100000"/>
              <a:buChar char="•"/>
            </a:pPr>
            <a:r>
              <a:rPr lang="en-US" sz="2100"/>
              <a:t>Is there a garbage collector in place by the software framework/SDK?</a:t>
            </a:r>
            <a:endParaRPr/>
          </a:p>
          <a:p>
            <a:pPr marL="685800" lvl="1" indent="-228631" algn="just" rtl="0">
              <a:lnSpc>
                <a:spcPct val="90000"/>
              </a:lnSpc>
              <a:spcBef>
                <a:spcPts val="500"/>
              </a:spcBef>
              <a:spcAft>
                <a:spcPts val="0"/>
              </a:spcAft>
              <a:buClr>
                <a:schemeClr val="dk1"/>
              </a:buClr>
              <a:buSzPct val="100000"/>
              <a:buChar char="•"/>
            </a:pPr>
            <a:r>
              <a:rPr lang="en-US" sz="2100"/>
              <a:t>Is the application holding physical memory information for too long?</a:t>
            </a:r>
            <a:endParaRPr/>
          </a:p>
          <a:p>
            <a:pPr marL="685800" lvl="1" indent="-228631" algn="just" rtl="0">
              <a:lnSpc>
                <a:spcPct val="90000"/>
              </a:lnSpc>
              <a:spcBef>
                <a:spcPts val="500"/>
              </a:spcBef>
              <a:spcAft>
                <a:spcPts val="0"/>
              </a:spcAft>
              <a:buClr>
                <a:schemeClr val="dk1"/>
              </a:buClr>
              <a:buSzPct val="100000"/>
              <a:buChar char="•"/>
            </a:pPr>
            <a:r>
              <a:rPr lang="en-US" sz="2100"/>
              <a:t>Is the application frequently creating and swapping pages in memory? What it the average commit size and page swap rate?</a:t>
            </a:r>
            <a:endParaRPr/>
          </a:p>
          <a:p>
            <a:pPr marL="685800" lvl="1" indent="-228631" algn="just" rtl="0">
              <a:lnSpc>
                <a:spcPct val="90000"/>
              </a:lnSpc>
              <a:spcBef>
                <a:spcPts val="500"/>
              </a:spcBef>
              <a:spcAft>
                <a:spcPts val="0"/>
              </a:spcAft>
              <a:buClr>
                <a:schemeClr val="dk1"/>
              </a:buClr>
              <a:buSzPct val="100000"/>
              <a:buChar char="•"/>
            </a:pPr>
            <a:r>
              <a:rPr lang="en-US" sz="2100"/>
              <a:t>Is there any other system event such as power event, upgrades, or virus scanning that could have affected performance?</a:t>
            </a:r>
            <a:endParaRPr/>
          </a:p>
          <a:p>
            <a:pPr marL="685800" lvl="1" indent="-228631" algn="just" rtl="0">
              <a:lnSpc>
                <a:spcPct val="90000"/>
              </a:lnSpc>
              <a:spcBef>
                <a:spcPts val="500"/>
              </a:spcBef>
              <a:spcAft>
                <a:spcPts val="0"/>
              </a:spcAft>
              <a:buClr>
                <a:schemeClr val="dk1"/>
              </a:buClr>
              <a:buSzPct val="100000"/>
              <a:buChar char="•"/>
            </a:pPr>
            <a:r>
              <a:rPr lang="en-US" sz="2100"/>
              <a:t>Is there an impact on the application based on the scheduling policy, application priority, and utilization levels?</a:t>
            </a:r>
            <a:endParaRPr/>
          </a:p>
          <a:p>
            <a:pPr marL="228600" lvl="0" indent="-228600" algn="just" rtl="0">
              <a:lnSpc>
                <a:spcPct val="90000"/>
              </a:lnSpc>
              <a:spcBef>
                <a:spcPts val="1000"/>
              </a:spcBef>
              <a:spcAft>
                <a:spcPts val="0"/>
              </a:spcAft>
              <a:buClr>
                <a:schemeClr val="dk1"/>
              </a:buClr>
              <a:buSzPct val="100000"/>
              <a:buChar char="•"/>
            </a:pPr>
            <a:r>
              <a:rPr lang="en-US" sz="2400"/>
              <a:t>If the application needs to interface with a custom device, it will most likely need to interface some low-level functionality provided by the OS using the OS-provided API for communication.</a:t>
            </a:r>
            <a:endParaRPr/>
          </a:p>
          <a:p>
            <a:pPr marL="228600" lvl="0" indent="-228600" algn="just" rtl="0">
              <a:lnSpc>
                <a:spcPct val="90000"/>
              </a:lnSpc>
              <a:spcBef>
                <a:spcPts val="1000"/>
              </a:spcBef>
              <a:spcAft>
                <a:spcPts val="0"/>
              </a:spcAft>
              <a:buClr>
                <a:schemeClr val="dk1"/>
              </a:buClr>
              <a:buSzPct val="100000"/>
              <a:buChar char="•"/>
            </a:pPr>
            <a:r>
              <a:rPr lang="en-US" sz="2400"/>
              <a:t>As a software developer, it may be required to understand these APIs and leverage the OS capabilities. There could also be a need to follow certain standard protocols provided by the OS for authenticating a given user of your application to grant permissions and access.</a:t>
            </a:r>
            <a:endParaRPr/>
          </a:p>
        </p:txBody>
      </p:sp>
      <p:sp>
        <p:nvSpPr>
          <p:cNvPr id="384" name="Google Shape;384;p27"/>
          <p:cNvSpPr txBox="1">
            <a:spLocks noGrp="1"/>
          </p:cNvSpPr>
          <p:nvPr>
            <p:ph type="title"/>
          </p:nvPr>
        </p:nvSpPr>
        <p:spPr>
          <a:xfrm>
            <a:off x="0" y="10549"/>
            <a:ext cx="9605913" cy="6892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900"/>
              <a:buFont typeface="Calibri"/>
              <a:buNone/>
            </a:pPr>
            <a:r>
              <a:rPr lang="en-US" sz="3900"/>
              <a:t>1.6 Why Is It Important to Know About the OS?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body" idx="1"/>
          </p:nvPr>
        </p:nvSpPr>
        <p:spPr>
          <a:xfrm>
            <a:off x="838200" y="1014669"/>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OS needs to be able to abstract the complexities of the underlying hardware, support multiple users, and facilitate execution of multiple applications at the same time. The following table describe the Requirements and Solutions</a:t>
            </a:r>
            <a:endParaRPr/>
          </a:p>
        </p:txBody>
      </p:sp>
      <p:sp>
        <p:nvSpPr>
          <p:cNvPr id="390" name="Google Shape;390;p2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1.7 Responsibilities of an OS</a:t>
            </a:r>
            <a:endParaRPr/>
          </a:p>
        </p:txBody>
      </p:sp>
      <p:graphicFrame>
        <p:nvGraphicFramePr>
          <p:cNvPr id="391" name="Google Shape;391;p28"/>
          <p:cNvGraphicFramePr/>
          <p:nvPr/>
        </p:nvGraphicFramePr>
        <p:xfrm>
          <a:off x="838200" y="2548082"/>
          <a:ext cx="10821100" cy="3626385"/>
        </p:xfrm>
        <a:graphic>
          <a:graphicData uri="http://schemas.openxmlformats.org/drawingml/2006/table">
            <a:tbl>
              <a:tblPr firstRow="1" bandRow="1">
                <a:noFill/>
                <a:tableStyleId>{EDDD565D-3DDB-402A-8DF6-909C93AA4ABB}</a:tableStyleId>
              </a:tblPr>
              <a:tblGrid>
                <a:gridCol w="5410550">
                  <a:extLst>
                    <a:ext uri="{9D8B030D-6E8A-4147-A177-3AD203B41FA5}">
                      <a16:colId xmlns:a16="http://schemas.microsoft.com/office/drawing/2014/main" val="20000"/>
                    </a:ext>
                  </a:extLst>
                </a:gridCol>
                <a:gridCol w="5410550">
                  <a:extLst>
                    <a:ext uri="{9D8B030D-6E8A-4147-A177-3AD203B41FA5}">
                      <a16:colId xmlns:a16="http://schemas.microsoft.com/office/drawing/2014/main" val="20001"/>
                    </a:ext>
                  </a:extLst>
                </a:gridCol>
              </a:tblGrid>
              <a:tr h="426550">
                <a:tc>
                  <a:txBody>
                    <a:bodyPr/>
                    <a:lstStyle/>
                    <a:p>
                      <a:pPr marL="0" marR="0" lvl="0" indent="0" algn="ctr" rtl="0">
                        <a:spcBef>
                          <a:spcPts val="0"/>
                        </a:spcBef>
                        <a:spcAft>
                          <a:spcPts val="0"/>
                        </a:spcAft>
                        <a:buNone/>
                      </a:pPr>
                      <a:r>
                        <a:rPr lang="en-US" sz="2200">
                          <a:latin typeface="Times New Roman"/>
                          <a:ea typeface="Times New Roman"/>
                          <a:cs typeface="Times New Roman"/>
                          <a:sym typeface="Times New Roman"/>
                        </a:rPr>
                        <a:t>Requirements</a:t>
                      </a:r>
                      <a:endParaRPr/>
                    </a:p>
                  </a:txBody>
                  <a:tcPr marL="91450" marR="91450" marT="45725" marB="45725"/>
                </a:tc>
                <a:tc>
                  <a:txBody>
                    <a:bodyPr/>
                    <a:lstStyle/>
                    <a:p>
                      <a:pPr marL="0" marR="0" lvl="0" indent="0" algn="ctr" rtl="0">
                        <a:spcBef>
                          <a:spcPts val="0"/>
                        </a:spcBef>
                        <a:spcAft>
                          <a:spcPts val="0"/>
                        </a:spcAft>
                        <a:buNone/>
                      </a:pPr>
                      <a:r>
                        <a:rPr lang="en-US" sz="2200">
                          <a:latin typeface="Times New Roman"/>
                          <a:ea typeface="Times New Roman"/>
                          <a:cs typeface="Times New Roman"/>
                          <a:sym typeface="Times New Roman"/>
                        </a:rPr>
                        <a:t>Solution</a:t>
                      </a:r>
                      <a:endParaRPr/>
                    </a:p>
                  </a:txBody>
                  <a:tcPr marL="91450" marR="91450" marT="45725" marB="45725"/>
                </a:tc>
                <a:extLst>
                  <a:ext uri="{0D108BD9-81ED-4DB2-BD59-A6C34878D82A}">
                    <a16:rowId xmlns:a16="http://schemas.microsoft.com/office/drawing/2014/main" val="10000"/>
                  </a:ext>
                </a:extLst>
              </a:tr>
              <a:tr h="1005075">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Applications require time on the </a:t>
                      </a:r>
                      <a:r>
                        <a:rPr lang="en-US" sz="2200" b="1">
                          <a:latin typeface="Times New Roman"/>
                          <a:ea typeface="Times New Roman"/>
                          <a:cs typeface="Times New Roman"/>
                          <a:sym typeface="Times New Roman"/>
                        </a:rPr>
                        <a:t>CPU</a:t>
                      </a:r>
                      <a:r>
                        <a:rPr lang="en-US" sz="2200">
                          <a:latin typeface="Times New Roman"/>
                          <a:ea typeface="Times New Roman"/>
                          <a:cs typeface="Times New Roman"/>
                          <a:sym typeface="Times New Roman"/>
                        </a:rPr>
                        <a:t> to execute their instructions.</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The OS shall implement and abstract this using suitable </a:t>
                      </a:r>
                      <a:r>
                        <a:rPr lang="en-US" sz="2200" b="1">
                          <a:latin typeface="Times New Roman"/>
                          <a:ea typeface="Times New Roman"/>
                          <a:cs typeface="Times New Roman"/>
                          <a:sym typeface="Times New Roman"/>
                        </a:rPr>
                        <a:t>scheduling</a:t>
                      </a:r>
                      <a:r>
                        <a:rPr lang="en-US" sz="2200">
                          <a:latin typeface="Times New Roman"/>
                          <a:ea typeface="Times New Roman"/>
                          <a:cs typeface="Times New Roman"/>
                          <a:sym typeface="Times New Roman"/>
                        </a:rPr>
                        <a:t> algorithms.</a:t>
                      </a:r>
                      <a:endParaRPr/>
                    </a:p>
                  </a:txBody>
                  <a:tcPr marL="91450" marR="91450" marT="45725" marB="45725"/>
                </a:tc>
                <a:extLst>
                  <a:ext uri="{0D108BD9-81ED-4DB2-BD59-A6C34878D82A}">
                    <a16:rowId xmlns:a16="http://schemas.microsoft.com/office/drawing/2014/main" val="10001"/>
                  </a:ext>
                </a:extLst>
              </a:tr>
              <a:tr h="1005075">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Applications require access to system </a:t>
                      </a:r>
                      <a:r>
                        <a:rPr lang="en-US" sz="2200" b="1">
                          <a:latin typeface="Times New Roman"/>
                          <a:ea typeface="Times New Roman"/>
                          <a:cs typeface="Times New Roman"/>
                          <a:sym typeface="Times New Roman"/>
                        </a:rPr>
                        <a:t>memory</a:t>
                      </a:r>
                      <a:r>
                        <a:rPr lang="en-US" sz="2200">
                          <a:latin typeface="Times New Roman"/>
                          <a:ea typeface="Times New Roman"/>
                          <a:cs typeface="Times New Roman"/>
                          <a:sym typeface="Times New Roman"/>
                        </a:rPr>
                        <a:t> for variable storage and to perform calculations based on values in memory.</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The OS shall implement </a:t>
                      </a:r>
                      <a:r>
                        <a:rPr lang="en-US" sz="2200" b="1">
                          <a:latin typeface="Times New Roman"/>
                          <a:ea typeface="Times New Roman"/>
                          <a:cs typeface="Times New Roman"/>
                          <a:sym typeface="Times New Roman"/>
                        </a:rPr>
                        <a:t>memory management </a:t>
                      </a:r>
                      <a:r>
                        <a:rPr lang="en-US" sz="2200">
                          <a:latin typeface="Times New Roman"/>
                          <a:ea typeface="Times New Roman"/>
                          <a:cs typeface="Times New Roman"/>
                          <a:sym typeface="Times New Roman"/>
                        </a:rPr>
                        <a:t>and provide APIs for applications to utilize this memory.</a:t>
                      </a:r>
                      <a:endParaRPr/>
                    </a:p>
                  </a:txBody>
                  <a:tcPr marL="91450" marR="91450" marT="45725" marB="45725"/>
                </a:tc>
                <a:extLst>
                  <a:ext uri="{0D108BD9-81ED-4DB2-BD59-A6C34878D82A}">
                    <a16:rowId xmlns:a16="http://schemas.microsoft.com/office/drawing/2014/main" val="10002"/>
                  </a:ext>
                </a:extLst>
              </a:tr>
              <a:tr h="1005075">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Each software may need to access different </a:t>
                      </a:r>
                      <a:r>
                        <a:rPr lang="en-US" sz="2200" b="1">
                          <a:latin typeface="Times New Roman"/>
                          <a:ea typeface="Times New Roman"/>
                          <a:cs typeface="Times New Roman"/>
                          <a:sym typeface="Times New Roman"/>
                        </a:rPr>
                        <a:t>devices</a:t>
                      </a:r>
                      <a:r>
                        <a:rPr lang="en-US" sz="2200">
                          <a:latin typeface="Times New Roman"/>
                          <a:ea typeface="Times New Roman"/>
                          <a:cs typeface="Times New Roman"/>
                          <a:sym typeface="Times New Roman"/>
                        </a:rPr>
                        <a:t> on the platform.</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The OS may provide APIs for device and I/O management and interfaces through which these devices can be communicated.</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1.7 Responsibilities of an OS</a:t>
            </a:r>
            <a:endParaRPr/>
          </a:p>
        </p:txBody>
      </p:sp>
      <p:graphicFrame>
        <p:nvGraphicFramePr>
          <p:cNvPr id="397" name="Google Shape;397;p29"/>
          <p:cNvGraphicFramePr/>
          <p:nvPr/>
        </p:nvGraphicFramePr>
        <p:xfrm>
          <a:off x="907066" y="1690690"/>
          <a:ext cx="10377850" cy="4053880"/>
        </p:xfrm>
        <a:graphic>
          <a:graphicData uri="http://schemas.openxmlformats.org/drawingml/2006/table">
            <a:tbl>
              <a:tblPr firstRow="1" bandRow="1">
                <a:noFill/>
                <a:tableStyleId>{EDDD565D-3DDB-402A-8DF6-909C93AA4ABB}</a:tableStyleId>
              </a:tblPr>
              <a:tblGrid>
                <a:gridCol w="5188925">
                  <a:extLst>
                    <a:ext uri="{9D8B030D-6E8A-4147-A177-3AD203B41FA5}">
                      <a16:colId xmlns:a16="http://schemas.microsoft.com/office/drawing/2014/main" val="20000"/>
                    </a:ext>
                  </a:extLst>
                </a:gridCol>
                <a:gridCol w="5188925">
                  <a:extLst>
                    <a:ext uri="{9D8B030D-6E8A-4147-A177-3AD203B41FA5}">
                      <a16:colId xmlns:a16="http://schemas.microsoft.com/office/drawing/2014/main" val="20001"/>
                    </a:ext>
                  </a:extLst>
                </a:gridCol>
              </a:tblGrid>
              <a:tr h="426550">
                <a:tc>
                  <a:txBody>
                    <a:bodyPr/>
                    <a:lstStyle/>
                    <a:p>
                      <a:pPr marL="0" marR="0" lvl="0" indent="0" algn="ctr" rtl="0">
                        <a:spcBef>
                          <a:spcPts val="0"/>
                        </a:spcBef>
                        <a:spcAft>
                          <a:spcPts val="0"/>
                        </a:spcAft>
                        <a:buNone/>
                      </a:pPr>
                      <a:r>
                        <a:rPr lang="en-US" sz="2200">
                          <a:latin typeface="Times New Roman"/>
                          <a:ea typeface="Times New Roman"/>
                          <a:cs typeface="Times New Roman"/>
                          <a:sym typeface="Times New Roman"/>
                        </a:rPr>
                        <a:t>Requirements</a:t>
                      </a:r>
                      <a:endParaRPr/>
                    </a:p>
                  </a:txBody>
                  <a:tcPr marL="91450" marR="91450" marT="45725" marB="45725"/>
                </a:tc>
                <a:tc>
                  <a:txBody>
                    <a:bodyPr/>
                    <a:lstStyle/>
                    <a:p>
                      <a:pPr marL="0" marR="0" lvl="0" indent="0" algn="ctr" rtl="0">
                        <a:spcBef>
                          <a:spcPts val="0"/>
                        </a:spcBef>
                        <a:spcAft>
                          <a:spcPts val="0"/>
                        </a:spcAft>
                        <a:buNone/>
                      </a:pPr>
                      <a:r>
                        <a:rPr lang="en-US" sz="2200">
                          <a:latin typeface="Times New Roman"/>
                          <a:ea typeface="Times New Roman"/>
                          <a:cs typeface="Times New Roman"/>
                          <a:sym typeface="Times New Roman"/>
                        </a:rPr>
                        <a:t>Solution</a:t>
                      </a:r>
                      <a:endParaRPr/>
                    </a:p>
                  </a:txBody>
                  <a:tcPr marL="91450" marR="91450" marT="45725" marB="45725"/>
                </a:tc>
                <a:extLst>
                  <a:ext uri="{0D108BD9-81ED-4DB2-BD59-A6C34878D82A}">
                    <a16:rowId xmlns:a16="http://schemas.microsoft.com/office/drawing/2014/main" val="10000"/>
                  </a:ext>
                </a:extLst>
              </a:tr>
              <a:tr h="1005075">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There may be a need for the user or applications to save and read back contents from the </a:t>
                      </a:r>
                      <a:r>
                        <a:rPr lang="en-US" sz="2200" b="1">
                          <a:latin typeface="Times New Roman"/>
                          <a:ea typeface="Times New Roman"/>
                          <a:cs typeface="Times New Roman"/>
                          <a:sym typeface="Times New Roman"/>
                        </a:rPr>
                        <a:t>storage</a:t>
                      </a:r>
                      <a:r>
                        <a:rPr lang="en-US" sz="2200">
                          <a:latin typeface="Times New Roman"/>
                          <a:ea typeface="Times New Roman"/>
                          <a:cs typeface="Times New Roman"/>
                          <a:sym typeface="Times New Roman"/>
                        </a:rPr>
                        <a:t>.</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Most OSs have a </a:t>
                      </a:r>
                      <a:r>
                        <a:rPr lang="en-US" sz="2200" b="1">
                          <a:latin typeface="Times New Roman"/>
                          <a:ea typeface="Times New Roman"/>
                          <a:cs typeface="Times New Roman"/>
                          <a:sym typeface="Times New Roman"/>
                        </a:rPr>
                        <a:t>directory and file system</a:t>
                      </a:r>
                      <a:r>
                        <a:rPr lang="en-US" sz="2200">
                          <a:latin typeface="Times New Roman"/>
                          <a:ea typeface="Times New Roman"/>
                          <a:cs typeface="Times New Roman"/>
                          <a:sym typeface="Times New Roman"/>
                        </a:rPr>
                        <a:t> that handles the storage and retrieval of contents on the disk.</a:t>
                      </a:r>
                      <a:endParaRPr/>
                    </a:p>
                  </a:txBody>
                  <a:tcPr marL="91450" marR="91450" marT="45725" marB="45725"/>
                </a:tc>
                <a:extLst>
                  <a:ext uri="{0D108BD9-81ED-4DB2-BD59-A6C34878D82A}">
                    <a16:rowId xmlns:a16="http://schemas.microsoft.com/office/drawing/2014/main" val="10001"/>
                  </a:ext>
                </a:extLst>
              </a:tr>
              <a:tr h="1005075">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It is important to perform all of the core operations listed in the preceding </a:t>
                      </a:r>
                      <a:r>
                        <a:rPr lang="en-US" sz="2200" b="1">
                          <a:latin typeface="Times New Roman"/>
                          <a:ea typeface="Times New Roman"/>
                          <a:cs typeface="Times New Roman"/>
                          <a:sym typeface="Times New Roman"/>
                        </a:rPr>
                        <a:t>securely</a:t>
                      </a:r>
                      <a:r>
                        <a:rPr lang="en-US" sz="2200">
                          <a:latin typeface="Times New Roman"/>
                          <a:ea typeface="Times New Roman"/>
                          <a:cs typeface="Times New Roman"/>
                          <a:sym typeface="Times New Roman"/>
                        </a:rPr>
                        <a:t> and efficiently.</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Most OSs have a </a:t>
                      </a:r>
                      <a:r>
                        <a:rPr lang="en-US" sz="2200" b="1">
                          <a:latin typeface="Times New Roman"/>
                          <a:ea typeface="Times New Roman"/>
                          <a:cs typeface="Times New Roman"/>
                          <a:sym typeface="Times New Roman"/>
                        </a:rPr>
                        <a:t>security subsystem</a:t>
                      </a:r>
                      <a:r>
                        <a:rPr lang="en-US" sz="2200">
                          <a:latin typeface="Times New Roman"/>
                          <a:ea typeface="Times New Roman"/>
                          <a:cs typeface="Times New Roman"/>
                          <a:sym typeface="Times New Roman"/>
                        </a:rPr>
                        <a:t> that meets specific security requirements, virtualizations, and controls and balances.</a:t>
                      </a:r>
                      <a:endParaRPr/>
                    </a:p>
                  </a:txBody>
                  <a:tcPr marL="91450" marR="91450" marT="45725" marB="45725"/>
                </a:tc>
                <a:extLst>
                  <a:ext uri="{0D108BD9-81ED-4DB2-BD59-A6C34878D82A}">
                    <a16:rowId xmlns:a16="http://schemas.microsoft.com/office/drawing/2014/main" val="10002"/>
                  </a:ext>
                </a:extLst>
              </a:tr>
              <a:tr h="1005075">
                <a:tc>
                  <a:txBody>
                    <a:bodyPr/>
                    <a:lstStyle/>
                    <a:p>
                      <a:pPr marL="0" marR="0" lvl="0" indent="0" algn="l" rtl="0">
                        <a:spcBef>
                          <a:spcPts val="0"/>
                        </a:spcBef>
                        <a:spcAft>
                          <a:spcPts val="0"/>
                        </a:spcAft>
                        <a:buNone/>
                      </a:pPr>
                      <a:r>
                        <a:rPr lang="en-US" sz="2200" b="1">
                          <a:latin typeface="Times New Roman"/>
                          <a:ea typeface="Times New Roman"/>
                          <a:cs typeface="Times New Roman"/>
                          <a:sym typeface="Times New Roman"/>
                        </a:rPr>
                        <a:t>Ease of access </a:t>
                      </a:r>
                      <a:r>
                        <a:rPr lang="en-US" sz="2200">
                          <a:latin typeface="Times New Roman"/>
                          <a:ea typeface="Times New Roman"/>
                          <a:cs typeface="Times New Roman"/>
                          <a:sym typeface="Times New Roman"/>
                        </a:rPr>
                        <a:t>and usability of the</a:t>
                      </a:r>
                      <a:endParaRPr/>
                    </a:p>
                    <a:p>
                      <a:pPr marL="0" marR="0" lvl="0" indent="0" algn="l" rtl="0">
                        <a:spcBef>
                          <a:spcPts val="0"/>
                        </a:spcBef>
                        <a:spcAft>
                          <a:spcPts val="0"/>
                        </a:spcAft>
                        <a:buNone/>
                      </a:pPr>
                      <a:r>
                        <a:rPr lang="en-US" sz="2200">
                          <a:latin typeface="Times New Roman"/>
                          <a:ea typeface="Times New Roman"/>
                          <a:cs typeface="Times New Roman"/>
                          <a:sym typeface="Times New Roman"/>
                        </a:rPr>
                        <a:t>system.</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The OS may also have an additional GUI (graphical user interface) in place to make it easy to use, access, and work with the system.</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
          <p:cNvSpPr txBox="1">
            <a:spLocks noGrp="1"/>
          </p:cNvSpPr>
          <p:nvPr>
            <p:ph type="title"/>
          </p:nvPr>
        </p:nvSpPr>
        <p:spPr>
          <a:xfrm>
            <a:off x="1676400" y="5023938"/>
            <a:ext cx="10515600" cy="1421928"/>
          </a:xfrm>
          <a:prstGeom prst="rect">
            <a:avLst/>
          </a:prstGeom>
          <a:noFill/>
          <a:ln>
            <a:noFill/>
          </a:ln>
        </p:spPr>
        <p:txBody>
          <a:bodyPr spcFirstLastPara="1" wrap="square" lIns="91425" tIns="45700" rIns="91425" bIns="45700" anchor="b" anchorCtr="0">
            <a:spAutoFit/>
          </a:bodyPr>
          <a:lstStyle/>
          <a:p>
            <a:pPr marL="0" lvl="0" indent="0" algn="l" rtl="0">
              <a:lnSpc>
                <a:spcPct val="90000"/>
              </a:lnSpc>
              <a:spcBef>
                <a:spcPts val="0"/>
              </a:spcBef>
              <a:spcAft>
                <a:spcPts val="0"/>
              </a:spcAft>
              <a:buClr>
                <a:schemeClr val="dk1"/>
              </a:buClr>
              <a:buSzPts val="4800"/>
              <a:buFont typeface="Calibri"/>
              <a:buNone/>
            </a:pPr>
            <a:r>
              <a:rPr lang="en-US" sz="4800">
                <a:solidFill>
                  <a:schemeClr val="dk1"/>
                </a:solidFill>
                <a:latin typeface="Calibri"/>
                <a:ea typeface="Calibri"/>
                <a:cs typeface="Calibri"/>
                <a:sym typeface="Calibri"/>
              </a:rPr>
              <a:t>Introduction to Computer System and Operating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To summarize, the OS performs different functions and handles multiple responsibilities for software to co-exist, streamlining access to resources, and enabling users to perform actions. They are broadly classified into the following functional areas:</a:t>
            </a:r>
            <a:endParaRPr/>
          </a:p>
          <a:p>
            <a:pPr marL="685800" lvl="1" indent="-228600" algn="just" rtl="0">
              <a:lnSpc>
                <a:spcPct val="90000"/>
              </a:lnSpc>
              <a:spcBef>
                <a:spcPts val="500"/>
              </a:spcBef>
              <a:spcAft>
                <a:spcPts val="0"/>
              </a:spcAft>
              <a:buClr>
                <a:schemeClr val="dk1"/>
              </a:buClr>
              <a:buSzPts val="2100"/>
              <a:buChar char="•"/>
            </a:pPr>
            <a:r>
              <a:rPr lang="en-US" sz="2100"/>
              <a:t>Scheduling</a:t>
            </a:r>
            <a:endParaRPr/>
          </a:p>
          <a:p>
            <a:pPr marL="685800" lvl="1" indent="-228600" algn="just" rtl="0">
              <a:lnSpc>
                <a:spcPct val="90000"/>
              </a:lnSpc>
              <a:spcBef>
                <a:spcPts val="500"/>
              </a:spcBef>
              <a:spcAft>
                <a:spcPts val="0"/>
              </a:spcAft>
              <a:buClr>
                <a:schemeClr val="dk1"/>
              </a:buClr>
              <a:buSzPts val="2100"/>
              <a:buChar char="•"/>
            </a:pPr>
            <a:r>
              <a:rPr lang="en-US" sz="2100"/>
              <a:t>Memory management</a:t>
            </a:r>
            <a:endParaRPr/>
          </a:p>
          <a:p>
            <a:pPr marL="685800" lvl="1" indent="-228600" algn="just" rtl="0">
              <a:lnSpc>
                <a:spcPct val="90000"/>
              </a:lnSpc>
              <a:spcBef>
                <a:spcPts val="500"/>
              </a:spcBef>
              <a:spcAft>
                <a:spcPts val="0"/>
              </a:spcAft>
              <a:buClr>
                <a:schemeClr val="dk1"/>
              </a:buClr>
              <a:buSzPts val="2100"/>
              <a:buChar char="•"/>
            </a:pPr>
            <a:r>
              <a:rPr lang="en-US" sz="2100"/>
              <a:t>I/O and resource management</a:t>
            </a:r>
            <a:endParaRPr/>
          </a:p>
          <a:p>
            <a:pPr marL="685800" lvl="1" indent="-228600" algn="just" rtl="0">
              <a:lnSpc>
                <a:spcPct val="90000"/>
              </a:lnSpc>
              <a:spcBef>
                <a:spcPts val="500"/>
              </a:spcBef>
              <a:spcAft>
                <a:spcPts val="0"/>
              </a:spcAft>
              <a:buClr>
                <a:schemeClr val="dk1"/>
              </a:buClr>
              <a:buSzPts val="2100"/>
              <a:buChar char="•"/>
            </a:pPr>
            <a:r>
              <a:rPr lang="en-US" sz="2100"/>
              <a:t>Access and protection</a:t>
            </a:r>
            <a:endParaRPr/>
          </a:p>
          <a:p>
            <a:pPr marL="685800" lvl="1" indent="-228600" algn="just" rtl="0">
              <a:lnSpc>
                <a:spcPct val="90000"/>
              </a:lnSpc>
              <a:spcBef>
                <a:spcPts val="500"/>
              </a:spcBef>
              <a:spcAft>
                <a:spcPts val="0"/>
              </a:spcAft>
              <a:buClr>
                <a:schemeClr val="dk1"/>
              </a:buClr>
              <a:buSzPts val="2100"/>
              <a:buChar char="•"/>
            </a:pPr>
            <a:r>
              <a:rPr lang="en-US" sz="2100"/>
              <a:t>File systems</a:t>
            </a:r>
            <a:endParaRPr/>
          </a:p>
          <a:p>
            <a:pPr marL="685800" lvl="1" indent="-228600" algn="just" rtl="0">
              <a:lnSpc>
                <a:spcPct val="90000"/>
              </a:lnSpc>
              <a:spcBef>
                <a:spcPts val="500"/>
              </a:spcBef>
              <a:spcAft>
                <a:spcPts val="0"/>
              </a:spcAft>
              <a:buClr>
                <a:schemeClr val="dk1"/>
              </a:buClr>
              <a:buSzPts val="2100"/>
              <a:buChar char="•"/>
            </a:pPr>
            <a:r>
              <a:rPr lang="en-US" sz="2100"/>
              <a:t>User interface/shell</a:t>
            </a:r>
            <a:endParaRPr/>
          </a:p>
        </p:txBody>
      </p:sp>
      <p:sp>
        <p:nvSpPr>
          <p:cNvPr id="403" name="Google Shape;403;p3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1.7 Responsibilities of an 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ctrTitle" idx="4294967295"/>
          </p:nvPr>
        </p:nvSpPr>
        <p:spPr>
          <a:xfrm>
            <a:off x="3699641" y="5549212"/>
            <a:ext cx="8492359" cy="757130"/>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Processes and Scheduling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2"/>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One of the primary functionalities of the OS would be to provide the ability to run multiple, concurrent applications on the system and efficiently manage their access to system resources.</a:t>
            </a:r>
            <a:endParaRPr/>
          </a:p>
          <a:p>
            <a:pPr marL="228600" lvl="0" indent="-228600" algn="just" rtl="0">
              <a:lnSpc>
                <a:spcPct val="90000"/>
              </a:lnSpc>
              <a:spcBef>
                <a:spcPts val="1000"/>
              </a:spcBef>
              <a:spcAft>
                <a:spcPts val="0"/>
              </a:spcAft>
              <a:buClr>
                <a:schemeClr val="dk1"/>
              </a:buClr>
              <a:buSzPts val="2400"/>
              <a:buChar char="•"/>
            </a:pPr>
            <a:r>
              <a:rPr lang="en-US" sz="2400"/>
              <a:t>As many programs try to run in parallel, there may be competing and conflicting requests to access hardware resources such as CPU, memory, and other devices.</a:t>
            </a:r>
            <a:endParaRPr/>
          </a:p>
          <a:p>
            <a:pPr marL="228600" lvl="0" indent="-228600" algn="just" rtl="0">
              <a:lnSpc>
                <a:spcPct val="90000"/>
              </a:lnSpc>
              <a:spcBef>
                <a:spcPts val="1000"/>
              </a:spcBef>
              <a:spcAft>
                <a:spcPts val="0"/>
              </a:spcAft>
              <a:buClr>
                <a:schemeClr val="dk1"/>
              </a:buClr>
              <a:buSzPts val="2400"/>
              <a:buChar char="•"/>
            </a:pPr>
            <a:r>
              <a:rPr lang="en-US" sz="2400"/>
              <a:t>The operating system streamlines these requests and orchestrates the execution at runtime by scheduling the execution and subsequent requests to avoid conflicts.</a:t>
            </a:r>
            <a:endParaRPr/>
          </a:p>
          <a:p>
            <a:pPr marL="228600" lvl="0" indent="-228600" algn="just" rtl="0">
              <a:lnSpc>
                <a:spcPct val="90000"/>
              </a:lnSpc>
              <a:spcBef>
                <a:spcPts val="1000"/>
              </a:spcBef>
              <a:spcAft>
                <a:spcPts val="0"/>
              </a:spcAft>
              <a:buClr>
                <a:schemeClr val="dk1"/>
              </a:buClr>
              <a:buSzPts val="2400"/>
              <a:buChar char="•"/>
            </a:pPr>
            <a:r>
              <a:rPr lang="en-US" sz="2400"/>
              <a:t>Before we go into the details of scheduling responsibilities and algorithms, it is important to know some background about the basic concepts of program execution, specifically processes and threads.</a:t>
            </a:r>
            <a:endParaRPr/>
          </a:p>
        </p:txBody>
      </p:sp>
      <p:sp>
        <p:nvSpPr>
          <p:cNvPr id="414" name="Google Shape;414;p3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2.1 Introduction to Scheduling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When a software developer builds a solution, the set of capabilities it provides is usually static and embedded in the form of processed code that is built for the OS. This is typically referred to as the program.</a:t>
            </a:r>
            <a:endParaRPr/>
          </a:p>
          <a:p>
            <a:pPr marL="228600" lvl="0" indent="-228600" algn="just" rtl="0">
              <a:lnSpc>
                <a:spcPct val="90000"/>
              </a:lnSpc>
              <a:spcBef>
                <a:spcPts val="1000"/>
              </a:spcBef>
              <a:spcAft>
                <a:spcPts val="0"/>
              </a:spcAft>
              <a:buClr>
                <a:schemeClr val="dk1"/>
              </a:buClr>
              <a:buSzPts val="2400"/>
              <a:buChar char="•"/>
            </a:pPr>
            <a:r>
              <a:rPr lang="en-US" sz="2400"/>
              <a:t>When the program gets triggered to run, the OS assigns a process ID and other metrics for tracking. </a:t>
            </a:r>
            <a:endParaRPr/>
          </a:p>
          <a:p>
            <a:pPr marL="228600" lvl="0" indent="-228600" algn="just" rtl="0">
              <a:lnSpc>
                <a:spcPct val="90000"/>
              </a:lnSpc>
              <a:spcBef>
                <a:spcPts val="1000"/>
              </a:spcBef>
              <a:spcAft>
                <a:spcPts val="0"/>
              </a:spcAft>
              <a:buClr>
                <a:schemeClr val="dk1"/>
              </a:buClr>
              <a:buSzPts val="2400"/>
              <a:buChar char="•"/>
            </a:pPr>
            <a:r>
              <a:rPr lang="en-US" sz="2400"/>
              <a:t>At the highest level, an executing program is tracked as a process in the OS. </a:t>
            </a:r>
            <a:endParaRPr/>
          </a:p>
          <a:p>
            <a:pPr marL="228600" lvl="0" indent="-228600" algn="just" rtl="0">
              <a:lnSpc>
                <a:spcPct val="90000"/>
              </a:lnSpc>
              <a:spcBef>
                <a:spcPts val="1000"/>
              </a:spcBef>
              <a:spcAft>
                <a:spcPts val="0"/>
              </a:spcAft>
              <a:buClr>
                <a:schemeClr val="dk1"/>
              </a:buClr>
              <a:buSzPts val="2400"/>
              <a:buChar char="•"/>
            </a:pPr>
            <a:r>
              <a:rPr lang="en-US" sz="2400"/>
              <a:t>Note that in the context of different operating systems, jobs and processes may be used interchangeably. However, </a:t>
            </a:r>
            <a:r>
              <a:rPr lang="en-US" sz="2400" i="1"/>
              <a:t>process refer to a program in execution</a:t>
            </a:r>
            <a:r>
              <a:rPr lang="en-US" sz="2400"/>
              <a:t>.</a:t>
            </a:r>
            <a:endParaRPr/>
          </a:p>
        </p:txBody>
      </p:sp>
      <p:sp>
        <p:nvSpPr>
          <p:cNvPr id="420" name="Google Shape;420;p3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2.2 Program and Process Concept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Text section</a:t>
            </a:r>
            <a:endParaRPr/>
          </a:p>
          <a:p>
            <a:pPr marL="685800" lvl="1" indent="-228600" algn="l" rtl="0">
              <a:lnSpc>
                <a:spcPct val="90000"/>
              </a:lnSpc>
              <a:spcBef>
                <a:spcPts val="500"/>
              </a:spcBef>
              <a:spcAft>
                <a:spcPts val="0"/>
              </a:spcAft>
              <a:buClr>
                <a:schemeClr val="dk1"/>
              </a:buClr>
              <a:buSzPts val="2000"/>
              <a:buChar char="•"/>
            </a:pPr>
            <a:r>
              <a:rPr lang="en-US" sz="2000"/>
              <a:t>Program instructions</a:t>
            </a:r>
            <a:endParaRPr/>
          </a:p>
          <a:p>
            <a:pPr marL="228600" lvl="0" indent="-228600" algn="l" rtl="0">
              <a:lnSpc>
                <a:spcPct val="90000"/>
              </a:lnSpc>
              <a:spcBef>
                <a:spcPts val="1000"/>
              </a:spcBef>
              <a:spcAft>
                <a:spcPts val="0"/>
              </a:spcAft>
              <a:buClr>
                <a:schemeClr val="dk1"/>
              </a:buClr>
              <a:buSzPts val="2400"/>
              <a:buChar char="•"/>
            </a:pPr>
            <a:r>
              <a:rPr lang="en-US" sz="2400"/>
              <a:t>Program counter</a:t>
            </a:r>
            <a:endParaRPr/>
          </a:p>
          <a:p>
            <a:pPr marL="685800" lvl="1" indent="-228600" algn="l" rtl="0">
              <a:lnSpc>
                <a:spcPct val="90000"/>
              </a:lnSpc>
              <a:spcBef>
                <a:spcPts val="500"/>
              </a:spcBef>
              <a:spcAft>
                <a:spcPts val="0"/>
              </a:spcAft>
              <a:buClr>
                <a:schemeClr val="dk1"/>
              </a:buClr>
              <a:buSzPts val="2000"/>
              <a:buChar char="•"/>
            </a:pPr>
            <a:r>
              <a:rPr lang="en-US" sz="2000"/>
              <a:t>Next instruction address</a:t>
            </a:r>
            <a:endParaRPr/>
          </a:p>
          <a:p>
            <a:pPr marL="228600" lvl="0" indent="-228600" algn="l" rtl="0">
              <a:lnSpc>
                <a:spcPct val="90000"/>
              </a:lnSpc>
              <a:spcBef>
                <a:spcPts val="1000"/>
              </a:spcBef>
              <a:spcAft>
                <a:spcPts val="0"/>
              </a:spcAft>
              <a:buClr>
                <a:schemeClr val="dk1"/>
              </a:buClr>
              <a:buSzPts val="2400"/>
              <a:buChar char="•"/>
            </a:pPr>
            <a:r>
              <a:rPr lang="en-US" sz="2400"/>
              <a:t>Stack Data Section</a:t>
            </a:r>
            <a:endParaRPr/>
          </a:p>
          <a:p>
            <a:pPr marL="685800" lvl="1" indent="-228600" algn="l" rtl="0">
              <a:lnSpc>
                <a:spcPct val="90000"/>
              </a:lnSpc>
              <a:spcBef>
                <a:spcPts val="500"/>
              </a:spcBef>
              <a:spcAft>
                <a:spcPts val="0"/>
              </a:spcAft>
              <a:buClr>
                <a:schemeClr val="dk1"/>
              </a:buClr>
              <a:buSzPts val="2000"/>
              <a:buChar char="•"/>
            </a:pPr>
            <a:r>
              <a:rPr lang="en-US" sz="2000"/>
              <a:t>Local variables</a:t>
            </a:r>
            <a:endParaRPr/>
          </a:p>
          <a:p>
            <a:pPr marL="685800" lvl="1" indent="-228600" algn="l" rtl="0">
              <a:lnSpc>
                <a:spcPct val="90000"/>
              </a:lnSpc>
              <a:spcBef>
                <a:spcPts val="500"/>
              </a:spcBef>
              <a:spcAft>
                <a:spcPts val="0"/>
              </a:spcAft>
              <a:buClr>
                <a:schemeClr val="dk1"/>
              </a:buClr>
              <a:buSzPts val="2000"/>
              <a:buChar char="•"/>
            </a:pPr>
            <a:r>
              <a:rPr lang="en-US" sz="2000"/>
              <a:t>Return addresses</a:t>
            </a:r>
            <a:endParaRPr/>
          </a:p>
          <a:p>
            <a:pPr marL="685800" lvl="1" indent="-228600" algn="l" rtl="0">
              <a:lnSpc>
                <a:spcPct val="90000"/>
              </a:lnSpc>
              <a:spcBef>
                <a:spcPts val="500"/>
              </a:spcBef>
              <a:spcAft>
                <a:spcPts val="0"/>
              </a:spcAft>
              <a:buClr>
                <a:schemeClr val="dk1"/>
              </a:buClr>
              <a:buSzPts val="2000"/>
              <a:buChar char="•"/>
            </a:pPr>
            <a:r>
              <a:rPr lang="en-US" sz="2000"/>
              <a:t>Method parameters</a:t>
            </a:r>
            <a:endParaRPr/>
          </a:p>
          <a:p>
            <a:pPr marL="228600" lvl="0" indent="-228600" algn="l" rtl="0">
              <a:lnSpc>
                <a:spcPct val="90000"/>
              </a:lnSpc>
              <a:spcBef>
                <a:spcPts val="1000"/>
              </a:spcBef>
              <a:spcAft>
                <a:spcPts val="0"/>
              </a:spcAft>
              <a:buClr>
                <a:schemeClr val="dk1"/>
              </a:buClr>
              <a:buSzPts val="2400"/>
              <a:buChar char="•"/>
            </a:pPr>
            <a:r>
              <a:rPr lang="en-US" sz="2400"/>
              <a:t>Heap Data section</a:t>
            </a:r>
            <a:endParaRPr/>
          </a:p>
          <a:p>
            <a:pPr marL="685800" lvl="1" indent="-228600" algn="l" rtl="0">
              <a:lnSpc>
                <a:spcPct val="90000"/>
              </a:lnSpc>
              <a:spcBef>
                <a:spcPts val="500"/>
              </a:spcBef>
              <a:spcAft>
                <a:spcPts val="0"/>
              </a:spcAft>
              <a:buClr>
                <a:schemeClr val="dk1"/>
              </a:buClr>
              <a:buSzPts val="2000"/>
              <a:buChar char="•"/>
            </a:pPr>
            <a:r>
              <a:rPr lang="en-US" sz="2000"/>
              <a:t>Global variables</a:t>
            </a:r>
            <a:endParaRPr/>
          </a:p>
          <a:p>
            <a:pPr marL="685800" lvl="1" indent="-101600" algn="l" rtl="0">
              <a:lnSpc>
                <a:spcPct val="90000"/>
              </a:lnSpc>
              <a:spcBef>
                <a:spcPts val="500"/>
              </a:spcBef>
              <a:spcAft>
                <a:spcPts val="0"/>
              </a:spcAft>
              <a:buClr>
                <a:schemeClr val="dk1"/>
              </a:buClr>
              <a:buSzPts val="2000"/>
              <a:buNone/>
            </a:pPr>
            <a:endParaRPr sz="2000"/>
          </a:p>
          <a:p>
            <a:pPr marL="228600" lvl="0" indent="-76200" algn="l" rtl="0">
              <a:lnSpc>
                <a:spcPct val="90000"/>
              </a:lnSpc>
              <a:spcBef>
                <a:spcPts val="1000"/>
              </a:spcBef>
              <a:spcAft>
                <a:spcPts val="0"/>
              </a:spcAft>
              <a:buClr>
                <a:schemeClr val="dk1"/>
              </a:buClr>
              <a:buSzPts val="2400"/>
              <a:buNone/>
            </a:pPr>
            <a:endParaRPr sz="2400"/>
          </a:p>
        </p:txBody>
      </p:sp>
      <p:sp>
        <p:nvSpPr>
          <p:cNvPr id="426" name="Google Shape;426;p3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2.3 Process Contents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2.4 Process States</a:t>
            </a:r>
            <a:endParaRPr/>
          </a:p>
        </p:txBody>
      </p:sp>
      <p:grpSp>
        <p:nvGrpSpPr>
          <p:cNvPr id="432" name="Google Shape;432;p35"/>
          <p:cNvGrpSpPr/>
          <p:nvPr/>
        </p:nvGrpSpPr>
        <p:grpSpPr>
          <a:xfrm>
            <a:off x="227091" y="1435802"/>
            <a:ext cx="12060443" cy="4305058"/>
            <a:chOff x="131556" y="1845235"/>
            <a:chExt cx="12060443" cy="4305058"/>
          </a:xfrm>
        </p:grpSpPr>
        <p:pic>
          <p:nvPicPr>
            <p:cNvPr id="433" name="Google Shape;433;p35">
              <a:hlinkClick r:id="rId3"/>
            </p:cNvPr>
            <p:cNvPicPr preferRelativeResize="0"/>
            <p:nvPr/>
          </p:nvPicPr>
          <p:blipFill rotWithShape="1">
            <a:blip r:embed="rId4">
              <a:alphaModFix/>
            </a:blip>
            <a:srcRect/>
            <a:stretch/>
          </p:blipFill>
          <p:spPr>
            <a:xfrm>
              <a:off x="1226260" y="1845235"/>
              <a:ext cx="9424567" cy="4305058"/>
            </a:xfrm>
            <a:prstGeom prst="rect">
              <a:avLst/>
            </a:prstGeom>
            <a:noFill/>
            <a:ln>
              <a:noFill/>
            </a:ln>
          </p:spPr>
        </p:pic>
        <p:sp>
          <p:nvSpPr>
            <p:cNvPr id="434" name="Google Shape;434;p35"/>
            <p:cNvSpPr txBox="1"/>
            <p:nvPr/>
          </p:nvSpPr>
          <p:spPr>
            <a:xfrm>
              <a:off x="131556" y="2086378"/>
              <a:ext cx="10947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create</a:t>
              </a:r>
              <a:endParaRPr/>
            </a:p>
          </p:txBody>
        </p:sp>
        <p:cxnSp>
          <p:nvCxnSpPr>
            <p:cNvPr id="435" name="Google Shape;435;p35"/>
            <p:cNvCxnSpPr/>
            <p:nvPr/>
          </p:nvCxnSpPr>
          <p:spPr>
            <a:xfrm>
              <a:off x="131556" y="2548043"/>
              <a:ext cx="1094704" cy="0"/>
            </a:xfrm>
            <a:prstGeom prst="straightConnector1">
              <a:avLst/>
            </a:prstGeom>
            <a:noFill/>
            <a:ln w="34925" cap="flat" cmpd="sng">
              <a:solidFill>
                <a:schemeClr val="dk1"/>
              </a:solidFill>
              <a:prstDash val="solid"/>
              <a:miter lim="800000"/>
              <a:headEnd type="none" w="sm" len="sm"/>
              <a:tailEnd type="triangle" w="med" len="med"/>
            </a:ln>
          </p:spPr>
        </p:cxnSp>
        <p:cxnSp>
          <p:nvCxnSpPr>
            <p:cNvPr id="436" name="Google Shape;436;p35"/>
            <p:cNvCxnSpPr/>
            <p:nvPr/>
          </p:nvCxnSpPr>
          <p:spPr>
            <a:xfrm>
              <a:off x="10509782" y="2442865"/>
              <a:ext cx="1094704" cy="0"/>
            </a:xfrm>
            <a:prstGeom prst="straightConnector1">
              <a:avLst/>
            </a:prstGeom>
            <a:noFill/>
            <a:ln w="34925" cap="flat" cmpd="sng">
              <a:solidFill>
                <a:schemeClr val="dk1"/>
              </a:solidFill>
              <a:prstDash val="solid"/>
              <a:miter lim="800000"/>
              <a:headEnd type="none" w="sm" len="sm"/>
              <a:tailEnd type="triangle" w="med" len="med"/>
            </a:ln>
          </p:spPr>
        </p:cxnSp>
        <p:sp>
          <p:nvSpPr>
            <p:cNvPr id="437" name="Google Shape;437;p35"/>
            <p:cNvSpPr txBox="1"/>
            <p:nvPr/>
          </p:nvSpPr>
          <p:spPr>
            <a:xfrm>
              <a:off x="10650826" y="1981200"/>
              <a:ext cx="15411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terminate</a:t>
              </a:r>
              <a:endParaRPr/>
            </a:p>
          </p:txBody>
        </p:sp>
        <p:sp>
          <p:nvSpPr>
            <p:cNvPr id="438" name="Google Shape;438;p35"/>
            <p:cNvSpPr txBox="1"/>
            <p:nvPr/>
          </p:nvSpPr>
          <p:spPr>
            <a:xfrm>
              <a:off x="5061398" y="2713148"/>
              <a:ext cx="1647732"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a:solidFill>
                    <a:schemeClr val="dk1"/>
                  </a:solidFill>
                  <a:latin typeface="Calibri"/>
                  <a:ea typeface="Calibri"/>
                  <a:cs typeface="Calibri"/>
                  <a:sym typeface="Calibri"/>
                </a:rPr>
                <a:t>Or timeout</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a:spLocks noGrp="1"/>
          </p:cNvSpPr>
          <p:nvPr>
            <p:ph type="body" idx="1"/>
          </p:nvPr>
        </p:nvSpPr>
        <p:spPr>
          <a:xfrm>
            <a:off x="795133" y="1299036"/>
            <a:ext cx="10894454" cy="498412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When a program gets triggered for execution, typically say using a double click of the EXE (or using a CreateProcess() API in Windows), a new process is created.</a:t>
            </a:r>
            <a:endParaRPr/>
          </a:p>
          <a:p>
            <a:pPr marL="228600" lvl="0" indent="-228600" algn="just" rtl="0">
              <a:lnSpc>
                <a:spcPct val="90000"/>
              </a:lnSpc>
              <a:spcBef>
                <a:spcPts val="1000"/>
              </a:spcBef>
              <a:spcAft>
                <a:spcPts val="0"/>
              </a:spcAft>
              <a:buClr>
                <a:schemeClr val="dk1"/>
              </a:buClr>
              <a:buSzPct val="100000"/>
              <a:buChar char="•"/>
            </a:pPr>
            <a:r>
              <a:rPr lang="en-US" sz="2400"/>
              <a:t>process typically supports multiple states of readiness in its lifecycle: </a:t>
            </a:r>
            <a:endParaRPr/>
          </a:p>
          <a:p>
            <a:pPr marL="685800" lvl="1" indent="-228631" algn="just" rtl="0">
              <a:lnSpc>
                <a:spcPct val="90000"/>
              </a:lnSpc>
              <a:spcBef>
                <a:spcPts val="500"/>
              </a:spcBef>
              <a:spcAft>
                <a:spcPts val="0"/>
              </a:spcAft>
              <a:buClr>
                <a:schemeClr val="dk1"/>
              </a:buClr>
              <a:buSzPct val="100000"/>
              <a:buChar char="•"/>
            </a:pPr>
            <a:r>
              <a:rPr lang="en-US" sz="2100" b="1"/>
              <a:t>New</a:t>
            </a:r>
            <a:r>
              <a:rPr lang="en-US" sz="2100"/>
              <a:t>: The process is being created.</a:t>
            </a:r>
            <a:endParaRPr/>
          </a:p>
          <a:p>
            <a:pPr marL="685800" lvl="1" indent="-228631" algn="just" rtl="0">
              <a:lnSpc>
                <a:spcPct val="90000"/>
              </a:lnSpc>
              <a:spcBef>
                <a:spcPts val="500"/>
              </a:spcBef>
              <a:spcAft>
                <a:spcPts val="0"/>
              </a:spcAft>
              <a:buClr>
                <a:schemeClr val="dk1"/>
              </a:buClr>
              <a:buSzPct val="100000"/>
              <a:buChar char="•"/>
            </a:pPr>
            <a:r>
              <a:rPr lang="en-US" sz="2100" b="1"/>
              <a:t>Running</a:t>
            </a:r>
            <a:r>
              <a:rPr lang="en-US" sz="2100"/>
              <a:t>: Instructions are being executed.</a:t>
            </a:r>
            <a:endParaRPr/>
          </a:p>
          <a:p>
            <a:pPr marL="685800" lvl="1" indent="-228631" algn="just" rtl="0">
              <a:lnSpc>
                <a:spcPct val="90000"/>
              </a:lnSpc>
              <a:spcBef>
                <a:spcPts val="500"/>
              </a:spcBef>
              <a:spcAft>
                <a:spcPts val="0"/>
              </a:spcAft>
              <a:buClr>
                <a:schemeClr val="dk1"/>
              </a:buClr>
              <a:buSzPct val="100000"/>
              <a:buChar char="•"/>
            </a:pPr>
            <a:r>
              <a:rPr lang="en-US" sz="2100" b="1"/>
              <a:t>Waiting</a:t>
            </a:r>
            <a:r>
              <a:rPr lang="en-US" sz="2100"/>
              <a:t>: The process is waiting for some event to occur.</a:t>
            </a:r>
            <a:endParaRPr/>
          </a:p>
          <a:p>
            <a:pPr marL="685800" lvl="1" indent="-228631" algn="just" rtl="0">
              <a:lnSpc>
                <a:spcPct val="90000"/>
              </a:lnSpc>
              <a:spcBef>
                <a:spcPts val="500"/>
              </a:spcBef>
              <a:spcAft>
                <a:spcPts val="0"/>
              </a:spcAft>
              <a:buClr>
                <a:schemeClr val="dk1"/>
              </a:buClr>
              <a:buSzPct val="100000"/>
              <a:buChar char="•"/>
            </a:pPr>
            <a:r>
              <a:rPr lang="en-US" sz="2100" b="1"/>
              <a:t>Ready</a:t>
            </a:r>
            <a:r>
              <a:rPr lang="en-US" sz="2100"/>
              <a:t>: The process is waiting to be assigned to a processor.</a:t>
            </a:r>
            <a:endParaRPr/>
          </a:p>
          <a:p>
            <a:pPr marL="685800" lvl="1" indent="-228631" algn="just" rtl="0">
              <a:lnSpc>
                <a:spcPct val="90000"/>
              </a:lnSpc>
              <a:spcBef>
                <a:spcPts val="500"/>
              </a:spcBef>
              <a:spcAft>
                <a:spcPts val="0"/>
              </a:spcAft>
              <a:buClr>
                <a:schemeClr val="dk1"/>
              </a:buClr>
              <a:buSzPct val="100000"/>
              <a:buChar char="•"/>
            </a:pPr>
            <a:r>
              <a:rPr lang="en-US" sz="2100" b="1"/>
              <a:t>Terminated or Exit</a:t>
            </a:r>
            <a:r>
              <a:rPr lang="en-US" sz="2100"/>
              <a:t>: The process has finished execution.</a:t>
            </a:r>
            <a:endParaRPr/>
          </a:p>
          <a:p>
            <a:pPr marL="228600" lvl="0" indent="-228600" algn="just" rtl="0">
              <a:lnSpc>
                <a:spcPct val="90000"/>
              </a:lnSpc>
              <a:spcBef>
                <a:spcPts val="1000"/>
              </a:spcBef>
              <a:spcAft>
                <a:spcPts val="0"/>
              </a:spcAft>
              <a:buClr>
                <a:schemeClr val="dk1"/>
              </a:buClr>
              <a:buSzPct val="100000"/>
              <a:buChar char="•"/>
            </a:pPr>
            <a:r>
              <a:rPr lang="en-US" sz="2400"/>
              <a:t>There could be more than one CPU core on the system and hence the OS could schedule on any of the available cores.</a:t>
            </a:r>
            <a:endParaRPr/>
          </a:p>
          <a:p>
            <a:pPr marL="228600" lvl="0" indent="-228600" algn="just" rtl="0">
              <a:lnSpc>
                <a:spcPct val="90000"/>
              </a:lnSpc>
              <a:spcBef>
                <a:spcPts val="1000"/>
              </a:spcBef>
              <a:spcAft>
                <a:spcPts val="0"/>
              </a:spcAft>
              <a:buClr>
                <a:schemeClr val="dk1"/>
              </a:buClr>
              <a:buSzPct val="100000"/>
              <a:buChar char="•"/>
            </a:pPr>
            <a:r>
              <a:rPr lang="en-US" sz="2400"/>
              <a:t>In order to avoid switching of context between CPU cores every time, the OS tries to limit such frequent transitions.</a:t>
            </a:r>
            <a:endParaRPr/>
          </a:p>
          <a:p>
            <a:pPr marL="228600" lvl="0" indent="-228600" algn="just" rtl="0">
              <a:lnSpc>
                <a:spcPct val="90000"/>
              </a:lnSpc>
              <a:spcBef>
                <a:spcPts val="1000"/>
              </a:spcBef>
              <a:spcAft>
                <a:spcPts val="0"/>
              </a:spcAft>
              <a:buClr>
                <a:schemeClr val="dk1"/>
              </a:buClr>
              <a:buSzPct val="100000"/>
              <a:buChar char="•"/>
            </a:pPr>
            <a:r>
              <a:rPr lang="en-US" sz="2400"/>
              <a:t>The OS monitors and manages the transition of these states seamlessly and maintains the states of all such processes running on the system.</a:t>
            </a:r>
            <a:endParaRPr/>
          </a:p>
        </p:txBody>
      </p:sp>
      <p:sp>
        <p:nvSpPr>
          <p:cNvPr id="444" name="Google Shape;444;p36"/>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2.4 Process States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110415" y="57863"/>
            <a:ext cx="6476644" cy="63972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b="0">
                <a:solidFill>
                  <a:srgbClr val="FFFFFF"/>
                </a:solidFill>
              </a:rPr>
              <a:t>Process States</a:t>
            </a:r>
            <a:endParaRPr/>
          </a:p>
        </p:txBody>
      </p:sp>
      <p:pic>
        <p:nvPicPr>
          <p:cNvPr id="450" name="Google Shape;450;p37" descr="Diagram&#10;&#10;Description automatically generated"/>
          <p:cNvPicPr preferRelativeResize="0">
            <a:picLocks noGrp="1"/>
          </p:cNvPicPr>
          <p:nvPr>
            <p:ph type="body" idx="1"/>
          </p:nvPr>
        </p:nvPicPr>
        <p:blipFill rotWithShape="1">
          <a:blip r:embed="rId3">
            <a:alphaModFix/>
          </a:blip>
          <a:srcRect/>
          <a:stretch/>
        </p:blipFill>
        <p:spPr>
          <a:xfrm>
            <a:off x="2920999" y="1317934"/>
            <a:ext cx="6350000" cy="21336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451" name="Google Shape;451;p37"/>
          <p:cNvSpPr txBox="1"/>
          <p:nvPr/>
        </p:nvSpPr>
        <p:spPr>
          <a:xfrm>
            <a:off x="9448805" y="3257014"/>
            <a:ext cx="2661062" cy="2585323"/>
          </a:xfrm>
          <a:prstGeom prst="rect">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Terminated or Exit</a:t>
            </a: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Once the process finishes its execution, or it is terminated by the operating system, it is moved to the terminated state where it waits to be removed from main memory.</a:t>
            </a:r>
            <a:endParaRPr/>
          </a:p>
        </p:txBody>
      </p:sp>
      <p:sp>
        <p:nvSpPr>
          <p:cNvPr id="452" name="Google Shape;452;p37"/>
          <p:cNvSpPr txBox="1"/>
          <p:nvPr/>
        </p:nvSpPr>
        <p:spPr>
          <a:xfrm>
            <a:off x="203939" y="1046604"/>
            <a:ext cx="2539254" cy="923330"/>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114300" algn="ctr"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New</a:t>
            </a:r>
            <a:r>
              <a:rPr lang="en-US" sz="1800">
                <a:solidFill>
                  <a:schemeClr val="dk1"/>
                </a:solidFill>
                <a:latin typeface="Calibri"/>
                <a:ea typeface="Calibri"/>
                <a:cs typeface="Calibri"/>
                <a:sym typeface="Calibri"/>
              </a:rPr>
              <a:t>: This is the initial state when a process is first started/created.</a:t>
            </a:r>
            <a:endParaRPr/>
          </a:p>
        </p:txBody>
      </p:sp>
      <p:sp>
        <p:nvSpPr>
          <p:cNvPr id="453" name="Google Shape;453;p37"/>
          <p:cNvSpPr txBox="1"/>
          <p:nvPr/>
        </p:nvSpPr>
        <p:spPr>
          <a:xfrm>
            <a:off x="82133" y="3595405"/>
            <a:ext cx="5322119" cy="2585323"/>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Ready</a:t>
            </a:r>
            <a:r>
              <a:rPr lang="en-US" sz="1800">
                <a:solidFill>
                  <a:schemeClr val="dk1"/>
                </a:solidFill>
                <a:latin typeface="Calibri"/>
                <a:ea typeface="Calibri"/>
                <a:cs typeface="Calibri"/>
                <a:sym typeface="Calibri"/>
              </a:rPr>
              <a:t>: </a:t>
            </a:r>
            <a:endParaRPr/>
          </a:p>
          <a:p>
            <a:pPr marL="457200" marR="0" lvl="1"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process is waiting to be assigned to a processor. </a:t>
            </a:r>
            <a:endParaRPr/>
          </a:p>
          <a:p>
            <a:pPr marL="457200" marR="0" lvl="1"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Ready processes are waiting to have the processor allocated to them by the operating system so that they can run. </a:t>
            </a:r>
            <a:endParaRPr/>
          </a:p>
          <a:p>
            <a:pPr marL="457200" marR="0" lvl="1" indent="-11430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process may come into this state after Start state or while running it by but interrupted by the scheduler to assign CPU to some other process.</a:t>
            </a:r>
            <a:endParaRPr/>
          </a:p>
        </p:txBody>
      </p:sp>
      <p:sp>
        <p:nvSpPr>
          <p:cNvPr id="454" name="Google Shape;454;p37"/>
          <p:cNvSpPr txBox="1"/>
          <p:nvPr/>
        </p:nvSpPr>
        <p:spPr>
          <a:xfrm>
            <a:off x="9407738" y="873701"/>
            <a:ext cx="2661063" cy="2031325"/>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114300" algn="ctr"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Running</a:t>
            </a:r>
            <a:r>
              <a:rPr lang="en-US" sz="1800">
                <a:solidFill>
                  <a:schemeClr val="dk1"/>
                </a:solidFill>
                <a:latin typeface="Calibri"/>
                <a:ea typeface="Calibri"/>
                <a:cs typeface="Calibri"/>
                <a:sym typeface="Calibri"/>
              </a:rPr>
              <a:t>: Once the process has been assigned to a processor by the OS scheduler, the process state is set to running and the processor executes its instructions.</a:t>
            </a:r>
            <a:endParaRPr/>
          </a:p>
        </p:txBody>
      </p:sp>
      <p:sp>
        <p:nvSpPr>
          <p:cNvPr id="455" name="Google Shape;455;p37"/>
          <p:cNvSpPr txBox="1"/>
          <p:nvPr/>
        </p:nvSpPr>
        <p:spPr>
          <a:xfrm>
            <a:off x="5935222" y="4149402"/>
            <a:ext cx="3236071" cy="1477328"/>
          </a:xfrm>
          <a:prstGeom prst="rect">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114300" algn="ctr" rtl="0">
              <a:spcBef>
                <a:spcPts val="0"/>
              </a:spcBef>
              <a:spcAft>
                <a:spcPts val="0"/>
              </a:spcAft>
              <a:buClr>
                <a:schemeClr val="dk1"/>
              </a:buClr>
              <a:buSzPts val="1800"/>
              <a:buFont typeface="Arial"/>
              <a:buChar char="•"/>
            </a:pPr>
            <a:r>
              <a:rPr lang="en-US" sz="1800" b="1">
                <a:solidFill>
                  <a:schemeClr val="dk1"/>
                </a:solidFill>
                <a:latin typeface="Calibri"/>
                <a:ea typeface="Calibri"/>
                <a:cs typeface="Calibri"/>
                <a:sym typeface="Calibri"/>
              </a:rPr>
              <a:t>Waiting</a:t>
            </a:r>
            <a:r>
              <a:rPr lang="en-US" sz="1800">
                <a:solidFill>
                  <a:schemeClr val="dk1"/>
                </a:solidFill>
                <a:latin typeface="Calibri"/>
                <a:ea typeface="Calibri"/>
                <a:cs typeface="Calibri"/>
                <a:sym typeface="Calibri"/>
              </a:rPr>
              <a:t>: Process moves into the waiting state if it needs to wait for a resource, such as waiting for user input, or waiting for a file to become available.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2.5 Process Control Block (PCB)</a:t>
            </a:r>
            <a:endParaRPr/>
          </a:p>
        </p:txBody>
      </p:sp>
      <p:grpSp>
        <p:nvGrpSpPr>
          <p:cNvPr id="461" name="Google Shape;461;p38"/>
          <p:cNvGrpSpPr/>
          <p:nvPr/>
        </p:nvGrpSpPr>
        <p:grpSpPr>
          <a:xfrm>
            <a:off x="4023800" y="867603"/>
            <a:ext cx="4464131" cy="5250416"/>
            <a:chOff x="3048000" y="1524000"/>
            <a:chExt cx="3733800" cy="4800600"/>
          </a:xfrm>
        </p:grpSpPr>
        <p:sp>
          <p:nvSpPr>
            <p:cNvPr id="462" name="Google Shape;462;p38"/>
            <p:cNvSpPr/>
            <p:nvPr/>
          </p:nvSpPr>
          <p:spPr>
            <a:xfrm>
              <a:off x="3048000" y="1524000"/>
              <a:ext cx="15240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Pointer</a:t>
              </a:r>
              <a:endParaRPr/>
            </a:p>
          </p:txBody>
        </p:sp>
        <p:sp>
          <p:nvSpPr>
            <p:cNvPr id="463" name="Google Shape;463;p38"/>
            <p:cNvSpPr/>
            <p:nvPr/>
          </p:nvSpPr>
          <p:spPr>
            <a:xfrm>
              <a:off x="4572000" y="1524000"/>
              <a:ext cx="22098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Process state</a:t>
              </a:r>
              <a:endParaRPr/>
            </a:p>
          </p:txBody>
        </p:sp>
        <p:sp>
          <p:nvSpPr>
            <p:cNvPr id="464" name="Google Shape;464;p38"/>
            <p:cNvSpPr/>
            <p:nvPr/>
          </p:nvSpPr>
          <p:spPr>
            <a:xfrm>
              <a:off x="3048000" y="2057400"/>
              <a:ext cx="37338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Priority</a:t>
              </a:r>
              <a:endParaRPr/>
            </a:p>
          </p:txBody>
        </p:sp>
        <p:sp>
          <p:nvSpPr>
            <p:cNvPr id="465" name="Google Shape;465;p38"/>
            <p:cNvSpPr/>
            <p:nvPr/>
          </p:nvSpPr>
          <p:spPr>
            <a:xfrm>
              <a:off x="3048000" y="2590800"/>
              <a:ext cx="37338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Program counter</a:t>
              </a:r>
              <a:endParaRPr/>
            </a:p>
          </p:txBody>
        </p:sp>
        <p:sp>
          <p:nvSpPr>
            <p:cNvPr id="466" name="Google Shape;466;p38"/>
            <p:cNvSpPr/>
            <p:nvPr/>
          </p:nvSpPr>
          <p:spPr>
            <a:xfrm>
              <a:off x="3048000" y="3124200"/>
              <a:ext cx="3733800" cy="10668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CPU registers</a:t>
              </a:r>
              <a:endParaRPr/>
            </a:p>
          </p:txBody>
        </p:sp>
        <p:sp>
          <p:nvSpPr>
            <p:cNvPr id="467" name="Google Shape;467;p38"/>
            <p:cNvSpPr/>
            <p:nvPr/>
          </p:nvSpPr>
          <p:spPr>
            <a:xfrm>
              <a:off x="3048000" y="4191000"/>
              <a:ext cx="37338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Memory management info</a:t>
              </a:r>
              <a:endParaRPr/>
            </a:p>
          </p:txBody>
        </p:sp>
        <p:sp>
          <p:nvSpPr>
            <p:cNvPr id="468" name="Google Shape;468;p38"/>
            <p:cNvSpPr/>
            <p:nvPr/>
          </p:nvSpPr>
          <p:spPr>
            <a:xfrm>
              <a:off x="3048000" y="4724400"/>
              <a:ext cx="3733800" cy="5334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I/O status information</a:t>
              </a:r>
              <a:endParaRPr/>
            </a:p>
          </p:txBody>
        </p:sp>
        <p:sp>
          <p:nvSpPr>
            <p:cNvPr id="469" name="Google Shape;469;p38"/>
            <p:cNvSpPr/>
            <p:nvPr/>
          </p:nvSpPr>
          <p:spPr>
            <a:xfrm>
              <a:off x="3048000" y="5257800"/>
              <a:ext cx="3733800" cy="1066800"/>
            </a:xfrm>
            <a:prstGeom prst="rect">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Accounting Information</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a:t>The </a:t>
            </a:r>
            <a:r>
              <a:rPr lang="en-US" sz="2400" b="1"/>
              <a:t>process ID </a:t>
            </a:r>
            <a:r>
              <a:rPr lang="en-US" sz="2400"/>
              <a:t>is a unique identifier for the instance of the process that is to be created or currently running.</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a:t>process state </a:t>
            </a:r>
            <a:r>
              <a:rPr lang="en-US" sz="2400"/>
              <a:t>determines the current state of the process, described in the preceding section.</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a:t>pointer</a:t>
            </a:r>
            <a:r>
              <a:rPr lang="en-US" sz="2400"/>
              <a:t> could refer to the hierarchy of processes (e.g., if there was a parent process that triggered this process).</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a:t>priority</a:t>
            </a:r>
            <a:r>
              <a:rPr lang="en-US" sz="2400"/>
              <a:t> refers to the priority level (e.g., high, medium, low, critical, real time, etc.) that the OS may need to use to determine the scheduling.</a:t>
            </a:r>
            <a:endParaRPr/>
          </a:p>
          <a:p>
            <a:pPr marL="228600" lvl="0" indent="-228600" algn="just" rtl="0">
              <a:lnSpc>
                <a:spcPct val="90000"/>
              </a:lnSpc>
              <a:spcBef>
                <a:spcPts val="1000"/>
              </a:spcBef>
              <a:spcAft>
                <a:spcPts val="0"/>
              </a:spcAft>
              <a:buClr>
                <a:schemeClr val="dk1"/>
              </a:buClr>
              <a:buSzPts val="2400"/>
              <a:buChar char="•"/>
            </a:pPr>
            <a:r>
              <a:rPr lang="en-US" sz="2400" b="1"/>
              <a:t>Affinity and CPU register</a:t>
            </a:r>
            <a:r>
              <a:rPr lang="en-US" sz="2400"/>
              <a:t> details include if there is a need to run a process on a specific core. It may also hold other register and memory details that are needed to execute the process.</a:t>
            </a:r>
            <a:endParaRPr/>
          </a:p>
        </p:txBody>
      </p:sp>
      <p:sp>
        <p:nvSpPr>
          <p:cNvPr id="475" name="Google Shape;475;p3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2.5 Process Control Block (PCB)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Computer System Components</a:t>
            </a:r>
            <a:endParaRPr/>
          </a:p>
          <a:p>
            <a:pPr marL="228600" lvl="0" indent="-228600" algn="l" rtl="0">
              <a:lnSpc>
                <a:spcPct val="90000"/>
              </a:lnSpc>
              <a:spcBef>
                <a:spcPts val="1000"/>
              </a:spcBef>
              <a:spcAft>
                <a:spcPts val="0"/>
              </a:spcAft>
              <a:buClr>
                <a:schemeClr val="dk1"/>
              </a:buClr>
              <a:buSzPts val="2400"/>
              <a:buChar char="•"/>
            </a:pPr>
            <a:r>
              <a:rPr lang="en-US" sz="2400"/>
              <a:t>Von Neumann Architecture</a:t>
            </a:r>
            <a:endParaRPr/>
          </a:p>
          <a:p>
            <a:pPr marL="228600" lvl="0" indent="-228600" algn="l" rtl="0">
              <a:lnSpc>
                <a:spcPct val="90000"/>
              </a:lnSpc>
              <a:spcBef>
                <a:spcPts val="1000"/>
              </a:spcBef>
              <a:spcAft>
                <a:spcPts val="0"/>
              </a:spcAft>
              <a:buClr>
                <a:schemeClr val="dk1"/>
              </a:buClr>
              <a:buSzPts val="2400"/>
              <a:buChar char="•"/>
            </a:pPr>
            <a:r>
              <a:rPr lang="en-US" sz="2400"/>
              <a:t>Computer Operating System</a:t>
            </a:r>
            <a:endParaRPr/>
          </a:p>
          <a:p>
            <a:pPr marL="228600" lvl="0" indent="-228600" algn="l" rtl="0">
              <a:lnSpc>
                <a:spcPct val="90000"/>
              </a:lnSpc>
              <a:spcBef>
                <a:spcPts val="1000"/>
              </a:spcBef>
              <a:spcAft>
                <a:spcPts val="0"/>
              </a:spcAft>
              <a:buClr>
                <a:schemeClr val="dk1"/>
              </a:buClr>
              <a:buSzPts val="2400"/>
              <a:buChar char="•"/>
            </a:pPr>
            <a:r>
              <a:rPr lang="en-US" sz="2400"/>
              <a:t>Why We Need an OS?</a:t>
            </a:r>
            <a:endParaRPr/>
          </a:p>
          <a:p>
            <a:pPr marL="685800" lvl="1" indent="-228600" algn="l" rtl="0">
              <a:lnSpc>
                <a:spcPct val="90000"/>
              </a:lnSpc>
              <a:spcBef>
                <a:spcPts val="500"/>
              </a:spcBef>
              <a:spcAft>
                <a:spcPts val="0"/>
              </a:spcAft>
              <a:buClr>
                <a:schemeClr val="dk1"/>
              </a:buClr>
              <a:buSzPts val="2100"/>
              <a:buChar char="•"/>
            </a:pPr>
            <a:r>
              <a:rPr lang="en-US" sz="2100"/>
              <a:t>Complex and Multiprocessor Systems</a:t>
            </a:r>
            <a:endParaRPr/>
          </a:p>
          <a:p>
            <a:pPr marL="685800" lvl="1" indent="-228600" algn="l" rtl="0">
              <a:lnSpc>
                <a:spcPct val="90000"/>
              </a:lnSpc>
              <a:spcBef>
                <a:spcPts val="500"/>
              </a:spcBef>
              <a:spcAft>
                <a:spcPts val="0"/>
              </a:spcAft>
              <a:buClr>
                <a:schemeClr val="dk1"/>
              </a:buClr>
              <a:buSzPts val="2100"/>
              <a:buChar char="•"/>
            </a:pPr>
            <a:r>
              <a:rPr lang="en-US" sz="2100"/>
              <a:t>Some of basics in C Program</a:t>
            </a:r>
            <a:endParaRPr/>
          </a:p>
          <a:p>
            <a:pPr marL="685800" lvl="1" indent="-228600" algn="l" rtl="0">
              <a:lnSpc>
                <a:spcPct val="90000"/>
              </a:lnSpc>
              <a:spcBef>
                <a:spcPts val="500"/>
              </a:spcBef>
              <a:spcAft>
                <a:spcPts val="0"/>
              </a:spcAft>
              <a:buClr>
                <a:schemeClr val="dk1"/>
              </a:buClr>
              <a:buSzPts val="2100"/>
              <a:buChar char="•"/>
            </a:pPr>
            <a:r>
              <a:rPr lang="en-US" sz="2100"/>
              <a:t>Multiuser Systems</a:t>
            </a:r>
            <a:endParaRPr/>
          </a:p>
          <a:p>
            <a:pPr marL="228600" lvl="0" indent="-228600" algn="l" rtl="0">
              <a:lnSpc>
                <a:spcPct val="90000"/>
              </a:lnSpc>
              <a:spcBef>
                <a:spcPts val="1000"/>
              </a:spcBef>
              <a:spcAft>
                <a:spcPts val="0"/>
              </a:spcAft>
              <a:buClr>
                <a:schemeClr val="dk1"/>
              </a:buClr>
              <a:buSzPts val="2400"/>
              <a:buChar char="•"/>
            </a:pPr>
            <a:r>
              <a:rPr lang="en-US" sz="2400"/>
              <a:t>Operating System Components</a:t>
            </a:r>
            <a:endParaRPr/>
          </a:p>
          <a:p>
            <a:pPr marL="228600" lvl="0" indent="-228600" algn="l" rtl="0">
              <a:lnSpc>
                <a:spcPct val="90000"/>
              </a:lnSpc>
              <a:spcBef>
                <a:spcPts val="1000"/>
              </a:spcBef>
              <a:spcAft>
                <a:spcPts val="0"/>
              </a:spcAft>
              <a:buClr>
                <a:schemeClr val="dk1"/>
              </a:buClr>
              <a:buSzPts val="2400"/>
              <a:buChar char="•"/>
            </a:pPr>
            <a:r>
              <a:rPr lang="en-US" sz="2400"/>
              <a:t>Why Is It Important to Know About the OS?</a:t>
            </a:r>
            <a:endParaRPr/>
          </a:p>
          <a:p>
            <a:pPr marL="228600" lvl="0" indent="-228600" algn="l" rtl="0">
              <a:lnSpc>
                <a:spcPct val="90000"/>
              </a:lnSpc>
              <a:spcBef>
                <a:spcPts val="1000"/>
              </a:spcBef>
              <a:spcAft>
                <a:spcPts val="0"/>
              </a:spcAft>
              <a:buClr>
                <a:schemeClr val="dk1"/>
              </a:buClr>
              <a:buSzPts val="2400"/>
              <a:buChar char="•"/>
            </a:pPr>
            <a:r>
              <a:rPr lang="en-US" sz="2400"/>
              <a:t>Responsibilities of an OS</a:t>
            </a:r>
            <a:endParaRPr/>
          </a:p>
        </p:txBody>
      </p:sp>
      <p:sp>
        <p:nvSpPr>
          <p:cNvPr id="241" name="Google Shape;241;p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Session Content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a:t>The </a:t>
            </a:r>
            <a:r>
              <a:rPr lang="en-US" sz="2400" b="1"/>
              <a:t>program counter </a:t>
            </a:r>
            <a:r>
              <a:rPr lang="en-US" sz="2400"/>
              <a:t>usually refers to the next instruction that needs to be run.</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a:t>I/O status information, </a:t>
            </a:r>
            <a:r>
              <a:rPr lang="en-US" sz="2400"/>
              <a:t>like which devices assigned, limits, and so on that is used to monitor each process is also included in the structure.</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a:t>accounting information </a:t>
            </a:r>
            <a:r>
              <a:rPr lang="en-US" sz="2400"/>
              <a:t>such as paging requirements from memory, timers, how many time unit remaining to finish, … etc</a:t>
            </a:r>
            <a:endParaRPr sz="2400"/>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There could be some modifications to how the PCB looks on different OSs. However, most of the preceding are commonly represented in the PCB.</a:t>
            </a:r>
            <a:endParaRPr/>
          </a:p>
        </p:txBody>
      </p:sp>
      <p:sp>
        <p:nvSpPr>
          <p:cNvPr id="481" name="Google Shape;481;p4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2.5 Process Control Block (PCB)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en-US" sz="2400"/>
              <a:t>The operating system may need to swap the currently executing process with another process to allow other applications to run, it does so with the help of context switching.</a:t>
            </a:r>
            <a:endParaRPr/>
          </a:p>
          <a:p>
            <a:pPr marL="228600" lvl="0" indent="-228600" algn="l" rtl="0">
              <a:lnSpc>
                <a:spcPct val="90000"/>
              </a:lnSpc>
              <a:spcBef>
                <a:spcPts val="1000"/>
              </a:spcBef>
              <a:spcAft>
                <a:spcPts val="0"/>
              </a:spcAft>
              <a:buClr>
                <a:schemeClr val="dk1"/>
              </a:buClr>
              <a:buSzPts val="2400"/>
              <a:buChar char="•"/>
            </a:pPr>
            <a:r>
              <a:rPr lang="en-US" sz="2400"/>
              <a:t>When a process is executing on the CPU, the process context is determined by the program counter (instruction currently run), the processor status, register states, and various other metrics.</a:t>
            </a:r>
            <a:endParaRPr/>
          </a:p>
          <a:p>
            <a:pPr marL="228600" lvl="0" indent="-228600" algn="l" rtl="0">
              <a:lnSpc>
                <a:spcPct val="90000"/>
              </a:lnSpc>
              <a:spcBef>
                <a:spcPts val="1000"/>
              </a:spcBef>
              <a:spcAft>
                <a:spcPts val="0"/>
              </a:spcAft>
              <a:buClr>
                <a:schemeClr val="dk1"/>
              </a:buClr>
              <a:buSzPts val="2400"/>
              <a:buChar char="•"/>
            </a:pPr>
            <a:r>
              <a:rPr lang="en-US" sz="2400"/>
              <a:t>When the OS needs to swap a currently executing process with another process, it must do the following steps:</a:t>
            </a:r>
            <a:endParaRPr/>
          </a:p>
          <a:p>
            <a:pPr marL="685800" lvl="1" indent="-342900" algn="l" rtl="0">
              <a:lnSpc>
                <a:spcPct val="90000"/>
              </a:lnSpc>
              <a:spcBef>
                <a:spcPts val="500"/>
              </a:spcBef>
              <a:spcAft>
                <a:spcPts val="0"/>
              </a:spcAft>
              <a:buClr>
                <a:schemeClr val="dk1"/>
              </a:buClr>
              <a:buSzPts val="2000"/>
              <a:buFont typeface="Calibri"/>
              <a:buAutoNum type="arabicPeriod"/>
            </a:pPr>
            <a:r>
              <a:rPr lang="en-US" sz="2000"/>
              <a:t>Pause the currently executing process and save the context.</a:t>
            </a:r>
            <a:endParaRPr/>
          </a:p>
          <a:p>
            <a:pPr marL="685800" lvl="1" indent="-342900" algn="l" rtl="0">
              <a:lnSpc>
                <a:spcPct val="90000"/>
              </a:lnSpc>
              <a:spcBef>
                <a:spcPts val="500"/>
              </a:spcBef>
              <a:spcAft>
                <a:spcPts val="0"/>
              </a:spcAft>
              <a:buClr>
                <a:schemeClr val="dk1"/>
              </a:buClr>
              <a:buSzPts val="2000"/>
              <a:buFont typeface="Calibri"/>
              <a:buAutoNum type="arabicPeriod"/>
            </a:pPr>
            <a:r>
              <a:rPr lang="en-US" sz="2000"/>
              <a:t>Switch to the new process.</a:t>
            </a:r>
            <a:endParaRPr/>
          </a:p>
          <a:p>
            <a:pPr marL="685800" lvl="1" indent="-342900" algn="l" rtl="0">
              <a:lnSpc>
                <a:spcPct val="90000"/>
              </a:lnSpc>
              <a:spcBef>
                <a:spcPts val="500"/>
              </a:spcBef>
              <a:spcAft>
                <a:spcPts val="0"/>
              </a:spcAft>
              <a:buClr>
                <a:schemeClr val="dk1"/>
              </a:buClr>
              <a:buSzPts val="2000"/>
              <a:buFont typeface="Calibri"/>
              <a:buAutoNum type="arabicPeriod"/>
            </a:pPr>
            <a:r>
              <a:rPr lang="en-US" sz="2000"/>
              <a:t>When starting a new process, the OS must set the context appropriately for that process.</a:t>
            </a:r>
            <a:endParaRPr/>
          </a:p>
          <a:p>
            <a:pPr marL="228600" lvl="0" indent="-228600" algn="l" rtl="0">
              <a:lnSpc>
                <a:spcPct val="90000"/>
              </a:lnSpc>
              <a:spcBef>
                <a:spcPts val="1000"/>
              </a:spcBef>
              <a:spcAft>
                <a:spcPts val="0"/>
              </a:spcAft>
              <a:buClr>
                <a:schemeClr val="dk1"/>
              </a:buClr>
              <a:buSzPts val="2300"/>
              <a:buChar char="•"/>
            </a:pPr>
            <a:r>
              <a:rPr lang="en-US" sz="2300"/>
              <a:t>This ensures that the process executes exactly from where it was swapped.</a:t>
            </a:r>
            <a:endParaRPr/>
          </a:p>
        </p:txBody>
      </p:sp>
      <p:sp>
        <p:nvSpPr>
          <p:cNvPr id="487" name="Google Shape;487;p41"/>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2.6 Context Switching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most frequent process states are the Ready, Waiting, and Running states. The operating system will receive requests to run multiple processes at the same time and may need to streamline the execution. It uses process scheduling queues to perform this:</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a:t>Ready Queue: When a new process is created, it transitions from New to the Ready state. It enters this queue indicating that it is ready to be scheduled.</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a:t>Waiting Queue: When a process gets blocked by a dependent I/O or device or needs to be suspended temporarily, it moves to the Blocked state since it is waiting for a resource. At this point, the OS pushes such process to the Waiting queue.</a:t>
            </a:r>
            <a:endParaRPr/>
          </a:p>
          <a:p>
            <a:pPr marL="800100" lvl="1" indent="-457200" algn="just" rtl="0">
              <a:lnSpc>
                <a:spcPct val="90000"/>
              </a:lnSpc>
              <a:spcBef>
                <a:spcPts val="500"/>
              </a:spcBef>
              <a:spcAft>
                <a:spcPts val="0"/>
              </a:spcAft>
              <a:buClr>
                <a:schemeClr val="dk1"/>
              </a:buClr>
              <a:buSzPts val="2100"/>
              <a:buFont typeface="Calibri"/>
              <a:buAutoNum type="arabicPeriod"/>
            </a:pPr>
            <a:r>
              <a:rPr lang="en-US" sz="2100"/>
              <a:t>Job queue that maintains all the processes in the system at any point in time. This is usually needed for bookkeeping purposes.</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493" name="Google Shape;493;p4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2.7 Scheduling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2.7.1 Scheduling Queues</a:t>
            </a:r>
            <a:endParaRPr/>
          </a:p>
        </p:txBody>
      </p:sp>
      <p:pic>
        <p:nvPicPr>
          <p:cNvPr id="499" name="Google Shape;499;p43" descr="Diagram&#10;&#10;Description automatically generated"/>
          <p:cNvPicPr preferRelativeResize="0"/>
          <p:nvPr/>
        </p:nvPicPr>
        <p:blipFill rotWithShape="1">
          <a:blip r:embed="rId3">
            <a:alphaModFix/>
          </a:blip>
          <a:srcRect/>
          <a:stretch/>
        </p:blipFill>
        <p:spPr>
          <a:xfrm>
            <a:off x="586854" y="1154443"/>
            <a:ext cx="11191164" cy="49427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4"/>
          <p:cNvSpPr txBox="1">
            <a:spLocks noGrp="1"/>
          </p:cNvSpPr>
          <p:nvPr>
            <p:ph type="body" idx="1"/>
          </p:nvPr>
        </p:nvSpPr>
        <p:spPr>
          <a:xfrm>
            <a:off x="470553" y="1260016"/>
            <a:ext cx="10649755" cy="457517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sz="2400"/>
              <a:t>Some of the typical metrics that the OS may use to determine scheduling priorities are listed in the following:</a:t>
            </a:r>
            <a:endParaRPr/>
          </a:p>
          <a:p>
            <a:pPr marL="685800" lvl="1" indent="-228631" algn="just" rtl="0">
              <a:lnSpc>
                <a:spcPct val="90000"/>
              </a:lnSpc>
              <a:spcBef>
                <a:spcPts val="500"/>
              </a:spcBef>
              <a:spcAft>
                <a:spcPts val="0"/>
              </a:spcAft>
              <a:buClr>
                <a:schemeClr val="dk1"/>
              </a:buClr>
              <a:buSzPct val="100000"/>
              <a:buChar char="•"/>
            </a:pPr>
            <a:r>
              <a:rPr lang="en-US" sz="2100" b="1"/>
              <a:t>CPU Utilization and Execution Runtime</a:t>
            </a:r>
            <a:r>
              <a:rPr lang="en-US" sz="2100"/>
              <a:t>: The total amount of time the process is making use of the CPU excluding NOP (no-operation) idle cycles.</a:t>
            </a:r>
            <a:endParaRPr/>
          </a:p>
          <a:p>
            <a:pPr marL="685800" lvl="1" indent="-228631" algn="just" rtl="0">
              <a:lnSpc>
                <a:spcPct val="90000"/>
              </a:lnSpc>
              <a:spcBef>
                <a:spcPts val="500"/>
              </a:spcBef>
              <a:spcAft>
                <a:spcPts val="0"/>
              </a:spcAft>
              <a:buClr>
                <a:schemeClr val="dk1"/>
              </a:buClr>
              <a:buSzPct val="100000"/>
              <a:buChar char="•"/>
            </a:pPr>
            <a:r>
              <a:rPr lang="en-US" sz="2100" b="1"/>
              <a:t>Volume/Execution Throughput</a:t>
            </a:r>
            <a:r>
              <a:rPr lang="en-US" sz="2100"/>
              <a:t>: Some OSs may need to support certain execution rates for a given duration.</a:t>
            </a:r>
            <a:endParaRPr/>
          </a:p>
          <a:p>
            <a:pPr marL="685800" lvl="1" indent="-228631" algn="just" rtl="0">
              <a:lnSpc>
                <a:spcPct val="90000"/>
              </a:lnSpc>
              <a:spcBef>
                <a:spcPts val="500"/>
              </a:spcBef>
              <a:spcAft>
                <a:spcPts val="0"/>
              </a:spcAft>
              <a:buClr>
                <a:schemeClr val="dk1"/>
              </a:buClr>
              <a:buSzPct val="100000"/>
              <a:buChar char="•"/>
            </a:pPr>
            <a:r>
              <a:rPr lang="en-US" sz="2100" b="1"/>
              <a:t>Responsiveness</a:t>
            </a:r>
            <a:r>
              <a:rPr lang="en-US" sz="2100"/>
              <a:t>: The time taken for completion of a process and the average time spent in different queues.</a:t>
            </a:r>
            <a:endParaRPr/>
          </a:p>
          <a:p>
            <a:pPr marL="685800" lvl="1" indent="-228631" algn="just" rtl="0">
              <a:lnSpc>
                <a:spcPct val="90000"/>
              </a:lnSpc>
              <a:spcBef>
                <a:spcPts val="500"/>
              </a:spcBef>
              <a:spcAft>
                <a:spcPts val="0"/>
              </a:spcAft>
              <a:buClr>
                <a:schemeClr val="dk1"/>
              </a:buClr>
              <a:buSzPct val="100000"/>
              <a:buChar char="•"/>
            </a:pPr>
            <a:r>
              <a:rPr lang="en-US" sz="2100" b="1"/>
              <a:t>Resource Waiting Time</a:t>
            </a:r>
            <a:r>
              <a:rPr lang="en-US" sz="2100"/>
              <a:t>: The average time taken on external I/Os on the system.</a:t>
            </a:r>
            <a:endParaRPr/>
          </a:p>
          <a:p>
            <a:pPr marL="342900" lvl="1" indent="0" algn="just" rtl="0">
              <a:lnSpc>
                <a:spcPct val="90000"/>
              </a:lnSpc>
              <a:spcBef>
                <a:spcPts val="500"/>
              </a:spcBef>
              <a:spcAft>
                <a:spcPts val="0"/>
              </a:spcAft>
              <a:buClr>
                <a:schemeClr val="dk1"/>
              </a:buClr>
              <a:buSzPct val="100000"/>
              <a:buNone/>
            </a:pPr>
            <a:endParaRPr sz="2100"/>
          </a:p>
          <a:p>
            <a:pPr marL="228600" lvl="0" indent="-228600" algn="just" rtl="0">
              <a:lnSpc>
                <a:spcPct val="110000"/>
              </a:lnSpc>
              <a:spcBef>
                <a:spcPts val="1000"/>
              </a:spcBef>
              <a:spcAft>
                <a:spcPts val="0"/>
              </a:spcAft>
              <a:buClr>
                <a:schemeClr val="dk1"/>
              </a:buClr>
              <a:buSzPct val="100000"/>
              <a:buChar char="•"/>
            </a:pPr>
            <a:r>
              <a:rPr lang="en-US" sz="2400" b="1" i="1" u="sng"/>
              <a:t>Note</a:t>
            </a:r>
            <a:r>
              <a:rPr lang="en-US" sz="2400" i="1"/>
              <a:t> Most OSs try to ensure there is fairness and liveness in scheduling. There are various scheduling algorithms like First Come, First Serve (FCFS), Shortest Job First (SJF), Shortest Remaining Time First (SRT F), Round-Robin, Static/Dynamic Priority, and so on that the OS uses for scheduling of processes.</a:t>
            </a:r>
            <a:endParaRPr/>
          </a:p>
        </p:txBody>
      </p:sp>
      <p:sp>
        <p:nvSpPr>
          <p:cNvPr id="505" name="Google Shape;505;p4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2.7.2 Scheduling Criteria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5"/>
          <p:cNvSpPr txBox="1">
            <a:spLocks noGrp="1"/>
          </p:cNvSpPr>
          <p:nvPr>
            <p:ph type="body" idx="1"/>
          </p:nvPr>
        </p:nvSpPr>
        <p:spPr>
          <a:xfrm>
            <a:off x="700288" y="1098953"/>
            <a:ext cx="10791423" cy="5061397"/>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A thread is nothing more than a lightweight process. </a:t>
            </a:r>
            <a:endParaRPr/>
          </a:p>
          <a:p>
            <a:pPr marL="228600" lvl="0" indent="-228600" algn="just" rtl="0">
              <a:lnSpc>
                <a:spcPct val="90000"/>
              </a:lnSpc>
              <a:spcBef>
                <a:spcPts val="1000"/>
              </a:spcBef>
              <a:spcAft>
                <a:spcPts val="0"/>
              </a:spcAft>
              <a:buClr>
                <a:schemeClr val="dk1"/>
              </a:buClr>
              <a:buSzPct val="100000"/>
              <a:buChar char="•"/>
            </a:pPr>
            <a:r>
              <a:rPr lang="en-US" sz="2400"/>
              <a:t>When a process gets executed, it could create one or more threads internally that can be executed on the processor. These threads have their own PCB; program counter, context, and register information, similar to how the process is managed.</a:t>
            </a:r>
            <a:endParaRPr/>
          </a:p>
          <a:p>
            <a:pPr marL="228600" lvl="0" indent="-228600" algn="just" rtl="0">
              <a:lnSpc>
                <a:spcPct val="90000"/>
              </a:lnSpc>
              <a:spcBef>
                <a:spcPts val="1000"/>
              </a:spcBef>
              <a:spcAft>
                <a:spcPts val="0"/>
              </a:spcAft>
              <a:buClr>
                <a:schemeClr val="dk1"/>
              </a:buClr>
              <a:buSzPct val="100000"/>
              <a:buChar char="•"/>
            </a:pPr>
            <a:r>
              <a:rPr lang="en-US" sz="2400"/>
              <a:t>Threads help in performing parallelism within the same process.</a:t>
            </a:r>
            <a:endParaRPr/>
          </a:p>
          <a:p>
            <a:pPr marL="228600" lvl="0" indent="-228600" algn="just" rtl="0">
              <a:lnSpc>
                <a:spcPct val="90000"/>
              </a:lnSpc>
              <a:spcBef>
                <a:spcPts val="1000"/>
              </a:spcBef>
              <a:spcAft>
                <a:spcPts val="0"/>
              </a:spcAft>
              <a:buClr>
                <a:schemeClr val="dk1"/>
              </a:buClr>
              <a:buSzPct val="100000"/>
              <a:buChar char="•"/>
            </a:pPr>
            <a:r>
              <a:rPr lang="en-US" sz="2400"/>
              <a:t>Examples:</a:t>
            </a:r>
            <a:endParaRPr/>
          </a:p>
          <a:p>
            <a:pPr marL="685800" lvl="1" indent="-228631" algn="just" rtl="0">
              <a:lnSpc>
                <a:spcPct val="90000"/>
              </a:lnSpc>
              <a:spcBef>
                <a:spcPts val="500"/>
              </a:spcBef>
              <a:spcAft>
                <a:spcPts val="0"/>
              </a:spcAft>
              <a:buClr>
                <a:schemeClr val="dk1"/>
              </a:buClr>
              <a:buSzPct val="100000"/>
              <a:buChar char="•"/>
            </a:pPr>
            <a:r>
              <a:rPr lang="en-US" sz="2100"/>
              <a:t>Chatting program: the sending and receiving operations are independent, using threads</a:t>
            </a:r>
            <a:endParaRPr/>
          </a:p>
          <a:p>
            <a:pPr marL="685800" lvl="1" indent="-228631" algn="just" rtl="0">
              <a:lnSpc>
                <a:spcPct val="90000"/>
              </a:lnSpc>
              <a:spcBef>
                <a:spcPts val="500"/>
              </a:spcBef>
              <a:spcAft>
                <a:spcPts val="0"/>
              </a:spcAft>
              <a:buClr>
                <a:schemeClr val="dk1"/>
              </a:buClr>
              <a:buSzPct val="100000"/>
              <a:buChar char="•"/>
            </a:pPr>
            <a:r>
              <a:rPr lang="en-US" sz="2100"/>
              <a:t>Strategic games: there are many actions happened at the same time independently, using threads</a:t>
            </a:r>
            <a:endParaRPr/>
          </a:p>
          <a:p>
            <a:pPr marL="228600" lvl="0" indent="-228600" algn="just" rtl="0">
              <a:lnSpc>
                <a:spcPct val="90000"/>
              </a:lnSpc>
              <a:spcBef>
                <a:spcPts val="1000"/>
              </a:spcBef>
              <a:spcAft>
                <a:spcPts val="0"/>
              </a:spcAft>
              <a:buClr>
                <a:schemeClr val="dk1"/>
              </a:buClr>
              <a:buSzPct val="100000"/>
              <a:buChar char="•"/>
            </a:pPr>
            <a:r>
              <a:rPr lang="en-US" sz="2400" i="1"/>
              <a:t>The OS may employ different types of threads, depending on whether they are run from an application. For instance, an application may leverage </a:t>
            </a:r>
            <a:r>
              <a:rPr lang="en-US" sz="2400" b="1" i="1"/>
              <a:t>user-mode</a:t>
            </a:r>
            <a:r>
              <a:rPr lang="en-US" sz="2400" i="1"/>
              <a:t> threads, and a kernel driver may leverage </a:t>
            </a:r>
            <a:r>
              <a:rPr lang="en-US" sz="2400" b="1" i="1"/>
              <a:t>kernel-mode</a:t>
            </a:r>
            <a:r>
              <a:rPr lang="en-US" sz="2400" i="1"/>
              <a:t> threads. The OS also handles switching from user-mode threads to kernel-mode threads as required by a process.</a:t>
            </a:r>
            <a:endParaRPr/>
          </a:p>
        </p:txBody>
      </p:sp>
      <p:sp>
        <p:nvSpPr>
          <p:cNvPr id="511" name="Google Shape;511;p4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2.8 Thread Concepts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6"/>
          <p:cNvSpPr txBox="1">
            <a:spLocks noGrp="1"/>
          </p:cNvSpPr>
          <p:nvPr>
            <p:ph type="title"/>
          </p:nvPr>
        </p:nvSpPr>
        <p:spPr>
          <a:xfrm>
            <a:off x="89083" y="91628"/>
            <a:ext cx="6610388" cy="48340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200" b="1">
                <a:solidFill>
                  <a:srgbClr val="FFFFFF"/>
                </a:solidFill>
                <a:latin typeface="Calibri"/>
                <a:ea typeface="Calibri"/>
                <a:cs typeface="Calibri"/>
                <a:sym typeface="Calibri"/>
              </a:rPr>
              <a:t>Threads and Concurrency</a:t>
            </a:r>
            <a:endParaRPr sz="4200">
              <a:solidFill>
                <a:srgbClr val="FFFFFF"/>
              </a:solidFill>
              <a:latin typeface="Calibri"/>
              <a:ea typeface="Calibri"/>
              <a:cs typeface="Calibri"/>
              <a:sym typeface="Calibri"/>
            </a:endParaRPr>
          </a:p>
        </p:txBody>
      </p:sp>
      <p:pic>
        <p:nvPicPr>
          <p:cNvPr id="517" name="Google Shape;517;p46" descr="Diagram&#10;&#10;Description automatically generated with medium confidence"/>
          <p:cNvPicPr preferRelativeResize="0">
            <a:picLocks noGrp="1"/>
          </p:cNvPicPr>
          <p:nvPr>
            <p:ph type="body" idx="1"/>
          </p:nvPr>
        </p:nvPicPr>
        <p:blipFill rotWithShape="1">
          <a:blip r:embed="rId3">
            <a:alphaModFix/>
          </a:blip>
          <a:srcRect/>
          <a:stretch/>
        </p:blipFill>
        <p:spPr>
          <a:xfrm>
            <a:off x="721914" y="1470581"/>
            <a:ext cx="6691826" cy="4725922"/>
          </a:xfrm>
          <a:prstGeom prst="rect">
            <a:avLst/>
          </a:prstGeom>
          <a:noFill/>
          <a:ln>
            <a:noFill/>
          </a:ln>
        </p:spPr>
      </p:pic>
      <p:sp>
        <p:nvSpPr>
          <p:cNvPr id="518" name="Google Shape;518;p46"/>
          <p:cNvSpPr txBox="1"/>
          <p:nvPr/>
        </p:nvSpPr>
        <p:spPr>
          <a:xfrm>
            <a:off x="7899662" y="1470582"/>
            <a:ext cx="3742441" cy="466410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Advantages of Thread:</a:t>
            </a:r>
            <a:endParaRPr/>
          </a:p>
          <a:p>
            <a:pPr marL="0" marR="0" lvl="0" indent="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Threads minimize the context switching time.</a:t>
            </a:r>
            <a:endParaRPr/>
          </a:p>
          <a:p>
            <a:pPr marL="0" marR="0" lvl="0" indent="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 of threads provides concurrency within a process.</a:t>
            </a:r>
            <a:endParaRPr/>
          </a:p>
          <a:p>
            <a:pPr marL="0" marR="0" lvl="0" indent="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Efficient communication.</a:t>
            </a:r>
            <a:endParaRPr/>
          </a:p>
          <a:p>
            <a:pPr marL="0" marR="0" lvl="0" indent="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It is more economical to create and context switch threads.</a:t>
            </a:r>
            <a:endParaRPr/>
          </a:p>
          <a:p>
            <a:pPr marL="0" marR="0" lvl="0" indent="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Threads allow utilization of multiprocessor architectures to a greater scale and efficiency.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7"/>
          <p:cNvSpPr txBox="1">
            <a:spLocks noGrp="1"/>
          </p:cNvSpPr>
          <p:nvPr>
            <p:ph type="ctrTitle" idx="4294967295"/>
          </p:nvPr>
        </p:nvSpPr>
        <p:spPr>
          <a:xfrm>
            <a:off x="3580263" y="5549212"/>
            <a:ext cx="8492359" cy="757130"/>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Memory Management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8"/>
          <p:cNvSpPr txBox="1">
            <a:spLocks noGrp="1"/>
          </p:cNvSpPr>
          <p:nvPr>
            <p:ph type="body" idx="1"/>
          </p:nvPr>
        </p:nvSpPr>
        <p:spPr>
          <a:xfrm>
            <a:off x="838200" y="1206632"/>
            <a:ext cx="10515600" cy="5104016"/>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In systems with multiple programs running in parallel, there could be many processes in memory at the same time, and each process may have specific memory needs.</a:t>
            </a:r>
            <a:endParaRPr/>
          </a:p>
          <a:p>
            <a:pPr marL="228600" lvl="0" indent="-228600" algn="just" rtl="0">
              <a:lnSpc>
                <a:spcPct val="90000"/>
              </a:lnSpc>
              <a:spcBef>
                <a:spcPts val="1000"/>
              </a:spcBef>
              <a:spcAft>
                <a:spcPts val="0"/>
              </a:spcAft>
              <a:buClr>
                <a:schemeClr val="dk1"/>
              </a:buClr>
              <a:buSzPts val="2400"/>
              <a:buChar char="•"/>
            </a:pPr>
            <a:r>
              <a:rPr lang="en-US" sz="2400"/>
              <a:t>Processes may need memory for various reasons:</a:t>
            </a:r>
            <a:endParaRPr/>
          </a:p>
          <a:p>
            <a:pPr marL="685800" lvl="1" indent="-228600" algn="just" rtl="0">
              <a:lnSpc>
                <a:spcPct val="90000"/>
              </a:lnSpc>
              <a:spcBef>
                <a:spcPts val="500"/>
              </a:spcBef>
              <a:spcAft>
                <a:spcPts val="0"/>
              </a:spcAft>
              <a:buClr>
                <a:schemeClr val="dk1"/>
              </a:buClr>
              <a:buSzPts val="2100"/>
              <a:buChar char="•"/>
            </a:pPr>
            <a:r>
              <a:rPr lang="en-US" sz="2100" b="1"/>
              <a:t>First</a:t>
            </a:r>
            <a:r>
              <a:rPr lang="en-US" sz="2100"/>
              <a:t>, the executable itself may need to be loaded into memory for execution. This is usually the </a:t>
            </a:r>
            <a:r>
              <a:rPr lang="en-US" sz="2100" i="1"/>
              <a:t>instructions or the code </a:t>
            </a:r>
            <a:r>
              <a:rPr lang="en-US" sz="2100"/>
              <a:t>that needs to be run.</a:t>
            </a:r>
            <a:endParaRPr/>
          </a:p>
          <a:p>
            <a:pPr marL="685800" lvl="1" indent="-228600" algn="just" rtl="0">
              <a:lnSpc>
                <a:spcPct val="90000"/>
              </a:lnSpc>
              <a:spcBef>
                <a:spcPts val="500"/>
              </a:spcBef>
              <a:spcAft>
                <a:spcPts val="0"/>
              </a:spcAft>
              <a:buClr>
                <a:schemeClr val="dk1"/>
              </a:buClr>
              <a:buSzPts val="2100"/>
              <a:buChar char="•"/>
            </a:pPr>
            <a:r>
              <a:rPr lang="en-US" sz="2100"/>
              <a:t>The </a:t>
            </a:r>
            <a:r>
              <a:rPr lang="en-US" sz="2100" b="1"/>
              <a:t>second</a:t>
            </a:r>
            <a:r>
              <a:rPr lang="en-US" sz="2100"/>
              <a:t> item would be the data part of the executable. These could be </a:t>
            </a:r>
            <a:r>
              <a:rPr lang="en-US" sz="2100" i="1"/>
              <a:t>hardcoded</a:t>
            </a:r>
            <a:r>
              <a:rPr lang="en-US" sz="2100"/>
              <a:t> strings, text, and variables that are referenced by the process.</a:t>
            </a:r>
            <a:endParaRPr/>
          </a:p>
          <a:p>
            <a:pPr marL="685800" lvl="1" indent="-228600" algn="just" rtl="0">
              <a:lnSpc>
                <a:spcPct val="90000"/>
              </a:lnSpc>
              <a:spcBef>
                <a:spcPts val="500"/>
              </a:spcBef>
              <a:spcAft>
                <a:spcPts val="0"/>
              </a:spcAft>
              <a:buClr>
                <a:schemeClr val="dk1"/>
              </a:buClr>
              <a:buSzPts val="2100"/>
              <a:buChar char="•"/>
            </a:pPr>
            <a:r>
              <a:rPr lang="en-US" sz="2100"/>
              <a:t>The </a:t>
            </a:r>
            <a:r>
              <a:rPr lang="en-US" sz="2100" b="1"/>
              <a:t>third</a:t>
            </a:r>
            <a:r>
              <a:rPr lang="en-US" sz="2100"/>
              <a:t> type of memory requirement could arise from runtime requests for memory. These could be needed from the </a:t>
            </a:r>
            <a:r>
              <a:rPr lang="en-US" sz="2100" i="1"/>
              <a:t>stack/heap</a:t>
            </a:r>
            <a:r>
              <a:rPr lang="en-US" sz="2100"/>
              <a:t> for the program to perform its execution.</a:t>
            </a:r>
            <a:endParaRPr/>
          </a:p>
          <a:p>
            <a:pPr marL="228600" lvl="0" indent="-228600" algn="just" rtl="0">
              <a:lnSpc>
                <a:spcPct val="90000"/>
              </a:lnSpc>
              <a:spcBef>
                <a:spcPts val="1000"/>
              </a:spcBef>
              <a:spcAft>
                <a:spcPts val="0"/>
              </a:spcAft>
              <a:buClr>
                <a:schemeClr val="dk1"/>
              </a:buClr>
              <a:buSzPts val="2400"/>
              <a:buChar char="•"/>
            </a:pPr>
            <a:r>
              <a:rPr lang="en-US" sz="2400"/>
              <a:t>The OS and the kernel components may also need to be loaded in memory. Additionally, there may be a specific portion of memory needed for specific devices (Ex: printer </a:t>
            </a:r>
            <a:r>
              <a:rPr lang="en-US" sz="2400" b="1"/>
              <a:t>spooling</a:t>
            </a:r>
            <a:r>
              <a:rPr lang="en-US" sz="2400"/>
              <a:t>).</a:t>
            </a:r>
            <a:endParaRPr/>
          </a:p>
        </p:txBody>
      </p:sp>
      <p:sp>
        <p:nvSpPr>
          <p:cNvPr id="529" name="Google Shape;529;p4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3.1 Need of Memory Management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9"/>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program each time executed it is loaded in a different memory location (according to the available spaces at time loading).</a:t>
            </a:r>
            <a:endParaRPr/>
          </a:p>
          <a:p>
            <a:pPr marL="228600" lvl="0" indent="-228600" algn="just" rtl="0">
              <a:lnSpc>
                <a:spcPct val="90000"/>
              </a:lnSpc>
              <a:spcBef>
                <a:spcPts val="1000"/>
              </a:spcBef>
              <a:spcAft>
                <a:spcPts val="0"/>
              </a:spcAft>
              <a:buClr>
                <a:schemeClr val="dk1"/>
              </a:buClr>
              <a:buSzPts val="2400"/>
              <a:buChar char="•"/>
            </a:pPr>
            <a:r>
              <a:rPr lang="en-US" sz="2400"/>
              <a:t>And so, when the process in waiting state for I/O operation it may be swapped out from main memory to virtual memory (part from secondary storage), and when the waiting state changed to ready, the process must swapped in to main memory which – almost cases- another location in the main memory.</a:t>
            </a:r>
            <a:endParaRPr/>
          </a:p>
          <a:p>
            <a:pPr marL="228600" lvl="0" indent="-228600" algn="just" rtl="0">
              <a:lnSpc>
                <a:spcPct val="90000"/>
              </a:lnSpc>
              <a:spcBef>
                <a:spcPts val="1000"/>
              </a:spcBef>
              <a:spcAft>
                <a:spcPts val="0"/>
              </a:spcAft>
              <a:buClr>
                <a:schemeClr val="dk1"/>
              </a:buClr>
              <a:buSzPts val="2400"/>
              <a:buChar char="•"/>
            </a:pPr>
            <a:r>
              <a:rPr lang="en-US" sz="2400"/>
              <a:t>That means the addresses of the variables which used in the program, may be changed many times at the runtime!!!</a:t>
            </a:r>
            <a:endParaRPr/>
          </a:p>
          <a:p>
            <a:pPr marL="228600" lvl="0" indent="-228600" algn="just" rtl="0">
              <a:lnSpc>
                <a:spcPct val="90000"/>
              </a:lnSpc>
              <a:spcBef>
                <a:spcPts val="1000"/>
              </a:spcBef>
              <a:spcAft>
                <a:spcPts val="0"/>
              </a:spcAft>
              <a:buClr>
                <a:schemeClr val="dk1"/>
              </a:buClr>
              <a:buSzPts val="2400"/>
              <a:buChar char="•"/>
            </a:pPr>
            <a:r>
              <a:rPr lang="en-US" sz="2400"/>
              <a:t> To solve this problem, the common solution is to </a:t>
            </a:r>
            <a:r>
              <a:rPr lang="en-US" sz="2400" i="1"/>
              <a:t>map</a:t>
            </a:r>
            <a:r>
              <a:rPr lang="en-US" sz="2400"/>
              <a:t> the program’s </a:t>
            </a:r>
            <a:r>
              <a:rPr lang="en-US" sz="2400" i="1"/>
              <a:t>compiled</a:t>
            </a:r>
            <a:r>
              <a:rPr lang="en-US" sz="2400"/>
              <a:t> addresses to the actual address in </a:t>
            </a:r>
            <a:r>
              <a:rPr lang="en-US" sz="2400" i="1"/>
              <a:t>physical </a:t>
            </a:r>
            <a:r>
              <a:rPr lang="en-US" sz="2400"/>
              <a:t>memory.</a:t>
            </a:r>
            <a:endParaRPr/>
          </a:p>
        </p:txBody>
      </p:sp>
      <p:sp>
        <p:nvSpPr>
          <p:cNvPr id="535" name="Google Shape;535;p4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3.2 Address Binding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txBox="1">
            <a:spLocks noGrp="1"/>
          </p:cNvSpPr>
          <p:nvPr>
            <p:ph type="body" idx="1"/>
          </p:nvPr>
        </p:nvSpPr>
        <p:spPr>
          <a:xfrm>
            <a:off x="838200" y="1825625"/>
            <a:ext cx="7994284"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b="1" i="1"/>
              <a:t>Hardware:</a:t>
            </a:r>
            <a:r>
              <a:rPr lang="en-US" sz="2400"/>
              <a:t> provides basic computing resources (CPU, memory, I/O devices)</a:t>
            </a:r>
            <a:endParaRPr/>
          </a:p>
          <a:p>
            <a:pPr marL="228600" lvl="0" indent="-228600" algn="just" rtl="0">
              <a:lnSpc>
                <a:spcPct val="90000"/>
              </a:lnSpc>
              <a:spcBef>
                <a:spcPts val="1000"/>
              </a:spcBef>
              <a:spcAft>
                <a:spcPts val="0"/>
              </a:spcAft>
              <a:buClr>
                <a:schemeClr val="dk1"/>
              </a:buClr>
              <a:buSzPts val="2400"/>
              <a:buChar char="•"/>
            </a:pPr>
            <a:r>
              <a:rPr lang="en-US" sz="2400" b="1" i="1"/>
              <a:t>Operating system:</a:t>
            </a:r>
            <a:r>
              <a:rPr lang="en-US" sz="2400"/>
              <a:t> controls and coordinates the use of the hardware among the various application programs for the various users</a:t>
            </a:r>
            <a:endParaRPr/>
          </a:p>
          <a:p>
            <a:pPr marL="228600" lvl="0" indent="-228600" algn="just" rtl="0">
              <a:lnSpc>
                <a:spcPct val="90000"/>
              </a:lnSpc>
              <a:spcBef>
                <a:spcPts val="1000"/>
              </a:spcBef>
              <a:spcAft>
                <a:spcPts val="0"/>
              </a:spcAft>
              <a:buClr>
                <a:schemeClr val="dk1"/>
              </a:buClr>
              <a:buSzPts val="2400"/>
              <a:buChar char="•"/>
            </a:pPr>
            <a:r>
              <a:rPr lang="en-US" sz="2400" b="1" i="1"/>
              <a:t>Applications programs:</a:t>
            </a:r>
            <a:r>
              <a:rPr lang="en-US" sz="2400"/>
              <a:t> define the ways in which the system resources are used to solve the computing problems of the users (compilers, database systems, video games, business programs)</a:t>
            </a:r>
            <a:endParaRPr/>
          </a:p>
          <a:p>
            <a:pPr marL="228600" lvl="0" indent="-228600" algn="just" rtl="0">
              <a:lnSpc>
                <a:spcPct val="90000"/>
              </a:lnSpc>
              <a:spcBef>
                <a:spcPts val="1000"/>
              </a:spcBef>
              <a:spcAft>
                <a:spcPts val="0"/>
              </a:spcAft>
              <a:buClr>
                <a:schemeClr val="dk1"/>
              </a:buClr>
              <a:buSzPts val="2400"/>
              <a:buChar char="•"/>
            </a:pPr>
            <a:r>
              <a:rPr lang="en-US" sz="2400" b="1" i="1"/>
              <a:t>Users:</a:t>
            </a:r>
            <a:r>
              <a:rPr lang="en-US" sz="2400"/>
              <a:t> people, machines, other computers</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247" name="Google Shape;247;p5"/>
          <p:cNvSpPr txBox="1">
            <a:spLocks noGrp="1"/>
          </p:cNvSpPr>
          <p:nvPr>
            <p:ph type="title"/>
          </p:nvPr>
        </p:nvSpPr>
        <p:spPr>
          <a:xfrm>
            <a:off x="210671" y="0"/>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1.1 Computer System Components</a:t>
            </a:r>
            <a:endParaRPr/>
          </a:p>
        </p:txBody>
      </p:sp>
      <p:pic>
        <p:nvPicPr>
          <p:cNvPr id="248" name="Google Shape;248;p5"/>
          <p:cNvPicPr preferRelativeResize="0"/>
          <p:nvPr/>
        </p:nvPicPr>
        <p:blipFill rotWithShape="1">
          <a:blip r:embed="rId3">
            <a:alphaModFix/>
          </a:blip>
          <a:srcRect/>
          <a:stretch/>
        </p:blipFill>
        <p:spPr>
          <a:xfrm>
            <a:off x="8832484" y="1423305"/>
            <a:ext cx="3207990" cy="475365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 program will have variables, instructions, and references that are included as part of the source code. The references to these are usually referred to as the symbolic addresses. When the same program gets compiled, the compiler translates these addresses into relative addresses (Logical Address).</a:t>
            </a:r>
            <a:endParaRPr/>
          </a:p>
          <a:p>
            <a:pPr marL="228600" lvl="0" indent="-228600" algn="just" rtl="0">
              <a:lnSpc>
                <a:spcPct val="90000"/>
              </a:lnSpc>
              <a:spcBef>
                <a:spcPts val="1000"/>
              </a:spcBef>
              <a:spcAft>
                <a:spcPts val="0"/>
              </a:spcAft>
              <a:buClr>
                <a:schemeClr val="dk1"/>
              </a:buClr>
              <a:buSzPts val="2400"/>
              <a:buChar char="•"/>
            </a:pPr>
            <a:r>
              <a:rPr lang="en-US" sz="2400"/>
              <a:t>This is important for the OS to then load the program in memory with a given base address and then use the relative address from that base to refer to different parts of the program.</a:t>
            </a:r>
            <a:endParaRPr/>
          </a:p>
          <a:p>
            <a:pPr marL="228600" lvl="0" indent="-228600" algn="just" rtl="0">
              <a:lnSpc>
                <a:spcPct val="90000"/>
              </a:lnSpc>
              <a:spcBef>
                <a:spcPts val="1000"/>
              </a:spcBef>
              <a:spcAft>
                <a:spcPts val="0"/>
              </a:spcAft>
              <a:buClr>
                <a:schemeClr val="dk1"/>
              </a:buClr>
              <a:buSzPts val="2400"/>
              <a:buChar char="•"/>
            </a:pPr>
            <a:r>
              <a:rPr lang="en-US" sz="2400"/>
              <a:t>In general, there is not enough physical memory to host all programs at the same time. This leads to the concept of virtual memory that can be mapped to physical memory.</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i="1"/>
              <a:t>memory management unit</a:t>
            </a:r>
            <a:r>
              <a:rPr lang="en-US" sz="2400"/>
              <a:t> is responsible for translating virtual addresses or logical addresses to physical addresses.</a:t>
            </a:r>
            <a:endParaRPr/>
          </a:p>
        </p:txBody>
      </p:sp>
      <p:sp>
        <p:nvSpPr>
          <p:cNvPr id="541" name="Google Shape;541;p50"/>
          <p:cNvSpPr txBox="1">
            <a:spLocks noGrp="1"/>
          </p:cNvSpPr>
          <p:nvPr>
            <p:ph type="title"/>
          </p:nvPr>
        </p:nvSpPr>
        <p:spPr>
          <a:xfrm>
            <a:off x="113122" y="10549"/>
            <a:ext cx="9070637"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3.2.1 Logical Address Vs. Physical Address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1"/>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It is often desirable to have processes communicate with each other to coordinate work, for instance. In such cases, the OS provides one or more mechanisms to enable such process-to-process communication. </a:t>
            </a:r>
            <a:endParaRPr/>
          </a:p>
          <a:p>
            <a:pPr marL="228600" lvl="0" indent="-228600" algn="just" rtl="0">
              <a:lnSpc>
                <a:spcPct val="90000"/>
              </a:lnSpc>
              <a:spcBef>
                <a:spcPts val="1000"/>
              </a:spcBef>
              <a:spcAft>
                <a:spcPts val="0"/>
              </a:spcAft>
              <a:buClr>
                <a:schemeClr val="dk1"/>
              </a:buClr>
              <a:buSzPts val="2400"/>
              <a:buChar char="•"/>
            </a:pPr>
            <a:r>
              <a:rPr lang="en-US" sz="2400"/>
              <a:t>These mechanisms are broadly classified as inter-process communication (IPC). The two common ways are explained in the following, which involve:</a:t>
            </a:r>
            <a:endParaRPr/>
          </a:p>
          <a:p>
            <a:pPr marL="685800" lvl="1" indent="-228600" algn="just" rtl="0">
              <a:lnSpc>
                <a:spcPct val="90000"/>
              </a:lnSpc>
              <a:spcBef>
                <a:spcPts val="500"/>
              </a:spcBef>
              <a:spcAft>
                <a:spcPts val="0"/>
              </a:spcAft>
              <a:buClr>
                <a:schemeClr val="dk1"/>
              </a:buClr>
              <a:buSzPts val="2100"/>
              <a:buChar char="•"/>
            </a:pPr>
            <a:r>
              <a:rPr lang="en-US" sz="2100"/>
              <a:t>Shared memory and </a:t>
            </a:r>
            <a:endParaRPr/>
          </a:p>
          <a:p>
            <a:pPr marL="685800" lvl="1" indent="-228600" algn="just" rtl="0">
              <a:lnSpc>
                <a:spcPct val="90000"/>
              </a:lnSpc>
              <a:spcBef>
                <a:spcPts val="500"/>
              </a:spcBef>
              <a:spcAft>
                <a:spcPts val="0"/>
              </a:spcAft>
              <a:buClr>
                <a:schemeClr val="dk1"/>
              </a:buClr>
              <a:buSzPts val="2100"/>
              <a:buChar char="•"/>
            </a:pPr>
            <a:r>
              <a:rPr lang="en-US" sz="2100"/>
              <a:t>Message </a:t>
            </a:r>
            <a:r>
              <a:rPr lang="en-US" sz="2400"/>
              <a:t>passing.</a:t>
            </a:r>
            <a:endParaRPr/>
          </a:p>
        </p:txBody>
      </p:sp>
      <p:sp>
        <p:nvSpPr>
          <p:cNvPr id="547" name="Google Shape;547;p51"/>
          <p:cNvSpPr txBox="1">
            <a:spLocks noGrp="1"/>
          </p:cNvSpPr>
          <p:nvPr>
            <p:ph type="title"/>
          </p:nvPr>
        </p:nvSpPr>
        <p:spPr>
          <a:xfrm>
            <a:off x="386499" y="10549"/>
            <a:ext cx="8797260"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3.3 Inter-process Communication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When two or more processes need to communicate with each other, they may create a shared memory area that is accessible by both processes.</a:t>
            </a:r>
            <a:endParaRPr/>
          </a:p>
          <a:p>
            <a:pPr marL="228600" lvl="0" indent="-228600" algn="just" rtl="0">
              <a:lnSpc>
                <a:spcPct val="90000"/>
              </a:lnSpc>
              <a:spcBef>
                <a:spcPts val="1000"/>
              </a:spcBef>
              <a:spcAft>
                <a:spcPts val="0"/>
              </a:spcAft>
              <a:buClr>
                <a:schemeClr val="dk1"/>
              </a:buClr>
              <a:buSzPts val="2400"/>
              <a:buChar char="•"/>
            </a:pPr>
            <a:r>
              <a:rPr lang="en-US" sz="2400"/>
              <a:t>Then, one of the processes may act as the producer of data, while the other could act as the consumer of data. </a:t>
            </a:r>
            <a:endParaRPr/>
          </a:p>
          <a:p>
            <a:pPr marL="228600" lvl="0" indent="-228600" algn="just" rtl="0">
              <a:lnSpc>
                <a:spcPct val="90000"/>
              </a:lnSpc>
              <a:spcBef>
                <a:spcPts val="1000"/>
              </a:spcBef>
              <a:spcAft>
                <a:spcPts val="0"/>
              </a:spcAft>
              <a:buClr>
                <a:schemeClr val="dk1"/>
              </a:buClr>
              <a:buSzPts val="2400"/>
              <a:buChar char="•"/>
            </a:pPr>
            <a:r>
              <a:rPr lang="en-US" sz="2400"/>
              <a:t>The memory acts as the communication buffer between these two processes. </a:t>
            </a:r>
            <a:endParaRPr/>
          </a:p>
          <a:p>
            <a:pPr marL="228600" lvl="0" indent="-228600" algn="just" rtl="0">
              <a:lnSpc>
                <a:spcPct val="90000"/>
              </a:lnSpc>
              <a:spcBef>
                <a:spcPts val="1000"/>
              </a:spcBef>
              <a:spcAft>
                <a:spcPts val="0"/>
              </a:spcAft>
              <a:buClr>
                <a:schemeClr val="dk1"/>
              </a:buClr>
              <a:buSzPts val="2400"/>
              <a:buChar char="•"/>
            </a:pPr>
            <a:r>
              <a:rPr lang="en-US" sz="2400"/>
              <a:t>This is a very common mechanism to communicate between processes.</a:t>
            </a:r>
            <a:endParaRPr/>
          </a:p>
          <a:p>
            <a:pPr marL="228600" lvl="0" indent="-228600" algn="just" rtl="0">
              <a:lnSpc>
                <a:spcPct val="90000"/>
              </a:lnSpc>
              <a:spcBef>
                <a:spcPts val="1000"/>
              </a:spcBef>
              <a:spcAft>
                <a:spcPts val="0"/>
              </a:spcAft>
              <a:buClr>
                <a:schemeClr val="dk1"/>
              </a:buClr>
              <a:buSzPts val="2400"/>
              <a:buChar char="•"/>
            </a:pPr>
            <a:r>
              <a:rPr lang="en-US" sz="2400"/>
              <a:t>Note: this method need a way of management when the two processes need to save in the shared memory at the same time, it is called </a:t>
            </a:r>
            <a:r>
              <a:rPr lang="en-US" sz="2400" i="1"/>
              <a:t>Synchronization</a:t>
            </a:r>
            <a:r>
              <a:rPr lang="en-US" sz="2400"/>
              <a:t> </a:t>
            </a:r>
            <a:endParaRPr/>
          </a:p>
        </p:txBody>
      </p:sp>
      <p:sp>
        <p:nvSpPr>
          <p:cNvPr id="553" name="Google Shape;553;p52"/>
          <p:cNvSpPr txBox="1">
            <a:spLocks noGrp="1"/>
          </p:cNvSpPr>
          <p:nvPr>
            <p:ph type="title"/>
          </p:nvPr>
        </p:nvSpPr>
        <p:spPr>
          <a:xfrm>
            <a:off x="395926" y="10549"/>
            <a:ext cx="8787833"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3.3.1 Shared Memory Method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3"/>
          <p:cNvSpPr txBox="1">
            <a:spLocks noGrp="1"/>
          </p:cNvSpPr>
          <p:nvPr>
            <p:ph type="body" idx="1"/>
          </p:nvPr>
        </p:nvSpPr>
        <p:spPr>
          <a:xfrm>
            <a:off x="838200" y="1596980"/>
            <a:ext cx="10515600" cy="485533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sz="2400"/>
              <a:t>The other method is called message passing where the two processes have a predefined communication link that could be a file system, socket, named pipe, and so on and a protocol-based messaging mechanism that they use to communicate.</a:t>
            </a:r>
            <a:endParaRPr/>
          </a:p>
          <a:p>
            <a:pPr marL="228600" lvl="0" indent="-228600" algn="just" rtl="0">
              <a:lnSpc>
                <a:spcPct val="90000"/>
              </a:lnSpc>
              <a:spcBef>
                <a:spcPts val="1000"/>
              </a:spcBef>
              <a:spcAft>
                <a:spcPts val="0"/>
              </a:spcAft>
              <a:buClr>
                <a:schemeClr val="dk1"/>
              </a:buClr>
              <a:buSzPct val="100000"/>
              <a:buChar char="•"/>
            </a:pPr>
            <a:r>
              <a:rPr lang="en-US" sz="2400"/>
              <a:t>Typically, the first step would be to establish the communication channel itself.</a:t>
            </a:r>
            <a:endParaRPr/>
          </a:p>
          <a:p>
            <a:pPr marL="228600" lvl="0" indent="-228600" algn="just" rtl="0">
              <a:lnSpc>
                <a:spcPct val="90000"/>
              </a:lnSpc>
              <a:spcBef>
                <a:spcPts val="1000"/>
              </a:spcBef>
              <a:spcAft>
                <a:spcPts val="0"/>
              </a:spcAft>
              <a:buClr>
                <a:schemeClr val="dk1"/>
              </a:buClr>
              <a:buSzPct val="100000"/>
              <a:buChar char="•"/>
            </a:pPr>
            <a:r>
              <a:rPr lang="en-US" sz="2400"/>
              <a:t>For example, in the case of a TCP/IP communication, one of the processes could act as the server waiting on a specific port. The other process could register as a client and connect to that port. The next step could involve sharing of messages between the client and server using predefined protocols leveraging Send and Receive commands. The processes must agree on the communication parameters and flow for this to be successful.</a:t>
            </a:r>
            <a:endParaRPr/>
          </a:p>
          <a:p>
            <a:pPr marL="228600" lvl="0" indent="-228600" algn="just" rtl="0">
              <a:lnSpc>
                <a:spcPct val="90000"/>
              </a:lnSpc>
              <a:spcBef>
                <a:spcPts val="1000"/>
              </a:spcBef>
              <a:spcAft>
                <a:spcPts val="0"/>
              </a:spcAft>
              <a:buClr>
                <a:schemeClr val="dk1"/>
              </a:buClr>
              <a:buSzPct val="100000"/>
              <a:buChar char="•"/>
            </a:pPr>
            <a:r>
              <a:rPr lang="en-US" sz="2400"/>
              <a:t>Note: Some OSs have system calls (APIs) for sending and receiving the data among processes.</a:t>
            </a:r>
            <a:endParaRPr/>
          </a:p>
        </p:txBody>
      </p:sp>
      <p:sp>
        <p:nvSpPr>
          <p:cNvPr id="559" name="Google Shape;559;p53"/>
          <p:cNvSpPr txBox="1">
            <a:spLocks noGrp="1"/>
          </p:cNvSpPr>
          <p:nvPr>
            <p:ph type="title"/>
          </p:nvPr>
        </p:nvSpPr>
        <p:spPr>
          <a:xfrm>
            <a:off x="367645" y="10549"/>
            <a:ext cx="8816114"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3.3.2 Message Passing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4"/>
          <p:cNvSpPr txBox="1">
            <a:spLocks noGrp="1"/>
          </p:cNvSpPr>
          <p:nvPr>
            <p:ph type="ctrTitle" idx="4294967295"/>
          </p:nvPr>
        </p:nvSpPr>
        <p:spPr>
          <a:xfrm>
            <a:off x="3699641" y="4853176"/>
            <a:ext cx="8492359" cy="757130"/>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I/O Management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5"/>
          <p:cNvSpPr txBox="1">
            <a:spLocks noGrp="1"/>
          </p:cNvSpPr>
          <p:nvPr>
            <p:ph type="body" idx="1"/>
          </p:nvPr>
        </p:nvSpPr>
        <p:spPr>
          <a:xfrm>
            <a:off x="838200" y="1159498"/>
            <a:ext cx="10515600" cy="501746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2400"/>
              <a:t>Need of I/O Management</a:t>
            </a:r>
            <a:endParaRPr/>
          </a:p>
          <a:p>
            <a:pPr marL="228600" lvl="0" indent="-228600" algn="l" rtl="0">
              <a:lnSpc>
                <a:spcPct val="90000"/>
              </a:lnSpc>
              <a:spcBef>
                <a:spcPts val="1000"/>
              </a:spcBef>
              <a:spcAft>
                <a:spcPts val="0"/>
              </a:spcAft>
              <a:buClr>
                <a:schemeClr val="dk1"/>
              </a:buClr>
              <a:buSzPct val="100000"/>
              <a:buChar char="•"/>
            </a:pPr>
            <a:r>
              <a:rPr lang="en-US" sz="2400"/>
              <a:t>I/O Subsystem</a:t>
            </a:r>
            <a:endParaRPr/>
          </a:p>
          <a:p>
            <a:pPr marL="228600" lvl="0" indent="-228600" algn="l" rtl="0">
              <a:lnSpc>
                <a:spcPct val="90000"/>
              </a:lnSpc>
              <a:spcBef>
                <a:spcPts val="1000"/>
              </a:spcBef>
              <a:spcAft>
                <a:spcPts val="0"/>
              </a:spcAft>
              <a:buClr>
                <a:schemeClr val="dk1"/>
              </a:buClr>
              <a:buSzPct val="100000"/>
              <a:buChar char="•"/>
            </a:pPr>
            <a:r>
              <a:rPr lang="en-US" sz="2400"/>
              <a:t>I/O Devices Categories: </a:t>
            </a:r>
            <a:endParaRPr/>
          </a:p>
          <a:p>
            <a:pPr marL="685800" lvl="1" indent="-228631" algn="l" rtl="0">
              <a:lnSpc>
                <a:spcPct val="90000"/>
              </a:lnSpc>
              <a:spcBef>
                <a:spcPts val="500"/>
              </a:spcBef>
              <a:spcAft>
                <a:spcPts val="0"/>
              </a:spcAft>
              <a:buClr>
                <a:schemeClr val="dk1"/>
              </a:buClr>
              <a:buSzPct val="100000"/>
              <a:buChar char="•"/>
            </a:pPr>
            <a:r>
              <a:rPr lang="en-US" sz="2100"/>
              <a:t>Block Devices </a:t>
            </a:r>
            <a:endParaRPr/>
          </a:p>
          <a:p>
            <a:pPr marL="685800" lvl="1" indent="-228631" algn="l" rtl="0">
              <a:lnSpc>
                <a:spcPct val="90000"/>
              </a:lnSpc>
              <a:spcBef>
                <a:spcPts val="500"/>
              </a:spcBef>
              <a:spcAft>
                <a:spcPts val="0"/>
              </a:spcAft>
              <a:buClr>
                <a:schemeClr val="dk1"/>
              </a:buClr>
              <a:buSzPct val="100000"/>
              <a:buChar char="•"/>
            </a:pPr>
            <a:r>
              <a:rPr lang="en-US" sz="2100"/>
              <a:t>Character Devices</a:t>
            </a:r>
            <a:endParaRPr/>
          </a:p>
          <a:p>
            <a:pPr marL="228600" lvl="0" indent="-228600" algn="l" rtl="0">
              <a:lnSpc>
                <a:spcPct val="90000"/>
              </a:lnSpc>
              <a:spcBef>
                <a:spcPts val="1000"/>
              </a:spcBef>
              <a:spcAft>
                <a:spcPts val="0"/>
              </a:spcAft>
              <a:buClr>
                <a:schemeClr val="dk1"/>
              </a:buClr>
              <a:buSzPct val="100000"/>
              <a:buChar char="•"/>
            </a:pPr>
            <a:r>
              <a:rPr lang="en-US" sz="2400"/>
              <a:t>I/O Protocols Categories:</a:t>
            </a:r>
            <a:endParaRPr/>
          </a:p>
          <a:p>
            <a:pPr marL="685800" lvl="1" indent="-228631" algn="l" rtl="0">
              <a:lnSpc>
                <a:spcPct val="90000"/>
              </a:lnSpc>
              <a:spcBef>
                <a:spcPts val="500"/>
              </a:spcBef>
              <a:spcAft>
                <a:spcPts val="0"/>
              </a:spcAft>
              <a:buClr>
                <a:schemeClr val="dk1"/>
              </a:buClr>
              <a:buSzPct val="100000"/>
              <a:buChar char="•"/>
            </a:pPr>
            <a:r>
              <a:rPr lang="en-US" sz="2100"/>
              <a:t>Special Instructions I/O</a:t>
            </a:r>
            <a:endParaRPr/>
          </a:p>
          <a:p>
            <a:pPr marL="685800" lvl="1" indent="-228631" algn="l" rtl="0">
              <a:lnSpc>
                <a:spcPct val="90000"/>
              </a:lnSpc>
              <a:spcBef>
                <a:spcPts val="500"/>
              </a:spcBef>
              <a:spcAft>
                <a:spcPts val="0"/>
              </a:spcAft>
              <a:buClr>
                <a:schemeClr val="dk1"/>
              </a:buClr>
              <a:buSzPct val="100000"/>
              <a:buChar char="•"/>
            </a:pPr>
            <a:r>
              <a:rPr lang="en-US" sz="2100"/>
              <a:t>Memory-Mapped I/O</a:t>
            </a:r>
            <a:endParaRPr/>
          </a:p>
          <a:p>
            <a:pPr marL="685800" lvl="1" indent="-228631" algn="l" rtl="0">
              <a:lnSpc>
                <a:spcPct val="90000"/>
              </a:lnSpc>
              <a:spcBef>
                <a:spcPts val="500"/>
              </a:spcBef>
              <a:spcAft>
                <a:spcPts val="0"/>
              </a:spcAft>
              <a:buClr>
                <a:schemeClr val="dk1"/>
              </a:buClr>
              <a:buSzPct val="100000"/>
              <a:buChar char="•"/>
            </a:pPr>
            <a:r>
              <a:rPr lang="en-US" sz="2100"/>
              <a:t>Direct Memory Access (DMA)</a:t>
            </a:r>
            <a:endParaRPr/>
          </a:p>
          <a:p>
            <a:pPr marL="228600" lvl="0" indent="-228600" algn="l" rtl="0">
              <a:lnSpc>
                <a:spcPct val="90000"/>
              </a:lnSpc>
              <a:spcBef>
                <a:spcPts val="1000"/>
              </a:spcBef>
              <a:spcAft>
                <a:spcPts val="0"/>
              </a:spcAft>
              <a:buClr>
                <a:schemeClr val="dk1"/>
              </a:buClr>
              <a:buSzPct val="100000"/>
              <a:buChar char="•"/>
            </a:pPr>
            <a:r>
              <a:rPr lang="en-US" sz="2400"/>
              <a:t>Interrupt Handling Mechanisms</a:t>
            </a:r>
            <a:endParaRPr/>
          </a:p>
          <a:p>
            <a:pPr marL="228600" lvl="0" indent="-228600" algn="l" rtl="0">
              <a:lnSpc>
                <a:spcPct val="90000"/>
              </a:lnSpc>
              <a:spcBef>
                <a:spcPts val="1000"/>
              </a:spcBef>
              <a:spcAft>
                <a:spcPts val="0"/>
              </a:spcAft>
              <a:buClr>
                <a:schemeClr val="dk1"/>
              </a:buClr>
              <a:buSzPct val="100000"/>
              <a:buChar char="•"/>
            </a:pPr>
            <a:r>
              <a:rPr lang="en-US" sz="2400"/>
              <a:t>Synchronous Vs. Asynchronous I/O</a:t>
            </a:r>
            <a:endParaRPr/>
          </a:p>
          <a:p>
            <a:pPr marL="228600" lvl="0" indent="-228600" algn="l" rtl="0">
              <a:lnSpc>
                <a:spcPct val="90000"/>
              </a:lnSpc>
              <a:spcBef>
                <a:spcPts val="1000"/>
              </a:spcBef>
              <a:spcAft>
                <a:spcPts val="0"/>
              </a:spcAft>
              <a:buClr>
                <a:schemeClr val="dk1"/>
              </a:buClr>
              <a:buSzPct val="100000"/>
              <a:buChar char="•"/>
            </a:pPr>
            <a:r>
              <a:rPr lang="en-US" sz="2400"/>
              <a:t>Synchronization and Critical Sections</a:t>
            </a:r>
            <a:endParaRPr/>
          </a:p>
          <a:p>
            <a:pPr marL="685800" lvl="1" indent="-228631" algn="l" rtl="0">
              <a:lnSpc>
                <a:spcPct val="90000"/>
              </a:lnSpc>
              <a:spcBef>
                <a:spcPts val="500"/>
              </a:spcBef>
              <a:spcAft>
                <a:spcPts val="0"/>
              </a:spcAft>
              <a:buClr>
                <a:schemeClr val="dk1"/>
              </a:buClr>
              <a:buSzPct val="100000"/>
              <a:buChar char="•"/>
            </a:pPr>
            <a:r>
              <a:rPr lang="en-US" sz="2100"/>
              <a:t>Mutex</a:t>
            </a:r>
            <a:endParaRPr sz="2100"/>
          </a:p>
          <a:p>
            <a:pPr marL="685800" lvl="1" indent="-228631" algn="l" rtl="0">
              <a:lnSpc>
                <a:spcPct val="90000"/>
              </a:lnSpc>
              <a:spcBef>
                <a:spcPts val="500"/>
              </a:spcBef>
              <a:spcAft>
                <a:spcPts val="0"/>
              </a:spcAft>
              <a:buClr>
                <a:schemeClr val="dk1"/>
              </a:buClr>
              <a:buSzPct val="100000"/>
              <a:buChar char="•"/>
            </a:pPr>
            <a:r>
              <a:rPr lang="en-US" sz="2100"/>
              <a:t>Semaphore</a:t>
            </a:r>
            <a:endParaRPr/>
          </a:p>
          <a:p>
            <a:pPr marL="228600" lvl="0" indent="-228600" algn="l" rtl="0">
              <a:lnSpc>
                <a:spcPct val="90000"/>
              </a:lnSpc>
              <a:spcBef>
                <a:spcPts val="1000"/>
              </a:spcBef>
              <a:spcAft>
                <a:spcPts val="0"/>
              </a:spcAft>
              <a:buClr>
                <a:schemeClr val="dk1"/>
              </a:buClr>
              <a:buSzPct val="100000"/>
              <a:buChar char="•"/>
            </a:pPr>
            <a:r>
              <a:rPr lang="en-US" sz="2400"/>
              <a:t>Deadlocks</a:t>
            </a:r>
            <a:endParaRPr/>
          </a:p>
        </p:txBody>
      </p:sp>
      <p:sp>
        <p:nvSpPr>
          <p:cNvPr id="570" name="Google Shape;570;p5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Content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56"/>
          <p:cNvSpPr txBox="1">
            <a:spLocks noGrp="1"/>
          </p:cNvSpPr>
          <p:nvPr>
            <p:ph type="body" idx="1"/>
          </p:nvPr>
        </p:nvSpPr>
        <p:spPr>
          <a:xfrm>
            <a:off x="548750" y="1120993"/>
            <a:ext cx="11359166" cy="539624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As part of the system, there could be multiple devices that are connected and perform different input-output functions.</a:t>
            </a:r>
            <a:endParaRPr/>
          </a:p>
          <a:p>
            <a:pPr marL="228600" lvl="0" indent="-228600" algn="just" rtl="0">
              <a:lnSpc>
                <a:spcPct val="90000"/>
              </a:lnSpc>
              <a:spcBef>
                <a:spcPts val="1000"/>
              </a:spcBef>
              <a:spcAft>
                <a:spcPts val="0"/>
              </a:spcAft>
              <a:buClr>
                <a:schemeClr val="dk1"/>
              </a:buClr>
              <a:buSzPts val="2400"/>
              <a:buChar char="•"/>
            </a:pPr>
            <a:r>
              <a:rPr lang="en-US" sz="2400"/>
              <a:t>These I/O devices could be used for human interaction such as display panel, touch panels, keyboard, mouse, and track pads, to name a few.</a:t>
            </a:r>
            <a:endParaRPr/>
          </a:p>
          <a:p>
            <a:pPr marL="228600" lvl="0" indent="-228600" algn="just" rtl="0">
              <a:lnSpc>
                <a:spcPct val="90000"/>
              </a:lnSpc>
              <a:spcBef>
                <a:spcPts val="1000"/>
              </a:spcBef>
              <a:spcAft>
                <a:spcPts val="0"/>
              </a:spcAft>
              <a:buClr>
                <a:schemeClr val="dk1"/>
              </a:buClr>
              <a:buSzPts val="2400"/>
              <a:buChar char="•"/>
            </a:pPr>
            <a:r>
              <a:rPr lang="en-US" sz="2400"/>
              <a:t>Another I/O devices could be to connect the system to storage devices, sensors, and so on. There could also be I/O devices for networking needs that implement certain parts of the networking stack. These could be Wi-Fi, Ethernet, and Bluetooth devices and so on.</a:t>
            </a:r>
            <a:endParaRPr/>
          </a:p>
          <a:p>
            <a:pPr marL="228600" lvl="0" indent="-228600" algn="just" rtl="0">
              <a:lnSpc>
                <a:spcPct val="90000"/>
              </a:lnSpc>
              <a:spcBef>
                <a:spcPts val="1000"/>
              </a:spcBef>
              <a:spcAft>
                <a:spcPts val="0"/>
              </a:spcAft>
              <a:buClr>
                <a:schemeClr val="dk1"/>
              </a:buClr>
              <a:buSzPts val="2400"/>
              <a:buChar char="•"/>
            </a:pPr>
            <a:r>
              <a:rPr lang="en-US" sz="2400"/>
              <a:t>They vary from one to another in the form of protocols they use to communicate such as the data format, speed at which they operate, error reporting mechanisms, and more.</a:t>
            </a:r>
            <a:endParaRPr/>
          </a:p>
          <a:p>
            <a:pPr marL="228600" lvl="0" indent="-228600" algn="just" rtl="0">
              <a:lnSpc>
                <a:spcPct val="90000"/>
              </a:lnSpc>
              <a:spcBef>
                <a:spcPts val="1000"/>
              </a:spcBef>
              <a:spcAft>
                <a:spcPts val="0"/>
              </a:spcAft>
              <a:buClr>
                <a:schemeClr val="dk1"/>
              </a:buClr>
              <a:buSzPts val="2400"/>
              <a:buChar char="•"/>
            </a:pPr>
            <a:r>
              <a:rPr lang="en-US" sz="2400"/>
              <a:t>The OS presents a unified I/O system that abstracts the complexity from applications. The OS handles this by establishing protocols and interfaces with each I/O controller. However, the I/O subsystem usually forms the complex part of the operating system due to the dynamics and the wide variety of I/Os involved.</a:t>
            </a:r>
            <a:endParaRPr/>
          </a:p>
        </p:txBody>
      </p:sp>
      <p:sp>
        <p:nvSpPr>
          <p:cNvPr id="576" name="Google Shape;576;p56"/>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4.1 Need for I/O Management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7"/>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4.1 Need for I/O Management</a:t>
            </a:r>
            <a:endParaRPr/>
          </a:p>
        </p:txBody>
      </p:sp>
      <p:pic>
        <p:nvPicPr>
          <p:cNvPr id="582" name="Google Shape;582;p57"/>
          <p:cNvPicPr preferRelativeResize="0">
            <a:picLocks noGrp="1"/>
          </p:cNvPicPr>
          <p:nvPr>
            <p:ph type="body" idx="1"/>
          </p:nvPr>
        </p:nvPicPr>
        <p:blipFill rotWithShape="1">
          <a:blip r:embed="rId3">
            <a:alphaModFix/>
          </a:blip>
          <a:srcRect/>
          <a:stretch/>
        </p:blipFill>
        <p:spPr>
          <a:xfrm>
            <a:off x="298689" y="1489435"/>
            <a:ext cx="11564089" cy="42159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8"/>
          <p:cNvSpPr txBox="1">
            <a:spLocks noGrp="1"/>
          </p:cNvSpPr>
          <p:nvPr>
            <p:ph type="body" idx="1"/>
          </p:nvPr>
        </p:nvSpPr>
        <p:spPr>
          <a:xfrm>
            <a:off x="583675" y="933387"/>
            <a:ext cx="10714149" cy="5215943"/>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sz="2400"/>
              <a:t>Input/output devices that are connected to the computer are called peripheral devices.</a:t>
            </a:r>
            <a:endParaRPr/>
          </a:p>
          <a:p>
            <a:pPr marL="228600" lvl="0" indent="-228600" algn="just" rtl="0">
              <a:lnSpc>
                <a:spcPct val="90000"/>
              </a:lnSpc>
              <a:spcBef>
                <a:spcPts val="1000"/>
              </a:spcBef>
              <a:spcAft>
                <a:spcPts val="0"/>
              </a:spcAft>
              <a:buClr>
                <a:schemeClr val="dk1"/>
              </a:buClr>
              <a:buSzPct val="100000"/>
              <a:buChar char="•"/>
            </a:pPr>
            <a:r>
              <a:rPr lang="en-US" sz="2400"/>
              <a:t>It is communicated with the system through the busses: Data bus: to transfer data, Address bus: used to specify address locations, and Control bus: to control a device.</a:t>
            </a:r>
            <a:endParaRPr/>
          </a:p>
          <a:p>
            <a:pPr marL="228600" lvl="0" indent="-228600" algn="just" rtl="0">
              <a:lnSpc>
                <a:spcPct val="90000"/>
              </a:lnSpc>
              <a:spcBef>
                <a:spcPts val="1000"/>
              </a:spcBef>
              <a:spcAft>
                <a:spcPts val="0"/>
              </a:spcAft>
              <a:buClr>
                <a:schemeClr val="dk1"/>
              </a:buClr>
              <a:buSzPct val="100000"/>
              <a:buChar char="•"/>
            </a:pPr>
            <a:r>
              <a:rPr lang="en-US" sz="2400"/>
              <a:t>There could be different buses or device protocols that an operating system may support. The most common protocols include:</a:t>
            </a:r>
            <a:endParaRPr/>
          </a:p>
          <a:p>
            <a:pPr marL="685800" lvl="1" indent="-228631" algn="just" rtl="0">
              <a:lnSpc>
                <a:spcPct val="90000"/>
              </a:lnSpc>
              <a:spcBef>
                <a:spcPts val="500"/>
              </a:spcBef>
              <a:spcAft>
                <a:spcPts val="0"/>
              </a:spcAft>
              <a:buClr>
                <a:schemeClr val="dk1"/>
              </a:buClr>
              <a:buSzPct val="100000"/>
              <a:buChar char="•"/>
            </a:pPr>
            <a:r>
              <a:rPr lang="en-US" sz="2100"/>
              <a:t>Peripheral Component Interconnect Express (PCIe) protocol,</a:t>
            </a:r>
            <a:endParaRPr/>
          </a:p>
          <a:p>
            <a:pPr marL="685800" lvl="1" indent="-228631" algn="just" rtl="0">
              <a:lnSpc>
                <a:spcPct val="90000"/>
              </a:lnSpc>
              <a:spcBef>
                <a:spcPts val="500"/>
              </a:spcBef>
              <a:spcAft>
                <a:spcPts val="0"/>
              </a:spcAft>
              <a:buClr>
                <a:schemeClr val="dk1"/>
              </a:buClr>
              <a:buSzPct val="100000"/>
              <a:buChar char="•"/>
            </a:pPr>
            <a:r>
              <a:rPr lang="en-US" sz="2100"/>
              <a:t>Inter-Integrated Circuit (I2C), and</a:t>
            </a:r>
            <a:endParaRPr/>
          </a:p>
          <a:p>
            <a:pPr marL="685800" lvl="1" indent="-228631" algn="just" rtl="0">
              <a:lnSpc>
                <a:spcPct val="90000"/>
              </a:lnSpc>
              <a:spcBef>
                <a:spcPts val="500"/>
              </a:spcBef>
              <a:spcAft>
                <a:spcPts val="0"/>
              </a:spcAft>
              <a:buClr>
                <a:schemeClr val="dk1"/>
              </a:buClr>
              <a:buSzPct val="100000"/>
              <a:buChar char="•"/>
            </a:pPr>
            <a:r>
              <a:rPr lang="en-US" sz="2100"/>
              <a:t>Advanced Configuration and Power Interface (ACPI)</a:t>
            </a:r>
            <a:endParaRPr/>
          </a:p>
          <a:p>
            <a:pPr marL="228600" lvl="0" indent="-228600" algn="just" rtl="0">
              <a:lnSpc>
                <a:spcPct val="90000"/>
              </a:lnSpc>
              <a:spcBef>
                <a:spcPts val="1000"/>
              </a:spcBef>
              <a:spcAft>
                <a:spcPts val="0"/>
              </a:spcAft>
              <a:buClr>
                <a:schemeClr val="dk1"/>
              </a:buClr>
              <a:buSzPct val="100000"/>
              <a:buChar char="•"/>
            </a:pPr>
            <a:r>
              <a:rPr lang="en-US" sz="2400"/>
              <a:t>A device can be connected over one or more of these interfaces.</a:t>
            </a:r>
            <a:endParaRPr/>
          </a:p>
          <a:p>
            <a:pPr marL="228600" lvl="0" indent="-228600" algn="just" rtl="0">
              <a:lnSpc>
                <a:spcPct val="90000"/>
              </a:lnSpc>
              <a:spcBef>
                <a:spcPts val="1000"/>
              </a:spcBef>
              <a:spcAft>
                <a:spcPts val="0"/>
              </a:spcAft>
              <a:buClr>
                <a:schemeClr val="dk1"/>
              </a:buClr>
              <a:buSzPct val="100000"/>
              <a:buChar char="•"/>
            </a:pPr>
            <a:r>
              <a:rPr lang="en-US" sz="2400"/>
              <a:t>Consider the need to send a request to read the temperature of a specific device that is connected via ACPI. In this case, the operating system sends a request to the ACPI subsystem, targeting the device that handles the request and returns the data. This is then passed back to the application.</a:t>
            </a:r>
            <a:endParaRPr/>
          </a:p>
        </p:txBody>
      </p:sp>
      <p:sp>
        <p:nvSpPr>
          <p:cNvPr id="588" name="Google Shape;588;p5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4.2 I/O Subsystem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9"/>
          <p:cNvSpPr txBox="1">
            <a:spLocks noGrp="1"/>
          </p:cNvSpPr>
          <p:nvPr>
            <p:ph type="body" idx="1"/>
          </p:nvPr>
        </p:nvSpPr>
        <p:spPr>
          <a:xfrm>
            <a:off x="611956" y="1087374"/>
            <a:ext cx="11011293" cy="4967687"/>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Typically, there is a software component in kernel mode called as the “</a:t>
            </a:r>
            <a:r>
              <a:rPr lang="en-US" sz="2400" b="1"/>
              <a:t>device driver</a:t>
            </a:r>
            <a:r>
              <a:rPr lang="en-US" sz="2400"/>
              <a:t>” that handles all interfaces with a device.</a:t>
            </a:r>
            <a:endParaRPr/>
          </a:p>
          <a:p>
            <a:pPr marL="228600" lvl="0" indent="-228600" algn="just" rtl="0">
              <a:lnSpc>
                <a:spcPct val="90000"/>
              </a:lnSpc>
              <a:spcBef>
                <a:spcPts val="1000"/>
              </a:spcBef>
              <a:spcAft>
                <a:spcPts val="0"/>
              </a:spcAft>
              <a:buClr>
                <a:schemeClr val="dk1"/>
              </a:buClr>
              <a:buSzPts val="2400"/>
              <a:buChar char="•"/>
            </a:pPr>
            <a:r>
              <a:rPr lang="en-US" sz="2400"/>
              <a:t>It helps with communicating between the device and the OS and abstracts the device specifics.</a:t>
            </a:r>
            <a:endParaRPr/>
          </a:p>
          <a:p>
            <a:pPr marL="228600" lvl="0" indent="-228600" algn="just" rtl="0">
              <a:lnSpc>
                <a:spcPct val="90000"/>
              </a:lnSpc>
              <a:spcBef>
                <a:spcPts val="1000"/>
              </a:spcBef>
              <a:spcAft>
                <a:spcPts val="0"/>
              </a:spcAft>
              <a:buClr>
                <a:schemeClr val="dk1"/>
              </a:buClr>
              <a:buSzPts val="2400"/>
              <a:buChar char="•"/>
            </a:pPr>
            <a:r>
              <a:rPr lang="en-US" sz="2400"/>
              <a:t>Similarly, there could be a driver at the bus level usually referred to as the bus driver. </a:t>
            </a:r>
            <a:endParaRPr/>
          </a:p>
          <a:p>
            <a:pPr marL="228600" lvl="0" indent="-228600" algn="just" rtl="0">
              <a:lnSpc>
                <a:spcPct val="90000"/>
              </a:lnSpc>
              <a:spcBef>
                <a:spcPts val="1000"/>
              </a:spcBef>
              <a:spcAft>
                <a:spcPts val="0"/>
              </a:spcAft>
              <a:buClr>
                <a:schemeClr val="dk1"/>
              </a:buClr>
              <a:buSzPts val="2400"/>
              <a:buChar char="•"/>
            </a:pPr>
            <a:r>
              <a:rPr lang="en-US" sz="2400"/>
              <a:t>Most OSs include an inbox driver that implements the bus driver.</a:t>
            </a:r>
            <a:endParaRPr/>
          </a:p>
          <a:p>
            <a:pPr marL="228600" lvl="0" indent="-228600" algn="just" rtl="0">
              <a:lnSpc>
                <a:spcPct val="90000"/>
              </a:lnSpc>
              <a:spcBef>
                <a:spcPts val="1000"/>
              </a:spcBef>
              <a:spcAft>
                <a:spcPts val="0"/>
              </a:spcAft>
              <a:buClr>
                <a:schemeClr val="dk1"/>
              </a:buClr>
              <a:buSzPts val="2400"/>
              <a:buChar char="•"/>
            </a:pPr>
            <a:r>
              <a:rPr lang="en-US" sz="2400"/>
              <a:t>There is usually a driver for each controller and each device.</a:t>
            </a:r>
            <a:endParaRPr/>
          </a:p>
        </p:txBody>
      </p:sp>
      <p:sp>
        <p:nvSpPr>
          <p:cNvPr id="594" name="Google Shape;594;p5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4.2 I/O Subsystem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 Von Neumann Architecture</a:t>
            </a:r>
            <a:endParaRPr/>
          </a:p>
        </p:txBody>
      </p:sp>
      <p:pic>
        <p:nvPicPr>
          <p:cNvPr id="254" name="Google Shape;254;p6"/>
          <p:cNvPicPr preferRelativeResize="0">
            <a:picLocks noGrp="1"/>
          </p:cNvPicPr>
          <p:nvPr>
            <p:ph type="body" idx="1"/>
          </p:nvPr>
        </p:nvPicPr>
        <p:blipFill rotWithShape="1">
          <a:blip r:embed="rId3">
            <a:alphaModFix/>
          </a:blip>
          <a:srcRect/>
          <a:stretch/>
        </p:blipFill>
        <p:spPr>
          <a:xfrm>
            <a:off x="7576030" y="670987"/>
            <a:ext cx="3440068" cy="2608655"/>
          </a:xfrm>
          <a:prstGeom prst="rect">
            <a:avLst/>
          </a:prstGeom>
          <a:noFill/>
          <a:ln>
            <a:noFill/>
          </a:ln>
        </p:spPr>
      </p:pic>
      <p:sp>
        <p:nvSpPr>
          <p:cNvPr id="255" name="Google Shape;255;p6"/>
          <p:cNvSpPr/>
          <p:nvPr/>
        </p:nvSpPr>
        <p:spPr>
          <a:xfrm>
            <a:off x="962025" y="1548622"/>
            <a:ext cx="6096000" cy="4823885"/>
          </a:xfrm>
          <a:prstGeom prst="rect">
            <a:avLst/>
          </a:prstGeom>
          <a:noFill/>
          <a:ln>
            <a:noFill/>
          </a:ln>
        </p:spPr>
        <p:txBody>
          <a:bodyPr spcFirstLastPara="1" wrap="square" lIns="91425" tIns="45700" rIns="91425" bIns="45700" anchor="t" anchorCtr="0">
            <a:normAutofit/>
          </a:bodyPr>
          <a:lstStyle/>
          <a:p>
            <a:pPr marL="171450" marR="0" lvl="0" indent="-171450" algn="just" rtl="0">
              <a:lnSpc>
                <a:spcPct val="9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Von Neumann architecture was first published by John von Neumann in 1945.</a:t>
            </a:r>
            <a:endParaRPr/>
          </a:p>
          <a:p>
            <a:pPr marL="171450" marR="0" lvl="0" indent="-171450" algn="just" rtl="0">
              <a:lnSpc>
                <a:spcPct val="90000"/>
              </a:lnSpc>
              <a:spcBef>
                <a:spcPts val="75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His computer architecture design consists of a Control Unit, Arithmetic and Logic Unit (ALU), Memory Unit, Registers and Inputs/Outputs.</a:t>
            </a:r>
            <a:endParaRPr/>
          </a:p>
          <a:p>
            <a:pPr marL="171450" marR="0" lvl="0" indent="-171450" algn="just" rtl="0">
              <a:lnSpc>
                <a:spcPct val="90000"/>
              </a:lnSpc>
              <a:spcBef>
                <a:spcPts val="75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Von Neumann architecture is based on the stored-program computer concept, where instruction data and program data are stored in the same memory.  This design is still used in most computers produced today.</a:t>
            </a:r>
            <a:endParaRPr/>
          </a:p>
        </p:txBody>
      </p:sp>
      <p:pic>
        <p:nvPicPr>
          <p:cNvPr id="256" name="Google Shape;256;p6"/>
          <p:cNvPicPr preferRelativeResize="0"/>
          <p:nvPr/>
        </p:nvPicPr>
        <p:blipFill rotWithShape="1">
          <a:blip r:embed="rId4">
            <a:alphaModFix/>
          </a:blip>
          <a:srcRect/>
          <a:stretch/>
        </p:blipFill>
        <p:spPr>
          <a:xfrm>
            <a:off x="7058024" y="3137973"/>
            <a:ext cx="5133975" cy="372002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0"/>
          <p:cNvSpPr txBox="1">
            <a:spLocks noGrp="1"/>
          </p:cNvSpPr>
          <p:nvPr>
            <p:ph type="body" idx="1"/>
          </p:nvPr>
        </p:nvSpPr>
        <p:spPr>
          <a:xfrm>
            <a:off x="565608" y="1084082"/>
            <a:ext cx="10788192" cy="515340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I/O devices can be broadly divided into two categories called </a:t>
            </a:r>
            <a:r>
              <a:rPr lang="en-US" sz="2400" b="1" i="1"/>
              <a:t>block</a:t>
            </a:r>
            <a:r>
              <a:rPr lang="en-US" sz="2400"/>
              <a:t> and </a:t>
            </a:r>
            <a:r>
              <a:rPr lang="en-US" sz="2400" b="1" i="1"/>
              <a:t>character</a:t>
            </a:r>
            <a:r>
              <a:rPr lang="en-US" sz="2400"/>
              <a:t> devices.</a:t>
            </a:r>
            <a:endParaRPr/>
          </a:p>
          <a:p>
            <a:pPr marL="228600" lvl="0" indent="-228600" algn="just" rtl="0">
              <a:lnSpc>
                <a:spcPct val="90000"/>
              </a:lnSpc>
              <a:spcBef>
                <a:spcPts val="1000"/>
              </a:spcBef>
              <a:spcAft>
                <a:spcPts val="0"/>
              </a:spcAft>
              <a:buClr>
                <a:schemeClr val="dk1"/>
              </a:buClr>
              <a:buSzPts val="2400"/>
              <a:buChar char="•"/>
            </a:pPr>
            <a:r>
              <a:rPr lang="en-US" sz="2400"/>
              <a:t>Usually, most devices would have a command and data location and a protocol that the device firmware and the driver understand.</a:t>
            </a:r>
            <a:endParaRPr/>
          </a:p>
          <a:p>
            <a:pPr marL="228600" lvl="0" indent="-228600" algn="just" rtl="0">
              <a:lnSpc>
                <a:spcPct val="90000"/>
              </a:lnSpc>
              <a:spcBef>
                <a:spcPts val="1000"/>
              </a:spcBef>
              <a:spcAft>
                <a:spcPts val="0"/>
              </a:spcAft>
              <a:buClr>
                <a:schemeClr val="dk1"/>
              </a:buClr>
              <a:buSzPts val="2400"/>
              <a:buChar char="•"/>
            </a:pPr>
            <a:r>
              <a:rPr lang="en-US" sz="2400"/>
              <a:t>The </a:t>
            </a:r>
            <a:r>
              <a:rPr lang="en-US" sz="2400" b="1" i="1"/>
              <a:t>driver</a:t>
            </a:r>
            <a:r>
              <a:rPr lang="en-US" sz="2400"/>
              <a:t> would fill the required data and issue a command.</a:t>
            </a:r>
            <a:endParaRPr/>
          </a:p>
          <a:p>
            <a:pPr marL="228600" lvl="0" indent="-228600" algn="just" rtl="0">
              <a:lnSpc>
                <a:spcPct val="90000"/>
              </a:lnSpc>
              <a:spcBef>
                <a:spcPts val="1000"/>
              </a:spcBef>
              <a:spcAft>
                <a:spcPts val="0"/>
              </a:spcAft>
              <a:buClr>
                <a:schemeClr val="dk1"/>
              </a:buClr>
              <a:buSzPts val="2400"/>
              <a:buChar char="•"/>
            </a:pPr>
            <a:r>
              <a:rPr lang="en-US" sz="2400"/>
              <a:t>The device </a:t>
            </a:r>
            <a:r>
              <a:rPr lang="en-US" sz="2400" b="1" i="1"/>
              <a:t>firmware</a:t>
            </a:r>
            <a:r>
              <a:rPr lang="en-US" sz="2400"/>
              <a:t> would respond back to the command and return a code that is utilized by the driver. </a:t>
            </a:r>
            <a:endParaRPr/>
          </a:p>
          <a:p>
            <a:pPr marL="228600" lvl="0" indent="-228600" algn="just" rtl="0">
              <a:lnSpc>
                <a:spcPct val="90000"/>
              </a:lnSpc>
              <a:spcBef>
                <a:spcPts val="1000"/>
              </a:spcBef>
              <a:spcAft>
                <a:spcPts val="0"/>
              </a:spcAft>
              <a:buClr>
                <a:schemeClr val="dk1"/>
              </a:buClr>
              <a:buSzPts val="2400"/>
              <a:buChar char="•"/>
            </a:pPr>
            <a:r>
              <a:rPr lang="en-US" sz="2400"/>
              <a:t>The protocol, size, and format could differ from one device to another.</a:t>
            </a:r>
            <a:endParaRPr/>
          </a:p>
        </p:txBody>
      </p:sp>
      <p:sp>
        <p:nvSpPr>
          <p:cNvPr id="600" name="Google Shape;600;p6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4.3 I/O Devices Categories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1"/>
          <p:cNvSpPr txBox="1">
            <a:spLocks noGrp="1"/>
          </p:cNvSpPr>
          <p:nvPr>
            <p:ph type="body" idx="1"/>
          </p:nvPr>
        </p:nvSpPr>
        <p:spPr>
          <a:xfrm>
            <a:off x="795133" y="1084082"/>
            <a:ext cx="10558667" cy="515340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These are devices with which the I/O device controller communicates by sending blocks of data.</a:t>
            </a:r>
            <a:endParaRPr/>
          </a:p>
          <a:p>
            <a:pPr marL="228600" lvl="0" indent="-228600" algn="just" rtl="0">
              <a:lnSpc>
                <a:spcPct val="90000"/>
              </a:lnSpc>
              <a:spcBef>
                <a:spcPts val="1000"/>
              </a:spcBef>
              <a:spcAft>
                <a:spcPts val="0"/>
              </a:spcAft>
              <a:buClr>
                <a:schemeClr val="dk1"/>
              </a:buClr>
              <a:buSzPts val="2400"/>
              <a:buChar char="•"/>
            </a:pPr>
            <a:r>
              <a:rPr lang="en-US" sz="2400"/>
              <a:t>A block is referred to as a group of bytes that are referred together for Read/Write purposes.</a:t>
            </a:r>
            <a:endParaRPr/>
          </a:p>
          <a:p>
            <a:pPr marL="228600" lvl="0" indent="-228600" algn="just" rtl="0">
              <a:lnSpc>
                <a:spcPct val="90000"/>
              </a:lnSpc>
              <a:spcBef>
                <a:spcPts val="1000"/>
              </a:spcBef>
              <a:spcAft>
                <a:spcPts val="0"/>
              </a:spcAft>
              <a:buClr>
                <a:schemeClr val="dk1"/>
              </a:buClr>
              <a:buSzPts val="2400"/>
              <a:buChar char="•"/>
            </a:pPr>
            <a:r>
              <a:rPr lang="en-US" sz="2400"/>
              <a:t>Example: flash memory, digital camera</a:t>
            </a:r>
            <a:endParaRPr/>
          </a:p>
          <a:p>
            <a:pPr marL="228600" lvl="0" indent="-228600" algn="just" rtl="0">
              <a:lnSpc>
                <a:spcPct val="90000"/>
              </a:lnSpc>
              <a:spcBef>
                <a:spcPts val="1000"/>
              </a:spcBef>
              <a:spcAft>
                <a:spcPts val="0"/>
              </a:spcAft>
              <a:buClr>
                <a:schemeClr val="dk1"/>
              </a:buClr>
              <a:buSzPts val="2400"/>
              <a:buChar char="•"/>
            </a:pPr>
            <a:r>
              <a:rPr lang="en-US" sz="2400"/>
              <a:t>The device driver would access by specifying the size of Read/Writes which is varying from device to another.</a:t>
            </a:r>
            <a:endParaRPr/>
          </a:p>
        </p:txBody>
      </p:sp>
      <p:sp>
        <p:nvSpPr>
          <p:cNvPr id="606" name="Google Shape;606;p61"/>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4.3.1 Block Devices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body" idx="1"/>
          </p:nvPr>
        </p:nvSpPr>
        <p:spPr>
          <a:xfrm>
            <a:off x="838200" y="1287624"/>
            <a:ext cx="10515600" cy="275647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Another class of devices are character devices, the subtle difference is that the communication happens by sending and receiving single characters, which is usually a byte or an octet.</a:t>
            </a:r>
            <a:endParaRPr/>
          </a:p>
          <a:p>
            <a:pPr marL="228600" lvl="0" indent="-228600" algn="just" rtl="0">
              <a:lnSpc>
                <a:spcPct val="90000"/>
              </a:lnSpc>
              <a:spcBef>
                <a:spcPts val="1000"/>
              </a:spcBef>
              <a:spcAft>
                <a:spcPts val="0"/>
              </a:spcAft>
              <a:buClr>
                <a:schemeClr val="dk1"/>
              </a:buClr>
              <a:buSzPts val="2400"/>
              <a:buChar char="•"/>
            </a:pPr>
            <a:r>
              <a:rPr lang="en-US" sz="2400"/>
              <a:t>Many serial port devices like keyboards, some sensor devices, and microcontrollers follow this mechanism.</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612" name="Google Shape;612;p6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4.3.2 Character Devices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txBox="1">
            <a:spLocks noGrp="1"/>
          </p:cNvSpPr>
          <p:nvPr>
            <p:ph type="body" idx="1"/>
          </p:nvPr>
        </p:nvSpPr>
        <p:spPr>
          <a:xfrm>
            <a:off x="838200" y="1287625"/>
            <a:ext cx="10515600" cy="323724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protocols used by the different devices (block devices or character devices) could vary from one to another. There are three main categories of I/O protocols that are used:</a:t>
            </a:r>
            <a:endParaRPr/>
          </a:p>
          <a:p>
            <a:pPr marL="685800" lvl="1" indent="-228600" algn="just" rtl="0">
              <a:lnSpc>
                <a:spcPct val="90000"/>
              </a:lnSpc>
              <a:spcBef>
                <a:spcPts val="500"/>
              </a:spcBef>
              <a:spcAft>
                <a:spcPts val="0"/>
              </a:spcAft>
              <a:buClr>
                <a:schemeClr val="dk1"/>
              </a:buClr>
              <a:buSzPts val="2100"/>
              <a:buChar char="•"/>
            </a:pPr>
            <a:r>
              <a:rPr lang="en-US" sz="2100"/>
              <a:t>Special Instruction I/O</a:t>
            </a:r>
            <a:endParaRPr/>
          </a:p>
          <a:p>
            <a:pPr marL="685800" lvl="1" indent="-228600" algn="just" rtl="0">
              <a:lnSpc>
                <a:spcPct val="90000"/>
              </a:lnSpc>
              <a:spcBef>
                <a:spcPts val="500"/>
              </a:spcBef>
              <a:spcAft>
                <a:spcPts val="0"/>
              </a:spcAft>
              <a:buClr>
                <a:schemeClr val="dk1"/>
              </a:buClr>
              <a:buSzPts val="2100"/>
              <a:buChar char="•"/>
            </a:pPr>
            <a:r>
              <a:rPr lang="en-US" sz="2100"/>
              <a:t>Memory-Mapped I/O</a:t>
            </a:r>
            <a:endParaRPr/>
          </a:p>
          <a:p>
            <a:pPr marL="685800" lvl="1" indent="-228600" algn="just" rtl="0">
              <a:lnSpc>
                <a:spcPct val="90000"/>
              </a:lnSpc>
              <a:spcBef>
                <a:spcPts val="500"/>
              </a:spcBef>
              <a:spcAft>
                <a:spcPts val="0"/>
              </a:spcAft>
              <a:buClr>
                <a:schemeClr val="dk1"/>
              </a:buClr>
              <a:buSzPts val="2100"/>
              <a:buChar char="•"/>
            </a:pPr>
            <a:r>
              <a:rPr lang="en-US" sz="2100"/>
              <a:t>Direct Memory Access (DMA)</a:t>
            </a:r>
            <a:endParaRPr/>
          </a:p>
        </p:txBody>
      </p:sp>
      <p:sp>
        <p:nvSpPr>
          <p:cNvPr id="618" name="Google Shape;618;p6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4.4 I/O Protocols Categories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4"/>
          <p:cNvSpPr txBox="1">
            <a:spLocks noGrp="1"/>
          </p:cNvSpPr>
          <p:nvPr>
            <p:ph type="body" idx="1"/>
          </p:nvPr>
        </p:nvSpPr>
        <p:spPr>
          <a:xfrm>
            <a:off x="838200" y="1287624"/>
            <a:ext cx="10515600" cy="348233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There could be specific CPU instructions that are custom developed for communicating with and controlling the I/O devices. </a:t>
            </a:r>
            <a:endParaRPr/>
          </a:p>
          <a:p>
            <a:pPr marL="228600" lvl="0" indent="-228600" algn="just" rtl="0">
              <a:lnSpc>
                <a:spcPct val="90000"/>
              </a:lnSpc>
              <a:spcBef>
                <a:spcPts val="1000"/>
              </a:spcBef>
              <a:spcAft>
                <a:spcPts val="0"/>
              </a:spcAft>
              <a:buClr>
                <a:schemeClr val="dk1"/>
              </a:buClr>
              <a:buSzPts val="2400"/>
              <a:buChar char="•"/>
            </a:pPr>
            <a:r>
              <a:rPr lang="en-US" sz="2400"/>
              <a:t>Each device has a unique I/O address</a:t>
            </a:r>
            <a:endParaRPr/>
          </a:p>
          <a:p>
            <a:pPr marL="228600" lvl="0" indent="-228600" algn="just" rtl="0">
              <a:lnSpc>
                <a:spcPct val="90000"/>
              </a:lnSpc>
              <a:spcBef>
                <a:spcPts val="1000"/>
              </a:spcBef>
              <a:spcAft>
                <a:spcPts val="0"/>
              </a:spcAft>
              <a:buClr>
                <a:schemeClr val="dk1"/>
              </a:buClr>
              <a:buSzPts val="2400"/>
              <a:buChar char="•"/>
            </a:pPr>
            <a:r>
              <a:rPr lang="en-US" sz="2400"/>
              <a:t>For example, there could be a CPU-specific protocol to communicate with the embedded controller. </a:t>
            </a:r>
            <a:endParaRPr/>
          </a:p>
          <a:p>
            <a:pPr marL="228600" lvl="0" indent="-228600" algn="just" rtl="0">
              <a:lnSpc>
                <a:spcPct val="90000"/>
              </a:lnSpc>
              <a:spcBef>
                <a:spcPts val="1000"/>
              </a:spcBef>
              <a:spcAft>
                <a:spcPts val="0"/>
              </a:spcAft>
              <a:buClr>
                <a:schemeClr val="dk1"/>
              </a:buClr>
              <a:buSzPts val="2400"/>
              <a:buChar char="•"/>
            </a:pPr>
            <a:r>
              <a:rPr lang="en-US" sz="2400"/>
              <a:t>This may be needed for faster and efficient communication. </a:t>
            </a:r>
            <a:endParaRPr/>
          </a:p>
          <a:p>
            <a:pPr marL="228600" lvl="0" indent="-228600" algn="just" rtl="0">
              <a:lnSpc>
                <a:spcPct val="90000"/>
              </a:lnSpc>
              <a:spcBef>
                <a:spcPts val="1000"/>
              </a:spcBef>
              <a:spcAft>
                <a:spcPts val="0"/>
              </a:spcAft>
              <a:buClr>
                <a:schemeClr val="dk1"/>
              </a:buClr>
              <a:buSzPts val="2400"/>
              <a:buChar char="•"/>
            </a:pPr>
            <a:r>
              <a:rPr lang="en-US" sz="2400"/>
              <a:t>However, such type of I/Os are special and smaller in number.</a:t>
            </a:r>
            <a:endParaRPr/>
          </a:p>
        </p:txBody>
      </p:sp>
      <p:sp>
        <p:nvSpPr>
          <p:cNvPr id="624" name="Google Shape;624;p6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4.4.1 Special Instruction I/O</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5"/>
          <p:cNvSpPr txBox="1">
            <a:spLocks noGrp="1"/>
          </p:cNvSpPr>
          <p:nvPr>
            <p:ph type="body" idx="1"/>
          </p:nvPr>
        </p:nvSpPr>
        <p:spPr>
          <a:xfrm>
            <a:off x="795133" y="1203456"/>
            <a:ext cx="10701270" cy="47683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most common form of I/O protocol is memory-mapped I/O (MMIO).</a:t>
            </a:r>
            <a:endParaRPr/>
          </a:p>
          <a:p>
            <a:pPr marL="228600" lvl="0" indent="-228600" algn="just" rtl="0">
              <a:lnSpc>
                <a:spcPct val="90000"/>
              </a:lnSpc>
              <a:spcBef>
                <a:spcPts val="1000"/>
              </a:spcBef>
              <a:spcAft>
                <a:spcPts val="0"/>
              </a:spcAft>
              <a:buClr>
                <a:schemeClr val="dk1"/>
              </a:buClr>
              <a:buSzPts val="2400"/>
              <a:buChar char="•"/>
            </a:pPr>
            <a:r>
              <a:rPr lang="en-US" sz="2400"/>
              <a:t>The device and OS agree on a common address range carved out by the OS, and the I/O device makes reads and writes from/to this space to communicate to the OS. </a:t>
            </a:r>
            <a:endParaRPr/>
          </a:p>
          <a:p>
            <a:pPr marL="228600" lvl="0" indent="-228600" algn="just" rtl="0">
              <a:lnSpc>
                <a:spcPct val="90000"/>
              </a:lnSpc>
              <a:spcBef>
                <a:spcPts val="1000"/>
              </a:spcBef>
              <a:spcAft>
                <a:spcPts val="0"/>
              </a:spcAft>
              <a:buClr>
                <a:schemeClr val="dk1"/>
              </a:buClr>
              <a:buSzPts val="2400"/>
              <a:buChar char="•"/>
            </a:pPr>
            <a:r>
              <a:rPr lang="en-US" sz="2400"/>
              <a:t>OS components such as drivers will communicate using this interface to talk to the device.</a:t>
            </a:r>
            <a:endParaRPr/>
          </a:p>
          <a:p>
            <a:pPr marL="228600" lvl="0" indent="-228600" algn="just" rtl="0">
              <a:lnSpc>
                <a:spcPct val="90000"/>
              </a:lnSpc>
              <a:spcBef>
                <a:spcPts val="1000"/>
              </a:spcBef>
              <a:spcAft>
                <a:spcPts val="0"/>
              </a:spcAft>
              <a:buClr>
                <a:schemeClr val="dk1"/>
              </a:buClr>
              <a:buSzPts val="2400"/>
              <a:buChar char="•"/>
            </a:pPr>
            <a:r>
              <a:rPr lang="en-US" sz="2400"/>
              <a:t>MMIO is also an effective mechanism for data transfer that can be implemented without using up precious CPU cycles.</a:t>
            </a:r>
            <a:endParaRPr/>
          </a:p>
          <a:p>
            <a:pPr marL="228600" lvl="0" indent="-228600" algn="just" rtl="0">
              <a:lnSpc>
                <a:spcPct val="90000"/>
              </a:lnSpc>
              <a:spcBef>
                <a:spcPts val="1000"/>
              </a:spcBef>
              <a:spcAft>
                <a:spcPts val="0"/>
              </a:spcAft>
              <a:buClr>
                <a:schemeClr val="dk1"/>
              </a:buClr>
              <a:buSzPts val="2400"/>
              <a:buChar char="•"/>
            </a:pPr>
            <a:r>
              <a:rPr lang="en-US" sz="2400"/>
              <a:t>Hence, it is used to enable high-speed communication for network and graphics devices that require high data transfer rates due to the volume of data being passed.</a:t>
            </a:r>
            <a:endParaRPr/>
          </a:p>
        </p:txBody>
      </p:sp>
      <p:sp>
        <p:nvSpPr>
          <p:cNvPr id="630" name="Google Shape;630;p6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4.4.2 Memory-Mapped I/O</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6"/>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4.4.2 Memory-Mapped I/O</a:t>
            </a:r>
            <a:endParaRPr/>
          </a:p>
        </p:txBody>
      </p:sp>
      <p:pic>
        <p:nvPicPr>
          <p:cNvPr id="636" name="Google Shape;636;p66"/>
          <p:cNvPicPr preferRelativeResize="0">
            <a:picLocks noGrp="1"/>
          </p:cNvPicPr>
          <p:nvPr>
            <p:ph type="body" idx="1"/>
          </p:nvPr>
        </p:nvPicPr>
        <p:blipFill rotWithShape="1">
          <a:blip r:embed="rId3">
            <a:alphaModFix/>
          </a:blip>
          <a:srcRect/>
          <a:stretch/>
        </p:blipFill>
        <p:spPr>
          <a:xfrm>
            <a:off x="1187778" y="1059549"/>
            <a:ext cx="8524000" cy="4915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7"/>
          <p:cNvSpPr txBox="1">
            <a:spLocks noGrp="1"/>
          </p:cNvSpPr>
          <p:nvPr>
            <p:ph type="body" idx="1"/>
          </p:nvPr>
        </p:nvSpPr>
        <p:spPr>
          <a:xfrm>
            <a:off x="519984" y="1143934"/>
            <a:ext cx="11152031" cy="4748747"/>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There could be devices that run at a slower speed than supported by the CPU or the bus it is connected on. In this case, the device can leverage DMA. </a:t>
            </a:r>
            <a:endParaRPr/>
          </a:p>
          <a:p>
            <a:pPr marL="228600" lvl="0" indent="-228600" algn="just" rtl="0">
              <a:lnSpc>
                <a:spcPct val="90000"/>
              </a:lnSpc>
              <a:spcBef>
                <a:spcPts val="1000"/>
              </a:spcBef>
              <a:spcAft>
                <a:spcPts val="0"/>
              </a:spcAft>
              <a:buClr>
                <a:schemeClr val="dk1"/>
              </a:buClr>
              <a:buSzPts val="2400"/>
              <a:buChar char="•"/>
            </a:pPr>
            <a:r>
              <a:rPr lang="en-US" sz="2400"/>
              <a:t>Here, the OS grants authority to another controller, usually referred to as the direct memory access controller, to interrupt the CPU after a specific data transfer is complete. </a:t>
            </a:r>
            <a:endParaRPr/>
          </a:p>
          <a:p>
            <a:pPr marL="228600" lvl="0" indent="-228600" algn="just" rtl="0">
              <a:lnSpc>
                <a:spcPct val="90000"/>
              </a:lnSpc>
              <a:spcBef>
                <a:spcPts val="1000"/>
              </a:spcBef>
              <a:spcAft>
                <a:spcPts val="0"/>
              </a:spcAft>
              <a:buClr>
                <a:schemeClr val="dk1"/>
              </a:buClr>
              <a:buSzPts val="2400"/>
              <a:buChar char="•"/>
            </a:pPr>
            <a:r>
              <a:rPr lang="en-US" sz="2400"/>
              <a:t>The devices running at a smaller rate can communicate back to the DMA controller after completing its operation.</a:t>
            </a:r>
            <a:endParaRPr/>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Note: Most OSs also handle additional specific device classes, blocking and nonblocking I/Os, and other I/O controls. As a programmer, you could be interacting with devices that may perform caching (an intermediate layer that acts as a buffer to report data faster) and have different error reporting mechanisms, protocols, and so on.</a:t>
            </a:r>
            <a:endParaRPr/>
          </a:p>
        </p:txBody>
      </p:sp>
      <p:sp>
        <p:nvSpPr>
          <p:cNvPr id="642" name="Google Shape;642;p67"/>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4.4.3 Direct Memory Access (DMA)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8"/>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Polling or programmed I/O:</a:t>
            </a:r>
            <a:endParaRPr/>
          </a:p>
          <a:p>
            <a:pPr marL="685800" lvl="1" indent="-228600" algn="just" rtl="0">
              <a:lnSpc>
                <a:spcPct val="90000"/>
              </a:lnSpc>
              <a:spcBef>
                <a:spcPts val="500"/>
              </a:spcBef>
              <a:spcAft>
                <a:spcPts val="0"/>
              </a:spcAft>
              <a:buClr>
                <a:schemeClr val="dk1"/>
              </a:buClr>
              <a:buSzPts val="2000"/>
              <a:buChar char="•"/>
            </a:pPr>
            <a:r>
              <a:rPr lang="en-US" sz="2000"/>
              <a:t>In this mechanism, each period of time examine interrupt information and calls a specific routine (driver)</a:t>
            </a:r>
            <a:endParaRPr/>
          </a:p>
          <a:p>
            <a:pPr marL="685800" lvl="1" indent="-101600" algn="just" rtl="0">
              <a:lnSpc>
                <a:spcPct val="90000"/>
              </a:lnSpc>
              <a:spcBef>
                <a:spcPts val="500"/>
              </a:spcBef>
              <a:spcAft>
                <a:spcPts val="0"/>
              </a:spcAft>
              <a:buClr>
                <a:schemeClr val="dk1"/>
              </a:buClr>
              <a:buSzPts val="2000"/>
              <a:buNone/>
            </a:pPr>
            <a:endParaRPr sz="2000"/>
          </a:p>
          <a:p>
            <a:pPr marL="228600" lvl="0" indent="-228600" algn="just" rtl="0">
              <a:lnSpc>
                <a:spcPct val="90000"/>
              </a:lnSpc>
              <a:spcBef>
                <a:spcPts val="1000"/>
              </a:spcBef>
              <a:spcAft>
                <a:spcPts val="0"/>
              </a:spcAft>
              <a:buClr>
                <a:schemeClr val="dk1"/>
              </a:buClr>
              <a:buSzPts val="2400"/>
              <a:buChar char="•"/>
            </a:pPr>
            <a:r>
              <a:rPr lang="en-US" sz="2400"/>
              <a:t>Interrupt-Driven I/O:</a:t>
            </a:r>
            <a:endParaRPr/>
          </a:p>
          <a:p>
            <a:pPr marL="685800" lvl="1" indent="-228600" algn="just" rtl="0">
              <a:lnSpc>
                <a:spcPct val="90000"/>
              </a:lnSpc>
              <a:spcBef>
                <a:spcPts val="500"/>
              </a:spcBef>
              <a:spcAft>
                <a:spcPts val="0"/>
              </a:spcAft>
              <a:buClr>
                <a:schemeClr val="dk1"/>
              </a:buClr>
              <a:buSzPts val="2000"/>
              <a:buChar char="•"/>
            </a:pPr>
            <a:r>
              <a:rPr lang="en-US" sz="2000"/>
              <a:t>In This mechanism, there is an interrupt vector which contains the addresses for all Interrupt Service Routines (ISR) –drivers- for all I/O devices, according the Interrupt Request Number (IRQ) –which unique for each device- the OS acquire the address of the address of the correct service routine</a:t>
            </a:r>
            <a:endParaRPr/>
          </a:p>
          <a:p>
            <a:pPr marL="685800" lvl="1" indent="-228600" algn="just" rtl="0">
              <a:lnSpc>
                <a:spcPct val="90000"/>
              </a:lnSpc>
              <a:spcBef>
                <a:spcPts val="500"/>
              </a:spcBef>
              <a:spcAft>
                <a:spcPts val="0"/>
              </a:spcAft>
              <a:buClr>
                <a:schemeClr val="dk1"/>
              </a:buClr>
              <a:buSzPts val="2000"/>
              <a:buChar char="•"/>
            </a:pPr>
            <a:r>
              <a:rPr lang="en-US" sz="2000"/>
              <a:t>Most of OSs using this mechanism</a:t>
            </a:r>
            <a:endParaRPr/>
          </a:p>
        </p:txBody>
      </p:sp>
      <p:sp>
        <p:nvSpPr>
          <p:cNvPr id="648" name="Google Shape;648;p6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4.5 Interrupt Handling Mechanisms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9"/>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Synchronous I/O: Example: Printing Operation</a:t>
            </a:r>
            <a:endParaRPr/>
          </a:p>
          <a:p>
            <a:pPr marL="685800" lvl="1" indent="-228600" algn="just" rtl="0">
              <a:lnSpc>
                <a:spcPct val="90000"/>
              </a:lnSpc>
              <a:spcBef>
                <a:spcPts val="500"/>
              </a:spcBef>
              <a:spcAft>
                <a:spcPts val="0"/>
              </a:spcAft>
              <a:buClr>
                <a:schemeClr val="dk1"/>
              </a:buClr>
              <a:buSzPts val="2100"/>
              <a:buChar char="•"/>
            </a:pPr>
            <a:r>
              <a:rPr lang="en-US" sz="2100"/>
              <a:t>Process request I/O operation</a:t>
            </a:r>
            <a:endParaRPr/>
          </a:p>
          <a:p>
            <a:pPr marL="685800" lvl="1" indent="-228600" algn="just" rtl="0">
              <a:lnSpc>
                <a:spcPct val="90000"/>
              </a:lnSpc>
              <a:spcBef>
                <a:spcPts val="500"/>
              </a:spcBef>
              <a:spcAft>
                <a:spcPts val="0"/>
              </a:spcAft>
              <a:buClr>
                <a:schemeClr val="dk1"/>
              </a:buClr>
              <a:buSzPts val="2100"/>
              <a:buChar char="•"/>
            </a:pPr>
            <a:r>
              <a:rPr lang="en-US" sz="2100"/>
              <a:t>I/O operation is started</a:t>
            </a:r>
            <a:endParaRPr/>
          </a:p>
          <a:p>
            <a:pPr marL="685800" lvl="1" indent="-228600" algn="just" rtl="0">
              <a:lnSpc>
                <a:spcPct val="90000"/>
              </a:lnSpc>
              <a:spcBef>
                <a:spcPts val="500"/>
              </a:spcBef>
              <a:spcAft>
                <a:spcPts val="0"/>
              </a:spcAft>
              <a:buClr>
                <a:schemeClr val="dk1"/>
              </a:buClr>
              <a:buSzPts val="2100"/>
              <a:buChar char="•"/>
            </a:pPr>
            <a:r>
              <a:rPr lang="en-US" sz="2100"/>
              <a:t>I/O Operation is complete</a:t>
            </a:r>
            <a:endParaRPr/>
          </a:p>
          <a:p>
            <a:pPr marL="685800" lvl="1" indent="-228600" algn="just" rtl="0">
              <a:lnSpc>
                <a:spcPct val="90000"/>
              </a:lnSpc>
              <a:spcBef>
                <a:spcPts val="500"/>
              </a:spcBef>
              <a:spcAft>
                <a:spcPts val="0"/>
              </a:spcAft>
              <a:buClr>
                <a:schemeClr val="dk1"/>
              </a:buClr>
              <a:buSzPts val="2100"/>
              <a:buChar char="•"/>
            </a:pPr>
            <a:r>
              <a:rPr lang="en-US" sz="2100"/>
              <a:t>Control is returned to the user process</a:t>
            </a:r>
            <a:endParaRPr/>
          </a:p>
          <a:p>
            <a:pPr marL="228600" lvl="0" indent="-228600" algn="just" rtl="0">
              <a:lnSpc>
                <a:spcPct val="90000"/>
              </a:lnSpc>
              <a:spcBef>
                <a:spcPts val="1000"/>
              </a:spcBef>
              <a:spcAft>
                <a:spcPts val="0"/>
              </a:spcAft>
              <a:buClr>
                <a:schemeClr val="dk1"/>
              </a:buClr>
              <a:buSzPts val="2400"/>
              <a:buChar char="•"/>
            </a:pPr>
            <a:r>
              <a:rPr lang="en-US" sz="2400"/>
              <a:t>Asynchronous I/O: Using Networking sending and receiving using threads</a:t>
            </a:r>
            <a:endParaRPr/>
          </a:p>
          <a:p>
            <a:pPr marL="685800" lvl="1" indent="-228600" algn="just" rtl="0">
              <a:lnSpc>
                <a:spcPct val="90000"/>
              </a:lnSpc>
              <a:spcBef>
                <a:spcPts val="500"/>
              </a:spcBef>
              <a:spcAft>
                <a:spcPts val="0"/>
              </a:spcAft>
              <a:buClr>
                <a:schemeClr val="dk1"/>
              </a:buClr>
              <a:buSzPts val="2100"/>
              <a:buChar char="•"/>
            </a:pPr>
            <a:r>
              <a:rPr lang="en-US" sz="2100"/>
              <a:t>Process Request I/O operation</a:t>
            </a:r>
            <a:endParaRPr/>
          </a:p>
          <a:p>
            <a:pPr marL="685800" lvl="1" indent="-228600" algn="just" rtl="0">
              <a:lnSpc>
                <a:spcPct val="90000"/>
              </a:lnSpc>
              <a:spcBef>
                <a:spcPts val="500"/>
              </a:spcBef>
              <a:spcAft>
                <a:spcPts val="0"/>
              </a:spcAft>
              <a:buClr>
                <a:schemeClr val="dk1"/>
              </a:buClr>
              <a:buSzPts val="2100"/>
              <a:buChar char="•"/>
            </a:pPr>
            <a:r>
              <a:rPr lang="en-US" sz="2100"/>
              <a:t>I/O operation is started</a:t>
            </a:r>
            <a:endParaRPr/>
          </a:p>
          <a:p>
            <a:pPr marL="685800" lvl="1" indent="-228600" algn="just" rtl="0">
              <a:lnSpc>
                <a:spcPct val="90000"/>
              </a:lnSpc>
              <a:spcBef>
                <a:spcPts val="500"/>
              </a:spcBef>
              <a:spcAft>
                <a:spcPts val="0"/>
              </a:spcAft>
              <a:buClr>
                <a:schemeClr val="dk1"/>
              </a:buClr>
              <a:buSzPts val="2100"/>
              <a:buChar char="•"/>
            </a:pPr>
            <a:r>
              <a:rPr lang="en-US" sz="2100"/>
              <a:t>Control is returned immediately to the user process</a:t>
            </a:r>
            <a:endParaRPr/>
          </a:p>
          <a:p>
            <a:pPr marL="685800" lvl="1" indent="-228600" algn="just" rtl="0">
              <a:lnSpc>
                <a:spcPct val="90000"/>
              </a:lnSpc>
              <a:spcBef>
                <a:spcPts val="500"/>
              </a:spcBef>
              <a:spcAft>
                <a:spcPts val="0"/>
              </a:spcAft>
              <a:buClr>
                <a:schemeClr val="dk1"/>
              </a:buClr>
              <a:buSzPts val="2100"/>
              <a:buChar char="•"/>
            </a:pPr>
            <a:r>
              <a:rPr lang="en-US" sz="2100"/>
              <a:t>I/O continues while system operations occur</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654" name="Google Shape;654;p69"/>
          <p:cNvSpPr txBox="1">
            <a:spLocks noGrp="1"/>
          </p:cNvSpPr>
          <p:nvPr>
            <p:ph type="title"/>
          </p:nvPr>
        </p:nvSpPr>
        <p:spPr>
          <a:xfrm>
            <a:off x="838199" y="365127"/>
            <a:ext cx="1098460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4.6 Synchronous Vs. Asynchronous I/O</a:t>
            </a:r>
            <a:endParaRPr/>
          </a:p>
        </p:txBody>
      </p:sp>
      <p:sp>
        <p:nvSpPr>
          <p:cNvPr id="655" name="Google Shape;655;p69"/>
          <p:cNvSpPr txBox="1"/>
          <p:nvPr/>
        </p:nvSpPr>
        <p:spPr>
          <a:xfrm>
            <a:off x="795133" y="10549"/>
            <a:ext cx="8388626" cy="689297"/>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lt1"/>
              </a:buClr>
              <a:buSzPct val="100000"/>
              <a:buFont typeface="Calibri"/>
              <a:buNone/>
            </a:pPr>
            <a:r>
              <a:rPr lang="en-US" sz="4400" b="1">
                <a:solidFill>
                  <a:schemeClr val="lt1"/>
                </a:solidFill>
                <a:latin typeface="Calibri"/>
                <a:ea typeface="Calibri"/>
                <a:cs typeface="Calibri"/>
                <a:sym typeface="Calibri"/>
              </a:rPr>
              <a:t>4.5 Interrupt Handling Mechanisms</a:t>
            </a:r>
            <a:endParaRPr sz="4400" b="1">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body" idx="1"/>
          </p:nvPr>
        </p:nvSpPr>
        <p:spPr>
          <a:xfrm>
            <a:off x="489397" y="1424155"/>
            <a:ext cx="11256135"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Central Processing Unit (CPU) is the electronic circuit responsible for executing the instructions of a computer program.</a:t>
            </a:r>
            <a:endParaRPr/>
          </a:p>
          <a:p>
            <a:pPr marL="228600" lvl="0" indent="-228600" algn="just" rtl="0">
              <a:lnSpc>
                <a:spcPct val="90000"/>
              </a:lnSpc>
              <a:spcBef>
                <a:spcPts val="1000"/>
              </a:spcBef>
              <a:spcAft>
                <a:spcPts val="0"/>
              </a:spcAft>
              <a:buClr>
                <a:schemeClr val="dk1"/>
              </a:buClr>
              <a:buSzPts val="2400"/>
              <a:buChar char="•"/>
            </a:pPr>
            <a:r>
              <a:rPr lang="en-US" sz="2400"/>
              <a:t>It is sometimes referred to as the microprocessor or processor. </a:t>
            </a:r>
            <a:endParaRPr/>
          </a:p>
          <a:p>
            <a:pPr marL="228600" lvl="0" indent="-228600" algn="just" rtl="0">
              <a:lnSpc>
                <a:spcPct val="90000"/>
              </a:lnSpc>
              <a:spcBef>
                <a:spcPts val="1000"/>
              </a:spcBef>
              <a:spcAft>
                <a:spcPts val="0"/>
              </a:spcAft>
              <a:buClr>
                <a:schemeClr val="dk1"/>
              </a:buClr>
              <a:buSzPts val="2400"/>
              <a:buChar char="•"/>
            </a:pPr>
            <a:r>
              <a:rPr lang="en-US" sz="2400"/>
              <a:t>The CPU contains the ALU, CU and a variety of registers.</a:t>
            </a:r>
            <a:endParaRPr/>
          </a:p>
          <a:p>
            <a:pPr marL="228600" lvl="0" indent="-228600" algn="just" rtl="0">
              <a:lnSpc>
                <a:spcPct val="90000"/>
              </a:lnSpc>
              <a:spcBef>
                <a:spcPts val="1000"/>
              </a:spcBef>
              <a:spcAft>
                <a:spcPts val="0"/>
              </a:spcAft>
              <a:buClr>
                <a:schemeClr val="dk1"/>
              </a:buClr>
              <a:buSzPts val="2400"/>
              <a:buChar char="•"/>
            </a:pPr>
            <a:r>
              <a:rPr lang="en-US" sz="2400" b="1"/>
              <a:t>1.2.1.1 Registers</a:t>
            </a:r>
            <a:endParaRPr/>
          </a:p>
          <a:p>
            <a:pPr marL="685800" lvl="1" indent="-228600" algn="just" rtl="0">
              <a:lnSpc>
                <a:spcPct val="90000"/>
              </a:lnSpc>
              <a:spcBef>
                <a:spcPts val="500"/>
              </a:spcBef>
              <a:spcAft>
                <a:spcPts val="0"/>
              </a:spcAft>
              <a:buClr>
                <a:schemeClr val="dk1"/>
              </a:buClr>
              <a:buSzPts val="2100"/>
              <a:buChar char="•"/>
            </a:pPr>
            <a:r>
              <a:rPr lang="en-US" sz="2100"/>
              <a:t>Registers are high speed storage areas in the CPU.  All data must be stored in a register before it can be processed. </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262" name="Google Shape;262;p7"/>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1.2.1 </a:t>
            </a:r>
            <a:r>
              <a:rPr lang="en-US" sz="3600"/>
              <a:t>Central Processing Unit (CPU)</a:t>
            </a:r>
            <a:endParaRPr/>
          </a:p>
        </p:txBody>
      </p:sp>
      <p:graphicFrame>
        <p:nvGraphicFramePr>
          <p:cNvPr id="263" name="Google Shape;263;p7"/>
          <p:cNvGraphicFramePr/>
          <p:nvPr/>
        </p:nvGraphicFramePr>
        <p:xfrm>
          <a:off x="979866" y="4329312"/>
          <a:ext cx="11010350" cy="2038350"/>
        </p:xfrm>
        <a:graphic>
          <a:graphicData uri="http://schemas.openxmlformats.org/drawingml/2006/table">
            <a:tbl>
              <a:tblPr>
                <a:noFill/>
                <a:tableStyleId>{A14B6031-E232-403C-A26B-3D92845B12B7}</a:tableStyleId>
              </a:tblPr>
              <a:tblGrid>
                <a:gridCol w="821450">
                  <a:extLst>
                    <a:ext uri="{9D8B030D-6E8A-4147-A177-3AD203B41FA5}">
                      <a16:colId xmlns:a16="http://schemas.microsoft.com/office/drawing/2014/main" val="20000"/>
                    </a:ext>
                  </a:extLst>
                </a:gridCol>
                <a:gridCol w="3479075">
                  <a:extLst>
                    <a:ext uri="{9D8B030D-6E8A-4147-A177-3AD203B41FA5}">
                      <a16:colId xmlns:a16="http://schemas.microsoft.com/office/drawing/2014/main" val="20001"/>
                    </a:ext>
                  </a:extLst>
                </a:gridCol>
                <a:gridCol w="6709825">
                  <a:extLst>
                    <a:ext uri="{9D8B030D-6E8A-4147-A177-3AD203B41FA5}">
                      <a16:colId xmlns:a16="http://schemas.microsoft.com/office/drawing/2014/main" val="20002"/>
                    </a:ext>
                  </a:extLst>
                </a:gridCol>
              </a:tblGrid>
              <a:tr h="228600">
                <a:tc>
                  <a:txBody>
                    <a:bodyPr/>
                    <a:lstStyle/>
                    <a:p>
                      <a:pPr marL="0" marR="0" lvl="0" indent="0" algn="l" rtl="0">
                        <a:spcBef>
                          <a:spcPts val="0"/>
                        </a:spcBef>
                        <a:spcAft>
                          <a:spcPts val="0"/>
                        </a:spcAft>
                        <a:buNone/>
                      </a:pPr>
                      <a:r>
                        <a:rPr lang="en-US" sz="1800" b="1" u="sng" strike="noStrike" cap="none">
                          <a:solidFill>
                            <a:srgbClr val="FF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MAR</a:t>
                      </a:r>
                      <a:endParaRPr sz="1800" b="1" u="none">
                        <a:solidFill>
                          <a:srgbClr val="FF0000"/>
                        </a:solidFill>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b="1" u="sng" strike="noStrik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Memory Address Register</a:t>
                      </a:r>
                      <a:endParaRPr sz="1800" b="1">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Holds the memory location of data that needs to be accessed</a:t>
                      </a:r>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8600">
                <a:tc>
                  <a:txBody>
                    <a:bodyPr/>
                    <a:lstStyle/>
                    <a:p>
                      <a:pPr marL="0" marR="0" lvl="0" indent="0" algn="l" rtl="0">
                        <a:spcBef>
                          <a:spcPts val="0"/>
                        </a:spcBef>
                        <a:spcAft>
                          <a:spcPts val="0"/>
                        </a:spcAft>
                        <a:buNone/>
                      </a:pPr>
                      <a:r>
                        <a:rPr lang="en-US" sz="1800" b="1" u="sng" strike="noStrike">
                          <a:solidFill>
                            <a:srgbClr val="FF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MDR</a:t>
                      </a:r>
                      <a:endParaRPr sz="1800" b="1" u="none">
                        <a:solidFill>
                          <a:srgbClr val="FF0000"/>
                        </a:solidFill>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b="1" u="sng" strike="noStrik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Memory Data Register</a:t>
                      </a:r>
                      <a:endParaRPr sz="1800" b="1">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Holds data that is being transferred to or from memory</a:t>
                      </a:r>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8600">
                <a:tc>
                  <a:txBody>
                    <a:bodyPr/>
                    <a:lstStyle/>
                    <a:p>
                      <a:pPr marL="0" marR="0" lvl="0" indent="0" algn="l" rtl="0">
                        <a:spcBef>
                          <a:spcPts val="0"/>
                        </a:spcBef>
                        <a:spcAft>
                          <a:spcPts val="0"/>
                        </a:spcAft>
                        <a:buNone/>
                      </a:pPr>
                      <a:r>
                        <a:rPr lang="en-US" sz="1800" b="1" u="sng" strike="noStrike">
                          <a:solidFill>
                            <a:srgbClr val="FF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AC</a:t>
                      </a:r>
                      <a:endParaRPr sz="1800" b="1" u="none">
                        <a:solidFill>
                          <a:srgbClr val="FF0000"/>
                        </a:solidFill>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b="1" u="sng" strike="noStrik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Accumulator</a:t>
                      </a:r>
                      <a:endParaRPr sz="1800" b="1">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Where intermediate arithmetic and logic results are stored</a:t>
                      </a:r>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n-US" sz="1800" b="1" u="sng" strike="noStrike">
                          <a:solidFill>
                            <a:srgbClr val="FF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PC</a:t>
                      </a:r>
                      <a:endParaRPr sz="1800" b="1" u="none">
                        <a:solidFill>
                          <a:srgbClr val="FF0000"/>
                        </a:solidFill>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b="1" u="sng" strike="noStrik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Program Counter</a:t>
                      </a:r>
                      <a:endParaRPr sz="1800" b="1">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Contains the address of the next instruction to be executed</a:t>
                      </a:r>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28600">
                <a:tc>
                  <a:txBody>
                    <a:bodyPr/>
                    <a:lstStyle/>
                    <a:p>
                      <a:pPr marL="0" marR="0" lvl="0" indent="0" algn="l" rtl="0">
                        <a:spcBef>
                          <a:spcPts val="0"/>
                        </a:spcBef>
                        <a:spcAft>
                          <a:spcPts val="0"/>
                        </a:spcAft>
                        <a:buNone/>
                      </a:pPr>
                      <a:r>
                        <a:rPr lang="en-US" sz="1800" b="1" u="sng" strike="noStrike">
                          <a:solidFill>
                            <a:srgbClr val="FF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CIR</a:t>
                      </a:r>
                      <a:endParaRPr sz="1800" b="1" u="none">
                        <a:solidFill>
                          <a:srgbClr val="FF0000"/>
                        </a:solidFill>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1800" b="1" u="sng" strike="noStrik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Current Instruction Register</a:t>
                      </a:r>
                      <a:endParaRPr sz="1800" b="1">
                        <a:latin typeface="Times New Roman"/>
                        <a:ea typeface="Times New Roman"/>
                        <a:cs typeface="Times New Roman"/>
                        <a:sym typeface="Times New Roman"/>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800" b="1">
                          <a:latin typeface="Times New Roman"/>
                          <a:ea typeface="Times New Roman"/>
                          <a:cs typeface="Times New Roman"/>
                          <a:sym typeface="Times New Roman"/>
                        </a:rPr>
                        <a:t>Contains the current instruction during processing</a:t>
                      </a:r>
                      <a:endParaRPr/>
                    </a:p>
                  </a:txBody>
                  <a:tcPr marL="66675" marR="66675" marT="66675" marB="6667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0"/>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In multi-threaded applications, if one thread tries to change the value of shared data at the same time as another thread tries to read the value, there could be a race condition across threads. </a:t>
            </a:r>
            <a:endParaRPr/>
          </a:p>
          <a:p>
            <a:pPr marL="228600" lvl="0" indent="-228600" algn="just" rtl="0">
              <a:lnSpc>
                <a:spcPct val="90000"/>
              </a:lnSpc>
              <a:spcBef>
                <a:spcPts val="1000"/>
              </a:spcBef>
              <a:spcAft>
                <a:spcPts val="0"/>
              </a:spcAft>
              <a:buClr>
                <a:schemeClr val="dk1"/>
              </a:buClr>
              <a:buSzPts val="2400"/>
              <a:buChar char="•"/>
            </a:pPr>
            <a:r>
              <a:rPr lang="en-US" sz="2400"/>
              <a:t>In this case, the result can be unpredictable. </a:t>
            </a:r>
            <a:endParaRPr/>
          </a:p>
          <a:p>
            <a:pPr marL="228600" lvl="0" indent="-228600" algn="just" rtl="0">
              <a:lnSpc>
                <a:spcPct val="90000"/>
              </a:lnSpc>
              <a:spcBef>
                <a:spcPts val="1000"/>
              </a:spcBef>
              <a:spcAft>
                <a:spcPts val="0"/>
              </a:spcAft>
              <a:buClr>
                <a:schemeClr val="dk1"/>
              </a:buClr>
              <a:buSzPts val="2400"/>
              <a:buChar char="•"/>
            </a:pPr>
            <a:r>
              <a:rPr lang="en-US" sz="2400"/>
              <a:t>The access to such shared variables via shared memory, files, ports, and other I/O resources needs to be synchronized to protect it from being corrupted.</a:t>
            </a:r>
            <a:endParaRPr/>
          </a:p>
          <a:p>
            <a:pPr marL="228600" lvl="0" indent="-76200" algn="just" rtl="0">
              <a:lnSpc>
                <a:spcPct val="90000"/>
              </a:lnSpc>
              <a:spcBef>
                <a:spcPts val="1000"/>
              </a:spcBef>
              <a:spcAft>
                <a:spcPts val="0"/>
              </a:spcAft>
              <a:buClr>
                <a:schemeClr val="dk1"/>
              </a:buClr>
              <a:buSzPts val="2400"/>
              <a:buNone/>
            </a:pPr>
            <a:endParaRPr sz="2400"/>
          </a:p>
          <a:p>
            <a:pPr marL="228600" lvl="0" indent="-228600" algn="just" rtl="0">
              <a:lnSpc>
                <a:spcPct val="90000"/>
              </a:lnSpc>
              <a:spcBef>
                <a:spcPts val="1000"/>
              </a:spcBef>
              <a:spcAft>
                <a:spcPts val="0"/>
              </a:spcAft>
              <a:buClr>
                <a:schemeClr val="dk1"/>
              </a:buClr>
              <a:buSzPts val="2400"/>
              <a:buChar char="•"/>
            </a:pPr>
            <a:r>
              <a:rPr lang="en-US" sz="2400"/>
              <a:t>order to support this, the operating system provides mutexes and semaphores to coordinate access to these shared resources.</a:t>
            </a:r>
            <a:endParaRPr/>
          </a:p>
        </p:txBody>
      </p:sp>
      <p:sp>
        <p:nvSpPr>
          <p:cNvPr id="661" name="Google Shape;661;p7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4.7 Synchronization and Critical Sections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71"/>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4.7 Synchronization and Critical Sections</a:t>
            </a:r>
            <a:endParaRPr/>
          </a:p>
        </p:txBody>
      </p:sp>
      <p:pic>
        <p:nvPicPr>
          <p:cNvPr id="667" name="Google Shape;667;p71"/>
          <p:cNvPicPr preferRelativeResize="0"/>
          <p:nvPr/>
        </p:nvPicPr>
        <p:blipFill rotWithShape="1">
          <a:blip r:embed="rId3">
            <a:alphaModFix/>
          </a:blip>
          <a:srcRect/>
          <a:stretch/>
        </p:blipFill>
        <p:spPr>
          <a:xfrm>
            <a:off x="1086655" y="1690690"/>
            <a:ext cx="10018690" cy="486692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72"/>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 mutex is used for implementing </a:t>
            </a:r>
            <a:r>
              <a:rPr lang="en-US" sz="2400" b="1" i="1"/>
              <a:t>mutual exclusion</a:t>
            </a:r>
            <a:r>
              <a:rPr lang="en-US" sz="2400"/>
              <a:t>: either of the participating processes or threads can have the key (mutex) and proceed with their work.</a:t>
            </a:r>
            <a:endParaRPr/>
          </a:p>
          <a:p>
            <a:pPr marL="228600" lvl="0" indent="-228600" algn="just" rtl="0">
              <a:lnSpc>
                <a:spcPct val="90000"/>
              </a:lnSpc>
              <a:spcBef>
                <a:spcPts val="1000"/>
              </a:spcBef>
              <a:spcAft>
                <a:spcPts val="0"/>
              </a:spcAft>
              <a:buClr>
                <a:schemeClr val="dk1"/>
              </a:buClr>
              <a:buSzPts val="2400"/>
              <a:buChar char="•"/>
            </a:pPr>
            <a:r>
              <a:rPr lang="en-US" sz="2400"/>
              <a:t>The other one would have to wait until the one holding the mutex finishes.</a:t>
            </a:r>
            <a:endParaRPr/>
          </a:p>
        </p:txBody>
      </p:sp>
      <p:sp>
        <p:nvSpPr>
          <p:cNvPr id="673" name="Google Shape;673;p7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4.7.1 Mutex</a:t>
            </a:r>
            <a:endParaRPr/>
          </a:p>
        </p:txBody>
      </p:sp>
      <p:pic>
        <p:nvPicPr>
          <p:cNvPr id="674" name="Google Shape;674;p72"/>
          <p:cNvPicPr preferRelativeResize="0"/>
          <p:nvPr/>
        </p:nvPicPr>
        <p:blipFill rotWithShape="1">
          <a:blip r:embed="rId3">
            <a:alphaModFix/>
          </a:blip>
          <a:srcRect/>
          <a:stretch/>
        </p:blipFill>
        <p:spPr>
          <a:xfrm>
            <a:off x="2246892" y="2991922"/>
            <a:ext cx="7785750" cy="347061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73"/>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 semaphore is a generalized mutex. A binary semaphore can assume a value of 0/1 and can be used to perform locks to certain critical sections.</a:t>
            </a:r>
            <a:endParaRPr/>
          </a:p>
        </p:txBody>
      </p:sp>
      <p:sp>
        <p:nvSpPr>
          <p:cNvPr id="680" name="Google Shape;680;p7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4.7.2 Semaphore</a:t>
            </a:r>
            <a:endParaRPr/>
          </a:p>
        </p:txBody>
      </p:sp>
      <p:pic>
        <p:nvPicPr>
          <p:cNvPr id="681" name="Google Shape;681;p73"/>
          <p:cNvPicPr preferRelativeResize="0"/>
          <p:nvPr/>
        </p:nvPicPr>
        <p:blipFill rotWithShape="1">
          <a:blip r:embed="rId3">
            <a:alphaModFix/>
          </a:blip>
          <a:srcRect/>
          <a:stretch/>
        </p:blipFill>
        <p:spPr>
          <a:xfrm>
            <a:off x="2524125" y="2501898"/>
            <a:ext cx="7143750" cy="38100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74"/>
          <p:cNvSpPr txBox="1">
            <a:spLocks noGrp="1"/>
          </p:cNvSpPr>
          <p:nvPr>
            <p:ph type="body" idx="1"/>
          </p:nvPr>
        </p:nvSpPr>
        <p:spPr>
          <a:xfrm>
            <a:off x="715651" y="1253331"/>
            <a:ext cx="5511085"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400"/>
              <a:buChar char="•"/>
            </a:pPr>
            <a:r>
              <a:rPr lang="en-US" sz="2400"/>
              <a:t>When a set of processes become blocked because each process is holding a resource and waiting for another resource acquired by some other process. This is called as a </a:t>
            </a:r>
            <a:r>
              <a:rPr lang="en-US" sz="2400" b="1" i="1"/>
              <a:t>deadlock</a:t>
            </a:r>
            <a:r>
              <a:rPr lang="en-US" sz="2400"/>
              <a:t>.</a:t>
            </a:r>
            <a:endParaRPr/>
          </a:p>
          <a:p>
            <a:pPr marL="228600" lvl="0" indent="-228600" algn="just" rtl="0">
              <a:lnSpc>
                <a:spcPct val="90000"/>
              </a:lnSpc>
              <a:spcBef>
                <a:spcPts val="1000"/>
              </a:spcBef>
              <a:spcAft>
                <a:spcPts val="0"/>
              </a:spcAft>
              <a:buClr>
                <a:schemeClr val="dk1"/>
              </a:buClr>
              <a:buSzPts val="2400"/>
              <a:buChar char="•"/>
            </a:pPr>
            <a:r>
              <a:rPr lang="en-US" sz="2400"/>
              <a:t>Process A holds Resource 1 and requires Resource 2. However, Process B already is holding Resource 2, but requires Resource 1. Unless either of them releases their resource, neither of the processes may be able to move forward with the execution.</a:t>
            </a:r>
            <a:endParaRPr/>
          </a:p>
        </p:txBody>
      </p:sp>
      <p:sp>
        <p:nvSpPr>
          <p:cNvPr id="687" name="Google Shape;687;p7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4.8 Deadlocks</a:t>
            </a:r>
            <a:endParaRPr/>
          </a:p>
        </p:txBody>
      </p:sp>
      <p:pic>
        <p:nvPicPr>
          <p:cNvPr id="688" name="Google Shape;688;p74"/>
          <p:cNvPicPr preferRelativeResize="0"/>
          <p:nvPr/>
        </p:nvPicPr>
        <p:blipFill rotWithShape="1">
          <a:blip r:embed="rId3">
            <a:alphaModFix/>
          </a:blip>
          <a:srcRect/>
          <a:stretch/>
        </p:blipFill>
        <p:spPr>
          <a:xfrm>
            <a:off x="6563411" y="1424698"/>
            <a:ext cx="5240695" cy="417997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5"/>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 deadlock can arise if the following four conditions hold:</a:t>
            </a:r>
            <a:endParaRPr/>
          </a:p>
          <a:p>
            <a:pPr marL="685800" lvl="1" indent="-228600" algn="just" rtl="0">
              <a:lnSpc>
                <a:spcPct val="90000"/>
              </a:lnSpc>
              <a:spcBef>
                <a:spcPts val="500"/>
              </a:spcBef>
              <a:spcAft>
                <a:spcPts val="0"/>
              </a:spcAft>
              <a:buClr>
                <a:schemeClr val="dk1"/>
              </a:buClr>
              <a:buSzPts val="2100"/>
              <a:buChar char="•"/>
            </a:pPr>
            <a:r>
              <a:rPr lang="en-US" sz="2100" b="1"/>
              <a:t>Mutual Exclusion</a:t>
            </a:r>
            <a:r>
              <a:rPr lang="en-US" sz="2100"/>
              <a:t>: There is at least one resource on the system that is not shareable. This means that only one process can access this at any point in time. In the preceding example, Resources 1 and 2 can be accessed by only one process at any time.</a:t>
            </a:r>
            <a:endParaRPr/>
          </a:p>
          <a:p>
            <a:pPr marL="685800" lvl="1" indent="-228600" algn="just" rtl="0">
              <a:lnSpc>
                <a:spcPct val="90000"/>
              </a:lnSpc>
              <a:spcBef>
                <a:spcPts val="500"/>
              </a:spcBef>
              <a:spcAft>
                <a:spcPts val="0"/>
              </a:spcAft>
              <a:buClr>
                <a:schemeClr val="dk1"/>
              </a:buClr>
              <a:buSzPts val="2100"/>
              <a:buChar char="•"/>
            </a:pPr>
            <a:r>
              <a:rPr lang="en-US" sz="2100" b="1"/>
              <a:t>Hold and Wait</a:t>
            </a:r>
            <a:r>
              <a:rPr lang="en-US" sz="2100"/>
              <a:t>: A process is holding at least one resource and is waiting for other resources to proceed with its action. In the preceding example, both Processes A and B are holding at least one resource.</a:t>
            </a:r>
            <a:endParaRPr/>
          </a:p>
          <a:p>
            <a:pPr marL="685800" lvl="1" indent="-228600" algn="just" rtl="0">
              <a:lnSpc>
                <a:spcPct val="90000"/>
              </a:lnSpc>
              <a:spcBef>
                <a:spcPts val="500"/>
              </a:spcBef>
              <a:spcAft>
                <a:spcPts val="0"/>
              </a:spcAft>
              <a:buClr>
                <a:schemeClr val="dk1"/>
              </a:buClr>
              <a:buSzPts val="2100"/>
              <a:buChar char="•"/>
            </a:pPr>
            <a:r>
              <a:rPr lang="en-US" sz="2100" b="1"/>
              <a:t>No Preemption</a:t>
            </a:r>
            <a:r>
              <a:rPr lang="en-US" sz="2100"/>
              <a:t>: A resource cannot be forcefully taken from a process unless released automatically.</a:t>
            </a:r>
            <a:endParaRPr/>
          </a:p>
          <a:p>
            <a:pPr marL="685800" lvl="1" indent="-228600" algn="just" rtl="0">
              <a:lnSpc>
                <a:spcPct val="90000"/>
              </a:lnSpc>
              <a:spcBef>
                <a:spcPts val="500"/>
              </a:spcBef>
              <a:spcAft>
                <a:spcPts val="0"/>
              </a:spcAft>
              <a:buClr>
                <a:schemeClr val="dk1"/>
              </a:buClr>
              <a:buSzPts val="2100"/>
              <a:buChar char="•"/>
            </a:pPr>
            <a:r>
              <a:rPr lang="en-US" sz="2100" b="1"/>
              <a:t>Circular Wait</a:t>
            </a:r>
            <a:r>
              <a:rPr lang="en-US" sz="2100"/>
              <a:t>: A set of processes are waiting for each other in circular form.</a:t>
            </a:r>
            <a:endParaRPr/>
          </a:p>
        </p:txBody>
      </p:sp>
      <p:sp>
        <p:nvSpPr>
          <p:cNvPr id="694" name="Google Shape;694;p7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4.8 Deadlocks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76"/>
          <p:cNvSpPr txBox="1">
            <a:spLocks noGrp="1"/>
          </p:cNvSpPr>
          <p:nvPr>
            <p:ph type="ctrTitle" idx="4294967295"/>
          </p:nvPr>
        </p:nvSpPr>
        <p:spPr>
          <a:xfrm>
            <a:off x="3699641" y="4825880"/>
            <a:ext cx="8492359" cy="757130"/>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File Systems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body" idx="1"/>
          </p:nvPr>
        </p:nvSpPr>
        <p:spPr>
          <a:xfrm>
            <a:off x="795133" y="1159498"/>
            <a:ext cx="10558667" cy="507798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Applications often need to read and write files to achieve their goals. We leverage the OS to create, read, and write such files on the system. We depend on the OS to maintain and manage files on the system.</a:t>
            </a:r>
            <a:endParaRPr/>
          </a:p>
          <a:p>
            <a:pPr marL="228600" lvl="0" indent="-228600" algn="just" rtl="0">
              <a:lnSpc>
                <a:spcPct val="90000"/>
              </a:lnSpc>
              <a:spcBef>
                <a:spcPts val="1000"/>
              </a:spcBef>
              <a:spcAft>
                <a:spcPts val="0"/>
              </a:spcAft>
              <a:buClr>
                <a:schemeClr val="dk1"/>
              </a:buClr>
              <a:buSzPts val="2400"/>
              <a:buChar char="•"/>
            </a:pPr>
            <a:r>
              <a:rPr lang="en-US" sz="2400"/>
              <a:t>OS file systems have two main components to facilitate file management:</a:t>
            </a:r>
            <a:endParaRPr/>
          </a:p>
          <a:p>
            <a:pPr marL="685800" lvl="1" indent="-228600" algn="just" rtl="0">
              <a:lnSpc>
                <a:spcPct val="90000"/>
              </a:lnSpc>
              <a:spcBef>
                <a:spcPts val="500"/>
              </a:spcBef>
              <a:spcAft>
                <a:spcPts val="0"/>
              </a:spcAft>
              <a:buClr>
                <a:schemeClr val="dk1"/>
              </a:buClr>
              <a:buSzPts val="2100"/>
              <a:buChar char="•"/>
            </a:pPr>
            <a:r>
              <a:rPr lang="en-US" sz="2100" b="1" i="1"/>
              <a:t>Directory Service</a:t>
            </a:r>
            <a:r>
              <a:rPr lang="en-US" sz="2100"/>
              <a:t>: There is a need to uniquely manage files in a structured manner, manage access, and provide Read-Write-Edit controls on the file system. This is taken care by a layer called as the directory service.</a:t>
            </a:r>
            <a:endParaRPr/>
          </a:p>
          <a:p>
            <a:pPr marL="685800" lvl="1" indent="-228600" algn="just" rtl="0">
              <a:lnSpc>
                <a:spcPct val="90000"/>
              </a:lnSpc>
              <a:spcBef>
                <a:spcPts val="500"/>
              </a:spcBef>
              <a:spcAft>
                <a:spcPts val="0"/>
              </a:spcAft>
              <a:buClr>
                <a:schemeClr val="dk1"/>
              </a:buClr>
              <a:buSzPts val="2100"/>
              <a:buChar char="•"/>
            </a:pPr>
            <a:r>
              <a:rPr lang="en-US" sz="2100" b="1" i="1"/>
              <a:t>Storage Service</a:t>
            </a:r>
            <a:r>
              <a:rPr lang="en-US" sz="2100"/>
              <a:t>: There is a need to communicate to the underlying hardware such as the disk. This is managed by a storage service that abstracts different types of storage devices on the system.</a:t>
            </a:r>
            <a:endParaRPr/>
          </a:p>
        </p:txBody>
      </p:sp>
      <p:sp>
        <p:nvSpPr>
          <p:cNvPr id="705" name="Google Shape;705;p77"/>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5.1 Need for File Systems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5.1 Need for File Systems</a:t>
            </a:r>
            <a:endParaRPr/>
          </a:p>
        </p:txBody>
      </p:sp>
      <p:pic>
        <p:nvPicPr>
          <p:cNvPr id="711" name="Google Shape;711;p78"/>
          <p:cNvPicPr preferRelativeResize="0"/>
          <p:nvPr/>
        </p:nvPicPr>
        <p:blipFill rotWithShape="1">
          <a:blip r:embed="rId3">
            <a:alphaModFix/>
          </a:blip>
          <a:srcRect/>
          <a:stretch/>
        </p:blipFill>
        <p:spPr>
          <a:xfrm>
            <a:off x="1338606" y="1318541"/>
            <a:ext cx="8057789" cy="4365822"/>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9"/>
          <p:cNvSpPr txBox="1">
            <a:spLocks noGrp="1"/>
          </p:cNvSpPr>
          <p:nvPr>
            <p:ph type="body" idx="1"/>
          </p:nvPr>
        </p:nvSpPr>
        <p:spPr>
          <a:xfrm>
            <a:off x="795133" y="1157657"/>
            <a:ext cx="10787130" cy="454268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5000"/>
              </a:lnSpc>
              <a:spcBef>
                <a:spcPts val="0"/>
              </a:spcBef>
              <a:spcAft>
                <a:spcPts val="0"/>
              </a:spcAft>
              <a:buClr>
                <a:schemeClr val="dk1"/>
              </a:buClr>
              <a:buSzPct val="100000"/>
              <a:buChar char="•"/>
            </a:pPr>
            <a:r>
              <a:rPr lang="en-US" sz="2400"/>
              <a:t>From the perspective of the user, a file is a collection of related data that is stored together and can be accessed using a unique file ID usually referred as the file name.</a:t>
            </a:r>
            <a:endParaRPr/>
          </a:p>
          <a:p>
            <a:pPr marL="228600" lvl="0" indent="-228600" algn="just" rtl="0">
              <a:lnSpc>
                <a:spcPct val="95000"/>
              </a:lnSpc>
              <a:spcBef>
                <a:spcPts val="1000"/>
              </a:spcBef>
              <a:spcAft>
                <a:spcPts val="0"/>
              </a:spcAft>
              <a:buClr>
                <a:schemeClr val="dk1"/>
              </a:buClr>
              <a:buSzPct val="100000"/>
              <a:buChar char="•"/>
            </a:pPr>
            <a:r>
              <a:rPr lang="en-US" sz="2400"/>
              <a:t> These files can be represented internally by different methods. For example, there could be </a:t>
            </a:r>
            <a:r>
              <a:rPr lang="en-US" sz="2400" b="1"/>
              <a:t>.bin </a:t>
            </a:r>
            <a:r>
              <a:rPr lang="en-US" sz="2400"/>
              <a:t>files in Windows, which only represent a sequence of bytes. </a:t>
            </a:r>
            <a:endParaRPr/>
          </a:p>
          <a:p>
            <a:pPr marL="228600" lvl="0" indent="-228600" algn="just" rtl="0">
              <a:lnSpc>
                <a:spcPct val="95000"/>
              </a:lnSpc>
              <a:spcBef>
                <a:spcPts val="1000"/>
              </a:spcBef>
              <a:spcAft>
                <a:spcPts val="0"/>
              </a:spcAft>
              <a:buClr>
                <a:schemeClr val="dk1"/>
              </a:buClr>
              <a:buSzPct val="100000"/>
              <a:buChar char="•"/>
            </a:pPr>
            <a:r>
              <a:rPr lang="en-US" sz="2400"/>
              <a:t>There could be other structured contents with headers and specific sections in the file. For example, an </a:t>
            </a:r>
            <a:r>
              <a:rPr lang="en-US" sz="2400" b="1"/>
              <a:t>EXE</a:t>
            </a:r>
            <a:r>
              <a:rPr lang="en-US" sz="2400"/>
              <a:t> is also a file format in Windows with specific headers, a body, and controls in place.</a:t>
            </a:r>
            <a:endParaRPr/>
          </a:p>
          <a:p>
            <a:pPr marL="228600" lvl="0" indent="-228600" algn="just" rtl="0">
              <a:lnSpc>
                <a:spcPct val="95000"/>
              </a:lnSpc>
              <a:spcBef>
                <a:spcPts val="1000"/>
              </a:spcBef>
              <a:spcAft>
                <a:spcPts val="0"/>
              </a:spcAft>
              <a:buClr>
                <a:schemeClr val="dk1"/>
              </a:buClr>
              <a:buSzPct val="100000"/>
              <a:buChar char="•"/>
            </a:pPr>
            <a:r>
              <a:rPr lang="en-US" sz="2400"/>
              <a:t>There are also many application-specific files, with their own formats. It is up to the programmer to define and identify if they require a custom file format for their application or if they can leverage a standard or common file format such as the JavaScript Object Notation (JSON) or the Extensible Markup Language (XML).</a:t>
            </a:r>
            <a:endParaRPr/>
          </a:p>
        </p:txBody>
      </p:sp>
      <p:sp>
        <p:nvSpPr>
          <p:cNvPr id="717" name="Google Shape;717;p7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5.2 File Concept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8"/>
          <p:cNvSpPr txBox="1">
            <a:spLocks noGrp="1"/>
          </p:cNvSpPr>
          <p:nvPr>
            <p:ph type="body" idx="1"/>
          </p:nvPr>
        </p:nvSpPr>
        <p:spPr>
          <a:xfrm>
            <a:off x="838200" y="1720372"/>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b="1"/>
              <a:t>1.2.1.2 Arithmetic and Logic Unit (ALU)</a:t>
            </a:r>
            <a:endParaRPr/>
          </a:p>
          <a:p>
            <a:pPr marL="685800" lvl="1" indent="-228600" algn="just" rtl="0">
              <a:lnSpc>
                <a:spcPct val="90000"/>
              </a:lnSpc>
              <a:spcBef>
                <a:spcPts val="500"/>
              </a:spcBef>
              <a:spcAft>
                <a:spcPts val="0"/>
              </a:spcAft>
              <a:buClr>
                <a:schemeClr val="dk1"/>
              </a:buClr>
              <a:buSzPts val="2100"/>
              <a:buChar char="•"/>
            </a:pPr>
            <a:r>
              <a:rPr lang="en-US" sz="2100"/>
              <a:t>The ALU allows arithmetic (add, subtract etc) and logic (AND, OR, NOT etc) operations to be carried out. </a:t>
            </a:r>
            <a:endParaRPr/>
          </a:p>
          <a:p>
            <a:pPr marL="228600" lvl="0" indent="-228600" algn="just" rtl="0">
              <a:lnSpc>
                <a:spcPct val="90000"/>
              </a:lnSpc>
              <a:spcBef>
                <a:spcPts val="1000"/>
              </a:spcBef>
              <a:spcAft>
                <a:spcPts val="0"/>
              </a:spcAft>
              <a:buClr>
                <a:schemeClr val="dk1"/>
              </a:buClr>
              <a:buSzPts val="2400"/>
              <a:buChar char="•"/>
            </a:pPr>
            <a:r>
              <a:rPr lang="en-US" sz="2400" b="1"/>
              <a:t>1.2.1.3 Control Unit (CU)</a:t>
            </a:r>
            <a:endParaRPr/>
          </a:p>
          <a:p>
            <a:pPr marL="685800" lvl="1" indent="-228600" algn="just" rtl="0">
              <a:lnSpc>
                <a:spcPct val="90000"/>
              </a:lnSpc>
              <a:spcBef>
                <a:spcPts val="500"/>
              </a:spcBef>
              <a:spcAft>
                <a:spcPts val="0"/>
              </a:spcAft>
              <a:buClr>
                <a:schemeClr val="dk1"/>
              </a:buClr>
              <a:buSzPts val="2100"/>
              <a:buChar char="•"/>
            </a:pPr>
            <a:r>
              <a:rPr lang="en-US" sz="2100"/>
              <a:t>The control unit controls the operation of the computer’s ALU, memory and input/output devices, telling them how to respond to the program instructions it has just read and interpreted from the memory unit.</a:t>
            </a:r>
            <a:endParaRPr/>
          </a:p>
          <a:p>
            <a:pPr marL="685800" lvl="1" indent="-228600" algn="just" rtl="0">
              <a:lnSpc>
                <a:spcPct val="90000"/>
              </a:lnSpc>
              <a:spcBef>
                <a:spcPts val="500"/>
              </a:spcBef>
              <a:spcAft>
                <a:spcPts val="0"/>
              </a:spcAft>
              <a:buClr>
                <a:schemeClr val="dk1"/>
              </a:buClr>
              <a:buSzPts val="2100"/>
              <a:buChar char="•"/>
            </a:pPr>
            <a:r>
              <a:rPr lang="en-US" sz="2100"/>
              <a:t>The control unit also provides the timing and control signals required by other computer components.</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269" name="Google Shape;269;p8"/>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1.2.1 </a:t>
            </a:r>
            <a:r>
              <a:rPr lang="en-US" sz="3600"/>
              <a:t>Central Processing Unit (CPU)</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0"/>
          <p:cNvSpPr txBox="1">
            <a:spLocks noGrp="1"/>
          </p:cNvSpPr>
          <p:nvPr>
            <p:ph type="body" idx="1"/>
          </p:nvPr>
        </p:nvSpPr>
        <p:spPr>
          <a:xfrm>
            <a:off x="702435" y="1247630"/>
            <a:ext cx="10787130" cy="4542685"/>
          </a:xfrm>
          <a:prstGeom prst="rect">
            <a:avLst/>
          </a:prstGeom>
          <a:noFill/>
          <a:ln>
            <a:noFill/>
          </a:ln>
        </p:spPr>
        <p:txBody>
          <a:bodyPr spcFirstLastPara="1" wrap="square" lIns="91425" tIns="45700" rIns="91425" bIns="45700" anchor="t" anchorCtr="0">
            <a:normAutofit/>
          </a:bodyPr>
          <a:lstStyle/>
          <a:p>
            <a:pPr marL="228600" lvl="0" indent="-228600" algn="just" rtl="0">
              <a:lnSpc>
                <a:spcPct val="95000"/>
              </a:lnSpc>
              <a:spcBef>
                <a:spcPts val="0"/>
              </a:spcBef>
              <a:spcAft>
                <a:spcPts val="0"/>
              </a:spcAft>
              <a:buClr>
                <a:schemeClr val="dk1"/>
              </a:buClr>
              <a:buSzPts val="2400"/>
              <a:buChar char="•"/>
            </a:pPr>
            <a:r>
              <a:rPr lang="en-US" sz="2400"/>
              <a:t>As a programmer, it may be important to know the attributes of the file before accessing it. </a:t>
            </a:r>
            <a:endParaRPr/>
          </a:p>
          <a:p>
            <a:pPr marL="228600" lvl="0" indent="-228600" algn="just" rtl="0">
              <a:lnSpc>
                <a:spcPct val="95000"/>
              </a:lnSpc>
              <a:spcBef>
                <a:spcPts val="1000"/>
              </a:spcBef>
              <a:spcAft>
                <a:spcPts val="0"/>
              </a:spcAft>
              <a:buClr>
                <a:schemeClr val="dk1"/>
              </a:buClr>
              <a:buSzPts val="2400"/>
              <a:buChar char="•"/>
            </a:pPr>
            <a:r>
              <a:rPr lang="en-US" sz="2400"/>
              <a:t>The common attributes of any file include the location of the file, file extension, size, access controls, and some history of operations done on the file, to name a few. </a:t>
            </a:r>
            <a:endParaRPr/>
          </a:p>
          <a:p>
            <a:pPr marL="228600" lvl="0" indent="-228600" algn="just" rtl="0">
              <a:lnSpc>
                <a:spcPct val="95000"/>
              </a:lnSpc>
              <a:spcBef>
                <a:spcPts val="1000"/>
              </a:spcBef>
              <a:spcAft>
                <a:spcPts val="0"/>
              </a:spcAft>
              <a:buClr>
                <a:schemeClr val="dk1"/>
              </a:buClr>
              <a:buSzPts val="2400"/>
              <a:buChar char="•"/>
            </a:pPr>
            <a:r>
              <a:rPr lang="en-US" sz="2400"/>
              <a:t>Some of these are part of the so-called file control block, which a user has access to via the OS. </a:t>
            </a:r>
            <a:endParaRPr/>
          </a:p>
          <a:p>
            <a:pPr marL="228600" lvl="0" indent="-228600" algn="just" rtl="0">
              <a:lnSpc>
                <a:spcPct val="95000"/>
              </a:lnSpc>
              <a:spcBef>
                <a:spcPts val="1000"/>
              </a:spcBef>
              <a:spcAft>
                <a:spcPts val="0"/>
              </a:spcAft>
              <a:buClr>
                <a:schemeClr val="dk1"/>
              </a:buClr>
              <a:buSzPts val="2400"/>
              <a:buChar char="•"/>
            </a:pPr>
            <a:r>
              <a:rPr lang="en-US" sz="2400"/>
              <a:t>Most OSs expose APIs using which the programmer can access the details in the file control block. </a:t>
            </a:r>
            <a:endParaRPr/>
          </a:p>
          <a:p>
            <a:pPr marL="228600" lvl="0" indent="-228600" algn="just" rtl="0">
              <a:lnSpc>
                <a:spcPct val="95000"/>
              </a:lnSpc>
              <a:spcBef>
                <a:spcPts val="1000"/>
              </a:spcBef>
              <a:spcAft>
                <a:spcPts val="0"/>
              </a:spcAft>
              <a:buClr>
                <a:schemeClr val="dk1"/>
              </a:buClr>
              <a:buSzPts val="2400"/>
              <a:buChar char="•"/>
            </a:pPr>
            <a:r>
              <a:rPr lang="en-US" sz="2400"/>
              <a:t>For the user, these are exposed on the graphical user interface via built-in tools shipped with the OS.</a:t>
            </a:r>
            <a:endParaRPr/>
          </a:p>
        </p:txBody>
      </p:sp>
      <p:sp>
        <p:nvSpPr>
          <p:cNvPr id="723" name="Google Shape;723;p80"/>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5.2 File Concept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81"/>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operating system defines a logical ordering of different files on the system based on the usage and underlying storage services. One of the criteria most OSs adopt is to structure their directory service to locate files efficiently.</a:t>
            </a:r>
            <a:endParaRPr/>
          </a:p>
          <a:p>
            <a:pPr marL="228600" lvl="0" indent="-228600" algn="just" rtl="0">
              <a:lnSpc>
                <a:spcPct val="90000"/>
              </a:lnSpc>
              <a:spcBef>
                <a:spcPts val="1000"/>
              </a:spcBef>
              <a:spcAft>
                <a:spcPts val="0"/>
              </a:spcAft>
              <a:buClr>
                <a:schemeClr val="dk1"/>
              </a:buClr>
              <a:buSzPts val="2400"/>
              <a:buChar char="•"/>
            </a:pPr>
            <a:r>
              <a:rPr lang="en-US" sz="2400"/>
              <a:t>Most OSs organize their files in a hierarchical form with files organized inside folders. </a:t>
            </a:r>
            <a:endParaRPr/>
          </a:p>
          <a:p>
            <a:pPr marL="228600" lvl="0" indent="-228600" algn="just" rtl="0">
              <a:lnSpc>
                <a:spcPct val="90000"/>
              </a:lnSpc>
              <a:spcBef>
                <a:spcPts val="1000"/>
              </a:spcBef>
              <a:spcAft>
                <a:spcPts val="0"/>
              </a:spcAft>
              <a:buClr>
                <a:schemeClr val="dk1"/>
              </a:buClr>
              <a:buSzPts val="2400"/>
              <a:buChar char="•"/>
            </a:pPr>
            <a:r>
              <a:rPr lang="en-US" sz="2400"/>
              <a:t>Each folder in this case is a directory. This structure is called as the </a:t>
            </a:r>
            <a:r>
              <a:rPr lang="en-US" sz="2400" b="1" i="1"/>
              <a:t>directory namespace</a:t>
            </a:r>
            <a:r>
              <a:rPr lang="en-US" sz="2400"/>
              <a:t>. </a:t>
            </a:r>
            <a:endParaRPr/>
          </a:p>
          <a:p>
            <a:pPr marL="228600" lvl="0" indent="-228600" algn="just" rtl="0">
              <a:lnSpc>
                <a:spcPct val="90000"/>
              </a:lnSpc>
              <a:spcBef>
                <a:spcPts val="1000"/>
              </a:spcBef>
              <a:spcAft>
                <a:spcPts val="0"/>
              </a:spcAft>
              <a:buClr>
                <a:schemeClr val="dk1"/>
              </a:buClr>
              <a:buSzPts val="2400"/>
              <a:buChar char="•"/>
            </a:pPr>
            <a:r>
              <a:rPr lang="en-US" sz="2400"/>
              <a:t>The directory service and namespace have additional capabilities such as searches by size, type, access levels, and so on. </a:t>
            </a:r>
            <a:endParaRPr/>
          </a:p>
          <a:p>
            <a:pPr marL="228600" lvl="0" indent="-228600" algn="just" rtl="0">
              <a:lnSpc>
                <a:spcPct val="90000"/>
              </a:lnSpc>
              <a:spcBef>
                <a:spcPts val="1000"/>
              </a:spcBef>
              <a:spcAft>
                <a:spcPts val="0"/>
              </a:spcAft>
              <a:buClr>
                <a:schemeClr val="dk1"/>
              </a:buClr>
              <a:buSzPts val="2400"/>
              <a:buChar char="•"/>
            </a:pPr>
            <a:r>
              <a:rPr lang="en-US" sz="2400"/>
              <a:t>The directory namespaces can be multileveled and adaptive in modern OSs as we can see in the following folder structure with folders created inside another folder</a:t>
            </a:r>
            <a:endParaRPr/>
          </a:p>
        </p:txBody>
      </p:sp>
      <p:sp>
        <p:nvSpPr>
          <p:cNvPr id="729" name="Google Shape;729;p81"/>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5.3 Directory Name Space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82"/>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5.3 Directory Name Space</a:t>
            </a:r>
            <a:endParaRPr/>
          </a:p>
        </p:txBody>
      </p:sp>
      <p:pic>
        <p:nvPicPr>
          <p:cNvPr id="735" name="Google Shape;735;p82"/>
          <p:cNvPicPr preferRelativeResize="0"/>
          <p:nvPr/>
        </p:nvPicPr>
        <p:blipFill rotWithShape="1">
          <a:blip r:embed="rId3">
            <a:alphaModFix/>
          </a:blip>
          <a:srcRect/>
          <a:stretch/>
        </p:blipFill>
        <p:spPr>
          <a:xfrm>
            <a:off x="1593131" y="1270247"/>
            <a:ext cx="8644378" cy="475348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3"/>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There are different access levels that can be applied at file and directory levels.</a:t>
            </a:r>
            <a:endParaRPr/>
          </a:p>
          <a:p>
            <a:pPr marL="228600" lvl="0" indent="-228600" algn="just" rtl="0">
              <a:lnSpc>
                <a:spcPct val="90000"/>
              </a:lnSpc>
              <a:spcBef>
                <a:spcPts val="1000"/>
              </a:spcBef>
              <a:spcAft>
                <a:spcPts val="0"/>
              </a:spcAft>
              <a:buClr>
                <a:schemeClr val="dk1"/>
              </a:buClr>
              <a:buSzPts val="2400"/>
              <a:buChar char="•"/>
            </a:pPr>
            <a:r>
              <a:rPr lang="en-US" sz="2400"/>
              <a:t>The OS provides different access control IDs and permissions to different users on the system. </a:t>
            </a:r>
            <a:endParaRPr/>
          </a:p>
          <a:p>
            <a:pPr marL="228600" lvl="0" indent="-228600" algn="just" rtl="0">
              <a:lnSpc>
                <a:spcPct val="90000"/>
              </a:lnSpc>
              <a:spcBef>
                <a:spcPts val="1000"/>
              </a:spcBef>
              <a:spcAft>
                <a:spcPts val="0"/>
              </a:spcAft>
              <a:buClr>
                <a:schemeClr val="dk1"/>
              </a:buClr>
              <a:buSzPts val="2400"/>
              <a:buChar char="•"/>
            </a:pPr>
            <a:r>
              <a:rPr lang="en-US" sz="2400"/>
              <a:t>Also, each file may also have different levels of permissions to Read, Write, Modify, and so on. </a:t>
            </a:r>
            <a:endParaRPr/>
          </a:p>
          <a:p>
            <a:pPr marL="228600" lvl="0" indent="-228600" algn="just" rtl="0">
              <a:lnSpc>
                <a:spcPct val="90000"/>
              </a:lnSpc>
              <a:spcBef>
                <a:spcPts val="1000"/>
              </a:spcBef>
              <a:spcAft>
                <a:spcPts val="0"/>
              </a:spcAft>
              <a:buClr>
                <a:schemeClr val="dk1"/>
              </a:buClr>
              <a:buSzPts val="2400"/>
              <a:buChar char="•"/>
            </a:pPr>
            <a:r>
              <a:rPr lang="en-US" sz="2400"/>
              <a:t>For example, there may be specific files that we may want anyone to be able to access and Read but not Write and Modify. </a:t>
            </a:r>
            <a:endParaRPr/>
          </a:p>
          <a:p>
            <a:pPr marL="228600" lvl="0" indent="-228600" algn="just" rtl="0">
              <a:lnSpc>
                <a:spcPct val="90000"/>
              </a:lnSpc>
              <a:spcBef>
                <a:spcPts val="1000"/>
              </a:spcBef>
              <a:spcAft>
                <a:spcPts val="0"/>
              </a:spcAft>
              <a:buClr>
                <a:schemeClr val="dk1"/>
              </a:buClr>
              <a:buSzPts val="2400"/>
              <a:buChar char="•"/>
            </a:pPr>
            <a:r>
              <a:rPr lang="en-US" sz="2400"/>
              <a:t>The file system provides and manages the controls to all files when accessed at runtime. </a:t>
            </a:r>
            <a:endParaRPr/>
          </a:p>
          <a:p>
            <a:pPr marL="228600" lvl="0" indent="-228600" algn="just" rtl="0">
              <a:lnSpc>
                <a:spcPct val="90000"/>
              </a:lnSpc>
              <a:spcBef>
                <a:spcPts val="1000"/>
              </a:spcBef>
              <a:spcAft>
                <a:spcPts val="0"/>
              </a:spcAft>
              <a:buClr>
                <a:schemeClr val="dk1"/>
              </a:buClr>
              <a:buSzPts val="2400"/>
              <a:buChar char="•"/>
            </a:pPr>
            <a:r>
              <a:rPr lang="en-US" sz="2400"/>
              <a:t>These may also be helpful when more than one user is using the same system.</a:t>
            </a:r>
            <a:endParaRPr/>
          </a:p>
        </p:txBody>
      </p:sp>
      <p:sp>
        <p:nvSpPr>
          <p:cNvPr id="741" name="Google Shape;741;p83"/>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5.4 Access Control</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84"/>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There are many cases when the OS needs to ensure that a file is not moved or deleted when it is in use.</a:t>
            </a:r>
            <a:endParaRPr/>
          </a:p>
          <a:p>
            <a:pPr marL="228600" lvl="0" indent="-228600" algn="just" rtl="0">
              <a:lnSpc>
                <a:spcPct val="90000"/>
              </a:lnSpc>
              <a:spcBef>
                <a:spcPts val="1000"/>
              </a:spcBef>
              <a:spcAft>
                <a:spcPts val="0"/>
              </a:spcAft>
              <a:buClr>
                <a:schemeClr val="dk1"/>
              </a:buClr>
              <a:buSzPts val="2400"/>
              <a:buChar char="•"/>
            </a:pPr>
            <a:r>
              <a:rPr lang="en-US" sz="2400"/>
              <a:t>For example, if a user is making changes to a file, the OS needs to ensure that the same file cannot be moved or deleted by another application or process. In this case, the OS would cause the attempt to move or delete the file to fail with an appropriate error code.</a:t>
            </a:r>
            <a:endParaRPr/>
          </a:p>
          <a:p>
            <a:pPr marL="228600" lvl="0" indent="-228600" algn="just" rtl="0">
              <a:lnSpc>
                <a:spcPct val="90000"/>
              </a:lnSpc>
              <a:spcBef>
                <a:spcPts val="1000"/>
              </a:spcBef>
              <a:spcAft>
                <a:spcPts val="0"/>
              </a:spcAft>
              <a:buClr>
                <a:schemeClr val="dk1"/>
              </a:buClr>
              <a:buSzPts val="2400"/>
              <a:buChar char="•"/>
            </a:pPr>
            <a:r>
              <a:rPr lang="en-US" sz="2400"/>
              <a:t>As a programmer, it is appropriate to access a file with the required access level and mode (Read/Write). This also helps to be in line with the concurrency needs of the OS and guards against inconsistent updates.</a:t>
            </a:r>
            <a:endParaRPr/>
          </a:p>
        </p:txBody>
      </p:sp>
      <p:sp>
        <p:nvSpPr>
          <p:cNvPr id="747" name="Google Shape;747;p84"/>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5.5 Concurrency and Cleanup Control</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85"/>
          <p:cNvSpPr txBox="1">
            <a:spLocks noGrp="1"/>
          </p:cNvSpPr>
          <p:nvPr>
            <p:ph type="body" idx="1"/>
          </p:nvPr>
        </p:nvSpPr>
        <p:spPr>
          <a:xfrm>
            <a:off x="838200" y="1287625"/>
            <a:ext cx="10515600" cy="330323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OS needs to be able to periodically clear temporarily created files that may no longer be required for the functioning of the system. </a:t>
            </a:r>
            <a:endParaRPr/>
          </a:p>
          <a:p>
            <a:pPr marL="228600" lvl="0" indent="-228600" algn="just" rtl="0">
              <a:lnSpc>
                <a:spcPct val="90000"/>
              </a:lnSpc>
              <a:spcBef>
                <a:spcPts val="1000"/>
              </a:spcBef>
              <a:spcAft>
                <a:spcPts val="0"/>
              </a:spcAft>
              <a:buClr>
                <a:schemeClr val="dk1"/>
              </a:buClr>
              <a:buSzPts val="2400"/>
              <a:buChar char="•"/>
            </a:pPr>
            <a:r>
              <a:rPr lang="en-US" sz="2400"/>
              <a:t>This is typically done using a </a:t>
            </a:r>
            <a:r>
              <a:rPr lang="en-US" sz="2400" b="1"/>
              <a:t>garbage collector </a:t>
            </a:r>
            <a:r>
              <a:rPr lang="en-US" sz="2400"/>
              <a:t>on the system. </a:t>
            </a:r>
            <a:endParaRPr/>
          </a:p>
          <a:p>
            <a:pPr marL="228600" lvl="0" indent="-228600" algn="just" rtl="0">
              <a:lnSpc>
                <a:spcPct val="90000"/>
              </a:lnSpc>
              <a:spcBef>
                <a:spcPts val="1000"/>
              </a:spcBef>
              <a:spcAft>
                <a:spcPts val="0"/>
              </a:spcAft>
              <a:buClr>
                <a:schemeClr val="dk1"/>
              </a:buClr>
              <a:buSzPts val="2400"/>
              <a:buChar char="•"/>
            </a:pPr>
            <a:r>
              <a:rPr lang="en-US" sz="2400"/>
              <a:t>Many OSs mark unused files over a period of time and have additional settings that are exposed, which the user can set to clean up files from specified locations automatically.</a:t>
            </a:r>
            <a:endParaRPr sz="2400"/>
          </a:p>
        </p:txBody>
      </p:sp>
      <p:sp>
        <p:nvSpPr>
          <p:cNvPr id="753" name="Google Shape;753;p85"/>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5.5 Concurrency and Cleanup Control</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6"/>
          <p:cNvSpPr txBox="1">
            <a:spLocks noGrp="1"/>
          </p:cNvSpPr>
          <p:nvPr>
            <p:ph type="ctrTitle" idx="4294967295"/>
          </p:nvPr>
        </p:nvSpPr>
        <p:spPr>
          <a:xfrm>
            <a:off x="3699641" y="5153427"/>
            <a:ext cx="8492359" cy="757130"/>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Access and Protection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764" name="Google Shape;764;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765" name="Google Shape;765;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sp>
        <p:nvSpPr>
          <p:cNvPr id="766" name="Google Shape;766;p87"/>
          <p:cNvSpPr txBox="1">
            <a:spLocks noGrp="1"/>
          </p:cNvSpPr>
          <p:nvPr>
            <p:ph type="body" idx="1"/>
          </p:nvPr>
        </p:nvSpPr>
        <p:spPr>
          <a:xfrm>
            <a:off x="753360" y="1224029"/>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If we have a system that is used by only one user without any access, networked or otherwise, to other systems, there may still not be assurance that the contents in the system are protected.</a:t>
            </a:r>
            <a:endParaRPr/>
          </a:p>
          <a:p>
            <a:pPr marL="228600" lvl="0" indent="-228600" algn="just" rtl="0">
              <a:lnSpc>
                <a:spcPct val="90000"/>
              </a:lnSpc>
              <a:spcBef>
                <a:spcPts val="1000"/>
              </a:spcBef>
              <a:spcAft>
                <a:spcPts val="0"/>
              </a:spcAft>
              <a:buClr>
                <a:schemeClr val="dk1"/>
              </a:buClr>
              <a:buSzPts val="2400"/>
              <a:buChar char="•"/>
            </a:pPr>
            <a:r>
              <a:rPr lang="en-US"/>
              <a:t>There is still a need to protect the program resources from other applications. </a:t>
            </a:r>
            <a:endParaRPr/>
          </a:p>
          <a:p>
            <a:pPr marL="228600" lvl="0" indent="-228600" algn="just" rtl="0">
              <a:lnSpc>
                <a:spcPct val="90000"/>
              </a:lnSpc>
              <a:spcBef>
                <a:spcPts val="1000"/>
              </a:spcBef>
              <a:spcAft>
                <a:spcPts val="0"/>
              </a:spcAft>
              <a:buClr>
                <a:schemeClr val="dk1"/>
              </a:buClr>
              <a:buSzPts val="2400"/>
              <a:buChar char="•"/>
            </a:pPr>
            <a:r>
              <a:rPr lang="en-US"/>
              <a:t>Also, there may be a need to protect critical devices on the system.</a:t>
            </a:r>
            <a:endParaRPr/>
          </a:p>
          <a:p>
            <a:pPr marL="228600" lvl="0" indent="-228600" algn="just" rtl="0">
              <a:lnSpc>
                <a:spcPct val="90000"/>
              </a:lnSpc>
              <a:spcBef>
                <a:spcPts val="1000"/>
              </a:spcBef>
              <a:spcAft>
                <a:spcPts val="0"/>
              </a:spcAft>
              <a:buClr>
                <a:schemeClr val="dk1"/>
              </a:buClr>
              <a:buSzPts val="2400"/>
              <a:buChar char="•"/>
            </a:pPr>
            <a:r>
              <a:rPr lang="en-US"/>
              <a:t>There is always a need to connect and share resources and data between systems. </a:t>
            </a:r>
            <a:endParaRPr/>
          </a:p>
          <a:p>
            <a:pPr marL="228600" lvl="0" indent="-228600" algn="just" rtl="0">
              <a:lnSpc>
                <a:spcPct val="90000"/>
              </a:lnSpc>
              <a:spcBef>
                <a:spcPts val="1000"/>
              </a:spcBef>
              <a:spcAft>
                <a:spcPts val="0"/>
              </a:spcAft>
              <a:buClr>
                <a:schemeClr val="dk1"/>
              </a:buClr>
              <a:buSzPts val="2400"/>
              <a:buChar char="•"/>
            </a:pPr>
            <a:r>
              <a:rPr lang="en-US"/>
              <a:t>Hence, it is important to protect these resources accordingly. </a:t>
            </a:r>
            <a:endParaRPr/>
          </a:p>
          <a:p>
            <a:pPr marL="228600" lvl="0" indent="-228600" algn="just" rtl="0">
              <a:lnSpc>
                <a:spcPct val="90000"/>
              </a:lnSpc>
              <a:spcBef>
                <a:spcPts val="1000"/>
              </a:spcBef>
              <a:spcAft>
                <a:spcPts val="0"/>
              </a:spcAft>
              <a:buClr>
                <a:schemeClr val="dk1"/>
              </a:buClr>
              <a:buSzPts val="2400"/>
              <a:buChar char="•"/>
            </a:pPr>
            <a:r>
              <a:rPr lang="en-US"/>
              <a:t>The OS provides APIs that help with access control and protection.</a:t>
            </a:r>
            <a:endParaRPr/>
          </a:p>
          <a:p>
            <a:pPr marL="228600" lvl="0" indent="-76200" algn="just" rtl="0">
              <a:lnSpc>
                <a:spcPct val="90000"/>
              </a:lnSpc>
              <a:spcBef>
                <a:spcPts val="1000"/>
              </a:spcBef>
              <a:spcAft>
                <a:spcPts val="0"/>
              </a:spcAft>
              <a:buClr>
                <a:schemeClr val="dk1"/>
              </a:buClr>
              <a:buSzPts val="2400"/>
              <a:buNone/>
            </a:pPr>
            <a:endParaRPr/>
          </a:p>
          <a:p>
            <a:pPr marL="228600" lvl="0" indent="-76200" algn="just" rtl="0">
              <a:lnSpc>
                <a:spcPct val="90000"/>
              </a:lnSpc>
              <a:spcBef>
                <a:spcPts val="1000"/>
              </a:spcBef>
              <a:spcAft>
                <a:spcPts val="0"/>
              </a:spcAft>
              <a:buClr>
                <a:schemeClr val="dk1"/>
              </a:buClr>
              <a:buSzPts val="2400"/>
              <a:buNone/>
            </a:pPr>
            <a:endParaRPr/>
          </a:p>
        </p:txBody>
      </p:sp>
      <p:sp>
        <p:nvSpPr>
          <p:cNvPr id="767" name="Google Shape;767;p87"/>
          <p:cNvSpPr txBox="1">
            <a:spLocks noGrp="1"/>
          </p:cNvSpPr>
          <p:nvPr>
            <p:ph type="title"/>
          </p:nvPr>
        </p:nvSpPr>
        <p:spPr>
          <a:xfrm>
            <a:off x="225457" y="0"/>
            <a:ext cx="10515600" cy="7352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6.1 Access and Protection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773" name="Google Shape;773;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774" name="Google Shape;774;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
        <p:nvSpPr>
          <p:cNvPr id="775" name="Google Shape;775;p88"/>
          <p:cNvSpPr txBox="1">
            <a:spLocks noGrp="1"/>
          </p:cNvSpPr>
          <p:nvPr>
            <p:ph type="body" idx="1"/>
          </p:nvPr>
        </p:nvSpPr>
        <p:spPr>
          <a:xfrm>
            <a:off x="681690" y="1018381"/>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One of the reasons the separation between user mode and kernel mode is implemented by most OSs is that it ensures different privilege levels are granted to programs, based on which mode they run in.</a:t>
            </a:r>
            <a:endParaRPr/>
          </a:p>
          <a:p>
            <a:pPr marL="228600" lvl="0" indent="-228600" algn="just" rtl="0">
              <a:lnSpc>
                <a:spcPct val="90000"/>
              </a:lnSpc>
              <a:spcBef>
                <a:spcPts val="1000"/>
              </a:spcBef>
              <a:spcAft>
                <a:spcPts val="0"/>
              </a:spcAft>
              <a:buClr>
                <a:schemeClr val="dk1"/>
              </a:buClr>
              <a:buSzPts val="2400"/>
              <a:buChar char="•"/>
            </a:pPr>
            <a:r>
              <a:rPr lang="en-US"/>
              <a:t>OS divides the program execution privileges into different rings. </a:t>
            </a:r>
            <a:endParaRPr/>
          </a:p>
          <a:p>
            <a:pPr marL="228600" lvl="0" indent="-228600" algn="just" rtl="0">
              <a:lnSpc>
                <a:spcPct val="90000"/>
              </a:lnSpc>
              <a:spcBef>
                <a:spcPts val="1000"/>
              </a:spcBef>
              <a:spcAft>
                <a:spcPts val="0"/>
              </a:spcAft>
              <a:buClr>
                <a:schemeClr val="dk1"/>
              </a:buClr>
              <a:buSzPts val="2400"/>
              <a:buChar char="•"/>
            </a:pPr>
            <a:r>
              <a:rPr lang="en-US"/>
              <a:t>Internally, programs running in specific rings are associated with specific access levels and privileges.</a:t>
            </a:r>
            <a:endParaRPr/>
          </a:p>
          <a:p>
            <a:pPr marL="228600" lvl="0" indent="-228600" algn="just" rtl="0">
              <a:lnSpc>
                <a:spcPct val="90000"/>
              </a:lnSpc>
              <a:spcBef>
                <a:spcPts val="1000"/>
              </a:spcBef>
              <a:spcAft>
                <a:spcPts val="0"/>
              </a:spcAft>
              <a:buClr>
                <a:schemeClr val="dk1"/>
              </a:buClr>
              <a:buSzPts val="2400"/>
              <a:buChar char="•"/>
            </a:pPr>
            <a:r>
              <a:rPr lang="en-US"/>
              <a:t>For example, applications and user-mode services running in Ring 3 would not be able to access the hardware directly. The drivers running on the Ring 0 level would have the highest privileges and access to the hardware on the system.</a:t>
            </a:r>
            <a:endParaRPr/>
          </a:p>
          <a:p>
            <a:pPr marL="228600" lvl="0" indent="-228600" algn="just" rtl="0">
              <a:lnSpc>
                <a:spcPct val="90000"/>
              </a:lnSpc>
              <a:spcBef>
                <a:spcPts val="1000"/>
              </a:spcBef>
              <a:spcAft>
                <a:spcPts val="0"/>
              </a:spcAft>
              <a:buClr>
                <a:schemeClr val="dk1"/>
              </a:buClr>
              <a:buSzPts val="2400"/>
              <a:buChar char="•"/>
            </a:pPr>
            <a:r>
              <a:rPr lang="en-US"/>
              <a:t>In practice, most OSs only leverage two rings, which are Ring 0 and Ring 3.</a:t>
            </a:r>
            <a:endParaRPr/>
          </a:p>
        </p:txBody>
      </p:sp>
      <p:sp>
        <p:nvSpPr>
          <p:cNvPr id="776" name="Google Shape;776;p88"/>
          <p:cNvSpPr txBox="1">
            <a:spLocks noGrp="1"/>
          </p:cNvSpPr>
          <p:nvPr>
            <p:ph type="title"/>
          </p:nvPr>
        </p:nvSpPr>
        <p:spPr>
          <a:xfrm>
            <a:off x="75414" y="-101502"/>
            <a:ext cx="10515600" cy="8578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6.2 User Mode and Kernel Mode (Rings)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782" name="Google Shape;782;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783" name="Google Shape;783;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sp>
        <p:nvSpPr>
          <p:cNvPr id="784" name="Google Shape;784;p89"/>
          <p:cNvSpPr txBox="1">
            <a:spLocks noGrp="1"/>
          </p:cNvSpPr>
          <p:nvPr>
            <p:ph type="title"/>
          </p:nvPr>
        </p:nvSpPr>
        <p:spPr>
          <a:xfrm>
            <a:off x="0" y="-2621"/>
            <a:ext cx="10515600" cy="7850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6.2 User Mode and Kernel Mode (Rings)</a:t>
            </a:r>
            <a:endParaRPr/>
          </a:p>
        </p:txBody>
      </p:sp>
      <p:pic>
        <p:nvPicPr>
          <p:cNvPr id="785" name="Google Shape;785;p89"/>
          <p:cNvPicPr preferRelativeResize="0"/>
          <p:nvPr/>
        </p:nvPicPr>
        <p:blipFill rotWithShape="1">
          <a:blip r:embed="rId3">
            <a:alphaModFix/>
          </a:blip>
          <a:srcRect/>
          <a:stretch/>
        </p:blipFill>
        <p:spPr>
          <a:xfrm>
            <a:off x="2821949" y="1220341"/>
            <a:ext cx="6548102" cy="51360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9"/>
          <p:cNvSpPr txBox="1">
            <a:spLocks noGrp="1"/>
          </p:cNvSpPr>
          <p:nvPr>
            <p:ph type="body" idx="1"/>
          </p:nvPr>
        </p:nvSpPr>
        <p:spPr>
          <a:xfrm>
            <a:off x="838200" y="1287624"/>
            <a:ext cx="10515600" cy="494986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Buses are the means by which data is transmitted from one part of a computer to another, connecting all major internal components to the CPU and memory.</a:t>
            </a:r>
            <a:endParaRPr/>
          </a:p>
          <a:p>
            <a:pPr marL="228600" lvl="0" indent="-228600" algn="just" rtl="0">
              <a:lnSpc>
                <a:spcPct val="90000"/>
              </a:lnSpc>
              <a:spcBef>
                <a:spcPts val="1000"/>
              </a:spcBef>
              <a:spcAft>
                <a:spcPts val="0"/>
              </a:spcAft>
              <a:buClr>
                <a:schemeClr val="dk1"/>
              </a:buClr>
              <a:buSzPts val="2400"/>
              <a:buChar char="•"/>
            </a:pPr>
            <a:r>
              <a:rPr lang="en-US" sz="2400"/>
              <a:t>A standard CPU system bus is comprised of a control bus, data bus and address bus.</a:t>
            </a:r>
            <a:endParaRPr/>
          </a:p>
          <a:p>
            <a:pPr marL="228600" lvl="0" indent="-76200" algn="just" rtl="0">
              <a:lnSpc>
                <a:spcPct val="90000"/>
              </a:lnSpc>
              <a:spcBef>
                <a:spcPts val="1000"/>
              </a:spcBef>
              <a:spcAft>
                <a:spcPts val="0"/>
              </a:spcAft>
              <a:buClr>
                <a:schemeClr val="dk1"/>
              </a:buClr>
              <a:buSzPts val="2400"/>
              <a:buNone/>
            </a:pPr>
            <a:endParaRPr sz="2400"/>
          </a:p>
        </p:txBody>
      </p:sp>
      <p:sp>
        <p:nvSpPr>
          <p:cNvPr id="275" name="Google Shape;275;p9"/>
          <p:cNvSpPr txBox="1">
            <a:spLocks noGrp="1"/>
          </p:cNvSpPr>
          <p:nvPr>
            <p:ph type="title"/>
          </p:nvPr>
        </p:nvSpPr>
        <p:spPr>
          <a:xfrm>
            <a:off x="795133" y="10549"/>
            <a:ext cx="8388626" cy="68929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a:t>1.2.3 Buses</a:t>
            </a:r>
            <a:endParaRPr/>
          </a:p>
        </p:txBody>
      </p:sp>
      <p:graphicFrame>
        <p:nvGraphicFramePr>
          <p:cNvPr id="276" name="Google Shape;276;p9"/>
          <p:cNvGraphicFramePr/>
          <p:nvPr/>
        </p:nvGraphicFramePr>
        <p:xfrm>
          <a:off x="838200" y="3528810"/>
          <a:ext cx="10927200" cy="2555875"/>
        </p:xfrm>
        <a:graphic>
          <a:graphicData uri="http://schemas.openxmlformats.org/drawingml/2006/table">
            <a:tbl>
              <a:tblPr>
                <a:noFill/>
                <a:tableStyleId>{A14B6031-E232-403C-A26B-3D92845B12B7}</a:tableStyleId>
              </a:tblPr>
              <a:tblGrid>
                <a:gridCol w="1720750">
                  <a:extLst>
                    <a:ext uri="{9D8B030D-6E8A-4147-A177-3AD203B41FA5}">
                      <a16:colId xmlns:a16="http://schemas.microsoft.com/office/drawing/2014/main" val="20000"/>
                    </a:ext>
                  </a:extLst>
                </a:gridCol>
                <a:gridCol w="9206450">
                  <a:extLst>
                    <a:ext uri="{9D8B030D-6E8A-4147-A177-3AD203B41FA5}">
                      <a16:colId xmlns:a16="http://schemas.microsoft.com/office/drawing/2014/main" val="20001"/>
                    </a:ext>
                  </a:extLst>
                </a:gridCol>
              </a:tblGrid>
              <a:tr h="675350">
                <a:tc>
                  <a:txBody>
                    <a:bodyPr/>
                    <a:lstStyle/>
                    <a:p>
                      <a:pPr marL="0" marR="0" lvl="0" indent="0" algn="l" rtl="0">
                        <a:spcBef>
                          <a:spcPts val="0"/>
                        </a:spcBef>
                        <a:spcAft>
                          <a:spcPts val="0"/>
                        </a:spcAft>
                        <a:buNone/>
                      </a:pPr>
                      <a:r>
                        <a:rPr lang="en-US" sz="2000" b="1" u="sng" strike="noStrik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Address Bus</a:t>
                      </a:r>
                      <a:endParaRPr sz="2000" b="1">
                        <a:latin typeface="Times New Roman"/>
                        <a:ea typeface="Times New Roman"/>
                        <a:cs typeface="Times New Roman"/>
                        <a:sym typeface="Times New Roman"/>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2000" b="1">
                          <a:latin typeface="Times New Roman"/>
                          <a:ea typeface="Times New Roman"/>
                          <a:cs typeface="Times New Roman"/>
                          <a:sym typeface="Times New Roman"/>
                        </a:rPr>
                        <a:t>Carries the addresses of data (but not the data) between the processor and memory</a:t>
                      </a:r>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75350">
                <a:tc>
                  <a:txBody>
                    <a:bodyPr/>
                    <a:lstStyle/>
                    <a:p>
                      <a:pPr marL="0" marR="0" lvl="0" indent="0" algn="l" rtl="0">
                        <a:spcBef>
                          <a:spcPts val="0"/>
                        </a:spcBef>
                        <a:spcAft>
                          <a:spcPts val="0"/>
                        </a:spcAft>
                        <a:buNone/>
                      </a:pPr>
                      <a:r>
                        <a:rPr lang="en-US" sz="2000" b="1" u="sng" strike="noStrik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Data Bus</a:t>
                      </a:r>
                      <a:endParaRPr sz="2000" b="1">
                        <a:latin typeface="Times New Roman"/>
                        <a:ea typeface="Times New Roman"/>
                        <a:cs typeface="Times New Roman"/>
                        <a:sym typeface="Times New Roman"/>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2000" b="1">
                          <a:latin typeface="Times New Roman"/>
                          <a:ea typeface="Times New Roman"/>
                          <a:cs typeface="Times New Roman"/>
                          <a:sym typeface="Times New Roman"/>
                        </a:rPr>
                        <a:t>Carries data between the processor, the memory unit and the input/output devices</a:t>
                      </a:r>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05175">
                <a:tc>
                  <a:txBody>
                    <a:bodyPr/>
                    <a:lstStyle/>
                    <a:p>
                      <a:pPr marL="0" marR="0" lvl="0" indent="0" algn="l" rtl="0">
                        <a:spcBef>
                          <a:spcPts val="0"/>
                        </a:spcBef>
                        <a:spcAft>
                          <a:spcPts val="0"/>
                        </a:spcAft>
                        <a:buNone/>
                      </a:pPr>
                      <a:r>
                        <a:rPr lang="en-US" sz="2000" b="1" u="sng" strike="noStrik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Control Bus</a:t>
                      </a:r>
                      <a:endParaRPr sz="2000" b="1">
                        <a:latin typeface="Times New Roman"/>
                        <a:ea typeface="Times New Roman"/>
                        <a:cs typeface="Times New Roman"/>
                        <a:sym typeface="Times New Roman"/>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5F5F5"/>
                    </a:solidFill>
                  </a:tcPr>
                </a:tc>
                <a:tc>
                  <a:txBody>
                    <a:bodyPr/>
                    <a:lstStyle/>
                    <a:p>
                      <a:pPr marL="0" marR="0" lvl="0" indent="0" algn="l" rtl="0">
                        <a:spcBef>
                          <a:spcPts val="0"/>
                        </a:spcBef>
                        <a:spcAft>
                          <a:spcPts val="0"/>
                        </a:spcAft>
                        <a:buNone/>
                      </a:pPr>
                      <a:r>
                        <a:rPr lang="en-US" sz="2000" b="1">
                          <a:latin typeface="Times New Roman"/>
                          <a:ea typeface="Times New Roman"/>
                          <a:cs typeface="Times New Roman"/>
                          <a:sym typeface="Times New Roman"/>
                        </a:rPr>
                        <a:t>Carries control signals/commands from the CPU (and status signals from other devices) in order to control and coordinate all the activities within the computer</a:t>
                      </a:r>
                      <a:endParaRPr/>
                    </a:p>
                  </a:txBody>
                  <a:tcPr marL="48725" marR="48725" marT="48725" marB="48725" anchor="ctr">
                    <a:lnL w="9525" cap="flat" cmpd="sng">
                      <a:solidFill>
                        <a:srgbClr val="E0E0E0"/>
                      </a:solidFill>
                      <a:prstDash val="solid"/>
                      <a:round/>
                      <a:headEnd type="none" w="sm" len="sm"/>
                      <a:tailEnd type="none" w="sm" len="sm"/>
                    </a:lnL>
                    <a:lnR w="9525" cap="flat" cmpd="sng">
                      <a:solidFill>
                        <a:srgbClr val="E0E0E0"/>
                      </a:solidFill>
                      <a:prstDash val="solid"/>
                      <a:round/>
                      <a:headEnd type="none" w="sm" len="sm"/>
                      <a:tailEnd type="none" w="sm" len="sm"/>
                    </a:lnR>
                    <a:lnT w="9525" cap="flat" cmpd="sng">
                      <a:solidFill>
                        <a:srgbClr val="E0E0E0"/>
                      </a:solidFill>
                      <a:prstDash val="solid"/>
                      <a:round/>
                      <a:headEnd type="none" w="sm" len="sm"/>
                      <a:tailEnd type="none" w="sm" len="sm"/>
                    </a:lnT>
                    <a:lnB w="9525"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90"/>
          <p:cNvSpPr txBox="1">
            <a:spLocks noGrp="1"/>
          </p:cNvSpPr>
          <p:nvPr>
            <p:ph type="ctrTitle" idx="4294967295"/>
          </p:nvPr>
        </p:nvSpPr>
        <p:spPr>
          <a:xfrm>
            <a:off x="1363745" y="4923387"/>
            <a:ext cx="10828255" cy="1421928"/>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Virtualization and User Interface</a:t>
            </a:r>
            <a:br>
              <a:rPr lang="en-US" sz="4800" b="1" i="0" u="none" strike="noStrike" cap="none">
                <a:solidFill>
                  <a:schemeClr val="dk1"/>
                </a:solidFill>
                <a:latin typeface="Calibri"/>
                <a:ea typeface="Calibri"/>
                <a:cs typeface="Calibri"/>
                <a:sym typeface="Calibri"/>
              </a:rPr>
            </a:br>
            <a:r>
              <a:rPr lang="en-US" sz="4800" b="1" i="0" u="none" strike="noStrike" cap="none">
                <a:solidFill>
                  <a:schemeClr val="dk1"/>
                </a:solidFill>
                <a:latin typeface="Calibri"/>
                <a:ea typeface="Calibri"/>
                <a:cs typeface="Calibri"/>
                <a:sym typeface="Calibri"/>
              </a:rPr>
              <a:t>and  Shells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796" name="Google Shape;796;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797" name="Google Shape;797;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
        <p:nvSpPr>
          <p:cNvPr id="798" name="Google Shape;798;p91"/>
          <p:cNvSpPr txBox="1">
            <a:spLocks noGrp="1"/>
          </p:cNvSpPr>
          <p:nvPr>
            <p:ph type="body" idx="1"/>
          </p:nvPr>
        </p:nvSpPr>
        <p:spPr>
          <a:xfrm>
            <a:off x="445715" y="1205175"/>
            <a:ext cx="11449317"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Operating systems and modern hardware provide a feature called virtualization that  virtualizes the hardware such that each calling environment believes it has the dedicated access it needs to function.</a:t>
            </a:r>
            <a:endParaRPr/>
          </a:p>
          <a:p>
            <a:pPr marL="228600" lvl="0" indent="-228600" algn="just" rtl="0">
              <a:lnSpc>
                <a:spcPct val="90000"/>
              </a:lnSpc>
              <a:spcBef>
                <a:spcPts val="1000"/>
              </a:spcBef>
              <a:spcAft>
                <a:spcPts val="0"/>
              </a:spcAft>
              <a:buClr>
                <a:schemeClr val="dk1"/>
              </a:buClr>
              <a:buSzPts val="2400"/>
              <a:buChar char="•"/>
            </a:pPr>
            <a:r>
              <a:rPr lang="en-US"/>
              <a:t>Virtualization is delivered via so-called virtual machines (VMs).</a:t>
            </a:r>
            <a:endParaRPr/>
          </a:p>
          <a:p>
            <a:pPr marL="228600" lvl="0" indent="-228600" algn="just" rtl="0">
              <a:lnSpc>
                <a:spcPct val="90000"/>
              </a:lnSpc>
              <a:spcBef>
                <a:spcPts val="1000"/>
              </a:spcBef>
              <a:spcAft>
                <a:spcPts val="0"/>
              </a:spcAft>
              <a:buClr>
                <a:schemeClr val="dk1"/>
              </a:buClr>
              <a:buSzPts val="2400"/>
              <a:buChar char="•"/>
            </a:pPr>
            <a:r>
              <a:rPr lang="en-US"/>
              <a:t>A VM has its own </a:t>
            </a:r>
            <a:r>
              <a:rPr lang="en-US" b="1" i="1"/>
              <a:t>guest</a:t>
            </a:r>
            <a:r>
              <a:rPr lang="en-US"/>
              <a:t> OS, which may be the same as or different from the underlying </a:t>
            </a:r>
            <a:r>
              <a:rPr lang="en-US" b="1" i="1"/>
              <a:t>host</a:t>
            </a:r>
            <a:r>
              <a:rPr lang="en-US"/>
              <a:t> OS.</a:t>
            </a:r>
            <a:endParaRPr/>
          </a:p>
          <a:p>
            <a:pPr marL="228600" lvl="0" indent="-228600" algn="just" rtl="0">
              <a:lnSpc>
                <a:spcPct val="90000"/>
              </a:lnSpc>
              <a:spcBef>
                <a:spcPts val="1000"/>
              </a:spcBef>
              <a:spcAft>
                <a:spcPts val="0"/>
              </a:spcAft>
              <a:buClr>
                <a:schemeClr val="dk1"/>
              </a:buClr>
              <a:buSzPts val="2400"/>
              <a:buChar char="•"/>
            </a:pPr>
            <a:r>
              <a:rPr lang="en-US"/>
              <a:t>A user can launch a VM, much like running any other program, and log into the guest OS.</a:t>
            </a:r>
            <a:endParaRPr/>
          </a:p>
          <a:p>
            <a:pPr marL="228600" lvl="0" indent="-228600" algn="just" rtl="0">
              <a:lnSpc>
                <a:spcPct val="90000"/>
              </a:lnSpc>
              <a:spcBef>
                <a:spcPts val="1000"/>
              </a:spcBef>
              <a:spcAft>
                <a:spcPts val="0"/>
              </a:spcAft>
              <a:buClr>
                <a:schemeClr val="dk1"/>
              </a:buClr>
              <a:buSzPts val="2400"/>
              <a:buChar char="•"/>
            </a:pPr>
            <a:r>
              <a:rPr lang="en-US"/>
              <a:t>The host OS provides a hypervisor, which manages the access to the hardware. </a:t>
            </a:r>
            <a:endParaRPr/>
          </a:p>
          <a:p>
            <a:pPr marL="228600" lvl="0" indent="-228600" algn="just" rtl="0">
              <a:lnSpc>
                <a:spcPct val="90000"/>
              </a:lnSpc>
              <a:spcBef>
                <a:spcPts val="1000"/>
              </a:spcBef>
              <a:spcAft>
                <a:spcPts val="0"/>
              </a:spcAft>
              <a:buClr>
                <a:schemeClr val="dk1"/>
              </a:buClr>
              <a:buSzPts val="2400"/>
              <a:buChar char="•"/>
            </a:pPr>
            <a:r>
              <a:rPr lang="en-US"/>
              <a:t>The guest OS is usually unaware of the internals and passes any resource/hardware requests to the host OS.</a:t>
            </a:r>
            <a:endParaRPr/>
          </a:p>
          <a:p>
            <a:pPr marL="228600" lvl="0" indent="-228600" algn="just" rtl="0">
              <a:lnSpc>
                <a:spcPct val="90000"/>
              </a:lnSpc>
              <a:spcBef>
                <a:spcPts val="1000"/>
              </a:spcBef>
              <a:spcAft>
                <a:spcPts val="0"/>
              </a:spcAft>
              <a:buClr>
                <a:schemeClr val="dk1"/>
              </a:buClr>
              <a:buSzPts val="2400"/>
              <a:buChar char="•"/>
            </a:pPr>
            <a:r>
              <a:rPr lang="en-US"/>
              <a:t>The user can completely customize their VM and perform all their actions on this VM without affecting the host OS or any other VM on the system.</a:t>
            </a:r>
            <a:endParaRPr/>
          </a:p>
        </p:txBody>
      </p:sp>
      <p:sp>
        <p:nvSpPr>
          <p:cNvPr id="799" name="Google Shape;799;p91"/>
          <p:cNvSpPr txBox="1">
            <a:spLocks noGrp="1"/>
          </p:cNvSpPr>
          <p:nvPr>
            <p:ph type="title"/>
          </p:nvPr>
        </p:nvSpPr>
        <p:spPr>
          <a:xfrm>
            <a:off x="329152" y="0"/>
            <a:ext cx="8362361" cy="7258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7.1 Virtualization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05" name="Google Shape;805;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806" name="Google Shape;806;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
        <p:nvSpPr>
          <p:cNvPr id="807" name="Google Shape;807;p92"/>
          <p:cNvSpPr txBox="1">
            <a:spLocks noGrp="1"/>
          </p:cNvSpPr>
          <p:nvPr>
            <p:ph type="body" idx="1"/>
          </p:nvPr>
        </p:nvSpPr>
        <p:spPr>
          <a:xfrm>
            <a:off x="502276" y="1327723"/>
            <a:ext cx="11449317"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At a high level, VMs help effectively utilize the hardware resources and are used heavily in server and cloud deployments.</a:t>
            </a:r>
            <a:endParaRPr/>
          </a:p>
          <a:p>
            <a:pPr marL="228600" lvl="0" indent="-228600" algn="just" rtl="0">
              <a:lnSpc>
                <a:spcPct val="90000"/>
              </a:lnSpc>
              <a:spcBef>
                <a:spcPts val="1000"/>
              </a:spcBef>
              <a:spcAft>
                <a:spcPts val="0"/>
              </a:spcAft>
              <a:buClr>
                <a:schemeClr val="dk1"/>
              </a:buClr>
              <a:buSzPts val="2400"/>
              <a:buChar char="•"/>
            </a:pPr>
            <a:r>
              <a:rPr lang="en-US"/>
              <a:t>Advantages of virtualization:</a:t>
            </a:r>
            <a:endParaRPr/>
          </a:p>
          <a:p>
            <a:pPr marL="685800" lvl="1" indent="-228600" algn="just" rtl="0">
              <a:lnSpc>
                <a:spcPct val="90000"/>
              </a:lnSpc>
              <a:spcBef>
                <a:spcPts val="500"/>
              </a:spcBef>
              <a:spcAft>
                <a:spcPts val="0"/>
              </a:spcAft>
              <a:buClr>
                <a:schemeClr val="dk1"/>
              </a:buClr>
              <a:buSzPts val="2400"/>
              <a:buChar char="•"/>
            </a:pPr>
            <a:r>
              <a:rPr lang="en-US"/>
              <a:t>Run operating systems where the physical hardware is unavailable.</a:t>
            </a:r>
            <a:endParaRPr/>
          </a:p>
          <a:p>
            <a:pPr marL="685800" lvl="1" indent="-228600" algn="just" rtl="0">
              <a:lnSpc>
                <a:spcPct val="90000"/>
              </a:lnSpc>
              <a:spcBef>
                <a:spcPts val="500"/>
              </a:spcBef>
              <a:spcAft>
                <a:spcPts val="0"/>
              </a:spcAft>
              <a:buClr>
                <a:schemeClr val="dk1"/>
              </a:buClr>
              <a:buSzPts val="2400"/>
              <a:buChar char="•"/>
            </a:pPr>
            <a:r>
              <a:rPr lang="en-US"/>
              <a:t>Easier to create new machines, backup machines, etc.</a:t>
            </a:r>
            <a:endParaRPr/>
          </a:p>
          <a:p>
            <a:pPr marL="685800" lvl="1" indent="-228600" algn="just" rtl="0">
              <a:lnSpc>
                <a:spcPct val="90000"/>
              </a:lnSpc>
              <a:spcBef>
                <a:spcPts val="500"/>
              </a:spcBef>
              <a:spcAft>
                <a:spcPts val="0"/>
              </a:spcAft>
              <a:buClr>
                <a:schemeClr val="dk1"/>
              </a:buClr>
              <a:buSzPts val="2400"/>
              <a:buChar char="•"/>
            </a:pPr>
            <a:r>
              <a:rPr lang="en-US"/>
              <a:t>Software testing using “clean” installs of operating systems and software.</a:t>
            </a:r>
            <a:endParaRPr/>
          </a:p>
          <a:p>
            <a:pPr marL="685800" lvl="1" indent="-228600" algn="just" rtl="0">
              <a:lnSpc>
                <a:spcPct val="90000"/>
              </a:lnSpc>
              <a:spcBef>
                <a:spcPts val="500"/>
              </a:spcBef>
              <a:spcAft>
                <a:spcPts val="0"/>
              </a:spcAft>
              <a:buClr>
                <a:schemeClr val="dk1"/>
              </a:buClr>
              <a:buSzPts val="2400"/>
              <a:buChar char="•"/>
            </a:pPr>
            <a:r>
              <a:rPr lang="en-US"/>
              <a:t>Emulate more machines than are physically available.</a:t>
            </a:r>
            <a:endParaRPr/>
          </a:p>
          <a:p>
            <a:pPr marL="685800" lvl="1" indent="-228600" algn="just" rtl="0">
              <a:lnSpc>
                <a:spcPct val="90000"/>
              </a:lnSpc>
              <a:spcBef>
                <a:spcPts val="500"/>
              </a:spcBef>
              <a:spcAft>
                <a:spcPts val="0"/>
              </a:spcAft>
              <a:buClr>
                <a:schemeClr val="dk1"/>
              </a:buClr>
              <a:buSzPts val="2400"/>
              <a:buChar char="•"/>
            </a:pPr>
            <a:r>
              <a:rPr lang="en-US"/>
              <a:t>Debug problems (suspend and resume the problem machine).</a:t>
            </a:r>
            <a:endParaRPr/>
          </a:p>
          <a:p>
            <a:pPr marL="685800" lvl="1" indent="-228600" algn="just" rtl="0">
              <a:lnSpc>
                <a:spcPct val="90000"/>
              </a:lnSpc>
              <a:spcBef>
                <a:spcPts val="500"/>
              </a:spcBef>
              <a:spcAft>
                <a:spcPts val="0"/>
              </a:spcAft>
              <a:buClr>
                <a:schemeClr val="dk1"/>
              </a:buClr>
              <a:buSzPts val="2400"/>
              <a:buChar char="•"/>
            </a:pPr>
            <a:r>
              <a:rPr lang="en-US"/>
              <a:t>Easy migration of virtual machines (shutdown needed or not).</a:t>
            </a:r>
            <a:endParaRPr/>
          </a:p>
          <a:p>
            <a:pPr marL="685800" lvl="1" indent="-228600" algn="just" rtl="0">
              <a:lnSpc>
                <a:spcPct val="90000"/>
              </a:lnSpc>
              <a:spcBef>
                <a:spcPts val="500"/>
              </a:spcBef>
              <a:spcAft>
                <a:spcPts val="0"/>
              </a:spcAft>
              <a:buClr>
                <a:schemeClr val="dk1"/>
              </a:buClr>
              <a:buSzPts val="2400"/>
              <a:buChar char="•"/>
            </a:pPr>
            <a:r>
              <a:rPr lang="en-US"/>
              <a:t>Run legacy systems</a:t>
            </a:r>
            <a:endParaRPr/>
          </a:p>
          <a:p>
            <a:pPr marL="685800" lvl="1" indent="-76200" algn="just" rtl="0">
              <a:lnSpc>
                <a:spcPct val="90000"/>
              </a:lnSpc>
              <a:spcBef>
                <a:spcPts val="500"/>
              </a:spcBef>
              <a:spcAft>
                <a:spcPts val="0"/>
              </a:spcAft>
              <a:buClr>
                <a:schemeClr val="dk1"/>
              </a:buClr>
              <a:buSzPts val="2400"/>
              <a:buNone/>
            </a:pPr>
            <a:endParaRPr/>
          </a:p>
        </p:txBody>
      </p:sp>
      <p:sp>
        <p:nvSpPr>
          <p:cNvPr id="808" name="Google Shape;808;p92"/>
          <p:cNvSpPr txBox="1">
            <a:spLocks noGrp="1"/>
          </p:cNvSpPr>
          <p:nvPr>
            <p:ph type="title"/>
          </p:nvPr>
        </p:nvSpPr>
        <p:spPr>
          <a:xfrm>
            <a:off x="366860" y="0"/>
            <a:ext cx="10515600" cy="8201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7.1 Virtualization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93"/>
          <p:cNvSpPr txBox="1">
            <a:spLocks noGrp="1"/>
          </p:cNvSpPr>
          <p:nvPr>
            <p:ph type="title"/>
          </p:nvPr>
        </p:nvSpPr>
        <p:spPr>
          <a:xfrm>
            <a:off x="79766" y="42701"/>
            <a:ext cx="7245161" cy="60622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600" b="1">
                <a:solidFill>
                  <a:srgbClr val="FFFFFF"/>
                </a:solidFill>
                <a:latin typeface="Calibri"/>
                <a:ea typeface="Calibri"/>
                <a:cs typeface="Calibri"/>
                <a:sym typeface="Calibri"/>
              </a:rPr>
              <a:t>Virtualization</a:t>
            </a:r>
            <a:endParaRPr sz="4600">
              <a:solidFill>
                <a:srgbClr val="FFFFFF"/>
              </a:solidFill>
              <a:latin typeface="Calibri"/>
              <a:ea typeface="Calibri"/>
              <a:cs typeface="Calibri"/>
              <a:sym typeface="Calibri"/>
            </a:endParaRPr>
          </a:p>
        </p:txBody>
      </p:sp>
      <p:grpSp>
        <p:nvGrpSpPr>
          <p:cNvPr id="814" name="Google Shape;814;p93"/>
          <p:cNvGrpSpPr/>
          <p:nvPr/>
        </p:nvGrpSpPr>
        <p:grpSpPr>
          <a:xfrm>
            <a:off x="1225686" y="780462"/>
            <a:ext cx="8836794" cy="5372492"/>
            <a:chOff x="0" y="0"/>
            <a:chExt cx="8836794" cy="5372492"/>
          </a:xfrm>
        </p:grpSpPr>
        <p:cxnSp>
          <p:nvCxnSpPr>
            <p:cNvPr id="815" name="Google Shape;815;p93"/>
            <p:cNvCxnSpPr/>
            <p:nvPr/>
          </p:nvCxnSpPr>
          <p:spPr>
            <a:xfrm>
              <a:off x="0" y="0"/>
              <a:ext cx="8836794"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816" name="Google Shape;816;p93"/>
            <p:cNvSpPr/>
            <p:nvPr/>
          </p:nvSpPr>
          <p:spPr>
            <a:xfrm>
              <a:off x="0" y="0"/>
              <a:ext cx="8836794" cy="13431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3"/>
            <p:cNvSpPr txBox="1"/>
            <p:nvPr/>
          </p:nvSpPr>
          <p:spPr>
            <a:xfrm>
              <a:off x="0" y="0"/>
              <a:ext cx="8836794" cy="1343123"/>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Virtualization is a technology that allows you to create multiple simulated environments or dedicated resources from a single, physical hardware system.</a:t>
              </a:r>
              <a:endParaRPr/>
            </a:p>
          </p:txBody>
        </p:sp>
        <p:cxnSp>
          <p:nvCxnSpPr>
            <p:cNvPr id="818" name="Google Shape;818;p93"/>
            <p:cNvCxnSpPr/>
            <p:nvPr/>
          </p:nvCxnSpPr>
          <p:spPr>
            <a:xfrm>
              <a:off x="0" y="1343123"/>
              <a:ext cx="8836794"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819" name="Google Shape;819;p93"/>
            <p:cNvSpPr/>
            <p:nvPr/>
          </p:nvSpPr>
          <p:spPr>
            <a:xfrm>
              <a:off x="0" y="1343123"/>
              <a:ext cx="8836794" cy="13431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3"/>
            <p:cNvSpPr txBox="1"/>
            <p:nvPr/>
          </p:nvSpPr>
          <p:spPr>
            <a:xfrm>
              <a:off x="0" y="1343123"/>
              <a:ext cx="8836794" cy="1343123"/>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A software called a </a:t>
              </a:r>
              <a:r>
                <a:rPr lang="en-US" sz="2500" b="1">
                  <a:solidFill>
                    <a:schemeClr val="dk1"/>
                  </a:solidFill>
                  <a:latin typeface="Calibri"/>
                  <a:ea typeface="Calibri"/>
                  <a:cs typeface="Calibri"/>
                  <a:sym typeface="Calibri"/>
                </a:rPr>
                <a:t>hypervisor</a:t>
              </a:r>
              <a:r>
                <a:rPr lang="en-US" sz="2500">
                  <a:solidFill>
                    <a:schemeClr val="dk1"/>
                  </a:solidFill>
                  <a:latin typeface="Calibri"/>
                  <a:ea typeface="Calibri"/>
                  <a:cs typeface="Calibri"/>
                  <a:sym typeface="Calibri"/>
                </a:rPr>
                <a:t> connects directly to that hardware and allows you to split 1 system into separate, distinct, and secure environments known as </a:t>
              </a:r>
              <a:r>
                <a:rPr lang="en-US" sz="2500" b="1">
                  <a:solidFill>
                    <a:schemeClr val="dk1"/>
                  </a:solidFill>
                  <a:latin typeface="Calibri"/>
                  <a:ea typeface="Calibri"/>
                  <a:cs typeface="Calibri"/>
                  <a:sym typeface="Calibri"/>
                </a:rPr>
                <a:t>virtual machines</a:t>
              </a:r>
              <a:r>
                <a:rPr lang="en-US" sz="2500">
                  <a:solidFill>
                    <a:schemeClr val="dk1"/>
                  </a:solidFill>
                  <a:latin typeface="Calibri"/>
                  <a:ea typeface="Calibri"/>
                  <a:cs typeface="Calibri"/>
                  <a:sym typeface="Calibri"/>
                </a:rPr>
                <a:t> (VMs). </a:t>
              </a:r>
              <a:endParaRPr/>
            </a:p>
          </p:txBody>
        </p:sp>
        <p:cxnSp>
          <p:nvCxnSpPr>
            <p:cNvPr id="821" name="Google Shape;821;p93"/>
            <p:cNvCxnSpPr/>
            <p:nvPr/>
          </p:nvCxnSpPr>
          <p:spPr>
            <a:xfrm>
              <a:off x="0" y="2686246"/>
              <a:ext cx="8836794"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822" name="Google Shape;822;p93"/>
            <p:cNvSpPr/>
            <p:nvPr/>
          </p:nvSpPr>
          <p:spPr>
            <a:xfrm>
              <a:off x="0" y="2686246"/>
              <a:ext cx="8836794" cy="13431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3"/>
            <p:cNvSpPr txBox="1"/>
            <p:nvPr/>
          </p:nvSpPr>
          <p:spPr>
            <a:xfrm>
              <a:off x="0" y="2686246"/>
              <a:ext cx="8836794" cy="1343123"/>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These VMs rely on the hypervisor’s ability to separate the machine’s resources from the hardware and distribute them appropriately.</a:t>
              </a:r>
              <a:endParaRPr/>
            </a:p>
          </p:txBody>
        </p:sp>
        <p:cxnSp>
          <p:nvCxnSpPr>
            <p:cNvPr id="824" name="Google Shape;824;p93"/>
            <p:cNvCxnSpPr/>
            <p:nvPr/>
          </p:nvCxnSpPr>
          <p:spPr>
            <a:xfrm>
              <a:off x="0" y="4029369"/>
              <a:ext cx="8836794"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825" name="Google Shape;825;p93"/>
            <p:cNvSpPr/>
            <p:nvPr/>
          </p:nvSpPr>
          <p:spPr>
            <a:xfrm>
              <a:off x="0" y="4029369"/>
              <a:ext cx="8836794" cy="13431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3"/>
            <p:cNvSpPr txBox="1"/>
            <p:nvPr/>
          </p:nvSpPr>
          <p:spPr>
            <a:xfrm>
              <a:off x="0" y="4029369"/>
              <a:ext cx="8836794" cy="1343123"/>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None/>
              </a:pPr>
              <a:r>
                <a:rPr lang="en-US" sz="2500">
                  <a:solidFill>
                    <a:schemeClr val="dk1"/>
                  </a:solidFill>
                  <a:latin typeface="Calibri"/>
                  <a:ea typeface="Calibri"/>
                  <a:cs typeface="Calibri"/>
                  <a:sym typeface="Calibri"/>
                </a:rPr>
                <a:t>The original, physical machine equipped with the hypervisor is called </a:t>
              </a:r>
              <a:r>
                <a:rPr lang="en-US" sz="2500" b="1">
                  <a:solidFill>
                    <a:schemeClr val="dk1"/>
                  </a:solidFill>
                  <a:latin typeface="Calibri"/>
                  <a:ea typeface="Calibri"/>
                  <a:cs typeface="Calibri"/>
                  <a:sym typeface="Calibri"/>
                </a:rPr>
                <a:t>the host</a:t>
              </a:r>
              <a:r>
                <a:rPr lang="en-US" sz="2500">
                  <a:solidFill>
                    <a:schemeClr val="dk1"/>
                  </a:solidFill>
                  <a:latin typeface="Calibri"/>
                  <a:ea typeface="Calibri"/>
                  <a:cs typeface="Calibri"/>
                  <a:sym typeface="Calibri"/>
                </a:rPr>
                <a:t>, while the many VMs that use its resources are called </a:t>
              </a:r>
              <a:r>
                <a:rPr lang="en-US" sz="2500" b="1">
                  <a:solidFill>
                    <a:schemeClr val="dk1"/>
                  </a:solidFill>
                  <a:latin typeface="Calibri"/>
                  <a:ea typeface="Calibri"/>
                  <a:cs typeface="Calibri"/>
                  <a:sym typeface="Calibri"/>
                </a:rPr>
                <a:t>guests</a:t>
              </a:r>
              <a:r>
                <a:rPr lang="en-US" sz="2500">
                  <a:solidFill>
                    <a:schemeClr val="dk1"/>
                  </a:solidFill>
                  <a:latin typeface="Calibri"/>
                  <a:ea typeface="Calibri"/>
                  <a:cs typeface="Calibri"/>
                  <a:sym typeface="Calibri"/>
                </a:rPr>
                <a:t>.</a:t>
              </a:r>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4"/>
          <p:cNvSpPr txBox="1">
            <a:spLocks noGrp="1"/>
          </p:cNvSpPr>
          <p:nvPr>
            <p:ph type="title"/>
          </p:nvPr>
        </p:nvSpPr>
        <p:spPr>
          <a:xfrm>
            <a:off x="184765" y="0"/>
            <a:ext cx="8412480" cy="6919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b="1">
                <a:solidFill>
                  <a:srgbClr val="FFFFFF"/>
                </a:solidFill>
              </a:rPr>
              <a:t>Virtualization Types</a:t>
            </a:r>
            <a:endParaRPr>
              <a:solidFill>
                <a:srgbClr val="FFFFFF"/>
              </a:solidFill>
            </a:endParaRPr>
          </a:p>
        </p:txBody>
      </p:sp>
      <p:sp>
        <p:nvSpPr>
          <p:cNvPr id="832" name="Google Shape;832;p94"/>
          <p:cNvSpPr txBox="1">
            <a:spLocks noGrp="1"/>
          </p:cNvSpPr>
          <p:nvPr>
            <p:ph type="body" idx="1"/>
          </p:nvPr>
        </p:nvSpPr>
        <p:spPr>
          <a:xfrm>
            <a:off x="789456" y="791852"/>
            <a:ext cx="10597729" cy="5289793"/>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300"/>
              <a:buChar char="•"/>
            </a:pPr>
            <a:r>
              <a:rPr lang="en-US" sz="2300" b="1"/>
              <a:t>Data Virtualization</a:t>
            </a:r>
            <a:r>
              <a:rPr lang="en-US" sz="2300"/>
              <a:t>: Data that’s spread all over can be consolidated into a single source. Data virtualization allows companies to treat data as a dynamic supply—providing processing capabilities that can bring together data from multiple sources, easily accommodate new data sources, and transform data according to user needs.</a:t>
            </a:r>
            <a:endParaRPr/>
          </a:p>
          <a:p>
            <a:pPr marL="228600" lvl="0" indent="-228600" algn="l" rtl="0">
              <a:lnSpc>
                <a:spcPct val="90000"/>
              </a:lnSpc>
              <a:spcBef>
                <a:spcPts val="1000"/>
              </a:spcBef>
              <a:spcAft>
                <a:spcPts val="0"/>
              </a:spcAft>
              <a:buClr>
                <a:schemeClr val="dk1"/>
              </a:buClr>
              <a:buSzPts val="2300"/>
              <a:buChar char="•"/>
            </a:pPr>
            <a:r>
              <a:rPr lang="en-US" sz="2300" b="1"/>
              <a:t>Desktop Virtualization</a:t>
            </a:r>
            <a:r>
              <a:rPr lang="en-US" sz="2300"/>
              <a:t>: Easily confused with operating system virtualization—which allows you to deploy multiple operating systems on a single machine—desktop virtualization allows a central administrator (or automated administration tool) to deploy simulated desktop environments to hundreds of physical machines at once.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95"/>
          <p:cNvSpPr txBox="1">
            <a:spLocks noGrp="1"/>
          </p:cNvSpPr>
          <p:nvPr>
            <p:ph type="title"/>
          </p:nvPr>
        </p:nvSpPr>
        <p:spPr>
          <a:xfrm>
            <a:off x="222912" y="100831"/>
            <a:ext cx="8430894" cy="60618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b="1">
                <a:solidFill>
                  <a:srgbClr val="FFFFFF"/>
                </a:solidFill>
              </a:rPr>
              <a:t>Virtualization Types</a:t>
            </a:r>
            <a:endParaRPr>
              <a:solidFill>
                <a:srgbClr val="FFFFFF"/>
              </a:solidFill>
            </a:endParaRPr>
          </a:p>
        </p:txBody>
      </p:sp>
      <p:sp>
        <p:nvSpPr>
          <p:cNvPr id="838" name="Google Shape;838;p95"/>
          <p:cNvSpPr txBox="1">
            <a:spLocks noGrp="1"/>
          </p:cNvSpPr>
          <p:nvPr>
            <p:ph type="body" idx="1"/>
          </p:nvPr>
        </p:nvSpPr>
        <p:spPr>
          <a:xfrm>
            <a:off x="468945" y="1214681"/>
            <a:ext cx="10597729" cy="4516815"/>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800"/>
              <a:buChar char="•"/>
            </a:pPr>
            <a:r>
              <a:rPr lang="en-US" b="1"/>
              <a:t>Server Virtualization</a:t>
            </a:r>
            <a:r>
              <a:rPr lang="en-US"/>
              <a:t>: Servers are computers designed to process a high volume of specific tasks well so other computers—like laptops and desktops—can do a variety of other tasks. </a:t>
            </a:r>
            <a:endParaRPr/>
          </a:p>
          <a:p>
            <a:pPr marL="228600" lvl="0" indent="-228600" algn="l" rtl="0">
              <a:lnSpc>
                <a:spcPct val="90000"/>
              </a:lnSpc>
              <a:spcBef>
                <a:spcPts val="1000"/>
              </a:spcBef>
              <a:spcAft>
                <a:spcPts val="0"/>
              </a:spcAft>
              <a:buClr>
                <a:schemeClr val="dk1"/>
              </a:buClr>
              <a:buSzPts val="2800"/>
              <a:buChar char="•"/>
            </a:pPr>
            <a:r>
              <a:rPr lang="en-US"/>
              <a:t>Virtualizing a server lets it to do more of those specific functions and involves partitioning it so that the components can be used to serve multiple functions. </a:t>
            </a:r>
            <a:endParaRPr/>
          </a:p>
          <a:p>
            <a:pPr marL="228600" lvl="0" indent="-228600" algn="l" rtl="0">
              <a:lnSpc>
                <a:spcPct val="90000"/>
              </a:lnSpc>
              <a:spcBef>
                <a:spcPts val="1000"/>
              </a:spcBef>
              <a:spcAft>
                <a:spcPts val="0"/>
              </a:spcAft>
              <a:buClr>
                <a:schemeClr val="dk1"/>
              </a:buClr>
              <a:buSzPts val="2800"/>
              <a:buChar char="•"/>
            </a:pPr>
            <a:r>
              <a:rPr lang="en-US" b="1"/>
              <a:t>Operating System Virtualization</a:t>
            </a:r>
            <a:r>
              <a:rPr lang="en-US"/>
              <a:t>: Operating system virtualization happens at the kernel—the central task managers of operating systems. It’s a useful way to run Linux and Windows environments side-by-side.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96"/>
          <p:cNvSpPr txBox="1">
            <a:spLocks noGrp="1"/>
          </p:cNvSpPr>
          <p:nvPr>
            <p:ph type="title"/>
          </p:nvPr>
        </p:nvSpPr>
        <p:spPr>
          <a:xfrm>
            <a:off x="150829" y="63123"/>
            <a:ext cx="8700940" cy="53076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b="0">
                <a:solidFill>
                  <a:srgbClr val="FFFFFF"/>
                </a:solidFill>
              </a:rPr>
              <a:t>Virtualization Types</a:t>
            </a:r>
            <a:endParaRPr/>
          </a:p>
        </p:txBody>
      </p:sp>
      <p:sp>
        <p:nvSpPr>
          <p:cNvPr id="844" name="Google Shape;844;p96"/>
          <p:cNvSpPr txBox="1">
            <a:spLocks noGrp="1"/>
          </p:cNvSpPr>
          <p:nvPr>
            <p:ph type="body" idx="1"/>
          </p:nvPr>
        </p:nvSpPr>
        <p:spPr>
          <a:xfrm>
            <a:off x="638627" y="1167547"/>
            <a:ext cx="10597729" cy="4724205"/>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3200"/>
              <a:buChar char="•"/>
            </a:pPr>
            <a:r>
              <a:rPr lang="en-US" sz="3200" b="1"/>
              <a:t>Network Functions Virtualization</a:t>
            </a:r>
            <a:r>
              <a:rPr lang="en-US" sz="3200"/>
              <a:t>: Network functions virtualization (NFV) separates a network's key functions (like directory services, file sharing, and IP configuration) so they can be distributed among environments. </a:t>
            </a:r>
            <a:endParaRPr/>
          </a:p>
          <a:p>
            <a:pPr marL="228600" lvl="0" indent="-228600" algn="l" rtl="0">
              <a:lnSpc>
                <a:spcPct val="90000"/>
              </a:lnSpc>
              <a:spcBef>
                <a:spcPts val="1000"/>
              </a:spcBef>
              <a:spcAft>
                <a:spcPts val="0"/>
              </a:spcAft>
              <a:buClr>
                <a:schemeClr val="dk1"/>
              </a:buClr>
              <a:buSzPts val="3200"/>
              <a:buChar char="•"/>
            </a:pPr>
            <a:r>
              <a:rPr lang="en-US" sz="3200"/>
              <a:t>Once software functions are independent of the physical machines they once lived on, specific functions can be packaged together into a new network and assigned to an environment.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9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50" name="Google Shape;850;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851" name="Google Shape;851;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97</a:t>
            </a:fld>
            <a:endParaRPr/>
          </a:p>
        </p:txBody>
      </p:sp>
      <p:sp>
        <p:nvSpPr>
          <p:cNvPr id="852" name="Google Shape;852;p97"/>
          <p:cNvSpPr txBox="1">
            <a:spLocks noGrp="1"/>
          </p:cNvSpPr>
          <p:nvPr>
            <p:ph type="body" idx="1"/>
          </p:nvPr>
        </p:nvSpPr>
        <p:spPr>
          <a:xfrm>
            <a:off x="838200" y="1187049"/>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There could be different security threats that may arise during the usage of a computer.</a:t>
            </a:r>
            <a:endParaRPr/>
          </a:p>
          <a:p>
            <a:pPr marL="228600" lvl="0" indent="-228600" algn="just" rtl="0">
              <a:lnSpc>
                <a:spcPct val="90000"/>
              </a:lnSpc>
              <a:spcBef>
                <a:spcPts val="1000"/>
              </a:spcBef>
              <a:spcAft>
                <a:spcPts val="0"/>
              </a:spcAft>
              <a:buClr>
                <a:schemeClr val="dk1"/>
              </a:buClr>
              <a:buSzPts val="2400"/>
              <a:buChar char="•"/>
            </a:pPr>
            <a:r>
              <a:rPr lang="en-US"/>
              <a:t>A threat could be any local or remote program that may be attempting to compromise the integrity of the resources in the system.</a:t>
            </a:r>
            <a:endParaRPr/>
          </a:p>
          <a:p>
            <a:pPr marL="228600" lvl="0" indent="-228600" algn="just" rtl="0">
              <a:lnSpc>
                <a:spcPct val="90000"/>
              </a:lnSpc>
              <a:spcBef>
                <a:spcPts val="1000"/>
              </a:spcBef>
              <a:spcAft>
                <a:spcPts val="0"/>
              </a:spcAft>
              <a:buClr>
                <a:schemeClr val="dk1"/>
              </a:buClr>
              <a:buSzPts val="2400"/>
              <a:buChar char="•"/>
            </a:pPr>
            <a:r>
              <a:rPr lang="en-US"/>
              <a:t>To mitigate this, modern OSs usually implement checks to detect and protect against such incursions.</a:t>
            </a:r>
            <a:endParaRPr/>
          </a:p>
          <a:p>
            <a:pPr marL="228600" lvl="0" indent="-228600" algn="just" rtl="0">
              <a:lnSpc>
                <a:spcPct val="90000"/>
              </a:lnSpc>
              <a:spcBef>
                <a:spcPts val="1000"/>
              </a:spcBef>
              <a:spcAft>
                <a:spcPts val="0"/>
              </a:spcAft>
              <a:buClr>
                <a:schemeClr val="dk1"/>
              </a:buClr>
              <a:buSzPts val="2400"/>
              <a:buChar char="•"/>
            </a:pPr>
            <a:r>
              <a:rPr lang="en-US"/>
              <a:t>The most common protection would be to authorize the requester and apply authentication to any new request to the system.</a:t>
            </a:r>
            <a:endParaRPr/>
          </a:p>
          <a:p>
            <a:pPr marL="228600" lvl="0" indent="-228600" algn="just" rtl="0">
              <a:lnSpc>
                <a:spcPct val="90000"/>
              </a:lnSpc>
              <a:spcBef>
                <a:spcPts val="1000"/>
              </a:spcBef>
              <a:spcAft>
                <a:spcPts val="0"/>
              </a:spcAft>
              <a:buClr>
                <a:schemeClr val="dk1"/>
              </a:buClr>
              <a:buSzPts val="2400"/>
              <a:buChar char="•"/>
            </a:pPr>
            <a:r>
              <a:rPr lang="en-US"/>
              <a:t>For example, when a request is made to a critical resource, the operating system would verify the </a:t>
            </a:r>
            <a:r>
              <a:rPr lang="en-US" b="1" i="1"/>
              <a:t>user</a:t>
            </a:r>
            <a:r>
              <a:rPr lang="en-US"/>
              <a:t> request (which is called as </a:t>
            </a:r>
            <a:r>
              <a:rPr lang="en-US" b="1" i="1"/>
              <a:t>authentication</a:t>
            </a:r>
            <a:r>
              <a:rPr lang="en-US"/>
              <a:t>) and their approved </a:t>
            </a:r>
            <a:r>
              <a:rPr lang="en-US" b="1" i="1">
                <a:solidFill>
                  <a:srgbClr val="002060"/>
                </a:solidFill>
              </a:rPr>
              <a:t>access levels</a:t>
            </a:r>
            <a:r>
              <a:rPr lang="en-US"/>
              <a:t> (which is called </a:t>
            </a:r>
            <a:r>
              <a:rPr lang="en-US" b="1" i="1">
                <a:solidFill>
                  <a:srgbClr val="002060"/>
                </a:solidFill>
              </a:rPr>
              <a:t>authorization</a:t>
            </a:r>
            <a:r>
              <a:rPr lang="en-US"/>
              <a:t>) and controls before providing access to a critical resource on the system.</a:t>
            </a:r>
            <a:endParaRPr/>
          </a:p>
        </p:txBody>
      </p:sp>
      <p:sp>
        <p:nvSpPr>
          <p:cNvPr id="853" name="Google Shape;853;p97"/>
          <p:cNvSpPr txBox="1">
            <a:spLocks noGrp="1"/>
          </p:cNvSpPr>
          <p:nvPr>
            <p:ph type="title"/>
          </p:nvPr>
        </p:nvSpPr>
        <p:spPr>
          <a:xfrm>
            <a:off x="838200" y="1"/>
            <a:ext cx="8418922" cy="8389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7.2 Protection</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9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59" name="Google Shape;859;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860" name="Google Shape;860;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98</a:t>
            </a:fld>
            <a:endParaRPr/>
          </a:p>
        </p:txBody>
      </p:sp>
      <p:sp>
        <p:nvSpPr>
          <p:cNvPr id="861" name="Google Shape;861;p98"/>
          <p:cNvSpPr txBox="1">
            <a:spLocks noGrp="1"/>
          </p:cNvSpPr>
          <p:nvPr>
            <p:ph type="body" idx="1"/>
          </p:nvPr>
        </p:nvSpPr>
        <p:spPr>
          <a:xfrm>
            <a:off x="681690" y="1187049"/>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The OS may also have Access Control Lists (ACLs) that contain mapping of system resources to different permission levels. This is used internally before the OS grants permissions to any resource.</a:t>
            </a:r>
            <a:endParaRPr/>
          </a:p>
          <a:p>
            <a:pPr marL="228600" lvl="0" indent="-228600" algn="just" rtl="0">
              <a:lnSpc>
                <a:spcPct val="90000"/>
              </a:lnSpc>
              <a:spcBef>
                <a:spcPts val="1000"/>
              </a:spcBef>
              <a:spcAft>
                <a:spcPts val="0"/>
              </a:spcAft>
              <a:buClr>
                <a:schemeClr val="dk1"/>
              </a:buClr>
              <a:buSzPts val="2400"/>
              <a:buChar char="•"/>
            </a:pPr>
            <a:r>
              <a:rPr lang="en-US"/>
              <a:t>Additionally, the OS may also provide services to encrypt and verify certificates that help with enhancing the security and protection of the system itself.</a:t>
            </a:r>
            <a:endParaRPr/>
          </a:p>
          <a:p>
            <a:pPr marL="228600" lvl="0" indent="-76200" algn="just" rtl="0">
              <a:lnSpc>
                <a:spcPct val="90000"/>
              </a:lnSpc>
              <a:spcBef>
                <a:spcPts val="1000"/>
              </a:spcBef>
              <a:spcAft>
                <a:spcPts val="0"/>
              </a:spcAft>
              <a:buClr>
                <a:schemeClr val="dk1"/>
              </a:buClr>
              <a:buSzPts val="2400"/>
              <a:buNone/>
            </a:pPr>
            <a:endParaRPr/>
          </a:p>
          <a:p>
            <a:pPr marL="228600" lvl="0" indent="-228600" algn="just" rtl="0">
              <a:lnSpc>
                <a:spcPct val="90000"/>
              </a:lnSpc>
              <a:spcBef>
                <a:spcPts val="1000"/>
              </a:spcBef>
              <a:spcAft>
                <a:spcPts val="0"/>
              </a:spcAft>
              <a:buClr>
                <a:schemeClr val="dk1"/>
              </a:buClr>
              <a:buSzPts val="2400"/>
              <a:buChar char="•"/>
            </a:pPr>
            <a:r>
              <a:rPr lang="en-US"/>
              <a:t>The programmer needs to be aware of the various access controls and protection mechanisms in place and use the right protocols and OS services to successfully access resources on the system.</a:t>
            </a:r>
            <a:endParaRPr/>
          </a:p>
        </p:txBody>
      </p:sp>
      <p:sp>
        <p:nvSpPr>
          <p:cNvPr id="862" name="Google Shape;862;p98"/>
          <p:cNvSpPr txBox="1">
            <a:spLocks noGrp="1"/>
          </p:cNvSpPr>
          <p:nvPr>
            <p:ph type="title"/>
          </p:nvPr>
        </p:nvSpPr>
        <p:spPr>
          <a:xfrm>
            <a:off x="423421" y="0"/>
            <a:ext cx="10515600" cy="8389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7.2 Protection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9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2022-09-05</a:t>
            </a:r>
            <a:endParaRPr/>
          </a:p>
        </p:txBody>
      </p:sp>
      <p:sp>
        <p:nvSpPr>
          <p:cNvPr id="868" name="Google Shape;868;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reserved ITI 2022</a:t>
            </a:r>
            <a:endParaRPr/>
          </a:p>
        </p:txBody>
      </p:sp>
      <p:sp>
        <p:nvSpPr>
          <p:cNvPr id="869" name="Google Shape;869;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99</a:t>
            </a:fld>
            <a:endParaRPr/>
          </a:p>
        </p:txBody>
      </p:sp>
      <p:sp>
        <p:nvSpPr>
          <p:cNvPr id="870" name="Google Shape;870;p99"/>
          <p:cNvSpPr txBox="1">
            <a:spLocks noGrp="1"/>
          </p:cNvSpPr>
          <p:nvPr>
            <p:ph type="body" idx="1"/>
          </p:nvPr>
        </p:nvSpPr>
        <p:spPr>
          <a:xfrm>
            <a:off x="838200" y="1018381"/>
            <a:ext cx="10828620" cy="48212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a:t>Although the user interface (UI) is not part of the OS kernel itself, this is typically considered to be an integral part of the OS.</a:t>
            </a:r>
            <a:endParaRPr/>
          </a:p>
          <a:p>
            <a:pPr marL="228600" lvl="0" indent="-228600" algn="just" rtl="0">
              <a:lnSpc>
                <a:spcPct val="90000"/>
              </a:lnSpc>
              <a:spcBef>
                <a:spcPts val="1000"/>
              </a:spcBef>
              <a:spcAft>
                <a:spcPts val="0"/>
              </a:spcAft>
              <a:buClr>
                <a:schemeClr val="dk1"/>
              </a:buClr>
              <a:buSzPts val="2400"/>
              <a:buChar char="•"/>
            </a:pPr>
            <a:r>
              <a:rPr lang="en-US"/>
              <a:t>Many Oss support different UIs, many of which are provided by third parties, for instance.</a:t>
            </a:r>
            <a:endParaRPr/>
          </a:p>
          <a:p>
            <a:pPr marL="228600" lvl="0" indent="-228600" algn="just" rtl="0">
              <a:lnSpc>
                <a:spcPct val="90000"/>
              </a:lnSpc>
              <a:spcBef>
                <a:spcPts val="1000"/>
              </a:spcBef>
              <a:spcAft>
                <a:spcPts val="0"/>
              </a:spcAft>
              <a:buClr>
                <a:schemeClr val="dk1"/>
              </a:buClr>
              <a:buSzPts val="2400"/>
              <a:buChar char="•"/>
            </a:pPr>
            <a:r>
              <a:rPr lang="en-US"/>
              <a:t>There can be multiple user interfaces for the OS all being implemented either as a text-based interface or a graphical-based interface</a:t>
            </a:r>
            <a:endParaRPr/>
          </a:p>
          <a:p>
            <a:pPr marL="228600" lvl="0" indent="-228600" algn="just" rtl="0">
              <a:lnSpc>
                <a:spcPct val="90000"/>
              </a:lnSpc>
              <a:spcBef>
                <a:spcPts val="1000"/>
              </a:spcBef>
              <a:spcAft>
                <a:spcPts val="0"/>
              </a:spcAft>
              <a:buClr>
                <a:schemeClr val="dk1"/>
              </a:buClr>
              <a:buSzPts val="2400"/>
              <a:buChar char="•"/>
            </a:pPr>
            <a:r>
              <a:rPr lang="en-US"/>
              <a:t>The graphical user interface is the rich set of graphical front-end interfaces and functionalities provided by the OS for the user to interact with the computer.</a:t>
            </a:r>
            <a:endParaRPr/>
          </a:p>
          <a:p>
            <a:pPr marL="228600" lvl="0" indent="-228600" algn="just" rtl="0">
              <a:lnSpc>
                <a:spcPct val="90000"/>
              </a:lnSpc>
              <a:spcBef>
                <a:spcPts val="1000"/>
              </a:spcBef>
              <a:spcAft>
                <a:spcPts val="0"/>
              </a:spcAft>
              <a:buClr>
                <a:schemeClr val="dk1"/>
              </a:buClr>
              <a:buSzPts val="2400"/>
              <a:buChar char="•"/>
            </a:pPr>
            <a:r>
              <a:rPr lang="en-US"/>
              <a:t>There could be an alternate simpler interface through a command line shell interface that most OSs also provide for communication. This is a text-based interface.</a:t>
            </a:r>
            <a:endParaRPr/>
          </a:p>
          <a:p>
            <a:pPr marL="228600" lvl="0" indent="-228600" algn="just" rtl="0">
              <a:lnSpc>
                <a:spcPct val="90000"/>
              </a:lnSpc>
              <a:spcBef>
                <a:spcPts val="1000"/>
              </a:spcBef>
              <a:spcAft>
                <a:spcPts val="0"/>
              </a:spcAft>
              <a:buClr>
                <a:schemeClr val="dk1"/>
              </a:buClr>
              <a:buSzPts val="2400"/>
              <a:buChar char="•"/>
            </a:pPr>
            <a:r>
              <a:rPr lang="en-US"/>
              <a:t>It is common for programmers to use the shell interface instead of the GUI for quickly traversing through the file system and interacting with the OS.</a:t>
            </a:r>
            <a:endParaRPr/>
          </a:p>
        </p:txBody>
      </p:sp>
      <p:sp>
        <p:nvSpPr>
          <p:cNvPr id="871" name="Google Shape;871;p99"/>
          <p:cNvSpPr txBox="1">
            <a:spLocks noGrp="1"/>
          </p:cNvSpPr>
          <p:nvPr>
            <p:ph type="title"/>
          </p:nvPr>
        </p:nvSpPr>
        <p:spPr>
          <a:xfrm>
            <a:off x="414779" y="1"/>
            <a:ext cx="10939021" cy="8861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t>7.3 User Interface and Shell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1915C041D234DB7038381C78C7B29" ma:contentTypeVersion="4" ma:contentTypeDescription="Create a new document." ma:contentTypeScope="" ma:versionID="8147e85aa3e275beb18208eaadae5d00">
  <xsd:schema xmlns:xsd="http://www.w3.org/2001/XMLSchema" xmlns:xs="http://www.w3.org/2001/XMLSchema" xmlns:p="http://schemas.microsoft.com/office/2006/metadata/properties" xmlns:ns2="7da998e5-79da-4052-852c-6a57b6178f71" targetNamespace="http://schemas.microsoft.com/office/2006/metadata/properties" ma:root="true" ma:fieldsID="bec7fc8bca40d036923617e56286b176" ns2:_="">
    <xsd:import namespace="7da998e5-79da-4052-852c-6a57b6178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98e5-79da-4052-852c-6a57b6178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F9FFD0-8847-4DEE-943F-1ABD6FC8F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a998e5-79da-4052-852c-6a57b6178f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0D2E93-D57A-4471-B470-DF92FEC19AEE}">
  <ds:schemaRefs>
    <ds:schemaRef ds:uri="http://schemas.microsoft.com/sharepoint/v3/contenttype/forms"/>
  </ds:schemaRefs>
</ds:datastoreItem>
</file>

<file path=customXml/itemProps3.xml><?xml version="1.0" encoding="utf-8"?>
<ds:datastoreItem xmlns:ds="http://schemas.openxmlformats.org/officeDocument/2006/customXml" ds:itemID="{C4236755-5653-4085-9992-9470861BC10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101</Slides>
  <Notes>101</Notes>
  <HiddenSlides>0</HiddenSlides>
  <ScaleCrop>false</ScaleCrop>
  <HeadingPairs>
    <vt:vector size="4" baseType="variant">
      <vt:variant>
        <vt:lpstr>Theme</vt:lpstr>
      </vt:variant>
      <vt:variant>
        <vt:i4>2</vt:i4>
      </vt:variant>
      <vt:variant>
        <vt:lpstr>Slide Titles</vt:lpstr>
      </vt:variant>
      <vt:variant>
        <vt:i4>101</vt:i4>
      </vt:variant>
    </vt:vector>
  </HeadingPairs>
  <TitlesOfParts>
    <vt:vector size="103" baseType="lpstr">
      <vt:lpstr>Office Theme</vt:lpstr>
      <vt:lpstr>Office Theme</vt:lpstr>
      <vt:lpstr>Introduction to Operating Systems</vt:lpstr>
      <vt:lpstr>OS Course Outlines</vt:lpstr>
      <vt:lpstr>Introduction to Computer System and Operating System</vt:lpstr>
      <vt:lpstr>Session Content</vt:lpstr>
      <vt:lpstr>1.1 Computer System Components</vt:lpstr>
      <vt:lpstr>1.2 Von Neumann Architecture</vt:lpstr>
      <vt:lpstr>1.2.1 Central Processing Unit (CPU)</vt:lpstr>
      <vt:lpstr>1.2.1 Central Processing Unit (CPU)</vt:lpstr>
      <vt:lpstr>1.2.3 Buses</vt:lpstr>
      <vt:lpstr>1.2.4 Memory Unit</vt:lpstr>
      <vt:lpstr>1.2.5 Input Devices</vt:lpstr>
      <vt:lpstr>1.2.6 Output Devices</vt:lpstr>
      <vt:lpstr>1.2.7 Input/Output Devices</vt:lpstr>
      <vt:lpstr>1.3 Computer Operating System</vt:lpstr>
      <vt:lpstr>1.3.1 What is an Operating System?</vt:lpstr>
      <vt:lpstr>1.3.1 What is an Operating System?</vt:lpstr>
      <vt:lpstr>1.3.2 OS Categories</vt:lpstr>
      <vt:lpstr>1.3.2.1 OS Categories – Usage Types</vt:lpstr>
      <vt:lpstr>1.3.2.2 OS Categories – Designed and Supported Features</vt:lpstr>
      <vt:lpstr>1.4 Why We Need an OS?</vt:lpstr>
      <vt:lpstr>1.4.1 Complex and Multiprocessor Systems</vt:lpstr>
      <vt:lpstr>1.4.2 Multitasking and Multifunction Software</vt:lpstr>
      <vt:lpstr>1.4.3 Multiuser Systems</vt:lpstr>
      <vt:lpstr>1.5 Operating System Components</vt:lpstr>
      <vt:lpstr>1.5 Operating System Components</vt:lpstr>
      <vt:lpstr>1.6 Why Is It Important to Know About the OS? </vt:lpstr>
      <vt:lpstr>1.6 Why Is It Important to Know About the OS? </vt:lpstr>
      <vt:lpstr>1.7 Responsibilities of an OS</vt:lpstr>
      <vt:lpstr>1.7 Responsibilities of an OS</vt:lpstr>
      <vt:lpstr>1.7 Responsibilities of an OS</vt:lpstr>
      <vt:lpstr>Processes and Scheduling</vt:lpstr>
      <vt:lpstr>2.1 Introduction to Scheduling</vt:lpstr>
      <vt:lpstr>2.2 Program and Process Concept</vt:lpstr>
      <vt:lpstr>2.3 Process Contents</vt:lpstr>
      <vt:lpstr>2.4 Process States</vt:lpstr>
      <vt:lpstr>2.4 Process States</vt:lpstr>
      <vt:lpstr>Process States</vt:lpstr>
      <vt:lpstr>2.5 Process Control Block (PCB)</vt:lpstr>
      <vt:lpstr>2.5 Process Control Block (PCB)</vt:lpstr>
      <vt:lpstr>2.5 Process Control Block (PCB)</vt:lpstr>
      <vt:lpstr>2.6 Context Switching</vt:lpstr>
      <vt:lpstr>2.7 Scheduling</vt:lpstr>
      <vt:lpstr>2.7.1 Scheduling Queues</vt:lpstr>
      <vt:lpstr>2.7.2 Scheduling Criteria </vt:lpstr>
      <vt:lpstr>2.8 Thread Concepts</vt:lpstr>
      <vt:lpstr>Threads and Concurrency</vt:lpstr>
      <vt:lpstr>Memory Management</vt:lpstr>
      <vt:lpstr>3.1 Need of Memory Management</vt:lpstr>
      <vt:lpstr>3.2 Address Binding</vt:lpstr>
      <vt:lpstr>3.2.1 Logical Address Vs. Physical Address</vt:lpstr>
      <vt:lpstr>3.3 Inter-process Communication</vt:lpstr>
      <vt:lpstr>3.3.1 Shared Memory Method</vt:lpstr>
      <vt:lpstr>3.3.2 Message Passing Method</vt:lpstr>
      <vt:lpstr>I/O Management</vt:lpstr>
      <vt:lpstr>Content</vt:lpstr>
      <vt:lpstr>4.1 Need for I/O Management</vt:lpstr>
      <vt:lpstr>4.1 Need for I/O Management</vt:lpstr>
      <vt:lpstr>4.2 I/O Subsystem</vt:lpstr>
      <vt:lpstr>4.2 I/O Subsystem</vt:lpstr>
      <vt:lpstr>4.3 I/O Devices Categories</vt:lpstr>
      <vt:lpstr>4.3.1 Block Devices</vt:lpstr>
      <vt:lpstr>4.3.2 Character Devices</vt:lpstr>
      <vt:lpstr>4.4 I/O Protocols Categories</vt:lpstr>
      <vt:lpstr>4.4.1 Special Instruction I/O</vt:lpstr>
      <vt:lpstr>4.4.2 Memory-Mapped I/O</vt:lpstr>
      <vt:lpstr>4.4.2 Memory-Mapped I/O</vt:lpstr>
      <vt:lpstr>4.4.3 Direct Memory Access (DMA)</vt:lpstr>
      <vt:lpstr>4.5 Interrupt Handling Mechanisms</vt:lpstr>
      <vt:lpstr>4.6 Synchronous Vs. Asynchronous I/O</vt:lpstr>
      <vt:lpstr>4.7 Synchronization and Critical Sections</vt:lpstr>
      <vt:lpstr>4.7 Synchronization and Critical Sections</vt:lpstr>
      <vt:lpstr>4.7.1 Mutex</vt:lpstr>
      <vt:lpstr>4.7.2 Semaphore</vt:lpstr>
      <vt:lpstr>4.8 Deadlocks</vt:lpstr>
      <vt:lpstr>4.8 Deadlocks</vt:lpstr>
      <vt:lpstr>File Systems</vt:lpstr>
      <vt:lpstr>5.1 Need for File Systems</vt:lpstr>
      <vt:lpstr>5.1 Need for File Systems</vt:lpstr>
      <vt:lpstr>5.2 File Concept</vt:lpstr>
      <vt:lpstr>5.2 File Concept</vt:lpstr>
      <vt:lpstr>5.3 Directory Name Space</vt:lpstr>
      <vt:lpstr>5.3 Directory Name Space</vt:lpstr>
      <vt:lpstr>5.4 Access Control</vt:lpstr>
      <vt:lpstr>5.5 Concurrency and Cleanup Control</vt:lpstr>
      <vt:lpstr>5.5 Concurrency and Cleanup Control</vt:lpstr>
      <vt:lpstr>Access and Protection</vt:lpstr>
      <vt:lpstr>6.1 Access and Protection</vt:lpstr>
      <vt:lpstr>6.2 User Mode and Kernel Mode (Rings)</vt:lpstr>
      <vt:lpstr>6.2 User Mode and Kernel Mode (Rings)</vt:lpstr>
      <vt:lpstr>Virtualization and User Interface and  Shells </vt:lpstr>
      <vt:lpstr>7.1 Virtualization</vt:lpstr>
      <vt:lpstr>7.1 Virtualization</vt:lpstr>
      <vt:lpstr>Virtualization</vt:lpstr>
      <vt:lpstr>Virtualization Types</vt:lpstr>
      <vt:lpstr>Virtualization Types</vt:lpstr>
      <vt:lpstr>Virtualization Types</vt:lpstr>
      <vt:lpstr>7.2 Protection</vt:lpstr>
      <vt:lpstr>7.2 Protection</vt:lpstr>
      <vt:lpstr>7.3 User Interface and Shell</vt:lpstr>
      <vt:lpstr>7.3 User Interface and Shell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creator>Amr Elshafey</dc:creator>
  <cp:revision>7</cp:revision>
  <dcterms:created xsi:type="dcterms:W3CDTF">2022-03-07T09:49:00Z</dcterms:created>
  <dcterms:modified xsi:type="dcterms:W3CDTF">2022-11-26T14:59:39Z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0x010100DEE1915C041D234DB7038381C78C7B29</vt:lpwstr>
  </property>
</Properties>
</file>