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6c9ebd494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6c9ebd494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c9ebd494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c9ebd494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c9ebd49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c9ebd49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c9ebd494d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c9ebd494d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c9ebd494d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c9ebd494d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c9ebd494d_3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c9ebd494d_3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6c9ebd494d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6c9ebd494d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c9ebd494d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c9ebd494d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c9ebd494d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c9ebd494d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760082d3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760082d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760082d3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60082d3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c9ebd494d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c9ebd494d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c9ebd494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c9ebd494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c9ebd494d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c9ebd494d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c9ebd494d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c9ebd494d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6c9ebd494d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6c9ebd494d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c9ebd49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c9ebd49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42975"/>
            <a:ext cx="8520600" cy="148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Hypothesis</a:t>
            </a:r>
            <a:endParaRPr/>
          </a:p>
        </p:txBody>
      </p:sp>
      <p:sp>
        <p:nvSpPr>
          <p:cNvPr id="55" name="Google Shape;55;p13"/>
          <p:cNvSpPr txBox="1"/>
          <p:nvPr>
            <p:ph idx="1" type="subTitle"/>
          </p:nvPr>
        </p:nvSpPr>
        <p:spPr>
          <a:xfrm>
            <a:off x="311700" y="22213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Team: September</a:t>
            </a:r>
            <a:endParaRPr/>
          </a:p>
        </p:txBody>
      </p:sp>
      <p:sp>
        <p:nvSpPr>
          <p:cNvPr id="56" name="Google Shape;56;p13"/>
          <p:cNvSpPr txBox="1"/>
          <p:nvPr/>
        </p:nvSpPr>
        <p:spPr>
          <a:xfrm>
            <a:off x="492250" y="3234775"/>
            <a:ext cx="5113500" cy="12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t>Team Members:</a:t>
            </a:r>
            <a:endParaRPr b="1" sz="1800"/>
          </a:p>
          <a:p>
            <a:pPr indent="0" lvl="0" marL="0" rtl="0" algn="l">
              <a:spcBef>
                <a:spcPts val="0"/>
              </a:spcBef>
              <a:spcAft>
                <a:spcPts val="0"/>
              </a:spcAft>
              <a:buNone/>
            </a:pPr>
            <a:r>
              <a:rPr lang="en-GB"/>
              <a:t>Omnia Mohyee</a:t>
            </a:r>
            <a:endParaRPr/>
          </a:p>
          <a:p>
            <a:pPr indent="0" lvl="0" marL="0" rtl="0" algn="l">
              <a:spcBef>
                <a:spcPts val="0"/>
              </a:spcBef>
              <a:spcAft>
                <a:spcPts val="0"/>
              </a:spcAft>
              <a:buNone/>
            </a:pPr>
            <a:r>
              <a:rPr lang="en-GB"/>
              <a:t>Reham Hamdy</a:t>
            </a:r>
            <a:endParaRPr/>
          </a:p>
          <a:p>
            <a:pPr indent="0" lvl="0" marL="0" rtl="0" algn="l">
              <a:spcBef>
                <a:spcPts val="0"/>
              </a:spcBef>
              <a:spcAft>
                <a:spcPts val="0"/>
              </a:spcAft>
              <a:buNone/>
            </a:pPr>
            <a:r>
              <a:rPr lang="en-GB"/>
              <a:t>Zeinab Rabie</a:t>
            </a:r>
            <a:endParaRPr/>
          </a:p>
          <a:p>
            <a:pPr indent="0" lvl="0" marL="0" rtl="0" algn="l">
              <a:spcBef>
                <a:spcPts val="0"/>
              </a:spcBef>
              <a:spcAft>
                <a:spcPts val="0"/>
              </a:spcAft>
              <a:buNone/>
            </a:pPr>
            <a:r>
              <a:rPr lang="en-GB"/>
              <a:t>Hagar Haytham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using numpy function</a:t>
            </a:r>
            <a:endParaRPr/>
          </a:p>
        </p:txBody>
      </p:sp>
      <p:sp>
        <p:nvSpPr>
          <p:cNvPr id="115" name="Google Shape;115;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solidFill>
                  <a:schemeClr val="dk1"/>
                </a:solidFill>
              </a:rPr>
              <a:t>Hypothesis offers a number of strategies for NumPy testing, available in the </a:t>
            </a:r>
            <a:r>
              <a:rPr b="1" lang="en-GB" sz="2400">
                <a:solidFill>
                  <a:schemeClr val="dk1"/>
                </a:solidFill>
              </a:rPr>
              <a:t>hypothesis.extra.numpy</a:t>
            </a:r>
            <a:r>
              <a:rPr lang="en-GB" sz="2400">
                <a:solidFill>
                  <a:schemeClr val="dk1"/>
                </a:solidFill>
              </a:rPr>
              <a:t> package.</a:t>
            </a:r>
            <a:endParaRPr sz="2400">
              <a:solidFill>
                <a:schemeClr val="dk1"/>
              </a:solidFill>
            </a:endParaRPr>
          </a:p>
        </p:txBody>
      </p:sp>
      <p:pic>
        <p:nvPicPr>
          <p:cNvPr id="116" name="Google Shape;116;p22"/>
          <p:cNvPicPr preferRelativeResize="0"/>
          <p:nvPr/>
        </p:nvPicPr>
        <p:blipFill>
          <a:blip r:embed="rId3">
            <a:alphaModFix/>
          </a:blip>
          <a:stretch>
            <a:fillRect/>
          </a:stretch>
        </p:blipFill>
        <p:spPr>
          <a:xfrm>
            <a:off x="311699" y="2782500"/>
            <a:ext cx="8520599" cy="809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a</a:t>
            </a:r>
            <a:r>
              <a:rPr b="1" lang="en-GB"/>
              <a:t>ssume() </a:t>
            </a:r>
            <a:r>
              <a:rPr lang="en-GB"/>
              <a:t>function</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t>Services as a filter for unwanted test inputs.</a:t>
            </a:r>
            <a:endParaRPr sz="2400"/>
          </a:p>
        </p:txBody>
      </p:sp>
      <p:pic>
        <p:nvPicPr>
          <p:cNvPr id="123" name="Google Shape;123;p23"/>
          <p:cNvPicPr preferRelativeResize="0"/>
          <p:nvPr/>
        </p:nvPicPr>
        <p:blipFill rotWithShape="1">
          <a:blip r:embed="rId3">
            <a:alphaModFix/>
          </a:blip>
          <a:srcRect b="0" l="0" r="-19602" t="0"/>
          <a:stretch/>
        </p:blipFill>
        <p:spPr>
          <a:xfrm>
            <a:off x="620053" y="2159775"/>
            <a:ext cx="9780499" cy="140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Composite </a:t>
            </a:r>
            <a:r>
              <a:rPr lang="en-GB"/>
              <a:t>d</a:t>
            </a:r>
            <a:r>
              <a:rPr lang="en-GB"/>
              <a:t>ecorator</a:t>
            </a:r>
            <a:endParaRPr/>
          </a:p>
        </p:txBody>
      </p:sp>
      <p:sp>
        <p:nvSpPr>
          <p:cNvPr id="129" name="Google Shape;12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GB" sz="2200"/>
              <a:t>A</a:t>
            </a:r>
            <a:r>
              <a:rPr lang="en-GB" sz="2200"/>
              <a:t>ppropriate for customized strategies.</a:t>
            </a:r>
            <a:endParaRPr sz="2200"/>
          </a:p>
          <a:p>
            <a:pPr indent="-368300" lvl="0" marL="457200" rtl="0" algn="l">
              <a:spcBef>
                <a:spcPts val="0"/>
              </a:spcBef>
              <a:spcAft>
                <a:spcPts val="0"/>
              </a:spcAft>
              <a:buSzPts val="2200"/>
              <a:buChar char="●"/>
            </a:pPr>
            <a:r>
              <a:rPr lang="en-GB" sz="2200"/>
              <a:t>very useful for reusing the code.</a:t>
            </a:r>
            <a:endParaRPr sz="2200"/>
          </a:p>
        </p:txBody>
      </p:sp>
      <p:pic>
        <p:nvPicPr>
          <p:cNvPr id="130" name="Google Shape;130;p24"/>
          <p:cNvPicPr preferRelativeResize="0"/>
          <p:nvPr/>
        </p:nvPicPr>
        <p:blipFill>
          <a:blip r:embed="rId3">
            <a:alphaModFix/>
          </a:blip>
          <a:stretch>
            <a:fillRect/>
          </a:stretch>
        </p:blipFill>
        <p:spPr>
          <a:xfrm>
            <a:off x="392712" y="2119975"/>
            <a:ext cx="8358574" cy="186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Composite </a:t>
            </a:r>
            <a:r>
              <a:rPr lang="en-GB"/>
              <a:t>decorator</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t>How to use this function?</a:t>
            </a:r>
            <a:endParaRPr sz="2400"/>
          </a:p>
        </p:txBody>
      </p:sp>
      <p:pic>
        <p:nvPicPr>
          <p:cNvPr id="137" name="Google Shape;137;p25"/>
          <p:cNvPicPr preferRelativeResize="0"/>
          <p:nvPr/>
        </p:nvPicPr>
        <p:blipFill>
          <a:blip r:embed="rId3">
            <a:alphaModFix/>
          </a:blip>
          <a:stretch>
            <a:fillRect/>
          </a:stretch>
        </p:blipFill>
        <p:spPr>
          <a:xfrm>
            <a:off x="927851" y="2258950"/>
            <a:ext cx="7288299" cy="1818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failure appears?</a:t>
            </a:r>
            <a:endParaRPr/>
          </a:p>
        </p:txBody>
      </p:sp>
      <p:sp>
        <p:nvSpPr>
          <p:cNvPr id="143" name="Google Shape;143;p26"/>
          <p:cNvSpPr txBox="1"/>
          <p:nvPr>
            <p:ph idx="1" type="body"/>
          </p:nvPr>
        </p:nvSpPr>
        <p:spPr>
          <a:xfrm>
            <a:off x="311700" y="1152475"/>
            <a:ext cx="3544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t>Normally the output of a </a:t>
            </a:r>
            <a:r>
              <a:rPr b="1" lang="en-GB" sz="2400"/>
              <a:t>failing test</a:t>
            </a:r>
            <a:r>
              <a:rPr lang="en-GB" sz="2400"/>
              <a:t> will look something like this </a:t>
            </a:r>
            <a:endParaRPr sz="2400"/>
          </a:p>
        </p:txBody>
      </p:sp>
      <p:pic>
        <p:nvPicPr>
          <p:cNvPr id="144" name="Google Shape;144;p26"/>
          <p:cNvPicPr preferRelativeResize="0"/>
          <p:nvPr/>
        </p:nvPicPr>
        <p:blipFill>
          <a:blip r:embed="rId3">
            <a:alphaModFix/>
          </a:blip>
          <a:stretch>
            <a:fillRect/>
          </a:stretch>
        </p:blipFill>
        <p:spPr>
          <a:xfrm>
            <a:off x="3989938" y="1323613"/>
            <a:ext cx="4429125" cy="3476625"/>
          </a:xfrm>
          <a:prstGeom prst="rect">
            <a:avLst/>
          </a:prstGeom>
          <a:noFill/>
          <a:ln>
            <a:noFill/>
          </a:ln>
        </p:spPr>
      </p:pic>
      <p:sp>
        <p:nvSpPr>
          <p:cNvPr id="145" name="Google Shape;145;p26"/>
          <p:cNvSpPr/>
          <p:nvPr/>
        </p:nvSpPr>
        <p:spPr>
          <a:xfrm>
            <a:off x="4061025" y="3190038"/>
            <a:ext cx="3000300" cy="90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a:off x="3989950" y="1323613"/>
            <a:ext cx="3000300" cy="846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failure appears?</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Normally the output of a </a:t>
            </a:r>
            <a:r>
              <a:rPr b="1" lang="en-GB"/>
              <a:t>failing test</a:t>
            </a:r>
            <a:r>
              <a:rPr lang="en-GB"/>
              <a:t> will look something like:</a:t>
            </a:r>
            <a:endParaRPr/>
          </a:p>
        </p:txBody>
      </p:sp>
      <p:pic>
        <p:nvPicPr>
          <p:cNvPr id="153" name="Google Shape;153;p27"/>
          <p:cNvPicPr preferRelativeResize="0"/>
          <p:nvPr/>
        </p:nvPicPr>
        <p:blipFill>
          <a:blip r:embed="rId3">
            <a:alphaModFix/>
          </a:blip>
          <a:stretch>
            <a:fillRect/>
          </a:stretch>
        </p:blipFill>
        <p:spPr>
          <a:xfrm>
            <a:off x="268338" y="2412300"/>
            <a:ext cx="8607325" cy="896750"/>
          </a:xfrm>
          <a:prstGeom prst="rect">
            <a:avLst/>
          </a:prstGeom>
          <a:noFill/>
          <a:ln>
            <a:noFill/>
          </a:ln>
        </p:spPr>
      </p:pic>
      <p:sp>
        <p:nvSpPr>
          <p:cNvPr id="154" name="Google Shape;154;p27"/>
          <p:cNvSpPr/>
          <p:nvPr/>
        </p:nvSpPr>
        <p:spPr>
          <a:xfrm>
            <a:off x="3390025" y="2722325"/>
            <a:ext cx="3440700" cy="572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this may not be enough!</a:t>
            </a:r>
            <a:endParaRPr/>
          </a:p>
        </p:txBody>
      </p:sp>
      <p:sp>
        <p:nvSpPr>
          <p:cNvPr id="160" name="Google Shape;160;p28"/>
          <p:cNvSpPr txBox="1"/>
          <p:nvPr>
            <p:ph idx="1" type="body"/>
          </p:nvPr>
        </p:nvSpPr>
        <p:spPr>
          <a:xfrm>
            <a:off x="570900" y="1152475"/>
            <a:ext cx="8002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t>* You may what to know the value of specific variable during the test.</a:t>
            </a:r>
            <a:endParaRPr sz="2200"/>
          </a:p>
          <a:p>
            <a:pPr indent="0" lvl="0" marL="0" rtl="0" algn="l">
              <a:spcBef>
                <a:spcPts val="1600"/>
              </a:spcBef>
              <a:spcAft>
                <a:spcPts val="1600"/>
              </a:spcAft>
              <a:buNone/>
            </a:pPr>
            <a:r>
              <a:rPr lang="en-GB" sz="2200"/>
              <a:t>* Using </a:t>
            </a:r>
            <a:r>
              <a:rPr b="1" lang="en-GB" sz="2200"/>
              <a:t>note(value) </a:t>
            </a:r>
            <a:r>
              <a:rPr lang="en-GB" sz="2200"/>
              <a:t>will report this </a:t>
            </a:r>
            <a:r>
              <a:rPr b="1" lang="en-GB" sz="2200"/>
              <a:t>value </a:t>
            </a:r>
            <a:r>
              <a:rPr lang="en-GB" sz="2200"/>
              <a:t>in the final execution.</a:t>
            </a:r>
            <a:endParaRPr sz="2200"/>
          </a:p>
        </p:txBody>
      </p:sp>
      <p:pic>
        <p:nvPicPr>
          <p:cNvPr id="161" name="Google Shape;161;p28"/>
          <p:cNvPicPr preferRelativeResize="0"/>
          <p:nvPr/>
        </p:nvPicPr>
        <p:blipFill rotWithShape="1">
          <a:blip r:embed="rId3">
            <a:alphaModFix/>
          </a:blip>
          <a:srcRect b="0" l="-5646" r="12933" t="0"/>
          <a:stretch/>
        </p:blipFill>
        <p:spPr>
          <a:xfrm>
            <a:off x="-18525" y="3243650"/>
            <a:ext cx="8591625" cy="1181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Our Project</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p>
          <a:p>
            <a:pPr indent="0" lvl="0" marL="0" rtl="0" algn="l">
              <a:spcBef>
                <a:spcPts val="1600"/>
              </a:spcBef>
              <a:spcAft>
                <a:spcPts val="0"/>
              </a:spcAft>
              <a:buNone/>
            </a:pPr>
            <a:r>
              <a:rPr b="1" lang="en-GB" sz="2400"/>
              <a:t>Numerical Analysis tool :</a:t>
            </a:r>
            <a:r>
              <a:rPr lang="en-GB" sz="2400"/>
              <a:t> </a:t>
            </a:r>
            <a:endParaRPr sz="2400"/>
          </a:p>
          <a:p>
            <a:pPr indent="0" lvl="0" marL="0" rtl="0" algn="l">
              <a:spcBef>
                <a:spcPts val="1600"/>
              </a:spcBef>
              <a:spcAft>
                <a:spcPts val="1600"/>
              </a:spcAft>
              <a:buNone/>
            </a:pPr>
            <a:r>
              <a:rPr lang="en-GB" sz="2400"/>
              <a:t>An integration of multiple programs that solve mathematical problems using numerical analysis techniques.</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Project Main Functions</a:t>
            </a:r>
            <a:endParaRPr/>
          </a:p>
        </p:txBody>
      </p:sp>
      <p:sp>
        <p:nvSpPr>
          <p:cNvPr id="173" name="Google Shape;173;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Interpolation</a:t>
            </a:r>
            <a:endParaRPr/>
          </a:p>
          <a:p>
            <a:pPr indent="-342900" lvl="0" marL="457200" rtl="0" algn="l">
              <a:spcBef>
                <a:spcPts val="0"/>
              </a:spcBef>
              <a:spcAft>
                <a:spcPts val="0"/>
              </a:spcAft>
              <a:buSzPts val="1800"/>
              <a:buChar char="●"/>
            </a:pPr>
            <a:r>
              <a:rPr lang="en-GB"/>
              <a:t>Integration ( </a:t>
            </a:r>
            <a:r>
              <a:rPr lang="en-GB"/>
              <a:t>trapezoidal</a:t>
            </a:r>
            <a:r>
              <a:rPr lang="en-GB"/>
              <a:t> - simpsons )</a:t>
            </a:r>
            <a:endParaRPr/>
          </a:p>
          <a:p>
            <a:pPr indent="-342900" lvl="0" marL="457200" rtl="0" algn="l">
              <a:spcBef>
                <a:spcPts val="0"/>
              </a:spcBef>
              <a:spcAft>
                <a:spcPts val="0"/>
              </a:spcAft>
              <a:buSzPts val="1800"/>
              <a:buChar char="●"/>
            </a:pPr>
            <a:r>
              <a:rPr lang="en-GB"/>
              <a:t>Eigenvalues</a:t>
            </a:r>
            <a:r>
              <a:rPr lang="en-GB"/>
              <a:t> &amp; Eigenvectors ( power </a:t>
            </a:r>
            <a:r>
              <a:rPr lang="en-GB"/>
              <a:t>method</a:t>
            </a:r>
            <a:r>
              <a:rPr lang="en-GB"/>
              <a:t> - deflate )</a:t>
            </a:r>
            <a:endParaRPr/>
          </a:p>
          <a:p>
            <a:pPr indent="-342900" lvl="0" marL="457200" rtl="0" algn="l">
              <a:spcBef>
                <a:spcPts val="0"/>
              </a:spcBef>
              <a:spcAft>
                <a:spcPts val="0"/>
              </a:spcAft>
              <a:buSzPts val="1800"/>
              <a:buChar char="●"/>
            </a:pPr>
            <a:r>
              <a:rPr lang="en-GB"/>
              <a:t>Linear System of Equation </a:t>
            </a:r>
            <a:endParaRPr/>
          </a:p>
          <a:p>
            <a:pPr indent="-342900" lvl="0" marL="457200" rtl="0" algn="l">
              <a:spcBef>
                <a:spcPts val="0"/>
              </a:spcBef>
              <a:spcAft>
                <a:spcPts val="0"/>
              </a:spcAft>
              <a:buSzPts val="1800"/>
              <a:buChar char="●"/>
            </a:pPr>
            <a:r>
              <a:rPr lang="en-GB"/>
              <a:t>Interpolation then differentiation</a:t>
            </a:r>
            <a:endParaRPr/>
          </a:p>
          <a:p>
            <a:pPr indent="-342900" lvl="0" marL="457200" rtl="0" algn="l">
              <a:spcBef>
                <a:spcPts val="0"/>
              </a:spcBef>
              <a:spcAft>
                <a:spcPts val="0"/>
              </a:spcAft>
              <a:buSzPts val="1800"/>
              <a:buChar char="●"/>
            </a:pPr>
            <a:r>
              <a:rPr lang="en-GB"/>
              <a:t>Extrapolation ( Richardson )</a:t>
            </a:r>
            <a:endParaRPr/>
          </a:p>
          <a:p>
            <a:pPr indent="-342900" lvl="0" marL="457200" rtl="0" algn="l">
              <a:spcBef>
                <a:spcPts val="0"/>
              </a:spcBef>
              <a:spcAft>
                <a:spcPts val="0"/>
              </a:spcAft>
              <a:buSzPts val="1800"/>
              <a:buChar char="●"/>
            </a:pPr>
            <a:r>
              <a:rPr lang="en-GB"/>
              <a:t>Curve Fitting</a:t>
            </a:r>
            <a:endParaRPr/>
          </a:p>
          <a:p>
            <a:pPr indent="-342900" lvl="0" marL="457200" rtl="0" algn="l">
              <a:spcBef>
                <a:spcPts val="0"/>
              </a:spcBef>
              <a:spcAft>
                <a:spcPts val="0"/>
              </a:spcAft>
              <a:buSzPts val="1800"/>
              <a:buChar char="●"/>
            </a:pPr>
            <a:r>
              <a:rPr lang="en-GB"/>
              <a:t>Partial differential Equations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Introduction</a:t>
            </a:r>
            <a:endParaRPr b="1"/>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sz="2400"/>
              <a:t>Hypothesis is a Python library for creating unit tests</a:t>
            </a:r>
            <a:r>
              <a:rPr lang="en-GB" sz="2400"/>
              <a:t> which are simpler to write and more powerful when run, finding edge cases in your code you wouldn’t have thought to look for. It is stable, powerful and easy to add to any existing test suite.</a:t>
            </a:r>
            <a:br>
              <a:rPr lang="en-GB" sz="2400"/>
            </a:br>
            <a:endParaRPr sz="2400"/>
          </a:p>
          <a:p>
            <a:pPr indent="-342900" lvl="0" marL="457200" rtl="0" algn="l">
              <a:spcBef>
                <a:spcPts val="0"/>
              </a:spcBef>
              <a:spcAft>
                <a:spcPts val="0"/>
              </a:spcAft>
              <a:buSzPts val="1800"/>
              <a:buChar char="●"/>
            </a:pPr>
            <a:r>
              <a:rPr lang="en-GB" sz="2400"/>
              <a:t>Property-based testing</a:t>
            </a:r>
            <a:r>
              <a:rPr lang="en-GB" sz="2200">
                <a:solidFill>
                  <a:srgbClr val="000000"/>
                </a:solidFill>
              </a:rPr>
              <a:t>.</a:t>
            </a:r>
            <a:endParaRPr sz="22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Example on property-based testing.</a:t>
            </a:r>
            <a:endParaRPr b="1"/>
          </a:p>
        </p:txBody>
      </p:sp>
      <p:pic>
        <p:nvPicPr>
          <p:cNvPr id="68" name="Google Shape;68;p15"/>
          <p:cNvPicPr preferRelativeResize="0"/>
          <p:nvPr/>
        </p:nvPicPr>
        <p:blipFill>
          <a:blip r:embed="rId3">
            <a:alphaModFix/>
          </a:blip>
          <a:stretch>
            <a:fillRect/>
          </a:stretch>
        </p:blipFill>
        <p:spPr>
          <a:xfrm>
            <a:off x="1355625" y="2034250"/>
            <a:ext cx="6432749" cy="1406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Getting Started with Hypothesis</a:t>
            </a:r>
            <a:endParaRPr/>
          </a:p>
        </p:txBody>
      </p:sp>
      <p:sp>
        <p:nvSpPr>
          <p:cNvPr id="74" name="Google Shape;74;p16"/>
          <p:cNvSpPr txBox="1"/>
          <p:nvPr>
            <p:ph idx="1" type="body"/>
          </p:nvPr>
        </p:nvSpPr>
        <p:spPr>
          <a:xfrm>
            <a:off x="476850" y="1175650"/>
            <a:ext cx="819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br>
              <a:rPr lang="en-GB" sz="2400"/>
            </a:br>
            <a:r>
              <a:rPr lang="en-GB" sz="2400"/>
              <a:t>The main important feature of hypothesis is using </a:t>
            </a:r>
            <a:r>
              <a:rPr b="1" lang="en-GB" sz="2400"/>
              <a:t>strategies </a:t>
            </a:r>
            <a:r>
              <a:rPr lang="en-GB" sz="2400"/>
              <a:t>for </a:t>
            </a:r>
            <a:r>
              <a:rPr b="1" lang="en-GB" sz="2400"/>
              <a:t>generating different inputs</a:t>
            </a:r>
            <a:r>
              <a:rPr lang="en-GB" sz="2400"/>
              <a:t> meeting some input </a:t>
            </a:r>
            <a:r>
              <a:rPr b="1" lang="en-GB" sz="2400"/>
              <a:t>specification</a:t>
            </a:r>
            <a:r>
              <a:rPr lang="en-GB" sz="2400"/>
              <a: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Strategy</a:t>
            </a:r>
            <a:endParaRPr b="1"/>
          </a:p>
        </p:txBody>
      </p:sp>
      <p:sp>
        <p:nvSpPr>
          <p:cNvPr id="80" name="Google Shape;80;p17"/>
          <p:cNvSpPr txBox="1"/>
          <p:nvPr>
            <p:ph idx="1" type="body"/>
          </p:nvPr>
        </p:nvSpPr>
        <p:spPr>
          <a:xfrm>
            <a:off x="466500" y="1152475"/>
            <a:ext cx="8211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400"/>
              <a:t>Object </a:t>
            </a:r>
            <a:r>
              <a:rPr lang="en-GB" sz="2400"/>
              <a:t>with </a:t>
            </a:r>
            <a:r>
              <a:rPr b="1" lang="en-GB" sz="2400"/>
              <a:t>methods </a:t>
            </a:r>
            <a:r>
              <a:rPr lang="en-GB" sz="2400"/>
              <a:t>that describe </a:t>
            </a:r>
            <a:r>
              <a:rPr b="1" lang="en-GB" sz="2400"/>
              <a:t>how to generate</a:t>
            </a:r>
            <a:r>
              <a:rPr lang="en-GB" sz="2400"/>
              <a:t> and simplify certain kinds of values.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Strategy</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t>Generating inputs of generic data types ( integer , float , char , etc ….)</a:t>
            </a:r>
            <a:endParaRPr sz="2400"/>
          </a:p>
        </p:txBody>
      </p:sp>
      <p:pic>
        <p:nvPicPr>
          <p:cNvPr id="87" name="Google Shape;87;p18"/>
          <p:cNvPicPr preferRelativeResize="0"/>
          <p:nvPr/>
        </p:nvPicPr>
        <p:blipFill>
          <a:blip r:embed="rId3">
            <a:alphaModFix/>
          </a:blip>
          <a:stretch>
            <a:fillRect/>
          </a:stretch>
        </p:blipFill>
        <p:spPr>
          <a:xfrm>
            <a:off x="642563" y="2745750"/>
            <a:ext cx="7858875" cy="1278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Strategy</a:t>
            </a:r>
            <a:r>
              <a:rPr b="1" lang="en-GB"/>
              <a:t> </a:t>
            </a:r>
            <a:r>
              <a:rPr lang="en-GB"/>
              <a:t>- Lists</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 </a:t>
            </a:r>
            <a:endParaRPr/>
          </a:p>
        </p:txBody>
      </p:sp>
      <p:pic>
        <p:nvPicPr>
          <p:cNvPr id="94" name="Google Shape;94;p19"/>
          <p:cNvPicPr preferRelativeResize="0"/>
          <p:nvPr/>
        </p:nvPicPr>
        <p:blipFill>
          <a:blip r:embed="rId3">
            <a:alphaModFix/>
          </a:blip>
          <a:stretch>
            <a:fillRect/>
          </a:stretch>
        </p:blipFill>
        <p:spPr>
          <a:xfrm>
            <a:off x="948300" y="2647652"/>
            <a:ext cx="7247401" cy="1707150"/>
          </a:xfrm>
          <a:prstGeom prst="rect">
            <a:avLst/>
          </a:prstGeom>
          <a:noFill/>
          <a:ln>
            <a:noFill/>
          </a:ln>
        </p:spPr>
      </p:pic>
      <p:pic>
        <p:nvPicPr>
          <p:cNvPr id="95" name="Google Shape;95;p19"/>
          <p:cNvPicPr preferRelativeResize="0"/>
          <p:nvPr/>
        </p:nvPicPr>
        <p:blipFill>
          <a:blip r:embed="rId4">
            <a:alphaModFix/>
          </a:blip>
          <a:stretch>
            <a:fillRect/>
          </a:stretch>
        </p:blipFill>
        <p:spPr>
          <a:xfrm>
            <a:off x="948300" y="1660725"/>
            <a:ext cx="7247399" cy="69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Strategy </a:t>
            </a:r>
            <a:r>
              <a:rPr lang="en-GB"/>
              <a:t>- Regular Expressions</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2" name="Google Shape;102;p20"/>
          <p:cNvPicPr preferRelativeResize="0"/>
          <p:nvPr/>
        </p:nvPicPr>
        <p:blipFill>
          <a:blip r:embed="rId3">
            <a:alphaModFix/>
          </a:blip>
          <a:stretch>
            <a:fillRect/>
          </a:stretch>
        </p:blipFill>
        <p:spPr>
          <a:xfrm>
            <a:off x="61925" y="2119332"/>
            <a:ext cx="9020175" cy="1442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Strategy </a:t>
            </a:r>
            <a:r>
              <a:rPr lang="en-GB"/>
              <a:t>- Regular Expressions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2400"/>
              <a:t>Example </a:t>
            </a:r>
            <a:r>
              <a:rPr lang="en-GB" sz="2400"/>
              <a:t>: generated expressions</a:t>
            </a:r>
            <a:endParaRPr sz="2400"/>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109" name="Google Shape;109;p21"/>
          <p:cNvPicPr preferRelativeResize="0"/>
          <p:nvPr/>
        </p:nvPicPr>
        <p:blipFill>
          <a:blip r:embed="rId3">
            <a:alphaModFix/>
          </a:blip>
          <a:stretch>
            <a:fillRect/>
          </a:stretch>
        </p:blipFill>
        <p:spPr>
          <a:xfrm>
            <a:off x="640625" y="2365375"/>
            <a:ext cx="7862750" cy="1353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