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  <p:sldId id="261" r:id="rId7"/>
    <p:sldId id="262" r:id="rId8"/>
    <p:sldId id="276" r:id="rId9"/>
    <p:sldId id="263" r:id="rId10"/>
    <p:sldId id="272" r:id="rId11"/>
    <p:sldId id="273" r:id="rId12"/>
    <p:sldId id="274" r:id="rId13"/>
    <p:sldId id="266" r:id="rId14"/>
    <p:sldId id="267" r:id="rId15"/>
    <p:sldId id="269" r:id="rId16"/>
    <p:sldId id="277" r:id="rId17"/>
    <p:sldId id="278" r:id="rId18"/>
    <p:sldId id="281" r:id="rId19"/>
    <p:sldId id="279" r:id="rId20"/>
    <p:sldId id="264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A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A19C-44A4-5FB6-029D-1FF1A9D019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CA7C8-82BF-F71C-FCDF-23DE37A54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BA37D-D215-5FE4-7F7F-5032B6D9C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249A0-BFAA-35AC-9788-D95D862E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00B4-61CE-1AB5-237D-F8A5F35A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9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1920-8511-24B8-D569-4CA6DB65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99080-7780-72D2-261E-08E364E6C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7450D-D886-6453-0CBA-363616A8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009EF-0A36-EEE8-5CFA-25F20C14B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98B0-AD91-7841-189B-071F82C7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5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553CF-4C34-58E8-8D33-593E04AB7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546BF-34CB-1AD9-BF86-DA3D20014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76378-7F53-9517-DE56-85A55026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00B8F-C135-C714-C96D-3E938FEA6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2D2D1-5B96-0ED7-8F09-977E6D6B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AEAD-5225-AFA1-2058-E2437DF4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8027-281C-A71D-F664-6CBAE1F79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3BC07-52EE-5F77-9E19-6C762B81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1D53B-72A1-1835-1FC2-BFE250BF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02002-2EB4-3B4E-96BB-BF6D6A4F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2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C147-1450-C90D-9CB2-B96DE9D8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A146B-4D8C-63F2-E5D8-2D86819BB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D29BE-170D-44EA-D19B-5E5FC334A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8BE4D-3A04-C8E5-2976-6161A3195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DA0A8-58FC-D333-02E1-F50397C4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1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9C09-F0F6-7449-6D41-5B664CE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09777-6C21-EEC7-11F1-420F2FF2E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759AA-72B7-A4F1-A967-AC0F2C9AD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35C0E-7C7D-DEAC-3DF7-4AEAC92B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13EAA-B971-3F3C-2743-DD44FE7BA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9582A-F452-B482-4463-0BCFDCF4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8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5CDE-4DF0-7D85-E036-125F650C5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D8EE0-7D94-97F6-CF4F-E9B79958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72F04-6649-0877-2B8D-21F80C385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EC8E1-E960-1A59-1126-54278D151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BEE86-447C-70D9-34F1-413A69C16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4BD5E-1553-B460-B7C5-943F3E8F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1AF92E-5B4B-9B38-73F3-B7890E38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643E3-D9BE-FAF2-391D-DAAC3A9F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7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9F41-29F1-57A2-C396-1824674C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3A94B-D963-129C-E046-2456A07F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BB38E-1E5C-42A8-3746-E79A2FD20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1E0-FCBD-693C-720C-F2D5D64A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1B035-CF8A-36B5-5482-D1BEFB573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9AE04-7AF7-4640-12A4-4BB0EFE9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586ED-1D9A-7601-62EB-4500B07D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1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71412-DD5A-EB5B-196B-E59BF2F92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6BFD-D759-EF60-F254-85A146D6E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9737E-4169-6B2C-B897-EF642E333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BCA66-83A3-710C-8C46-343594C37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9356A-8D46-5473-3866-CA96323B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E74E2-A87D-E1CB-B7C7-96000529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C8BA-EDF2-EDF9-24A9-8A63253C5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7428E-2BF3-E306-0D7D-DE07B7058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CE476-E20E-B180-9A81-904097A4A7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C173-597F-FCDC-5A83-65AEA340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145A4-2288-4391-23CB-6687EB9D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7614E-2656-80B1-067B-015754C74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3325D2-232A-88A7-01D4-7BB3C617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3DE10-12B1-E8FE-117F-278FAEAF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6504-94E2-3DFB-0391-9344429CB8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D4C24-1B16-4C01-B775-0E6CE9131D7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A370-AA82-46B9-BB8D-BC5C5D854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AA688-43FE-2623-FB30-D498429C6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69232-1413-4B46-9460-D6DD7422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8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jp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app.powerbi.com/groups/bbf33deb-cd67-4e48-9521-2dd9659f2f59/reports/46d1360e-403a-4ca3-9d84-b1da3b230a39/7f100a66e43129b568b1?experience=power-b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ata Analytics and Reporting for Pharmacies">
            <a:extLst>
              <a:ext uri="{FF2B5EF4-FFF2-40B4-BE49-F238E27FC236}">
                <a16:creationId xmlns:a16="http://schemas.microsoft.com/office/drawing/2014/main" id="{BBDA05C6-5BD1-711F-0564-581994F63F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7342" r="5335" b="2006"/>
          <a:stretch/>
        </p:blipFill>
        <p:spPr bwMode="auto">
          <a:xfrm>
            <a:off x="6676103" y="0"/>
            <a:ext cx="551589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253287F-D1B7-26E6-582D-3860796AA00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E24E7-C193-DF3E-2302-8BB91809C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639" y="1654321"/>
            <a:ext cx="6597445" cy="3258792"/>
          </a:xfrm>
        </p:spPr>
        <p:txBody>
          <a:bodyPr>
            <a:normAutofit fontScale="90000"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solidFill>
                  <a:srgbClr val="12AA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Odoo ERP Project</a:t>
            </a:r>
            <a:br>
              <a:rPr lang="en-US" sz="18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4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“Pharmacy Data Analysis and Business Intelligence Dashboard”</a:t>
            </a:r>
            <a:br>
              <a:rPr lang="en-US" sz="4000" kern="1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3AFBA649-9024-B7FC-E920-26294D761E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03" y="-1271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04B01A-AC09-A829-175F-C0CEC1102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236866-BB85-E12B-A5DC-4B6E932D2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AFEF5-2196-6AFA-2A7A-68D2B5259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2C4665-6569-A9E8-7605-9BAB47EE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B02FDA-61EA-87FD-EA90-37D160D1E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864" y="1624821"/>
            <a:ext cx="7039897" cy="3317792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Pareto Analysis (R/K Classification):</a:t>
            </a:r>
            <a:br>
              <a:rPr lang="en-US" sz="2000" dirty="0"/>
            </a:br>
            <a:r>
              <a:rPr lang="en-US" sz="2000" dirty="0"/>
              <a:t>20% of items (R) account for 80% of sales.</a:t>
            </a:r>
            <a:br>
              <a:rPr lang="en-US" sz="2000" dirty="0"/>
            </a:br>
            <a:r>
              <a:rPr lang="en-US" sz="2000" dirty="0"/>
              <a:t>R items need tighter inventory control and monitoring.</a:t>
            </a:r>
            <a:br>
              <a:rPr lang="en-US" sz="2000" dirty="0"/>
            </a:br>
            <a:br>
              <a:rPr lang="en-US" sz="2000" dirty="0"/>
            </a:br>
            <a:r>
              <a:rPr lang="en-US" sz="2000" b="1" dirty="0"/>
              <a:t>ABCD Item Classification:</a:t>
            </a:r>
            <a:br>
              <a:rPr lang="en-US" sz="2000" dirty="0"/>
            </a:br>
            <a:r>
              <a:rPr lang="en-US" sz="2000" dirty="0"/>
              <a:t>Class A: Sold ≥ 3 times → High demand, priority restocking</a:t>
            </a:r>
            <a:br>
              <a:rPr lang="en-US" sz="2000" dirty="0"/>
            </a:br>
            <a:r>
              <a:rPr lang="en-US" sz="2000" dirty="0"/>
              <a:t>Class B: Sold 2 times → Moderate demand</a:t>
            </a:r>
            <a:br>
              <a:rPr lang="en-US" sz="2000" dirty="0"/>
            </a:br>
            <a:r>
              <a:rPr lang="en-US" sz="2000" dirty="0"/>
              <a:t>Class C: Sold once → Low demand</a:t>
            </a:r>
            <a:br>
              <a:rPr lang="en-US" sz="2000" dirty="0"/>
            </a:br>
            <a:r>
              <a:rPr lang="en-US" sz="2000" dirty="0"/>
              <a:t>Class D: Not sold → Candidates for phase-out or promotion</a:t>
            </a:r>
            <a:br>
              <a:rPr lang="en-US" sz="2000" dirty="0"/>
            </a:br>
            <a:endParaRPr lang="en-US" sz="2000" b="1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A932C90A-A2F1-6981-44A5-D3EDCFE0B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90DCA47-03D6-80A9-7F1F-A27B784F2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40344E-61E7-C464-E03D-A573672CE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F18A4B-A8F1-6C0C-ECB6-4CEDA5E1FF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8E9993-A86E-637C-3257-346165DCE575}"/>
              </a:ext>
            </a:extLst>
          </p:cNvPr>
          <p:cNvSpPr txBox="1"/>
          <p:nvPr/>
        </p:nvSpPr>
        <p:spPr>
          <a:xfrm>
            <a:off x="550606" y="127279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 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221304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CAD62-42D6-3843-B7F5-D27698135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71D77-37D7-CB9B-279F-B0E7F5D1A4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73885"/>
            <a:ext cx="3267531" cy="3658111"/>
          </a:xfrm>
          <a:prstGeom prst="rect">
            <a:avLst/>
          </a:prstGeom>
        </p:spPr>
      </p:pic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EECADFC5-56F3-0A35-C8C2-1D25EC301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2E4A46-4883-ADB5-2B18-57ABAE771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515D54-697E-F3A5-B3F7-1FE8ED6A51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D63D48-A64E-9A57-860E-59005B1E09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525F30-BE3C-358D-4106-C9AD6E652B23}"/>
              </a:ext>
            </a:extLst>
          </p:cNvPr>
          <p:cNvSpPr txBox="1"/>
          <p:nvPr/>
        </p:nvSpPr>
        <p:spPr>
          <a:xfrm>
            <a:off x="550606" y="129785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Performance: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7ED445-251D-F3E9-B241-7C1F29ED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213" y="2018531"/>
            <a:ext cx="60869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top-performing branches by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Highlighted branches with zero sales in the last 3 months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Zero-sales percentage used to classify performance: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High: &gt;10%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Moderate: 5–10%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Low: &lt;5%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50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5A268-CA28-3F7D-B999-FC9C7349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A5A4F7-3897-A8B1-D9E7-98A220A68A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54700186-71DE-D29B-6DA1-5574716B1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53F031-8565-2D0E-4A85-017717AAE4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C13A9-ADC2-CA11-4BF7-0B43842B6F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11CF87-1DE1-C688-CE31-2514D3FC84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F33FB48-02F9-FD36-24A1-EC2F661E7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076" y="1542604"/>
            <a:ext cx="491993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Sales growth monitored across all branches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Seasonal sales peaks and declines identified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forecasting and marketing efforts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72C1D42-84E4-E0BB-7DE6-1B28D067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841" y="3096876"/>
            <a:ext cx="7030064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Optimization: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Recommended stock levels based on past 3-month sales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minimum 30-day stock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192A45F-FE3F-78D2-03B2-9B24394C6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342" y="3898639"/>
            <a:ext cx="703006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29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53529-7C25-F4C0-4EE4-69561D34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5FE5D07-C834-9E58-E1C0-1992888266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BFA99B-91D0-F436-BA90-08F83E9E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687097" cy="490128"/>
          </a:xfrm>
        </p:spPr>
        <p:txBody>
          <a:bodyPr>
            <a:normAutofit fontScale="90000"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Analysis Scheme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D9761743-97C5-A981-AB67-6AAF4D5D2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70625C-C04B-50D7-7D21-4BB6AE69B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3C1BB-4B1E-1AE1-DC23-FFB4045FCC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E43F4C-2761-CBBE-BA18-B871629C98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4" name="Picture 3" descr="A diagram of a software company&#10;&#10;AI-generated content may be incorrect.">
            <a:extLst>
              <a:ext uri="{FF2B5EF4-FFF2-40B4-BE49-F238E27FC236}">
                <a16:creationId xmlns:a16="http://schemas.microsoft.com/office/drawing/2014/main" id="{55D72023-0CE1-928A-D4F0-C9482ADAE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559" y="1612491"/>
            <a:ext cx="90106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0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8DA8C-63FD-C362-773C-08D337F20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526293-B0A5-F24D-7714-0F4F43355F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55AC94-2BB1-F4AD-1912-8DFAEF22B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687097" cy="549122"/>
          </a:xfrm>
        </p:spPr>
        <p:txBody>
          <a:bodyPr>
            <a:normAutofit fontScale="90000"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SQL Queries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29540053-8EDA-19BC-8965-EA69DA402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40EDDB-BD90-C219-B9D9-F5710FFA4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BF92CA-D7C4-C0AD-7F8E-95D4FC0405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8B53D99-A06E-6F5E-006E-895016BF5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29B62C-79D8-70BD-C42C-1AB159B813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1097" y="1122363"/>
            <a:ext cx="6544588" cy="3553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BF0F01-E187-1C3A-A17A-0FDCC2590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513" y="2966650"/>
            <a:ext cx="655411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5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BEE2B-2768-D169-7D27-BC25FA65F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A4249-9CA2-504B-53ED-75418F6DC9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F5888-BAAE-A1C2-D3E1-BEF09BA51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137327"/>
            <a:ext cx="3687097" cy="549122"/>
          </a:xfrm>
        </p:spPr>
        <p:txBody>
          <a:bodyPr>
            <a:normAutofit fontScale="90000"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</a:t>
            </a: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Query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5308E1DD-256D-D92C-4193-DEC65D421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0DC66-55A3-A6ED-79C5-F8105B4E9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D11EEF-B2C6-5E60-8B86-7AE4D7B0CF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BC82F5-3EED-967C-8F1F-5836CCBC77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9E4DA6-953E-EE42-D6B8-6B4F408691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1528" y="1198093"/>
            <a:ext cx="7182852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34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5E3D5-8324-7E88-4665-06723E750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FD9F11-8044-2AF8-9697-CD001F3D42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9F17CA-FA3D-F58D-1A3B-7A951CA70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288943"/>
            <a:ext cx="3795252" cy="657844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Bi Dashboard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66901214-F1D1-82EE-6E88-1D5064BF39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6232AE-A098-38F9-72F4-D7AE6BCC0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AD1BA5-814D-8F80-DC8D-CDE342D38E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7DA772-C1A7-892E-8274-CDB052248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FB1ABC-2821-6DC3-3210-8E70B7A29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600" y="2035580"/>
            <a:ext cx="873442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500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2F0A4-4705-1ABB-50C7-7440220C8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70A805-EF03-6861-0A17-80BA7D93D8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AD0BB3-9420-2C7E-9063-DC69B327E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288943"/>
            <a:ext cx="3795252" cy="657844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Bi Dashboard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01B693B8-E7D2-4774-1B27-9E7FE7E87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C4A589-E57D-8E46-D0A0-8B0DD2917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56801-E46C-9865-F41A-AAB7F3E9AA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796BA-40CA-BEEA-BB73-C6D13F7A7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D463D-EF21-E6E5-0B80-79FA647A14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33603" y="1920277"/>
            <a:ext cx="87153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091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5009D-E61B-0340-927F-131BC621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900FA8-45DC-D034-290C-435F45F89B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43298B-9268-E576-AF8A-7DEDEE7F2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288943"/>
            <a:ext cx="3795252" cy="657844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Power Bi Dashboard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8D072849-9407-895D-56F3-69702408A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C6A659-4630-E54C-0334-C1857216B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CC30AD-3258-7B29-6E3E-A07AC7AEF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555B4D-6D02-6D0E-A803-C1E1CC31D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C1282A-C714-7F51-730C-DB987B9B8C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312" y="1935163"/>
            <a:ext cx="871537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25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56C38-CA79-5891-849F-079FC1646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793D1-14F8-BFF3-1BC4-103840F0FA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4C914C-5B45-8DB9-D402-2C283307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2607" y="1075944"/>
            <a:ext cx="2989006" cy="657844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Key Insights</a:t>
            </a: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AB574837-0732-6747-2B65-2356B8B8CE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C90B8B-78E0-6668-9F4A-307BFDC07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BDE3C-C2E7-CDF0-53C8-587D39179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92444B-041A-54E9-168E-1A7734FFF3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205C9-FE2E-6C7A-A679-625B59B6DD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5650" y="5338740"/>
            <a:ext cx="7324725" cy="1162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4E0588-911E-D32D-F26F-8AD28C84D1FA}"/>
              </a:ext>
            </a:extLst>
          </p:cNvPr>
          <p:cNvSpPr txBox="1"/>
          <p:nvPr/>
        </p:nvSpPr>
        <p:spPr>
          <a:xfrm>
            <a:off x="990139" y="1821052"/>
            <a:ext cx="8067368" cy="3343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Sales Insights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total sales amount over a specific time?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branches have the highest total sales?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How many orders are placed monthly/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annualy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What is the average bill amount per order?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Product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products are sold the most?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Which product categories or subcategories generate the most revenue?</a:t>
            </a:r>
          </a:p>
        </p:txBody>
      </p:sp>
    </p:spTree>
    <p:extLst>
      <p:ext uri="{BB962C8B-B14F-4D97-AF65-F5344CB8AC3E}">
        <p14:creationId xmlns:p14="http://schemas.microsoft.com/office/powerpoint/2010/main" val="1857939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DF130-09D4-04A5-9607-F85FFA7B5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61C39D-2EA1-D6DB-35A6-CB4A765CBE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E2949-052C-E636-3DAE-DF53CB7E6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990411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br>
              <a:rPr lang="en-US" sz="4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60E5B116-F0C7-46DB-284C-D61983C2E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147" y="396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E761FA-8ECF-B448-B778-8BCF958EF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D2C36-F650-8A01-3DFE-410F2874E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D29266-03FE-563E-2BA6-C60850F8BA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D345040-00A9-9835-67BE-1CB938E86604}"/>
              </a:ext>
            </a:extLst>
          </p:cNvPr>
          <p:cNvSpPr txBox="1">
            <a:spLocks/>
          </p:cNvSpPr>
          <p:nvPr/>
        </p:nvSpPr>
        <p:spPr>
          <a:xfrm>
            <a:off x="800100" y="7672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7030A0"/>
                </a:solidFill>
              </a:rPr>
              <a:t>Project Team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F5D46D-92C8-7D06-95FF-36468B5443BE}"/>
              </a:ext>
            </a:extLst>
          </p:cNvPr>
          <p:cNvSpPr txBox="1">
            <a:spLocks/>
          </p:cNvSpPr>
          <p:nvPr/>
        </p:nvSpPr>
        <p:spPr>
          <a:xfrm>
            <a:off x="876300" y="2447925"/>
            <a:ext cx="3752235" cy="2077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Asmaa Hussein Zayed</a:t>
            </a:r>
            <a:endParaRPr lang="en-US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Dalia Ashraf Nour</a:t>
            </a:r>
            <a:endParaRPr lang="en-US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Hager Saleh Ahmed</a:t>
            </a:r>
            <a:endParaRPr lang="en-US" dirty="0">
              <a:solidFill>
                <a:srgbClr val="12AAA6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042099-BE59-A1D7-2DF6-0F791E7EA666}"/>
              </a:ext>
            </a:extLst>
          </p:cNvPr>
          <p:cNvSpPr txBox="1">
            <a:spLocks/>
          </p:cNvSpPr>
          <p:nvPr/>
        </p:nvSpPr>
        <p:spPr>
          <a:xfrm>
            <a:off x="6304321" y="2476846"/>
            <a:ext cx="4687529" cy="20777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2400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Mahmoud Ashraf Mohamed</a:t>
            </a:r>
            <a:endParaRPr lang="en-US" sz="2400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2400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Omar Abd El-</a:t>
            </a:r>
            <a:r>
              <a:rPr lang="en-US" sz="2400" b="1" kern="100" dirty="0" err="1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Moneam</a:t>
            </a:r>
            <a:r>
              <a:rPr lang="en-US" sz="2400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Marouf</a:t>
            </a:r>
            <a:endParaRPr lang="en-US" sz="2400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2400" b="1" kern="100" dirty="0">
                <a:solidFill>
                  <a:srgbClr val="12AAA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Sarah Ahmed Mohamed</a:t>
            </a:r>
            <a:endParaRPr lang="en-US" sz="2400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ar-SA" sz="2400" b="1" kern="100" dirty="0">
                <a:solidFill>
                  <a:srgbClr val="12AAA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400" kern="100" dirty="0">
              <a:solidFill>
                <a:srgbClr val="12AAA6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3200" dirty="0">
              <a:solidFill>
                <a:srgbClr val="12AAA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625CD-41C9-0364-C7FD-C83E27BDBBA9}"/>
              </a:ext>
            </a:extLst>
          </p:cNvPr>
          <p:cNvSpPr txBox="1"/>
          <p:nvPr/>
        </p:nvSpPr>
        <p:spPr>
          <a:xfrm>
            <a:off x="1023784" y="4938613"/>
            <a:ext cx="4619932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buNone/>
              <a:tabLst>
                <a:tab pos="0" algn="l"/>
              </a:tabLst>
            </a:pPr>
            <a:r>
              <a:rPr lang="en-US" sz="2000" b="1" u="sng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Group Code:</a:t>
            </a:r>
            <a:endParaRPr lang="en-US" sz="20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  <a:tabLst>
                <a:tab pos="0" algn="l"/>
              </a:tabLst>
            </a:pPr>
            <a:r>
              <a:rPr lang="en-US" sz="2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ONL2_DAT1_G8</a:t>
            </a:r>
            <a:endParaRPr lang="en-US" sz="20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BC4007-6771-A719-D5A8-104C58706EDD}"/>
              </a:ext>
            </a:extLst>
          </p:cNvPr>
          <p:cNvSpPr txBox="1"/>
          <p:nvPr/>
        </p:nvSpPr>
        <p:spPr>
          <a:xfrm>
            <a:off x="6143932" y="4938612"/>
            <a:ext cx="3924304" cy="1263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u="sng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Technical Instructor:</a:t>
            </a:r>
            <a:endParaRPr lang="en-US" sz="20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        Jakie Abu Aleam</a:t>
            </a:r>
            <a:endParaRPr lang="en-US" sz="2000" kern="100" dirty="0">
              <a:solidFill>
                <a:srgbClr val="7030A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555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BD359-3C39-0F89-4873-6818A232F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044B3-9050-753E-22A9-541EB6FA5C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F44028-0C1D-22C0-C02C-5A9A09A37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06" y="1288943"/>
            <a:ext cx="3795252" cy="657844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KPI tracked: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4918B6A8-96AF-5ECA-0BF0-7A6948D8D8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F7E22-CDE0-92C9-A891-317DE009B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9DC3B-07C3-47A0-33FA-B4E4254D98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1C5271-4C70-6DFC-29CD-832F268818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4EC938-8016-A42E-BDF4-0B48C1792E1C}"/>
              </a:ext>
            </a:extLst>
          </p:cNvPr>
          <p:cNvSpPr txBox="1"/>
          <p:nvPr/>
        </p:nvSpPr>
        <p:spPr>
          <a:xfrm>
            <a:off x="1455174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Dashboard accuracy ≥ 98%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User engagement ≥ 80%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Training completion ≥ 90%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Decision impact ≥ 85%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Sales trend accuracy ≥ 95%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2812B-66BA-EBF9-7525-F0A74218BCD4}"/>
              </a:ext>
            </a:extLst>
          </p:cNvPr>
          <p:cNvSpPr txBox="1"/>
          <p:nvPr/>
        </p:nvSpPr>
        <p:spPr>
          <a:xfrm>
            <a:off x="2448232" y="3798807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Efficient, automated business intelligence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Real-time insights drive smarter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Scalable solution for continued growth</a:t>
            </a:r>
          </a:p>
        </p:txBody>
      </p:sp>
    </p:spTree>
    <p:extLst>
      <p:ext uri="{BB962C8B-B14F-4D97-AF65-F5344CB8AC3E}">
        <p14:creationId xmlns:p14="http://schemas.microsoft.com/office/powerpoint/2010/main" val="1735557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622CC-9616-98CE-BD4D-E53A1C905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0C36E6-8A87-DE95-D85D-43F1D9A05E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199889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F5640-1A92-C41C-0AE2-190A3E61A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0477" y="2085356"/>
            <a:ext cx="7865807" cy="1552579"/>
          </a:xfrm>
        </p:spPr>
        <p:txBody>
          <a:bodyPr>
            <a:no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96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Thank you</a:t>
            </a:r>
            <a:endParaRPr lang="en-US" sz="19900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3237F369-C189-1E32-E8EF-1B9154C8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53FA60-E7FB-0CF0-F557-7B8508DA8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FCCD8-9D47-D318-8378-F86FC06A73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6F6514-B5F9-2C22-FC9B-0DC404E82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CE10AD3-3736-4B02-844A-E592471C2FF3}"/>
              </a:ext>
            </a:extLst>
          </p:cNvPr>
          <p:cNvSpPr txBox="1">
            <a:spLocks/>
          </p:cNvSpPr>
          <p:nvPr/>
        </p:nvSpPr>
        <p:spPr>
          <a:xfrm>
            <a:off x="2045109" y="3637935"/>
            <a:ext cx="7865807" cy="1552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9600" b="1" kern="100" dirty="0">
                <a:solidFill>
                  <a:srgbClr val="7030A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Q &amp; A ?!</a:t>
            </a:r>
            <a:endParaRPr lang="en-US" sz="199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97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E1F7C-8D04-C534-BA45-B2DAFBCB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ntroduction To Data Analysis | Emory Continuing Education">
            <a:extLst>
              <a:ext uri="{FF2B5EF4-FFF2-40B4-BE49-F238E27FC236}">
                <a16:creationId xmlns:a16="http://schemas.microsoft.com/office/drawing/2014/main" id="{9AF8AB9B-D232-52C6-BFAE-C4F62F7D6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787" y="0"/>
            <a:ext cx="5673213" cy="694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53E633-27C9-1D2F-12F3-278BC89D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168B8-00C6-E94B-58C2-13EB99071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9031" y="1717656"/>
            <a:ext cx="6558116" cy="3990411"/>
          </a:xfrm>
        </p:spPr>
        <p:txBody>
          <a:bodyPr>
            <a:normAutofit fontScale="90000"/>
          </a:bodyPr>
          <a:lstStyle/>
          <a:p>
            <a:pPr marR="0" algn="l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solidFill>
                  <a:srgbClr val="12AA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Agenda: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Project Overview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Problem Statement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Objectives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Exploration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Analysis and Dashboards</a:t>
            </a:r>
            <a:b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32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Key Insights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89A6F676-DE39-5DE4-8C93-565B45CEA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87" y="-1271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CDF739-4C0B-79BF-FE3A-EC7F67F03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F9F32-B666-1960-BCE4-AD985B3B13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13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8F0CF-EF32-1D5B-F83A-F98AB0B8A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D421D6-C6B2-21DF-0213-710C579DA9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109A37-460D-0956-A0FE-B96A183F4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14EFC8-F0B0-D8C7-E49F-646CBD7CC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716" y="1992153"/>
            <a:ext cx="9144000" cy="3916489"/>
          </a:xfrm>
        </p:spPr>
        <p:txBody>
          <a:bodyPr>
            <a:normAutofit fontScale="90000"/>
          </a:bodyPr>
          <a:lstStyle/>
          <a:p>
            <a:pPr marL="0" marR="0" indent="-228600" algn="l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1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Goal: 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This project aims to develop a business intelligence dashboard for pharmacy operations.</a:t>
            </a:r>
            <a:b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7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Tools used: </a:t>
            </a:r>
            <a:r>
              <a:rPr lang="en-US" sz="27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xtracting data from Odoo, storing and processing it in SQL, utilizing Python for ETL (Extract, Transform, Load), and building an interactive Power BI dashboard. </a:t>
            </a:r>
            <a:b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700" b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Benefits: </a:t>
            </a: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primary objective is to leverage data-driven insights to enhance decision-making, drive sales growth, improve operational efficiency, and support to know customer Behavior.</a:t>
            </a:r>
            <a:endParaRPr lang="en-US" sz="7200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8225547D-65C0-DAE3-2FD9-0BD40EB9A7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A924A4-2CE6-8259-D5C1-038414A60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1AAC2-C1D2-DCA2-DD97-ED92FBFD64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A70DA6-6E86-A604-F025-305C1D53C9FC}"/>
              </a:ext>
            </a:extLst>
          </p:cNvPr>
          <p:cNvSpPr txBox="1"/>
          <p:nvPr/>
        </p:nvSpPr>
        <p:spPr>
          <a:xfrm>
            <a:off x="3952568" y="1162357"/>
            <a:ext cx="4277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00" dirty="0">
                <a:solidFill>
                  <a:srgbClr val="12AA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Project Overview</a:t>
            </a:r>
            <a:endParaRPr lang="en-US" sz="4000" dirty="0">
              <a:solidFill>
                <a:srgbClr val="12AA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55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C69B6-BFA2-7841-0545-ADF129B5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E83172-5299-FC7C-51E5-22D59D9829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BD81AA-9E6C-3FF9-A5AD-D48971C21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09655-1827-843E-DB2A-98BDC3D13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361" y="1659591"/>
            <a:ext cx="9144000" cy="4426577"/>
          </a:xfrm>
        </p:spPr>
        <p:txBody>
          <a:bodyPr>
            <a:normAutofit fontScale="90000"/>
          </a:bodyPr>
          <a:lstStyle/>
          <a:p>
            <a:pPr marL="0" marR="0" indent="-228600" algn="l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4000" b="1" kern="100" dirty="0">
                <a:solidFill>
                  <a:srgbClr val="12AA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Problem Statement</a:t>
            </a:r>
            <a:br>
              <a:rPr lang="en-US" sz="4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Pharmacies generate vast amounts of sales and inventory data, but without proper analysis, valuable insights remain untapped. Manual reporting methods are time-consuming, error-prone, and lack real-time visibility into sales trends, customer behavior, and inventory management. This leads to inefficiencies such as stockouts, overstocking, missed sales opportunities, and difficulties in strategic decision-making. Additionally, the absence of a centralized business intelligence system makes it challenging to track performance metrics and optimize operations. This project addresses these challenges by leveraging Odoo ERP, SQL, Python-based ETL processes, and Power BI to create an interactive dashboard that provides real-time insights and supports data-driven decision-making.</a:t>
            </a:r>
            <a:endParaRPr lang="en-US" sz="7200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4530C401-3166-5555-7BC8-712D82FE1B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6DE63F-93A9-D9DD-1FF0-1D7CD53862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B0E20-4024-5933-9222-A1620B361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4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AD5F1-9151-866D-4F24-7B162EC07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09E7BC0-BFB3-1C7E-C6DF-3B7E4A34C3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573DBC-963E-C481-1445-77DE88A40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AD1C1284-2B4B-9F45-00EB-C2F938D9F4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EABC79-5F7A-7669-B585-8F13B5E4E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3549" y="2222090"/>
            <a:ext cx="7540326" cy="3397487"/>
          </a:xfrm>
        </p:spPr>
        <p:txBody>
          <a:bodyPr>
            <a:noAutofit/>
          </a:bodyPr>
          <a:lstStyle/>
          <a:p>
            <a:pPr marR="0" algn="l">
              <a:lnSpc>
                <a:spcPct val="150000"/>
              </a:lnSpc>
              <a:spcAft>
                <a:spcPts val="800"/>
              </a:spcAft>
              <a:tabLst>
                <a:tab pos="0" algn="l"/>
              </a:tabLst>
            </a:pP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Extract and structure data from Odoo ERP.</a:t>
            </a: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Automate ETL processes with Python</a:t>
            </a: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Clean and validate data</a:t>
            </a: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Develop interactive Power BI dashboard</a:t>
            </a:r>
            <a:b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* Deliver insights on sales, inventory, and customer behavior</a:t>
            </a:r>
            <a:endParaRPr lang="en-US" sz="54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13D60-FC09-9347-B618-F87ABC88E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1734B-FAF6-CB19-35A9-8029080B05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47771A-333B-46A1-E859-C5ABCC5D981D}"/>
              </a:ext>
            </a:extLst>
          </p:cNvPr>
          <p:cNvSpPr txBox="1"/>
          <p:nvPr/>
        </p:nvSpPr>
        <p:spPr>
          <a:xfrm>
            <a:off x="1101213" y="1469117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kern="100" dirty="0">
                <a:solidFill>
                  <a:srgbClr val="12AAA6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Goals &amp; Objectives:</a:t>
            </a:r>
            <a:b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5547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05A7C-055C-94EF-6676-AF93DBE6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1C5D8D-0FEF-4A2B-5BE4-5F3010D4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C0CAED-093D-567B-E2F9-82A811E7E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7531" y="1040447"/>
            <a:ext cx="4660490" cy="1120877"/>
          </a:xfrm>
        </p:spPr>
        <p:txBody>
          <a:bodyPr>
            <a:normAutofit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4400" b="1" kern="1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Exploration</a:t>
            </a:r>
            <a:endParaRPr lang="en-US" sz="8000" dirty="0">
              <a:solidFill>
                <a:srgbClr val="7030A0"/>
              </a:solidFill>
            </a:endParaRPr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ECD5ECD2-8769-0A2E-A3D5-E597CD281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919008-7BE7-C331-D19F-72B99FD10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2A587-5B0C-3130-58F8-F64562F82D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1A4AEB8-5B0F-5EF6-00E7-F53A0EB659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pic>
        <p:nvPicPr>
          <p:cNvPr id="1026" name="Picture 2" descr="Data Exploration - What Is It, Techniques, Examples, Importance">
            <a:extLst>
              <a:ext uri="{FF2B5EF4-FFF2-40B4-BE49-F238E27FC236}">
                <a16:creationId xmlns:a16="http://schemas.microsoft.com/office/drawing/2014/main" id="{2D37F3C8-3765-77C6-3025-6454E9A0B2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7" b="11643"/>
          <a:stretch/>
        </p:blipFill>
        <p:spPr bwMode="auto">
          <a:xfrm>
            <a:off x="2386012" y="2161324"/>
            <a:ext cx="7419975" cy="381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67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4D312-AB9B-30A0-6B18-9147A3A0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AA057C-BFCF-B1F8-116C-8DB70CE602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</a:blip>
          <a:stretch>
            <a:fillRect/>
          </a:stretch>
        </p:blipFill>
        <p:spPr>
          <a:xfrm>
            <a:off x="0" y="3283717"/>
            <a:ext cx="3267531" cy="3658111"/>
          </a:xfrm>
          <a:prstGeom prst="rect">
            <a:avLst/>
          </a:prstGeom>
        </p:spPr>
      </p:pic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9E424BC8-EDA3-32B2-68E5-4119B9BCE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D3C6D-EBD0-1409-D0A5-65D88EB15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8C539D-0649-28AB-8F6F-2DCBB76704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87D95D-33A0-E1C5-89C1-AF3ABF71B1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5049" y="4381154"/>
            <a:ext cx="2876951" cy="24768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05C703-6CB9-2B7D-13FB-657C2B69CC42}"/>
              </a:ext>
            </a:extLst>
          </p:cNvPr>
          <p:cNvSpPr txBox="1"/>
          <p:nvPr/>
        </p:nvSpPr>
        <p:spPr>
          <a:xfrm>
            <a:off x="481780" y="1278194"/>
            <a:ext cx="5614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Data Collecting and Connecting SQL to Odoo: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8AF2AB-7931-9FE8-967D-F925445820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894" y="1752636"/>
            <a:ext cx="5368742" cy="48451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7F5D03-7880-1D67-DD34-E4E599E4F5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1399" y="2476846"/>
            <a:ext cx="3781953" cy="147658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5E35DEB2-B2CA-12BC-5157-BF2E4E4FA8ED}"/>
              </a:ext>
            </a:extLst>
          </p:cNvPr>
          <p:cNvSpPr/>
          <p:nvPr/>
        </p:nvSpPr>
        <p:spPr>
          <a:xfrm>
            <a:off x="6489290" y="3283717"/>
            <a:ext cx="904568" cy="6908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48196-F565-DD05-0E64-389FB17AD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2B20-B9C3-7CDB-3010-2F330CB50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0490"/>
            <a:ext cx="9144000" cy="542839"/>
          </a:xfrm>
        </p:spPr>
        <p:txBody>
          <a:bodyPr>
            <a:normAutofit fontScale="90000"/>
          </a:bodyPr>
          <a:lstStyle/>
          <a:p>
            <a:pPr marL="0" marR="0" indent="-228600">
              <a:lnSpc>
                <a:spcPct val="107000"/>
              </a:lnSpc>
              <a:spcAft>
                <a:spcPts val="800"/>
              </a:spcAft>
              <a:tabLst>
                <a:tab pos="0" algn="l"/>
              </a:tabLst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 Analysis and Dashboards</a:t>
            </a:r>
            <a:endParaRPr lang="en-US" dirty="0"/>
          </a:p>
        </p:txBody>
      </p:sp>
      <p:pic>
        <p:nvPicPr>
          <p:cNvPr id="5" name="Picture 4" descr="A group of logos with text&#10;&#10;AI-generated content may be incorrect.">
            <a:extLst>
              <a:ext uri="{FF2B5EF4-FFF2-40B4-BE49-F238E27FC236}">
                <a16:creationId xmlns:a16="http://schemas.microsoft.com/office/drawing/2014/main" id="{55967556-AF65-B21E-EBC3-F7D5D43B9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813" y="103187"/>
            <a:ext cx="2438400" cy="9372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E45AE-6DC0-4DC7-0DDC-31CA94F1FD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9" y="105727"/>
            <a:ext cx="790575" cy="725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89F5E2-AF48-FA65-28D1-85A250C642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0" y="103187"/>
            <a:ext cx="1295400" cy="7283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58A949-2B92-C3FB-FDD3-EDB26E1E9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9797" y="4381154"/>
            <a:ext cx="2876951" cy="2476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9C146E-7D1E-031F-1C7A-ED024DB6B8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1477" y="1592577"/>
            <a:ext cx="8713071" cy="42449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204C15-EF70-2D81-B058-541763CD1F2A}"/>
              </a:ext>
            </a:extLst>
          </p:cNvPr>
          <p:cNvSpPr txBox="1"/>
          <p:nvPr/>
        </p:nvSpPr>
        <p:spPr>
          <a:xfrm>
            <a:off x="575187" y="6120581"/>
            <a:ext cx="8996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Dashboard link: </a:t>
            </a:r>
            <a:r>
              <a:rPr lang="en-US" dirty="0">
                <a:hlinkClick r:id="rId7"/>
              </a:rPr>
              <a:t>ATA Pharmacy Sales Analysis - Power 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24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657</Words>
  <Application>Microsoft Office PowerPoint</Application>
  <PresentationFormat>Widescreen</PresentationFormat>
  <Paragraphs>68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Symbol</vt:lpstr>
      <vt:lpstr>Times New Roman</vt:lpstr>
      <vt:lpstr>Wingdings</vt:lpstr>
      <vt:lpstr>Office Theme</vt:lpstr>
      <vt:lpstr>Odoo ERP Project “Pharmacy Data Analysis and Business Intelligence Dashboard” </vt:lpstr>
      <vt:lpstr> </vt:lpstr>
      <vt:lpstr>Agenda:  Project Overview Problem Statement Objectives Data Exploration Data Analysis and Dashboards Key Insights</vt:lpstr>
      <vt:lpstr>Goal: This project aims to develop a business intelligence dashboard for pharmacy operations.  Tools used: Extracting data from Odoo, storing and processing it in SQL, utilizing Python for ETL (Extract, Transform, Load), and building an interactive Power BI dashboard.   Benefits: The primary objective is to leverage data-driven insights to enhance decision-making, drive sales growth, improve operational efficiency, and support to know customer Behavior.</vt:lpstr>
      <vt:lpstr>Problem Statement Pharmacies generate vast amounts of sales and inventory data, but without proper analysis, valuable insights remain untapped. Manual reporting methods are time-consuming, error-prone, and lack real-time visibility into sales trends, customer behavior, and inventory management. This leads to inefficiencies such as stockouts, overstocking, missed sales opportunities, and difficulties in strategic decision-making. Additionally, the absence of a centralized business intelligence system makes it challenging to track performance metrics and optimize operations. This project addresses these challenges by leveraging Odoo ERP, SQL, Python-based ETL processes, and Power BI to create an interactive dashboard that provides real-time insights and supports data-driven decision-making.</vt:lpstr>
      <vt:lpstr>  * Extract and structure data from Odoo ERP. * Automate ETL processes with Python * Clean and validate data * Develop interactive Power BI dashboard * Deliver insights on sales, inventory, and customer behavior</vt:lpstr>
      <vt:lpstr>Data Exploration</vt:lpstr>
      <vt:lpstr>PowerPoint Presentation</vt:lpstr>
      <vt:lpstr>Data Analysis and Dashboards</vt:lpstr>
      <vt:lpstr>Pareto Analysis (R/K Classification): 20% of items (R) account for 80% of sales. R items need tighter inventory control and monitoring.  ABCD Item Classification: Class A: Sold ≥ 3 times → High demand, priority restocking Class B: Sold 2 times → Moderate demand Class C: Sold once → Low demand Class D: Not sold → Candidates for phase-out or promotion </vt:lpstr>
      <vt:lpstr>PowerPoint Presentation</vt:lpstr>
      <vt:lpstr>PowerPoint Presentation</vt:lpstr>
      <vt:lpstr>Analysis Scheme</vt:lpstr>
      <vt:lpstr>SQL Queries</vt:lpstr>
      <vt:lpstr>Power Query</vt:lpstr>
      <vt:lpstr>Power Bi Dashboard</vt:lpstr>
      <vt:lpstr>Power Bi Dashboard</vt:lpstr>
      <vt:lpstr>Power Bi Dashboard</vt:lpstr>
      <vt:lpstr>Key Insights</vt:lpstr>
      <vt:lpstr>KPI tracked: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Asmaa Hussein Abd Elmegied</dc:creator>
  <cp:lastModifiedBy>Dalia Ashraf Hussein</cp:lastModifiedBy>
  <cp:revision>7</cp:revision>
  <dcterms:created xsi:type="dcterms:W3CDTF">2025-04-09T15:45:31Z</dcterms:created>
  <dcterms:modified xsi:type="dcterms:W3CDTF">2025-04-11T18:14:04Z</dcterms:modified>
</cp:coreProperties>
</file>