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5a21b1e6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5a21b1e6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27cb5b05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27cb5b05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b27cb5b05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b27cb5b05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27cb5b05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27cb5b05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b5a21b1e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b5a21b1e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5a21b1e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5a21b1e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b5a21b1e6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b5a21b1e6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5a21b1e6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5a21b1e6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5a21b1e6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b5a21b1e6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Phishing Websites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Hagar 206002, Yossuf 197032, *Yasmine 206197</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9625"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Optimized Models Comparisons</a:t>
            </a:r>
            <a:endParaRPr/>
          </a:p>
        </p:txBody>
      </p:sp>
      <p:sp>
        <p:nvSpPr>
          <p:cNvPr id="149" name="Google Shape;149;p22"/>
          <p:cNvSpPr txBox="1">
            <a:spLocks noGrp="1"/>
          </p:cNvSpPr>
          <p:nvPr>
            <p:ph type="body" idx="1"/>
          </p:nvPr>
        </p:nvSpPr>
        <p:spPr>
          <a:xfrm>
            <a:off x="729450" y="1418350"/>
            <a:ext cx="7688700" cy="292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2"/>
          <p:cNvPicPr preferRelativeResize="0"/>
          <p:nvPr/>
        </p:nvPicPr>
        <p:blipFill>
          <a:blip r:embed="rId3">
            <a:alphaModFix/>
          </a:blip>
          <a:stretch>
            <a:fillRect/>
          </a:stretch>
        </p:blipFill>
        <p:spPr>
          <a:xfrm>
            <a:off x="1379375" y="535200"/>
            <a:ext cx="6094299" cy="4442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1018"/>
              <a:buNone/>
            </a:pPr>
            <a:r>
              <a:rPr lang="en" sz="1217">
                <a:solidFill>
                  <a:srgbClr val="000000"/>
                </a:solidFill>
                <a:latin typeface="Arial"/>
                <a:ea typeface="Arial"/>
                <a:cs typeface="Arial"/>
                <a:sym typeface="Arial"/>
              </a:rPr>
              <a:t>Phishing arises when online trading occurring with unsecured money orders. The term phishing is used as a form of internet crime that is the creation of a well-known website that is essentially bogus to obtain confidential information. To detect phishing websites one must identify the length of the URL, IP address, domain’s prefix and suffix. So, this dataset is aimed to create a model that predicts the phishing websites and the legitimate websites, capturing the most important feaWe didn’t drop any duplicates as 50% of our data is duplicates and duplicates can be helpful in training and in generalizing our models.</a:t>
            </a:r>
            <a:endParaRPr sz="1217">
              <a:solidFill>
                <a:srgbClr val="000000"/>
              </a:solidFill>
              <a:latin typeface="Arial"/>
              <a:ea typeface="Arial"/>
              <a:cs typeface="Arial"/>
              <a:sym typeface="Arial"/>
            </a:endParaRPr>
          </a:p>
          <a:p>
            <a:pPr marL="0" lvl="0" indent="0" algn="l" rtl="0">
              <a:lnSpc>
                <a:spcPct val="95000"/>
              </a:lnSpc>
              <a:spcBef>
                <a:spcPts val="1200"/>
              </a:spcBef>
              <a:spcAft>
                <a:spcPts val="0"/>
              </a:spcAft>
              <a:buSzPts val="1018"/>
              <a:buNone/>
            </a:pPr>
            <a:r>
              <a:rPr lang="en" sz="1217">
                <a:solidFill>
                  <a:srgbClr val="000000"/>
                </a:solidFill>
                <a:latin typeface="Arial"/>
                <a:ea typeface="Arial"/>
                <a:cs typeface="Arial"/>
                <a:sym typeface="Arial"/>
              </a:rPr>
              <a:t>We label encoded the dataset to normalize the data and to convert all the data from objects to integers.</a:t>
            </a:r>
            <a:endParaRPr sz="1217">
              <a:solidFill>
                <a:srgbClr val="000000"/>
              </a:solidFill>
              <a:latin typeface="Arial"/>
              <a:ea typeface="Arial"/>
              <a:cs typeface="Arial"/>
              <a:sym typeface="Arial"/>
            </a:endParaRPr>
          </a:p>
          <a:p>
            <a:pPr marL="0" lvl="0" indent="0" algn="l" rtl="0">
              <a:lnSpc>
                <a:spcPct val="95000"/>
              </a:lnSpc>
              <a:spcBef>
                <a:spcPts val="1200"/>
              </a:spcBef>
              <a:spcAft>
                <a:spcPts val="0"/>
              </a:spcAft>
              <a:buSzPts val="1018"/>
              <a:buNone/>
            </a:pPr>
            <a:r>
              <a:rPr lang="en" sz="1217">
                <a:solidFill>
                  <a:srgbClr val="000000"/>
                </a:solidFill>
                <a:latin typeface="Arial"/>
                <a:ea typeface="Arial"/>
                <a:cs typeface="Arial"/>
                <a:sym typeface="Arial"/>
              </a:rPr>
              <a:t>We do not standardize (scale) the dataset as our dataset values ranges from -1 to 1.</a:t>
            </a:r>
            <a:endParaRPr sz="1217">
              <a:solidFill>
                <a:srgbClr val="000000"/>
              </a:solidFill>
              <a:latin typeface="Arial"/>
              <a:ea typeface="Arial"/>
              <a:cs typeface="Arial"/>
              <a:sym typeface="Arial"/>
            </a:endParaRPr>
          </a:p>
          <a:p>
            <a:pPr marL="0" lvl="0" indent="0" algn="l" rtl="0">
              <a:lnSpc>
                <a:spcPct val="95000"/>
              </a:lnSpc>
              <a:spcBef>
                <a:spcPts val="1200"/>
              </a:spcBef>
              <a:spcAft>
                <a:spcPts val="0"/>
              </a:spcAft>
              <a:buSzPts val="1018"/>
              <a:buNone/>
            </a:pPr>
            <a:r>
              <a:rPr lang="en" sz="1217">
                <a:solidFill>
                  <a:srgbClr val="000000"/>
                </a:solidFill>
                <a:latin typeface="Arial"/>
                <a:ea typeface="Arial"/>
                <a:cs typeface="Arial"/>
                <a:sym typeface="Arial"/>
              </a:rPr>
              <a:t>The dataset is nearly balanced by the ratio of 45:55. </a:t>
            </a:r>
            <a:endParaRPr sz="1217">
              <a:solidFill>
                <a:srgbClr val="000000"/>
              </a:solidFill>
              <a:latin typeface="Arial"/>
              <a:ea typeface="Arial"/>
              <a:cs typeface="Arial"/>
              <a:sym typeface="Arial"/>
            </a:endParaRPr>
          </a:p>
          <a:p>
            <a:pPr marL="0" lvl="0" indent="0" algn="l" rtl="0">
              <a:lnSpc>
                <a:spcPct val="95000"/>
              </a:lnSpc>
              <a:spcBef>
                <a:spcPts val="1200"/>
              </a:spcBef>
              <a:spcAft>
                <a:spcPts val="1200"/>
              </a:spcAft>
              <a:buSzPts val="1018"/>
              <a:buNone/>
            </a:pPr>
            <a:endParaRPr sz="1202"/>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en"/>
              <a:t>Data Preparation/Clustering </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000000"/>
                </a:solidFill>
                <a:latin typeface="Arial"/>
                <a:ea typeface="Arial"/>
                <a:cs typeface="Arial"/>
                <a:sym typeface="Arial"/>
              </a:rPr>
              <a:t>For outlier detections, we compared 3 methods to get the least number of outliers to drop as we need to retain as much data to not lose important features.</a:t>
            </a:r>
            <a:endParaRPr sz="1400">
              <a:solidFill>
                <a:srgbClr val="000000"/>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Elliptic Envelope (Gaussian-based Outlier Detection) results to 1k-4k outliers being detected.</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Local Outlier Factor (KNN-Clustering) results to 500-2k outliers being detected.</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Isolation Forest results to 4k outliers being detected.</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latin typeface="Arial"/>
                <a:ea typeface="Arial"/>
                <a:cs typeface="Arial"/>
                <a:sym typeface="Arial"/>
              </a:rPr>
              <a:t>We ended up using the Local Outlier Factor (KNN-clustering) to detect the outliers. </a:t>
            </a:r>
            <a:endParaRPr sz="1400">
              <a:solidFill>
                <a:srgbClr val="000000"/>
              </a:solidFill>
              <a:latin typeface="Arial"/>
              <a:ea typeface="Arial"/>
              <a:cs typeface="Arial"/>
              <a:sym typeface="Arial"/>
            </a:endParaRPr>
          </a:p>
          <a:p>
            <a:pPr marL="914400" lvl="0" indent="0" algn="l" rtl="0">
              <a:spcBef>
                <a:spcPts val="1200"/>
              </a:spcBef>
              <a:spcAft>
                <a:spcPts val="12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Data Preparation/Clustering </a:t>
            </a:r>
            <a:endParaRPr/>
          </a:p>
        </p:txBody>
      </p:sp>
      <p:sp>
        <p:nvSpPr>
          <p:cNvPr id="105" name="Google Shape;105;p16"/>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000000"/>
                </a:solidFill>
                <a:latin typeface="Arial"/>
                <a:ea typeface="Arial"/>
                <a:cs typeface="Arial"/>
                <a:sym typeface="Arial"/>
              </a:rPr>
              <a:t>For choose the best method to balance the data to be used in each model, we compared 3 methods.</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latin typeface="Arial"/>
                <a:ea typeface="Arial"/>
                <a:cs typeface="Arial"/>
                <a:sym typeface="Arial"/>
              </a:rPr>
              <a:t>Oversampling: Duplicates dataset’s minority class instances.</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latin typeface="Arial"/>
                <a:ea typeface="Arial"/>
                <a:cs typeface="Arial"/>
                <a:sym typeface="Arial"/>
              </a:rPr>
              <a:t>Undersampling: Removes dataset’s majority class instances.</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latin typeface="Arial"/>
                <a:ea typeface="Arial"/>
                <a:cs typeface="Arial"/>
                <a:sym typeface="Arial"/>
              </a:rPr>
              <a:t>SMOTE: Generates new samples from the minority class instances.</a:t>
            </a:r>
            <a:endParaRPr sz="1400">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latin typeface="Arial"/>
                <a:ea typeface="Arial"/>
                <a:cs typeface="Arial"/>
                <a:sym typeface="Arial"/>
              </a:rPr>
              <a:t>SMOTE is the best method to balance the dataset in accuracy and precision, as it generates new samples from the minority class rather than duplicating the minority class instances (oversampling) or lowering the majority class samples (undersampling). </a:t>
            </a:r>
            <a:endParaRPr sz="1400">
              <a:solidFill>
                <a:srgbClr val="000000"/>
              </a:solidFill>
              <a:latin typeface="Arial"/>
              <a:ea typeface="Arial"/>
              <a:cs typeface="Arial"/>
              <a:sym typeface="Arial"/>
            </a:endParaRPr>
          </a:p>
          <a:p>
            <a:pPr marL="0" lvl="0" indent="0" algn="l" rtl="0">
              <a:spcBef>
                <a:spcPts val="1200"/>
              </a:spcBef>
              <a:spcAft>
                <a:spcPts val="0"/>
              </a:spcAft>
              <a:buNone/>
            </a:pPr>
            <a:endParaRPr sz="1800"/>
          </a:p>
          <a:p>
            <a:pPr marL="0" lvl="0" indent="0" algn="l" rtl="0">
              <a:spcBef>
                <a:spcPts val="1200"/>
              </a:spcBef>
              <a:spcAft>
                <a:spcPts val="0"/>
              </a:spcAft>
              <a:buNone/>
            </a:pPr>
            <a:endParaRPr sz="1800">
              <a:solidFill>
                <a:srgbClr val="000000"/>
              </a:solidFill>
              <a:latin typeface="Arial"/>
              <a:ea typeface="Arial"/>
              <a:cs typeface="Arial"/>
              <a:sym typeface="Arial"/>
            </a:endParaRPr>
          </a:p>
          <a:p>
            <a:pPr marL="914400" lvl="0" indent="0" algn="l" rtl="0">
              <a:spcBef>
                <a:spcPts val="1200"/>
              </a:spcBef>
              <a:spcAft>
                <a:spcPts val="0"/>
              </a:spcAft>
              <a:buNone/>
            </a:pPr>
            <a:endParaRPr sz="1800"/>
          </a:p>
          <a:p>
            <a:pPr marL="914400" lvl="0" indent="0" algn="l" rtl="0">
              <a:spcBef>
                <a:spcPts val="1200"/>
              </a:spcBef>
              <a:spcAft>
                <a:spcPts val="1200"/>
              </a:spcAft>
              <a:buNone/>
            </a:pP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en"/>
              <a:t>Simple MLP Model- 2 hidden layers </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17"/>
          <p:cNvPicPr preferRelativeResize="0"/>
          <p:nvPr/>
        </p:nvPicPr>
        <p:blipFill>
          <a:blip r:embed="rId3">
            <a:alphaModFix/>
          </a:blip>
          <a:stretch>
            <a:fillRect/>
          </a:stretch>
        </p:blipFill>
        <p:spPr>
          <a:xfrm>
            <a:off x="1075475" y="1295500"/>
            <a:ext cx="6265075" cy="3699924"/>
          </a:xfrm>
          <a:prstGeom prst="rect">
            <a:avLst/>
          </a:prstGeom>
          <a:noFill/>
          <a:ln>
            <a:noFill/>
          </a:ln>
        </p:spPr>
      </p:pic>
      <p:sp>
        <p:nvSpPr>
          <p:cNvPr id="113" name="Google Shape;113;p17"/>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2"/>
                </a:solidFill>
                <a:latin typeface="Raleway"/>
                <a:ea typeface="Raleway"/>
                <a:cs typeface="Raleway"/>
                <a:sym typeface="Raleway"/>
              </a:rPr>
              <a:t>MLP Models- Dense and Sequential Classes used in Keras </a:t>
            </a:r>
            <a:endParaRPr sz="1600" b="1">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476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Complex MLP Model-4 hidden layers </a:t>
            </a:r>
            <a:endParaRPr/>
          </a:p>
        </p:txBody>
      </p:sp>
      <p:sp>
        <p:nvSpPr>
          <p:cNvPr id="119" name="Google Shape;119;p18"/>
          <p:cNvSpPr txBox="1">
            <a:spLocks noGrp="1"/>
          </p:cNvSpPr>
          <p:nvPr>
            <p:ph type="body" idx="1"/>
          </p:nvPr>
        </p:nvSpPr>
        <p:spPr>
          <a:xfrm>
            <a:off x="729450" y="1340425"/>
            <a:ext cx="7688700" cy="299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18"/>
          <p:cNvPicPr preferRelativeResize="0"/>
          <p:nvPr/>
        </p:nvPicPr>
        <p:blipFill>
          <a:blip r:embed="rId3">
            <a:alphaModFix/>
          </a:blip>
          <a:stretch>
            <a:fillRect/>
          </a:stretch>
        </p:blipFill>
        <p:spPr>
          <a:xfrm>
            <a:off x="1870373" y="1078700"/>
            <a:ext cx="5985501" cy="3971275"/>
          </a:xfrm>
          <a:prstGeom prst="rect">
            <a:avLst/>
          </a:prstGeom>
          <a:noFill/>
          <a:ln>
            <a:noFill/>
          </a:ln>
        </p:spPr>
      </p:pic>
      <p:sp>
        <p:nvSpPr>
          <p:cNvPr id="121" name="Google Shape;121;p18"/>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2"/>
                </a:solidFill>
                <a:latin typeface="Raleway"/>
                <a:ea typeface="Raleway"/>
                <a:cs typeface="Raleway"/>
                <a:sym typeface="Raleway"/>
              </a:rPr>
              <a:t>MLP Models- Dense and Sequential Classes used in Keras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476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Complex MLP Model-4 hidden layers </a:t>
            </a:r>
            <a:endParaRPr/>
          </a:p>
        </p:txBody>
      </p:sp>
      <p:sp>
        <p:nvSpPr>
          <p:cNvPr id="127" name="Google Shape;127;p19"/>
          <p:cNvSpPr txBox="1">
            <a:spLocks noGrp="1"/>
          </p:cNvSpPr>
          <p:nvPr>
            <p:ph type="body" idx="1"/>
          </p:nvPr>
        </p:nvSpPr>
        <p:spPr>
          <a:xfrm>
            <a:off x="729450" y="1340425"/>
            <a:ext cx="7688700" cy="299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19"/>
          <p:cNvPicPr preferRelativeResize="0"/>
          <p:nvPr/>
        </p:nvPicPr>
        <p:blipFill>
          <a:blip r:embed="rId3">
            <a:alphaModFix/>
          </a:blip>
          <a:stretch>
            <a:fillRect/>
          </a:stretch>
        </p:blipFill>
        <p:spPr>
          <a:xfrm>
            <a:off x="1734481" y="918675"/>
            <a:ext cx="6092169" cy="4131326"/>
          </a:xfrm>
          <a:prstGeom prst="rect">
            <a:avLst/>
          </a:prstGeom>
          <a:noFill/>
          <a:ln>
            <a:noFill/>
          </a:ln>
        </p:spPr>
      </p:pic>
      <p:sp>
        <p:nvSpPr>
          <p:cNvPr id="129" name="Google Shape;129;p19"/>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2"/>
                </a:solidFill>
                <a:latin typeface="Raleway"/>
                <a:ea typeface="Raleway"/>
                <a:cs typeface="Raleway"/>
                <a:sym typeface="Raleway"/>
              </a:rPr>
              <a:t>MLP Models- Dense and Sequential Classes used in Keras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476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Complex MLP Model-4 hidden layers </a:t>
            </a:r>
            <a:endParaRPr/>
          </a:p>
        </p:txBody>
      </p:sp>
      <p:sp>
        <p:nvSpPr>
          <p:cNvPr id="135" name="Google Shape;135;p20"/>
          <p:cNvSpPr txBox="1">
            <a:spLocks noGrp="1"/>
          </p:cNvSpPr>
          <p:nvPr>
            <p:ph type="body" idx="1"/>
          </p:nvPr>
        </p:nvSpPr>
        <p:spPr>
          <a:xfrm>
            <a:off x="729450" y="1340425"/>
            <a:ext cx="7688700" cy="299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0"/>
          <p:cNvPicPr preferRelativeResize="0"/>
          <p:nvPr/>
        </p:nvPicPr>
        <p:blipFill>
          <a:blip r:embed="rId3">
            <a:alphaModFix/>
          </a:blip>
          <a:stretch>
            <a:fillRect/>
          </a:stretch>
        </p:blipFill>
        <p:spPr>
          <a:xfrm>
            <a:off x="1893750" y="1087525"/>
            <a:ext cx="5260401" cy="3936450"/>
          </a:xfrm>
          <a:prstGeom prst="rect">
            <a:avLst/>
          </a:prstGeom>
          <a:noFill/>
          <a:ln>
            <a:noFill/>
          </a:ln>
        </p:spPr>
      </p:pic>
      <p:sp>
        <p:nvSpPr>
          <p:cNvPr id="137" name="Google Shape;137;p20"/>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2"/>
                </a:solidFill>
                <a:latin typeface="Raleway"/>
                <a:ea typeface="Raleway"/>
                <a:cs typeface="Raleway"/>
                <a:sym typeface="Raleway"/>
              </a:rPr>
              <a:t>MLP Models- Dense and Sequential Classes used in Keras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241575" y="554925"/>
            <a:ext cx="8759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 Models</a:t>
            </a:r>
            <a:endParaRPr/>
          </a:p>
        </p:txBody>
      </p:sp>
      <p:pic>
        <p:nvPicPr>
          <p:cNvPr id="143" name="Google Shape;143;p21"/>
          <p:cNvPicPr preferRelativeResize="0"/>
          <p:nvPr/>
        </p:nvPicPr>
        <p:blipFill>
          <a:blip r:embed="rId3">
            <a:alphaModFix/>
          </a:blip>
          <a:stretch>
            <a:fillRect/>
          </a:stretch>
        </p:blipFill>
        <p:spPr>
          <a:xfrm>
            <a:off x="3262750" y="38975"/>
            <a:ext cx="5331822" cy="5065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Lato</vt:lpstr>
      <vt:lpstr>Streamline</vt:lpstr>
      <vt:lpstr>Phishing Websites</vt:lpstr>
      <vt:lpstr>Dataset Description</vt:lpstr>
      <vt:lpstr>Data Preparation/Clustering </vt:lpstr>
      <vt:lpstr>2. Data Preparation/Clustering </vt:lpstr>
      <vt:lpstr>Simple MLP Model- 2 hidden layers </vt:lpstr>
      <vt:lpstr>2. Complex MLP Model-4 hidden layers </vt:lpstr>
      <vt:lpstr>2. Complex MLP Model-4 hidden layers </vt:lpstr>
      <vt:lpstr>2. Complex MLP Model-4 hidden layers </vt:lpstr>
      <vt:lpstr>SOM Models</vt:lpstr>
      <vt:lpstr>Optimized Models Comparisons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Websites</dc:title>
  <dc:creator>Hagar Shalaby</dc:creator>
  <cp:lastModifiedBy>Hagar Shalaby</cp:lastModifiedBy>
  <cp:revision>1</cp:revision>
  <dcterms:modified xsi:type="dcterms:W3CDTF">2022-12-12T21:38:14Z</dcterms:modified>
</cp:coreProperties>
</file>