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notesMasterIdLst>
    <p:notesMasterId r:id="rId17"/>
  </p:notesMasterIdLst>
  <p:sldIdLst>
    <p:sldId id="276" r:id="rId2"/>
    <p:sldId id="258" r:id="rId3"/>
    <p:sldId id="259" r:id="rId4"/>
    <p:sldId id="263" r:id="rId5"/>
    <p:sldId id="262" r:id="rId6"/>
    <p:sldId id="260" r:id="rId7"/>
    <p:sldId id="265" r:id="rId8"/>
    <p:sldId id="268" r:id="rId9"/>
    <p:sldId id="266" r:id="rId10"/>
    <p:sldId id="269" r:id="rId11"/>
    <p:sldId id="264" r:id="rId12"/>
    <p:sldId id="277" r:id="rId13"/>
    <p:sldId id="267"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2FF"/>
    <a:srgbClr val="C7D7DD"/>
    <a:srgbClr val="FFFFFF"/>
    <a:srgbClr val="CB918B"/>
    <a:srgbClr val="F2CEBC"/>
    <a:srgbClr val="D3A9D2"/>
    <a:srgbClr val="FBF0F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05" autoAdjust="0"/>
    <p:restoredTop sz="86235" autoAdjust="0"/>
  </p:normalViewPr>
  <p:slideViewPr>
    <p:cSldViewPr snapToGrid="0">
      <p:cViewPr varScale="1">
        <p:scale>
          <a:sx n="57" d="100"/>
          <a:sy n="57"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B593ECF-F165-4EA2-9819-AE27E5B29AE3}" type="datetimeFigureOut">
              <a:rPr lang="en-IL" smtClean="0"/>
              <a:t>09/19/2024</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E5660C3-7D21-4CB7-949E-79EF36075AE7}" type="slidenum">
              <a:rPr lang="en-IL" smtClean="0"/>
              <a:t>‹#›</a:t>
            </a:fld>
            <a:endParaRPr lang="en-IL"/>
          </a:p>
        </p:txBody>
      </p:sp>
    </p:spTree>
    <p:extLst>
      <p:ext uri="{BB962C8B-B14F-4D97-AF65-F5344CB8AC3E}">
        <p14:creationId xmlns:p14="http://schemas.microsoft.com/office/powerpoint/2010/main" val="3688029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2</a:t>
            </a:fld>
            <a:endParaRPr lang="en-IL"/>
          </a:p>
        </p:txBody>
      </p:sp>
    </p:spTree>
    <p:extLst>
      <p:ext uri="{BB962C8B-B14F-4D97-AF65-F5344CB8AC3E}">
        <p14:creationId xmlns:p14="http://schemas.microsoft.com/office/powerpoint/2010/main" val="213513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11</a:t>
            </a:fld>
            <a:endParaRPr lang="en-IL"/>
          </a:p>
        </p:txBody>
      </p:sp>
    </p:spTree>
    <p:extLst>
      <p:ext uri="{BB962C8B-B14F-4D97-AF65-F5344CB8AC3E}">
        <p14:creationId xmlns:p14="http://schemas.microsoft.com/office/powerpoint/2010/main" val="403732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12</a:t>
            </a:fld>
            <a:endParaRPr lang="en-IL"/>
          </a:p>
        </p:txBody>
      </p:sp>
    </p:spTree>
    <p:extLst>
      <p:ext uri="{BB962C8B-B14F-4D97-AF65-F5344CB8AC3E}">
        <p14:creationId xmlns:p14="http://schemas.microsoft.com/office/powerpoint/2010/main" val="9401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13</a:t>
            </a:fld>
            <a:endParaRPr lang="en-IL"/>
          </a:p>
        </p:txBody>
      </p:sp>
    </p:spTree>
    <p:extLst>
      <p:ext uri="{BB962C8B-B14F-4D97-AF65-F5344CB8AC3E}">
        <p14:creationId xmlns:p14="http://schemas.microsoft.com/office/powerpoint/2010/main" val="46835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14</a:t>
            </a:fld>
            <a:endParaRPr lang="en-IL"/>
          </a:p>
        </p:txBody>
      </p:sp>
    </p:spTree>
    <p:extLst>
      <p:ext uri="{BB962C8B-B14F-4D97-AF65-F5344CB8AC3E}">
        <p14:creationId xmlns:p14="http://schemas.microsoft.com/office/powerpoint/2010/main" val="121564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3</a:t>
            </a:fld>
            <a:endParaRPr lang="en-IL"/>
          </a:p>
        </p:txBody>
      </p:sp>
    </p:spTree>
    <p:extLst>
      <p:ext uri="{BB962C8B-B14F-4D97-AF65-F5344CB8AC3E}">
        <p14:creationId xmlns:p14="http://schemas.microsoft.com/office/powerpoint/2010/main" val="285881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4</a:t>
            </a:fld>
            <a:endParaRPr lang="en-IL"/>
          </a:p>
        </p:txBody>
      </p:sp>
    </p:spTree>
    <p:extLst>
      <p:ext uri="{BB962C8B-B14F-4D97-AF65-F5344CB8AC3E}">
        <p14:creationId xmlns:p14="http://schemas.microsoft.com/office/powerpoint/2010/main" val="317148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5</a:t>
            </a:fld>
            <a:endParaRPr lang="en-IL"/>
          </a:p>
        </p:txBody>
      </p:sp>
    </p:spTree>
    <p:extLst>
      <p:ext uri="{BB962C8B-B14F-4D97-AF65-F5344CB8AC3E}">
        <p14:creationId xmlns:p14="http://schemas.microsoft.com/office/powerpoint/2010/main" val="27128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6</a:t>
            </a:fld>
            <a:endParaRPr lang="en-IL"/>
          </a:p>
        </p:txBody>
      </p:sp>
    </p:spTree>
    <p:extLst>
      <p:ext uri="{BB962C8B-B14F-4D97-AF65-F5344CB8AC3E}">
        <p14:creationId xmlns:p14="http://schemas.microsoft.com/office/powerpoint/2010/main" val="32200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endParaRPr lang="en-IL" dirty="0"/>
              </a:p>
            </p:txBody>
          </p:sp>
        </mc:Choice>
        <mc:Fallback xmlns="">
          <p:sp>
            <p:nvSpPr>
              <p:cNvPr id="3" name="מציין מיקום של הערות 2"/>
              <p:cNvSpPr>
                <a:spLocks noGrp="1"/>
              </p:cNvSpPr>
              <p:nvPr>
                <p:ph type="body" idx="1"/>
              </p:nvPr>
            </p:nvSpPr>
            <p:spPr/>
            <p:txBody>
              <a:bodyPr/>
              <a:lstStyle/>
              <a:p>
                <a:pPr marL="457200" algn="l" rtl="0">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breakdown of the parameters: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time step 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the previous time step t−1.</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q</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the probability of moving to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given the previous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 Denotes a Gaussian distribution.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1−𝛽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a:t>
                </a:r>
                <a:r>
                  <a:rPr lang="en-IL"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mean of the Gaussian distribution, which is a scaled version of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𝐼</a:t>
                </a:r>
                <a:r>
                  <a:rPr lang="en-US" sz="1800" dirty="0">
                    <a:effectLst/>
                    <a:latin typeface="Times New Roman" panose="02020603050405020304" pitchFamily="18" charset="0"/>
                    <a:ea typeface="Calibri" panose="020F0502020204030204" pitchFamily="34" charset="0"/>
                    <a:cs typeface="Arial" panose="020B0604020202020204" pitchFamily="34" charset="0"/>
                  </a:rPr>
                  <a:t>: The covariance matrix of the Gaussian distribution, with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controlling the amount of noise added at each step and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𝐼</a:t>
                </a:r>
                <a:r>
                  <a:rPr lang="en-US" sz="1800" dirty="0">
                    <a:effectLst/>
                    <a:latin typeface="Times New Roman" panose="02020603050405020304" pitchFamily="18" charset="0"/>
                    <a:ea typeface="Calibri" panose="020F0502020204030204" pitchFamily="34" charset="0"/>
                    <a:cs typeface="Arial" panose="020B0604020202020204" pitchFamily="34" charset="0"/>
                  </a:rPr>
                  <a:t> being the identity matrix indicating isotropic (equal in all directions) noise.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7</a:t>
            </a:fld>
            <a:endParaRPr lang="en-IL"/>
          </a:p>
        </p:txBody>
      </p:sp>
    </p:spTree>
    <p:extLst>
      <p:ext uri="{BB962C8B-B14F-4D97-AF65-F5344CB8AC3E}">
        <p14:creationId xmlns:p14="http://schemas.microsoft.com/office/powerpoint/2010/main" val="117080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8</a:t>
            </a:fld>
            <a:endParaRPr lang="en-IL"/>
          </a:p>
        </p:txBody>
      </p:sp>
    </p:spTree>
    <p:extLst>
      <p:ext uri="{BB962C8B-B14F-4D97-AF65-F5344CB8AC3E}">
        <p14:creationId xmlns:p14="http://schemas.microsoft.com/office/powerpoint/2010/main" val="171179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9</a:t>
            </a:fld>
            <a:endParaRPr lang="en-IL"/>
          </a:p>
        </p:txBody>
      </p:sp>
    </p:spTree>
    <p:extLst>
      <p:ext uri="{BB962C8B-B14F-4D97-AF65-F5344CB8AC3E}">
        <p14:creationId xmlns:p14="http://schemas.microsoft.com/office/powerpoint/2010/main" val="35941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endParaRPr lang="en-IL" dirty="0"/>
              </a:p>
            </p:txBody>
          </p:sp>
        </mc:Choice>
        <mc:Fallback xmlns="">
          <p:sp>
            <p:nvSpPr>
              <p:cNvPr id="3" name="מציין מיקום של הערות 2"/>
              <p:cNvSpPr>
                <a:spLocks noGrp="1"/>
              </p:cNvSpPr>
              <p:nvPr>
                <p:ph type="body" idx="1"/>
              </p:nvPr>
            </p:nvSpPr>
            <p:spPr/>
            <p:txBody>
              <a:bodyPr/>
              <a:lstStyle/>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IAM takes two inputs: the multi-scale fusion feature F from the Feature Fusion (FF) module and the deepest feature D from the diffusion model.</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These inputs undergo the following process:</a:t>
                </a:r>
              </a:p>
              <a:p>
                <a:pPr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Feature Transformation</a:t>
                </a:r>
                <a:br>
                  <a:rPr lang="en-US" sz="1400"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deepest feature D is linearly projected to produce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value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The fusion feature F is linearly projected to generate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Unlike typical attention mechanisms, F does not generate queries and keys for direct similarity comparison, instead, it uses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 for this purpose. Those are formulated by:</a:t>
                </a:r>
              </a:p>
              <a:p>
                <a:pPr marL="457200" lvl="1" indent="0" algn="l" rtl="0">
                  <a:lnSpc>
                    <a:spcPct val="107000"/>
                  </a:lnSpc>
                  <a:spcAft>
                    <a:spcPts val="800"/>
                  </a:spcAft>
                  <a:buFont typeface="+mj-lt"/>
                  <a:buNone/>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query matrix derived from the deepest feature D.</a:t>
                </a: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key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intermediary projection of F, used for similarity comparison.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fusion feature F.</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Where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are the learned projection matrices, and d is the dimensionality of these projections.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similarity Computation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similarity between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as computed as followed: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Similarly, the similarity between the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computed: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These similarity scores are normalized using the SoftMax function, resulting in attention maps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​(Attention maps are a core component of the attention mechanism in machine learning models, especially in tasks like image processing and natural language processing. They help the model understand which parts of the input data are most important for making accurate predictions or decisions).</a:t>
                </a:r>
              </a:p>
              <a:p>
                <a:pPr marL="228600"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Attention Weight Application</a:t>
                </a:r>
                <a:br>
                  <a:rPr lang="en-US" sz="1200" b="1"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weighted values are combined to form the final output: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just"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output feature map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serves as a refined representation that combines the strengths of both the multi-scale fusion features and the deep diffusion features. By leveraging cross-attention,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effectively integrates texture and localization information, making it highly effective for tasks that require detailed and context-aware feature representations.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10</a:t>
            </a:fld>
            <a:endParaRPr lang="en-IL"/>
          </a:p>
        </p:txBody>
      </p:sp>
    </p:spTree>
    <p:extLst>
      <p:ext uri="{BB962C8B-B14F-4D97-AF65-F5344CB8AC3E}">
        <p14:creationId xmlns:p14="http://schemas.microsoft.com/office/powerpoint/2010/main" val="351191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84AA5184-E16B-4034-A7A6-26B6294C19A0}" type="datetime1">
              <a:rPr lang="LID4096" smtClean="0"/>
              <a:t>09/19/2024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15708395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5F9500-891B-4156-8BC9-15340EB67DF9}" type="datetime1">
              <a:rPr lang="LID4096" smtClean="0"/>
              <a:t>09/19/2024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74275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112AE24-F62C-4186-A5F8-4BA97D7BA65B}" type="datetime1">
              <a:rPr lang="LID4096" smtClean="0"/>
              <a:t>09/19/2024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34203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E95E778-A7E4-4913-8C2D-DA2D8F2D2258}" type="datetime1">
              <a:rPr lang="LID4096" smtClean="0"/>
              <a:t>09/19/2024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73564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77EDB7B-FAF2-4917-AF11-DB5CA2B368DD}" type="datetime1">
              <a:rPr lang="LID4096" smtClean="0"/>
              <a:t>09/19/2024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252816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022B37A-E5C1-463E-A9A9-8410FABC21D9}" type="datetime1">
              <a:rPr lang="LID4096" smtClean="0"/>
              <a:t>09/19/2024</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49839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DFDC5E9-805F-4B3E-8963-78D5341CED5C}" type="datetime1">
              <a:rPr lang="LID4096" smtClean="0"/>
              <a:t>09/19/2024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5163975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CC14C1-3B5E-4B3B-810E-DEFCE6DDFB83}" type="datetime1">
              <a:rPr lang="LID4096" smtClean="0"/>
              <a:t>09/19/2024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931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7553A-DD22-4065-9974-1623229B743E}" type="datetime1">
              <a:rPr lang="LID4096" smtClean="0"/>
              <a:t>09/19/2024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685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CCB1B31F-65DD-4876-A1FA-D0F1835C912E}" type="datetime1">
              <a:rPr lang="LID4096" smtClean="0"/>
              <a:t>09/19/2024</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844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A2A7AD4-0185-478C-A9F6-32A416EB5D16}" type="datetime1">
              <a:rPr lang="LID4096" smtClean="0"/>
              <a:t>09/19/2024</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31515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FDC5E9-805F-4B3E-8963-78D5341CED5C}" type="datetime1">
              <a:rPr lang="LID4096" smtClean="0"/>
              <a:t>09/19/2024</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1A4906-F6B6-460D-8B9B-6AEDD27EBA90}" type="slidenum">
              <a:rPr lang="en-IL" smtClean="0"/>
              <a:t>‹#›</a:t>
            </a:fld>
            <a:endParaRPr lang="en-IL"/>
          </a:p>
        </p:txBody>
      </p:sp>
    </p:spTree>
    <p:extLst>
      <p:ext uri="{BB962C8B-B14F-4D97-AF65-F5344CB8AC3E}">
        <p14:creationId xmlns:p14="http://schemas.microsoft.com/office/powerpoint/2010/main" val="32900759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274534" y="177367"/>
            <a:ext cx="2981265" cy="868039"/>
          </a:xfrm>
          <a:custGeom>
            <a:avLst/>
            <a:gdLst/>
            <a:ahLst/>
            <a:cxnLst/>
            <a:rect l="l" t="t" r="r" b="b"/>
            <a:pathLst>
              <a:path w="4471898" h="1302059">
                <a:moveTo>
                  <a:pt x="0" y="0"/>
                </a:moveTo>
                <a:lnTo>
                  <a:pt x="4471898" y="0"/>
                </a:lnTo>
                <a:lnTo>
                  <a:pt x="4471898" y="1302059"/>
                </a:lnTo>
                <a:lnTo>
                  <a:pt x="0" y="1302059"/>
                </a:lnTo>
                <a:lnTo>
                  <a:pt x="0" y="0"/>
                </a:lnTo>
                <a:close/>
              </a:path>
            </a:pathLst>
          </a:custGeom>
          <a:blipFill>
            <a:blip r:embed="rId2"/>
            <a:stretch>
              <a:fillRect/>
            </a:stretch>
          </a:blipFill>
        </p:spPr>
        <p:txBody>
          <a:bodyPr/>
          <a:lstStyle/>
          <a:p>
            <a:pPr defTabSz="609630">
              <a:defRPr/>
            </a:pPr>
            <a:endParaRPr lang="he-IL" sz="1200">
              <a:latin typeface="Calibri"/>
              <a:cs typeface="Arial" panose="020B0604020202020204" pitchFamily="34" charset="0"/>
            </a:endParaRPr>
          </a:p>
        </p:txBody>
      </p:sp>
      <p:sp>
        <p:nvSpPr>
          <p:cNvPr id="8" name="TextBox 8"/>
          <p:cNvSpPr txBox="1"/>
          <p:nvPr/>
        </p:nvSpPr>
        <p:spPr>
          <a:xfrm>
            <a:off x="1" y="1619415"/>
            <a:ext cx="12001500" cy="1313886"/>
          </a:xfrm>
          <a:prstGeom prst="rect">
            <a:avLst/>
          </a:prstGeom>
        </p:spPr>
        <p:txBody>
          <a:bodyPr wrap="square" lIns="0" tIns="0" rIns="0" bIns="0" rtlCol="0" anchor="t">
            <a:spAutoFit/>
          </a:bodyPr>
          <a:lstStyle/>
          <a:p>
            <a:pPr algn="ctr" defTabSz="609630">
              <a:lnSpc>
                <a:spcPts val="5010"/>
              </a:lnSpc>
              <a:defRPr/>
            </a:pPr>
            <a:r>
              <a:rPr lang="en-US" sz="5400" b="1" dirty="0">
                <a:latin typeface="Aptos Serif" panose="02020604070405020304" pitchFamily="18" charset="0"/>
                <a:cs typeface="Aptos Serif" panose="02020604070405020304" pitchFamily="18" charset="0"/>
              </a:rPr>
              <a:t>Image Restoration with Diffusion Model</a:t>
            </a:r>
          </a:p>
        </p:txBody>
      </p:sp>
      <p:sp>
        <p:nvSpPr>
          <p:cNvPr id="9" name="TextBox 9"/>
          <p:cNvSpPr txBox="1"/>
          <p:nvPr/>
        </p:nvSpPr>
        <p:spPr>
          <a:xfrm>
            <a:off x="4816715" y="5993942"/>
            <a:ext cx="8421732" cy="469937"/>
          </a:xfrm>
          <a:prstGeom prst="rect">
            <a:avLst/>
          </a:prstGeom>
        </p:spPr>
        <p:txBody>
          <a:bodyPr wrap="square" lIns="0" tIns="0" rIns="0" bIns="0" rtlCol="0" anchor="t">
            <a:spAutoFit/>
          </a:bodyPr>
          <a:lstStyle/>
          <a:p>
            <a:pPr defTabSz="609630">
              <a:lnSpc>
                <a:spcPts val="3960"/>
              </a:lnSpc>
              <a:defRPr/>
            </a:pPr>
            <a:r>
              <a:rPr lang="en-US" sz="2400" dirty="0">
                <a:latin typeface="Aptos Serif" panose="02020604070405020304" pitchFamily="18" charset="0"/>
                <a:cs typeface="Aptos Serif" panose="02020604070405020304" pitchFamily="18" charset="0"/>
              </a:rPr>
              <a:t>Supervisors: Dr. Renata Avros &amp; Prof. Zeev Volkovich</a:t>
            </a:r>
          </a:p>
        </p:txBody>
      </p:sp>
      <p:sp>
        <p:nvSpPr>
          <p:cNvPr id="10" name="TextBox 10"/>
          <p:cNvSpPr txBox="1"/>
          <p:nvPr/>
        </p:nvSpPr>
        <p:spPr>
          <a:xfrm>
            <a:off x="3854995" y="3434622"/>
            <a:ext cx="5616323" cy="487313"/>
          </a:xfrm>
          <a:prstGeom prst="rect">
            <a:avLst/>
          </a:prstGeom>
        </p:spPr>
        <p:txBody>
          <a:bodyPr wrap="square" lIns="0" tIns="0" rIns="0" bIns="0" rtlCol="0" anchor="t">
            <a:spAutoFit/>
          </a:bodyPr>
          <a:lstStyle/>
          <a:p>
            <a:pPr defTabSz="609630">
              <a:lnSpc>
                <a:spcPts val="3824"/>
              </a:lnSpc>
              <a:defRPr/>
            </a:pPr>
            <a:r>
              <a:rPr lang="en-US" sz="3186" dirty="0">
                <a:latin typeface="Aptos Serif" panose="02020604070405020304" pitchFamily="18" charset="0"/>
                <a:cs typeface="Aptos Serif" panose="02020604070405020304" pitchFamily="18" charset="0"/>
              </a:rPr>
              <a:t>Capstone Project Phase A </a:t>
            </a:r>
          </a:p>
        </p:txBody>
      </p:sp>
      <p:sp>
        <p:nvSpPr>
          <p:cNvPr id="11" name="TextBox 11"/>
          <p:cNvSpPr txBox="1"/>
          <p:nvPr/>
        </p:nvSpPr>
        <p:spPr>
          <a:xfrm>
            <a:off x="4907250" y="4124507"/>
            <a:ext cx="2377500" cy="487313"/>
          </a:xfrm>
          <a:prstGeom prst="rect">
            <a:avLst/>
          </a:prstGeom>
        </p:spPr>
        <p:txBody>
          <a:bodyPr wrap="square" lIns="0" tIns="0" rIns="0" bIns="0" rtlCol="0" anchor="t">
            <a:spAutoFit/>
          </a:bodyPr>
          <a:lstStyle/>
          <a:p>
            <a:pPr algn="ctr" defTabSz="609630">
              <a:lnSpc>
                <a:spcPts val="3824"/>
              </a:lnSpc>
              <a:defRPr/>
            </a:pPr>
            <a:r>
              <a:rPr lang="en-US" sz="3186" dirty="0">
                <a:latin typeface="Aptos Serif" panose="02020604070405020304" pitchFamily="18" charset="0"/>
                <a:cs typeface="Aptos Serif" panose="02020604070405020304" pitchFamily="18" charset="0"/>
              </a:rPr>
              <a:t>24-2-R-5</a:t>
            </a:r>
          </a:p>
        </p:txBody>
      </p:sp>
      <p:sp>
        <p:nvSpPr>
          <p:cNvPr id="12" name="TextBox 12"/>
          <p:cNvSpPr txBox="1"/>
          <p:nvPr/>
        </p:nvSpPr>
        <p:spPr>
          <a:xfrm>
            <a:off x="342039" y="5780070"/>
            <a:ext cx="1914036" cy="897682"/>
          </a:xfrm>
          <a:prstGeom prst="rect">
            <a:avLst/>
          </a:prstGeom>
        </p:spPr>
        <p:txBody>
          <a:bodyPr wrap="square" lIns="0" tIns="0" rIns="0" bIns="0" rtlCol="0" anchor="t">
            <a:spAutoFit/>
          </a:bodyPr>
          <a:lstStyle/>
          <a:p>
            <a:pPr defTabSz="609630">
              <a:lnSpc>
                <a:spcPts val="3498"/>
              </a:lnSpc>
              <a:defRPr/>
            </a:pPr>
            <a:r>
              <a:rPr lang="en-US" sz="2800" dirty="0">
                <a:latin typeface="Aptos Serif" panose="02020604070405020304" pitchFamily="18" charset="0"/>
                <a:cs typeface="Aptos Serif" panose="02020604070405020304" pitchFamily="18" charset="0"/>
              </a:rPr>
              <a:t>Roi Darom</a:t>
            </a:r>
          </a:p>
          <a:p>
            <a:pPr defTabSz="609630">
              <a:lnSpc>
                <a:spcPts val="3498"/>
              </a:lnSpc>
              <a:defRPr/>
            </a:pPr>
            <a:r>
              <a:rPr lang="en-US" sz="2800" dirty="0">
                <a:latin typeface="Aptos Serif" panose="02020604070405020304" pitchFamily="18" charset="0"/>
                <a:cs typeface="Aptos Serif" panose="02020604070405020304" pitchFamily="18" charset="0"/>
              </a:rPr>
              <a:t>Hagar Tibi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BC5534-1B4B-2853-515D-E61EF63E057C}"/>
              </a:ext>
            </a:extLst>
          </p:cNvPr>
          <p:cNvSpPr>
            <a:spLocks noGrp="1"/>
          </p:cNvSpPr>
          <p:nvPr>
            <p:ph type="title"/>
          </p:nvPr>
        </p:nvSpPr>
        <p:spPr>
          <a:xfrm>
            <a:off x="563868" y="286983"/>
            <a:ext cx="5841111" cy="708146"/>
          </a:xfrm>
        </p:spPr>
        <p:txBody>
          <a:bodyPr>
            <a:normAutofit fontScale="90000"/>
          </a:bodyPr>
          <a:lstStyle/>
          <a:p>
            <a:pPr rtl="0"/>
            <a:r>
              <a:rPr lang="en-US" dirty="0">
                <a:latin typeface="Aptos Serif" panose="02020604070405020304" pitchFamily="18" charset="0"/>
                <a:cs typeface="Aptos Serif" panose="02020604070405020304" pitchFamily="18" charset="0"/>
              </a:rPr>
              <a:t>Denoising U-Net &amp; IAM</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056A7D76-9872-FB60-16F2-560F9A2DF0E5}"/>
              </a:ext>
            </a:extLst>
          </p:cNvPr>
          <p:cNvSpPr>
            <a:spLocks noGrp="1"/>
          </p:cNvSpPr>
          <p:nvPr>
            <p:ph idx="1"/>
          </p:nvPr>
        </p:nvSpPr>
        <p:spPr>
          <a:xfrm>
            <a:off x="226071" y="1235676"/>
            <a:ext cx="6516706" cy="5455508"/>
          </a:xfrm>
        </p:spPr>
        <p:txBody>
          <a:bodyPr>
            <a:no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Encoder</a:t>
            </a:r>
            <a:r>
              <a:rPr lang="en-US" sz="1600" dirty="0">
                <a:latin typeface="Aptos Serif" panose="02020604070405020304" pitchFamily="18" charset="0"/>
                <a:ea typeface="Calibri" panose="020F0502020204030204" pitchFamily="34" charset="0"/>
                <a:cs typeface="Aptos Serif" panose="02020604070405020304" pitchFamily="18" charset="0"/>
              </a:rPr>
              <a:t>: Downsamples the input, extracting multi-scale features while preserving essential information, reducing spatial dimensions progressively</a:t>
            </a:r>
            <a:r>
              <a:rPr lang="en-US" sz="1600" dirty="0"/>
              <a:t>.</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IAM in the Bottleneck</a:t>
            </a:r>
            <a:r>
              <a:rPr lang="en-US" sz="1600" dirty="0">
                <a:latin typeface="Aptos Serif" panose="02020604070405020304" pitchFamily="18" charset="0"/>
                <a:ea typeface="Calibri" panose="020F0502020204030204" pitchFamily="34" charset="0"/>
                <a:cs typeface="Aptos Serif" panose="02020604070405020304" pitchFamily="18" charset="0"/>
              </a:rPr>
              <a:t>: Integrated into U-Net's bottleneck, enhancing feature refinement by focusing on critical textures, guiding effective denoising.</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Decoder</a:t>
            </a:r>
            <a:r>
              <a:rPr lang="en-US" sz="1600" dirty="0">
                <a:latin typeface="Aptos Serif" panose="02020604070405020304" pitchFamily="18" charset="0"/>
                <a:ea typeface="Calibri" panose="020F0502020204030204" pitchFamily="34" charset="0"/>
                <a:cs typeface="Aptos Serif" panose="02020604070405020304" pitchFamily="18" charset="0"/>
              </a:rPr>
              <a:t>: Upsamples encoded features to reconstruct the image, using transposed convolutions to restore resolution with a focus on detail.</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Skip Connections</a:t>
            </a:r>
            <a:r>
              <a:rPr lang="en-US" sz="1600" dirty="0">
                <a:latin typeface="Aptos Serif" panose="02020604070405020304" pitchFamily="18" charset="0"/>
                <a:ea typeface="Calibri" panose="020F0502020204030204" pitchFamily="34" charset="0"/>
                <a:cs typeface="Aptos Serif" panose="02020604070405020304" pitchFamily="18" charset="0"/>
              </a:rPr>
              <a:t>: Link encoder and decoder layers, retaining high-resolution features to preserve fine details in the denoised output.</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3FE6556B-4D0C-91A3-BABC-1F21D13D67BD}"/>
              </a:ext>
            </a:extLst>
          </p:cNvPr>
          <p:cNvSpPr>
            <a:spLocks noGrp="1"/>
          </p:cNvSpPr>
          <p:nvPr>
            <p:ph type="sldNum" sz="quarter" idx="12"/>
          </p:nvPr>
        </p:nvSpPr>
        <p:spPr/>
        <p:txBody>
          <a:bodyPr/>
          <a:lstStyle/>
          <a:p>
            <a:fld id="{4F1A4906-F6B6-460D-8B9B-6AEDD27EBA90}" type="slidenum">
              <a:rPr lang="en-IL" smtClean="0"/>
              <a:t>10</a:t>
            </a:fld>
            <a:endParaRPr lang="en-IL"/>
          </a:p>
        </p:txBody>
      </p:sp>
      <p:pic>
        <p:nvPicPr>
          <p:cNvPr id="4" name="Picture 5">
            <a:extLst>
              <a:ext uri="{FF2B5EF4-FFF2-40B4-BE49-F238E27FC236}">
                <a16:creationId xmlns:a16="http://schemas.microsoft.com/office/drawing/2014/main" id="{16C08CCA-652B-3A17-6195-F8D184B955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9191" y="3226566"/>
            <a:ext cx="2146652" cy="3233802"/>
          </a:xfrm>
          <a:prstGeom prst="rect">
            <a:avLst/>
          </a:prstGeom>
          <a:noFill/>
          <a:ln>
            <a:noFill/>
          </a:ln>
        </p:spPr>
      </p:pic>
      <p:pic>
        <p:nvPicPr>
          <p:cNvPr id="1037" name="Picture 13" descr="Keras U-Net | Image Segmentation with U-Net Architecture">
            <a:extLst>
              <a:ext uri="{FF2B5EF4-FFF2-40B4-BE49-F238E27FC236}">
                <a16:creationId xmlns:a16="http://schemas.microsoft.com/office/drawing/2014/main" id="{C6C933B8-9FA2-D030-DA7F-8A9C67D6A4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4" t="17242" r="4988" b="11303"/>
          <a:stretch/>
        </p:blipFill>
        <p:spPr bwMode="auto">
          <a:xfrm>
            <a:off x="7361169" y="380244"/>
            <a:ext cx="4048933" cy="235889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cxnSp>
        <p:nvCxnSpPr>
          <p:cNvPr id="12" name="מחבר חץ ישר 11">
            <a:extLst>
              <a:ext uri="{FF2B5EF4-FFF2-40B4-BE49-F238E27FC236}">
                <a16:creationId xmlns:a16="http://schemas.microsoft.com/office/drawing/2014/main" id="{542797C8-7584-2CC8-BD10-B6BBA7EC5A38}"/>
              </a:ext>
            </a:extLst>
          </p:cNvPr>
          <p:cNvCxnSpPr>
            <a:cxnSpLocks/>
          </p:cNvCxnSpPr>
          <p:nvPr/>
        </p:nvCxnSpPr>
        <p:spPr>
          <a:xfrm>
            <a:off x="9304577" y="2723722"/>
            <a:ext cx="0" cy="502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7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11</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83467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12</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97158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CC001F6-6D53-997A-D12F-10CA842501C8}"/>
              </a:ext>
            </a:extLst>
          </p:cNvPr>
          <p:cNvSpPr>
            <a:spLocks noGrp="1"/>
          </p:cNvSpPr>
          <p:nvPr>
            <p:ph type="title"/>
          </p:nvPr>
        </p:nvSpPr>
        <p:spPr>
          <a:xfrm>
            <a:off x="2355123" y="-368162"/>
            <a:ext cx="7729728" cy="1188720"/>
          </a:xfrm>
          <a:ln>
            <a:solidFill>
              <a:srgbClr val="404040"/>
            </a:solidFill>
          </a:ln>
        </p:spPr>
        <p:txBody>
          <a:bodyPr vert="horz" lIns="182880" tIns="182880" rIns="182880" bIns="182880" rtlCol="0" anchor="ctr">
            <a:normAutofit/>
          </a:bodyPr>
          <a:lstStyle/>
          <a:p>
            <a:r>
              <a:rPr lang="en-US"/>
              <a:t>Sequence</a:t>
            </a:r>
          </a:p>
        </p:txBody>
      </p:sp>
      <p:pic>
        <p:nvPicPr>
          <p:cNvPr id="4" name="מציין מיקום תוכן 3">
            <a:extLst>
              <a:ext uri="{FF2B5EF4-FFF2-40B4-BE49-F238E27FC236}">
                <a16:creationId xmlns:a16="http://schemas.microsoft.com/office/drawing/2014/main" id="{C834D2FB-0E86-59CF-575F-73CFB8E7E4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 y="1100380"/>
            <a:ext cx="12192000" cy="5483300"/>
          </a:xfrm>
          <a:prstGeom prst="rect">
            <a:avLst/>
          </a:prstGeom>
          <a:noFill/>
        </p:spPr>
      </p:pic>
      <p:sp>
        <p:nvSpPr>
          <p:cNvPr id="7" name="מציין מיקום של מספר שקופית 6">
            <a:extLst>
              <a:ext uri="{FF2B5EF4-FFF2-40B4-BE49-F238E27FC236}">
                <a16:creationId xmlns:a16="http://schemas.microsoft.com/office/drawing/2014/main" id="{CA10F843-8993-C711-803B-B6C3B4B62646}"/>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4F1A4906-F6B6-460D-8B9B-6AEDD27EBA90}"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28075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0BCF8DB-90D7-8FF2-1449-2F4E3A187383}"/>
              </a:ext>
            </a:extLst>
          </p:cNvPr>
          <p:cNvSpPr>
            <a:spLocks noGrp="1"/>
          </p:cNvSpPr>
          <p:nvPr>
            <p:ph type="title"/>
          </p:nvPr>
        </p:nvSpPr>
        <p:spPr>
          <a:xfrm>
            <a:off x="8181171" y="2681103"/>
            <a:ext cx="3363974" cy="1495794"/>
          </a:xfrm>
          <a:noFill/>
          <a:ln>
            <a:solidFill>
              <a:srgbClr val="FFFFFF"/>
            </a:solidFill>
          </a:ln>
        </p:spPr>
        <p:txBody>
          <a:bodyPr vert="horz" wrap="square" lIns="274320" tIns="182880" rIns="274320" bIns="182880" rtlCol="0" anchorCtr="1">
            <a:normAutofit/>
          </a:bodyPr>
          <a:lstStyle/>
          <a:p>
            <a:r>
              <a:rPr lang="en-US">
                <a:solidFill>
                  <a:srgbClr val="FFFFFF"/>
                </a:solidFill>
              </a:rPr>
              <a:t>Testing plan</a:t>
            </a:r>
          </a:p>
        </p:txBody>
      </p:sp>
      <p:sp>
        <p:nvSpPr>
          <p:cNvPr id="5" name="מציין מיקום של מספר שקופית 4">
            <a:extLst>
              <a:ext uri="{FF2B5EF4-FFF2-40B4-BE49-F238E27FC236}">
                <a16:creationId xmlns:a16="http://schemas.microsoft.com/office/drawing/2014/main" id="{945E647F-7348-1F8B-888E-5C28A7F6BB27}"/>
              </a:ext>
            </a:extLst>
          </p:cNvPr>
          <p:cNvSpPr>
            <a:spLocks noGrp="1"/>
          </p:cNvSpPr>
          <p:nvPr>
            <p:ph type="sldNum" sz="quarter" idx="12"/>
          </p:nvPr>
        </p:nvSpPr>
        <p:spPr>
          <a:xfrm>
            <a:off x="10758922" y="6217920"/>
            <a:ext cx="365760" cy="365760"/>
          </a:xfrm>
        </p:spPr>
        <p:txBody>
          <a:bodyPr vert="horz" lIns="18288" tIns="45720" rIns="18288" bIns="45720" rtlCol="0">
            <a:normAutofit/>
          </a:bodyPr>
          <a:lstStyle/>
          <a:p>
            <a:pPr>
              <a:lnSpc>
                <a:spcPct val="90000"/>
              </a:lnSpc>
              <a:spcAft>
                <a:spcPts val="600"/>
              </a:spcAft>
            </a:pPr>
            <a:fld id="{4F1A4906-F6B6-460D-8B9B-6AEDD27EBA90}" type="slidenum">
              <a:rPr lang="en-US" smtClean="0"/>
              <a:pPr>
                <a:lnSpc>
                  <a:spcPct val="90000"/>
                </a:lnSpc>
                <a:spcAft>
                  <a:spcPts val="600"/>
                </a:spcAft>
              </a:pPr>
              <a:t>14</a:t>
            </a:fld>
            <a:endParaRPr lang="en-US"/>
          </a:p>
        </p:txBody>
      </p:sp>
      <p:graphicFrame>
        <p:nvGraphicFramePr>
          <p:cNvPr id="4" name="מציין מיקום תוכן 3">
            <a:extLst>
              <a:ext uri="{FF2B5EF4-FFF2-40B4-BE49-F238E27FC236}">
                <a16:creationId xmlns:a16="http://schemas.microsoft.com/office/drawing/2014/main" id="{C55BFFFF-AC63-60C6-EA69-BE651F4DA695}"/>
              </a:ext>
            </a:extLst>
          </p:cNvPr>
          <p:cNvGraphicFramePr>
            <a:graphicFrameLocks noGrp="1"/>
          </p:cNvGraphicFramePr>
          <p:nvPr>
            <p:ph idx="1"/>
            <p:extLst>
              <p:ext uri="{D42A27DB-BD31-4B8C-83A1-F6EECF244321}">
                <p14:modId xmlns:p14="http://schemas.microsoft.com/office/powerpoint/2010/main" val="4022770562"/>
              </p:ext>
            </p:extLst>
          </p:nvPr>
        </p:nvGraphicFramePr>
        <p:xfrm>
          <a:off x="-1" y="167197"/>
          <a:ext cx="8124825" cy="6233603"/>
        </p:xfrm>
        <a:graphic>
          <a:graphicData uri="http://schemas.openxmlformats.org/drawingml/2006/table">
            <a:tbl>
              <a:tblPr firstRow="1" firstCol="1" bandRow="1">
                <a:solidFill>
                  <a:srgbClr val="F7F7F7"/>
                </a:solidFill>
                <a:tableStyleId>{5C22544A-7EE6-4342-B048-85BDC9FD1C3A}</a:tableStyleId>
              </a:tblPr>
              <a:tblGrid>
                <a:gridCol w="1609725">
                  <a:extLst>
                    <a:ext uri="{9D8B030D-6E8A-4147-A177-3AD203B41FA5}">
                      <a16:colId xmlns:a16="http://schemas.microsoft.com/office/drawing/2014/main" val="1484608612"/>
                    </a:ext>
                  </a:extLst>
                </a:gridCol>
                <a:gridCol w="2627185">
                  <a:extLst>
                    <a:ext uri="{9D8B030D-6E8A-4147-A177-3AD203B41FA5}">
                      <a16:colId xmlns:a16="http://schemas.microsoft.com/office/drawing/2014/main" val="2002074892"/>
                    </a:ext>
                  </a:extLst>
                </a:gridCol>
                <a:gridCol w="3887915">
                  <a:extLst>
                    <a:ext uri="{9D8B030D-6E8A-4147-A177-3AD203B41FA5}">
                      <a16:colId xmlns:a16="http://schemas.microsoft.com/office/drawing/2014/main" val="2916809368"/>
                    </a:ext>
                  </a:extLst>
                </a:gridCol>
              </a:tblGrid>
              <a:tr h="319172">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Module</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a:solidFill>
                            <a:schemeClr val="tx1"/>
                          </a:solidFill>
                          <a:effectLst/>
                          <a:latin typeface="Aptos Serif" panose="02020604070405020304" pitchFamily="18" charset="0"/>
                          <a:cs typeface="Aptos Serif" panose="02020604070405020304" pitchFamily="18" charset="0"/>
                        </a:rPr>
                        <a:t>Test Description</a:t>
                      </a: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Expected result</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extLst>
                  <a:ext uri="{0D108BD9-81ED-4DB2-BD59-A6C34878D82A}">
                    <a16:rowId xmlns:a16="http://schemas.microsoft.com/office/drawing/2014/main" val="1520685139"/>
                  </a:ext>
                </a:extLst>
              </a:tr>
              <a:tr h="1229790">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Input Preprocessing</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Test the ability to handle batch processing of images.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The system processes batches of 100 images within a short timeframe, maintaining consistent quality across all outputs.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305940109"/>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Feature Extraction</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Verify extraction of relevant features from noisy images across multiple scales (resolution)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Extracted feature maps consistently capture essential details, with feature detection accuracy exceeding 90% across all scales.</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94300962"/>
                  </a:ext>
                </a:extLst>
              </a:tr>
              <a:tr h="471089">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Denoising and Reverse Process</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Validate ability to remove noise and restore images to near-original state.</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Denoised images achieve PSNR values of at least 30 dB, indicating effective noise removal.</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915850250"/>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Injection Attention Module (IAM)</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Ensure integration of semantic features to refine and enhance restoration.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Improved image quality is evidenced by a 10% increase in SSIM, confirming the IAM's enhancement capabilities.</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39143443"/>
                  </a:ext>
                </a:extLst>
              </a:tr>
              <a:tr h="662857">
                <a:tc rowSpan="2">
                  <a:txBody>
                    <a:bodyPr/>
                    <a:lstStyle/>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Output Module</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Confirm final output images meet quality standards in sharpness and clarity.</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Restored images achieve SSIM scores above 0.85 and PSNR values above 30 dB, indicating high-quality restoration.</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62164430"/>
                  </a:ext>
                </a:extLst>
              </a:tr>
              <a:tr h="1375024">
                <a:tc vMerge="1">
                  <a:txBody>
                    <a:bodyPr/>
                    <a:lstStyle/>
                    <a:p>
                      <a:endParaRPr/>
                    </a:p>
                  </a:txBody>
                  <a:tcPr marL="28613" marR="28613" marT="0" marB="0"/>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Evaluate performance with edge cases, such as very high or low-resolution images.</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High-resolution images maintain SSIM above 0.8, while low-resolution images achieve at least a 0.75 SSIM.</a:t>
                      </a:r>
                    </a:p>
                    <a:p>
                      <a:pPr algn="l" rtl="0">
                        <a:lnSpc>
                          <a:spcPct val="107000"/>
                        </a:lnSpc>
                        <a:spcAft>
                          <a:spcPts val="800"/>
                        </a:spcAft>
                        <a:tabLst>
                          <a:tab pos="1923415" algn="l"/>
                        </a:tabLst>
                      </a:pPr>
                      <a:r>
                        <a:rPr lang="en-US" sz="1400" cap="none" spc="0" dirty="0">
                          <a:solidFill>
                            <a:schemeClr val="tx1"/>
                          </a:solidFill>
                          <a:effectLst/>
                          <a:latin typeface="Aptos Serif" panose="02020604070405020304" pitchFamily="18" charset="0"/>
                          <a:cs typeface="Aptos Serif" panose="02020604070405020304" pitchFamily="18" charset="0"/>
                        </a:rPr>
                        <a:t>	</a:t>
                      </a:r>
                    </a:p>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769744507"/>
                  </a:ext>
                </a:extLst>
              </a:tr>
            </a:tbl>
          </a:graphicData>
        </a:graphic>
      </p:graphicFrame>
    </p:spTree>
    <p:extLst>
      <p:ext uri="{BB962C8B-B14F-4D97-AF65-F5344CB8AC3E}">
        <p14:creationId xmlns:p14="http://schemas.microsoft.com/office/powerpoint/2010/main" val="207901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מציין מיקום תוכן 4">
            <a:extLst>
              <a:ext uri="{FF2B5EF4-FFF2-40B4-BE49-F238E27FC236}">
                <a16:creationId xmlns:a16="http://schemas.microsoft.com/office/drawing/2014/main" id="{A9776DC1-4599-B4CC-F360-B329E65B590C}"/>
              </a:ext>
            </a:extLst>
          </p:cNvPr>
          <p:cNvSpPr>
            <a:spLocks noGrp="1"/>
          </p:cNvSpPr>
          <p:nvPr>
            <p:ph idx="1"/>
          </p:nvPr>
        </p:nvSpPr>
        <p:spPr>
          <a:xfrm>
            <a:off x="2354766" y="214809"/>
            <a:ext cx="7482467" cy="5252722"/>
          </a:xfrm>
        </p:spPr>
        <p:txBody>
          <a:bodyPr anchor="ctr">
            <a:normAutofit/>
          </a:bodyPr>
          <a:lstStyle/>
          <a:p>
            <a:pPr marL="0" indent="0" algn="ctr">
              <a:buNone/>
            </a:pPr>
            <a:r>
              <a:rPr lang="en-US" sz="7200" b="1" dirty="0">
                <a:solidFill>
                  <a:schemeClr val="bg1"/>
                </a:solidFill>
                <a:latin typeface="Aptos Serif" panose="02020604070405020304" pitchFamily="18" charset="0"/>
                <a:cs typeface="Aptos Serif" panose="02020604070405020304" pitchFamily="18" charset="0"/>
              </a:rPr>
              <a:t>Thank you for listening </a:t>
            </a:r>
          </a:p>
        </p:txBody>
      </p:sp>
      <p:sp>
        <p:nvSpPr>
          <p:cNvPr id="4" name="מציין מיקום של מספר שקופית 3">
            <a:extLst>
              <a:ext uri="{FF2B5EF4-FFF2-40B4-BE49-F238E27FC236}">
                <a16:creationId xmlns:a16="http://schemas.microsoft.com/office/drawing/2014/main" id="{338E1F00-9162-F903-58F2-83F26C161F1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15</a:t>
            </a:fld>
            <a:endParaRPr lang="en-IL"/>
          </a:p>
        </p:txBody>
      </p:sp>
    </p:spTree>
    <p:extLst>
      <p:ext uri="{BB962C8B-B14F-4D97-AF65-F5344CB8AC3E}">
        <p14:creationId xmlns:p14="http://schemas.microsoft.com/office/powerpoint/2010/main" val="42678961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DC3CAD-A9A4-BCC3-8D7F-AE034960EC6A}"/>
              </a:ext>
            </a:extLst>
          </p:cNvPr>
          <p:cNvSpPr>
            <a:spLocks noGrp="1"/>
          </p:cNvSpPr>
          <p:nvPr>
            <p:ph type="title"/>
          </p:nvPr>
        </p:nvSpPr>
        <p:spPr>
          <a:xfrm>
            <a:off x="2231136" y="964692"/>
            <a:ext cx="7729728" cy="1188720"/>
          </a:xfrm>
        </p:spPr>
        <p:txBody>
          <a:bodyPr>
            <a:normAutofit/>
          </a:bodyPr>
          <a:lstStyle/>
          <a:p>
            <a:pPr rtl="0"/>
            <a:r>
              <a:rPr lang="en-US" dirty="0">
                <a:latin typeface="Aptos Serif" panose="02020604070405020304" pitchFamily="18" charset="0"/>
                <a:cs typeface="Aptos Serif" panose="02020604070405020304" pitchFamily="18" charset="0"/>
              </a:rPr>
              <a:t>Purpose of the project </a:t>
            </a:r>
            <a:endParaRPr lang="en-IL">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5C2933CF-4B3A-E884-75F0-D233BF38A019}"/>
              </a:ext>
            </a:extLst>
          </p:cNvPr>
          <p:cNvSpPr>
            <a:spLocks noGrp="1"/>
          </p:cNvSpPr>
          <p:nvPr>
            <p:ph idx="1"/>
          </p:nvPr>
        </p:nvSpPr>
        <p:spPr>
          <a:xfrm>
            <a:off x="2221992" y="2638044"/>
            <a:ext cx="7976108" cy="3101983"/>
          </a:xfrm>
        </p:spPr>
        <p:txBody>
          <a:bodyPr>
            <a:normAutofit/>
          </a:bodyPr>
          <a:lstStyle/>
          <a:p>
            <a:pPr rtl="0"/>
            <a:r>
              <a:rPr lang="en-US" dirty="0">
                <a:latin typeface="Aptos Serif" panose="02020604070405020304" pitchFamily="18" charset="0"/>
                <a:cs typeface="Aptos Serif" panose="02020604070405020304" pitchFamily="18" charset="0"/>
              </a:rPr>
              <a:t>The methodology developed to repurpose camouflaged object detection using diffusion models is going to be applied and extended for restoring and enhancing the quality of damaged images (particularly medical).</a:t>
            </a:r>
          </a:p>
          <a:p>
            <a:pPr rtl="0"/>
            <a:endParaRPr lang="en-US"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BF9FEBBF-6649-70ED-137C-C20D1F336C7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2</a:t>
            </a:fld>
            <a:endParaRPr lang="en-IL"/>
          </a:p>
        </p:txBody>
      </p:sp>
    </p:spTree>
    <p:extLst>
      <p:ext uri="{BB962C8B-B14F-4D97-AF65-F5344CB8AC3E}">
        <p14:creationId xmlns:p14="http://schemas.microsoft.com/office/powerpoint/2010/main" val="290784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B67FA-33C3-91CC-2C27-FDC3B5C57FB4}"/>
              </a:ext>
            </a:extLst>
          </p:cNvPr>
          <p:cNvSpPr>
            <a:spLocks noGrp="1"/>
          </p:cNvSpPr>
          <p:nvPr>
            <p:ph type="title"/>
          </p:nvPr>
        </p:nvSpPr>
        <p:spPr/>
        <p:txBody>
          <a:bodyPr/>
          <a:lstStyle/>
          <a:p>
            <a:pPr algn="ctr" rtl="0"/>
            <a:r>
              <a:rPr lang="en-US">
                <a:latin typeface="Aptos Serif" panose="02020604070405020304" pitchFamily="18" charset="0"/>
                <a:cs typeface="Aptos Serif" panose="02020604070405020304" pitchFamily="18" charset="0"/>
              </a:rPr>
              <a:t>What is Camouflage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6A7ADD0C-F64E-C5BE-499D-0E6804812713}"/>
              </a:ext>
            </a:extLst>
          </p:cNvPr>
          <p:cNvSpPr>
            <a:spLocks noGrp="1"/>
          </p:cNvSpPr>
          <p:nvPr>
            <p:ph idx="1"/>
          </p:nvPr>
        </p:nvSpPr>
        <p:spPr/>
        <p:txBody>
          <a:bodyPr/>
          <a:lstStyle/>
          <a:p>
            <a:pPr algn="l" rtl="0"/>
            <a:r>
              <a:rPr lang="en-US" dirty="0">
                <a:latin typeface="Aptos Serif" panose="02020604070405020304" pitchFamily="18" charset="0"/>
                <a:cs typeface="Aptos Serif" panose="02020604070405020304" pitchFamily="18" charset="0"/>
              </a:rPr>
              <a:t>Camouflage is the phenomenon where an object naturally blends into its environment, making it less noticeable to observers.</a:t>
            </a:r>
          </a:p>
          <a:p>
            <a:pPr marL="0" indent="0" algn="l" rtl="0">
              <a:buNone/>
            </a:pP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Camouflaged object detection is challenging due to the high visual similarity between the object and the background.</a:t>
            </a:r>
            <a:br>
              <a:rPr lang="en-US" dirty="0">
                <a:latin typeface="Aptos Serif" panose="02020604070405020304" pitchFamily="18" charset="0"/>
                <a:cs typeface="Aptos Serif" panose="02020604070405020304" pitchFamily="18" charset="0"/>
              </a:rPr>
            </a:b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The problem is crucial in various fields like military, medical imaging, and wildlife monitoring.</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7AF5390F-1056-054E-52CB-88351C372274}"/>
              </a:ext>
            </a:extLst>
          </p:cNvPr>
          <p:cNvSpPr>
            <a:spLocks noGrp="1"/>
          </p:cNvSpPr>
          <p:nvPr>
            <p:ph type="sldNum" sz="quarter" idx="12"/>
          </p:nvPr>
        </p:nvSpPr>
        <p:spPr/>
        <p:txBody>
          <a:bodyPr/>
          <a:lstStyle/>
          <a:p>
            <a:fld id="{4F1A4906-F6B6-460D-8B9B-6AEDD27EBA90}" type="slidenum">
              <a:rPr lang="en-IL" smtClean="0"/>
              <a:t>3</a:t>
            </a:fld>
            <a:endParaRPr lang="en-IL"/>
          </a:p>
        </p:txBody>
      </p:sp>
    </p:spTree>
    <p:extLst>
      <p:ext uri="{BB962C8B-B14F-4D97-AF65-F5344CB8AC3E}">
        <p14:creationId xmlns:p14="http://schemas.microsoft.com/office/powerpoint/2010/main" val="9578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43AB34-2A3B-4A41-A6B0-EB979AD3F468}"/>
              </a:ext>
            </a:extLst>
          </p:cNvPr>
          <p:cNvSpPr>
            <a:spLocks noGrp="1"/>
          </p:cNvSpPr>
          <p:nvPr>
            <p:ph type="title"/>
          </p:nvPr>
        </p:nvSpPr>
        <p:spPr>
          <a:xfrm>
            <a:off x="829781" y="2708804"/>
            <a:ext cx="3698803" cy="1440394"/>
          </a:xfrm>
          <a:noFill/>
          <a:ln>
            <a:solidFill>
              <a:schemeClr val="tx1"/>
            </a:solidFill>
          </a:ln>
        </p:spPr>
        <p:txBody>
          <a:bodyPr>
            <a:normAutofit/>
          </a:bodyPr>
          <a:lstStyle/>
          <a:p>
            <a:pPr rtl="0"/>
            <a:r>
              <a:rPr lang="en-US" sz="2400" dirty="0">
                <a:solidFill>
                  <a:schemeClr val="tx1"/>
                </a:solidFill>
                <a:latin typeface="Aptos Serif" panose="02020604070405020304" pitchFamily="18" charset="0"/>
                <a:cs typeface="Aptos Serif" panose="02020604070405020304" pitchFamily="18" charset="0"/>
              </a:rPr>
              <a:t>Introduction to diffCOD Framework</a:t>
            </a:r>
            <a:endParaRPr lang="en-IL" sz="2400" dirty="0">
              <a:solidFill>
                <a:schemeClr val="tx1"/>
              </a:solidFill>
              <a:latin typeface="Aptos Serif" panose="02020604070405020304" pitchFamily="18" charset="0"/>
              <a:cs typeface="Aptos Serif" panose="02020604070405020304" pitchFamily="18" charset="0"/>
            </a:endParaRPr>
          </a:p>
        </p:txBody>
      </p:sp>
      <p:sp>
        <p:nvSpPr>
          <p:cNvPr id="9"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22EDA179-9C4F-7653-E7EE-BFB6868D64BB}"/>
              </a:ext>
            </a:extLst>
          </p:cNvPr>
          <p:cNvSpPr>
            <a:spLocks noGrp="1"/>
          </p:cNvSpPr>
          <p:nvPr>
            <p:ph idx="1"/>
          </p:nvPr>
        </p:nvSpPr>
        <p:spPr>
          <a:xfrm>
            <a:off x="6049182" y="802638"/>
            <a:ext cx="5408696" cy="5252722"/>
          </a:xfrm>
        </p:spPr>
        <p:txBody>
          <a:bodyPr anchor="ctr">
            <a:normAutofit/>
          </a:bodyPr>
          <a:lstStyle/>
          <a:p>
            <a:pPr rtl="0"/>
            <a:r>
              <a:rPr lang="en-US" sz="2400" dirty="0">
                <a:solidFill>
                  <a:schemeClr val="bg1"/>
                </a:solidFill>
                <a:latin typeface="Aptos Serif" panose="02020604070405020304" pitchFamily="18" charset="0"/>
                <a:cs typeface="Aptos Serif" panose="02020604070405020304" pitchFamily="18" charset="0"/>
              </a:rPr>
              <a:t>Diffusion Models: Approach COD (Camouflaged Object Detection) as a denoising process</a:t>
            </a:r>
          </a:p>
          <a:p>
            <a:pPr rtl="0"/>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Training Process: The model learns to recognize objects within noised images using the reverse diffusion process</a:t>
            </a:r>
          </a:p>
          <a:p>
            <a:pPr marL="0" indent="0" rtl="0">
              <a:buNone/>
            </a:pPr>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Key Component: Injection Attention Module (IAM) enhances the denoising capability</a:t>
            </a:r>
          </a:p>
          <a:p>
            <a:pPr rtl="0"/>
            <a:endParaRPr lang="en-IL" dirty="0">
              <a:solidFill>
                <a:schemeClr val="bg1"/>
              </a:solidFill>
            </a:endParaRPr>
          </a:p>
        </p:txBody>
      </p:sp>
      <p:sp>
        <p:nvSpPr>
          <p:cNvPr id="4" name="מציין מיקום של מספר שקופית 3">
            <a:extLst>
              <a:ext uri="{FF2B5EF4-FFF2-40B4-BE49-F238E27FC236}">
                <a16:creationId xmlns:a16="http://schemas.microsoft.com/office/drawing/2014/main" id="{5D3E3C2F-4944-318D-296C-DA3AB93ECEA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4</a:t>
            </a:fld>
            <a:endParaRPr lang="en-IL"/>
          </a:p>
        </p:txBody>
      </p:sp>
    </p:spTree>
    <p:extLst>
      <p:ext uri="{BB962C8B-B14F-4D97-AF65-F5344CB8AC3E}">
        <p14:creationId xmlns:p14="http://schemas.microsoft.com/office/powerpoint/2010/main" val="22462139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E8D67C-2924-5A20-6532-2251CC8AAF98}"/>
              </a:ext>
            </a:extLst>
          </p:cNvPr>
          <p:cNvSpPr>
            <a:spLocks noGrp="1"/>
          </p:cNvSpPr>
          <p:nvPr>
            <p:ph type="title"/>
          </p:nvPr>
        </p:nvSpPr>
        <p:spPr>
          <a:xfrm>
            <a:off x="542636" y="139701"/>
            <a:ext cx="10515600" cy="977899"/>
          </a:xfrm>
        </p:spPr>
        <p:txBody>
          <a:bodyPr>
            <a:normAutofit/>
          </a:bodyPr>
          <a:lstStyle/>
          <a:p>
            <a:pPr algn="ctr" rtl="0"/>
            <a:r>
              <a:rPr lang="en-US" dirty="0">
                <a:latin typeface="Aptos Serif" panose="02020604070405020304" pitchFamily="18" charset="0"/>
                <a:cs typeface="Aptos Serif" panose="02020604070405020304" pitchFamily="18" charset="0"/>
              </a:rPr>
              <a:t>Image </a:t>
            </a:r>
            <a:r>
              <a:rPr lang="en-US">
                <a:latin typeface="Aptos Serif" panose="02020604070405020304" pitchFamily="18" charset="0"/>
                <a:cs typeface="Aptos Serif" panose="02020604070405020304" pitchFamily="18" charset="0"/>
              </a:rPr>
              <a:t>Restoration Overview</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AD9A900-62C4-7DF3-ED00-6234B11FEBDE}"/>
              </a:ext>
            </a:extLst>
          </p:cNvPr>
          <p:cNvSpPr>
            <a:spLocks noGrp="1"/>
          </p:cNvSpPr>
          <p:nvPr>
            <p:ph idx="1"/>
          </p:nvPr>
        </p:nvSpPr>
        <p:spPr>
          <a:xfrm>
            <a:off x="74593" y="1123860"/>
            <a:ext cx="10684329" cy="2543899"/>
          </a:xfrm>
        </p:spPr>
        <p:txBody>
          <a:bodyPr>
            <a:normAutofit/>
          </a:bodyPr>
          <a:lstStyle/>
          <a:p>
            <a:pPr marL="0" indent="0" algn="l" rtl="0">
              <a:buNone/>
            </a:pPr>
            <a:r>
              <a:rPr lang="en-US" sz="2400" b="1" dirty="0">
                <a:latin typeface="Aptos Serif" panose="02020604070405020304" pitchFamily="18" charset="0"/>
                <a:cs typeface="Aptos Serif" panose="02020604070405020304" pitchFamily="18" charset="0"/>
              </a:rPr>
              <a:t>Process: </a:t>
            </a:r>
          </a:p>
          <a:p>
            <a:pPr marL="0" indent="0" algn="l" rtl="0">
              <a:buNone/>
            </a:pPr>
            <a:r>
              <a:rPr lang="en-US" sz="2400" dirty="0">
                <a:latin typeface="Aptos Serif" panose="02020604070405020304" pitchFamily="18" charset="0"/>
                <a:cs typeface="Aptos Serif" panose="02020604070405020304" pitchFamily="18" charset="0"/>
              </a:rPr>
              <a:t>	Reconstructing images degraded by noise, blurring, or timing</a:t>
            </a:r>
          </a:p>
          <a:p>
            <a:pPr marL="0" indent="0" algn="l" rtl="0">
              <a:buNone/>
            </a:pPr>
            <a:r>
              <a:rPr lang="en-US" sz="2400" b="1" dirty="0">
                <a:latin typeface="Aptos Serif" panose="02020604070405020304" pitchFamily="18" charset="0"/>
                <a:cs typeface="Aptos Serif" panose="02020604070405020304" pitchFamily="18" charset="0"/>
              </a:rPr>
              <a:t>Challenges: </a:t>
            </a:r>
          </a:p>
          <a:p>
            <a:pPr marL="0" indent="0" algn="l" rtl="0">
              <a:buNone/>
            </a:pPr>
            <a:r>
              <a:rPr lang="en-US" sz="2400" dirty="0">
                <a:latin typeface="Aptos Serif" panose="02020604070405020304" pitchFamily="18" charset="0"/>
                <a:cs typeface="Aptos Serif" panose="02020604070405020304" pitchFamily="18" charset="0"/>
              </a:rPr>
              <a:t>	Deal with various types of distortions</a:t>
            </a:r>
          </a:p>
          <a:p>
            <a:pPr marL="0" indent="0" algn="l" rtl="0">
              <a:buNone/>
            </a:pPr>
            <a:r>
              <a:rPr lang="en-US" sz="2400" dirty="0">
                <a:latin typeface="Aptos Serif" panose="02020604070405020304" pitchFamily="18" charset="0"/>
                <a:cs typeface="Aptos Serif" panose="02020604070405020304" pitchFamily="18" charset="0"/>
              </a:rPr>
              <a:t>	Parts of the image may be missing and going to be restored</a:t>
            </a:r>
          </a:p>
          <a:p>
            <a:pPr algn="l" rtl="0"/>
            <a:endParaRPr lang="en-IL" dirty="0"/>
          </a:p>
        </p:txBody>
      </p:sp>
      <p:sp>
        <p:nvSpPr>
          <p:cNvPr id="4" name="מציין מיקום של מספר שקופית 3">
            <a:extLst>
              <a:ext uri="{FF2B5EF4-FFF2-40B4-BE49-F238E27FC236}">
                <a16:creationId xmlns:a16="http://schemas.microsoft.com/office/drawing/2014/main" id="{8D309FD9-EE40-BE26-8FEF-585A043F7DD6}"/>
              </a:ext>
            </a:extLst>
          </p:cNvPr>
          <p:cNvSpPr>
            <a:spLocks noGrp="1"/>
          </p:cNvSpPr>
          <p:nvPr>
            <p:ph type="sldNum" sz="quarter" idx="12"/>
          </p:nvPr>
        </p:nvSpPr>
        <p:spPr/>
        <p:txBody>
          <a:bodyPr/>
          <a:lstStyle/>
          <a:p>
            <a:fld id="{4F1A4906-F6B6-460D-8B9B-6AEDD27EBA90}" type="slidenum">
              <a:rPr lang="en-IL" smtClean="0"/>
              <a:t>5</a:t>
            </a:fld>
            <a:endParaRPr lang="en-IL"/>
          </a:p>
        </p:txBody>
      </p:sp>
      <p:pic>
        <p:nvPicPr>
          <p:cNvPr id="1026" name="Picture 2" descr="Stable diffusion for restoration, what ...">
            <a:extLst>
              <a:ext uri="{FF2B5EF4-FFF2-40B4-BE49-F238E27FC236}">
                <a16:creationId xmlns:a16="http://schemas.microsoft.com/office/drawing/2014/main" id="{52FD09B3-5812-2629-7130-2E7698CD1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778" y="3819069"/>
            <a:ext cx="4236394"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EBCFA5-8242-BCD5-858F-5BA9E45E758D}"/>
              </a:ext>
            </a:extLst>
          </p:cNvPr>
          <p:cNvSpPr>
            <a:spLocks noGrp="1"/>
          </p:cNvSpPr>
          <p:nvPr>
            <p:ph type="title"/>
          </p:nvPr>
        </p:nvSpPr>
        <p:spPr>
          <a:xfrm>
            <a:off x="2231136" y="221614"/>
            <a:ext cx="7729728" cy="1188720"/>
          </a:xfrm>
        </p:spPr>
        <p:txBody>
          <a:bodyPr/>
          <a:lstStyle/>
          <a:p>
            <a:pPr algn="ctr" rtl="0"/>
            <a:r>
              <a:rPr lang="en-US" dirty="0">
                <a:latin typeface="Aptos Serif" panose="02020604070405020304" pitchFamily="18" charset="0"/>
                <a:cs typeface="Aptos Serif" panose="02020604070405020304" pitchFamily="18" charset="0"/>
              </a:rPr>
              <a:t>From COD to image restoration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B75A94B2-7662-6B76-E0D8-999309DAFD90}"/>
              </a:ext>
            </a:extLst>
          </p:cNvPr>
          <p:cNvSpPr>
            <a:spLocks noGrp="1"/>
          </p:cNvSpPr>
          <p:nvPr>
            <p:ph idx="1"/>
          </p:nvPr>
        </p:nvSpPr>
        <p:spPr>
          <a:xfrm>
            <a:off x="718457" y="1956594"/>
            <a:ext cx="10755086" cy="2944812"/>
          </a:xfrm>
        </p:spPr>
        <p:txBody>
          <a:bodyPr>
            <a:normAutofit lnSpcReduction="10000"/>
          </a:bodyPr>
          <a:lstStyle/>
          <a:p>
            <a:pPr algn="l" rtl="0"/>
            <a:r>
              <a:rPr lang="en-US" sz="2400" dirty="0">
                <a:latin typeface="Aptos Serif" panose="02020604070405020304" pitchFamily="18" charset="0"/>
                <a:cs typeface="Aptos Serif" panose="02020604070405020304" pitchFamily="18" charset="0"/>
              </a:rPr>
              <a:t>Using diffusion models for image restoration.</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Both tasks (COD, Restoration) focus on noise transforming or recognition of hidden and not observed data</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The same principles that help detect hidden objects can be applied to restore and enhance damaged images.</a:t>
            </a:r>
          </a:p>
        </p:txBody>
      </p:sp>
      <p:sp>
        <p:nvSpPr>
          <p:cNvPr id="4" name="מציין מיקום של מספר שקופית 3">
            <a:extLst>
              <a:ext uri="{FF2B5EF4-FFF2-40B4-BE49-F238E27FC236}">
                <a16:creationId xmlns:a16="http://schemas.microsoft.com/office/drawing/2014/main" id="{1AB7B969-E023-9CA6-CB0E-321883913FE9}"/>
              </a:ext>
            </a:extLst>
          </p:cNvPr>
          <p:cNvSpPr>
            <a:spLocks noGrp="1"/>
          </p:cNvSpPr>
          <p:nvPr>
            <p:ph type="sldNum" sz="quarter" idx="12"/>
          </p:nvPr>
        </p:nvSpPr>
        <p:spPr/>
        <p:txBody>
          <a:bodyPr/>
          <a:lstStyle/>
          <a:p>
            <a:fld id="{4F1A4906-F6B6-460D-8B9B-6AEDD27EBA90}" type="slidenum">
              <a:rPr lang="en-IL" smtClean="0"/>
              <a:t>6</a:t>
            </a:fld>
            <a:endParaRPr lang="en-IL"/>
          </a:p>
        </p:txBody>
      </p:sp>
    </p:spTree>
    <p:extLst>
      <p:ext uri="{BB962C8B-B14F-4D97-AF65-F5344CB8AC3E}">
        <p14:creationId xmlns:p14="http://schemas.microsoft.com/office/powerpoint/2010/main" val="219683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0F9670-49DD-CE7B-3F88-6C88D79206F1}"/>
              </a:ext>
            </a:extLst>
          </p:cNvPr>
          <p:cNvSpPr>
            <a:spLocks noGrp="1"/>
          </p:cNvSpPr>
          <p:nvPr>
            <p:ph type="title"/>
          </p:nvPr>
        </p:nvSpPr>
        <p:spPr>
          <a:xfrm>
            <a:off x="838200" y="365125"/>
            <a:ext cx="10515600" cy="857885"/>
          </a:xfrm>
        </p:spPr>
        <p:txBody>
          <a:bodyPr/>
          <a:lstStyle/>
          <a:p>
            <a:pPr algn="ctr" rtl="0"/>
            <a:r>
              <a:rPr lang="en-US" dirty="0">
                <a:latin typeface="Aptos Serif" panose="02020604070405020304" pitchFamily="18" charset="0"/>
                <a:cs typeface="Aptos Serif" panose="02020604070405020304" pitchFamily="18" charset="0"/>
              </a:rPr>
              <a:t>Forward DIFFUSION process</a:t>
            </a:r>
            <a:endParaRPr lang="en-IL" dirty="0">
              <a:latin typeface="Aptos Serif" panose="02020604070405020304" pitchFamily="18" charset="0"/>
              <a:cs typeface="Aptos Serif" panose="02020604070405020304" pitchFamily="18" charset="0"/>
            </a:endParaRPr>
          </a:p>
        </p:txBody>
      </p:sp>
      <p:sp>
        <p:nvSpPr>
          <p:cNvPr id="3" name="מציין מיקום של מספר שקופית 2">
            <a:extLst>
              <a:ext uri="{FF2B5EF4-FFF2-40B4-BE49-F238E27FC236}">
                <a16:creationId xmlns:a16="http://schemas.microsoft.com/office/drawing/2014/main" id="{9A706AF6-074D-E800-75AA-5FC8DDE3CC0A}"/>
              </a:ext>
            </a:extLst>
          </p:cNvPr>
          <p:cNvSpPr>
            <a:spLocks noGrp="1"/>
          </p:cNvSpPr>
          <p:nvPr>
            <p:ph type="sldNum" sz="quarter" idx="12"/>
          </p:nvPr>
        </p:nvSpPr>
        <p:spPr/>
        <p:txBody>
          <a:bodyPr/>
          <a:lstStyle/>
          <a:p>
            <a:fld id="{4F1A4906-F6B6-460D-8B9B-6AEDD27EBA90}" type="slidenum">
              <a:rPr lang="en-IL" smtClean="0"/>
              <a:t>7</a:t>
            </a:fld>
            <a:endParaRPr lang="en-IL"/>
          </a:p>
        </p:txBody>
      </p:sp>
      <p:pic>
        <p:nvPicPr>
          <p:cNvPr id="5" name="תמונה 4" descr="תמונה שמכילה צילום מסך, תרשים&#10;&#10;התיאור נוצר באופן אוטומטי">
            <a:extLst>
              <a:ext uri="{FF2B5EF4-FFF2-40B4-BE49-F238E27FC236}">
                <a16:creationId xmlns:a16="http://schemas.microsoft.com/office/drawing/2014/main" id="{916B2472-A67F-0EBE-9FFB-1BB85F61C7CB}"/>
              </a:ext>
            </a:extLst>
          </p:cNvPr>
          <p:cNvPicPr>
            <a:picLocks noChangeAspect="1"/>
          </p:cNvPicPr>
          <p:nvPr/>
        </p:nvPicPr>
        <p:blipFill>
          <a:blip r:embed="rId3"/>
          <a:stretch>
            <a:fillRect/>
          </a:stretch>
        </p:blipFill>
        <p:spPr>
          <a:xfrm>
            <a:off x="2824024" y="4981427"/>
            <a:ext cx="6347514" cy="1273133"/>
          </a:xfrm>
          <a:prstGeom prst="rect">
            <a:avLst/>
          </a:prstGeom>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029177F5-FCF6-C19A-D459-35F66CD32EDA}"/>
                  </a:ext>
                </a:extLst>
              </p:cNvPr>
              <p:cNvSpPr txBox="1"/>
              <p:nvPr/>
            </p:nvSpPr>
            <p:spPr>
              <a:xfrm>
                <a:off x="1093320" y="1463789"/>
                <a:ext cx="8915679" cy="3276859"/>
              </a:xfrm>
              <a:prstGeom prst="rect">
                <a:avLst/>
              </a:prstGeom>
              <a:noFill/>
            </p:spPr>
            <p:txBody>
              <a:bodyPr wrap="square" rtlCol="0">
                <a:spAutoFit/>
              </a:bodyPr>
              <a:lstStyle/>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Noise Addition</a:t>
                </a:r>
                <a:r>
                  <a:rPr lang="en-US" dirty="0">
                    <a:latin typeface="Aptos Serif" panose="02020604070405020304" pitchFamily="18" charset="0"/>
                    <a:ea typeface="Calibri" panose="020F0502020204030204" pitchFamily="34" charset="0"/>
                    <a:cs typeface="Aptos Serif" panose="02020604070405020304" pitchFamily="18" charset="0"/>
                  </a:rPr>
                  <a:t>: Gradually add noise (e.g., Gaussian, salt-and-pepper) to an image, step by step, making it progressively noisier.</a:t>
                </a:r>
                <a:br>
                  <a:rPr lang="en-US" dirty="0">
                    <a:latin typeface="Aptos Serif" panose="02020604070405020304" pitchFamily="18" charset="0"/>
                    <a:ea typeface="Calibri" panose="020F0502020204030204" pitchFamily="34" charset="0"/>
                    <a:cs typeface="Aptos Serif" panose="02020604070405020304" pitchFamily="18" charset="0"/>
                  </a:rPr>
                </a:br>
                <a:endParaRPr lang="en-US" dirty="0">
                  <a:latin typeface="Aptos Serif" panose="02020604070405020304" pitchFamily="18" charset="0"/>
                  <a:ea typeface="Calibri" panose="020F0502020204030204" pitchFamily="34" charset="0"/>
                  <a:cs typeface="Aptos Serif" panose="02020604070405020304" pitchFamily="18" charset="0"/>
                </a:endParaRPr>
              </a:p>
              <a:p>
                <a:pPr marL="285750" indent="-28575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Probabilistic Transiting</a:t>
                </a:r>
                <a:r>
                  <a:rPr lang="en-US" dirty="0">
                    <a:latin typeface="Aptos Serif" panose="02020604070405020304" pitchFamily="18" charset="0"/>
                    <a:ea typeface="Calibri" panose="020F0502020204030204" pitchFamily="34" charset="0"/>
                    <a:cs typeface="Aptos Serif" panose="02020604070405020304" pitchFamily="18" charset="0"/>
                  </a:rPr>
                  <a:t>: Model each step as a probabilistic transition with the noisy image at each time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conditioned on the previous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r>
                          <a:rPr lang="en-US">
                            <a:latin typeface="Cambria Math" panose="02040503050406030204" pitchFamily="18" charset="0"/>
                            <a:ea typeface="Calibri" panose="020F0502020204030204" pitchFamily="34" charset="0"/>
                            <a:cs typeface="Aptos Serif" panose="02020604070405020304" pitchFamily="18" charset="0"/>
                          </a:rPr>
                          <m:t>−</m:t>
                        </m:r>
                        <m:r>
                          <a:rPr lang="en-US">
                            <a:latin typeface="Cambria Math" panose="02040503050406030204" pitchFamily="18" charset="0"/>
                            <a:ea typeface="Calibri" panose="020F0502020204030204" pitchFamily="34" charset="0"/>
                            <a:cs typeface="Aptos Serif" panose="02020604070405020304" pitchFamily="18" charset="0"/>
                          </a:rPr>
                          <m:t>1</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for gaussian and salt-and-pepper noise: </a:t>
                </a:r>
                <a:br>
                  <a:rPr lang="en-US" dirty="0">
                    <a:latin typeface="Aptos Serif" panose="02020604070405020304" pitchFamily="18" charset="0"/>
                    <a:ea typeface="Calibri" panose="020F0502020204030204" pitchFamily="34" charset="0"/>
                    <a:cs typeface="Aptos Serif" panose="02020604070405020304" pitchFamily="18" charset="0"/>
                  </a:rPr>
                </a:br>
                <a:br>
                  <a:rPr lang="en-US" dirty="0">
                    <a:latin typeface="Aptos Serif" panose="02020604070405020304" pitchFamily="18" charset="0"/>
                    <a:cs typeface="Aptos Serif" panose="02020604070405020304" pitchFamily="18" charset="0"/>
                  </a:rPr>
                </a:br>
                <a:r>
                  <a:rPr lang="en-US" dirty="0">
                    <a:latin typeface="Aptos Serif" panose="02020604070405020304" pitchFamily="18" charset="0"/>
                    <a:cs typeface="Aptos Serif" panose="02020604070405020304" pitchFamily="18" charset="0"/>
                  </a:rPr>
                  <a:t>	</a:t>
                </a:r>
                <a14:m>
                  <m:oMath xmlns:m="http://schemas.openxmlformats.org/officeDocument/2006/math">
                    <m:r>
                      <m:rPr>
                        <m:sty m:val="p"/>
                      </m:rPr>
                      <a:rPr lang="en-US" smtClean="0">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a:latin typeface="Cambria Math" panose="02040503050406030204" pitchFamily="18" charset="0"/>
                      </a:rPr>
                      <m:t>=  </m:t>
                    </m:r>
                    <m:r>
                      <a:rPr lang="en-US" i="1">
                        <a:latin typeface="Cambria Math" panose="02040503050406030204" pitchFamily="18" charset="0"/>
                      </a:rPr>
                      <m:t>𝑁</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a:latin typeface="Cambria Math" panose="02040503050406030204" pitchFamily="18" charset="0"/>
                          </a:rPr>
                          <m:t>, </m:t>
                        </m:r>
                        <m:rad>
                          <m:radPr>
                            <m:degHide m:val="on"/>
                            <m:ctrlPr>
                              <a:rPr lang="en-IL" i="1">
                                <a:latin typeface="Cambria Math" panose="02040503050406030204" pitchFamily="18" charset="0"/>
                              </a:rPr>
                            </m:ctrlPr>
                          </m:radPr>
                          <m:deg/>
                          <m:e>
                            <m:r>
                              <a:rPr lang="en-US">
                                <a:latin typeface="Cambria Math" panose="02040503050406030204" pitchFamily="18" charset="0"/>
                              </a:rPr>
                              <m:t>1</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rad>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r>
                          <a:rPr lang="en-US" i="1">
                            <a:latin typeface="Cambria Math" panose="02040503050406030204" pitchFamily="18" charset="0"/>
                          </a:rPr>
                          <m:t>𝐼</m:t>
                        </m:r>
                      </m:e>
                    </m:d>
                  </m:oMath>
                </a14:m>
                <a:r>
                  <a:rPr lang="en-US" dirty="0">
                    <a:latin typeface="Aptos Serif" panose="02020604070405020304" pitchFamily="18" charset="0"/>
                    <a:cs typeface="Aptos Serif" panose="02020604070405020304" pitchFamily="18" charset="0"/>
                  </a:rPr>
                  <a:t>       ,     </a:t>
                </a:r>
                <a14:m>
                  <m:oMath xmlns:m="http://schemas.openxmlformats.org/officeDocument/2006/math">
                    <m:r>
                      <m:rPr>
                        <m:sty m:val="p"/>
                      </m:rPr>
                      <a:rPr lang="en-US">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num>
                      <m:den>
                        <m:r>
                          <a:rPr lang="en-US" b="0" i="1" smtClean="0">
                            <a:latin typeface="Cambria Math" panose="02040503050406030204" pitchFamily="18" charset="0"/>
                          </a:rPr>
                          <m:t>2</m:t>
                        </m:r>
                      </m:den>
                    </m:f>
                  </m:oMath>
                </a14:m>
                <a:endParaRPr lang="en-US" dirty="0">
                  <a:latin typeface="Aptos Serif" panose="02020604070405020304" pitchFamily="18" charset="0"/>
                  <a:cs typeface="Aptos Serif" panose="02020604070405020304" pitchFamily="18" charset="0"/>
                </a:endParaRPr>
              </a:p>
              <a:p>
                <a:pPr algn="l" rtl="0"/>
                <a:endParaRPr lang="en-IL" dirty="0">
                  <a:latin typeface="Aptos Serif" panose="02020604070405020304" pitchFamily="18" charset="0"/>
                  <a:cs typeface="Aptos Serif" panose="02020604070405020304" pitchFamily="18" charset="0"/>
                </a:endParaRPr>
              </a:p>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Controlled Degradation</a:t>
                </a:r>
                <a:r>
                  <a:rPr lang="en-US" dirty="0">
                    <a:latin typeface="Aptos Serif" panose="02020604070405020304" pitchFamily="18" charset="0"/>
                    <a:ea typeface="Calibri" panose="020F0502020204030204" pitchFamily="34" charset="0"/>
                    <a:cs typeface="Aptos Serif" panose="02020604070405020304" pitchFamily="18" charset="0"/>
                  </a:rPr>
                  <a:t>: Simulate image degradation to train the model to reverse the noise and restore the original image.</a:t>
                </a:r>
                <a:endParaRPr lang="en-IL" dirty="0">
                  <a:latin typeface="Aptos Serif" panose="02020604070405020304" pitchFamily="18" charset="0"/>
                  <a:ea typeface="Calibri" panose="020F0502020204030204" pitchFamily="34" charset="0"/>
                  <a:cs typeface="Aptos Serif" panose="02020604070405020304" pitchFamily="18" charset="0"/>
                </a:endParaRPr>
              </a:p>
            </p:txBody>
          </p:sp>
        </mc:Choice>
        <mc:Fallback xmlns="">
          <p:sp>
            <p:nvSpPr>
              <p:cNvPr id="6" name="תיבת טקסט 5">
                <a:extLst>
                  <a:ext uri="{FF2B5EF4-FFF2-40B4-BE49-F238E27FC236}">
                    <a16:creationId xmlns:a16="http://schemas.microsoft.com/office/drawing/2014/main" id="{029177F5-FCF6-C19A-D459-35F66CD32EDA}"/>
                  </a:ext>
                </a:extLst>
              </p:cNvPr>
              <p:cNvSpPr txBox="1">
                <a:spLocks noRot="1" noChangeAspect="1" noMove="1" noResize="1" noEditPoints="1" noAdjustHandles="1" noChangeArrowheads="1" noChangeShapeType="1" noTextEdit="1"/>
              </p:cNvSpPr>
              <p:nvPr/>
            </p:nvSpPr>
            <p:spPr>
              <a:xfrm>
                <a:off x="1093320" y="1463789"/>
                <a:ext cx="8915679" cy="3276859"/>
              </a:xfrm>
              <a:prstGeom prst="rect">
                <a:avLst/>
              </a:prstGeom>
              <a:blipFill>
                <a:blip r:embed="rId4"/>
                <a:stretch>
                  <a:fillRect l="-410" t="-743" b="-1673"/>
                </a:stretch>
              </a:blipFill>
            </p:spPr>
            <p:txBody>
              <a:bodyPr/>
              <a:lstStyle/>
              <a:p>
                <a:r>
                  <a:rPr lang="en-US">
                    <a:noFill/>
                  </a:rPr>
                  <a:t> </a:t>
                </a:r>
              </a:p>
            </p:txBody>
          </p:sp>
        </mc:Fallback>
      </mc:AlternateContent>
    </p:spTree>
    <p:extLst>
      <p:ext uri="{BB962C8B-B14F-4D97-AF65-F5344CB8AC3E}">
        <p14:creationId xmlns:p14="http://schemas.microsoft.com/office/powerpoint/2010/main" val="36246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1A2056-72C2-A486-1C28-682067605365}"/>
              </a:ext>
            </a:extLst>
          </p:cNvPr>
          <p:cNvSpPr>
            <a:spLocks noGrp="1"/>
          </p:cNvSpPr>
          <p:nvPr>
            <p:ph type="title"/>
          </p:nvPr>
        </p:nvSpPr>
        <p:spPr>
          <a:xfrm>
            <a:off x="426720" y="10795"/>
            <a:ext cx="10515600" cy="960755"/>
          </a:xfrm>
        </p:spPr>
        <p:txBody>
          <a:bodyPr/>
          <a:lstStyle/>
          <a:p>
            <a:pPr algn="ctr" rtl="0"/>
            <a:r>
              <a:rPr lang="en-US" dirty="0">
                <a:latin typeface="Aptos Serif" panose="02020604070405020304" pitchFamily="18" charset="0"/>
                <a:cs typeface="Aptos Serif" panose="02020604070405020304" pitchFamily="18" charset="0"/>
              </a:rPr>
              <a:t>Vision Transformer (ViT)</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2F9868F2-8452-F727-1B2F-0CFD5A4A4C3A}"/>
              </a:ext>
            </a:extLst>
          </p:cNvPr>
          <p:cNvSpPr>
            <a:spLocks noGrp="1"/>
          </p:cNvSpPr>
          <p:nvPr>
            <p:ph idx="1"/>
          </p:nvPr>
        </p:nvSpPr>
        <p:spPr>
          <a:xfrm>
            <a:off x="99060" y="1135829"/>
            <a:ext cx="6375152" cy="5711376"/>
          </a:xfrm>
        </p:spPr>
        <p:txBody>
          <a:bodyPr>
            <a:normAutofit/>
          </a:bodyPr>
          <a:lstStyle/>
          <a:p>
            <a:pPr marL="0" indent="0" algn="l" rtl="0">
              <a:buNone/>
            </a:pPr>
            <a:r>
              <a:rPr lang="en-US" sz="1600" dirty="0">
                <a:latin typeface="Aptos Serif" panose="02020604070405020304" pitchFamily="18" charset="0"/>
                <a:ea typeface="Calibri" panose="020F0502020204030204" pitchFamily="34" charset="0"/>
                <a:cs typeface="Aptos Serif" panose="02020604070405020304" pitchFamily="18" charset="0"/>
              </a:rPr>
              <a:t>The ViT is Used for image classification, detection, and segmentation, capturing local and global details. It’s also a backbone for multi-scale feature extraction in tasks like camouflaged object detection and image restoration.</a:t>
            </a:r>
          </a:p>
          <a:p>
            <a:pPr marL="0" indent="0" algn="l" rtl="0">
              <a:buNone/>
            </a:pP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marL="0" indent="0" algn="l" rtl="0">
              <a:buNone/>
            </a:pPr>
            <a:r>
              <a:rPr lang="en-US" sz="1600" b="1" dirty="0">
                <a:latin typeface="Aptos Serif" panose="02020604070405020304" pitchFamily="18" charset="0"/>
                <a:ea typeface="Calibri" panose="020F0502020204030204" pitchFamily="34" charset="0"/>
                <a:cs typeface="Aptos Serif" panose="02020604070405020304" pitchFamily="18" charset="0"/>
              </a:rPr>
              <a:t>ViT Process:</a:t>
            </a:r>
            <a:br>
              <a:rPr lang="en-US" sz="1600" b="1" dirty="0">
                <a:latin typeface="Aptos Serif" panose="02020604070405020304" pitchFamily="18" charset="0"/>
                <a:ea typeface="Calibri" panose="020F0502020204030204" pitchFamily="34" charset="0"/>
                <a:cs typeface="Aptos Serif" panose="02020604070405020304" pitchFamily="18" charset="0"/>
              </a:rPr>
            </a:br>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Patch Processing: </a:t>
            </a:r>
            <a:r>
              <a:rPr lang="en-US" sz="1600" dirty="0">
                <a:latin typeface="Aptos Serif" panose="02020604070405020304" pitchFamily="18" charset="0"/>
                <a:ea typeface="Calibri" panose="020F0502020204030204" pitchFamily="34" charset="0"/>
                <a:cs typeface="Aptos Serif" panose="02020604070405020304" pitchFamily="18" charset="0"/>
              </a:rPr>
              <a:t>Divides the image into patches, embeds each into a fixed-size vector.</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Positional Encoding: </a:t>
            </a:r>
            <a:r>
              <a:rPr lang="en-US" sz="1600" dirty="0">
                <a:latin typeface="Aptos Serif" panose="02020604070405020304" pitchFamily="18" charset="0"/>
                <a:ea typeface="Calibri" panose="020F0502020204030204" pitchFamily="34" charset="0"/>
                <a:cs typeface="Aptos Serif" panose="02020604070405020304" pitchFamily="18" charset="0"/>
              </a:rPr>
              <a:t>Adds spatial information to patch embeddings.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Self-Attention Mechanism: </a:t>
            </a:r>
            <a:r>
              <a:rPr lang="en-US" sz="1600" dirty="0">
                <a:latin typeface="Aptos Serif" panose="02020604070405020304" pitchFamily="18" charset="0"/>
                <a:ea typeface="Calibri" panose="020F0502020204030204" pitchFamily="34" charset="0"/>
                <a:cs typeface="Aptos Serif" panose="02020604070405020304" pitchFamily="18" charset="0"/>
              </a:rPr>
              <a:t>Uses transformer layers to capture long-range dependencies.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Multi-Scale Feature Extraction: </a:t>
            </a:r>
            <a:r>
              <a:rPr lang="en-US" sz="1600" dirty="0">
                <a:latin typeface="Aptos Serif" panose="02020604070405020304" pitchFamily="18" charset="0"/>
                <a:ea typeface="Calibri" panose="020F0502020204030204" pitchFamily="34" charset="0"/>
                <a:cs typeface="Aptos Serif" panose="02020604070405020304" pitchFamily="18" charset="0"/>
              </a:rPr>
              <a:t>Processes patches at various resolutions to capture detailed features.</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6CA05CB2-219A-DF14-F08A-6B5E358379EC}"/>
              </a:ext>
            </a:extLst>
          </p:cNvPr>
          <p:cNvSpPr>
            <a:spLocks noGrp="1"/>
          </p:cNvSpPr>
          <p:nvPr>
            <p:ph type="sldNum" sz="quarter" idx="12"/>
          </p:nvPr>
        </p:nvSpPr>
        <p:spPr/>
        <p:txBody>
          <a:bodyPr/>
          <a:lstStyle/>
          <a:p>
            <a:fld id="{4F1A4906-F6B6-460D-8B9B-6AEDD27EBA90}" type="slidenum">
              <a:rPr lang="en-IL" smtClean="0"/>
              <a:t>8</a:t>
            </a:fld>
            <a:endParaRPr lang="en-IL"/>
          </a:p>
        </p:txBody>
      </p:sp>
      <p:pic>
        <p:nvPicPr>
          <p:cNvPr id="4" name="Picture 2" descr="Vision transformer model adopted for classification of brain tumors from MRI. MLP: multilayer perceptron. * is the extra learnable patch embedding to be used by the final classification head.">
            <a:extLst>
              <a:ext uri="{FF2B5EF4-FFF2-40B4-BE49-F238E27FC236}">
                <a16:creationId xmlns:a16="http://schemas.microsoft.com/office/drawing/2014/main" id="{B26B51D0-C26B-CEE1-F7F3-CEEF17AA46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3927" y="2417157"/>
            <a:ext cx="4808005" cy="2985380"/>
          </a:xfrm>
          <a:prstGeom prst="rect">
            <a:avLst/>
          </a:prstGeom>
          <a:noFill/>
          <a:ln>
            <a:solidFill>
              <a:schemeClr val="accent1"/>
            </a:solidFill>
          </a:ln>
        </p:spPr>
      </p:pic>
    </p:spTree>
    <p:extLst>
      <p:ext uri="{BB962C8B-B14F-4D97-AF65-F5344CB8AC3E}">
        <p14:creationId xmlns:p14="http://schemas.microsoft.com/office/powerpoint/2010/main" val="174269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E157F0-CF92-015D-0B5F-517FFAE06515}"/>
              </a:ext>
            </a:extLst>
          </p:cNvPr>
          <p:cNvSpPr>
            <a:spLocks noGrp="1"/>
          </p:cNvSpPr>
          <p:nvPr>
            <p:ph type="title"/>
          </p:nvPr>
        </p:nvSpPr>
        <p:spPr>
          <a:xfrm>
            <a:off x="3734322" y="325084"/>
            <a:ext cx="4723356" cy="1000212"/>
          </a:xfrm>
        </p:spPr>
        <p:txBody>
          <a:bodyPr>
            <a:normAutofit/>
          </a:bodyPr>
          <a:lstStyle/>
          <a:p>
            <a:pPr algn="ctr" rtl="0"/>
            <a:r>
              <a:rPr lang="en-US" dirty="0">
                <a:latin typeface="Aptos Serif" panose="02020604070405020304" pitchFamily="18" charset="0"/>
                <a:cs typeface="Aptos Serif" panose="02020604070405020304" pitchFamily="18" charset="0"/>
              </a:rPr>
              <a:t>Feature Fusion (FF)</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F4D76C8-6972-7E7F-1DC3-1EDA5808E370}"/>
              </a:ext>
            </a:extLst>
          </p:cNvPr>
          <p:cNvSpPr>
            <a:spLocks noGrp="1"/>
          </p:cNvSpPr>
          <p:nvPr>
            <p:ph idx="1"/>
          </p:nvPr>
        </p:nvSpPr>
        <p:spPr>
          <a:xfrm>
            <a:off x="144966" y="1502874"/>
            <a:ext cx="5766947" cy="5273423"/>
          </a:xfrm>
        </p:spPr>
        <p:txBody>
          <a:bodyPr>
            <a:norm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Multi-Scale Integration</a:t>
            </a:r>
            <a:r>
              <a:rPr lang="en-US" sz="1600" dirty="0">
                <a:latin typeface="Aptos Serif" panose="02020604070405020304" pitchFamily="18" charset="0"/>
                <a:ea typeface="Calibri" panose="020F0502020204030204" pitchFamily="34" charset="0"/>
                <a:cs typeface="Aptos Serif" panose="02020604070405020304" pitchFamily="18" charset="0"/>
              </a:rPr>
              <a:t>: The FF module merges features from different scales, capturing fine details and broader patterns, enriching the image representation.</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r>
              <a:rPr lang="en-US" sz="1600" b="1" dirty="0">
                <a:latin typeface="Aptos Serif" panose="02020604070405020304" pitchFamily="18" charset="0"/>
                <a:ea typeface="Calibri" panose="020F0502020204030204" pitchFamily="34" charset="0"/>
                <a:cs typeface="Aptos Serif" panose="02020604070405020304" pitchFamily="18" charset="0"/>
              </a:rPr>
              <a:t>Dynamic Weight Adjustment</a:t>
            </a:r>
            <a:r>
              <a:rPr lang="en-US" sz="1600" dirty="0">
                <a:latin typeface="Aptos Serif" panose="02020604070405020304" pitchFamily="18" charset="0"/>
                <a:ea typeface="Calibri" panose="020F0502020204030204" pitchFamily="34" charset="0"/>
                <a:cs typeface="Aptos Serif" panose="02020604070405020304" pitchFamily="18" charset="0"/>
              </a:rPr>
              <a:t>: During training, the module learns to prioritize key features with dynamic weights, often using attention mechanisms to improve focus.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Enhanced Image Processing</a:t>
            </a:r>
            <a:r>
              <a:rPr lang="en-US" sz="1600" dirty="0">
                <a:latin typeface="Aptos Serif" panose="02020604070405020304" pitchFamily="18" charset="0"/>
                <a:ea typeface="Calibri" panose="020F0502020204030204" pitchFamily="34" charset="0"/>
                <a:cs typeface="Aptos Serif" panose="02020604070405020304" pitchFamily="18" charset="0"/>
              </a:rPr>
              <a:t>: By combining multi-scale features, the FF module refines and improves image outputs, especially in tasks like restoration, segmentation and detection.</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0DE2D749-EC0C-07B8-B5D0-1098592F0D63}"/>
              </a:ext>
            </a:extLst>
          </p:cNvPr>
          <p:cNvSpPr>
            <a:spLocks noGrp="1"/>
          </p:cNvSpPr>
          <p:nvPr>
            <p:ph type="sldNum" sz="quarter" idx="12"/>
          </p:nvPr>
        </p:nvSpPr>
        <p:spPr/>
        <p:txBody>
          <a:bodyPr/>
          <a:lstStyle/>
          <a:p>
            <a:fld id="{4F1A4906-F6B6-460D-8B9B-6AEDD27EBA90}" type="slidenum">
              <a:rPr lang="en-IL" smtClean="0"/>
              <a:t>9</a:t>
            </a:fld>
            <a:endParaRPr lang="en-IL"/>
          </a:p>
        </p:txBody>
      </p:sp>
      <p:pic>
        <p:nvPicPr>
          <p:cNvPr id="6" name="תמונה 5">
            <a:extLst>
              <a:ext uri="{FF2B5EF4-FFF2-40B4-BE49-F238E27FC236}">
                <a16:creationId xmlns:a16="http://schemas.microsoft.com/office/drawing/2014/main" id="{296F5216-DEFA-B6DF-4CD8-04F66BF953D2}"/>
              </a:ext>
            </a:extLst>
          </p:cNvPr>
          <p:cNvPicPr>
            <a:picLocks noChangeAspect="1"/>
          </p:cNvPicPr>
          <p:nvPr/>
        </p:nvPicPr>
        <p:blipFill>
          <a:blip r:embed="rId3"/>
          <a:stretch>
            <a:fillRect/>
          </a:stretch>
        </p:blipFill>
        <p:spPr>
          <a:xfrm>
            <a:off x="6192570" y="2224590"/>
            <a:ext cx="5766948" cy="3415718"/>
          </a:xfrm>
          <a:prstGeom prst="rect">
            <a:avLst/>
          </a:prstGeom>
          <a:ln>
            <a:solidFill>
              <a:schemeClr val="accent1"/>
            </a:solidFill>
          </a:ln>
        </p:spPr>
      </p:pic>
    </p:spTree>
    <p:extLst>
      <p:ext uri="{BB962C8B-B14F-4D97-AF65-F5344CB8AC3E}">
        <p14:creationId xmlns:p14="http://schemas.microsoft.com/office/powerpoint/2010/main" val="321473780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TM10001115[[fn=חבילה]]</Template>
  <TotalTime>3479</TotalTime>
  <Words>995</Words>
  <Application>Microsoft Office PowerPoint</Application>
  <PresentationFormat>מסך רחב</PresentationFormat>
  <Paragraphs>155</Paragraphs>
  <Slides>15</Slides>
  <Notes>13</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Aptos</vt:lpstr>
      <vt:lpstr>Aptos Serif</vt:lpstr>
      <vt:lpstr>Arial</vt:lpstr>
      <vt:lpstr>Calibri</vt:lpstr>
      <vt:lpstr>Cambria Math</vt:lpstr>
      <vt:lpstr>Gill Sans MT</vt:lpstr>
      <vt:lpstr>חבילה</vt:lpstr>
      <vt:lpstr>מצגת של PowerPoint‏</vt:lpstr>
      <vt:lpstr>Purpose of the project </vt:lpstr>
      <vt:lpstr>What is Camouflage ?</vt:lpstr>
      <vt:lpstr>Introduction to diffCOD Framework</vt:lpstr>
      <vt:lpstr>Image Restoration Overview</vt:lpstr>
      <vt:lpstr>From COD to image restoration </vt:lpstr>
      <vt:lpstr>Forward DIFFUSION process</vt:lpstr>
      <vt:lpstr>Vision Transformer (ViT)</vt:lpstr>
      <vt:lpstr>Feature Fusion (FF)</vt:lpstr>
      <vt:lpstr>Denoising U-Net &amp; IAM</vt:lpstr>
      <vt:lpstr>Model’s Process</vt:lpstr>
      <vt:lpstr>Model’s Process</vt:lpstr>
      <vt:lpstr>Sequence</vt:lpstr>
      <vt:lpstr>Testing plan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רועי דרום</dc:creator>
  <cp:lastModifiedBy>Hagar Tibi</cp:lastModifiedBy>
  <cp:revision>38</cp:revision>
  <dcterms:created xsi:type="dcterms:W3CDTF">2024-08-22T08:29:25Z</dcterms:created>
  <dcterms:modified xsi:type="dcterms:W3CDTF">2024-09-19T15:34:37Z</dcterms:modified>
</cp:coreProperties>
</file>