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23" r:id="rId1"/>
  </p:sldMasterIdLst>
  <p:notesMasterIdLst>
    <p:notesMasterId r:id="rId17"/>
  </p:notesMasterIdLst>
  <p:sldIdLst>
    <p:sldId id="276" r:id="rId2"/>
    <p:sldId id="258" r:id="rId3"/>
    <p:sldId id="259" r:id="rId4"/>
    <p:sldId id="263" r:id="rId5"/>
    <p:sldId id="262" r:id="rId6"/>
    <p:sldId id="260" r:id="rId7"/>
    <p:sldId id="265" r:id="rId8"/>
    <p:sldId id="268" r:id="rId9"/>
    <p:sldId id="266" r:id="rId10"/>
    <p:sldId id="269" r:id="rId11"/>
    <p:sldId id="264" r:id="rId12"/>
    <p:sldId id="277" r:id="rId13"/>
    <p:sldId id="267" r:id="rId14"/>
    <p:sldId id="270"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2FF"/>
    <a:srgbClr val="C7D7DD"/>
    <a:srgbClr val="FFFFFF"/>
    <a:srgbClr val="CB918B"/>
    <a:srgbClr val="F2CEBC"/>
    <a:srgbClr val="D3A9D2"/>
    <a:srgbClr val="FBF0FA"/>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D8CAB3-2D5B-4F62-862D-B9B14DCE547A}" v="26" dt="2024-09-06T13:37:09.205"/>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סגנון ביניים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105" autoAdjust="0"/>
    <p:restoredTop sz="86235" autoAdjust="0"/>
  </p:normalViewPr>
  <p:slideViewPr>
    <p:cSldViewPr snapToGrid="0">
      <p:cViewPr varScale="1">
        <p:scale>
          <a:sx n="57" d="100"/>
          <a:sy n="57" d="100"/>
        </p:scale>
        <p:origin x="8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הגר טיבי" userId="ce345455-8dba-42ca-beef-7aa880369128" providerId="ADAL" clId="{66D8CAB3-2D5B-4F62-862D-B9B14DCE547A}"/>
    <pc:docChg chg="undo custSel addSld modSld sldOrd">
      <pc:chgData name="הגר טיבי" userId="ce345455-8dba-42ca-beef-7aa880369128" providerId="ADAL" clId="{66D8CAB3-2D5B-4F62-862D-B9B14DCE547A}" dt="2024-09-07T09:00:08.383" v="263" actId="1076"/>
      <pc:docMkLst>
        <pc:docMk/>
      </pc:docMkLst>
      <pc:sldChg chg="modNotesTx">
        <pc:chgData name="הגר טיבי" userId="ce345455-8dba-42ca-beef-7aa880369128" providerId="ADAL" clId="{66D8CAB3-2D5B-4F62-862D-B9B14DCE547A}" dt="2024-09-06T12:17:33.607" v="179" actId="20577"/>
        <pc:sldMkLst>
          <pc:docMk/>
          <pc:sldMk cId="2907842407" sldId="258"/>
        </pc:sldMkLst>
      </pc:sldChg>
      <pc:sldChg chg="modSp mod modNotesTx">
        <pc:chgData name="הגר טיבי" userId="ce345455-8dba-42ca-beef-7aa880369128" providerId="ADAL" clId="{66D8CAB3-2D5B-4F62-862D-B9B14DCE547A}" dt="2024-09-06T12:18:48.489" v="200" actId="20577"/>
        <pc:sldMkLst>
          <pc:docMk/>
          <pc:sldMk cId="2196830858" sldId="260"/>
        </pc:sldMkLst>
        <pc:spChg chg="mod">
          <ac:chgData name="הגר טיבי" userId="ce345455-8dba-42ca-beef-7aa880369128" providerId="ADAL" clId="{66D8CAB3-2D5B-4F62-862D-B9B14DCE547A}" dt="2024-09-06T12:13:40.505" v="163" actId="1076"/>
          <ac:spMkLst>
            <pc:docMk/>
            <pc:sldMk cId="2196830858" sldId="260"/>
            <ac:spMk id="2" creationId="{C5EBCFA5-8242-BCD5-858F-5BA9E45E758D}"/>
          </ac:spMkLst>
        </pc:spChg>
        <pc:spChg chg="mod">
          <ac:chgData name="הגר טיבי" userId="ce345455-8dba-42ca-beef-7aa880369128" providerId="ADAL" clId="{66D8CAB3-2D5B-4F62-862D-B9B14DCE547A}" dt="2024-09-06T12:13:43.166" v="164" actId="1076"/>
          <ac:spMkLst>
            <pc:docMk/>
            <pc:sldMk cId="2196830858" sldId="260"/>
            <ac:spMk id="3" creationId="{B75A94B2-7662-6B76-E0D8-999309DAFD90}"/>
          </ac:spMkLst>
        </pc:spChg>
      </pc:sldChg>
      <pc:sldChg chg="addSp delSp modSp mod setBg setClrOvrMap">
        <pc:chgData name="הגר טיבי" userId="ce345455-8dba-42ca-beef-7aa880369128" providerId="ADAL" clId="{66D8CAB3-2D5B-4F62-862D-B9B14DCE547A}" dt="2024-09-06T12:15:03.368" v="177" actId="1076"/>
        <pc:sldMkLst>
          <pc:docMk/>
          <pc:sldMk cId="4267896112" sldId="261"/>
        </pc:sldMkLst>
        <pc:spChg chg="mod">
          <ac:chgData name="הגר טיבי" userId="ce345455-8dba-42ca-beef-7aa880369128" providerId="ADAL" clId="{66D8CAB3-2D5B-4F62-862D-B9B14DCE547A}" dt="2024-09-06T12:15:03.368" v="177" actId="1076"/>
          <ac:spMkLst>
            <pc:docMk/>
            <pc:sldMk cId="4267896112" sldId="261"/>
            <ac:spMk id="5" creationId="{A9776DC1-4599-B4CC-F360-B329E65B590C}"/>
          </ac:spMkLst>
        </pc:spChg>
        <pc:spChg chg="add del">
          <ac:chgData name="הגר טיבי" userId="ce345455-8dba-42ca-beef-7aa880369128" providerId="ADAL" clId="{66D8CAB3-2D5B-4F62-862D-B9B14DCE547A}" dt="2024-09-06T12:13:12.791" v="160" actId="26606"/>
          <ac:spMkLst>
            <pc:docMk/>
            <pc:sldMk cId="4267896112" sldId="261"/>
            <ac:spMk id="19" creationId="{FB403EBD-907E-4D59-98D4-A72CD1063C62}"/>
          </ac:spMkLst>
        </pc:spChg>
        <pc:picChg chg="add del mod ord">
          <ac:chgData name="הגר טיבי" userId="ce345455-8dba-42ca-beef-7aa880369128" providerId="ADAL" clId="{66D8CAB3-2D5B-4F62-862D-B9B14DCE547A}" dt="2024-09-06T12:13:29.660" v="162" actId="21"/>
          <ac:picMkLst>
            <pc:docMk/>
            <pc:sldMk cId="4267896112" sldId="261"/>
            <ac:picMk id="1026" creationId="{56172401-7ADB-CE6E-C50F-8828A9AB639B}"/>
          </ac:picMkLst>
        </pc:picChg>
      </pc:sldChg>
      <pc:sldChg chg="delSp modSp mod modNotesTx">
        <pc:chgData name="הגר טיבי" userId="ce345455-8dba-42ca-beef-7aa880369128" providerId="ADAL" clId="{66D8CAB3-2D5B-4F62-862D-B9B14DCE547A}" dt="2024-09-06T12:14:52.295" v="176" actId="113"/>
        <pc:sldMkLst>
          <pc:docMk/>
          <pc:sldMk cId="1381012089" sldId="262"/>
        </pc:sldMkLst>
        <pc:spChg chg="mod">
          <ac:chgData name="הגר טיבי" userId="ce345455-8dba-42ca-beef-7aa880369128" providerId="ADAL" clId="{66D8CAB3-2D5B-4F62-862D-B9B14DCE547A}" dt="2024-09-06T12:11:44.168" v="130" actId="1076"/>
          <ac:spMkLst>
            <pc:docMk/>
            <pc:sldMk cId="1381012089" sldId="262"/>
            <ac:spMk id="3" creationId="{EAD9A900-62C4-7DF3-ED00-6234B11FEBDE}"/>
          </ac:spMkLst>
        </pc:spChg>
        <pc:spChg chg="del">
          <ac:chgData name="הגר טיבי" userId="ce345455-8dba-42ca-beef-7aa880369128" providerId="ADAL" clId="{66D8CAB3-2D5B-4F62-862D-B9B14DCE547A}" dt="2024-09-06T12:08:16.611" v="125" actId="478"/>
          <ac:spMkLst>
            <pc:docMk/>
            <pc:sldMk cId="1381012089" sldId="262"/>
            <ac:spMk id="5" creationId="{2650D95F-418F-A438-D475-230C693C0CEF}"/>
          </ac:spMkLst>
        </pc:spChg>
        <pc:picChg chg="mod">
          <ac:chgData name="הגר טיבי" userId="ce345455-8dba-42ca-beef-7aa880369128" providerId="ADAL" clId="{66D8CAB3-2D5B-4F62-862D-B9B14DCE547A}" dt="2024-09-06T12:14:03.163" v="169" actId="1076"/>
          <ac:picMkLst>
            <pc:docMk/>
            <pc:sldMk cId="1381012089" sldId="262"/>
            <ac:picMk id="1026" creationId="{52FD09B3-5812-2629-7130-2E7698CD1479}"/>
          </ac:picMkLst>
        </pc:picChg>
        <pc:cxnChg chg="del">
          <ac:chgData name="הגר טיבי" userId="ce345455-8dba-42ca-beef-7aa880369128" providerId="ADAL" clId="{66D8CAB3-2D5B-4F62-862D-B9B14DCE547A}" dt="2024-09-06T12:08:19.153" v="126" actId="478"/>
          <ac:cxnSpMkLst>
            <pc:docMk/>
            <pc:sldMk cId="1381012089" sldId="262"/>
            <ac:cxnSpMk id="7" creationId="{F6EF89D4-144C-2189-561F-D650D272DB78}"/>
          </ac:cxnSpMkLst>
        </pc:cxnChg>
      </pc:sldChg>
      <pc:sldChg chg="modAnim modNotesTx">
        <pc:chgData name="הגר טיבי" userId="ce345455-8dba-42ca-beef-7aa880369128" providerId="ADAL" clId="{66D8CAB3-2D5B-4F62-862D-B9B14DCE547A}" dt="2024-09-06T13:36:33.236" v="254"/>
        <pc:sldMkLst>
          <pc:docMk/>
          <pc:sldMk cId="2246213977" sldId="263"/>
        </pc:sldMkLst>
      </pc:sldChg>
      <pc:sldChg chg="modAnim modNotesTx">
        <pc:chgData name="הגר טיבי" userId="ce345455-8dba-42ca-beef-7aa880369128" providerId="ADAL" clId="{66D8CAB3-2D5B-4F62-862D-B9B14DCE547A}" dt="2024-09-06T13:36:50.517" v="258"/>
        <pc:sldMkLst>
          <pc:docMk/>
          <pc:sldMk cId="2834679038" sldId="264"/>
        </pc:sldMkLst>
      </pc:sldChg>
      <pc:sldChg chg="modSp mod modNotesTx">
        <pc:chgData name="הגר טיבי" userId="ce345455-8dba-42ca-beef-7aa880369128" providerId="ADAL" clId="{66D8CAB3-2D5B-4F62-862D-B9B14DCE547A}" dt="2024-09-07T09:00:08.383" v="263" actId="1076"/>
        <pc:sldMkLst>
          <pc:docMk/>
          <pc:sldMk cId="2079015664" sldId="270"/>
        </pc:sldMkLst>
        <pc:graphicFrameChg chg="mod modGraphic">
          <ac:chgData name="הגר טיבי" userId="ce345455-8dba-42ca-beef-7aa880369128" providerId="ADAL" clId="{66D8CAB3-2D5B-4F62-862D-B9B14DCE547A}" dt="2024-09-07T09:00:08.383" v="263" actId="1076"/>
          <ac:graphicFrameMkLst>
            <pc:docMk/>
            <pc:sldMk cId="2079015664" sldId="270"/>
            <ac:graphicFrameMk id="4" creationId="{C55BFFFF-AC63-60C6-EA69-BE651F4DA695}"/>
          </ac:graphicFrameMkLst>
        </pc:graphicFrameChg>
      </pc:sldChg>
      <pc:sldChg chg="add ord modAnim modNotesTx">
        <pc:chgData name="הגר טיבי" userId="ce345455-8dba-42ca-beef-7aa880369128" providerId="ADAL" clId="{66D8CAB3-2D5B-4F62-862D-B9B14DCE547A}" dt="2024-09-06T13:37:09.205" v="262"/>
        <pc:sldMkLst>
          <pc:docMk/>
          <pc:sldMk cId="2971582402"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8B593ECF-F165-4EA2-9819-AE27E5B29AE3}" type="datetimeFigureOut">
              <a:rPr lang="en-IL" smtClean="0"/>
              <a:t>09/06/2024</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E5660C3-7D21-4CB7-949E-79EF36075AE7}" type="slidenum">
              <a:rPr lang="en-IL" smtClean="0"/>
              <a:t>‹#›</a:t>
            </a:fld>
            <a:endParaRPr lang="en-IL"/>
          </a:p>
        </p:txBody>
      </p:sp>
    </p:spTree>
    <p:extLst>
      <p:ext uri="{BB962C8B-B14F-4D97-AF65-F5344CB8AC3E}">
        <p14:creationId xmlns:p14="http://schemas.microsoft.com/office/powerpoint/2010/main" val="36880297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a:p>
            <a:pPr algn="l" rtl="0"/>
            <a:r>
              <a:rPr lang="en-US" dirty="0"/>
              <a:t>So let's start with the  </a:t>
            </a:r>
            <a:r>
              <a:rPr lang="he-IL" dirty="0" err="1"/>
              <a:t>פורפס</a:t>
            </a:r>
            <a:r>
              <a:rPr lang="en-US" dirty="0"/>
              <a:t> of our project. Our project deals with the repurposing of a camouflaged object detection model using diffusion model and extends this method to restore damaged images and refine them.</a:t>
            </a:r>
          </a:p>
          <a:p>
            <a:pPr algn="l" rtl="0"/>
            <a:endParaRPr lang="en-US" dirty="0">
              <a:latin typeface="Aptos Serif" panose="02020604070405020304" pitchFamily="18" charset="0"/>
              <a:cs typeface="Aptos Serif" panose="02020604070405020304" pitchFamily="18" charset="0"/>
            </a:endParaRPr>
          </a:p>
          <a:p>
            <a:pPr algn="l" rtl="0"/>
            <a:r>
              <a:rPr lang="en-US" dirty="0">
                <a:latin typeface="Aptos Serif" panose="02020604070405020304" pitchFamily="18" charset="0"/>
                <a:cs typeface="Aptos Serif" panose="02020604070405020304" pitchFamily="18" charset="0"/>
              </a:rPr>
              <a:t>The datasets we will work with consist mainly of  MRI images (medical images)</a:t>
            </a:r>
            <a:endParaRPr lang="en-IL" dirty="0">
              <a:latin typeface="Aptos Serif" panose="02020604070405020304" pitchFamily="18" charset="0"/>
              <a:cs typeface="Aptos Serif" panose="02020604070405020304" pitchFamily="18" charset="0"/>
            </a:endParaRPr>
          </a:p>
          <a:p>
            <a:pPr algn="l" rtl="0"/>
            <a:endParaRPr lang="en-US" dirty="0"/>
          </a:p>
          <a:p>
            <a:endParaRPr lang="en-US" dirty="0"/>
          </a:p>
          <a:p>
            <a:endParaRPr lang="he-IL" dirty="0"/>
          </a:p>
          <a:p>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2</a:t>
            </a:fld>
            <a:endParaRPr lang="en-IL"/>
          </a:p>
        </p:txBody>
      </p:sp>
    </p:spTree>
    <p:extLst>
      <p:ext uri="{BB962C8B-B14F-4D97-AF65-F5344CB8AC3E}">
        <p14:creationId xmlns:p14="http://schemas.microsoft.com/office/powerpoint/2010/main" val="2135130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This slide illustrates the overall flow of our model, which we've discussed in detail earlier.</a:t>
            </a:r>
          </a:p>
          <a:p>
            <a:pPr algn="l" rtl="0"/>
            <a:r>
              <a:rPr lang="en-US" dirty="0"/>
              <a:t>We start with the </a:t>
            </a:r>
            <a:r>
              <a:rPr lang="en-US" b="1" dirty="0"/>
              <a:t>Input Image</a:t>
            </a:r>
            <a:r>
              <a:rPr lang="en-US" dirty="0"/>
              <a:t>, which is first processed by the </a:t>
            </a:r>
            <a:r>
              <a:rPr lang="en-US" b="1" dirty="0" err="1"/>
              <a:t>ViT</a:t>
            </a:r>
            <a:r>
              <a:rPr lang="en-US" b="1" dirty="0"/>
              <a:t> (Vision Transformer)</a:t>
            </a:r>
            <a:r>
              <a:rPr lang="en-US" dirty="0"/>
              <a:t> to extract multi-scale features. These features are then passed to the </a:t>
            </a:r>
            <a:r>
              <a:rPr lang="en-US" b="1" dirty="0"/>
              <a:t>Feature Fusion (FF) module</a:t>
            </a:r>
            <a:r>
              <a:rPr lang="en-US" dirty="0"/>
              <a:t>, which integrates them and applies </a:t>
            </a:r>
            <a:r>
              <a:rPr lang="en-US" b="1" dirty="0"/>
              <a:t>Dynamic Weight Adjustment</a:t>
            </a:r>
            <a:r>
              <a:rPr lang="en-US" dirty="0"/>
              <a:t> to prioritize key features.</a:t>
            </a:r>
          </a:p>
          <a:p>
            <a:pPr algn="l" rtl="0"/>
            <a:r>
              <a:rPr lang="en-US" dirty="0"/>
              <a:t>Now Hagar will continue with the next steps of the </a:t>
            </a:r>
            <a:r>
              <a:rPr lang="en-US" dirty="0" err="1"/>
              <a:t>flow:Simultaneously</a:t>
            </a:r>
            <a:r>
              <a:rPr lang="en-US" dirty="0"/>
              <a:t>, noise is added to the input image to simulate degradation, producing a noisy image. The </a:t>
            </a:r>
            <a:r>
              <a:rPr lang="en-US" b="1" dirty="0"/>
              <a:t>Denoising U-Net Encoder</a:t>
            </a:r>
            <a:r>
              <a:rPr lang="en-US" dirty="0"/>
              <a:t> then extracts the deepest features from this noisy image. These features, along with the refined features from the FF module, are fed into the </a:t>
            </a:r>
            <a:r>
              <a:rPr lang="en-US" b="1" dirty="0"/>
              <a:t>IAM (Injection Attention Module)</a:t>
            </a:r>
            <a:r>
              <a:rPr lang="en-US" dirty="0"/>
              <a:t> to guide the diffusion process, focusing on reversing the </a:t>
            </a:r>
            <a:r>
              <a:rPr lang="en-US" dirty="0" err="1"/>
              <a:t>noise.Finally</a:t>
            </a:r>
            <a:r>
              <a:rPr lang="en-US" dirty="0"/>
              <a:t>, the </a:t>
            </a:r>
            <a:r>
              <a:rPr lang="en-US" b="1" dirty="0"/>
              <a:t>Denoising U-Net Decoder</a:t>
            </a:r>
            <a:r>
              <a:rPr lang="en-US" dirty="0"/>
              <a:t> takes the output from the IAM to reconstruct the image, resulting in the </a:t>
            </a:r>
            <a:r>
              <a:rPr lang="en-US" b="1" dirty="0"/>
              <a:t>Restored Image</a:t>
            </a:r>
            <a:r>
              <a:rPr lang="en-US" dirty="0"/>
              <a:t>.</a:t>
            </a:r>
          </a:p>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11</a:t>
            </a:fld>
            <a:endParaRPr lang="en-IL"/>
          </a:p>
        </p:txBody>
      </p:sp>
    </p:spTree>
    <p:extLst>
      <p:ext uri="{BB962C8B-B14F-4D97-AF65-F5344CB8AC3E}">
        <p14:creationId xmlns:p14="http://schemas.microsoft.com/office/powerpoint/2010/main" val="4037325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Noise is added to the input image to simulate degradation, creating a noisy version. The U-Net Encoder extracts deep features from this image, which, combined with refined features from the FF module, are fed into the IAM to guide noise reversal. The U-Net Decoder then reconstructs the image, producing the restored result.</a:t>
            </a:r>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12</a:t>
            </a:fld>
            <a:endParaRPr lang="en-IL"/>
          </a:p>
        </p:txBody>
      </p:sp>
    </p:spTree>
    <p:extLst>
      <p:ext uri="{BB962C8B-B14F-4D97-AF65-F5344CB8AC3E}">
        <p14:creationId xmlns:p14="http://schemas.microsoft.com/office/powerpoint/2010/main" val="94013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13</a:t>
            </a:fld>
            <a:endParaRPr lang="en-IL"/>
          </a:p>
        </p:txBody>
      </p:sp>
    </p:spTree>
    <p:extLst>
      <p:ext uri="{BB962C8B-B14F-4D97-AF65-F5344CB8AC3E}">
        <p14:creationId xmlns:p14="http://schemas.microsoft.com/office/powerpoint/2010/main" val="46835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This table outlines the testing framework for various modules involved in an image restoration process using diffusion models. 3. Denoising and Reverse </a:t>
            </a:r>
            <a:r>
              <a:rPr lang="en-US" dirty="0" err="1"/>
              <a:t>Process:Validates</a:t>
            </a:r>
            <a:r>
              <a:rPr lang="en-US" dirty="0"/>
              <a:t> the system's capability to remove noise and restore images to a near-original state, achieving a Peak Signal-to-Noise Ratio (PSNR) of at least 30 </a:t>
            </a:r>
            <a:r>
              <a:rPr lang="en-US" dirty="0" err="1"/>
              <a:t>dB.</a:t>
            </a:r>
            <a:r>
              <a:rPr lang="en-US" dirty="0"/>
              <a:t> PSNR, or </a:t>
            </a:r>
            <a:r>
              <a:rPr lang="en-US" b="1" dirty="0"/>
              <a:t>Peak Signal-to-Noise Ratio</a:t>
            </a:r>
            <a:r>
              <a:rPr lang="en-US" dirty="0"/>
              <a:t>, is a metric used to measure the quality of a reconstructed or compressed image (or video) compared to its original version.</a:t>
            </a:r>
          </a:p>
          <a:p>
            <a:pPr algn="l" rtl="0"/>
            <a:r>
              <a:rPr lang="en-US" dirty="0"/>
              <a:t>4. Injection Attention Module (IAM): Ensures the integration of semantic features (the most importance feature that need to be focus in the restoration process) to enhance image restoration, confirmed by a 10% increase in Structural Similarity Index (SSIM).</a:t>
            </a:r>
          </a:p>
          <a:p>
            <a:pPr algn="l" rtl="0"/>
            <a:r>
              <a:rPr lang="en-US" b="1" dirty="0"/>
              <a:t>SSIM</a:t>
            </a:r>
            <a:r>
              <a:rPr lang="en-US" dirty="0"/>
              <a:t> (Structural Similarity Index Measure) is a metric used to evaluate the similarity between two images, particularly their structural details, and it is widely used for assessing the quality of images in tasks like image compression, denoising, and reconstruction.</a:t>
            </a:r>
          </a:p>
          <a:p>
            <a:pPr algn="l" rtl="0"/>
            <a:r>
              <a:rPr lang="en-US" dirty="0"/>
              <a:t>5. Output Module:  - Confirms that the final restored images meet quality standards for sharpness and clarity, with SSIM scores above 0.85 and PSNR values above 30 </a:t>
            </a:r>
            <a:r>
              <a:rPr lang="en-US" dirty="0" err="1"/>
              <a:t>dB.</a:t>
            </a:r>
            <a:endParaRPr lang="en-US" dirty="0"/>
          </a:p>
          <a:p>
            <a:pPr algn="l" rtl="0"/>
            <a:r>
              <a:rPr lang="en-US" dirty="0"/>
              <a:t>- Evaluates the system's performance on edge cases, such as very high or low-resolution images, maintaining a minimum SSIM score for both scenarios.</a:t>
            </a:r>
            <a:endParaRPr lang="he-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14</a:t>
            </a:fld>
            <a:endParaRPr lang="en-IL"/>
          </a:p>
        </p:txBody>
      </p:sp>
    </p:spTree>
    <p:extLst>
      <p:ext uri="{BB962C8B-B14F-4D97-AF65-F5344CB8AC3E}">
        <p14:creationId xmlns:p14="http://schemas.microsoft.com/office/powerpoint/2010/main" val="1215648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a:p>
            <a:pPr algn="l" rtl="0"/>
            <a:r>
              <a:rPr lang="en-US" dirty="0"/>
              <a:t>Camouflage is the </a:t>
            </a:r>
            <a:r>
              <a:rPr lang="he-IL" b="1" dirty="0" err="1"/>
              <a:t>פנומנון</a:t>
            </a:r>
            <a:r>
              <a:rPr lang="en-US" dirty="0"/>
              <a:t> where an object naturally blends into its </a:t>
            </a:r>
            <a:r>
              <a:rPr lang="en-US" dirty="0">
                <a:latin typeface="Aptos Serif" panose="02020604070405020304" pitchFamily="18" charset="0"/>
                <a:cs typeface="Aptos Serif" panose="02020604070405020304" pitchFamily="18" charset="0"/>
              </a:rPr>
              <a:t>environment</a:t>
            </a:r>
            <a:r>
              <a:rPr lang="en-US" dirty="0"/>
              <a:t>, making it less noticeable to the </a:t>
            </a:r>
            <a:r>
              <a:rPr lang="en-US" dirty="0" err="1"/>
              <a:t>viewer.Detecting</a:t>
            </a:r>
            <a:r>
              <a:rPr lang="en-US" dirty="0"/>
              <a:t> camouflaged objects is challenging due to the high similarity between the object and its background, which is </a:t>
            </a:r>
            <a:r>
              <a:rPr lang="he-IL" dirty="0" err="1"/>
              <a:t>אסנישל</a:t>
            </a:r>
            <a:r>
              <a:rPr lang="en-US" dirty="0"/>
              <a:t> in various fields such as the military, medical imaging and wildlife monitoring.</a:t>
            </a:r>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3</a:t>
            </a:fld>
            <a:endParaRPr lang="en-IL"/>
          </a:p>
        </p:txBody>
      </p:sp>
    </p:spTree>
    <p:extLst>
      <p:ext uri="{BB962C8B-B14F-4D97-AF65-F5344CB8AC3E}">
        <p14:creationId xmlns:p14="http://schemas.microsoft.com/office/powerpoint/2010/main" val="2858819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sz="1000" dirty="0"/>
              <a:t>A brief overview of the framework for using diffusion models in the detection of camouflaged </a:t>
            </a:r>
            <a:r>
              <a:rPr lang="en-US" sz="1000" dirty="0" err="1"/>
              <a:t>objects.The</a:t>
            </a:r>
            <a:r>
              <a:rPr lang="en-US" sz="1000" dirty="0"/>
              <a:t> main idea is to treat </a:t>
            </a:r>
            <a:r>
              <a:rPr lang="en-US" sz="1000" dirty="0" err="1"/>
              <a:t>CODas</a:t>
            </a:r>
            <a:r>
              <a:rPr lang="en-US" sz="1000" dirty="0"/>
              <a:t> a denoising </a:t>
            </a:r>
            <a:r>
              <a:rPr lang="en-US" sz="1000" dirty="0" err="1"/>
              <a:t>process,where</a:t>
            </a:r>
            <a:r>
              <a:rPr lang="en-US" sz="1000" dirty="0"/>
              <a:t> the model learns to transform the noise that is added to the image during </a:t>
            </a:r>
            <a:r>
              <a:rPr lang="en-US" sz="1000" dirty="0" err="1"/>
              <a:t>training.A</a:t>
            </a:r>
            <a:r>
              <a:rPr lang="en-US" sz="1000" dirty="0"/>
              <a:t> crucial component of this process is the </a:t>
            </a:r>
            <a:r>
              <a:rPr lang="en-US" sz="1000" dirty="0" err="1"/>
              <a:t>injectionattentionmodule,which</a:t>
            </a:r>
            <a:r>
              <a:rPr lang="en-US" sz="1000" dirty="0"/>
              <a:t> </a:t>
            </a:r>
            <a:r>
              <a:rPr lang="en-US" sz="1000" dirty="0" err="1"/>
              <a:t>significantlyimproves</a:t>
            </a:r>
            <a:r>
              <a:rPr lang="en-US" sz="1000" dirty="0"/>
              <a:t> the </a:t>
            </a:r>
            <a:r>
              <a:rPr lang="en-US" sz="1000" dirty="0" err="1"/>
              <a:t>model’sabilitytodenoise</a:t>
            </a:r>
            <a:r>
              <a:rPr lang="en-US" sz="1000" dirty="0"/>
              <a:t>.</a:t>
            </a:r>
            <a:endParaRPr lang="he-IL" sz="1000" dirty="0"/>
          </a:p>
          <a:p>
            <a:pPr algn="l" rtl="0"/>
            <a:r>
              <a:rPr lang="en-US" sz="1000" dirty="0"/>
              <a:t>Roi will provide a more detailed explanation of these concepts in a few slides</a:t>
            </a:r>
            <a:endParaRPr lang="he-IL" sz="1000" dirty="0"/>
          </a:p>
          <a:p>
            <a:pPr algn="l" rtl="0"/>
            <a:endParaRPr lang="he-IL" dirty="0"/>
          </a:p>
          <a:p>
            <a:pPr algn="l" rtl="0"/>
            <a:r>
              <a:rPr lang="en-US" dirty="0"/>
              <a:t>When I refer to "diffCOD," I am using it as a shorthand for Diffusion Camouflaged Object Detection. Hereafter, I may use either term alternately, but both refer to the same concept.</a:t>
            </a:r>
          </a:p>
          <a:p>
            <a:pPr algn="l" rtl="0"/>
            <a:r>
              <a:rPr lang="en-US" dirty="0" err="1"/>
              <a:t>Gruond</a:t>
            </a:r>
            <a:r>
              <a:rPr lang="en-US" dirty="0"/>
              <a:t> truth – </a:t>
            </a:r>
            <a:r>
              <a:rPr lang="he-IL" dirty="0"/>
              <a:t>רקע שחור , עצם לבן , מיקוד </a:t>
            </a:r>
            <a:r>
              <a:rPr lang="he-IL" dirty="0" err="1"/>
              <a:t>באוביקט</a:t>
            </a:r>
            <a:r>
              <a:rPr lang="he-IL" dirty="0"/>
              <a:t> הלבן</a:t>
            </a:r>
            <a:endParaRPr lang="en-US" dirty="0"/>
          </a:p>
          <a:p>
            <a:pPr algn="l" rtl="0"/>
            <a:endParaRPr lang="en-US" dirty="0"/>
          </a:p>
          <a:p>
            <a:endParaRPr lang="en-US" dirty="0"/>
          </a:p>
          <a:p>
            <a:endParaRPr lang="en-US" dirty="0"/>
          </a:p>
          <a:p>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4</a:t>
            </a:fld>
            <a:endParaRPr lang="en-IL"/>
          </a:p>
        </p:txBody>
      </p:sp>
    </p:spTree>
    <p:extLst>
      <p:ext uri="{BB962C8B-B14F-4D97-AF65-F5344CB8AC3E}">
        <p14:creationId xmlns:p14="http://schemas.microsoft.com/office/powerpoint/2010/main" val="317148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Image restoration involves recovering images that have been degraded by noise or blurring with the goal of returning them to their original state. </a:t>
            </a:r>
            <a:r>
              <a:rPr lang="en-US" dirty="0" err="1"/>
              <a:t>Process:</a:t>
            </a:r>
            <a:r>
              <a:rPr lang="en-US" b="1" dirty="0" err="1"/>
              <a:t>Noise</a:t>
            </a:r>
            <a:r>
              <a:rPr lang="en-US" b="1" dirty="0"/>
              <a:t> Reduction</a:t>
            </a:r>
            <a:r>
              <a:rPr lang="en-US" dirty="0"/>
              <a:t>: Removing unwanted variations that make the image look </a:t>
            </a:r>
            <a:r>
              <a:rPr lang="en-US" dirty="0" err="1"/>
              <a:t>grainy.Deblurring</a:t>
            </a:r>
            <a:r>
              <a:rPr lang="en-US" dirty="0"/>
              <a:t>: </a:t>
            </a:r>
            <a:r>
              <a:rPr lang="en-US" sz="1000" b="1" dirty="0"/>
              <a:t>Sharpening images</a:t>
            </a:r>
            <a:r>
              <a:rPr lang="en-US" dirty="0"/>
              <a:t> that blurred by focus </a:t>
            </a:r>
            <a:r>
              <a:rPr lang="en-US" dirty="0" err="1"/>
              <a:t>issues.Challenges:Different</a:t>
            </a:r>
            <a:r>
              <a:rPr lang="en-US" dirty="0"/>
              <a:t> Types of Noise: Each type, such as Gaussian or salt-and-pepper noise, requires specific </a:t>
            </a:r>
            <a:r>
              <a:rPr lang="en-US" dirty="0" err="1"/>
              <a:t>techniques.</a:t>
            </a:r>
            <a:r>
              <a:rPr lang="en-US" b="1" dirty="0" err="1"/>
              <a:t>Complex</a:t>
            </a:r>
            <a:r>
              <a:rPr lang="en-US" b="1" dirty="0"/>
              <a:t> Blurring</a:t>
            </a:r>
            <a:r>
              <a:rPr lang="en-US" dirty="0"/>
              <a:t>: Various causes of blurring need different </a:t>
            </a:r>
            <a:r>
              <a:rPr lang="en-US" dirty="0" err="1"/>
              <a:t>approaches.</a:t>
            </a:r>
            <a:r>
              <a:rPr lang="en-US" b="1" dirty="0" err="1"/>
              <a:t>Loss</a:t>
            </a:r>
            <a:r>
              <a:rPr lang="en-US" b="1" dirty="0"/>
              <a:t> of Information</a:t>
            </a:r>
            <a:r>
              <a:rPr lang="en-US" dirty="0"/>
              <a:t>: Some parts of the image may be missing, requiring advanced methods for reconstruction.</a:t>
            </a:r>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5</a:t>
            </a:fld>
            <a:endParaRPr lang="en-IL"/>
          </a:p>
        </p:txBody>
      </p:sp>
    </p:spTree>
    <p:extLst>
      <p:ext uri="{BB962C8B-B14F-4D97-AF65-F5344CB8AC3E}">
        <p14:creationId xmlns:p14="http://schemas.microsoft.com/office/powerpoint/2010/main" val="271288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how can we apply diffusion models for image </a:t>
            </a:r>
            <a:r>
              <a:rPr lang="en-US" dirty="0" err="1"/>
              <a:t>restoration?The</a:t>
            </a:r>
            <a:r>
              <a:rPr lang="en-US" dirty="0"/>
              <a:t> core idea here is that both image restoration and camouflaged object detection share a common goal: transforming noisy data into clear, refined outputs. Just as diffusion models can reveal hidden objects by denoising complex visual patterns, the same principles can be applied to restore images that have been degraded by noise or blurring, or other </a:t>
            </a:r>
            <a:r>
              <a:rPr lang="en-US" dirty="0" err="1"/>
              <a:t>distortions.so,by</a:t>
            </a:r>
            <a:r>
              <a:rPr lang="en-US" dirty="0"/>
              <a:t> leveraging the strengths of diffusion models, we can enhance the quality of degraded images in much the same way that we use them to detect hidden objects</a:t>
            </a:r>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6</a:t>
            </a:fld>
            <a:endParaRPr lang="en-IL"/>
          </a:p>
        </p:txBody>
      </p:sp>
    </p:spTree>
    <p:extLst>
      <p:ext uri="{BB962C8B-B14F-4D97-AF65-F5344CB8AC3E}">
        <p14:creationId xmlns:p14="http://schemas.microsoft.com/office/powerpoint/2010/main" val="322008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rtl="0"/>
                <a:r>
                  <a:rPr lang="en-US" sz="2800" dirty="0"/>
                  <a:t>In this slide, we are focusing on the process of image degradation through noise addition and how it can be modeled using a diffusion process. we start with a clean image and then gradually add noise to it, step by step. For example, we could use Gaussian noise or salt-and-pepper noise.</a:t>
                </a:r>
              </a:p>
              <a:p>
                <a:pPr algn="l" rtl="0"/>
                <a:r>
                  <a:rPr lang="en-US" sz="2800" dirty="0"/>
                  <a:t>Each step makes the image noisier, simulating what happens in real-world scenarios where images get damaged due to various factors.</a:t>
                </a:r>
              </a:p>
              <a:p>
                <a:pPr algn="l" rtl="0"/>
                <a:r>
                  <a:rPr lang="en-US" sz="2800" dirty="0"/>
                  <a:t>We treat this process as a probabilistic transition, where the noisy image at each time step, denoted as </a:t>
                </a:r>
                <a:r>
                  <a:rPr lang="en-US" sz="2800" dirty="0" err="1"/>
                  <a:t>xt</a:t>
                </a:r>
                <a:r>
                  <a:rPr lang="en-US" sz="2800" dirty="0"/>
                  <a:t>​, is conditioned on the noisy image from the previous step, xt−1​. For Gaussian noise, we represent this transition using a normal distribution. The idea is that the noisy image </a:t>
                </a:r>
                <a:r>
                  <a:rPr lang="en-US" sz="2800" dirty="0" err="1"/>
                  <a:t>xt</a:t>
                </a:r>
                <a:r>
                  <a:rPr lang="en-US" sz="2800" dirty="0"/>
                  <a:t> depends on xt−1​ in such a way that each subsequent image gets progressively noisier according to the amount of noise defined by a parameter, βt.</a:t>
                </a:r>
              </a:p>
              <a:p>
                <a:pPr algn="l" rtl="0"/>
                <a:r>
                  <a:rPr lang="en-US" sz="2800" dirty="0"/>
                  <a:t>This controlled degradation is crucial for training the models, By simulating how an image degrades, we can teach the model to reverse this process, effectively restoring the original image from its noisy version.</a:t>
                </a:r>
              </a:p>
              <a:p>
                <a:pPr algn="l" rtl="0"/>
                <a:endParaRPr 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Gaussian and salt-and-pepper noise are used in training because they cover a broad spectrum of real-world noise challenges. Gaussian noise mimics natural variations like lighting, sensor imperfections, and transmission errors, while salt-and-pepper noise captures pixel disturbances from transmission issues or faulty sensors. </a:t>
                </a:r>
                <a:endParaRPr lang="en-US" sz="1800" dirty="0"/>
              </a:p>
              <a:p>
                <a:pPr algn="l" rtl="0"/>
                <a:endParaRPr lang="en-US" sz="2800" dirty="0"/>
              </a:p>
              <a:p>
                <a:pPr marL="457200" algn="l" rtl="0">
                  <a:lnSpc>
                    <a:spcPct val="107000"/>
                  </a:lnSpc>
                  <a:spcAft>
                    <a:spcPts val="80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algn="l" rtl="0">
                  <a:lnSpc>
                    <a:spcPct val="107000"/>
                  </a:lnSpc>
                  <a:spcAft>
                    <a:spcPts val="80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L="457200" algn="l" rtl="0">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breakdown of the parameters: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800" dirty="0">
                    <a:effectLst/>
                    <a:latin typeface="Times New Roman" panose="02020603050405020304" pitchFamily="18" charset="0"/>
                    <a:ea typeface="Calibri" panose="020F0502020204030204" pitchFamily="34" charset="0"/>
                    <a:cs typeface="Arial" panose="020B0604020202020204" pitchFamily="34" charset="0"/>
                  </a:rPr>
                  <a:t>: The noisy image at time step 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800" dirty="0">
                    <a:effectLst/>
                    <a:latin typeface="Times New Roman" panose="02020603050405020304" pitchFamily="18" charset="0"/>
                    <a:ea typeface="Calibri" panose="020F0502020204030204" pitchFamily="34" charset="0"/>
                    <a:cs typeface="Arial" panose="020B0604020202020204" pitchFamily="34" charset="0"/>
                  </a:rPr>
                  <a:t>: The noisy image at the previous time step t−1.</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14:m>
                  <m:oMath xmlns:m="http://schemas.openxmlformats.org/officeDocument/2006/math">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q</m:t>
                    </m:r>
                    <m:d>
                      <m:dPr>
                        <m:sepChr m:val="∣"/>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e>
                        <m:sSub>
                          <m:sSubPr>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e>
                    </m:d>
                  </m:oMath>
                </a14:m>
                <a:r>
                  <a:rPr lang="en-US" sz="1800" dirty="0">
                    <a:effectLst/>
                    <a:latin typeface="Times New Roman" panose="02020603050405020304" pitchFamily="18" charset="0"/>
                    <a:ea typeface="Calibri" panose="020F0502020204030204" pitchFamily="34" charset="0"/>
                    <a:cs typeface="Arial" panose="020B0604020202020204" pitchFamily="34" charset="0"/>
                  </a:rPr>
                  <a:t>: the probability of moving to state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800" dirty="0">
                    <a:effectLst/>
                    <a:latin typeface="Times New Roman" panose="02020603050405020304" pitchFamily="18" charset="0"/>
                    <a:ea typeface="Calibri" panose="020F0502020204030204" pitchFamily="34" charset="0"/>
                    <a:cs typeface="Arial" panose="020B0604020202020204" pitchFamily="34" charset="0"/>
                  </a:rPr>
                  <a:t> given the previous state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N: Denotes a Gaussian distribution.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14:m>
                  <m:oMath xmlns:m="http://schemas.openxmlformats.org/officeDocument/2006/math">
                    <m:rad>
                      <m:radPr>
                        <m:degHide m:val="on"/>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1800">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e>
                    </m:rad>
                    <m:sSub>
                      <m:sSubPr>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800" dirty="0">
                    <a:effectLst/>
                    <a:latin typeface="Times New Roman" panose="02020603050405020304" pitchFamily="18" charset="0"/>
                    <a:ea typeface="Calibri" panose="020F0502020204030204" pitchFamily="34" charset="0"/>
                    <a:cs typeface="Arial" panose="020B0604020202020204" pitchFamily="34" charset="0"/>
                  </a:rPr>
                  <a:t>: The mean of the Gaussian distribution, which is a scaled version of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𝐼</m:t>
                    </m:r>
                  </m:oMath>
                </a14:m>
                <a:r>
                  <a:rPr lang="en-US" sz="1800" dirty="0">
                    <a:effectLst/>
                    <a:latin typeface="Times New Roman" panose="02020603050405020304" pitchFamily="18" charset="0"/>
                    <a:ea typeface="Calibri" panose="020F0502020204030204" pitchFamily="34" charset="0"/>
                    <a:cs typeface="Arial" panose="020B0604020202020204" pitchFamily="34" charset="0"/>
                  </a:rPr>
                  <a:t>: The covariance matrix of the Gaussian distribution, with </a:t>
                </a:r>
                <a14:m>
                  <m:oMath xmlns:m="http://schemas.openxmlformats.org/officeDocument/2006/math">
                    <m:sSub>
                      <m:sSubPr>
                        <m:ctrlPr>
                          <a:rPr lang="en-IL"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oMath>
                </a14:m>
                <a:r>
                  <a:rPr lang="en-US" sz="1800" dirty="0">
                    <a:effectLst/>
                    <a:latin typeface="Times New Roman" panose="02020603050405020304" pitchFamily="18" charset="0"/>
                    <a:ea typeface="Calibri" panose="020F0502020204030204" pitchFamily="34" charset="0"/>
                    <a:cs typeface="Arial" panose="020B0604020202020204" pitchFamily="34" charset="0"/>
                  </a:rPr>
                  <a:t> controlling the amount of noise added at each step and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𝐼</m:t>
                    </m:r>
                  </m:oMath>
                </a14:m>
                <a:r>
                  <a:rPr lang="en-US" sz="1800" dirty="0">
                    <a:effectLst/>
                    <a:latin typeface="Times New Roman" panose="02020603050405020304" pitchFamily="18" charset="0"/>
                    <a:ea typeface="Calibri" panose="020F0502020204030204" pitchFamily="34" charset="0"/>
                    <a:cs typeface="Arial" panose="020B0604020202020204" pitchFamily="34" charset="0"/>
                  </a:rPr>
                  <a:t> being the identity matrix indicating isotropic (equal in all directions) noise.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algn="l" rtl="0"/>
                <a:endParaRPr lang="en-IL" dirty="0"/>
              </a:p>
            </p:txBody>
          </p:sp>
        </mc:Choice>
        <mc:Fallback xmlns="">
          <p:sp>
            <p:nvSpPr>
              <p:cNvPr id="3" name="מציין מיקום של הערות 2"/>
              <p:cNvSpPr>
                <a:spLocks noGrp="1"/>
              </p:cNvSpPr>
              <p:nvPr>
                <p:ph type="body" idx="1"/>
              </p:nvPr>
            </p:nvSpPr>
            <p:spPr/>
            <p:txBody>
              <a:bodyPr/>
              <a:lstStyle/>
              <a:p>
                <a:pPr marL="457200" algn="l" rtl="0">
                  <a:lnSpc>
                    <a:spcPct val="107000"/>
                  </a:lnSpc>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breakdown of the parameters:</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a:t>
                </a:r>
                <a:r>
                  <a:rPr lang="en-US" sz="1800" dirty="0">
                    <a:effectLst/>
                    <a:latin typeface="Times New Roman" panose="02020603050405020304" pitchFamily="18" charset="0"/>
                    <a:ea typeface="Calibri" panose="020F0502020204030204" pitchFamily="34" charset="0"/>
                    <a:cs typeface="Arial" panose="020B0604020202020204" pitchFamily="34" charset="0"/>
                  </a:rPr>
                  <a:t>: The noisy image at time step 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The noisy image at the previous time step t−1.</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q</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Arial" panose="020B0604020202020204" pitchFamily="34" charset="0"/>
                  </a:rPr>
                  <a:t>: the probability of moving to state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a:t>
                </a:r>
                <a:r>
                  <a:rPr lang="en-US" sz="1800" dirty="0">
                    <a:effectLst/>
                    <a:latin typeface="Times New Roman" panose="02020603050405020304" pitchFamily="18" charset="0"/>
                    <a:ea typeface="Calibri" panose="020F0502020204030204" pitchFamily="34" charset="0"/>
                    <a:cs typeface="Arial" panose="020B0604020202020204" pitchFamily="34" charset="0"/>
                  </a:rPr>
                  <a:t> given the previous state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N: Denotes a Gaussian distribution.</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i="0">
                    <a:effectLst/>
                    <a:latin typeface="Cambria Math" panose="02040503050406030204" pitchFamily="18" charset="0"/>
                    <a:ea typeface="Calibri" panose="020F0502020204030204" pitchFamily="34" charset="0"/>
                    <a:cs typeface="Times New Roman" panose="02020603050405020304" pitchFamily="18" charset="0"/>
                  </a:rPr>
                  <a:t>1−𝛽</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 </a:t>
                </a:r>
                <a:r>
                  <a:rPr lang="en-IL" sz="1800" i="0">
                    <a:effectLst/>
                    <a:latin typeface="Cambria Math" panose="02040503050406030204" pitchFamily="18" charset="0"/>
                    <a:ea typeface="Calibri" panose="020F0502020204030204" pitchFamily="34" charset="0"/>
                    <a:cs typeface="Times New Roman" panose="02020603050405020304" pitchFamily="18" charset="0"/>
                  </a:rPr>
                  <a:t>)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 The mean of the Gaussian distribution, which is a scaled version of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𝑥</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𝑡−1</a:t>
                </a:r>
                <a:r>
                  <a:rPr lang="en-IL" sz="1800" i="0">
                    <a:effectLst/>
                    <a:latin typeface="Cambria Math" panose="020405030504060302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Arial" panose="020B0604020202020204" pitchFamily="34" charset="0"/>
                  </a:rPr>
                  <a:t>.</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07000"/>
                  </a:lnSpc>
                  <a:spcAft>
                    <a:spcPts val="800"/>
                  </a:spcAft>
                  <a:buFont typeface="Times New Roman" panose="02020603050405020304" pitchFamily="18" charset="0"/>
                  <a:buChar char="-"/>
                </a:pPr>
                <a:r>
                  <a:rPr lang="en-US" sz="1800" i="0">
                    <a:effectLst/>
                    <a:latin typeface="Cambria Math" panose="02040503050406030204" pitchFamily="18" charset="0"/>
                    <a:ea typeface="Calibri" panose="020F0502020204030204" pitchFamily="34" charset="0"/>
                    <a:cs typeface="Times New Roman" panose="02020603050405020304" pitchFamily="18" charset="0"/>
                  </a:rPr>
                  <a:t>𝛽</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 𝐼</a:t>
                </a:r>
                <a:r>
                  <a:rPr lang="en-US" sz="1800" dirty="0">
                    <a:effectLst/>
                    <a:latin typeface="Times New Roman" panose="02020603050405020304" pitchFamily="18" charset="0"/>
                    <a:ea typeface="Calibri" panose="020F0502020204030204" pitchFamily="34" charset="0"/>
                    <a:cs typeface="Arial" panose="020B0604020202020204" pitchFamily="34" charset="0"/>
                  </a:rPr>
                  <a:t>: The covariance matrix of the Gaussian distribution, with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𝛽</a:t>
                </a:r>
                <a:r>
                  <a:rPr lang="en-IL" sz="1800" i="0">
                    <a:effectLst/>
                    <a:latin typeface="Cambria Math" panose="02040503050406030204" pitchFamily="18" charset="0"/>
                    <a:ea typeface="Calibri" panose="020F0502020204030204" pitchFamily="34" charset="0"/>
                    <a:cs typeface="Times New Roman" panose="02020603050405020304" pitchFamily="18" charset="0"/>
                  </a:rPr>
                  <a:t>_</a:t>
                </a:r>
                <a:r>
                  <a:rPr lang="en-US" sz="1800" i="0">
                    <a:effectLst/>
                    <a:latin typeface="Cambria Math" panose="02040503050406030204" pitchFamily="18" charset="0"/>
                    <a:ea typeface="Calibri" panose="020F0502020204030204" pitchFamily="34" charset="0"/>
                    <a:cs typeface="Times New Roman" panose="02020603050405020304" pitchFamily="18" charset="0"/>
                  </a:rPr>
                  <a:t>𝑡</a:t>
                </a:r>
                <a:r>
                  <a:rPr lang="en-US" sz="1800" dirty="0">
                    <a:effectLst/>
                    <a:latin typeface="Times New Roman" panose="02020603050405020304" pitchFamily="18" charset="0"/>
                    <a:ea typeface="Calibri" panose="020F0502020204030204" pitchFamily="34" charset="0"/>
                    <a:cs typeface="Arial" panose="020B0604020202020204" pitchFamily="34" charset="0"/>
                  </a:rPr>
                  <a:t> controlling the amount of noise added at each step and </a:t>
                </a:r>
                <a:r>
                  <a:rPr lang="en-US" sz="1800" i="0">
                    <a:effectLst/>
                    <a:latin typeface="Cambria Math" panose="02040503050406030204" pitchFamily="18" charset="0"/>
                    <a:ea typeface="Calibri" panose="020F0502020204030204" pitchFamily="34" charset="0"/>
                    <a:cs typeface="Times New Roman" panose="02020603050405020304" pitchFamily="18" charset="0"/>
                  </a:rPr>
                  <a:t>𝐼</a:t>
                </a:r>
                <a:r>
                  <a:rPr lang="en-US" sz="1800" dirty="0">
                    <a:effectLst/>
                    <a:latin typeface="Times New Roman" panose="02020603050405020304" pitchFamily="18" charset="0"/>
                    <a:ea typeface="Calibri" panose="020F0502020204030204" pitchFamily="34" charset="0"/>
                    <a:cs typeface="Arial" panose="020B0604020202020204" pitchFamily="34" charset="0"/>
                  </a:rPr>
                  <a:t> being the identity matrix indicating isotropic (equal in all directions) noise.</a:t>
                </a:r>
                <a:endParaRPr lang="en-IL" sz="1800" dirty="0">
                  <a:effectLst/>
                  <a:latin typeface="Calibri" panose="020F0502020204030204" pitchFamily="34" charset="0"/>
                  <a:ea typeface="Calibri" panose="020F0502020204030204" pitchFamily="34" charset="0"/>
                  <a:cs typeface="Arial" panose="020B0604020202020204" pitchFamily="34" charset="0"/>
                </a:endParaRPr>
              </a:p>
              <a:p>
                <a:endParaRPr lang="en-IL" dirty="0"/>
              </a:p>
            </p:txBody>
          </p:sp>
        </mc:Fallback>
      </mc:AlternateContent>
      <p:sp>
        <p:nvSpPr>
          <p:cNvPr id="4" name="מציין מיקום של מספר שקופית 3"/>
          <p:cNvSpPr>
            <a:spLocks noGrp="1"/>
          </p:cNvSpPr>
          <p:nvPr>
            <p:ph type="sldNum" sz="quarter" idx="5"/>
          </p:nvPr>
        </p:nvSpPr>
        <p:spPr/>
        <p:txBody>
          <a:bodyPr/>
          <a:lstStyle/>
          <a:p>
            <a:fld id="{DE5660C3-7D21-4CB7-949E-79EF36075AE7}" type="slidenum">
              <a:rPr lang="en-IL" smtClean="0"/>
              <a:t>7</a:t>
            </a:fld>
            <a:endParaRPr lang="en-IL"/>
          </a:p>
        </p:txBody>
      </p:sp>
    </p:spTree>
    <p:extLst>
      <p:ext uri="{BB962C8B-B14F-4D97-AF65-F5344CB8AC3E}">
        <p14:creationId xmlns:p14="http://schemas.microsoft.com/office/powerpoint/2010/main" val="1170807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Vision Transformer, or </a:t>
            </a:r>
            <a:r>
              <a:rPr lang="en-US" dirty="0" err="1"/>
              <a:t>ViT</a:t>
            </a:r>
            <a:r>
              <a:rPr lang="en-US" dirty="0"/>
              <a:t>, is crucial for our model because it serves as the backbone, enabling powerful multi-scale feature extraction. It excels in image classification, detection, and segmentation by capturing both local and global details, making it ideal for tasks like camouflaged object detection and image restoration.</a:t>
            </a:r>
          </a:p>
          <a:p>
            <a:pPr algn="l" rtl="0"/>
            <a:r>
              <a:rPr lang="en-US" dirty="0"/>
              <a:t>Here’s a quick overview of the </a:t>
            </a:r>
            <a:r>
              <a:rPr lang="en-US" b="1" dirty="0" err="1"/>
              <a:t>ViT</a:t>
            </a:r>
            <a:r>
              <a:rPr lang="en-US" b="1" dirty="0"/>
              <a:t> Process</a:t>
            </a:r>
            <a:r>
              <a:rPr lang="en-US" dirty="0"/>
              <a:t>:</a:t>
            </a:r>
          </a:p>
          <a:p>
            <a:pPr algn="l" rtl="0">
              <a:buFont typeface="+mj-lt"/>
              <a:buAutoNum type="arabicPeriod"/>
            </a:pPr>
            <a:r>
              <a:rPr lang="en-US" b="1" dirty="0"/>
              <a:t>Patch Processing</a:t>
            </a:r>
            <a:r>
              <a:rPr lang="en-US" dirty="0"/>
              <a:t>: The image is divided into patches, with each patch embedded into a fixed-size vector, allowing the transformer to process the image in manageable parts.</a:t>
            </a:r>
          </a:p>
          <a:p>
            <a:pPr algn="l" rtl="0">
              <a:buFont typeface="+mj-lt"/>
              <a:buAutoNum type="arabicPeriod"/>
            </a:pPr>
            <a:r>
              <a:rPr lang="en-US" b="1" dirty="0"/>
              <a:t>Positional Encoding</a:t>
            </a:r>
            <a:r>
              <a:rPr lang="en-US" dirty="0"/>
              <a:t>: Spatial information is added to these patch embeddings, helping the model understand the layout and structure of the image.</a:t>
            </a:r>
          </a:p>
          <a:p>
            <a:pPr algn="l" rtl="0">
              <a:buFont typeface="+mj-lt"/>
              <a:buAutoNum type="arabicPeriod"/>
            </a:pPr>
            <a:r>
              <a:rPr lang="en-US" b="1" dirty="0"/>
              <a:t>Self-Attention Mechanism</a:t>
            </a:r>
            <a:r>
              <a:rPr lang="en-US" dirty="0"/>
              <a:t>: The transformer layers use self-attention to capture long-range dependencies, enabling the model to understand relationships across the entire image.</a:t>
            </a:r>
          </a:p>
          <a:p>
            <a:pPr algn="l" rtl="0">
              <a:buFont typeface="+mj-lt"/>
              <a:buAutoNum type="arabicPeriod"/>
            </a:pPr>
            <a:r>
              <a:rPr lang="en-US" b="1" dirty="0"/>
              <a:t>Multi-Scale Feature Extraction</a:t>
            </a:r>
            <a:r>
              <a:rPr lang="en-US" dirty="0"/>
              <a:t>: By processing patches at various resolutions, the </a:t>
            </a:r>
            <a:r>
              <a:rPr lang="en-US" dirty="0" err="1"/>
              <a:t>ViT</a:t>
            </a:r>
            <a:r>
              <a:rPr lang="en-US" dirty="0"/>
              <a:t> extracts detailed features across different scales, which is key to the model's ability to handle diverse and complex visual tasks.</a:t>
            </a:r>
          </a:p>
          <a:p>
            <a:pPr algn="l" rtl="0"/>
            <a:endParaRPr lang="en-US" b="1" dirty="0"/>
          </a:p>
          <a:p>
            <a:pPr algn="l" rtl="0"/>
            <a:endParaRPr lang="en-US" b="1" dirty="0"/>
          </a:p>
          <a:p>
            <a:pPr algn="l" rtl="0"/>
            <a:endParaRPr lang="en-US" b="1" dirty="0"/>
          </a:p>
          <a:p>
            <a:pPr algn="l" rtl="0"/>
            <a:endParaRPr lang="en-US" b="1" dirty="0"/>
          </a:p>
          <a:p>
            <a:pPr algn="l" rtl="0"/>
            <a:endParaRPr lang="en-US" b="1" dirty="0"/>
          </a:p>
          <a:p>
            <a:pPr algn="l" rtl="0"/>
            <a:endParaRPr lang="en-US" b="1" dirty="0"/>
          </a:p>
          <a:p>
            <a:pPr algn="l" rtl="0"/>
            <a:endParaRPr lang="en-US" b="1" dirty="0"/>
          </a:p>
          <a:p>
            <a:pPr algn="l" rtl="0"/>
            <a:r>
              <a:rPr lang="en-US" b="1" dirty="0"/>
              <a:t>Vision Transformer (ViT) Process Explanation:</a:t>
            </a:r>
          </a:p>
          <a:p>
            <a:pPr algn="l" rtl="0">
              <a:buFont typeface="+mj-lt"/>
              <a:buAutoNum type="arabicPeriod"/>
            </a:pPr>
            <a:r>
              <a:rPr lang="en-US" b="1" dirty="0"/>
              <a:t>Image Patch Division</a:t>
            </a:r>
            <a:r>
              <a:rPr lang="en-US" dirty="0"/>
              <a:t>:</a:t>
            </a:r>
          </a:p>
          <a:p>
            <a:pPr marL="742950" lvl="1" indent="-285750" algn="l" rtl="0">
              <a:buFont typeface="+mj-lt"/>
              <a:buAutoNum type="arabicPeriod"/>
            </a:pPr>
            <a:r>
              <a:rPr lang="en-US" b="1" dirty="0"/>
              <a:t>What Happens</a:t>
            </a:r>
            <a:r>
              <a:rPr lang="en-US" dirty="0"/>
              <a:t>: The input image is divided into fixed-size patches (e.g., 16x16 pixels).</a:t>
            </a:r>
          </a:p>
          <a:p>
            <a:pPr marL="742950" lvl="1" indent="-285750" algn="l" rtl="0">
              <a:buFont typeface="+mj-lt"/>
              <a:buAutoNum type="arabicPeriod"/>
            </a:pPr>
            <a:r>
              <a:rPr lang="en-US" b="1" dirty="0"/>
              <a:t>Why</a:t>
            </a:r>
            <a:r>
              <a:rPr lang="en-US" dirty="0"/>
              <a:t>: This division allows the image to be treated as a sequence of smaller, manageable pieces, similar to how text is treated as a sequence of words in NLP.</a:t>
            </a:r>
          </a:p>
          <a:p>
            <a:pPr algn="l" rtl="0">
              <a:buFont typeface="+mj-lt"/>
              <a:buAutoNum type="arabicPeriod"/>
            </a:pPr>
            <a:r>
              <a:rPr lang="en-US" b="1" dirty="0"/>
              <a:t>Patch Embedding</a:t>
            </a:r>
            <a:r>
              <a:rPr lang="en-US" dirty="0"/>
              <a:t>:</a:t>
            </a:r>
          </a:p>
          <a:p>
            <a:pPr marL="742950" lvl="1" indent="-285750" algn="l" rtl="0">
              <a:buFont typeface="+mj-lt"/>
              <a:buAutoNum type="arabicPeriod"/>
            </a:pPr>
            <a:r>
              <a:rPr lang="en-US" b="1" dirty="0"/>
              <a:t>What Happens</a:t>
            </a:r>
            <a:r>
              <a:rPr lang="en-US" dirty="0"/>
              <a:t>: Each image patch is flattened into a 1D vector and then linearly transformed into a fixed-size embedding vector using a trainable linear projection.</a:t>
            </a:r>
          </a:p>
          <a:p>
            <a:pPr marL="742950" lvl="1" indent="-285750" algn="l" rtl="0">
              <a:buFont typeface="+mj-lt"/>
              <a:buAutoNum type="arabicPeriod"/>
            </a:pPr>
            <a:r>
              <a:rPr lang="en-US" b="1" dirty="0"/>
              <a:t>Why</a:t>
            </a:r>
            <a:r>
              <a:rPr lang="en-US" dirty="0"/>
              <a:t>: This step converts the image patches into a format that can be processed by the transformer model, with each patch becoming a token in the sequence.</a:t>
            </a:r>
          </a:p>
          <a:p>
            <a:pPr algn="l" rtl="0">
              <a:buFont typeface="+mj-lt"/>
              <a:buAutoNum type="arabicPeriod"/>
            </a:pPr>
            <a:r>
              <a:rPr lang="en-US" b="1" dirty="0"/>
              <a:t>Positional Encoding</a:t>
            </a:r>
            <a:r>
              <a:rPr lang="en-US" dirty="0"/>
              <a:t>:</a:t>
            </a:r>
          </a:p>
          <a:p>
            <a:pPr marL="742950" lvl="1" indent="-285750" algn="l" rtl="0">
              <a:buFont typeface="+mj-lt"/>
              <a:buAutoNum type="arabicPeriod"/>
            </a:pPr>
            <a:r>
              <a:rPr lang="en-US" b="1" dirty="0"/>
              <a:t>What Happens</a:t>
            </a:r>
            <a:r>
              <a:rPr lang="en-US" dirty="0"/>
              <a:t>: Positional encodings are added to each patch embedding to retain the spatial information of the patches within the image.</a:t>
            </a:r>
          </a:p>
          <a:p>
            <a:pPr marL="742950" lvl="1" indent="-285750" algn="l" rtl="0">
              <a:buFont typeface="+mj-lt"/>
              <a:buAutoNum type="arabicPeriod"/>
            </a:pPr>
            <a:r>
              <a:rPr lang="en-US" b="1" dirty="0"/>
              <a:t>Why</a:t>
            </a:r>
            <a:r>
              <a:rPr lang="en-US" dirty="0"/>
              <a:t>: Transformers do not inherently capture positional information since they are permutation-invariant. Positional encodings help the model understand the order and position of patches in the original image.</a:t>
            </a:r>
          </a:p>
          <a:p>
            <a:pPr algn="l" rtl="0">
              <a:buFont typeface="+mj-lt"/>
              <a:buAutoNum type="arabicPeriod"/>
            </a:pPr>
            <a:r>
              <a:rPr lang="en-US" b="1" dirty="0"/>
              <a:t>Transformer Encoder Layers</a:t>
            </a:r>
            <a:r>
              <a:rPr lang="en-US" dirty="0"/>
              <a:t>:</a:t>
            </a:r>
          </a:p>
          <a:p>
            <a:pPr marL="742950" lvl="1" indent="-285750" algn="l" rtl="0">
              <a:buFont typeface="+mj-lt"/>
              <a:buAutoNum type="arabicPeriod"/>
            </a:pPr>
            <a:r>
              <a:rPr lang="en-US" b="1" dirty="0"/>
              <a:t>What Happens</a:t>
            </a:r>
            <a:r>
              <a:rPr lang="en-US" dirty="0"/>
              <a:t>: The sequence of patch embeddings is passed through multiple transformer encoder layers. Each encoder layer has two main components:</a:t>
            </a:r>
          </a:p>
          <a:p>
            <a:pPr marL="1143000" lvl="2" indent="-228600" algn="l" rtl="0">
              <a:buFont typeface="+mj-lt"/>
              <a:buAutoNum type="arabicPeriod"/>
            </a:pPr>
            <a:r>
              <a:rPr lang="en-US" b="1" dirty="0"/>
              <a:t>Multi-Head Self-Attention (MHSA)</a:t>
            </a:r>
            <a:r>
              <a:rPr lang="en-US" dirty="0"/>
              <a:t>: Each patch embedding attends to all other patches, allowing the model to capture relationships between different parts of the image. Multiple attention heads allow the model to focus on different aspects of the relationships.</a:t>
            </a:r>
          </a:p>
          <a:p>
            <a:pPr marL="1143000" lvl="2" indent="-228600" algn="l" rtl="0">
              <a:buFont typeface="+mj-lt"/>
              <a:buAutoNum type="arabicPeriod"/>
            </a:pPr>
            <a:r>
              <a:rPr lang="en-US" b="1" dirty="0"/>
              <a:t>MLP (Multi-Layer Perceptron)</a:t>
            </a:r>
            <a:r>
              <a:rPr lang="en-US" dirty="0"/>
              <a:t>: After attention, the output is passed through a small feedforward neural network, typically consisting of two fully connected layers with a non-linear activation function (like GELU) in between.</a:t>
            </a:r>
          </a:p>
          <a:p>
            <a:pPr marL="742950" lvl="1" indent="-285750" algn="l" rtl="0">
              <a:buFont typeface="+mj-lt"/>
              <a:buAutoNum type="arabicPeriod"/>
            </a:pPr>
            <a:r>
              <a:rPr lang="en-US" b="1" dirty="0"/>
              <a:t>Why</a:t>
            </a:r>
            <a:r>
              <a:rPr lang="en-US" dirty="0"/>
              <a:t>: The self-attention mechanism enables the model to consider the global context of the image, not just local features, which is crucial for understanding complex patterns. The MLP helps in further processing and transforming the information for downstream tasks.</a:t>
            </a:r>
          </a:p>
          <a:p>
            <a:pPr algn="l" rtl="0">
              <a:buFont typeface="+mj-lt"/>
              <a:buAutoNum type="arabicPeriod"/>
            </a:pPr>
            <a:r>
              <a:rPr lang="en-US" b="1" dirty="0"/>
              <a:t>Multi-Scale Feature Extraction</a:t>
            </a:r>
            <a:r>
              <a:rPr lang="en-US" dirty="0"/>
              <a:t>:</a:t>
            </a:r>
          </a:p>
          <a:p>
            <a:pPr marL="742950" lvl="1" indent="-285750" algn="l" rtl="0">
              <a:buFont typeface="+mj-lt"/>
              <a:buAutoNum type="arabicPeriod"/>
            </a:pPr>
            <a:r>
              <a:rPr lang="en-US" b="1" dirty="0"/>
              <a:t>What Happens</a:t>
            </a:r>
            <a:r>
              <a:rPr lang="en-US" dirty="0"/>
              <a:t>: While not an explicit step in the original ViT, multi-scale feature extraction can be achieved by processing patches at different resolutions or by integrating the ViT with feature fusion techniques that combine outputs from different transformer layers.</a:t>
            </a:r>
          </a:p>
          <a:p>
            <a:pPr marL="742950" lvl="1" indent="-285750" algn="l" rtl="0">
              <a:buFont typeface="+mj-lt"/>
              <a:buAutoNum type="arabicPeriod"/>
            </a:pPr>
            <a:r>
              <a:rPr lang="en-US" b="1" dirty="0"/>
              <a:t>Why</a:t>
            </a:r>
            <a:r>
              <a:rPr lang="en-US" dirty="0"/>
              <a:t>: Extracting features at multiple scales is important for capturing both fine details and broader patterns in the image, which are essential for tasks like segmentation and object detection.</a:t>
            </a:r>
          </a:p>
          <a:p>
            <a:pPr algn="l" rtl="0">
              <a:buFont typeface="+mj-lt"/>
              <a:buAutoNum type="arabicPeriod"/>
            </a:pPr>
            <a:r>
              <a:rPr lang="en-US" b="1" dirty="0"/>
              <a:t>Classification Token (if used)</a:t>
            </a:r>
            <a:r>
              <a:rPr lang="en-US" dirty="0"/>
              <a:t>:</a:t>
            </a:r>
          </a:p>
          <a:p>
            <a:pPr marL="742950" lvl="1" indent="-285750" algn="l" rtl="0">
              <a:buFont typeface="+mj-lt"/>
              <a:buAutoNum type="arabicPeriod"/>
            </a:pPr>
            <a:r>
              <a:rPr lang="en-US" b="1" dirty="0"/>
              <a:t>What Happens</a:t>
            </a:r>
            <a:r>
              <a:rPr lang="en-US" dirty="0"/>
              <a:t>: In many ViT models, a special classification token (CLS token) is added to the sequence of patches before they enter the transformer layers. The final output of this token after passing through the transformer layers is used for classification.</a:t>
            </a:r>
          </a:p>
          <a:p>
            <a:pPr marL="742950" lvl="1" indent="-285750" algn="l" rtl="0">
              <a:buFont typeface="+mj-lt"/>
              <a:buAutoNum type="arabicPeriod"/>
            </a:pPr>
            <a:r>
              <a:rPr lang="en-US" b="1" dirty="0"/>
              <a:t>Why</a:t>
            </a:r>
            <a:r>
              <a:rPr lang="en-US" dirty="0"/>
              <a:t>: The CLS token aggregates information from all patches, providing a global representation of the image that can be used for tasks like classification.</a:t>
            </a:r>
          </a:p>
          <a:p>
            <a:pPr algn="l" rtl="0">
              <a:buFont typeface="+mj-lt"/>
              <a:buAutoNum type="arabicPeriod"/>
            </a:pPr>
            <a:r>
              <a:rPr lang="en-US" b="1" dirty="0"/>
              <a:t>Final Output</a:t>
            </a:r>
            <a:r>
              <a:rPr lang="en-US" dirty="0"/>
              <a:t>:</a:t>
            </a:r>
          </a:p>
          <a:p>
            <a:pPr marL="742950" lvl="1" indent="-285750" algn="l" rtl="0">
              <a:buFont typeface="+mj-lt"/>
              <a:buAutoNum type="arabicPeriod"/>
            </a:pPr>
            <a:r>
              <a:rPr lang="en-US" b="1" dirty="0"/>
              <a:t>What Happens</a:t>
            </a:r>
            <a:r>
              <a:rPr lang="en-US" dirty="0"/>
              <a:t>: The output from the transformer layers (either the CLS token or the entire sequence) is passed to a final classification layer or used for other tasks like segmentation.</a:t>
            </a:r>
          </a:p>
          <a:p>
            <a:pPr marL="742950" lvl="1" indent="-285750" algn="l" rtl="0">
              <a:buFont typeface="+mj-lt"/>
              <a:buAutoNum type="arabicPeriod"/>
            </a:pPr>
            <a:r>
              <a:rPr lang="en-US" b="1" dirty="0"/>
              <a:t>Why</a:t>
            </a:r>
            <a:r>
              <a:rPr lang="en-US" dirty="0"/>
              <a:t>: This step produces the final predictions or outputs based on the processed and transformed information from the image patches.</a:t>
            </a:r>
          </a:p>
          <a:p>
            <a:pPr algn="l" rtl="0"/>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8</a:t>
            </a:fld>
            <a:endParaRPr lang="en-IL"/>
          </a:p>
        </p:txBody>
      </p:sp>
    </p:spTree>
    <p:extLst>
      <p:ext uri="{BB962C8B-B14F-4D97-AF65-F5344CB8AC3E}">
        <p14:creationId xmlns:p14="http://schemas.microsoft.com/office/powerpoint/2010/main" val="1711792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In this slide, we will focusing on the Feature Fusion (FF) module, which plays a critical role in our model by integrating inputs from the Vision Transformer (</a:t>
            </a:r>
            <a:r>
              <a:rPr lang="en-US" dirty="0" err="1"/>
              <a:t>ViT</a:t>
            </a:r>
            <a:r>
              <a:rPr lang="en-US" dirty="0"/>
              <a:t>).</a:t>
            </a:r>
          </a:p>
          <a:p>
            <a:pPr algn="l" rtl="0"/>
            <a:r>
              <a:rPr lang="en-US" b="1" dirty="0"/>
              <a:t>Multi-Scale Integration</a:t>
            </a:r>
            <a:r>
              <a:rPr lang="en-US" dirty="0"/>
              <a:t>: The FF module merges features extracted by the </a:t>
            </a:r>
            <a:r>
              <a:rPr lang="en-US" dirty="0" err="1"/>
              <a:t>ViT</a:t>
            </a:r>
            <a:r>
              <a:rPr lang="en-US" dirty="0"/>
              <a:t> from different scales, effectively capturing both fine details and broader patterns. This enriches the overall image representation, making it more robust for further processing.</a:t>
            </a:r>
          </a:p>
          <a:p>
            <a:pPr algn="l" rtl="0"/>
            <a:r>
              <a:rPr lang="en-US" b="1" dirty="0"/>
              <a:t>Dynamic Weight Adjustment</a:t>
            </a:r>
            <a:r>
              <a:rPr lang="en-US" dirty="0"/>
              <a:t>: During training, the FF module dynamically adjusts the weights of different features. We're interested in modifying this weight adjustment process in the future, to better handle various types of noise that imitate image damage. By doing so, we aim to make the model more resilient to the kinds of distortions that can occur in real-world scenarios.</a:t>
            </a:r>
          </a:p>
          <a:p>
            <a:pPr algn="l" rtl="0"/>
            <a:r>
              <a:rPr lang="en-US" b="1" dirty="0"/>
              <a:t>Enhanced Image Processing</a:t>
            </a:r>
            <a:r>
              <a:rPr lang="en-US" dirty="0"/>
              <a:t>: By combining these multi-scale features, the FF module significantly refines and improves image outputs, which is especially important for tasks like </a:t>
            </a:r>
            <a:r>
              <a:rPr lang="en-US" sz="1200" dirty="0">
                <a:latin typeface="Aptos Serif" panose="02020604070405020304" pitchFamily="18" charset="0"/>
                <a:ea typeface="Calibri" panose="020F0502020204030204" pitchFamily="34" charset="0"/>
                <a:cs typeface="Aptos Serif" panose="02020604070405020304" pitchFamily="18" charset="0"/>
              </a:rPr>
              <a:t>restoration.</a:t>
            </a:r>
            <a:endParaRPr lang="en-IL" dirty="0"/>
          </a:p>
        </p:txBody>
      </p:sp>
      <p:sp>
        <p:nvSpPr>
          <p:cNvPr id="4" name="מציין מיקום של מספר שקופית 3"/>
          <p:cNvSpPr>
            <a:spLocks noGrp="1"/>
          </p:cNvSpPr>
          <p:nvPr>
            <p:ph type="sldNum" sz="quarter" idx="5"/>
          </p:nvPr>
        </p:nvSpPr>
        <p:spPr/>
        <p:txBody>
          <a:bodyPr/>
          <a:lstStyle/>
          <a:p>
            <a:fld id="{DE5660C3-7D21-4CB7-949E-79EF36075AE7}" type="slidenum">
              <a:rPr lang="en-IL" smtClean="0"/>
              <a:t>9</a:t>
            </a:fld>
            <a:endParaRPr lang="en-IL"/>
          </a:p>
        </p:txBody>
      </p:sp>
    </p:spTree>
    <p:extLst>
      <p:ext uri="{BB962C8B-B14F-4D97-AF65-F5344CB8AC3E}">
        <p14:creationId xmlns:p14="http://schemas.microsoft.com/office/powerpoint/2010/main" val="359418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מציין מיקום של הערות 2"/>
              <p:cNvSpPr>
                <a:spLocks noGrp="1"/>
              </p:cNvSpPr>
              <p:nvPr>
                <p:ph type="body" idx="1"/>
              </p:nvPr>
            </p:nvSpPr>
            <p:spPr/>
            <p:txBody>
              <a:bodyPr/>
              <a:lstStyle/>
              <a:p>
                <a:pPr algn="l" rtl="0"/>
                <a:r>
                  <a:rPr lang="en-US" dirty="0"/>
                  <a:t>In this slide, we’ll see the Denoising U-Net architecture with emphasis on the Injection Attention Module (IAM) and how it plays a crucial role in the reverse diffusion process.</a:t>
                </a:r>
              </a:p>
              <a:p>
                <a:pPr algn="l" rtl="0"/>
                <a:r>
                  <a:rPr lang="en-US" dirty="0"/>
                  <a:t>We begin with the </a:t>
                </a:r>
                <a:r>
                  <a:rPr lang="en-US" b="1" dirty="0"/>
                  <a:t>Encoder</a:t>
                </a:r>
                <a:r>
                  <a:rPr lang="en-US" dirty="0"/>
                  <a:t>, which is responsible for </a:t>
                </a:r>
                <a:r>
                  <a:rPr lang="en-US" dirty="0" err="1"/>
                  <a:t>downsampling</a:t>
                </a:r>
                <a:r>
                  <a:rPr lang="en-US" dirty="0"/>
                  <a:t> the input image. During this process, the encoder extracts multi-scale features, progressively reducing the spatial dimensions while still preserving essential information. These features are key to capturing different levels of detail that the model will use in the reconstruction phase.</a:t>
                </a:r>
              </a:p>
              <a:p>
                <a:pPr algn="l" rtl="0"/>
                <a:r>
                  <a:rPr lang="en-US" dirty="0"/>
                  <a:t>Now, let's focus on the </a:t>
                </a:r>
                <a:r>
                  <a:rPr lang="en-US" b="1" dirty="0"/>
                  <a:t>IAM in the Bottleneck</a:t>
                </a:r>
                <a:r>
                  <a:rPr lang="en-US" dirty="0"/>
                  <a:t>. The IAM, or Injection Attention Module, is positioned at the bottleneck of the U-Net and plays a crucial role in refining the features used for denoising. What makes the IAM powerful is its ability to integrate feature maps from two key sources: the noisy image processed by the encoder and the original image features provided by the Feature Fusion model.</a:t>
                </a:r>
              </a:p>
              <a:p>
                <a:pPr algn="l" rtl="0"/>
                <a:r>
                  <a:rPr lang="en-US" dirty="0"/>
                  <a:t>The Feature Fusion model extracts features from the original, non-noisy image. These features are then fed into the IAM alongside the multi-scale features from the noisy image. The IAM uses attention mechanisms to assess these combined inputs, determining which areas of the image are most critical for accurate denoising. By focusing on these crucial textures and structures, the IAM guides the model to prioritize them during the reverse process, effectively restoring the image with greater precision.</a:t>
                </a:r>
              </a:p>
              <a:p>
                <a:pPr algn="l" rtl="0"/>
                <a:r>
                  <a:rPr lang="en-US" dirty="0"/>
                  <a:t>After the IAM refines these features, the </a:t>
                </a:r>
                <a:r>
                  <a:rPr lang="en-US" b="1" dirty="0"/>
                  <a:t>Decoder</a:t>
                </a:r>
                <a:r>
                  <a:rPr lang="en-US" dirty="0"/>
                  <a:t> begins the reverse process, </a:t>
                </a:r>
                <a:r>
                  <a:rPr lang="en-US" dirty="0" err="1"/>
                  <a:t>upsampling</a:t>
                </a:r>
                <a:r>
                  <a:rPr lang="en-US" dirty="0"/>
                  <a:t> the enhanced features to reconstruct the image. Using transposed convolutions, the decoder restores the resolution, ensuring that the final output is as close to the original image as possible, with an emphasis on the fine details identified by the IAM.</a:t>
                </a:r>
              </a:p>
              <a:p>
                <a:pPr algn="l" rtl="0">
                  <a:lnSpc>
                    <a:spcPct val="107000"/>
                  </a:lnSpc>
                  <a:spcAft>
                    <a:spcPts val="8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algn="l" rtl="0">
                  <a:lnSpc>
                    <a:spcPct val="107000"/>
                  </a:lnSpc>
                  <a:spcAft>
                    <a:spcPts val="8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algn="l" rtl="0">
                  <a:lnSpc>
                    <a:spcPct val="107000"/>
                  </a:lnSpc>
                  <a:spcAft>
                    <a:spcPts val="800"/>
                  </a:spcAft>
                </a:pPr>
                <a:endParaRPr lang="en-US" sz="1200" dirty="0">
                  <a:effectLst/>
                  <a:latin typeface="Times New Roman" panose="02020603050405020304" pitchFamily="18"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IAM takes two inputs: the multi-scale fusion feature F from the Feature Fusion (FF) module and the deepest feature D from the diffusion model.</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 These inputs undergo the following process:</a:t>
                </a:r>
              </a:p>
              <a:p>
                <a:pPr algn="l" rtl="0">
                  <a:lnSpc>
                    <a:spcPct val="107000"/>
                  </a:lnSpc>
                  <a:spcAft>
                    <a:spcPts val="800"/>
                  </a:spcAft>
                </a:pPr>
                <a:endParaRPr lang="en-US" sz="1200" b="1" dirty="0">
                  <a:effectLst/>
                  <a:latin typeface="Times New Roman" panose="02020603050405020304" pitchFamily="18" charset="0"/>
                  <a:ea typeface="Calibri" panose="020F0502020204030204" pitchFamily="34" charset="0"/>
                  <a:cs typeface="Arial" panose="020B0604020202020204" pitchFamily="34" charset="0"/>
                </a:endParaRPr>
              </a:p>
              <a:p>
                <a:pPr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Feature Transformation</a:t>
                </a:r>
                <a:br>
                  <a:rPr lang="en-US" sz="1400" dirty="0">
                    <a:effectLst/>
                    <a:latin typeface="Times New Roman" panose="02020603050405020304" pitchFamily="18" charset="0"/>
                    <a:ea typeface="Calibri" panose="020F0502020204030204" pitchFamily="34" charset="0"/>
                    <a:cs typeface="Arial" panose="020B0604020202020204" pitchFamily="34" charset="0"/>
                  </a:rPr>
                </a:br>
                <a:r>
                  <a:rPr lang="en-US" sz="1200" dirty="0">
                    <a:effectLst/>
                    <a:latin typeface="Times New Roman" panose="02020603050405020304" pitchFamily="18" charset="0"/>
                    <a:ea typeface="Calibri" panose="020F0502020204030204" pitchFamily="34" charset="0"/>
                    <a:cs typeface="Arial" panose="020B0604020202020204" pitchFamily="34" charset="0"/>
                  </a:rPr>
                  <a:t>The deepest feature D is linearly projected to produce the query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𝑄</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D</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key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𝐾</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D</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and value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𝑉</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D</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The fusion feature F is linearly projected to generate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𝑃</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F</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and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𝑉</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F</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Unlike typical attention mechanisms, F does not generate queries and keys for direct similarity comparison, instead, it uses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𝑃</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F</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 for this purpose. Those are formulated by:</a:t>
                </a:r>
              </a:p>
              <a:p>
                <a:pPr marL="457200" lvl="1" indent="0" algn="l" rtl="0">
                  <a:lnSpc>
                    <a:spcPct val="107000"/>
                  </a:lnSpc>
                  <a:spcAft>
                    <a:spcPts val="800"/>
                  </a:spcAft>
                  <a:buFont typeface="+mj-lt"/>
                  <a:buNone/>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𝑄</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D</m:t>
                        </m:r>
                      </m:sub>
                    </m:sSub>
                    <m:r>
                      <a:rPr lang="en-US" sz="1200">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𝐷</m:t>
                    </m:r>
                    <m:r>
                      <a:rPr lang="en-US" sz="12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𝐷</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𝑄</m:t>
                        </m:r>
                      </m:sup>
                    </m:sSubSup>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  The query matrix derived from the deepest feature D.</a:t>
                </a:r>
              </a:p>
              <a:p>
                <a:pPr marL="228600" algn="l" rtl="0">
                  <a:lnSpc>
                    <a:spcPct val="107000"/>
                  </a:lnSpc>
                  <a:spcAft>
                    <a:spcPts val="800"/>
                  </a:spcAft>
                </a:pP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𝐾</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D</m:t>
                        </m:r>
                      </m:sub>
                    </m:sSub>
                    <m:r>
                      <a:rPr lang="en-US" sz="1200">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𝐷</m:t>
                    </m:r>
                    <m:r>
                      <a:rPr lang="en-US" sz="12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𝐷</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𝐾</m:t>
                        </m:r>
                      </m:sup>
                    </m:sSubSup>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 The key matrix derived from the deepest feature 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𝑉</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D</m:t>
                        </m:r>
                      </m:sub>
                    </m:sSub>
                    <m:r>
                      <a:rPr lang="en-US" sz="1200">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𝐷</m:t>
                    </m:r>
                    <m:r>
                      <a:rPr lang="en-US" sz="12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𝐷</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𝑉</m:t>
                        </m:r>
                      </m:sup>
                    </m:sSubSup>
                    <m:r>
                      <a:rPr lang="en-US" sz="1200">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  The value matrix derived from the deepest feature 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𝑃</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F</m:t>
                        </m:r>
                      </m:sub>
                    </m:sSub>
                    <m:r>
                      <a:rPr lang="en-US" sz="1200">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𝐹</m:t>
                    </m:r>
                    <m:r>
                      <a:rPr lang="en-US" sz="12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𝑃</m:t>
                        </m:r>
                      </m:sup>
                    </m:sSubSup>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 The intermediary projection of F, used for similarity comparison.</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𝑉</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F</m:t>
                        </m:r>
                      </m:sub>
                    </m:sSub>
                    <m:r>
                      <a:rPr lang="en-US" sz="1200">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𝐹</m:t>
                    </m:r>
                    <m:r>
                      <a:rPr lang="en-US" sz="12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𝑉</m:t>
                        </m:r>
                      </m:sup>
                    </m:sSubSup>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  The value matrix derived from the fusion feature F.</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Where  </a:t>
                </a:r>
                <a14:m>
                  <m:oMath xmlns:m="http://schemas.openxmlformats.org/officeDocument/2006/math">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𝐷</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𝑄</m:t>
                        </m:r>
                      </m:sup>
                    </m:sSubSup>
                    <m:r>
                      <a:rPr lang="en-US" sz="1200">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𝐷</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𝐾</m:t>
                        </m:r>
                      </m:sup>
                    </m:sSubSup>
                    <m:r>
                      <a:rPr lang="en-US" sz="1200">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𝐷</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𝑉</m:t>
                        </m:r>
                      </m:sup>
                    </m:sSubSup>
                    <m:r>
                      <a:rPr lang="en-US" sz="1200">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𝑃</m:t>
                        </m:r>
                      </m:sup>
                    </m:sSubSup>
                    <m:r>
                      <a:rPr lang="en-US" sz="1200">
                        <a:effectLst/>
                        <a:latin typeface="Cambria Math" panose="02040503050406030204" pitchFamily="18" charset="0"/>
                        <a:ea typeface="Calibri" panose="020F0502020204030204" pitchFamily="34" charset="0"/>
                        <a:cs typeface="Times New Roman" panose="02020603050405020304" pitchFamily="18" charset="0"/>
                      </a:rPr>
                      <m:t>, </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𝑉</m:t>
                        </m:r>
                      </m:sup>
                    </m:sSubSup>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are the learned projection matrices, and d is the dimensionality of these projections.</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similarity Computation</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similarity between the query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𝑄</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D</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and the intermediary projection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𝑃</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F</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is as computed as followed: </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12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𝑎𝑡𝑡</m:t>
                          </m:r>
                        </m:sup>
                      </m:sSubSup>
                      <m:r>
                        <a:rPr lang="en-US" sz="1200">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𝑆𝑜𝑓𝑡𝑚𝑎𝑥</m:t>
                      </m:r>
                      <m:d>
                        <m:d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𝑄</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D</m:t>
                                  </m:r>
                                </m:sub>
                              </m:sSub>
                              <m:r>
                                <a:rPr lang="en-US" sz="12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𝑇</m:t>
                                  </m:r>
                                </m:sup>
                              </m:sSubSup>
                            </m:num>
                            <m:den>
                              <m:rad>
                                <m:radPr>
                                  <m:degHide m:val="on"/>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1200" i="1">
                                      <a:effectLst/>
                                      <a:latin typeface="Cambria Math" panose="02040503050406030204" pitchFamily="18" charset="0"/>
                                      <a:ea typeface="Calibri" panose="020F0502020204030204" pitchFamily="34" charset="0"/>
                                      <a:cs typeface="Times New Roman" panose="02020603050405020304" pitchFamily="18" charset="0"/>
                                    </a:rPr>
                                    <m:t>𝑑</m:t>
                                  </m:r>
                                </m:e>
                              </m:rad>
                            </m:den>
                          </m:f>
                        </m:e>
                      </m:d>
                    </m:oMath>
                  </m:oMathPara>
                </a14:m>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Similarly, the similarity between the key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𝐾</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D</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and the intermediary projection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𝑃</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F</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is computed: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1200">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𝑎𝑡𝑡</m:t>
                          </m:r>
                        </m:sup>
                      </m:sSubSup>
                      <m:r>
                        <a:rPr lang="en-US" sz="1200">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𝑆𝑜𝑓𝑡𝑚𝑎𝑥</m:t>
                      </m:r>
                      <m:d>
                        <m:d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𝐾</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D</m:t>
                                  </m:r>
                                </m:sub>
                              </m:sSub>
                              <m:r>
                                <a:rPr lang="en-US" sz="12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𝐹</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𝑇</m:t>
                                  </m:r>
                                </m:sup>
                              </m:sSubSup>
                            </m:num>
                            <m:den>
                              <m:rad>
                                <m:radPr>
                                  <m:degHide m:val="on"/>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1200" i="1">
                                      <a:effectLst/>
                                      <a:latin typeface="Cambria Math" panose="02040503050406030204" pitchFamily="18" charset="0"/>
                                      <a:ea typeface="Calibri" panose="020F0502020204030204" pitchFamily="34" charset="0"/>
                                      <a:cs typeface="Times New Roman" panose="02020603050405020304" pitchFamily="18" charset="0"/>
                                    </a:rPr>
                                    <m:t>𝑑</m:t>
                                  </m:r>
                                </m:e>
                              </m:rad>
                            </m:den>
                          </m:f>
                        </m:e>
                      </m:d>
                    </m:oMath>
                  </m:oMathPara>
                </a14:m>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These similarity scores are normalized using the SoftMax function, resulting in attention maps </a:t>
                </a:r>
                <a14:m>
                  <m:oMath xmlns:m="http://schemas.openxmlformats.org/officeDocument/2006/math">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12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𝑎𝑡𝑡</m:t>
                        </m:r>
                      </m:sup>
                    </m:sSubSup>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and </a:t>
                </a:r>
                <a14:m>
                  <m:oMath xmlns:m="http://schemas.openxmlformats.org/officeDocument/2006/math">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1200">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𝑎𝑡𝑡</m:t>
                        </m:r>
                      </m:sup>
                    </m:sSubSup>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​(Attention maps are a core component of the attention mechanism in machine learning models, especially in tasks like image processing and natural language processing. They help the model understand which parts of the input data are most important for making accurate predictions or decisions).</a:t>
                </a:r>
              </a:p>
              <a:p>
                <a:pPr marL="228600" algn="l" rtl="0">
                  <a:lnSpc>
                    <a:spcPct val="107000"/>
                  </a:lnSpc>
                  <a:spcAft>
                    <a:spcPts val="800"/>
                  </a:spcAft>
                </a:pPr>
                <a:endParaRPr lang="en-US" sz="1200" b="1" dirty="0">
                  <a:effectLst/>
                  <a:latin typeface="Times New Roman" panose="02020603050405020304" pitchFamily="18"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Attention Weight Application</a:t>
                </a:r>
                <a:br>
                  <a:rPr lang="en-US" sz="1200" b="1" dirty="0">
                    <a:effectLst/>
                    <a:latin typeface="Times New Roman" panose="02020603050405020304" pitchFamily="18" charset="0"/>
                    <a:ea typeface="Calibri" panose="020F0502020204030204" pitchFamily="34" charset="0"/>
                    <a:cs typeface="Arial" panose="020B0604020202020204" pitchFamily="34" charset="0"/>
                  </a:rPr>
                </a:br>
                <a:r>
                  <a:rPr lang="en-US" sz="1200" dirty="0">
                    <a:effectLst/>
                    <a:latin typeface="Times New Roman" panose="02020603050405020304" pitchFamily="18" charset="0"/>
                    <a:ea typeface="Calibri" panose="020F0502020204030204" pitchFamily="34" charset="0"/>
                    <a:cs typeface="Arial" panose="020B0604020202020204" pitchFamily="34" charset="0"/>
                  </a:rPr>
                  <a:t>The weighted values are combined to form the final output: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𝑂</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I</m:t>
                          </m:r>
                        </m:sub>
                      </m:sSub>
                      <m:r>
                        <a:rPr lang="en-US" sz="12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12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𝑎𝑡𝑡</m:t>
                          </m:r>
                        </m:sup>
                      </m:sSubSup>
                      <m:r>
                        <a:rPr lang="en-US" sz="1200">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𝑀</m:t>
                          </m:r>
                        </m:e>
                        <m:sub>
                          <m:r>
                            <a:rPr lang="en-US" sz="1200">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𝑎𝑡𝑡</m:t>
                          </m:r>
                        </m:sup>
                      </m:sSubSup>
                      <m:r>
                        <a:rPr lang="en-US" sz="12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𝑉</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D</m:t>
                              </m:r>
                            </m:sub>
                          </m:sSub>
                          <m:r>
                            <a:rPr lang="en-US" sz="12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𝑉</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F</m:t>
                              </m:r>
                            </m:sub>
                          </m:sSub>
                        </m:e>
                      </m:d>
                    </m:oMath>
                  </m:oMathPara>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just"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output feature map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𝑂</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I</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serves as a refined representation that combines the strengths of both the multi-scale fusion features and the deep diffusion features. By leveraging cross-attention, </a:t>
                </a:r>
                <a14:m>
                  <m:oMath xmlns:m="http://schemas.openxmlformats.org/officeDocument/2006/math">
                    <m:sSub>
                      <m:sSubPr>
                        <m:ctrlPr>
                          <a:rPr lang="en-IL"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𝑂</m:t>
                        </m:r>
                      </m:e>
                      <m:sub>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I</m:t>
                        </m:r>
                      </m:sub>
                    </m:sSub>
                  </m:oMath>
                </a14:m>
                <a:r>
                  <a:rPr lang="en-US" sz="1200" dirty="0">
                    <a:effectLst/>
                    <a:latin typeface="Times New Roman" panose="02020603050405020304" pitchFamily="18" charset="0"/>
                    <a:ea typeface="Calibri" panose="020F0502020204030204" pitchFamily="34" charset="0"/>
                    <a:cs typeface="Arial" panose="020B0604020202020204" pitchFamily="34" charset="0"/>
                  </a:rPr>
                  <a:t> effectively integrates texture and localization information, making it highly effective for tasks that require detailed and context-aware feature representations.	</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endParaRPr lang="en-IL" dirty="0"/>
              </a:p>
            </p:txBody>
          </p:sp>
        </mc:Choice>
        <mc:Fallback xmlns="">
          <p:sp>
            <p:nvSpPr>
              <p:cNvPr id="3" name="מציין מיקום של הערות 2"/>
              <p:cNvSpPr>
                <a:spLocks noGrp="1"/>
              </p:cNvSpPr>
              <p:nvPr>
                <p:ph type="body" idx="1"/>
              </p:nvPr>
            </p:nvSpPr>
            <p:spPr/>
            <p:txBody>
              <a:bodyPr/>
              <a:lstStyle/>
              <a:p>
                <a:pPr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IAM takes two inputs: the multi-scale fusion feature F from the Feature Fusion (FF) module and the deepest feature D from the diffusion model.</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 These inputs undergo the following process:</a:t>
                </a:r>
              </a:p>
              <a:p>
                <a:pPr algn="l" rtl="0">
                  <a:lnSpc>
                    <a:spcPct val="107000"/>
                  </a:lnSpc>
                  <a:spcAft>
                    <a:spcPts val="800"/>
                  </a:spcAft>
                </a:pPr>
                <a:endParaRPr lang="en-US" sz="1200" b="1" dirty="0">
                  <a:effectLst/>
                  <a:latin typeface="Times New Roman" panose="02020603050405020304" pitchFamily="18" charset="0"/>
                  <a:ea typeface="Calibri" panose="020F0502020204030204" pitchFamily="34" charset="0"/>
                  <a:cs typeface="Arial" panose="020B0604020202020204" pitchFamily="34" charset="0"/>
                </a:endParaRPr>
              </a:p>
              <a:p>
                <a:pPr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Feature Transformation</a:t>
                </a:r>
                <a:br>
                  <a:rPr lang="en-US" sz="1400" dirty="0">
                    <a:effectLst/>
                    <a:latin typeface="Times New Roman" panose="02020603050405020304" pitchFamily="18" charset="0"/>
                    <a:ea typeface="Calibri" panose="020F0502020204030204" pitchFamily="34" charset="0"/>
                    <a:cs typeface="Arial" panose="020B0604020202020204" pitchFamily="34" charset="0"/>
                  </a:rPr>
                </a:br>
                <a:r>
                  <a:rPr lang="en-US" sz="1200" dirty="0">
                    <a:effectLst/>
                    <a:latin typeface="Times New Roman" panose="02020603050405020304" pitchFamily="18" charset="0"/>
                    <a:ea typeface="Calibri" panose="020F0502020204030204" pitchFamily="34" charset="0"/>
                    <a:cs typeface="Arial" panose="020B0604020202020204" pitchFamily="34" charset="0"/>
                  </a:rPr>
                  <a:t>The deepest feature D is linearly projected to produce the query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key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and value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The fusion feature F is linearly projected to generate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and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Unlike typical attention mechanisms, F does not generate queries and keys for direct similarity comparison, instead, it uses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 for this purpose. Those are formulated by:</a:t>
                </a:r>
              </a:p>
              <a:p>
                <a:pPr marL="457200" lvl="1" indent="0" algn="l" rtl="0">
                  <a:lnSpc>
                    <a:spcPct val="107000"/>
                  </a:lnSpc>
                  <a:spcAft>
                    <a:spcPts val="800"/>
                  </a:spcAft>
                  <a:buFont typeface="+mj-lt"/>
                  <a:buNone/>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D=𝐷⋅𝑊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𝐷^𝑄</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query matrix derived from the deepest feature D.</a:t>
                </a: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D=𝐷⋅𝑊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𝐷^𝐾</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key matrix derived from the deepest feature 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D=𝐷⋅𝑊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𝐷^𝑉  </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value matrix derived from the deepest feature 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F=𝐹⋅𝑊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𝐹^𝑃</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intermediary projection of F, used for similarity comparison.</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F=𝐹⋅𝑊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𝐹^𝑉</a:t>
                </a:r>
                <a:r>
                  <a:rPr lang="en-US" sz="1200" dirty="0">
                    <a:effectLst/>
                    <a:latin typeface="Times New Roman" panose="02020603050405020304" pitchFamily="18" charset="0"/>
                    <a:ea typeface="Calibri" panose="020F0502020204030204" pitchFamily="34" charset="0"/>
                    <a:cs typeface="Arial" panose="020B0604020202020204" pitchFamily="34" charset="0"/>
                  </a:rPr>
                  <a:t>     -  The value matrix derived from the fusion feature F.</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Where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𝐷^𝑄,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𝐷^𝐾,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𝐷^𝑉,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𝐹^𝑃, 𝑊</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𝐹^𝑉</a:t>
                </a:r>
                <a:r>
                  <a:rPr lang="en-US" sz="1200" dirty="0">
                    <a:effectLst/>
                    <a:latin typeface="Times New Roman" panose="02020603050405020304" pitchFamily="18" charset="0"/>
                    <a:ea typeface="Calibri" panose="020F0502020204030204" pitchFamily="34" charset="0"/>
                    <a:cs typeface="Arial" panose="020B0604020202020204" pitchFamily="34" charset="0"/>
                  </a:rPr>
                  <a:t>  are the learned projection matrices, and d is the dimensionality of these projections.</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similarity Computation</a:t>
                </a:r>
                <a:endParaRPr lang="en-US" sz="1400" b="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similarity between the query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and the intermediary projection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is as computed as followed: </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1^𝑎𝑡𝑡=𝑆𝑜𝑓𝑡𝑚𝑎𝑥</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𝑄</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𝐹^𝑇</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𝑑)</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Similarly, the similarity between the key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a:t>
                </a:r>
                <a:r>
                  <a:rPr lang="en-US" sz="1200" dirty="0">
                    <a:effectLst/>
                    <a:latin typeface="Times New Roman" panose="02020603050405020304" pitchFamily="18" charset="0"/>
                    <a:ea typeface="Calibri" panose="020F0502020204030204" pitchFamily="34" charset="0"/>
                    <a:cs typeface="Arial" panose="020B0604020202020204" pitchFamily="34" charset="0"/>
                  </a:rPr>
                  <a:t>​ and the intermediary projection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a:t>
                </a:r>
                <a:r>
                  <a:rPr lang="en-US" sz="1200" dirty="0">
                    <a:effectLst/>
                    <a:latin typeface="Times New Roman" panose="02020603050405020304" pitchFamily="18" charset="0"/>
                    <a:ea typeface="Calibri" panose="020F0502020204030204" pitchFamily="34" charset="0"/>
                    <a:cs typeface="Arial" panose="020B0604020202020204" pitchFamily="34" charset="0"/>
                  </a:rPr>
                  <a:t>​ is computed:</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2^𝑎𝑡𝑡=𝑆𝑜𝑓𝑡𝑚𝑎𝑥</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𝐾</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D⋅𝑃</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𝐹^𝑇</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𝑑)</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These similarity scores are normalized using the SoftMax function, resulting in attention maps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1^𝑎𝑡𝑡</a:t>
                </a:r>
                <a:r>
                  <a:rPr lang="en-US" sz="1200" dirty="0">
                    <a:effectLst/>
                    <a:latin typeface="Times New Roman" panose="02020603050405020304" pitchFamily="18" charset="0"/>
                    <a:ea typeface="Calibri" panose="020F0502020204030204" pitchFamily="34" charset="0"/>
                    <a:cs typeface="Arial" panose="020B0604020202020204" pitchFamily="34" charset="0"/>
                  </a:rPr>
                  <a:t>​ and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2^𝑎𝑡𝑡</a:t>
                </a:r>
                <a:r>
                  <a:rPr lang="en-US" sz="1200" dirty="0">
                    <a:effectLst/>
                    <a:latin typeface="Times New Roman" panose="02020603050405020304" pitchFamily="18" charset="0"/>
                    <a:ea typeface="Calibri" panose="020F0502020204030204" pitchFamily="34" charset="0"/>
                    <a:cs typeface="Arial" panose="020B0604020202020204" pitchFamily="34" charset="0"/>
                  </a:rPr>
                  <a:t> ​(Attention maps are a core component of the attention mechanism in machine learning models, especially in tasks like image processing and natural language processing. They help the model understand which parts of the input data are most important for making accurate predictions or decisions).</a:t>
                </a:r>
              </a:p>
              <a:p>
                <a:pPr marL="228600" algn="l" rtl="0">
                  <a:lnSpc>
                    <a:spcPct val="107000"/>
                  </a:lnSpc>
                  <a:spcAft>
                    <a:spcPts val="800"/>
                  </a:spcAft>
                </a:pPr>
                <a:endParaRPr lang="en-US" sz="1200" b="1" dirty="0">
                  <a:effectLst/>
                  <a:latin typeface="Times New Roman" panose="02020603050405020304" pitchFamily="18" charset="0"/>
                  <a:ea typeface="Calibri" panose="020F0502020204030204" pitchFamily="34" charset="0"/>
                  <a:cs typeface="Arial" panose="020B0604020202020204" pitchFamily="34" charset="0"/>
                </a:endParaRPr>
              </a:p>
              <a:p>
                <a:pPr marL="228600" algn="l" rtl="0">
                  <a:lnSpc>
                    <a:spcPct val="107000"/>
                  </a:lnSpc>
                  <a:spcAft>
                    <a:spcPts val="800"/>
                  </a:spcAft>
                </a:pPr>
                <a:r>
                  <a:rPr lang="en-US" sz="1200" b="1" dirty="0">
                    <a:effectLst/>
                    <a:latin typeface="Times New Roman" panose="02020603050405020304" pitchFamily="18" charset="0"/>
                    <a:ea typeface="Calibri" panose="020F0502020204030204" pitchFamily="34" charset="0"/>
                    <a:cs typeface="Arial" panose="020B0604020202020204" pitchFamily="34" charset="0"/>
                  </a:rPr>
                  <a:t>Attention Weight Application</a:t>
                </a:r>
                <a:br>
                  <a:rPr lang="en-US" sz="1200" b="1" dirty="0">
                    <a:effectLst/>
                    <a:latin typeface="Times New Roman" panose="02020603050405020304" pitchFamily="18" charset="0"/>
                    <a:ea typeface="Calibri" panose="020F0502020204030204" pitchFamily="34" charset="0"/>
                    <a:cs typeface="Arial" panose="020B0604020202020204" pitchFamily="34" charset="0"/>
                  </a:rPr>
                </a:br>
                <a:r>
                  <a:rPr lang="en-US" sz="1200" dirty="0">
                    <a:effectLst/>
                    <a:latin typeface="Times New Roman" panose="02020603050405020304" pitchFamily="18" charset="0"/>
                    <a:ea typeface="Calibri" panose="020F0502020204030204" pitchFamily="34" charset="0"/>
                    <a:cs typeface="Arial" panose="020B0604020202020204" pitchFamily="34" charset="0"/>
                  </a:rPr>
                  <a:t>The weighted values are combined to form the final output:</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r>
                  <a:rPr lang="en-US" sz="1200" i="0">
                    <a:effectLst/>
                    <a:latin typeface="Cambria Math" panose="02040503050406030204" pitchFamily="18" charset="0"/>
                    <a:ea typeface="Calibri" panose="020F0502020204030204" pitchFamily="34" charset="0"/>
                    <a:cs typeface="Times New Roman" panose="02020603050405020304" pitchFamily="18" charset="0"/>
                  </a:rPr>
                  <a:t>𝑂</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I=𝑀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1^𝑎𝑡𝑡⋅𝑀</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2^𝑎𝑡𝑡⋅</a:t>
                </a:r>
                <a:r>
                  <a:rPr lang="en-IL" sz="1200" i="0">
                    <a:effectLst/>
                    <a:latin typeface="Cambria Math" panose="02040503050406030204" pitchFamily="18" charset="0"/>
                    <a:ea typeface="Calibri" panose="020F0502020204030204" pitchFamily="34" charset="0"/>
                    <a:cs typeface="Times New Roman" panose="02020603050405020304" pitchFamily="18" charset="0"/>
                  </a:rPr>
                  <a:t>(</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D+𝑉</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F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07000"/>
                  </a:lnSpc>
                  <a:spcAft>
                    <a:spcPts val="800"/>
                  </a:spcAft>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just" rtl="0">
                  <a:lnSpc>
                    <a:spcPct val="107000"/>
                  </a:lnSpc>
                  <a:spcAft>
                    <a:spcPts val="800"/>
                  </a:spcAft>
                </a:pPr>
                <a:r>
                  <a:rPr lang="en-US" sz="1200" dirty="0">
                    <a:effectLst/>
                    <a:latin typeface="Times New Roman" panose="02020603050405020304" pitchFamily="18" charset="0"/>
                    <a:ea typeface="Calibri" panose="020F0502020204030204" pitchFamily="34" charset="0"/>
                    <a:cs typeface="Arial" panose="020B0604020202020204" pitchFamily="34" charset="0"/>
                  </a:rPr>
                  <a:t>The output feature map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𝑂</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I</a:t>
                </a:r>
                <a:r>
                  <a:rPr lang="en-US" sz="1200" dirty="0">
                    <a:effectLst/>
                    <a:latin typeface="Times New Roman" panose="02020603050405020304" pitchFamily="18" charset="0"/>
                    <a:ea typeface="Calibri" panose="020F0502020204030204" pitchFamily="34" charset="0"/>
                    <a:cs typeface="Arial" panose="020B0604020202020204" pitchFamily="34" charset="0"/>
                  </a:rPr>
                  <a:t> serves as a refined representation that combines the strengths of both the multi-scale fusion features and the deep diffusion features. By leveraging cross-attention, </a:t>
                </a:r>
                <a:r>
                  <a:rPr lang="en-US" sz="1200" i="0">
                    <a:effectLst/>
                    <a:latin typeface="Cambria Math" panose="02040503050406030204" pitchFamily="18" charset="0"/>
                    <a:ea typeface="Calibri" panose="020F0502020204030204" pitchFamily="34" charset="0"/>
                    <a:cs typeface="Times New Roman" panose="02020603050405020304" pitchFamily="18" charset="0"/>
                  </a:rPr>
                  <a:t>𝑂</a:t>
                </a:r>
                <a:r>
                  <a:rPr lang="en-IL" sz="1200" i="0">
                    <a:effectLst/>
                    <a:latin typeface="Cambria Math" panose="02040503050406030204" pitchFamily="18" charset="0"/>
                    <a:ea typeface="Calibri" panose="020F0502020204030204" pitchFamily="34" charset="0"/>
                    <a:cs typeface="Times New Roman" panose="02020603050405020304" pitchFamily="18" charset="0"/>
                  </a:rPr>
                  <a:t>_</a:t>
                </a:r>
                <a:r>
                  <a:rPr lang="en-US" sz="1200" i="0">
                    <a:effectLst/>
                    <a:latin typeface="Cambria Math" panose="02040503050406030204" pitchFamily="18" charset="0"/>
                    <a:ea typeface="Calibri" panose="020F0502020204030204" pitchFamily="34" charset="0"/>
                    <a:cs typeface="Times New Roman" panose="02020603050405020304" pitchFamily="18" charset="0"/>
                  </a:rPr>
                  <a:t>I</a:t>
                </a:r>
                <a:r>
                  <a:rPr lang="en-US" sz="1200" dirty="0">
                    <a:effectLst/>
                    <a:latin typeface="Times New Roman" panose="02020603050405020304" pitchFamily="18" charset="0"/>
                    <a:ea typeface="Calibri" panose="020F0502020204030204" pitchFamily="34" charset="0"/>
                    <a:cs typeface="Arial" panose="020B0604020202020204" pitchFamily="34" charset="0"/>
                  </a:rPr>
                  <a:t> effectively integrates texture and localization information, making it highly effective for tasks that require detailed and context-aware feature representations.	</a:t>
                </a: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marL="228600" algn="l" rtl="0">
                  <a:lnSpc>
                    <a:spcPct val="107000"/>
                  </a:lnSpc>
                  <a:spcAft>
                    <a:spcPts val="800"/>
                  </a:spcAft>
                </a:pPr>
                <a:endParaRPr lang="en-IL" sz="1400" dirty="0">
                  <a:effectLst/>
                  <a:latin typeface="Calibri" panose="020F0502020204030204" pitchFamily="34" charset="0"/>
                  <a:ea typeface="Calibri" panose="020F0502020204030204" pitchFamily="34" charset="0"/>
                  <a:cs typeface="Arial" panose="020B0604020202020204" pitchFamily="34" charset="0"/>
                </a:endParaRPr>
              </a:p>
              <a:p>
                <a:pPr algn="l" rtl="0"/>
                <a:endParaRPr lang="en-IL" dirty="0"/>
              </a:p>
            </p:txBody>
          </p:sp>
        </mc:Fallback>
      </mc:AlternateContent>
      <p:sp>
        <p:nvSpPr>
          <p:cNvPr id="4" name="מציין מיקום של מספר שקופית 3"/>
          <p:cNvSpPr>
            <a:spLocks noGrp="1"/>
          </p:cNvSpPr>
          <p:nvPr>
            <p:ph type="sldNum" sz="quarter" idx="5"/>
          </p:nvPr>
        </p:nvSpPr>
        <p:spPr/>
        <p:txBody>
          <a:bodyPr/>
          <a:lstStyle/>
          <a:p>
            <a:fld id="{DE5660C3-7D21-4CB7-949E-79EF36075AE7}" type="slidenum">
              <a:rPr lang="en-IL" smtClean="0"/>
              <a:t>10</a:t>
            </a:fld>
            <a:endParaRPr lang="en-IL"/>
          </a:p>
        </p:txBody>
      </p:sp>
    </p:spTree>
    <p:extLst>
      <p:ext uri="{BB962C8B-B14F-4D97-AF65-F5344CB8AC3E}">
        <p14:creationId xmlns:p14="http://schemas.microsoft.com/office/powerpoint/2010/main" val="3511910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84AA5184-E16B-4034-A7A6-26B6294C19A0}" type="datetime1">
              <a:rPr lang="LID4096" smtClean="0"/>
              <a:t>09/06/2024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15708395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05F9500-891B-4156-8BC9-15340EB67DF9}" type="datetime1">
              <a:rPr lang="LID4096" smtClean="0"/>
              <a:t>09/06/2024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742754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1112AE24-F62C-4186-A5F8-4BA97D7BA65B}" type="datetime1">
              <a:rPr lang="LID4096" smtClean="0"/>
              <a:t>09/06/2024</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2342037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E95E778-A7E4-4913-8C2D-DA2D8F2D2258}" type="datetime1">
              <a:rPr lang="LID4096" smtClean="0"/>
              <a:t>09/06/2024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273564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877EDB7B-FAF2-4917-AF11-DB5CA2B368DD}" type="datetime1">
              <a:rPr lang="LID4096" smtClean="0"/>
              <a:t>09/06/2024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22528161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D022B37A-E5C1-463E-A9A9-8410FABC21D9}" type="datetime1">
              <a:rPr lang="LID4096" smtClean="0"/>
              <a:t>09/06/2024</a:t>
            </a:fld>
            <a:endParaRPr lang="en-IL"/>
          </a:p>
        </p:txBody>
      </p:sp>
      <p:sp>
        <p:nvSpPr>
          <p:cNvPr id="9" name="Footer Placeholder 8"/>
          <p:cNvSpPr>
            <a:spLocks noGrp="1"/>
          </p:cNvSpPr>
          <p:nvPr>
            <p:ph type="ftr" sz="quarter" idx="11"/>
          </p:nvPr>
        </p:nvSpPr>
        <p:spPr/>
        <p:txBody>
          <a:bodyPr/>
          <a:lstStyle/>
          <a:p>
            <a:endParaRPr lang="en-IL"/>
          </a:p>
        </p:txBody>
      </p:sp>
      <p:sp>
        <p:nvSpPr>
          <p:cNvPr id="10" name="Slide Number Placeholder 9"/>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498395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8DFDC5E9-805F-4B3E-8963-78D5341CED5C}" type="datetime1">
              <a:rPr lang="LID4096" smtClean="0"/>
              <a:t>09/06/2024</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F1A4906-F6B6-460D-8B9B-6AEDD27EBA90}" type="slidenum">
              <a:rPr lang="en-IL" smtClean="0"/>
              <a:t>‹#›</a:t>
            </a:fld>
            <a:endParaRPr lang="en-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151639752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A7CC14C1-3B5E-4B3B-810E-DEFCE6DDFB83}" type="datetime1">
              <a:rPr lang="LID4096" smtClean="0"/>
              <a:t>09/06/2024</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93123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F7553A-DD22-4065-9974-1623229B743E}" type="datetime1">
              <a:rPr lang="LID4096" smtClean="0"/>
              <a:t>09/06/2024</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26854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CCB1B31F-65DD-4876-A1FA-D0F1835C912E}" type="datetime1">
              <a:rPr lang="LID4096" smtClean="0"/>
              <a:t>09/06/2024</a:t>
            </a:fld>
            <a:endParaRPr lang="en-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1" name="Slide Number Placeholder 10"/>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284415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A2A7AD4-0185-478C-A9F6-32A416EB5D16}" type="datetime1">
              <a:rPr lang="LID4096" smtClean="0"/>
              <a:t>09/06/2024</a:t>
            </a:fld>
            <a:endParaRPr lang="en-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L"/>
          </a:p>
        </p:txBody>
      </p:sp>
      <p:sp>
        <p:nvSpPr>
          <p:cNvPr id="10" name="Slide Number Placeholder 9"/>
          <p:cNvSpPr>
            <a:spLocks noGrp="1"/>
          </p:cNvSpPr>
          <p:nvPr>
            <p:ph type="sldNum" sz="quarter" idx="12"/>
          </p:nvPr>
        </p:nvSpPr>
        <p:spPr/>
        <p:txBody>
          <a:bodyPr/>
          <a:lstStyle/>
          <a:p>
            <a:fld id="{4F1A4906-F6B6-460D-8B9B-6AEDD27EBA90}" type="slidenum">
              <a:rPr lang="en-IL" smtClean="0"/>
              <a:t>‹#›</a:t>
            </a:fld>
            <a:endParaRPr lang="en-IL"/>
          </a:p>
        </p:txBody>
      </p:sp>
    </p:spTree>
    <p:extLst>
      <p:ext uri="{BB962C8B-B14F-4D97-AF65-F5344CB8AC3E}">
        <p14:creationId xmlns:p14="http://schemas.microsoft.com/office/powerpoint/2010/main" val="331515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DFDC5E9-805F-4B3E-8963-78D5341CED5C}" type="datetime1">
              <a:rPr lang="LID4096" smtClean="0"/>
              <a:t>09/06/2024</a:t>
            </a:fld>
            <a:endParaRPr lang="en-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1A4906-F6B6-460D-8B9B-6AEDD27EBA90}" type="slidenum">
              <a:rPr lang="en-IL" smtClean="0"/>
              <a:t>‹#›</a:t>
            </a:fld>
            <a:endParaRPr lang="en-IL"/>
          </a:p>
        </p:txBody>
      </p:sp>
    </p:spTree>
    <p:extLst>
      <p:ext uri="{BB962C8B-B14F-4D97-AF65-F5344CB8AC3E}">
        <p14:creationId xmlns:p14="http://schemas.microsoft.com/office/powerpoint/2010/main" val="329007596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274534" y="177367"/>
            <a:ext cx="2981265" cy="868039"/>
          </a:xfrm>
          <a:custGeom>
            <a:avLst/>
            <a:gdLst/>
            <a:ahLst/>
            <a:cxnLst/>
            <a:rect l="l" t="t" r="r" b="b"/>
            <a:pathLst>
              <a:path w="4471898" h="1302059">
                <a:moveTo>
                  <a:pt x="0" y="0"/>
                </a:moveTo>
                <a:lnTo>
                  <a:pt x="4471898" y="0"/>
                </a:lnTo>
                <a:lnTo>
                  <a:pt x="4471898" y="1302059"/>
                </a:lnTo>
                <a:lnTo>
                  <a:pt x="0" y="1302059"/>
                </a:lnTo>
                <a:lnTo>
                  <a:pt x="0" y="0"/>
                </a:lnTo>
                <a:close/>
              </a:path>
            </a:pathLst>
          </a:custGeom>
          <a:blipFill>
            <a:blip r:embed="rId2"/>
            <a:stretch>
              <a:fillRect/>
            </a:stretch>
          </a:blipFill>
        </p:spPr>
        <p:txBody>
          <a:bodyPr/>
          <a:lstStyle/>
          <a:p>
            <a:pPr defTabSz="609630">
              <a:defRPr/>
            </a:pPr>
            <a:endParaRPr lang="he-IL" sz="1200">
              <a:latin typeface="Calibri"/>
              <a:cs typeface="Arial" panose="020B0604020202020204" pitchFamily="34" charset="0"/>
            </a:endParaRPr>
          </a:p>
        </p:txBody>
      </p:sp>
      <p:sp>
        <p:nvSpPr>
          <p:cNvPr id="8" name="TextBox 8"/>
          <p:cNvSpPr txBox="1"/>
          <p:nvPr/>
        </p:nvSpPr>
        <p:spPr>
          <a:xfrm>
            <a:off x="1" y="1619415"/>
            <a:ext cx="12001500" cy="1313886"/>
          </a:xfrm>
          <a:prstGeom prst="rect">
            <a:avLst/>
          </a:prstGeom>
        </p:spPr>
        <p:txBody>
          <a:bodyPr wrap="square" lIns="0" tIns="0" rIns="0" bIns="0" rtlCol="0" anchor="t">
            <a:spAutoFit/>
          </a:bodyPr>
          <a:lstStyle/>
          <a:p>
            <a:pPr algn="ctr" defTabSz="609630">
              <a:lnSpc>
                <a:spcPts val="5010"/>
              </a:lnSpc>
              <a:defRPr/>
            </a:pPr>
            <a:r>
              <a:rPr lang="en-US" sz="5400" b="1" dirty="0">
                <a:latin typeface="Aptos Serif" panose="02020604070405020304" pitchFamily="18" charset="0"/>
                <a:cs typeface="Aptos Serif" panose="02020604070405020304" pitchFamily="18" charset="0"/>
              </a:rPr>
              <a:t>Image Restoration with Diffusion Model</a:t>
            </a:r>
          </a:p>
        </p:txBody>
      </p:sp>
      <p:sp>
        <p:nvSpPr>
          <p:cNvPr id="9" name="TextBox 9"/>
          <p:cNvSpPr txBox="1"/>
          <p:nvPr/>
        </p:nvSpPr>
        <p:spPr>
          <a:xfrm>
            <a:off x="4816715" y="5993942"/>
            <a:ext cx="8421732" cy="469937"/>
          </a:xfrm>
          <a:prstGeom prst="rect">
            <a:avLst/>
          </a:prstGeom>
        </p:spPr>
        <p:txBody>
          <a:bodyPr wrap="square" lIns="0" tIns="0" rIns="0" bIns="0" rtlCol="0" anchor="t">
            <a:spAutoFit/>
          </a:bodyPr>
          <a:lstStyle/>
          <a:p>
            <a:pPr defTabSz="609630">
              <a:lnSpc>
                <a:spcPts val="3960"/>
              </a:lnSpc>
              <a:defRPr/>
            </a:pPr>
            <a:r>
              <a:rPr lang="en-US" sz="2400" dirty="0">
                <a:latin typeface="Aptos Serif" panose="02020604070405020304" pitchFamily="18" charset="0"/>
                <a:cs typeface="Aptos Serif" panose="02020604070405020304" pitchFamily="18" charset="0"/>
              </a:rPr>
              <a:t>Supervisors: Dr. Renata Avros &amp; Prof. Zeev Volkovich</a:t>
            </a:r>
          </a:p>
        </p:txBody>
      </p:sp>
      <p:sp>
        <p:nvSpPr>
          <p:cNvPr id="10" name="TextBox 10"/>
          <p:cNvSpPr txBox="1"/>
          <p:nvPr/>
        </p:nvSpPr>
        <p:spPr>
          <a:xfrm>
            <a:off x="3854995" y="3434622"/>
            <a:ext cx="5616323" cy="487313"/>
          </a:xfrm>
          <a:prstGeom prst="rect">
            <a:avLst/>
          </a:prstGeom>
        </p:spPr>
        <p:txBody>
          <a:bodyPr wrap="square" lIns="0" tIns="0" rIns="0" bIns="0" rtlCol="0" anchor="t">
            <a:spAutoFit/>
          </a:bodyPr>
          <a:lstStyle/>
          <a:p>
            <a:pPr defTabSz="609630">
              <a:lnSpc>
                <a:spcPts val="3824"/>
              </a:lnSpc>
              <a:defRPr/>
            </a:pPr>
            <a:r>
              <a:rPr lang="en-US" sz="3186" dirty="0">
                <a:latin typeface="Aptos Serif" panose="02020604070405020304" pitchFamily="18" charset="0"/>
                <a:cs typeface="Aptos Serif" panose="02020604070405020304" pitchFamily="18" charset="0"/>
              </a:rPr>
              <a:t>Capstone Project Phase A </a:t>
            </a:r>
          </a:p>
        </p:txBody>
      </p:sp>
      <p:sp>
        <p:nvSpPr>
          <p:cNvPr id="11" name="TextBox 11"/>
          <p:cNvSpPr txBox="1"/>
          <p:nvPr/>
        </p:nvSpPr>
        <p:spPr>
          <a:xfrm>
            <a:off x="4907250" y="4124507"/>
            <a:ext cx="2377500" cy="487313"/>
          </a:xfrm>
          <a:prstGeom prst="rect">
            <a:avLst/>
          </a:prstGeom>
        </p:spPr>
        <p:txBody>
          <a:bodyPr wrap="square" lIns="0" tIns="0" rIns="0" bIns="0" rtlCol="0" anchor="t">
            <a:spAutoFit/>
          </a:bodyPr>
          <a:lstStyle/>
          <a:p>
            <a:pPr algn="ctr" defTabSz="609630">
              <a:lnSpc>
                <a:spcPts val="3824"/>
              </a:lnSpc>
              <a:defRPr/>
            </a:pPr>
            <a:r>
              <a:rPr lang="en-US" sz="3186" dirty="0">
                <a:latin typeface="Aptos Serif" panose="02020604070405020304" pitchFamily="18" charset="0"/>
                <a:cs typeface="Aptos Serif" panose="02020604070405020304" pitchFamily="18" charset="0"/>
              </a:rPr>
              <a:t>24-2-R-5</a:t>
            </a:r>
          </a:p>
        </p:txBody>
      </p:sp>
      <p:sp>
        <p:nvSpPr>
          <p:cNvPr id="12" name="TextBox 12"/>
          <p:cNvSpPr txBox="1"/>
          <p:nvPr/>
        </p:nvSpPr>
        <p:spPr>
          <a:xfrm>
            <a:off x="342039" y="5780070"/>
            <a:ext cx="1914036" cy="897682"/>
          </a:xfrm>
          <a:prstGeom prst="rect">
            <a:avLst/>
          </a:prstGeom>
        </p:spPr>
        <p:txBody>
          <a:bodyPr wrap="square" lIns="0" tIns="0" rIns="0" bIns="0" rtlCol="0" anchor="t">
            <a:spAutoFit/>
          </a:bodyPr>
          <a:lstStyle/>
          <a:p>
            <a:pPr defTabSz="609630">
              <a:lnSpc>
                <a:spcPts val="3498"/>
              </a:lnSpc>
              <a:defRPr/>
            </a:pPr>
            <a:r>
              <a:rPr lang="en-US" sz="2800" dirty="0">
                <a:latin typeface="Aptos Serif" panose="02020604070405020304" pitchFamily="18" charset="0"/>
                <a:cs typeface="Aptos Serif" panose="02020604070405020304" pitchFamily="18" charset="0"/>
              </a:rPr>
              <a:t>Roi Darom</a:t>
            </a:r>
          </a:p>
          <a:p>
            <a:pPr defTabSz="609630">
              <a:lnSpc>
                <a:spcPts val="3498"/>
              </a:lnSpc>
              <a:defRPr/>
            </a:pPr>
            <a:r>
              <a:rPr lang="en-US" sz="2800" dirty="0">
                <a:latin typeface="Aptos Serif" panose="02020604070405020304" pitchFamily="18" charset="0"/>
                <a:cs typeface="Aptos Serif" panose="02020604070405020304" pitchFamily="18" charset="0"/>
              </a:rPr>
              <a:t>Hagar Tibi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BC5534-1B4B-2853-515D-E61EF63E057C}"/>
              </a:ext>
            </a:extLst>
          </p:cNvPr>
          <p:cNvSpPr>
            <a:spLocks noGrp="1"/>
          </p:cNvSpPr>
          <p:nvPr>
            <p:ph type="title"/>
          </p:nvPr>
        </p:nvSpPr>
        <p:spPr>
          <a:xfrm>
            <a:off x="563868" y="286983"/>
            <a:ext cx="5841111" cy="708146"/>
          </a:xfrm>
        </p:spPr>
        <p:txBody>
          <a:bodyPr>
            <a:normAutofit fontScale="90000"/>
          </a:bodyPr>
          <a:lstStyle/>
          <a:p>
            <a:pPr rtl="0"/>
            <a:r>
              <a:rPr lang="en-US" dirty="0">
                <a:latin typeface="Aptos Serif" panose="02020604070405020304" pitchFamily="18" charset="0"/>
                <a:cs typeface="Aptos Serif" panose="02020604070405020304" pitchFamily="18" charset="0"/>
              </a:rPr>
              <a:t>Denoising U-Net &amp; IAM</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056A7D76-9872-FB60-16F2-560F9A2DF0E5}"/>
              </a:ext>
            </a:extLst>
          </p:cNvPr>
          <p:cNvSpPr>
            <a:spLocks noGrp="1"/>
          </p:cNvSpPr>
          <p:nvPr>
            <p:ph idx="1"/>
          </p:nvPr>
        </p:nvSpPr>
        <p:spPr>
          <a:xfrm>
            <a:off x="226071" y="1235676"/>
            <a:ext cx="6516706" cy="5455508"/>
          </a:xfrm>
        </p:spPr>
        <p:txBody>
          <a:bodyPr>
            <a:noAutofit/>
          </a:bodyPr>
          <a:lstStyle/>
          <a:p>
            <a:pPr algn="l" rtl="0"/>
            <a:endParaRPr lang="en-US" sz="1600" b="1"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Encoder</a:t>
            </a:r>
            <a:r>
              <a:rPr lang="en-US" sz="1600" dirty="0">
                <a:latin typeface="Aptos Serif" panose="02020604070405020304" pitchFamily="18" charset="0"/>
                <a:ea typeface="Calibri" panose="020F0502020204030204" pitchFamily="34" charset="0"/>
                <a:cs typeface="Aptos Serif" panose="02020604070405020304" pitchFamily="18" charset="0"/>
              </a:rPr>
              <a:t>: Downsamples the input, extracting multi-scale features while preserving essential information, reducing spatial dimensions progressively</a:t>
            </a:r>
            <a:r>
              <a:rPr lang="en-US" sz="1600" dirty="0"/>
              <a:t>.</a:t>
            </a: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IAM in the Bottleneck</a:t>
            </a:r>
            <a:r>
              <a:rPr lang="en-US" sz="1600" dirty="0">
                <a:latin typeface="Aptos Serif" panose="02020604070405020304" pitchFamily="18" charset="0"/>
                <a:ea typeface="Calibri" panose="020F0502020204030204" pitchFamily="34" charset="0"/>
                <a:cs typeface="Aptos Serif" panose="02020604070405020304" pitchFamily="18" charset="0"/>
              </a:rPr>
              <a:t>: Integrated into U-Net's bottleneck, enhancing feature refinement by focusing on critical textures, guiding effective denoising.</a:t>
            </a: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Decoder</a:t>
            </a:r>
            <a:r>
              <a:rPr lang="en-US" sz="1600" dirty="0">
                <a:latin typeface="Aptos Serif" panose="02020604070405020304" pitchFamily="18" charset="0"/>
                <a:ea typeface="Calibri" panose="020F0502020204030204" pitchFamily="34" charset="0"/>
                <a:cs typeface="Aptos Serif" panose="02020604070405020304" pitchFamily="18" charset="0"/>
              </a:rPr>
              <a:t>: Upsamples encoded features to reconstruct the image, using transposed convolutions to restore resolution with a focus on detail.</a:t>
            </a: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Skip Connections</a:t>
            </a:r>
            <a:r>
              <a:rPr lang="en-US" sz="1600" dirty="0">
                <a:latin typeface="Aptos Serif" panose="02020604070405020304" pitchFamily="18" charset="0"/>
                <a:ea typeface="Calibri" panose="020F0502020204030204" pitchFamily="34" charset="0"/>
                <a:cs typeface="Aptos Serif" panose="02020604070405020304" pitchFamily="18" charset="0"/>
              </a:rPr>
              <a:t>: Link encoder and decoder layers, retaining high-resolution features to preserve fine details in the denoised output.</a:t>
            </a:r>
            <a:endParaRPr lang="en-IL" sz="1600" dirty="0">
              <a:latin typeface="Aptos Serif" panose="02020604070405020304" pitchFamily="18" charset="0"/>
              <a:ea typeface="Calibri" panose="020F0502020204030204" pitchFamily="34" charset="0"/>
              <a:cs typeface="Aptos Serif" panose="02020604070405020304" pitchFamily="18" charset="0"/>
            </a:endParaRPr>
          </a:p>
        </p:txBody>
      </p:sp>
      <p:sp>
        <p:nvSpPr>
          <p:cNvPr id="5" name="מציין מיקום של מספר שקופית 4">
            <a:extLst>
              <a:ext uri="{FF2B5EF4-FFF2-40B4-BE49-F238E27FC236}">
                <a16:creationId xmlns:a16="http://schemas.microsoft.com/office/drawing/2014/main" id="{3FE6556B-4D0C-91A3-BABC-1F21D13D67BD}"/>
              </a:ext>
            </a:extLst>
          </p:cNvPr>
          <p:cNvSpPr>
            <a:spLocks noGrp="1"/>
          </p:cNvSpPr>
          <p:nvPr>
            <p:ph type="sldNum" sz="quarter" idx="12"/>
          </p:nvPr>
        </p:nvSpPr>
        <p:spPr/>
        <p:txBody>
          <a:bodyPr/>
          <a:lstStyle/>
          <a:p>
            <a:fld id="{4F1A4906-F6B6-460D-8B9B-6AEDD27EBA90}" type="slidenum">
              <a:rPr lang="en-IL" smtClean="0"/>
              <a:t>10</a:t>
            </a:fld>
            <a:endParaRPr lang="en-IL"/>
          </a:p>
        </p:txBody>
      </p:sp>
      <p:pic>
        <p:nvPicPr>
          <p:cNvPr id="4" name="Picture 5">
            <a:extLst>
              <a:ext uri="{FF2B5EF4-FFF2-40B4-BE49-F238E27FC236}">
                <a16:creationId xmlns:a16="http://schemas.microsoft.com/office/drawing/2014/main" id="{16C08CCA-652B-3A17-6195-F8D184B9550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99191" y="3226566"/>
            <a:ext cx="2146652" cy="3233802"/>
          </a:xfrm>
          <a:prstGeom prst="rect">
            <a:avLst/>
          </a:prstGeom>
          <a:noFill/>
          <a:ln>
            <a:noFill/>
          </a:ln>
        </p:spPr>
      </p:pic>
      <p:pic>
        <p:nvPicPr>
          <p:cNvPr id="1037" name="Picture 13" descr="Keras U-Net | Image Segmentation with U-Net Architecture">
            <a:extLst>
              <a:ext uri="{FF2B5EF4-FFF2-40B4-BE49-F238E27FC236}">
                <a16:creationId xmlns:a16="http://schemas.microsoft.com/office/drawing/2014/main" id="{C6C933B8-9FA2-D030-DA7F-8A9C67D6A4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874" t="17242" r="4988" b="11303"/>
          <a:stretch/>
        </p:blipFill>
        <p:spPr bwMode="auto">
          <a:xfrm>
            <a:off x="7361169" y="380244"/>
            <a:ext cx="4048933" cy="235889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cxnSp>
        <p:nvCxnSpPr>
          <p:cNvPr id="12" name="מחבר חץ ישר 11">
            <a:extLst>
              <a:ext uri="{FF2B5EF4-FFF2-40B4-BE49-F238E27FC236}">
                <a16:creationId xmlns:a16="http://schemas.microsoft.com/office/drawing/2014/main" id="{542797C8-7584-2CC8-BD10-B6BBA7EC5A38}"/>
              </a:ext>
            </a:extLst>
          </p:cNvPr>
          <p:cNvCxnSpPr>
            <a:cxnSpLocks/>
          </p:cNvCxnSpPr>
          <p:nvPr/>
        </p:nvCxnSpPr>
        <p:spPr>
          <a:xfrm>
            <a:off x="9304577" y="2723722"/>
            <a:ext cx="0" cy="5028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57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743940-DEB9-A2C0-BB7E-AC500A16E18D}"/>
              </a:ext>
            </a:extLst>
          </p:cNvPr>
          <p:cNvSpPr>
            <a:spLocks noGrp="1"/>
          </p:cNvSpPr>
          <p:nvPr>
            <p:ph type="title"/>
          </p:nvPr>
        </p:nvSpPr>
        <p:spPr>
          <a:xfrm>
            <a:off x="3104775" y="62256"/>
            <a:ext cx="4289727" cy="492744"/>
          </a:xfrm>
        </p:spPr>
        <p:txBody>
          <a:bodyPr>
            <a:normAutofit fontScale="90000"/>
          </a:bodyPr>
          <a:lstStyle/>
          <a:p>
            <a:pPr rtl="0"/>
            <a:r>
              <a:rPr lang="en-US" dirty="0">
                <a:latin typeface="Aptos Serif" panose="02020604070405020304" pitchFamily="18" charset="0"/>
                <a:cs typeface="Aptos Serif" panose="02020604070405020304" pitchFamily="18" charset="0"/>
              </a:rPr>
              <a:t>Model’s Process</a:t>
            </a:r>
            <a:endParaRPr lang="en-IL"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1F46BA3E-71E6-8A82-49D3-EACBF4F669B9}"/>
              </a:ext>
            </a:extLst>
          </p:cNvPr>
          <p:cNvSpPr>
            <a:spLocks noGrp="1"/>
          </p:cNvSpPr>
          <p:nvPr>
            <p:ph type="sldNum" sz="quarter" idx="12"/>
          </p:nvPr>
        </p:nvSpPr>
        <p:spPr>
          <a:xfrm>
            <a:off x="11180347" y="6313979"/>
            <a:ext cx="456898" cy="410914"/>
          </a:xfrm>
        </p:spPr>
        <p:txBody>
          <a:bodyPr/>
          <a:lstStyle/>
          <a:p>
            <a:fld id="{4F1A4906-F6B6-460D-8B9B-6AEDD27EBA90}" type="slidenum">
              <a:rPr lang="en-IL" smtClean="0">
                <a:latin typeface="Aptos Serif" panose="02020604070405020304" pitchFamily="18" charset="0"/>
                <a:cs typeface="Aptos Serif" panose="02020604070405020304" pitchFamily="18" charset="0"/>
              </a:rPr>
              <a:t>11</a:t>
            </a:fld>
            <a:endParaRPr lang="en-IL" dirty="0">
              <a:latin typeface="Aptos Serif" panose="02020604070405020304" pitchFamily="18" charset="0"/>
              <a:cs typeface="Aptos Serif" panose="02020604070405020304" pitchFamily="18" charset="0"/>
            </a:endParaRPr>
          </a:p>
        </p:txBody>
      </p:sp>
      <p:sp>
        <p:nvSpPr>
          <p:cNvPr id="39" name="מלבן: פינות מעוגלות 38">
            <a:extLst>
              <a:ext uri="{FF2B5EF4-FFF2-40B4-BE49-F238E27FC236}">
                <a16:creationId xmlns:a16="http://schemas.microsoft.com/office/drawing/2014/main" id="{36EB9E8A-2E5C-24AF-40CC-D7A4BA9D0B06}"/>
              </a:ext>
            </a:extLst>
          </p:cNvPr>
          <p:cNvSpPr/>
          <p:nvPr/>
        </p:nvSpPr>
        <p:spPr>
          <a:xfrm>
            <a:off x="288100" y="1693787"/>
            <a:ext cx="140082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Input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0" name="מלבן: פינות מעוגלות 39">
            <a:extLst>
              <a:ext uri="{FF2B5EF4-FFF2-40B4-BE49-F238E27FC236}">
                <a16:creationId xmlns:a16="http://schemas.microsoft.com/office/drawing/2014/main" id="{BA0DD223-36BD-8E99-D5C1-F41BC38AED12}"/>
              </a:ext>
            </a:extLst>
          </p:cNvPr>
          <p:cNvSpPr/>
          <p:nvPr/>
        </p:nvSpPr>
        <p:spPr>
          <a:xfrm>
            <a:off x="52237" y="4148023"/>
            <a:ext cx="1573022"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Noise addition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1" name="מלבן: פינות מעוגלות 40">
            <a:extLst>
              <a:ext uri="{FF2B5EF4-FFF2-40B4-BE49-F238E27FC236}">
                <a16:creationId xmlns:a16="http://schemas.microsoft.com/office/drawing/2014/main" id="{61E43DF5-AAF0-1C87-7460-2F391B8624B6}"/>
              </a:ext>
            </a:extLst>
          </p:cNvPr>
          <p:cNvSpPr/>
          <p:nvPr/>
        </p:nvSpPr>
        <p:spPr>
          <a:xfrm>
            <a:off x="2375772" y="1693787"/>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ViT – image processing</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2" name="מלבן: פינות מעוגלות 41">
            <a:extLst>
              <a:ext uri="{FF2B5EF4-FFF2-40B4-BE49-F238E27FC236}">
                <a16:creationId xmlns:a16="http://schemas.microsoft.com/office/drawing/2014/main" id="{8BCC8417-00DA-D124-7CA3-E3B4D7001B33}"/>
              </a:ext>
            </a:extLst>
          </p:cNvPr>
          <p:cNvSpPr/>
          <p:nvPr/>
        </p:nvSpPr>
        <p:spPr>
          <a:xfrm>
            <a:off x="5277629" y="1693788"/>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FF – feature extraction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44" name="מחבר חץ ישר 43">
            <a:extLst>
              <a:ext uri="{FF2B5EF4-FFF2-40B4-BE49-F238E27FC236}">
                <a16:creationId xmlns:a16="http://schemas.microsoft.com/office/drawing/2014/main" id="{7D1AD0CD-427C-7FB1-42BA-0A542994DC01}"/>
              </a:ext>
            </a:extLst>
          </p:cNvPr>
          <p:cNvCxnSpPr>
            <a:cxnSpLocks/>
          </p:cNvCxnSpPr>
          <p:nvPr/>
        </p:nvCxnSpPr>
        <p:spPr>
          <a:xfrm>
            <a:off x="1688928" y="2257637"/>
            <a:ext cx="686844"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46" name="מחבר חץ ישר 45">
            <a:extLst>
              <a:ext uri="{FF2B5EF4-FFF2-40B4-BE49-F238E27FC236}">
                <a16:creationId xmlns:a16="http://schemas.microsoft.com/office/drawing/2014/main" id="{B4278A8A-B4EE-668A-EDD9-4B93E800B43A}"/>
              </a:ext>
            </a:extLst>
          </p:cNvPr>
          <p:cNvCxnSpPr>
            <a:cxnSpLocks/>
          </p:cNvCxnSpPr>
          <p:nvPr/>
        </p:nvCxnSpPr>
        <p:spPr>
          <a:xfrm>
            <a:off x="4243782" y="2280770"/>
            <a:ext cx="1075148" cy="1"/>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49" name="מלבן: פינות מעוגלות 48">
            <a:extLst>
              <a:ext uri="{FF2B5EF4-FFF2-40B4-BE49-F238E27FC236}">
                <a16:creationId xmlns:a16="http://schemas.microsoft.com/office/drawing/2014/main" id="{1F560800-5398-17F3-963C-327DD7E730DF}"/>
              </a:ext>
            </a:extLst>
          </p:cNvPr>
          <p:cNvSpPr/>
          <p:nvPr/>
        </p:nvSpPr>
        <p:spPr>
          <a:xfrm>
            <a:off x="2179874" y="4191686"/>
            <a:ext cx="2210500"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Encoder – Extract deepest features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50" name="מלבן: פינות מעוגלות 49">
            <a:extLst>
              <a:ext uri="{FF2B5EF4-FFF2-40B4-BE49-F238E27FC236}">
                <a16:creationId xmlns:a16="http://schemas.microsoft.com/office/drawing/2014/main" id="{F15B0026-4EDE-C42B-9F3F-5205509589FC}"/>
              </a:ext>
            </a:extLst>
          </p:cNvPr>
          <p:cNvSpPr/>
          <p:nvPr/>
        </p:nvSpPr>
        <p:spPr>
          <a:xfrm>
            <a:off x="5182646" y="4191686"/>
            <a:ext cx="182670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IAM – guide diffusion process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51" name="מחבר חץ ישר 50">
            <a:extLst>
              <a:ext uri="{FF2B5EF4-FFF2-40B4-BE49-F238E27FC236}">
                <a16:creationId xmlns:a16="http://schemas.microsoft.com/office/drawing/2014/main" id="{6A3A8A8D-17BD-97FB-9E8C-2C8BA9CFC7C9}"/>
              </a:ext>
            </a:extLst>
          </p:cNvPr>
          <p:cNvCxnSpPr>
            <a:cxnSpLocks/>
          </p:cNvCxnSpPr>
          <p:nvPr/>
        </p:nvCxnSpPr>
        <p:spPr>
          <a:xfrm>
            <a:off x="1625259" y="4755536"/>
            <a:ext cx="554615"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3" name="מחבר חץ ישר 52">
            <a:extLst>
              <a:ext uri="{FF2B5EF4-FFF2-40B4-BE49-F238E27FC236}">
                <a16:creationId xmlns:a16="http://schemas.microsoft.com/office/drawing/2014/main" id="{A5652784-D628-16BA-A70D-7D096BB621C9}"/>
              </a:ext>
            </a:extLst>
          </p:cNvPr>
          <p:cNvCxnSpPr>
            <a:cxnSpLocks/>
          </p:cNvCxnSpPr>
          <p:nvPr/>
        </p:nvCxnSpPr>
        <p:spPr>
          <a:xfrm>
            <a:off x="6096000" y="2821487"/>
            <a:ext cx="0" cy="1370199"/>
          </a:xfrm>
          <a:prstGeom prst="straightConnector1">
            <a:avLst/>
          </a:prstGeom>
          <a:ln w="28575">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6" name="מחבר חץ ישר 55">
            <a:extLst>
              <a:ext uri="{FF2B5EF4-FFF2-40B4-BE49-F238E27FC236}">
                <a16:creationId xmlns:a16="http://schemas.microsoft.com/office/drawing/2014/main" id="{96394F02-6C17-2A5F-1662-8B27E3D7AF7E}"/>
              </a:ext>
            </a:extLst>
          </p:cNvPr>
          <p:cNvCxnSpPr>
            <a:cxnSpLocks/>
          </p:cNvCxnSpPr>
          <p:nvPr/>
        </p:nvCxnSpPr>
        <p:spPr>
          <a:xfrm>
            <a:off x="4390373" y="4755536"/>
            <a:ext cx="792273"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59" name="מלבן: פינות מעוגלות 58">
            <a:extLst>
              <a:ext uri="{FF2B5EF4-FFF2-40B4-BE49-F238E27FC236}">
                <a16:creationId xmlns:a16="http://schemas.microsoft.com/office/drawing/2014/main" id="{0732E1FB-89F6-CB79-F20B-457FA1AB5367}"/>
              </a:ext>
            </a:extLst>
          </p:cNvPr>
          <p:cNvSpPr/>
          <p:nvPr/>
        </p:nvSpPr>
        <p:spPr>
          <a:xfrm>
            <a:off x="7697780" y="4148023"/>
            <a:ext cx="2154215"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Decoder – Produce Refined version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76" name="מלבן: פינות מעוגלות 75">
            <a:extLst>
              <a:ext uri="{FF2B5EF4-FFF2-40B4-BE49-F238E27FC236}">
                <a16:creationId xmlns:a16="http://schemas.microsoft.com/office/drawing/2014/main" id="{A49ED879-133C-C7A8-1F0B-7240A0FD5932}"/>
              </a:ext>
            </a:extLst>
          </p:cNvPr>
          <p:cNvSpPr/>
          <p:nvPr/>
        </p:nvSpPr>
        <p:spPr>
          <a:xfrm>
            <a:off x="10266993" y="4148023"/>
            <a:ext cx="1826709"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Restored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84" name="מחבר חץ ישר 83">
            <a:extLst>
              <a:ext uri="{FF2B5EF4-FFF2-40B4-BE49-F238E27FC236}">
                <a16:creationId xmlns:a16="http://schemas.microsoft.com/office/drawing/2014/main" id="{A40A2EF5-C001-9939-5F82-85A96395FD2F}"/>
              </a:ext>
            </a:extLst>
          </p:cNvPr>
          <p:cNvCxnSpPr>
            <a:cxnSpLocks/>
          </p:cNvCxnSpPr>
          <p:nvPr/>
        </p:nvCxnSpPr>
        <p:spPr>
          <a:xfrm>
            <a:off x="7009354" y="4755536"/>
            <a:ext cx="688426"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87" name="מחבר חץ ישר 86">
            <a:extLst>
              <a:ext uri="{FF2B5EF4-FFF2-40B4-BE49-F238E27FC236}">
                <a16:creationId xmlns:a16="http://schemas.microsoft.com/office/drawing/2014/main" id="{BDDFAE6B-E4B9-238D-862F-D291611E976D}"/>
              </a:ext>
            </a:extLst>
          </p:cNvPr>
          <p:cNvCxnSpPr>
            <a:cxnSpLocks/>
            <a:endCxn id="76" idx="1"/>
          </p:cNvCxnSpPr>
          <p:nvPr/>
        </p:nvCxnSpPr>
        <p:spPr>
          <a:xfrm>
            <a:off x="9851995" y="4743009"/>
            <a:ext cx="414998" cy="12527"/>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91" name="מחבר: מעוקל 90">
            <a:extLst>
              <a:ext uri="{FF2B5EF4-FFF2-40B4-BE49-F238E27FC236}">
                <a16:creationId xmlns:a16="http://schemas.microsoft.com/office/drawing/2014/main" id="{BDE5038B-AF9B-42EE-F38B-9F4DCA6CAA97}"/>
              </a:ext>
            </a:extLst>
          </p:cNvPr>
          <p:cNvCxnSpPr>
            <a:cxnSpLocks/>
          </p:cNvCxnSpPr>
          <p:nvPr/>
        </p:nvCxnSpPr>
        <p:spPr>
          <a:xfrm rot="5400000" flipH="1">
            <a:off x="6022246" y="2680214"/>
            <a:ext cx="43662" cy="5322007"/>
          </a:xfrm>
          <a:prstGeom prst="curvedConnector3">
            <a:avLst>
              <a:gd name="adj1" fmla="val -778966"/>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3" name="מחבר חץ ישר 2">
            <a:extLst>
              <a:ext uri="{FF2B5EF4-FFF2-40B4-BE49-F238E27FC236}">
                <a16:creationId xmlns:a16="http://schemas.microsoft.com/office/drawing/2014/main" id="{E37F02E2-3AE7-63EA-C488-FAA4C7089CDC}"/>
              </a:ext>
            </a:extLst>
          </p:cNvPr>
          <p:cNvCxnSpPr>
            <a:cxnSpLocks/>
          </p:cNvCxnSpPr>
          <p:nvPr/>
        </p:nvCxnSpPr>
        <p:spPr>
          <a:xfrm>
            <a:off x="988514" y="2821487"/>
            <a:ext cx="0" cy="1326536"/>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8" name="תיבת טקסט 7">
            <a:extLst>
              <a:ext uri="{FF2B5EF4-FFF2-40B4-BE49-F238E27FC236}">
                <a16:creationId xmlns:a16="http://schemas.microsoft.com/office/drawing/2014/main" id="{42566AB2-99D1-94B6-0523-3C5DC72E1C11}"/>
              </a:ext>
            </a:extLst>
          </p:cNvPr>
          <p:cNvSpPr txBox="1"/>
          <p:nvPr/>
        </p:nvSpPr>
        <p:spPr>
          <a:xfrm>
            <a:off x="6096000" y="3285342"/>
            <a:ext cx="1826707" cy="276999"/>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a:t>
            </a:r>
            <a:r>
              <a:rPr lang="en-US" sz="1200" i="1" dirty="0">
                <a:latin typeface="Aptos Serif" panose="02020604070405020304" pitchFamily="18" charset="0"/>
                <a:cs typeface="Aptos Serif" panose="02020604070405020304" pitchFamily="18" charset="0"/>
              </a:rPr>
              <a:t> Map F</a:t>
            </a:r>
            <a:endParaRPr lang="en-IL" sz="1200" i="1" dirty="0">
              <a:latin typeface="Aptos Serif" panose="02020604070405020304" pitchFamily="18" charset="0"/>
              <a:cs typeface="Aptos Serif" panose="02020604070405020304" pitchFamily="18" charset="0"/>
            </a:endParaRPr>
          </a:p>
        </p:txBody>
      </p:sp>
      <p:sp>
        <p:nvSpPr>
          <p:cNvPr id="9" name="תיבת טקסט 8">
            <a:extLst>
              <a:ext uri="{FF2B5EF4-FFF2-40B4-BE49-F238E27FC236}">
                <a16:creationId xmlns:a16="http://schemas.microsoft.com/office/drawing/2014/main" id="{182CB893-2F6E-2669-E303-EAD7D47BD9BE}"/>
              </a:ext>
            </a:extLst>
          </p:cNvPr>
          <p:cNvSpPr txBox="1"/>
          <p:nvPr/>
        </p:nvSpPr>
        <p:spPr>
          <a:xfrm>
            <a:off x="4481733" y="4302817"/>
            <a:ext cx="750513" cy="430887"/>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 Map D</a:t>
            </a:r>
            <a:endParaRPr lang="en-IL" sz="1100" i="1" dirty="0">
              <a:latin typeface="Aptos Serif" panose="02020604070405020304" pitchFamily="18" charset="0"/>
              <a:cs typeface="Aptos Serif" panose="02020604070405020304" pitchFamily="18" charset="0"/>
            </a:endParaRPr>
          </a:p>
        </p:txBody>
      </p:sp>
      <p:sp>
        <p:nvSpPr>
          <p:cNvPr id="10" name="תיבת טקסט 9">
            <a:extLst>
              <a:ext uri="{FF2B5EF4-FFF2-40B4-BE49-F238E27FC236}">
                <a16:creationId xmlns:a16="http://schemas.microsoft.com/office/drawing/2014/main" id="{4F876109-D50C-DA82-CC60-95444F002C24}"/>
              </a:ext>
            </a:extLst>
          </p:cNvPr>
          <p:cNvSpPr txBox="1"/>
          <p:nvPr/>
        </p:nvSpPr>
        <p:spPr>
          <a:xfrm>
            <a:off x="7064646" y="4303288"/>
            <a:ext cx="659712" cy="430887"/>
          </a:xfrm>
          <a:prstGeom prst="rect">
            <a:avLst/>
          </a:prstGeom>
          <a:noFill/>
        </p:spPr>
        <p:txBody>
          <a:bodyPr wrap="square" rtlCol="0">
            <a:spAutoFit/>
          </a:bodyPr>
          <a:lstStyle/>
          <a:p>
            <a:pPr algn="l" rtl="0"/>
            <a:r>
              <a:rPr lang="en-US" sz="1050" i="1" dirty="0">
                <a:latin typeface="Aptos Serif" panose="02020604070405020304" pitchFamily="18" charset="0"/>
                <a:cs typeface="Aptos Serif" panose="02020604070405020304" pitchFamily="18" charset="0"/>
              </a:rPr>
              <a:t>Feature</a:t>
            </a:r>
            <a:r>
              <a:rPr lang="en-US" sz="1100" i="1" dirty="0">
                <a:latin typeface="Aptos Serif" panose="02020604070405020304" pitchFamily="18" charset="0"/>
                <a:cs typeface="Aptos Serif" panose="02020604070405020304" pitchFamily="18" charset="0"/>
              </a:rPr>
              <a:t> Map O</a:t>
            </a:r>
            <a:endParaRPr lang="en-IL" sz="1100" i="1" dirty="0">
              <a:latin typeface="Aptos Serif" panose="02020604070405020304" pitchFamily="18" charset="0"/>
              <a:cs typeface="Aptos Serif" panose="02020604070405020304" pitchFamily="18" charset="0"/>
            </a:endParaRPr>
          </a:p>
        </p:txBody>
      </p:sp>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96DB71E5-A156-1DC8-CB18-190BD47D9BDB}"/>
                  </a:ext>
                </a:extLst>
              </p:cNvPr>
              <p:cNvSpPr txBox="1"/>
              <p:nvPr/>
            </p:nvSpPr>
            <p:spPr>
              <a:xfrm>
                <a:off x="1724696" y="1969258"/>
                <a:ext cx="501805"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3" name="תיבת טקסט 12">
                <a:extLst>
                  <a:ext uri="{FF2B5EF4-FFF2-40B4-BE49-F238E27FC236}">
                    <a16:creationId xmlns:a16="http://schemas.microsoft.com/office/drawing/2014/main" id="{96DB71E5-A156-1DC8-CB18-190BD47D9BDB}"/>
                  </a:ext>
                </a:extLst>
              </p:cNvPr>
              <p:cNvSpPr txBox="1">
                <a:spLocks noRot="1" noChangeAspect="1" noMove="1" noResize="1" noEditPoints="1" noAdjustHandles="1" noChangeArrowheads="1" noChangeShapeType="1" noTextEdit="1"/>
              </p:cNvSpPr>
              <p:nvPr/>
            </p:nvSpPr>
            <p:spPr>
              <a:xfrm>
                <a:off x="1724696" y="1969258"/>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תיבת טקסט 13">
                <a:extLst>
                  <a:ext uri="{FF2B5EF4-FFF2-40B4-BE49-F238E27FC236}">
                    <a16:creationId xmlns:a16="http://schemas.microsoft.com/office/drawing/2014/main" id="{263454A5-D478-5DD5-0AD7-6B10B9FFE35A}"/>
                  </a:ext>
                </a:extLst>
              </p:cNvPr>
              <p:cNvSpPr txBox="1"/>
              <p:nvPr/>
            </p:nvSpPr>
            <p:spPr>
              <a:xfrm>
                <a:off x="924845" y="3408452"/>
                <a:ext cx="501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4" name="תיבת טקסט 13">
                <a:extLst>
                  <a:ext uri="{FF2B5EF4-FFF2-40B4-BE49-F238E27FC236}">
                    <a16:creationId xmlns:a16="http://schemas.microsoft.com/office/drawing/2014/main" id="{263454A5-D478-5DD5-0AD7-6B10B9FFE35A}"/>
                  </a:ext>
                </a:extLst>
              </p:cNvPr>
              <p:cNvSpPr txBox="1">
                <a:spLocks noRot="1" noChangeAspect="1" noMove="1" noResize="1" noEditPoints="1" noAdjustHandles="1" noChangeArrowheads="1" noChangeShapeType="1" noTextEdit="1"/>
              </p:cNvSpPr>
              <p:nvPr/>
            </p:nvSpPr>
            <p:spPr>
              <a:xfrm>
                <a:off x="924845" y="3408452"/>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תיבת טקסט 14">
                <a:extLst>
                  <a:ext uri="{FF2B5EF4-FFF2-40B4-BE49-F238E27FC236}">
                    <a16:creationId xmlns:a16="http://schemas.microsoft.com/office/drawing/2014/main" id="{E18333BF-5660-FC74-266A-3F9E910E81EA}"/>
                  </a:ext>
                </a:extLst>
              </p:cNvPr>
              <p:cNvSpPr txBox="1"/>
              <p:nvPr/>
            </p:nvSpPr>
            <p:spPr>
              <a:xfrm>
                <a:off x="4338877" y="1657473"/>
                <a:ext cx="884959" cy="600164"/>
              </a:xfrm>
              <a:prstGeom prst="rect">
                <a:avLst/>
              </a:prstGeom>
              <a:noFill/>
              <a:ln>
                <a:solidFill>
                  <a:srgbClr val="C7D7DD"/>
                </a:solidFill>
              </a:ln>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Multi-scale features</a:t>
                </a:r>
                <a14:m>
                  <m:oMath xmlns:m="http://schemas.openxmlformats.org/officeDocument/2006/math">
                    <m:sSub>
                      <m:sSubPr>
                        <m:ctrlPr>
                          <a:rPr lang="en-IL" sz="1100" i="1" smtClean="0">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2</m:t>
                        </m:r>
                      </m:sub>
                    </m:sSub>
                  </m:oMath>
                </a14:m>
                <a:r>
                  <a:rPr lang="en-US" sz="1100" i="1" dirty="0">
                    <a:latin typeface="Aptos Serif" panose="02020604070405020304" pitchFamily="18" charset="0"/>
                    <a:cs typeface="Aptos Serif" panose="02020604070405020304" pitchFamily="18" charset="0"/>
                  </a:rPr>
                  <a:t>,</a:t>
                </a:r>
                <a:r>
                  <a:rPr lang="en-IL" sz="1100" i="1" dirty="0">
                    <a:latin typeface="Aptos Serif" panose="02020604070405020304" pitchFamily="18" charset="0"/>
                    <a:cs typeface="Aptos Serif" panose="02020604070405020304" pitchFamily="18" charset="0"/>
                  </a:rPr>
                  <a:t> </a:t>
                </a:r>
                <a14:m>
                  <m:oMath xmlns:m="http://schemas.openxmlformats.org/officeDocument/2006/math">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3</m:t>
                        </m:r>
                      </m:sub>
                    </m:sSub>
                  </m:oMath>
                </a14:m>
                <a:endParaRPr lang="en-IL" sz="1100" i="1" dirty="0">
                  <a:latin typeface="Aptos Serif" panose="02020604070405020304" pitchFamily="18" charset="0"/>
                  <a:cs typeface="Aptos Serif" panose="02020604070405020304" pitchFamily="18" charset="0"/>
                </a:endParaRPr>
              </a:p>
            </p:txBody>
          </p:sp>
        </mc:Choice>
        <mc:Fallback xmlns="">
          <p:sp>
            <p:nvSpPr>
              <p:cNvPr id="15" name="תיבת טקסט 14">
                <a:extLst>
                  <a:ext uri="{FF2B5EF4-FFF2-40B4-BE49-F238E27FC236}">
                    <a16:creationId xmlns:a16="http://schemas.microsoft.com/office/drawing/2014/main" id="{E18333BF-5660-FC74-266A-3F9E910E81EA}"/>
                  </a:ext>
                </a:extLst>
              </p:cNvPr>
              <p:cNvSpPr txBox="1">
                <a:spLocks noRot="1" noChangeAspect="1" noMove="1" noResize="1" noEditPoints="1" noAdjustHandles="1" noChangeArrowheads="1" noChangeShapeType="1" noTextEdit="1"/>
              </p:cNvSpPr>
              <p:nvPr/>
            </p:nvSpPr>
            <p:spPr>
              <a:xfrm>
                <a:off x="4338877" y="1657473"/>
                <a:ext cx="884959" cy="600164"/>
              </a:xfrm>
              <a:prstGeom prst="rect">
                <a:avLst/>
              </a:prstGeom>
              <a:blipFill>
                <a:blip r:embed="rId4"/>
                <a:stretch>
                  <a:fillRect r="-680" b="-5000"/>
                </a:stretch>
              </a:blipFill>
              <a:ln>
                <a:solidFill>
                  <a:srgbClr val="C7D7DD"/>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תיבת טקסט 15">
                <a:extLst>
                  <a:ext uri="{FF2B5EF4-FFF2-40B4-BE49-F238E27FC236}">
                    <a16:creationId xmlns:a16="http://schemas.microsoft.com/office/drawing/2014/main" id="{EEDD0295-13B5-A090-0B1F-0A9FFBF613E5}"/>
                  </a:ext>
                </a:extLst>
              </p:cNvPr>
              <p:cNvSpPr txBox="1"/>
              <p:nvPr/>
            </p:nvSpPr>
            <p:spPr>
              <a:xfrm>
                <a:off x="1562176" y="4404096"/>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m:rPr>
                              <m:sty m:val="p"/>
                            </m:rPr>
                            <a:rPr lang="en-US" sz="1400" b="0" i="0" smtClean="0">
                              <a:latin typeface="Cambria Math" panose="02040503050406030204" pitchFamily="18" charset="0"/>
                            </a:rPr>
                            <m:t>y</m:t>
                          </m:r>
                        </m:e>
                        <m:sub>
                          <m:r>
                            <m:rPr>
                              <m:sty m:val="p"/>
                            </m:rPr>
                            <a:rPr lang="en-US" sz="1400" i="0">
                              <a:latin typeface="Cambria Math" panose="02040503050406030204" pitchFamily="18" charset="0"/>
                            </a:rPr>
                            <m:t>t</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6" name="תיבת טקסט 15">
                <a:extLst>
                  <a:ext uri="{FF2B5EF4-FFF2-40B4-BE49-F238E27FC236}">
                    <a16:creationId xmlns:a16="http://schemas.microsoft.com/office/drawing/2014/main" id="{EEDD0295-13B5-A090-0B1F-0A9FFBF613E5}"/>
                  </a:ext>
                </a:extLst>
              </p:cNvPr>
              <p:cNvSpPr txBox="1">
                <a:spLocks noRot="1" noChangeAspect="1" noMove="1" noResize="1" noEditPoints="1" noAdjustHandles="1" noChangeArrowheads="1" noChangeShapeType="1" noTextEdit="1"/>
              </p:cNvSpPr>
              <p:nvPr/>
            </p:nvSpPr>
            <p:spPr>
              <a:xfrm>
                <a:off x="1562176" y="4404096"/>
                <a:ext cx="869194"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תיבת טקסט 16">
                <a:extLst>
                  <a:ext uri="{FF2B5EF4-FFF2-40B4-BE49-F238E27FC236}">
                    <a16:creationId xmlns:a16="http://schemas.microsoft.com/office/drawing/2014/main" id="{B63A3CB1-1191-7AF4-5996-55A678A44432}"/>
                  </a:ext>
                </a:extLst>
              </p:cNvPr>
              <p:cNvSpPr txBox="1"/>
              <p:nvPr/>
            </p:nvSpPr>
            <p:spPr>
              <a:xfrm>
                <a:off x="5609480" y="5794371"/>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i="1">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1</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7" name="תיבת טקסט 16">
                <a:extLst>
                  <a:ext uri="{FF2B5EF4-FFF2-40B4-BE49-F238E27FC236}">
                    <a16:creationId xmlns:a16="http://schemas.microsoft.com/office/drawing/2014/main" id="{B63A3CB1-1191-7AF4-5996-55A678A44432}"/>
                  </a:ext>
                </a:extLst>
              </p:cNvPr>
              <p:cNvSpPr txBox="1">
                <a:spLocks noRot="1" noChangeAspect="1" noMove="1" noResize="1" noEditPoints="1" noAdjustHandles="1" noChangeArrowheads="1" noChangeShapeType="1" noTextEdit="1"/>
              </p:cNvSpPr>
              <p:nvPr/>
            </p:nvSpPr>
            <p:spPr>
              <a:xfrm>
                <a:off x="5609480" y="5794371"/>
                <a:ext cx="869194" cy="307777"/>
              </a:xfrm>
              <a:prstGeom prst="rect">
                <a:avLst/>
              </a:prstGeom>
              <a:blipFill>
                <a:blip r:embed="rId6"/>
                <a:stretch>
                  <a:fillRect b="-2000"/>
                </a:stretch>
              </a:blipFill>
            </p:spPr>
            <p:txBody>
              <a:bodyPr/>
              <a:lstStyle/>
              <a:p>
                <a:r>
                  <a:rPr lang="en-US">
                    <a:noFill/>
                  </a:rPr>
                  <a:t> </a:t>
                </a:r>
              </a:p>
            </p:txBody>
          </p:sp>
        </mc:Fallback>
      </mc:AlternateContent>
      <p:sp>
        <p:nvSpPr>
          <p:cNvPr id="7" name="מלבן: פינות מעוגלות 6">
            <a:extLst>
              <a:ext uri="{FF2B5EF4-FFF2-40B4-BE49-F238E27FC236}">
                <a16:creationId xmlns:a16="http://schemas.microsoft.com/office/drawing/2014/main" id="{72BFD6BD-00A5-3590-21EA-19590F0523B3}"/>
              </a:ext>
            </a:extLst>
          </p:cNvPr>
          <p:cNvSpPr/>
          <p:nvPr/>
        </p:nvSpPr>
        <p:spPr>
          <a:xfrm>
            <a:off x="7523518" y="1205670"/>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Dynamic weight adjustment </a:t>
            </a:r>
          </a:p>
        </p:txBody>
      </p:sp>
      <p:cxnSp>
        <p:nvCxnSpPr>
          <p:cNvPr id="12" name="מחבר: מרפקי 11">
            <a:extLst>
              <a:ext uri="{FF2B5EF4-FFF2-40B4-BE49-F238E27FC236}">
                <a16:creationId xmlns:a16="http://schemas.microsoft.com/office/drawing/2014/main" id="{FA23114F-57B6-6972-5F49-5D7431F2B561}"/>
              </a:ext>
            </a:extLst>
          </p:cNvPr>
          <p:cNvCxnSpPr>
            <a:cxnSpLocks/>
            <a:stCxn id="42" idx="3"/>
            <a:endCxn id="7" idx="1"/>
          </p:cNvCxnSpPr>
          <p:nvPr/>
        </p:nvCxnSpPr>
        <p:spPr>
          <a:xfrm flipV="1">
            <a:off x="7104338" y="1657473"/>
            <a:ext cx="419180" cy="600165"/>
          </a:xfrm>
          <a:prstGeom prst="bentConnector3">
            <a:avLst>
              <a:gd name="adj1" fmla="val 50000"/>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22" name="מחבר: מרפקי 21">
            <a:extLst>
              <a:ext uri="{FF2B5EF4-FFF2-40B4-BE49-F238E27FC236}">
                <a16:creationId xmlns:a16="http://schemas.microsoft.com/office/drawing/2014/main" id="{DAF5F5D2-9592-1317-DC25-040DF5C78FAA}"/>
              </a:ext>
            </a:extLst>
          </p:cNvPr>
          <p:cNvCxnSpPr>
            <a:cxnSpLocks/>
            <a:stCxn id="40" idx="2"/>
          </p:cNvCxnSpPr>
          <p:nvPr/>
        </p:nvCxnSpPr>
        <p:spPr>
          <a:xfrm rot="16200000" flipH="1">
            <a:off x="967911" y="5233885"/>
            <a:ext cx="724086" cy="982412"/>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25" name="מלבן: פינות מעוגלות 24">
            <a:extLst>
              <a:ext uri="{FF2B5EF4-FFF2-40B4-BE49-F238E27FC236}">
                <a16:creationId xmlns:a16="http://schemas.microsoft.com/office/drawing/2014/main" id="{947F648D-1B99-92B8-5E93-C3697E92095E}"/>
              </a:ext>
            </a:extLst>
          </p:cNvPr>
          <p:cNvSpPr/>
          <p:nvPr/>
        </p:nvSpPr>
        <p:spPr>
          <a:xfrm>
            <a:off x="1821162" y="5883235"/>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Salt-and-Pepper Noise</a:t>
            </a:r>
          </a:p>
        </p:txBody>
      </p:sp>
    </p:spTree>
    <p:extLst>
      <p:ext uri="{BB962C8B-B14F-4D97-AF65-F5344CB8AC3E}">
        <p14:creationId xmlns:p14="http://schemas.microsoft.com/office/powerpoint/2010/main" val="2834679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F743940-DEB9-A2C0-BB7E-AC500A16E18D}"/>
              </a:ext>
            </a:extLst>
          </p:cNvPr>
          <p:cNvSpPr>
            <a:spLocks noGrp="1"/>
          </p:cNvSpPr>
          <p:nvPr>
            <p:ph type="title"/>
          </p:nvPr>
        </p:nvSpPr>
        <p:spPr>
          <a:xfrm>
            <a:off x="3104775" y="62256"/>
            <a:ext cx="4289727" cy="492744"/>
          </a:xfrm>
        </p:spPr>
        <p:txBody>
          <a:bodyPr>
            <a:normAutofit fontScale="90000"/>
          </a:bodyPr>
          <a:lstStyle/>
          <a:p>
            <a:pPr rtl="0"/>
            <a:r>
              <a:rPr lang="en-US" dirty="0">
                <a:latin typeface="Aptos Serif" panose="02020604070405020304" pitchFamily="18" charset="0"/>
                <a:cs typeface="Aptos Serif" panose="02020604070405020304" pitchFamily="18" charset="0"/>
              </a:rPr>
              <a:t>Model’s Process</a:t>
            </a:r>
            <a:endParaRPr lang="en-IL"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1F46BA3E-71E6-8A82-49D3-EACBF4F669B9}"/>
              </a:ext>
            </a:extLst>
          </p:cNvPr>
          <p:cNvSpPr>
            <a:spLocks noGrp="1"/>
          </p:cNvSpPr>
          <p:nvPr>
            <p:ph type="sldNum" sz="quarter" idx="12"/>
          </p:nvPr>
        </p:nvSpPr>
        <p:spPr>
          <a:xfrm>
            <a:off x="11180347" y="6313979"/>
            <a:ext cx="456898" cy="410914"/>
          </a:xfrm>
        </p:spPr>
        <p:txBody>
          <a:bodyPr/>
          <a:lstStyle/>
          <a:p>
            <a:fld id="{4F1A4906-F6B6-460D-8B9B-6AEDD27EBA90}" type="slidenum">
              <a:rPr lang="en-IL" smtClean="0">
                <a:latin typeface="Aptos Serif" panose="02020604070405020304" pitchFamily="18" charset="0"/>
                <a:cs typeface="Aptos Serif" panose="02020604070405020304" pitchFamily="18" charset="0"/>
              </a:rPr>
              <a:t>12</a:t>
            </a:fld>
            <a:endParaRPr lang="en-IL" dirty="0">
              <a:latin typeface="Aptos Serif" panose="02020604070405020304" pitchFamily="18" charset="0"/>
              <a:cs typeface="Aptos Serif" panose="02020604070405020304" pitchFamily="18" charset="0"/>
            </a:endParaRPr>
          </a:p>
        </p:txBody>
      </p:sp>
      <p:sp>
        <p:nvSpPr>
          <p:cNvPr id="39" name="מלבן: פינות מעוגלות 38">
            <a:extLst>
              <a:ext uri="{FF2B5EF4-FFF2-40B4-BE49-F238E27FC236}">
                <a16:creationId xmlns:a16="http://schemas.microsoft.com/office/drawing/2014/main" id="{36EB9E8A-2E5C-24AF-40CC-D7A4BA9D0B06}"/>
              </a:ext>
            </a:extLst>
          </p:cNvPr>
          <p:cNvSpPr/>
          <p:nvPr/>
        </p:nvSpPr>
        <p:spPr>
          <a:xfrm>
            <a:off x="288100" y="1693787"/>
            <a:ext cx="140082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Input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0" name="מלבן: פינות מעוגלות 39">
            <a:extLst>
              <a:ext uri="{FF2B5EF4-FFF2-40B4-BE49-F238E27FC236}">
                <a16:creationId xmlns:a16="http://schemas.microsoft.com/office/drawing/2014/main" id="{BA0DD223-36BD-8E99-D5C1-F41BC38AED12}"/>
              </a:ext>
            </a:extLst>
          </p:cNvPr>
          <p:cNvSpPr/>
          <p:nvPr/>
        </p:nvSpPr>
        <p:spPr>
          <a:xfrm>
            <a:off x="52237" y="4148023"/>
            <a:ext cx="1573022"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Noise addition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1" name="מלבן: פינות מעוגלות 40">
            <a:extLst>
              <a:ext uri="{FF2B5EF4-FFF2-40B4-BE49-F238E27FC236}">
                <a16:creationId xmlns:a16="http://schemas.microsoft.com/office/drawing/2014/main" id="{61E43DF5-AAF0-1C87-7460-2F391B8624B6}"/>
              </a:ext>
            </a:extLst>
          </p:cNvPr>
          <p:cNvSpPr/>
          <p:nvPr/>
        </p:nvSpPr>
        <p:spPr>
          <a:xfrm>
            <a:off x="2375772" y="1693787"/>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ViT – image processing</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42" name="מלבן: פינות מעוגלות 41">
            <a:extLst>
              <a:ext uri="{FF2B5EF4-FFF2-40B4-BE49-F238E27FC236}">
                <a16:creationId xmlns:a16="http://schemas.microsoft.com/office/drawing/2014/main" id="{8BCC8417-00DA-D124-7CA3-E3B4D7001B33}"/>
              </a:ext>
            </a:extLst>
          </p:cNvPr>
          <p:cNvSpPr/>
          <p:nvPr/>
        </p:nvSpPr>
        <p:spPr>
          <a:xfrm>
            <a:off x="5277629" y="1693788"/>
            <a:ext cx="1826709"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FF – feature extraction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44" name="מחבר חץ ישר 43">
            <a:extLst>
              <a:ext uri="{FF2B5EF4-FFF2-40B4-BE49-F238E27FC236}">
                <a16:creationId xmlns:a16="http://schemas.microsoft.com/office/drawing/2014/main" id="{7D1AD0CD-427C-7FB1-42BA-0A542994DC01}"/>
              </a:ext>
            </a:extLst>
          </p:cNvPr>
          <p:cNvCxnSpPr>
            <a:cxnSpLocks/>
          </p:cNvCxnSpPr>
          <p:nvPr/>
        </p:nvCxnSpPr>
        <p:spPr>
          <a:xfrm>
            <a:off x="1688928" y="2257637"/>
            <a:ext cx="686844"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46" name="מחבר חץ ישר 45">
            <a:extLst>
              <a:ext uri="{FF2B5EF4-FFF2-40B4-BE49-F238E27FC236}">
                <a16:creationId xmlns:a16="http://schemas.microsoft.com/office/drawing/2014/main" id="{B4278A8A-B4EE-668A-EDD9-4B93E800B43A}"/>
              </a:ext>
            </a:extLst>
          </p:cNvPr>
          <p:cNvCxnSpPr>
            <a:cxnSpLocks/>
          </p:cNvCxnSpPr>
          <p:nvPr/>
        </p:nvCxnSpPr>
        <p:spPr>
          <a:xfrm>
            <a:off x="4243782" y="2280770"/>
            <a:ext cx="1075148" cy="1"/>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49" name="מלבן: פינות מעוגלות 48">
            <a:extLst>
              <a:ext uri="{FF2B5EF4-FFF2-40B4-BE49-F238E27FC236}">
                <a16:creationId xmlns:a16="http://schemas.microsoft.com/office/drawing/2014/main" id="{1F560800-5398-17F3-963C-327DD7E730DF}"/>
              </a:ext>
            </a:extLst>
          </p:cNvPr>
          <p:cNvSpPr/>
          <p:nvPr/>
        </p:nvSpPr>
        <p:spPr>
          <a:xfrm>
            <a:off x="2179874" y="4191686"/>
            <a:ext cx="2210500"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Encoder – Extract deepest features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50" name="מלבן: פינות מעוגלות 49">
            <a:extLst>
              <a:ext uri="{FF2B5EF4-FFF2-40B4-BE49-F238E27FC236}">
                <a16:creationId xmlns:a16="http://schemas.microsoft.com/office/drawing/2014/main" id="{F15B0026-4EDE-C42B-9F3F-5205509589FC}"/>
              </a:ext>
            </a:extLst>
          </p:cNvPr>
          <p:cNvSpPr/>
          <p:nvPr/>
        </p:nvSpPr>
        <p:spPr>
          <a:xfrm>
            <a:off x="5182646" y="4191686"/>
            <a:ext cx="1826708" cy="1127700"/>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IAM – guide diffusion process</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51" name="מחבר חץ ישר 50">
            <a:extLst>
              <a:ext uri="{FF2B5EF4-FFF2-40B4-BE49-F238E27FC236}">
                <a16:creationId xmlns:a16="http://schemas.microsoft.com/office/drawing/2014/main" id="{6A3A8A8D-17BD-97FB-9E8C-2C8BA9CFC7C9}"/>
              </a:ext>
            </a:extLst>
          </p:cNvPr>
          <p:cNvCxnSpPr>
            <a:cxnSpLocks/>
          </p:cNvCxnSpPr>
          <p:nvPr/>
        </p:nvCxnSpPr>
        <p:spPr>
          <a:xfrm>
            <a:off x="1625259" y="4755536"/>
            <a:ext cx="554615"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3" name="מחבר חץ ישר 52">
            <a:extLst>
              <a:ext uri="{FF2B5EF4-FFF2-40B4-BE49-F238E27FC236}">
                <a16:creationId xmlns:a16="http://schemas.microsoft.com/office/drawing/2014/main" id="{A5652784-D628-16BA-A70D-7D096BB621C9}"/>
              </a:ext>
            </a:extLst>
          </p:cNvPr>
          <p:cNvCxnSpPr>
            <a:cxnSpLocks/>
          </p:cNvCxnSpPr>
          <p:nvPr/>
        </p:nvCxnSpPr>
        <p:spPr>
          <a:xfrm>
            <a:off x="6096000" y="2821487"/>
            <a:ext cx="0" cy="1370199"/>
          </a:xfrm>
          <a:prstGeom prst="straightConnector1">
            <a:avLst/>
          </a:prstGeom>
          <a:ln w="28575">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56" name="מחבר חץ ישר 55">
            <a:extLst>
              <a:ext uri="{FF2B5EF4-FFF2-40B4-BE49-F238E27FC236}">
                <a16:creationId xmlns:a16="http://schemas.microsoft.com/office/drawing/2014/main" id="{96394F02-6C17-2A5F-1662-8B27E3D7AF7E}"/>
              </a:ext>
            </a:extLst>
          </p:cNvPr>
          <p:cNvCxnSpPr>
            <a:cxnSpLocks/>
          </p:cNvCxnSpPr>
          <p:nvPr/>
        </p:nvCxnSpPr>
        <p:spPr>
          <a:xfrm>
            <a:off x="4390373" y="4755536"/>
            <a:ext cx="792273"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59" name="מלבן: פינות מעוגלות 58">
            <a:extLst>
              <a:ext uri="{FF2B5EF4-FFF2-40B4-BE49-F238E27FC236}">
                <a16:creationId xmlns:a16="http://schemas.microsoft.com/office/drawing/2014/main" id="{0732E1FB-89F6-CB79-F20B-457FA1AB5367}"/>
              </a:ext>
            </a:extLst>
          </p:cNvPr>
          <p:cNvSpPr/>
          <p:nvPr/>
        </p:nvSpPr>
        <p:spPr>
          <a:xfrm>
            <a:off x="7697780" y="4148023"/>
            <a:ext cx="2154215"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Denoising U-Net Decoder – Produce Refined version</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sp>
        <p:nvSpPr>
          <p:cNvPr id="76" name="מלבן: פינות מעוגלות 75">
            <a:extLst>
              <a:ext uri="{FF2B5EF4-FFF2-40B4-BE49-F238E27FC236}">
                <a16:creationId xmlns:a16="http://schemas.microsoft.com/office/drawing/2014/main" id="{A49ED879-133C-C7A8-1F0B-7240A0FD5932}"/>
              </a:ext>
            </a:extLst>
          </p:cNvPr>
          <p:cNvSpPr/>
          <p:nvPr/>
        </p:nvSpPr>
        <p:spPr>
          <a:xfrm>
            <a:off x="10266993" y="4148023"/>
            <a:ext cx="1826709" cy="1215025"/>
          </a:xfrm>
          <a:prstGeom prst="roundRect">
            <a:avLst/>
          </a:prstGeom>
          <a:solidFill>
            <a:srgbClr val="C7D7D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b="1" dirty="0">
                <a:solidFill>
                  <a:schemeClr val="tx1"/>
                </a:solidFill>
                <a:latin typeface="Aptos Serif" panose="02020604070405020304" pitchFamily="18" charset="0"/>
                <a:ea typeface="MS Mincho" panose="02020609040205080304" pitchFamily="49" charset="-128"/>
                <a:cs typeface="Aptos Serif" panose="02020604070405020304" pitchFamily="18" charset="0"/>
              </a:rPr>
              <a:t>Restored Image</a:t>
            </a:r>
            <a:endParaRPr lang="en-IL" b="1" dirty="0">
              <a:solidFill>
                <a:schemeClr val="tx1"/>
              </a:solidFill>
              <a:latin typeface="Aptos Serif" panose="02020604070405020304" pitchFamily="18" charset="0"/>
              <a:ea typeface="MS Mincho" panose="02020609040205080304" pitchFamily="49" charset="-128"/>
              <a:cs typeface="Aptos Serif" panose="02020604070405020304" pitchFamily="18" charset="0"/>
            </a:endParaRPr>
          </a:p>
        </p:txBody>
      </p:sp>
      <p:cxnSp>
        <p:nvCxnSpPr>
          <p:cNvPr id="84" name="מחבר חץ ישר 83">
            <a:extLst>
              <a:ext uri="{FF2B5EF4-FFF2-40B4-BE49-F238E27FC236}">
                <a16:creationId xmlns:a16="http://schemas.microsoft.com/office/drawing/2014/main" id="{A40A2EF5-C001-9939-5F82-85A96395FD2F}"/>
              </a:ext>
            </a:extLst>
          </p:cNvPr>
          <p:cNvCxnSpPr>
            <a:cxnSpLocks/>
          </p:cNvCxnSpPr>
          <p:nvPr/>
        </p:nvCxnSpPr>
        <p:spPr>
          <a:xfrm>
            <a:off x="7009354" y="4755536"/>
            <a:ext cx="688426" cy="0"/>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87" name="מחבר חץ ישר 86">
            <a:extLst>
              <a:ext uri="{FF2B5EF4-FFF2-40B4-BE49-F238E27FC236}">
                <a16:creationId xmlns:a16="http://schemas.microsoft.com/office/drawing/2014/main" id="{BDDFAE6B-E4B9-238D-862F-D291611E976D}"/>
              </a:ext>
            </a:extLst>
          </p:cNvPr>
          <p:cNvCxnSpPr>
            <a:cxnSpLocks/>
            <a:endCxn id="76" idx="1"/>
          </p:cNvCxnSpPr>
          <p:nvPr/>
        </p:nvCxnSpPr>
        <p:spPr>
          <a:xfrm>
            <a:off x="9851995" y="4743009"/>
            <a:ext cx="414998" cy="12527"/>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91" name="מחבר: מעוקל 90">
            <a:extLst>
              <a:ext uri="{FF2B5EF4-FFF2-40B4-BE49-F238E27FC236}">
                <a16:creationId xmlns:a16="http://schemas.microsoft.com/office/drawing/2014/main" id="{BDE5038B-AF9B-42EE-F38B-9F4DCA6CAA97}"/>
              </a:ext>
            </a:extLst>
          </p:cNvPr>
          <p:cNvCxnSpPr>
            <a:cxnSpLocks/>
          </p:cNvCxnSpPr>
          <p:nvPr/>
        </p:nvCxnSpPr>
        <p:spPr>
          <a:xfrm rot="5400000" flipH="1">
            <a:off x="6022246" y="2680214"/>
            <a:ext cx="43662" cy="5322007"/>
          </a:xfrm>
          <a:prstGeom prst="curvedConnector3">
            <a:avLst>
              <a:gd name="adj1" fmla="val -778966"/>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cxnSp>
        <p:nvCxnSpPr>
          <p:cNvPr id="3" name="מחבר חץ ישר 2">
            <a:extLst>
              <a:ext uri="{FF2B5EF4-FFF2-40B4-BE49-F238E27FC236}">
                <a16:creationId xmlns:a16="http://schemas.microsoft.com/office/drawing/2014/main" id="{E37F02E2-3AE7-63EA-C488-FAA4C7089CDC}"/>
              </a:ext>
            </a:extLst>
          </p:cNvPr>
          <p:cNvCxnSpPr>
            <a:cxnSpLocks/>
          </p:cNvCxnSpPr>
          <p:nvPr/>
        </p:nvCxnSpPr>
        <p:spPr>
          <a:xfrm>
            <a:off x="988514" y="2821487"/>
            <a:ext cx="0" cy="1326536"/>
          </a:xfrm>
          <a:prstGeom prst="straightConnector1">
            <a:avLst/>
          </a:prstGeom>
          <a:ln w="38100">
            <a:solidFill>
              <a:srgbClr val="C7D7DD"/>
            </a:solidFill>
            <a:tailEnd type="triangle"/>
          </a:ln>
        </p:spPr>
        <p:style>
          <a:lnRef idx="2">
            <a:schemeClr val="accent1"/>
          </a:lnRef>
          <a:fillRef idx="0">
            <a:schemeClr val="accent1"/>
          </a:fillRef>
          <a:effectRef idx="1">
            <a:schemeClr val="accent1"/>
          </a:effectRef>
          <a:fontRef idx="minor">
            <a:schemeClr val="tx1"/>
          </a:fontRef>
        </p:style>
      </p:cxnSp>
      <p:sp>
        <p:nvSpPr>
          <p:cNvPr id="8" name="תיבת טקסט 7">
            <a:extLst>
              <a:ext uri="{FF2B5EF4-FFF2-40B4-BE49-F238E27FC236}">
                <a16:creationId xmlns:a16="http://schemas.microsoft.com/office/drawing/2014/main" id="{42566AB2-99D1-94B6-0523-3C5DC72E1C11}"/>
              </a:ext>
            </a:extLst>
          </p:cNvPr>
          <p:cNvSpPr txBox="1"/>
          <p:nvPr/>
        </p:nvSpPr>
        <p:spPr>
          <a:xfrm>
            <a:off x="6096000" y="3285342"/>
            <a:ext cx="1826707" cy="276999"/>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a:t>
            </a:r>
            <a:r>
              <a:rPr lang="en-US" sz="1200" i="1" dirty="0">
                <a:latin typeface="Aptos Serif" panose="02020604070405020304" pitchFamily="18" charset="0"/>
                <a:cs typeface="Aptos Serif" panose="02020604070405020304" pitchFamily="18" charset="0"/>
              </a:rPr>
              <a:t> Map F</a:t>
            </a:r>
            <a:endParaRPr lang="en-IL" sz="1200" i="1" dirty="0">
              <a:latin typeface="Aptos Serif" panose="02020604070405020304" pitchFamily="18" charset="0"/>
              <a:cs typeface="Aptos Serif" panose="02020604070405020304" pitchFamily="18" charset="0"/>
            </a:endParaRPr>
          </a:p>
        </p:txBody>
      </p:sp>
      <p:sp>
        <p:nvSpPr>
          <p:cNvPr id="9" name="תיבת טקסט 8">
            <a:extLst>
              <a:ext uri="{FF2B5EF4-FFF2-40B4-BE49-F238E27FC236}">
                <a16:creationId xmlns:a16="http://schemas.microsoft.com/office/drawing/2014/main" id="{182CB893-2F6E-2669-E303-EAD7D47BD9BE}"/>
              </a:ext>
            </a:extLst>
          </p:cNvPr>
          <p:cNvSpPr txBox="1"/>
          <p:nvPr/>
        </p:nvSpPr>
        <p:spPr>
          <a:xfrm>
            <a:off x="4481733" y="4302817"/>
            <a:ext cx="750513" cy="430887"/>
          </a:xfrm>
          <a:prstGeom prst="rect">
            <a:avLst/>
          </a:prstGeom>
          <a:noFill/>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Feature Map D</a:t>
            </a:r>
            <a:endParaRPr lang="en-IL" sz="1100" i="1" dirty="0">
              <a:latin typeface="Aptos Serif" panose="02020604070405020304" pitchFamily="18" charset="0"/>
              <a:cs typeface="Aptos Serif" panose="02020604070405020304" pitchFamily="18" charset="0"/>
            </a:endParaRPr>
          </a:p>
        </p:txBody>
      </p:sp>
      <p:sp>
        <p:nvSpPr>
          <p:cNvPr id="10" name="תיבת טקסט 9">
            <a:extLst>
              <a:ext uri="{FF2B5EF4-FFF2-40B4-BE49-F238E27FC236}">
                <a16:creationId xmlns:a16="http://schemas.microsoft.com/office/drawing/2014/main" id="{4F876109-D50C-DA82-CC60-95444F002C24}"/>
              </a:ext>
            </a:extLst>
          </p:cNvPr>
          <p:cNvSpPr txBox="1"/>
          <p:nvPr/>
        </p:nvSpPr>
        <p:spPr>
          <a:xfrm>
            <a:off x="7064646" y="4303288"/>
            <a:ext cx="659712" cy="430887"/>
          </a:xfrm>
          <a:prstGeom prst="rect">
            <a:avLst/>
          </a:prstGeom>
          <a:noFill/>
        </p:spPr>
        <p:txBody>
          <a:bodyPr wrap="square" rtlCol="0">
            <a:spAutoFit/>
          </a:bodyPr>
          <a:lstStyle/>
          <a:p>
            <a:pPr algn="l" rtl="0"/>
            <a:r>
              <a:rPr lang="en-US" sz="1050" i="1" dirty="0">
                <a:latin typeface="Aptos Serif" panose="02020604070405020304" pitchFamily="18" charset="0"/>
                <a:cs typeface="Aptos Serif" panose="02020604070405020304" pitchFamily="18" charset="0"/>
              </a:rPr>
              <a:t>Feature</a:t>
            </a:r>
            <a:r>
              <a:rPr lang="en-US" sz="1100" i="1" dirty="0">
                <a:latin typeface="Aptos Serif" panose="02020604070405020304" pitchFamily="18" charset="0"/>
                <a:cs typeface="Aptos Serif" panose="02020604070405020304" pitchFamily="18" charset="0"/>
              </a:rPr>
              <a:t> Map O</a:t>
            </a:r>
            <a:endParaRPr lang="en-IL" sz="1100" i="1" dirty="0">
              <a:latin typeface="Aptos Serif" panose="02020604070405020304" pitchFamily="18" charset="0"/>
              <a:cs typeface="Aptos Serif" panose="02020604070405020304" pitchFamily="18" charset="0"/>
            </a:endParaRPr>
          </a:p>
        </p:txBody>
      </p:sp>
      <mc:AlternateContent xmlns:mc="http://schemas.openxmlformats.org/markup-compatibility/2006" xmlns:a14="http://schemas.microsoft.com/office/drawing/2010/main">
        <mc:Choice Requires="a14">
          <p:sp>
            <p:nvSpPr>
              <p:cNvPr id="13" name="תיבת טקסט 12">
                <a:extLst>
                  <a:ext uri="{FF2B5EF4-FFF2-40B4-BE49-F238E27FC236}">
                    <a16:creationId xmlns:a16="http://schemas.microsoft.com/office/drawing/2014/main" id="{96DB71E5-A156-1DC8-CB18-190BD47D9BDB}"/>
                  </a:ext>
                </a:extLst>
              </p:cNvPr>
              <p:cNvSpPr txBox="1"/>
              <p:nvPr/>
            </p:nvSpPr>
            <p:spPr>
              <a:xfrm>
                <a:off x="1724696" y="1969258"/>
                <a:ext cx="501805"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3" name="תיבת טקסט 12">
                <a:extLst>
                  <a:ext uri="{FF2B5EF4-FFF2-40B4-BE49-F238E27FC236}">
                    <a16:creationId xmlns:a16="http://schemas.microsoft.com/office/drawing/2014/main" id="{96DB71E5-A156-1DC8-CB18-190BD47D9BDB}"/>
                  </a:ext>
                </a:extLst>
              </p:cNvPr>
              <p:cNvSpPr txBox="1">
                <a:spLocks noRot="1" noChangeAspect="1" noMove="1" noResize="1" noEditPoints="1" noAdjustHandles="1" noChangeArrowheads="1" noChangeShapeType="1" noTextEdit="1"/>
              </p:cNvSpPr>
              <p:nvPr/>
            </p:nvSpPr>
            <p:spPr>
              <a:xfrm>
                <a:off x="1724696" y="1969258"/>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תיבת טקסט 13">
                <a:extLst>
                  <a:ext uri="{FF2B5EF4-FFF2-40B4-BE49-F238E27FC236}">
                    <a16:creationId xmlns:a16="http://schemas.microsoft.com/office/drawing/2014/main" id="{263454A5-D478-5DD5-0AD7-6B10B9FFE35A}"/>
                  </a:ext>
                </a:extLst>
              </p:cNvPr>
              <p:cNvSpPr txBox="1"/>
              <p:nvPr/>
            </p:nvSpPr>
            <p:spPr>
              <a:xfrm>
                <a:off x="924845" y="3408452"/>
                <a:ext cx="50180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0</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4" name="תיבת טקסט 13">
                <a:extLst>
                  <a:ext uri="{FF2B5EF4-FFF2-40B4-BE49-F238E27FC236}">
                    <a16:creationId xmlns:a16="http://schemas.microsoft.com/office/drawing/2014/main" id="{263454A5-D478-5DD5-0AD7-6B10B9FFE35A}"/>
                  </a:ext>
                </a:extLst>
              </p:cNvPr>
              <p:cNvSpPr txBox="1">
                <a:spLocks noRot="1" noChangeAspect="1" noMove="1" noResize="1" noEditPoints="1" noAdjustHandles="1" noChangeArrowheads="1" noChangeShapeType="1" noTextEdit="1"/>
              </p:cNvSpPr>
              <p:nvPr/>
            </p:nvSpPr>
            <p:spPr>
              <a:xfrm>
                <a:off x="924845" y="3408452"/>
                <a:ext cx="501805"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תיבת טקסט 14">
                <a:extLst>
                  <a:ext uri="{FF2B5EF4-FFF2-40B4-BE49-F238E27FC236}">
                    <a16:creationId xmlns:a16="http://schemas.microsoft.com/office/drawing/2014/main" id="{E18333BF-5660-FC74-266A-3F9E910E81EA}"/>
                  </a:ext>
                </a:extLst>
              </p:cNvPr>
              <p:cNvSpPr txBox="1"/>
              <p:nvPr/>
            </p:nvSpPr>
            <p:spPr>
              <a:xfrm>
                <a:off x="4338877" y="1657473"/>
                <a:ext cx="884959" cy="600164"/>
              </a:xfrm>
              <a:prstGeom prst="rect">
                <a:avLst/>
              </a:prstGeom>
              <a:noFill/>
              <a:ln>
                <a:solidFill>
                  <a:srgbClr val="C7D7DD"/>
                </a:solidFill>
              </a:ln>
            </p:spPr>
            <p:txBody>
              <a:bodyPr wrap="square" rtlCol="0">
                <a:spAutoFit/>
              </a:bodyPr>
              <a:lstStyle/>
              <a:p>
                <a:pPr algn="l" rtl="0"/>
                <a:r>
                  <a:rPr lang="en-US" sz="1100" i="1" dirty="0">
                    <a:latin typeface="Aptos Serif" panose="02020604070405020304" pitchFamily="18" charset="0"/>
                    <a:cs typeface="Aptos Serif" panose="02020604070405020304" pitchFamily="18" charset="0"/>
                  </a:rPr>
                  <a:t>Multi-scale features</a:t>
                </a:r>
                <a14:m>
                  <m:oMath xmlns:m="http://schemas.openxmlformats.org/officeDocument/2006/math">
                    <m:sSub>
                      <m:sSubPr>
                        <m:ctrlPr>
                          <a:rPr lang="en-IL" sz="1100" i="1" smtClean="0">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2</m:t>
                        </m:r>
                      </m:sub>
                    </m:sSub>
                  </m:oMath>
                </a14:m>
                <a:r>
                  <a:rPr lang="en-US" sz="1100" i="1" dirty="0">
                    <a:latin typeface="Aptos Serif" panose="02020604070405020304" pitchFamily="18" charset="0"/>
                    <a:cs typeface="Aptos Serif" panose="02020604070405020304" pitchFamily="18" charset="0"/>
                  </a:rPr>
                  <a:t>,</a:t>
                </a:r>
                <a:r>
                  <a:rPr lang="en-IL" sz="1100" i="1" dirty="0">
                    <a:latin typeface="Aptos Serif" panose="02020604070405020304" pitchFamily="18" charset="0"/>
                    <a:cs typeface="Aptos Serif" panose="02020604070405020304" pitchFamily="18" charset="0"/>
                  </a:rPr>
                  <a:t> </a:t>
                </a:r>
                <a14:m>
                  <m:oMath xmlns:m="http://schemas.openxmlformats.org/officeDocument/2006/math">
                    <m:sSub>
                      <m:sSubPr>
                        <m:ctrlPr>
                          <a:rPr lang="en-IL" sz="1100" i="1">
                            <a:latin typeface="Cambria Math" panose="02040503050406030204" pitchFamily="18" charset="0"/>
                          </a:rPr>
                        </m:ctrlPr>
                      </m:sSubPr>
                      <m:e>
                        <m:r>
                          <a:rPr lang="en-US" sz="1100" i="1">
                            <a:latin typeface="Cambria Math" panose="02040503050406030204" pitchFamily="18" charset="0"/>
                          </a:rPr>
                          <m:t>𝑥</m:t>
                        </m:r>
                      </m:e>
                      <m:sub>
                        <m:r>
                          <a:rPr lang="en-US" sz="1100" b="0" i="1" smtClean="0">
                            <a:latin typeface="Cambria Math" panose="02040503050406030204" pitchFamily="18" charset="0"/>
                          </a:rPr>
                          <m:t>3</m:t>
                        </m:r>
                      </m:sub>
                    </m:sSub>
                  </m:oMath>
                </a14:m>
                <a:endParaRPr lang="en-IL" sz="1100" i="1" dirty="0">
                  <a:latin typeface="Aptos Serif" panose="02020604070405020304" pitchFamily="18" charset="0"/>
                  <a:cs typeface="Aptos Serif" panose="02020604070405020304" pitchFamily="18" charset="0"/>
                </a:endParaRPr>
              </a:p>
            </p:txBody>
          </p:sp>
        </mc:Choice>
        <mc:Fallback xmlns="">
          <p:sp>
            <p:nvSpPr>
              <p:cNvPr id="15" name="תיבת טקסט 14">
                <a:extLst>
                  <a:ext uri="{FF2B5EF4-FFF2-40B4-BE49-F238E27FC236}">
                    <a16:creationId xmlns:a16="http://schemas.microsoft.com/office/drawing/2014/main" id="{E18333BF-5660-FC74-266A-3F9E910E81EA}"/>
                  </a:ext>
                </a:extLst>
              </p:cNvPr>
              <p:cNvSpPr txBox="1">
                <a:spLocks noRot="1" noChangeAspect="1" noMove="1" noResize="1" noEditPoints="1" noAdjustHandles="1" noChangeArrowheads="1" noChangeShapeType="1" noTextEdit="1"/>
              </p:cNvSpPr>
              <p:nvPr/>
            </p:nvSpPr>
            <p:spPr>
              <a:xfrm>
                <a:off x="4338877" y="1657473"/>
                <a:ext cx="884959" cy="600164"/>
              </a:xfrm>
              <a:prstGeom prst="rect">
                <a:avLst/>
              </a:prstGeom>
              <a:blipFill>
                <a:blip r:embed="rId4"/>
                <a:stretch>
                  <a:fillRect r="-680" b="-5000"/>
                </a:stretch>
              </a:blipFill>
              <a:ln>
                <a:solidFill>
                  <a:srgbClr val="C7D7DD"/>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תיבת טקסט 15">
                <a:extLst>
                  <a:ext uri="{FF2B5EF4-FFF2-40B4-BE49-F238E27FC236}">
                    <a16:creationId xmlns:a16="http://schemas.microsoft.com/office/drawing/2014/main" id="{EEDD0295-13B5-A090-0B1F-0A9FFBF613E5}"/>
                  </a:ext>
                </a:extLst>
              </p:cNvPr>
              <p:cNvSpPr txBox="1"/>
              <p:nvPr/>
            </p:nvSpPr>
            <p:spPr>
              <a:xfrm>
                <a:off x="1562176" y="4404096"/>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m:rPr>
                              <m:sty m:val="p"/>
                            </m:rPr>
                            <a:rPr lang="en-US" sz="1400" b="0" i="0" smtClean="0">
                              <a:latin typeface="Cambria Math" panose="02040503050406030204" pitchFamily="18" charset="0"/>
                            </a:rPr>
                            <m:t>y</m:t>
                          </m:r>
                        </m:e>
                        <m:sub>
                          <m:r>
                            <m:rPr>
                              <m:sty m:val="p"/>
                            </m:rPr>
                            <a:rPr lang="en-US" sz="1400" i="0">
                              <a:latin typeface="Cambria Math" panose="02040503050406030204" pitchFamily="18" charset="0"/>
                            </a:rPr>
                            <m:t>t</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6" name="תיבת טקסט 15">
                <a:extLst>
                  <a:ext uri="{FF2B5EF4-FFF2-40B4-BE49-F238E27FC236}">
                    <a16:creationId xmlns:a16="http://schemas.microsoft.com/office/drawing/2014/main" id="{EEDD0295-13B5-A090-0B1F-0A9FFBF613E5}"/>
                  </a:ext>
                </a:extLst>
              </p:cNvPr>
              <p:cNvSpPr txBox="1">
                <a:spLocks noRot="1" noChangeAspect="1" noMove="1" noResize="1" noEditPoints="1" noAdjustHandles="1" noChangeArrowheads="1" noChangeShapeType="1" noTextEdit="1"/>
              </p:cNvSpPr>
              <p:nvPr/>
            </p:nvSpPr>
            <p:spPr>
              <a:xfrm>
                <a:off x="1562176" y="4404096"/>
                <a:ext cx="869194"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תיבת טקסט 16">
                <a:extLst>
                  <a:ext uri="{FF2B5EF4-FFF2-40B4-BE49-F238E27FC236}">
                    <a16:creationId xmlns:a16="http://schemas.microsoft.com/office/drawing/2014/main" id="{B63A3CB1-1191-7AF4-5996-55A678A44432}"/>
                  </a:ext>
                </a:extLst>
              </p:cNvPr>
              <p:cNvSpPr txBox="1"/>
              <p:nvPr/>
            </p:nvSpPr>
            <p:spPr>
              <a:xfrm>
                <a:off x="5609480" y="5794371"/>
                <a:ext cx="869194" cy="307777"/>
              </a:xfrm>
              <a:prstGeom prst="rect">
                <a:avLst/>
              </a:prstGeom>
              <a:noFill/>
            </p:spPr>
            <p:txBody>
              <a:bodyPr wrap="square" rtlCol="0">
                <a:spAutoFit/>
              </a:bodyPr>
              <a:lstStyle/>
              <a:p>
                <a:pPr algn="l" rtl="0"/>
                <a14:m>
                  <m:oMathPara xmlns:m="http://schemas.openxmlformats.org/officeDocument/2006/math">
                    <m:oMathParaPr>
                      <m:jc m:val="centerGroup"/>
                    </m:oMathParaPr>
                    <m:oMath xmlns:m="http://schemas.openxmlformats.org/officeDocument/2006/math">
                      <m:sSub>
                        <m:sSubPr>
                          <m:ctrlPr>
                            <a:rPr lang="en-IL" sz="140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i="1">
                              <a:latin typeface="Cambria Math" panose="02040503050406030204" pitchFamily="18" charset="0"/>
                            </a:rPr>
                            <m:t>𝑡</m:t>
                          </m:r>
                          <m:r>
                            <a:rPr lang="en-US" sz="1400" b="0" i="1" smtClean="0">
                              <a:latin typeface="Cambria Math" panose="02040503050406030204" pitchFamily="18" charset="0"/>
                            </a:rPr>
                            <m:t>−</m:t>
                          </m:r>
                          <m:r>
                            <a:rPr lang="en-US" sz="1400" b="0" i="1" smtClean="0">
                              <a:latin typeface="Cambria Math" panose="02040503050406030204" pitchFamily="18" charset="0"/>
                            </a:rPr>
                            <m:t>1</m:t>
                          </m:r>
                        </m:sub>
                      </m:sSub>
                    </m:oMath>
                  </m:oMathPara>
                </a14:m>
                <a:endParaRPr lang="en-IL" sz="1400" dirty="0">
                  <a:latin typeface="Aptos Serif" panose="02020604070405020304" pitchFamily="18" charset="0"/>
                  <a:cs typeface="Aptos Serif" panose="02020604070405020304" pitchFamily="18" charset="0"/>
                </a:endParaRPr>
              </a:p>
            </p:txBody>
          </p:sp>
        </mc:Choice>
        <mc:Fallback xmlns="">
          <p:sp>
            <p:nvSpPr>
              <p:cNvPr id="17" name="תיבת טקסט 16">
                <a:extLst>
                  <a:ext uri="{FF2B5EF4-FFF2-40B4-BE49-F238E27FC236}">
                    <a16:creationId xmlns:a16="http://schemas.microsoft.com/office/drawing/2014/main" id="{B63A3CB1-1191-7AF4-5996-55A678A44432}"/>
                  </a:ext>
                </a:extLst>
              </p:cNvPr>
              <p:cNvSpPr txBox="1">
                <a:spLocks noRot="1" noChangeAspect="1" noMove="1" noResize="1" noEditPoints="1" noAdjustHandles="1" noChangeArrowheads="1" noChangeShapeType="1" noTextEdit="1"/>
              </p:cNvSpPr>
              <p:nvPr/>
            </p:nvSpPr>
            <p:spPr>
              <a:xfrm>
                <a:off x="5609480" y="5794371"/>
                <a:ext cx="869194" cy="307777"/>
              </a:xfrm>
              <a:prstGeom prst="rect">
                <a:avLst/>
              </a:prstGeom>
              <a:blipFill>
                <a:blip r:embed="rId6"/>
                <a:stretch>
                  <a:fillRect b="-2000"/>
                </a:stretch>
              </a:blipFill>
            </p:spPr>
            <p:txBody>
              <a:bodyPr/>
              <a:lstStyle/>
              <a:p>
                <a:r>
                  <a:rPr lang="en-US">
                    <a:noFill/>
                  </a:rPr>
                  <a:t> </a:t>
                </a:r>
              </a:p>
            </p:txBody>
          </p:sp>
        </mc:Fallback>
      </mc:AlternateContent>
      <p:sp>
        <p:nvSpPr>
          <p:cNvPr id="7" name="מלבן: פינות מעוגלות 6">
            <a:extLst>
              <a:ext uri="{FF2B5EF4-FFF2-40B4-BE49-F238E27FC236}">
                <a16:creationId xmlns:a16="http://schemas.microsoft.com/office/drawing/2014/main" id="{72BFD6BD-00A5-3590-21EA-19590F0523B3}"/>
              </a:ext>
            </a:extLst>
          </p:cNvPr>
          <p:cNvSpPr/>
          <p:nvPr/>
        </p:nvSpPr>
        <p:spPr>
          <a:xfrm>
            <a:off x="7523518" y="1205670"/>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Dynamic weight adjustment </a:t>
            </a:r>
          </a:p>
        </p:txBody>
      </p:sp>
      <p:cxnSp>
        <p:nvCxnSpPr>
          <p:cNvPr id="12" name="מחבר: מרפקי 11">
            <a:extLst>
              <a:ext uri="{FF2B5EF4-FFF2-40B4-BE49-F238E27FC236}">
                <a16:creationId xmlns:a16="http://schemas.microsoft.com/office/drawing/2014/main" id="{FA23114F-57B6-6972-5F49-5D7431F2B561}"/>
              </a:ext>
            </a:extLst>
          </p:cNvPr>
          <p:cNvCxnSpPr>
            <a:cxnSpLocks/>
            <a:stCxn id="42" idx="3"/>
            <a:endCxn id="7" idx="1"/>
          </p:cNvCxnSpPr>
          <p:nvPr/>
        </p:nvCxnSpPr>
        <p:spPr>
          <a:xfrm flipV="1">
            <a:off x="7104338" y="1657473"/>
            <a:ext cx="419180" cy="600165"/>
          </a:xfrm>
          <a:prstGeom prst="bentConnector3">
            <a:avLst>
              <a:gd name="adj1" fmla="val 50000"/>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22" name="מחבר: מרפקי 21">
            <a:extLst>
              <a:ext uri="{FF2B5EF4-FFF2-40B4-BE49-F238E27FC236}">
                <a16:creationId xmlns:a16="http://schemas.microsoft.com/office/drawing/2014/main" id="{DAF5F5D2-9592-1317-DC25-040DF5C78FAA}"/>
              </a:ext>
            </a:extLst>
          </p:cNvPr>
          <p:cNvCxnSpPr>
            <a:cxnSpLocks/>
            <a:stCxn id="40" idx="2"/>
          </p:cNvCxnSpPr>
          <p:nvPr/>
        </p:nvCxnSpPr>
        <p:spPr>
          <a:xfrm rot="16200000" flipH="1">
            <a:off x="967911" y="5233885"/>
            <a:ext cx="724086" cy="982412"/>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25" name="מלבן: פינות מעוגלות 24">
            <a:extLst>
              <a:ext uri="{FF2B5EF4-FFF2-40B4-BE49-F238E27FC236}">
                <a16:creationId xmlns:a16="http://schemas.microsoft.com/office/drawing/2014/main" id="{947F648D-1B99-92B8-5E93-C3697E92095E}"/>
              </a:ext>
            </a:extLst>
          </p:cNvPr>
          <p:cNvSpPr/>
          <p:nvPr/>
        </p:nvSpPr>
        <p:spPr>
          <a:xfrm>
            <a:off x="1821162" y="5883235"/>
            <a:ext cx="1826707" cy="903605"/>
          </a:xfrm>
          <a:prstGeom prst="roundRect">
            <a:avLst/>
          </a:prstGeom>
          <a:solidFill>
            <a:srgbClr val="D1F2FF"/>
          </a:solidFill>
          <a:ln>
            <a:prstDash val="sysDash"/>
          </a:ln>
        </p:spPr>
        <p:style>
          <a:lnRef idx="1">
            <a:schemeClr val="dk1"/>
          </a:lnRef>
          <a:fillRef idx="2">
            <a:schemeClr val="dk1"/>
          </a:fillRef>
          <a:effectRef idx="1">
            <a:schemeClr val="dk1"/>
          </a:effectRef>
          <a:fontRef idx="minor">
            <a:schemeClr val="dk1"/>
          </a:fontRef>
        </p:style>
        <p:txBody>
          <a:bodyPr rtlCol="0" anchor="ctr"/>
          <a:lstStyle/>
          <a:p>
            <a:pPr algn="ctr" rtl="0"/>
            <a:r>
              <a:rPr lang="en-US" dirty="0">
                <a:latin typeface="Aptos Serif" panose="02020604070405020304" pitchFamily="18" charset="0"/>
                <a:cs typeface="Aptos Serif" panose="02020604070405020304" pitchFamily="18" charset="0"/>
              </a:rPr>
              <a:t>Salt-and-Pepper Noise</a:t>
            </a:r>
          </a:p>
        </p:txBody>
      </p:sp>
    </p:spTree>
    <p:extLst>
      <p:ext uri="{BB962C8B-B14F-4D97-AF65-F5344CB8AC3E}">
        <p14:creationId xmlns:p14="http://schemas.microsoft.com/office/powerpoint/2010/main" val="297158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7AD7C5BE-418C-4A44-91BF-28E411F75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120" y="1559052"/>
            <a:ext cx="10271760" cy="4347972"/>
          </a:xfrm>
          <a:prstGeom prst="rect">
            <a:avLst/>
          </a:prstGeom>
          <a:solidFill>
            <a:srgbClr val="FFFFFF"/>
          </a:solidFill>
          <a:ln w="317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CC001F6-6D53-997A-D12F-10CA842501C8}"/>
              </a:ext>
            </a:extLst>
          </p:cNvPr>
          <p:cNvSpPr>
            <a:spLocks noGrp="1"/>
          </p:cNvSpPr>
          <p:nvPr>
            <p:ph type="title"/>
          </p:nvPr>
        </p:nvSpPr>
        <p:spPr>
          <a:xfrm>
            <a:off x="2355123" y="-368162"/>
            <a:ext cx="7729728" cy="1188720"/>
          </a:xfrm>
          <a:ln>
            <a:solidFill>
              <a:srgbClr val="404040"/>
            </a:solidFill>
          </a:ln>
        </p:spPr>
        <p:txBody>
          <a:bodyPr vert="horz" lIns="182880" tIns="182880" rIns="182880" bIns="182880" rtlCol="0" anchor="ctr">
            <a:normAutofit/>
          </a:bodyPr>
          <a:lstStyle/>
          <a:p>
            <a:r>
              <a:rPr lang="en-US"/>
              <a:t>Sequence</a:t>
            </a:r>
          </a:p>
        </p:txBody>
      </p:sp>
      <p:pic>
        <p:nvPicPr>
          <p:cNvPr id="4" name="מציין מיקום תוכן 3">
            <a:extLst>
              <a:ext uri="{FF2B5EF4-FFF2-40B4-BE49-F238E27FC236}">
                <a16:creationId xmlns:a16="http://schemas.microsoft.com/office/drawing/2014/main" id="{C834D2FB-0E86-59CF-575F-73CFB8E7E4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 y="1100380"/>
            <a:ext cx="12192000" cy="5483300"/>
          </a:xfrm>
          <a:prstGeom prst="rect">
            <a:avLst/>
          </a:prstGeom>
          <a:noFill/>
        </p:spPr>
      </p:pic>
      <p:sp>
        <p:nvSpPr>
          <p:cNvPr id="7" name="מציין מיקום של מספר שקופית 6">
            <a:extLst>
              <a:ext uri="{FF2B5EF4-FFF2-40B4-BE49-F238E27FC236}">
                <a16:creationId xmlns:a16="http://schemas.microsoft.com/office/drawing/2014/main" id="{CA10F843-8993-C711-803B-B6C3B4B62646}"/>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4F1A4906-F6B6-460D-8B9B-6AEDD27EBA90}"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2807552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1">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D0BCF8DB-90D7-8FF2-1449-2F4E3A187383}"/>
              </a:ext>
            </a:extLst>
          </p:cNvPr>
          <p:cNvSpPr>
            <a:spLocks noGrp="1"/>
          </p:cNvSpPr>
          <p:nvPr>
            <p:ph type="title"/>
          </p:nvPr>
        </p:nvSpPr>
        <p:spPr>
          <a:xfrm>
            <a:off x="8181171" y="2681103"/>
            <a:ext cx="3363974" cy="1495794"/>
          </a:xfrm>
          <a:noFill/>
          <a:ln>
            <a:solidFill>
              <a:srgbClr val="FFFFFF"/>
            </a:solidFill>
          </a:ln>
        </p:spPr>
        <p:txBody>
          <a:bodyPr vert="horz" wrap="square" lIns="274320" tIns="182880" rIns="274320" bIns="182880" rtlCol="0" anchorCtr="1">
            <a:normAutofit/>
          </a:bodyPr>
          <a:lstStyle/>
          <a:p>
            <a:r>
              <a:rPr lang="en-US">
                <a:solidFill>
                  <a:srgbClr val="FFFFFF"/>
                </a:solidFill>
              </a:rPr>
              <a:t>Testing plan</a:t>
            </a:r>
          </a:p>
        </p:txBody>
      </p:sp>
      <p:sp>
        <p:nvSpPr>
          <p:cNvPr id="5" name="מציין מיקום של מספר שקופית 4">
            <a:extLst>
              <a:ext uri="{FF2B5EF4-FFF2-40B4-BE49-F238E27FC236}">
                <a16:creationId xmlns:a16="http://schemas.microsoft.com/office/drawing/2014/main" id="{945E647F-7348-1F8B-888E-5C28A7F6BB27}"/>
              </a:ext>
            </a:extLst>
          </p:cNvPr>
          <p:cNvSpPr>
            <a:spLocks noGrp="1"/>
          </p:cNvSpPr>
          <p:nvPr>
            <p:ph type="sldNum" sz="quarter" idx="12"/>
          </p:nvPr>
        </p:nvSpPr>
        <p:spPr>
          <a:xfrm>
            <a:off x="10758922" y="6217920"/>
            <a:ext cx="365760" cy="365760"/>
          </a:xfrm>
        </p:spPr>
        <p:txBody>
          <a:bodyPr vert="horz" lIns="18288" tIns="45720" rIns="18288" bIns="45720" rtlCol="0">
            <a:normAutofit/>
          </a:bodyPr>
          <a:lstStyle/>
          <a:p>
            <a:pPr>
              <a:lnSpc>
                <a:spcPct val="90000"/>
              </a:lnSpc>
              <a:spcAft>
                <a:spcPts val="600"/>
              </a:spcAft>
            </a:pPr>
            <a:fld id="{4F1A4906-F6B6-460D-8B9B-6AEDD27EBA90}" type="slidenum">
              <a:rPr lang="en-US" smtClean="0"/>
              <a:pPr>
                <a:lnSpc>
                  <a:spcPct val="90000"/>
                </a:lnSpc>
                <a:spcAft>
                  <a:spcPts val="600"/>
                </a:spcAft>
              </a:pPr>
              <a:t>14</a:t>
            </a:fld>
            <a:endParaRPr lang="en-US"/>
          </a:p>
        </p:txBody>
      </p:sp>
      <p:graphicFrame>
        <p:nvGraphicFramePr>
          <p:cNvPr id="4" name="מציין מיקום תוכן 3">
            <a:extLst>
              <a:ext uri="{FF2B5EF4-FFF2-40B4-BE49-F238E27FC236}">
                <a16:creationId xmlns:a16="http://schemas.microsoft.com/office/drawing/2014/main" id="{C55BFFFF-AC63-60C6-EA69-BE651F4DA695}"/>
              </a:ext>
            </a:extLst>
          </p:cNvPr>
          <p:cNvGraphicFramePr>
            <a:graphicFrameLocks noGrp="1"/>
          </p:cNvGraphicFramePr>
          <p:nvPr>
            <p:ph idx="1"/>
            <p:extLst>
              <p:ext uri="{D42A27DB-BD31-4B8C-83A1-F6EECF244321}">
                <p14:modId xmlns:p14="http://schemas.microsoft.com/office/powerpoint/2010/main" val="4022770562"/>
              </p:ext>
            </p:extLst>
          </p:nvPr>
        </p:nvGraphicFramePr>
        <p:xfrm>
          <a:off x="-1" y="167197"/>
          <a:ext cx="8124825" cy="6233603"/>
        </p:xfrm>
        <a:graphic>
          <a:graphicData uri="http://schemas.openxmlformats.org/drawingml/2006/table">
            <a:tbl>
              <a:tblPr firstRow="1" firstCol="1" bandRow="1">
                <a:solidFill>
                  <a:srgbClr val="F7F7F7"/>
                </a:solidFill>
                <a:tableStyleId>{5C22544A-7EE6-4342-B048-85BDC9FD1C3A}</a:tableStyleId>
              </a:tblPr>
              <a:tblGrid>
                <a:gridCol w="1609725">
                  <a:extLst>
                    <a:ext uri="{9D8B030D-6E8A-4147-A177-3AD203B41FA5}">
                      <a16:colId xmlns:a16="http://schemas.microsoft.com/office/drawing/2014/main" val="1484608612"/>
                    </a:ext>
                  </a:extLst>
                </a:gridCol>
                <a:gridCol w="2627185">
                  <a:extLst>
                    <a:ext uri="{9D8B030D-6E8A-4147-A177-3AD203B41FA5}">
                      <a16:colId xmlns:a16="http://schemas.microsoft.com/office/drawing/2014/main" val="2002074892"/>
                    </a:ext>
                  </a:extLst>
                </a:gridCol>
                <a:gridCol w="3887915">
                  <a:extLst>
                    <a:ext uri="{9D8B030D-6E8A-4147-A177-3AD203B41FA5}">
                      <a16:colId xmlns:a16="http://schemas.microsoft.com/office/drawing/2014/main" val="2916809368"/>
                    </a:ext>
                  </a:extLst>
                </a:gridCol>
              </a:tblGrid>
              <a:tr h="319172">
                <a:tc>
                  <a:txBody>
                    <a:bodyPr/>
                    <a:lstStyle/>
                    <a:p>
                      <a:pPr algn="l" rtl="0">
                        <a:lnSpc>
                          <a:spcPct val="107000"/>
                        </a:lnSpc>
                        <a:spcAft>
                          <a:spcPts val="800"/>
                        </a:spcAft>
                      </a:pPr>
                      <a:r>
                        <a:rPr lang="en-US" sz="1400" b="1" u="sng" cap="all" spc="60" dirty="0">
                          <a:solidFill>
                            <a:schemeClr val="tx1"/>
                          </a:solidFill>
                          <a:effectLst/>
                          <a:latin typeface="Aptos Serif" panose="02020604070405020304" pitchFamily="18" charset="0"/>
                          <a:cs typeface="Aptos Serif" panose="02020604070405020304" pitchFamily="18" charset="0"/>
                        </a:rPr>
                        <a:t>Module</a:t>
                      </a:r>
                      <a:endParaRPr lang="en-US" sz="1400" b="1" u="sng" cap="all" spc="6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49277" marR="49277" marT="49277" marB="49277">
                    <a:lnL w="12700" cmpd="sng">
                      <a:noFill/>
                    </a:lnL>
                    <a:lnR w="12700" cmpd="sng">
                      <a:noFill/>
                    </a:lnR>
                    <a:lnT w="12700" cmpd="sng">
                      <a:noFill/>
                    </a:lnT>
                    <a:lnB w="38100" cmpd="sng">
                      <a:noFill/>
                    </a:lnB>
                    <a:noFill/>
                  </a:tcPr>
                </a:tc>
                <a:tc>
                  <a:txBody>
                    <a:bodyPr/>
                    <a:lstStyle/>
                    <a:p>
                      <a:pPr algn="l" rtl="0">
                        <a:lnSpc>
                          <a:spcPct val="107000"/>
                        </a:lnSpc>
                        <a:spcAft>
                          <a:spcPts val="800"/>
                        </a:spcAft>
                      </a:pPr>
                      <a:r>
                        <a:rPr lang="en-US" sz="1400" b="1" u="sng" cap="all" spc="60">
                          <a:solidFill>
                            <a:schemeClr val="tx1"/>
                          </a:solidFill>
                          <a:effectLst/>
                          <a:latin typeface="Aptos Serif" panose="02020604070405020304" pitchFamily="18" charset="0"/>
                          <a:cs typeface="Aptos Serif" panose="02020604070405020304" pitchFamily="18" charset="0"/>
                        </a:rPr>
                        <a:t>Test Description</a:t>
                      </a:r>
                    </a:p>
                  </a:txBody>
                  <a:tcPr marL="49277" marR="49277" marT="49277" marB="49277">
                    <a:lnL w="12700" cmpd="sng">
                      <a:noFill/>
                    </a:lnL>
                    <a:lnR w="12700" cmpd="sng">
                      <a:noFill/>
                    </a:lnR>
                    <a:lnT w="12700" cmpd="sng">
                      <a:noFill/>
                    </a:lnT>
                    <a:lnB w="38100" cmpd="sng">
                      <a:noFill/>
                    </a:lnB>
                    <a:noFill/>
                  </a:tcPr>
                </a:tc>
                <a:tc>
                  <a:txBody>
                    <a:bodyPr/>
                    <a:lstStyle/>
                    <a:p>
                      <a:pPr algn="l" rtl="0">
                        <a:lnSpc>
                          <a:spcPct val="107000"/>
                        </a:lnSpc>
                        <a:spcAft>
                          <a:spcPts val="800"/>
                        </a:spcAft>
                      </a:pPr>
                      <a:r>
                        <a:rPr lang="en-US" sz="1400" b="1" u="sng" cap="all" spc="60" dirty="0">
                          <a:solidFill>
                            <a:schemeClr val="tx1"/>
                          </a:solidFill>
                          <a:effectLst/>
                          <a:latin typeface="Aptos Serif" panose="02020604070405020304" pitchFamily="18" charset="0"/>
                          <a:cs typeface="Aptos Serif" panose="02020604070405020304" pitchFamily="18" charset="0"/>
                        </a:rPr>
                        <a:t>Expected result</a:t>
                      </a:r>
                      <a:endParaRPr lang="en-US" sz="1400" b="1" u="sng" cap="all" spc="6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49277" marR="49277" marT="49277" marB="49277">
                    <a:lnL w="12700" cmpd="sng">
                      <a:noFill/>
                    </a:lnL>
                    <a:lnR w="12700" cmpd="sng">
                      <a:noFill/>
                    </a:lnR>
                    <a:lnT w="12700" cmpd="sng">
                      <a:noFill/>
                    </a:lnT>
                    <a:lnB w="38100" cmpd="sng">
                      <a:noFill/>
                    </a:lnB>
                    <a:noFill/>
                  </a:tcPr>
                </a:tc>
                <a:extLst>
                  <a:ext uri="{0D108BD9-81ED-4DB2-BD59-A6C34878D82A}">
                    <a16:rowId xmlns:a16="http://schemas.microsoft.com/office/drawing/2014/main" val="1520685139"/>
                  </a:ext>
                </a:extLst>
              </a:tr>
              <a:tr h="1229790">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Input Preprocessing</a:t>
                      </a:r>
                    </a:p>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 </a:t>
                      </a:r>
                    </a:p>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 </a:t>
                      </a:r>
                    </a:p>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 </a:t>
                      </a:r>
                    </a:p>
                  </a:txBody>
                  <a:tcPr marL="6488" marR="6488" marT="0" marB="32851"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Test the ability to handle batch processing of images.</a:t>
                      </a:r>
                    </a:p>
                  </a:txBody>
                  <a:tcPr marL="6488" marR="6488" marT="0" marB="32851"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The system processes batches of 100 images within a short timeframe, maintaining consistent quality across all outputs.</a:t>
                      </a:r>
                    </a:p>
                  </a:txBody>
                  <a:tcPr marL="6488" marR="6488" marT="0" marB="32851"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1305940109"/>
                  </a:ext>
                </a:extLst>
              </a:tr>
              <a:tr h="662857">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Feature Extraction</a:t>
                      </a:r>
                      <a:endParaRPr lang="en-US" sz="1400" b="1"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Verify extraction of relevant features from noisy images across multiple scales (resolution)</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Extracted feature maps consistently capture essential details, with feature detection accuracy exceeding 90% across all scales.</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4194300962"/>
                  </a:ext>
                </a:extLst>
              </a:tr>
              <a:tr h="471089">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Denoising and Reverse Process</a:t>
                      </a:r>
                      <a:endParaRPr lang="en-US" sz="1400" b="1"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Validate ability to remove noise and restore images to near-original state.</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Denoised images achieve PSNR values of at least 30 dB, indicating effective noise removal.</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915850250"/>
                  </a:ext>
                </a:extLst>
              </a:tr>
              <a:tr h="662857">
                <a:tc>
                  <a:txBody>
                    <a:bodyPr/>
                    <a:lstStyle/>
                    <a:p>
                      <a:pPr algn="ctr" rtl="0">
                        <a:lnSpc>
                          <a:spcPct val="107000"/>
                        </a:lnSpc>
                        <a:spcAft>
                          <a:spcPts val="800"/>
                        </a:spcAft>
                      </a:pPr>
                      <a:r>
                        <a:rPr lang="en-US" sz="1400" b="1" cap="none" spc="0">
                          <a:solidFill>
                            <a:schemeClr val="tx1"/>
                          </a:solidFill>
                          <a:effectLst/>
                          <a:latin typeface="Aptos Serif" panose="02020604070405020304" pitchFamily="18" charset="0"/>
                          <a:cs typeface="Aptos Serif" panose="02020604070405020304" pitchFamily="18" charset="0"/>
                        </a:rPr>
                        <a:t>Injection Attention Module (IAM)</a:t>
                      </a:r>
                      <a:endParaRPr lang="en-US" sz="1400" b="1"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Ensure integration of semantic features to refine and enhance restoration.</a:t>
                      </a:r>
                      <a:endParaRPr lang="en-US" sz="1400" cap="none" spc="0" dirty="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a:solidFill>
                            <a:schemeClr val="tx1"/>
                          </a:solidFill>
                          <a:effectLst/>
                          <a:latin typeface="Aptos Serif" panose="02020604070405020304" pitchFamily="18" charset="0"/>
                          <a:cs typeface="Aptos Serif" panose="02020604070405020304" pitchFamily="18" charset="0"/>
                        </a:rPr>
                        <a:t>Improved image quality is evidenced by a 10% increase in SSIM, confirming the IAM's enhancement capabilities.</a:t>
                      </a:r>
                      <a:endParaRPr lang="en-US" sz="1400"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939143443"/>
                  </a:ext>
                </a:extLst>
              </a:tr>
              <a:tr h="662857">
                <a:tc rowSpan="2">
                  <a:txBody>
                    <a:bodyPr/>
                    <a:lstStyle/>
                    <a:p>
                      <a:pPr algn="ctr" rtl="0">
                        <a:lnSpc>
                          <a:spcPct val="107000"/>
                        </a:lnSpc>
                        <a:spcAft>
                          <a:spcPts val="800"/>
                        </a:spcAft>
                      </a:pPr>
                      <a:r>
                        <a:rPr lang="en-US" sz="1400" b="1" cap="none" spc="0" dirty="0">
                          <a:solidFill>
                            <a:schemeClr val="tx1"/>
                          </a:solidFill>
                          <a:effectLst/>
                          <a:latin typeface="Aptos Serif" panose="02020604070405020304" pitchFamily="18" charset="0"/>
                          <a:cs typeface="Aptos Serif" panose="02020604070405020304" pitchFamily="18" charset="0"/>
                        </a:rPr>
                        <a:t>Output Module</a:t>
                      </a:r>
                    </a:p>
                    <a:p>
                      <a:pPr algn="ctr" rtl="0">
                        <a:lnSpc>
                          <a:spcPct val="107000"/>
                        </a:lnSpc>
                        <a:spcAft>
                          <a:spcPts val="800"/>
                        </a:spcAft>
                      </a:pPr>
                      <a:r>
                        <a:rPr lang="en-US" sz="1400" b="1" cap="none" spc="0" dirty="0">
                          <a:solidFill>
                            <a:schemeClr val="tx1"/>
                          </a:solidFill>
                          <a:effectLst/>
                          <a:latin typeface="Aptos Serif" panose="02020604070405020304" pitchFamily="18" charset="0"/>
                          <a:cs typeface="Aptos Serif" panose="02020604070405020304" pitchFamily="18" charset="0"/>
                        </a:rPr>
                        <a:t> </a:t>
                      </a:r>
                    </a:p>
                    <a:p>
                      <a:pPr algn="ctr" rtl="0">
                        <a:lnSpc>
                          <a:spcPct val="107000"/>
                        </a:lnSpc>
                        <a:spcAft>
                          <a:spcPts val="800"/>
                        </a:spcAft>
                      </a:pPr>
                      <a:r>
                        <a:rPr lang="en-US" sz="1400" b="1" cap="none" spc="0" dirty="0">
                          <a:solidFill>
                            <a:schemeClr val="tx1"/>
                          </a:solidFill>
                          <a:effectLst/>
                          <a:latin typeface="Aptos Serif" panose="02020604070405020304" pitchFamily="18" charset="0"/>
                          <a:cs typeface="Aptos Serif" panose="02020604070405020304" pitchFamily="18" charset="0"/>
                        </a:rPr>
                        <a:t> </a:t>
                      </a:r>
                    </a:p>
                  </a:txBody>
                  <a:tcPr marL="6488" marR="6488" marT="0" marB="32851"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algn="l" rtl="0">
                        <a:lnSpc>
                          <a:spcPct val="107000"/>
                        </a:lnSpc>
                        <a:spcAft>
                          <a:spcPts val="800"/>
                        </a:spcAft>
                      </a:pPr>
                      <a:r>
                        <a:rPr lang="en-US" sz="1400" cap="none" spc="0">
                          <a:solidFill>
                            <a:schemeClr val="tx1"/>
                          </a:solidFill>
                          <a:effectLst/>
                          <a:latin typeface="Aptos Serif" panose="02020604070405020304" pitchFamily="18" charset="0"/>
                          <a:cs typeface="Aptos Serif" panose="02020604070405020304" pitchFamily="18" charset="0"/>
                        </a:rPr>
                        <a:t>Confirm final output images meet quality standards in sharpness and clarity.</a:t>
                      </a:r>
                      <a:endParaRPr lang="en-US" sz="1400"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algn="l" rtl="0">
                        <a:lnSpc>
                          <a:spcPct val="107000"/>
                        </a:lnSpc>
                        <a:spcAft>
                          <a:spcPts val="800"/>
                        </a:spcAft>
                      </a:pPr>
                      <a:r>
                        <a:rPr lang="en-US" sz="1400" cap="none" spc="0">
                          <a:solidFill>
                            <a:schemeClr val="tx1"/>
                          </a:solidFill>
                          <a:effectLst/>
                          <a:latin typeface="Aptos Serif" panose="02020604070405020304" pitchFamily="18" charset="0"/>
                          <a:cs typeface="Aptos Serif" panose="02020604070405020304" pitchFamily="18" charset="0"/>
                        </a:rPr>
                        <a:t>Restored images achieve SSIM scores above 0.85 and PSNR values above 30 dB, indicating high-quality restoration.</a:t>
                      </a:r>
                      <a:endParaRPr lang="en-US" sz="1400" cap="none" spc="0">
                        <a:solidFill>
                          <a:schemeClr val="tx1"/>
                        </a:solidFill>
                        <a:effectLst/>
                        <a:latin typeface="Aptos Serif" panose="02020604070405020304" pitchFamily="18" charset="0"/>
                        <a:ea typeface="Calibri" panose="020F0502020204030204" pitchFamily="34" charset="0"/>
                        <a:cs typeface="Aptos Serif" panose="02020604070405020304" pitchFamily="18" charset="0"/>
                      </a:endParaRP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62164430"/>
                  </a:ext>
                </a:extLst>
              </a:tr>
              <a:tr h="1375024">
                <a:tc vMerge="1">
                  <a:txBody>
                    <a:bodyPr/>
                    <a:lstStyle/>
                    <a:p>
                      <a:endParaRPr/>
                    </a:p>
                  </a:txBody>
                  <a:tcPr marL="28613" marR="28613" marT="0" marB="0"/>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Evaluate performance with edge cases, such as very high or low-resolution images.</a:t>
                      </a: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High-resolution images maintain SSIM above 0.8, while low-resolution images achieve at least a 0.75 SSIM.</a:t>
                      </a:r>
                    </a:p>
                    <a:p>
                      <a:pPr algn="l" rtl="0">
                        <a:lnSpc>
                          <a:spcPct val="107000"/>
                        </a:lnSpc>
                        <a:spcAft>
                          <a:spcPts val="800"/>
                        </a:spcAft>
                        <a:tabLst>
                          <a:tab pos="1923415" algn="l"/>
                        </a:tabLst>
                      </a:pPr>
                      <a:r>
                        <a:rPr lang="en-US" sz="1400" cap="none" spc="0" dirty="0">
                          <a:solidFill>
                            <a:schemeClr val="tx1"/>
                          </a:solidFill>
                          <a:effectLst/>
                          <a:latin typeface="Aptos Serif" panose="02020604070405020304" pitchFamily="18" charset="0"/>
                          <a:cs typeface="Aptos Serif" panose="02020604070405020304" pitchFamily="18" charset="0"/>
                        </a:rPr>
                        <a:t>	</a:t>
                      </a:r>
                    </a:p>
                    <a:p>
                      <a:pPr algn="l" rtl="0">
                        <a:lnSpc>
                          <a:spcPct val="107000"/>
                        </a:lnSpc>
                        <a:spcAft>
                          <a:spcPts val="800"/>
                        </a:spcAft>
                      </a:pPr>
                      <a:r>
                        <a:rPr lang="en-US" sz="1400" cap="none" spc="0" dirty="0">
                          <a:solidFill>
                            <a:schemeClr val="tx1"/>
                          </a:solidFill>
                          <a:effectLst/>
                          <a:latin typeface="Aptos Serif" panose="02020604070405020304" pitchFamily="18" charset="0"/>
                          <a:cs typeface="Aptos Serif" panose="02020604070405020304" pitchFamily="18" charset="0"/>
                        </a:rPr>
                        <a:t> </a:t>
                      </a:r>
                    </a:p>
                  </a:txBody>
                  <a:tcPr marL="6488" marR="6488" marT="0" marB="32851"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769744507"/>
                  </a:ext>
                </a:extLst>
              </a:tr>
            </a:tbl>
          </a:graphicData>
        </a:graphic>
      </p:graphicFrame>
    </p:spTree>
    <p:extLst>
      <p:ext uri="{BB962C8B-B14F-4D97-AF65-F5344CB8AC3E}">
        <p14:creationId xmlns:p14="http://schemas.microsoft.com/office/powerpoint/2010/main" val="2079015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מציין מיקום תוכן 4">
            <a:extLst>
              <a:ext uri="{FF2B5EF4-FFF2-40B4-BE49-F238E27FC236}">
                <a16:creationId xmlns:a16="http://schemas.microsoft.com/office/drawing/2014/main" id="{A9776DC1-4599-B4CC-F360-B329E65B590C}"/>
              </a:ext>
            </a:extLst>
          </p:cNvPr>
          <p:cNvSpPr>
            <a:spLocks noGrp="1"/>
          </p:cNvSpPr>
          <p:nvPr>
            <p:ph idx="1"/>
          </p:nvPr>
        </p:nvSpPr>
        <p:spPr>
          <a:xfrm>
            <a:off x="2354766" y="214809"/>
            <a:ext cx="7482467" cy="5252722"/>
          </a:xfrm>
        </p:spPr>
        <p:txBody>
          <a:bodyPr anchor="ctr">
            <a:normAutofit/>
          </a:bodyPr>
          <a:lstStyle/>
          <a:p>
            <a:pPr marL="0" indent="0" algn="ctr">
              <a:buNone/>
            </a:pPr>
            <a:r>
              <a:rPr lang="en-US" sz="7200" b="1" dirty="0">
                <a:solidFill>
                  <a:schemeClr val="bg1"/>
                </a:solidFill>
                <a:latin typeface="Aptos Serif" panose="02020604070405020304" pitchFamily="18" charset="0"/>
                <a:cs typeface="Aptos Serif" panose="02020604070405020304" pitchFamily="18" charset="0"/>
              </a:rPr>
              <a:t>Thank you for listening </a:t>
            </a:r>
          </a:p>
        </p:txBody>
      </p:sp>
      <p:sp>
        <p:nvSpPr>
          <p:cNvPr id="4" name="מציין מיקום של מספר שקופית 3">
            <a:extLst>
              <a:ext uri="{FF2B5EF4-FFF2-40B4-BE49-F238E27FC236}">
                <a16:creationId xmlns:a16="http://schemas.microsoft.com/office/drawing/2014/main" id="{338E1F00-9162-F903-58F2-83F26C161F19}"/>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4F1A4906-F6B6-460D-8B9B-6AEDD27EBA90}" type="slidenum">
              <a:rPr lang="en-IL" smtClean="0"/>
              <a:pPr>
                <a:lnSpc>
                  <a:spcPct val="90000"/>
                </a:lnSpc>
                <a:spcAft>
                  <a:spcPts val="600"/>
                </a:spcAft>
              </a:pPr>
              <a:t>15</a:t>
            </a:fld>
            <a:endParaRPr lang="en-IL"/>
          </a:p>
        </p:txBody>
      </p:sp>
    </p:spTree>
    <p:extLst>
      <p:ext uri="{BB962C8B-B14F-4D97-AF65-F5344CB8AC3E}">
        <p14:creationId xmlns:p14="http://schemas.microsoft.com/office/powerpoint/2010/main" val="426789611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DC3CAD-A9A4-BCC3-8D7F-AE034960EC6A}"/>
              </a:ext>
            </a:extLst>
          </p:cNvPr>
          <p:cNvSpPr>
            <a:spLocks noGrp="1"/>
          </p:cNvSpPr>
          <p:nvPr>
            <p:ph type="title"/>
          </p:nvPr>
        </p:nvSpPr>
        <p:spPr>
          <a:xfrm>
            <a:off x="2231136" y="964692"/>
            <a:ext cx="7729728" cy="1188720"/>
          </a:xfrm>
        </p:spPr>
        <p:txBody>
          <a:bodyPr>
            <a:normAutofit/>
          </a:bodyPr>
          <a:lstStyle/>
          <a:p>
            <a:pPr rtl="0"/>
            <a:r>
              <a:rPr lang="en-US" dirty="0">
                <a:latin typeface="Aptos Serif" panose="02020604070405020304" pitchFamily="18" charset="0"/>
                <a:cs typeface="Aptos Serif" panose="02020604070405020304" pitchFamily="18" charset="0"/>
              </a:rPr>
              <a:t>Purpose of the project </a:t>
            </a:r>
            <a:endParaRPr lang="en-IL">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5C2933CF-4B3A-E884-75F0-D233BF38A019}"/>
              </a:ext>
            </a:extLst>
          </p:cNvPr>
          <p:cNvSpPr>
            <a:spLocks noGrp="1"/>
          </p:cNvSpPr>
          <p:nvPr>
            <p:ph idx="1"/>
          </p:nvPr>
        </p:nvSpPr>
        <p:spPr>
          <a:xfrm>
            <a:off x="2221992" y="2638044"/>
            <a:ext cx="7976108" cy="3101983"/>
          </a:xfrm>
        </p:spPr>
        <p:txBody>
          <a:bodyPr>
            <a:normAutofit/>
          </a:bodyPr>
          <a:lstStyle/>
          <a:p>
            <a:pPr rtl="0"/>
            <a:r>
              <a:rPr lang="en-US" dirty="0">
                <a:latin typeface="Aptos Serif" panose="02020604070405020304" pitchFamily="18" charset="0"/>
                <a:cs typeface="Aptos Serif" panose="02020604070405020304" pitchFamily="18" charset="0"/>
              </a:rPr>
              <a:t>The methodology developed to repurpose camouflaged object detection using diffusion models is going to be applied and extended for restoring and enhancing the quality of damaged images (particularly medical).</a:t>
            </a:r>
          </a:p>
          <a:p>
            <a:pPr rtl="0"/>
            <a:endParaRPr lang="en-US"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BF9FEBBF-6649-70ED-137C-C20D1F336C76}"/>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4F1A4906-F6B6-460D-8B9B-6AEDD27EBA90}" type="slidenum">
              <a:rPr lang="en-IL" smtClean="0"/>
              <a:pPr>
                <a:lnSpc>
                  <a:spcPct val="90000"/>
                </a:lnSpc>
                <a:spcAft>
                  <a:spcPts val="600"/>
                </a:spcAft>
              </a:pPr>
              <a:t>2</a:t>
            </a:fld>
            <a:endParaRPr lang="en-IL"/>
          </a:p>
        </p:txBody>
      </p:sp>
    </p:spTree>
    <p:extLst>
      <p:ext uri="{BB962C8B-B14F-4D97-AF65-F5344CB8AC3E}">
        <p14:creationId xmlns:p14="http://schemas.microsoft.com/office/powerpoint/2010/main" val="290784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2B67FA-33C3-91CC-2C27-FDC3B5C57FB4}"/>
              </a:ext>
            </a:extLst>
          </p:cNvPr>
          <p:cNvSpPr>
            <a:spLocks noGrp="1"/>
          </p:cNvSpPr>
          <p:nvPr>
            <p:ph type="title"/>
          </p:nvPr>
        </p:nvSpPr>
        <p:spPr/>
        <p:txBody>
          <a:bodyPr/>
          <a:lstStyle/>
          <a:p>
            <a:pPr algn="ctr" rtl="0"/>
            <a:r>
              <a:rPr lang="en-US">
                <a:latin typeface="Aptos Serif" panose="02020604070405020304" pitchFamily="18" charset="0"/>
                <a:cs typeface="Aptos Serif" panose="02020604070405020304" pitchFamily="18" charset="0"/>
              </a:rPr>
              <a:t>What is Camouflage ?</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6A7ADD0C-F64E-C5BE-499D-0E6804812713}"/>
              </a:ext>
            </a:extLst>
          </p:cNvPr>
          <p:cNvSpPr>
            <a:spLocks noGrp="1"/>
          </p:cNvSpPr>
          <p:nvPr>
            <p:ph idx="1"/>
          </p:nvPr>
        </p:nvSpPr>
        <p:spPr/>
        <p:txBody>
          <a:bodyPr/>
          <a:lstStyle/>
          <a:p>
            <a:pPr algn="l" rtl="0"/>
            <a:r>
              <a:rPr lang="en-US" dirty="0">
                <a:latin typeface="Aptos Serif" panose="02020604070405020304" pitchFamily="18" charset="0"/>
                <a:cs typeface="Aptos Serif" panose="02020604070405020304" pitchFamily="18" charset="0"/>
              </a:rPr>
              <a:t>Camouflage is the phenomenon where an object naturally blends into its environment, making it less noticeable to observers.</a:t>
            </a:r>
          </a:p>
          <a:p>
            <a:pPr marL="0" indent="0" algn="l" rtl="0">
              <a:buNone/>
            </a:pPr>
            <a:endParaRPr lang="en-US" dirty="0">
              <a:latin typeface="Aptos Serif" panose="02020604070405020304" pitchFamily="18" charset="0"/>
              <a:cs typeface="Aptos Serif" panose="02020604070405020304" pitchFamily="18" charset="0"/>
            </a:endParaRPr>
          </a:p>
          <a:p>
            <a:pPr algn="l" rtl="0"/>
            <a:r>
              <a:rPr lang="en-US" dirty="0">
                <a:latin typeface="Aptos Serif" panose="02020604070405020304" pitchFamily="18" charset="0"/>
                <a:cs typeface="Aptos Serif" panose="02020604070405020304" pitchFamily="18" charset="0"/>
              </a:rPr>
              <a:t>Camouflaged object detection is challenging due to the high visual similarity between the object and the background.</a:t>
            </a:r>
            <a:br>
              <a:rPr lang="en-US" dirty="0">
                <a:latin typeface="Aptos Serif" panose="02020604070405020304" pitchFamily="18" charset="0"/>
                <a:cs typeface="Aptos Serif" panose="02020604070405020304" pitchFamily="18" charset="0"/>
              </a:rPr>
            </a:br>
            <a:endParaRPr lang="en-US" dirty="0">
              <a:latin typeface="Aptos Serif" panose="02020604070405020304" pitchFamily="18" charset="0"/>
              <a:cs typeface="Aptos Serif" panose="02020604070405020304" pitchFamily="18" charset="0"/>
            </a:endParaRPr>
          </a:p>
          <a:p>
            <a:pPr algn="l" rtl="0"/>
            <a:r>
              <a:rPr lang="en-US" dirty="0">
                <a:latin typeface="Aptos Serif" panose="02020604070405020304" pitchFamily="18" charset="0"/>
                <a:cs typeface="Aptos Serif" panose="02020604070405020304" pitchFamily="18" charset="0"/>
              </a:rPr>
              <a:t>The problem is crucial in various fields like military, medical imaging, and wildlife monitoring.</a:t>
            </a:r>
            <a:endParaRPr lang="en-IL" dirty="0">
              <a:latin typeface="Aptos Serif" panose="02020604070405020304" pitchFamily="18" charset="0"/>
              <a:cs typeface="Aptos Serif" panose="02020604070405020304" pitchFamily="18" charset="0"/>
            </a:endParaRPr>
          </a:p>
        </p:txBody>
      </p:sp>
      <p:sp>
        <p:nvSpPr>
          <p:cNvPr id="4" name="מציין מיקום של מספר שקופית 3">
            <a:extLst>
              <a:ext uri="{FF2B5EF4-FFF2-40B4-BE49-F238E27FC236}">
                <a16:creationId xmlns:a16="http://schemas.microsoft.com/office/drawing/2014/main" id="{7AF5390F-1056-054E-52CB-88351C372274}"/>
              </a:ext>
            </a:extLst>
          </p:cNvPr>
          <p:cNvSpPr>
            <a:spLocks noGrp="1"/>
          </p:cNvSpPr>
          <p:nvPr>
            <p:ph type="sldNum" sz="quarter" idx="12"/>
          </p:nvPr>
        </p:nvSpPr>
        <p:spPr/>
        <p:txBody>
          <a:bodyPr/>
          <a:lstStyle/>
          <a:p>
            <a:fld id="{4F1A4906-F6B6-460D-8B9B-6AEDD27EBA90}" type="slidenum">
              <a:rPr lang="en-IL" smtClean="0"/>
              <a:t>3</a:t>
            </a:fld>
            <a:endParaRPr lang="en-IL"/>
          </a:p>
        </p:txBody>
      </p:sp>
    </p:spTree>
    <p:extLst>
      <p:ext uri="{BB962C8B-B14F-4D97-AF65-F5344CB8AC3E}">
        <p14:creationId xmlns:p14="http://schemas.microsoft.com/office/powerpoint/2010/main" val="9578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43AB34-2A3B-4A41-A6B0-EB979AD3F468}"/>
              </a:ext>
            </a:extLst>
          </p:cNvPr>
          <p:cNvSpPr>
            <a:spLocks noGrp="1"/>
          </p:cNvSpPr>
          <p:nvPr>
            <p:ph type="title"/>
          </p:nvPr>
        </p:nvSpPr>
        <p:spPr>
          <a:xfrm>
            <a:off x="829781" y="2708804"/>
            <a:ext cx="3698803" cy="1440394"/>
          </a:xfrm>
          <a:noFill/>
          <a:ln>
            <a:solidFill>
              <a:schemeClr val="tx1"/>
            </a:solidFill>
          </a:ln>
        </p:spPr>
        <p:txBody>
          <a:bodyPr>
            <a:normAutofit/>
          </a:bodyPr>
          <a:lstStyle/>
          <a:p>
            <a:pPr rtl="0"/>
            <a:r>
              <a:rPr lang="en-US" sz="2400" dirty="0">
                <a:solidFill>
                  <a:schemeClr val="tx1"/>
                </a:solidFill>
                <a:latin typeface="Aptos Serif" panose="02020604070405020304" pitchFamily="18" charset="0"/>
                <a:cs typeface="Aptos Serif" panose="02020604070405020304" pitchFamily="18" charset="0"/>
              </a:rPr>
              <a:t>Introduction to diffCOD Framework</a:t>
            </a:r>
            <a:endParaRPr lang="en-IL" sz="2400" dirty="0">
              <a:solidFill>
                <a:schemeClr val="tx1"/>
              </a:solidFill>
              <a:latin typeface="Aptos Serif" panose="02020604070405020304" pitchFamily="18" charset="0"/>
              <a:cs typeface="Aptos Serif" panose="02020604070405020304" pitchFamily="18" charset="0"/>
            </a:endParaRPr>
          </a:p>
        </p:txBody>
      </p:sp>
      <p:sp>
        <p:nvSpPr>
          <p:cNvPr id="9" name="Rectangle 8">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22EDA179-9C4F-7653-E7EE-BFB6868D64BB}"/>
              </a:ext>
            </a:extLst>
          </p:cNvPr>
          <p:cNvSpPr>
            <a:spLocks noGrp="1"/>
          </p:cNvSpPr>
          <p:nvPr>
            <p:ph idx="1"/>
          </p:nvPr>
        </p:nvSpPr>
        <p:spPr>
          <a:xfrm>
            <a:off x="6049182" y="802638"/>
            <a:ext cx="5408696" cy="5252722"/>
          </a:xfrm>
        </p:spPr>
        <p:txBody>
          <a:bodyPr anchor="ctr">
            <a:normAutofit/>
          </a:bodyPr>
          <a:lstStyle/>
          <a:p>
            <a:pPr rtl="0"/>
            <a:r>
              <a:rPr lang="en-US" sz="2400" dirty="0">
                <a:solidFill>
                  <a:schemeClr val="bg1"/>
                </a:solidFill>
                <a:latin typeface="Aptos Serif" panose="02020604070405020304" pitchFamily="18" charset="0"/>
                <a:cs typeface="Aptos Serif" panose="02020604070405020304" pitchFamily="18" charset="0"/>
              </a:rPr>
              <a:t>Diffusion Models: Approach COD (Camouflaged Object Detection) as a denoising process</a:t>
            </a:r>
          </a:p>
          <a:p>
            <a:pPr rtl="0"/>
            <a:endParaRPr lang="en-US" sz="2400" dirty="0">
              <a:solidFill>
                <a:schemeClr val="bg1"/>
              </a:solidFill>
              <a:latin typeface="Aptos Serif" panose="02020604070405020304" pitchFamily="18" charset="0"/>
              <a:cs typeface="Aptos Serif" panose="02020604070405020304" pitchFamily="18" charset="0"/>
            </a:endParaRPr>
          </a:p>
          <a:p>
            <a:pPr rtl="0"/>
            <a:r>
              <a:rPr lang="en-US" sz="2400" dirty="0">
                <a:solidFill>
                  <a:schemeClr val="bg1"/>
                </a:solidFill>
                <a:latin typeface="Aptos Serif" panose="02020604070405020304" pitchFamily="18" charset="0"/>
                <a:cs typeface="Aptos Serif" panose="02020604070405020304" pitchFamily="18" charset="0"/>
              </a:rPr>
              <a:t>Training Process: The model learns to recognize objects within noised images using the reverse diffusion process</a:t>
            </a:r>
          </a:p>
          <a:p>
            <a:pPr marL="0" indent="0" rtl="0">
              <a:buNone/>
            </a:pPr>
            <a:endParaRPr lang="en-US" sz="2400" dirty="0">
              <a:solidFill>
                <a:schemeClr val="bg1"/>
              </a:solidFill>
              <a:latin typeface="Aptos Serif" panose="02020604070405020304" pitchFamily="18" charset="0"/>
              <a:cs typeface="Aptos Serif" panose="02020604070405020304" pitchFamily="18" charset="0"/>
            </a:endParaRPr>
          </a:p>
          <a:p>
            <a:pPr rtl="0"/>
            <a:r>
              <a:rPr lang="en-US" sz="2400" dirty="0">
                <a:solidFill>
                  <a:schemeClr val="bg1"/>
                </a:solidFill>
                <a:latin typeface="Aptos Serif" panose="02020604070405020304" pitchFamily="18" charset="0"/>
                <a:cs typeface="Aptos Serif" panose="02020604070405020304" pitchFamily="18" charset="0"/>
              </a:rPr>
              <a:t>Key Component: Injection Attention Module (IAM) enhances the denoising capability</a:t>
            </a:r>
          </a:p>
          <a:p>
            <a:pPr rtl="0"/>
            <a:endParaRPr lang="en-IL" dirty="0">
              <a:solidFill>
                <a:schemeClr val="bg1"/>
              </a:solidFill>
            </a:endParaRPr>
          </a:p>
        </p:txBody>
      </p:sp>
      <p:sp>
        <p:nvSpPr>
          <p:cNvPr id="4" name="מציין מיקום של מספר שקופית 3">
            <a:extLst>
              <a:ext uri="{FF2B5EF4-FFF2-40B4-BE49-F238E27FC236}">
                <a16:creationId xmlns:a16="http://schemas.microsoft.com/office/drawing/2014/main" id="{5D3E3C2F-4944-318D-296C-DA3AB93ECEA2}"/>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4F1A4906-F6B6-460D-8B9B-6AEDD27EBA90}" type="slidenum">
              <a:rPr lang="en-IL" smtClean="0"/>
              <a:pPr>
                <a:lnSpc>
                  <a:spcPct val="90000"/>
                </a:lnSpc>
                <a:spcAft>
                  <a:spcPts val="600"/>
                </a:spcAft>
              </a:pPr>
              <a:t>4</a:t>
            </a:fld>
            <a:endParaRPr lang="en-IL"/>
          </a:p>
        </p:txBody>
      </p:sp>
    </p:spTree>
    <p:extLst>
      <p:ext uri="{BB962C8B-B14F-4D97-AF65-F5344CB8AC3E}">
        <p14:creationId xmlns:p14="http://schemas.microsoft.com/office/powerpoint/2010/main" val="22462139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4E8D67C-2924-5A20-6532-2251CC8AAF98}"/>
              </a:ext>
            </a:extLst>
          </p:cNvPr>
          <p:cNvSpPr>
            <a:spLocks noGrp="1"/>
          </p:cNvSpPr>
          <p:nvPr>
            <p:ph type="title"/>
          </p:nvPr>
        </p:nvSpPr>
        <p:spPr>
          <a:xfrm>
            <a:off x="542636" y="139701"/>
            <a:ext cx="10515600" cy="977899"/>
          </a:xfrm>
        </p:spPr>
        <p:txBody>
          <a:bodyPr>
            <a:normAutofit/>
          </a:bodyPr>
          <a:lstStyle/>
          <a:p>
            <a:pPr algn="ctr" rtl="0"/>
            <a:r>
              <a:rPr lang="en-US" dirty="0">
                <a:latin typeface="Aptos Serif" panose="02020604070405020304" pitchFamily="18" charset="0"/>
                <a:cs typeface="Aptos Serif" panose="02020604070405020304" pitchFamily="18" charset="0"/>
              </a:rPr>
              <a:t>Image </a:t>
            </a:r>
            <a:r>
              <a:rPr lang="en-US">
                <a:latin typeface="Aptos Serif" panose="02020604070405020304" pitchFamily="18" charset="0"/>
                <a:cs typeface="Aptos Serif" panose="02020604070405020304" pitchFamily="18" charset="0"/>
              </a:rPr>
              <a:t>Restoration Overview</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EAD9A900-62C4-7DF3-ED00-6234B11FEBDE}"/>
              </a:ext>
            </a:extLst>
          </p:cNvPr>
          <p:cNvSpPr>
            <a:spLocks noGrp="1"/>
          </p:cNvSpPr>
          <p:nvPr>
            <p:ph idx="1"/>
          </p:nvPr>
        </p:nvSpPr>
        <p:spPr>
          <a:xfrm>
            <a:off x="74593" y="1123860"/>
            <a:ext cx="10684329" cy="2543899"/>
          </a:xfrm>
        </p:spPr>
        <p:txBody>
          <a:bodyPr>
            <a:normAutofit/>
          </a:bodyPr>
          <a:lstStyle/>
          <a:p>
            <a:pPr marL="0" indent="0" algn="l" rtl="0">
              <a:buNone/>
            </a:pPr>
            <a:r>
              <a:rPr lang="en-US" sz="2400" b="1" dirty="0">
                <a:latin typeface="Aptos Serif" panose="02020604070405020304" pitchFamily="18" charset="0"/>
                <a:cs typeface="Aptos Serif" panose="02020604070405020304" pitchFamily="18" charset="0"/>
              </a:rPr>
              <a:t>Process: </a:t>
            </a:r>
          </a:p>
          <a:p>
            <a:pPr marL="0" indent="0" algn="l" rtl="0">
              <a:buNone/>
            </a:pPr>
            <a:r>
              <a:rPr lang="en-US" sz="2400" dirty="0">
                <a:latin typeface="Aptos Serif" panose="02020604070405020304" pitchFamily="18" charset="0"/>
                <a:cs typeface="Aptos Serif" panose="02020604070405020304" pitchFamily="18" charset="0"/>
              </a:rPr>
              <a:t>	Reconstructing images degraded by noise, blurring, or timing</a:t>
            </a:r>
          </a:p>
          <a:p>
            <a:pPr marL="0" indent="0" algn="l" rtl="0">
              <a:buNone/>
            </a:pPr>
            <a:r>
              <a:rPr lang="en-US" sz="2400" b="1" dirty="0">
                <a:latin typeface="Aptos Serif" panose="02020604070405020304" pitchFamily="18" charset="0"/>
                <a:cs typeface="Aptos Serif" panose="02020604070405020304" pitchFamily="18" charset="0"/>
              </a:rPr>
              <a:t>Challenges: </a:t>
            </a:r>
          </a:p>
          <a:p>
            <a:pPr marL="0" indent="0" algn="l" rtl="0">
              <a:buNone/>
            </a:pPr>
            <a:r>
              <a:rPr lang="en-US" sz="2400" dirty="0">
                <a:latin typeface="Aptos Serif" panose="02020604070405020304" pitchFamily="18" charset="0"/>
                <a:cs typeface="Aptos Serif" panose="02020604070405020304" pitchFamily="18" charset="0"/>
              </a:rPr>
              <a:t>	Deal with various types of distortions</a:t>
            </a:r>
          </a:p>
          <a:p>
            <a:pPr marL="0" indent="0" algn="l" rtl="0">
              <a:buNone/>
            </a:pPr>
            <a:r>
              <a:rPr lang="en-US" sz="2400" dirty="0">
                <a:latin typeface="Aptos Serif" panose="02020604070405020304" pitchFamily="18" charset="0"/>
                <a:cs typeface="Aptos Serif" panose="02020604070405020304" pitchFamily="18" charset="0"/>
              </a:rPr>
              <a:t>	Parts of the image may be missing and going to be restored</a:t>
            </a:r>
          </a:p>
          <a:p>
            <a:pPr algn="l" rtl="0"/>
            <a:endParaRPr lang="en-IL" dirty="0"/>
          </a:p>
        </p:txBody>
      </p:sp>
      <p:sp>
        <p:nvSpPr>
          <p:cNvPr id="4" name="מציין מיקום של מספר שקופית 3">
            <a:extLst>
              <a:ext uri="{FF2B5EF4-FFF2-40B4-BE49-F238E27FC236}">
                <a16:creationId xmlns:a16="http://schemas.microsoft.com/office/drawing/2014/main" id="{8D309FD9-EE40-BE26-8FEF-585A043F7DD6}"/>
              </a:ext>
            </a:extLst>
          </p:cNvPr>
          <p:cNvSpPr>
            <a:spLocks noGrp="1"/>
          </p:cNvSpPr>
          <p:nvPr>
            <p:ph type="sldNum" sz="quarter" idx="12"/>
          </p:nvPr>
        </p:nvSpPr>
        <p:spPr/>
        <p:txBody>
          <a:bodyPr/>
          <a:lstStyle/>
          <a:p>
            <a:fld id="{4F1A4906-F6B6-460D-8B9B-6AEDD27EBA90}" type="slidenum">
              <a:rPr lang="en-IL" smtClean="0"/>
              <a:t>5</a:t>
            </a:fld>
            <a:endParaRPr lang="en-IL"/>
          </a:p>
        </p:txBody>
      </p:sp>
      <p:pic>
        <p:nvPicPr>
          <p:cNvPr id="1026" name="Picture 2" descr="Stable diffusion for restoration, what ...">
            <a:extLst>
              <a:ext uri="{FF2B5EF4-FFF2-40B4-BE49-F238E27FC236}">
                <a16:creationId xmlns:a16="http://schemas.microsoft.com/office/drawing/2014/main" id="{52FD09B3-5812-2629-7130-2E7698CD14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1778" y="3819069"/>
            <a:ext cx="4236394"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1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EBCFA5-8242-BCD5-858F-5BA9E45E758D}"/>
              </a:ext>
            </a:extLst>
          </p:cNvPr>
          <p:cNvSpPr>
            <a:spLocks noGrp="1"/>
          </p:cNvSpPr>
          <p:nvPr>
            <p:ph type="title"/>
          </p:nvPr>
        </p:nvSpPr>
        <p:spPr>
          <a:xfrm>
            <a:off x="2231136" y="221614"/>
            <a:ext cx="7729728" cy="1188720"/>
          </a:xfrm>
        </p:spPr>
        <p:txBody>
          <a:bodyPr/>
          <a:lstStyle/>
          <a:p>
            <a:pPr algn="ctr" rtl="0"/>
            <a:r>
              <a:rPr lang="en-US" dirty="0">
                <a:latin typeface="Aptos Serif" panose="02020604070405020304" pitchFamily="18" charset="0"/>
                <a:cs typeface="Aptos Serif" panose="02020604070405020304" pitchFamily="18" charset="0"/>
              </a:rPr>
              <a:t>From COD to image restoration </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B75A94B2-7662-6B76-E0D8-999309DAFD90}"/>
              </a:ext>
            </a:extLst>
          </p:cNvPr>
          <p:cNvSpPr>
            <a:spLocks noGrp="1"/>
          </p:cNvSpPr>
          <p:nvPr>
            <p:ph idx="1"/>
          </p:nvPr>
        </p:nvSpPr>
        <p:spPr>
          <a:xfrm>
            <a:off x="718457" y="1956594"/>
            <a:ext cx="10755086" cy="2944812"/>
          </a:xfrm>
        </p:spPr>
        <p:txBody>
          <a:bodyPr>
            <a:normAutofit lnSpcReduction="10000"/>
          </a:bodyPr>
          <a:lstStyle/>
          <a:p>
            <a:pPr algn="l" rtl="0"/>
            <a:r>
              <a:rPr lang="en-US" sz="2400" dirty="0">
                <a:latin typeface="Aptos Serif" panose="02020604070405020304" pitchFamily="18" charset="0"/>
                <a:cs typeface="Aptos Serif" panose="02020604070405020304" pitchFamily="18" charset="0"/>
              </a:rPr>
              <a:t>Using diffusion models for image restoration.</a:t>
            </a:r>
          </a:p>
          <a:p>
            <a:pPr algn="l" rtl="0"/>
            <a:endParaRPr lang="en-US" sz="2400" dirty="0">
              <a:latin typeface="Aptos Serif" panose="02020604070405020304" pitchFamily="18" charset="0"/>
              <a:cs typeface="Aptos Serif" panose="02020604070405020304" pitchFamily="18" charset="0"/>
            </a:endParaRPr>
          </a:p>
          <a:p>
            <a:pPr algn="l" rtl="0"/>
            <a:r>
              <a:rPr lang="en-US" sz="2400" dirty="0">
                <a:latin typeface="Aptos Serif" panose="02020604070405020304" pitchFamily="18" charset="0"/>
                <a:cs typeface="Aptos Serif" panose="02020604070405020304" pitchFamily="18" charset="0"/>
              </a:rPr>
              <a:t>Both tasks (COD, Restoration) focus on noise transforming or recognition of hidden and not observed data</a:t>
            </a:r>
          </a:p>
          <a:p>
            <a:pPr algn="l" rtl="0"/>
            <a:endParaRPr lang="en-US" sz="2400" dirty="0">
              <a:latin typeface="Aptos Serif" panose="02020604070405020304" pitchFamily="18" charset="0"/>
              <a:cs typeface="Aptos Serif" panose="02020604070405020304" pitchFamily="18" charset="0"/>
            </a:endParaRPr>
          </a:p>
          <a:p>
            <a:pPr algn="l" rtl="0"/>
            <a:r>
              <a:rPr lang="en-US" sz="2400" dirty="0">
                <a:latin typeface="Aptos Serif" panose="02020604070405020304" pitchFamily="18" charset="0"/>
                <a:cs typeface="Aptos Serif" panose="02020604070405020304" pitchFamily="18" charset="0"/>
              </a:rPr>
              <a:t>The same principles that help detect hidden objects can be applied to restore and enhance damaged images.</a:t>
            </a:r>
          </a:p>
        </p:txBody>
      </p:sp>
      <p:sp>
        <p:nvSpPr>
          <p:cNvPr id="4" name="מציין מיקום של מספר שקופית 3">
            <a:extLst>
              <a:ext uri="{FF2B5EF4-FFF2-40B4-BE49-F238E27FC236}">
                <a16:creationId xmlns:a16="http://schemas.microsoft.com/office/drawing/2014/main" id="{1AB7B969-E023-9CA6-CB0E-321883913FE9}"/>
              </a:ext>
            </a:extLst>
          </p:cNvPr>
          <p:cNvSpPr>
            <a:spLocks noGrp="1"/>
          </p:cNvSpPr>
          <p:nvPr>
            <p:ph type="sldNum" sz="quarter" idx="12"/>
          </p:nvPr>
        </p:nvSpPr>
        <p:spPr/>
        <p:txBody>
          <a:bodyPr/>
          <a:lstStyle/>
          <a:p>
            <a:fld id="{4F1A4906-F6B6-460D-8B9B-6AEDD27EBA90}" type="slidenum">
              <a:rPr lang="en-IL" smtClean="0"/>
              <a:t>6</a:t>
            </a:fld>
            <a:endParaRPr lang="en-IL"/>
          </a:p>
        </p:txBody>
      </p:sp>
    </p:spTree>
    <p:extLst>
      <p:ext uri="{BB962C8B-B14F-4D97-AF65-F5344CB8AC3E}">
        <p14:creationId xmlns:p14="http://schemas.microsoft.com/office/powerpoint/2010/main" val="2196830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20F9670-49DD-CE7B-3F88-6C88D79206F1}"/>
              </a:ext>
            </a:extLst>
          </p:cNvPr>
          <p:cNvSpPr>
            <a:spLocks noGrp="1"/>
          </p:cNvSpPr>
          <p:nvPr>
            <p:ph type="title"/>
          </p:nvPr>
        </p:nvSpPr>
        <p:spPr>
          <a:xfrm>
            <a:off x="838200" y="365125"/>
            <a:ext cx="10515600" cy="857885"/>
          </a:xfrm>
        </p:spPr>
        <p:txBody>
          <a:bodyPr/>
          <a:lstStyle/>
          <a:p>
            <a:pPr algn="ctr" rtl="0"/>
            <a:r>
              <a:rPr lang="en-US" dirty="0">
                <a:latin typeface="Aptos Serif" panose="02020604070405020304" pitchFamily="18" charset="0"/>
                <a:cs typeface="Aptos Serif" panose="02020604070405020304" pitchFamily="18" charset="0"/>
              </a:rPr>
              <a:t>Forward DIFFUSION process</a:t>
            </a:r>
            <a:endParaRPr lang="en-IL" dirty="0">
              <a:latin typeface="Aptos Serif" panose="02020604070405020304" pitchFamily="18" charset="0"/>
              <a:cs typeface="Aptos Serif" panose="02020604070405020304" pitchFamily="18" charset="0"/>
            </a:endParaRPr>
          </a:p>
        </p:txBody>
      </p:sp>
      <p:sp>
        <p:nvSpPr>
          <p:cNvPr id="3" name="מציין מיקום של מספר שקופית 2">
            <a:extLst>
              <a:ext uri="{FF2B5EF4-FFF2-40B4-BE49-F238E27FC236}">
                <a16:creationId xmlns:a16="http://schemas.microsoft.com/office/drawing/2014/main" id="{9A706AF6-074D-E800-75AA-5FC8DDE3CC0A}"/>
              </a:ext>
            </a:extLst>
          </p:cNvPr>
          <p:cNvSpPr>
            <a:spLocks noGrp="1"/>
          </p:cNvSpPr>
          <p:nvPr>
            <p:ph type="sldNum" sz="quarter" idx="12"/>
          </p:nvPr>
        </p:nvSpPr>
        <p:spPr/>
        <p:txBody>
          <a:bodyPr/>
          <a:lstStyle/>
          <a:p>
            <a:fld id="{4F1A4906-F6B6-460D-8B9B-6AEDD27EBA90}" type="slidenum">
              <a:rPr lang="en-IL" smtClean="0"/>
              <a:t>7</a:t>
            </a:fld>
            <a:endParaRPr lang="en-IL"/>
          </a:p>
        </p:txBody>
      </p:sp>
      <p:pic>
        <p:nvPicPr>
          <p:cNvPr id="5" name="תמונה 4" descr="תמונה שמכילה צילום מסך, תרשים&#10;&#10;התיאור נוצר באופן אוטומטי">
            <a:extLst>
              <a:ext uri="{FF2B5EF4-FFF2-40B4-BE49-F238E27FC236}">
                <a16:creationId xmlns:a16="http://schemas.microsoft.com/office/drawing/2014/main" id="{916B2472-A67F-0EBE-9FFB-1BB85F61C7CB}"/>
              </a:ext>
            </a:extLst>
          </p:cNvPr>
          <p:cNvPicPr>
            <a:picLocks noChangeAspect="1"/>
          </p:cNvPicPr>
          <p:nvPr/>
        </p:nvPicPr>
        <p:blipFill>
          <a:blip r:embed="rId3"/>
          <a:stretch>
            <a:fillRect/>
          </a:stretch>
        </p:blipFill>
        <p:spPr>
          <a:xfrm>
            <a:off x="2824024" y="4981427"/>
            <a:ext cx="6347514" cy="1273133"/>
          </a:xfrm>
          <a:prstGeom prst="rect">
            <a:avLst/>
          </a:prstGeom>
        </p:spPr>
      </p:pic>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029177F5-FCF6-C19A-D459-35F66CD32EDA}"/>
                  </a:ext>
                </a:extLst>
              </p:cNvPr>
              <p:cNvSpPr txBox="1"/>
              <p:nvPr/>
            </p:nvSpPr>
            <p:spPr>
              <a:xfrm>
                <a:off x="1093320" y="1463789"/>
                <a:ext cx="8915679" cy="3276859"/>
              </a:xfrm>
              <a:prstGeom prst="rect">
                <a:avLst/>
              </a:prstGeom>
              <a:noFill/>
            </p:spPr>
            <p:txBody>
              <a:bodyPr wrap="square" rtlCol="0">
                <a:spAutoFit/>
              </a:bodyPr>
              <a:lstStyle/>
              <a:p>
                <a:pPr marL="285750" indent="-285750" algn="l" rtl="0">
                  <a:buFont typeface="Arial" panose="020B0604020202020204" pitchFamily="34" charset="0"/>
                  <a:buChar char="•"/>
                </a:pPr>
                <a:r>
                  <a:rPr lang="en-US" b="1" dirty="0">
                    <a:latin typeface="Aptos Serif" panose="02020604070405020304" pitchFamily="18" charset="0"/>
                    <a:ea typeface="Calibri" panose="020F0502020204030204" pitchFamily="34" charset="0"/>
                    <a:cs typeface="Aptos Serif" panose="02020604070405020304" pitchFamily="18" charset="0"/>
                  </a:rPr>
                  <a:t>Noise Addition</a:t>
                </a:r>
                <a:r>
                  <a:rPr lang="en-US" dirty="0">
                    <a:latin typeface="Aptos Serif" panose="02020604070405020304" pitchFamily="18" charset="0"/>
                    <a:ea typeface="Calibri" panose="020F0502020204030204" pitchFamily="34" charset="0"/>
                    <a:cs typeface="Aptos Serif" panose="02020604070405020304" pitchFamily="18" charset="0"/>
                  </a:rPr>
                  <a:t>: Gradually add noise (e.g., Gaussian, salt-and-pepper) to an image, step by step, making it progressively noisier.</a:t>
                </a:r>
                <a:br>
                  <a:rPr lang="en-US" dirty="0">
                    <a:latin typeface="Aptos Serif" panose="02020604070405020304" pitchFamily="18" charset="0"/>
                    <a:ea typeface="Calibri" panose="020F0502020204030204" pitchFamily="34" charset="0"/>
                    <a:cs typeface="Aptos Serif" panose="02020604070405020304" pitchFamily="18" charset="0"/>
                  </a:rPr>
                </a:br>
                <a:endParaRPr lang="en-US" dirty="0">
                  <a:latin typeface="Aptos Serif" panose="02020604070405020304" pitchFamily="18" charset="0"/>
                  <a:ea typeface="Calibri" panose="020F0502020204030204" pitchFamily="34" charset="0"/>
                  <a:cs typeface="Aptos Serif" panose="02020604070405020304" pitchFamily="18" charset="0"/>
                </a:endParaRPr>
              </a:p>
              <a:p>
                <a:pPr marL="285750" indent="-285750">
                  <a:buFont typeface="Arial" panose="020B0604020202020204" pitchFamily="34" charset="0"/>
                  <a:buChar char="•"/>
                </a:pPr>
                <a:r>
                  <a:rPr lang="en-US" b="1" dirty="0">
                    <a:latin typeface="Aptos Serif" panose="02020604070405020304" pitchFamily="18" charset="0"/>
                    <a:ea typeface="Calibri" panose="020F0502020204030204" pitchFamily="34" charset="0"/>
                    <a:cs typeface="Aptos Serif" panose="02020604070405020304" pitchFamily="18" charset="0"/>
                  </a:rPr>
                  <a:t>Probabilistic Transiting</a:t>
                </a:r>
                <a:r>
                  <a:rPr lang="en-US" dirty="0">
                    <a:latin typeface="Aptos Serif" panose="02020604070405020304" pitchFamily="18" charset="0"/>
                    <a:ea typeface="Calibri" panose="020F0502020204030204" pitchFamily="34" charset="0"/>
                    <a:cs typeface="Aptos Serif" panose="02020604070405020304" pitchFamily="18" charset="0"/>
                  </a:rPr>
                  <a:t>: Model each step as a probabilistic transition with the noisy image at each time step</a:t>
                </a:r>
                <a14:m>
                  <m:oMath xmlns:m="http://schemas.openxmlformats.org/officeDocument/2006/math">
                    <m:r>
                      <a:rPr lang="en-US">
                        <a:latin typeface="Cambria Math" panose="02040503050406030204" pitchFamily="18" charset="0"/>
                        <a:ea typeface="Calibri" panose="020F0502020204030204" pitchFamily="34" charset="0"/>
                        <a:cs typeface="Aptos Serif" panose="02020604070405020304" pitchFamily="18" charset="0"/>
                      </a:rPr>
                      <m:t> </m:t>
                    </m:r>
                    <m:sSub>
                      <m:sSubPr>
                        <m:ctrlPr>
                          <a:rPr lang="en-IL" i="1">
                            <a:latin typeface="Cambria Math" panose="02040503050406030204" pitchFamily="18" charset="0"/>
                            <a:ea typeface="Calibri" panose="020F0502020204030204" pitchFamily="34" charset="0"/>
                            <a:cs typeface="Aptos Serif" panose="02020604070405020304" pitchFamily="18" charset="0"/>
                          </a:rPr>
                        </m:ctrlPr>
                      </m:sSubPr>
                      <m:e>
                        <m:r>
                          <a:rPr lang="en-US">
                            <a:latin typeface="Cambria Math" panose="02040503050406030204" pitchFamily="18" charset="0"/>
                            <a:ea typeface="Calibri" panose="020F0502020204030204" pitchFamily="34" charset="0"/>
                            <a:cs typeface="Aptos Serif" panose="02020604070405020304" pitchFamily="18" charset="0"/>
                          </a:rPr>
                          <m:t>𝑥</m:t>
                        </m:r>
                      </m:e>
                      <m:sub>
                        <m:r>
                          <a:rPr lang="en-US">
                            <a:latin typeface="Cambria Math" panose="02040503050406030204" pitchFamily="18" charset="0"/>
                            <a:ea typeface="Calibri" panose="020F0502020204030204" pitchFamily="34" charset="0"/>
                            <a:cs typeface="Aptos Serif" panose="02020604070405020304" pitchFamily="18" charset="0"/>
                          </a:rPr>
                          <m:t>𝑡</m:t>
                        </m:r>
                      </m:sub>
                    </m:sSub>
                  </m:oMath>
                </a14:m>
                <a:r>
                  <a:rPr lang="en-US" dirty="0">
                    <a:latin typeface="Aptos Serif" panose="02020604070405020304" pitchFamily="18" charset="0"/>
                    <a:ea typeface="Calibri" panose="020F0502020204030204" pitchFamily="34" charset="0"/>
                    <a:cs typeface="Aptos Serif" panose="02020604070405020304" pitchFamily="18" charset="0"/>
                  </a:rPr>
                  <a:t>​ conditioned on the previous step</a:t>
                </a:r>
                <a14:m>
                  <m:oMath xmlns:m="http://schemas.openxmlformats.org/officeDocument/2006/math">
                    <m:r>
                      <a:rPr lang="en-US">
                        <a:latin typeface="Cambria Math" panose="02040503050406030204" pitchFamily="18" charset="0"/>
                        <a:ea typeface="Calibri" panose="020F0502020204030204" pitchFamily="34" charset="0"/>
                        <a:cs typeface="Aptos Serif" panose="02020604070405020304" pitchFamily="18" charset="0"/>
                      </a:rPr>
                      <m:t> </m:t>
                    </m:r>
                    <m:sSub>
                      <m:sSubPr>
                        <m:ctrlPr>
                          <a:rPr lang="en-IL" i="1">
                            <a:latin typeface="Cambria Math" panose="02040503050406030204" pitchFamily="18" charset="0"/>
                            <a:ea typeface="Calibri" panose="020F0502020204030204" pitchFamily="34" charset="0"/>
                            <a:cs typeface="Aptos Serif" panose="02020604070405020304" pitchFamily="18" charset="0"/>
                          </a:rPr>
                        </m:ctrlPr>
                      </m:sSubPr>
                      <m:e>
                        <m:r>
                          <a:rPr lang="en-US">
                            <a:latin typeface="Cambria Math" panose="02040503050406030204" pitchFamily="18" charset="0"/>
                            <a:ea typeface="Calibri" panose="020F0502020204030204" pitchFamily="34" charset="0"/>
                            <a:cs typeface="Aptos Serif" panose="02020604070405020304" pitchFamily="18" charset="0"/>
                          </a:rPr>
                          <m:t>𝑥</m:t>
                        </m:r>
                      </m:e>
                      <m:sub>
                        <m:r>
                          <a:rPr lang="en-US">
                            <a:latin typeface="Cambria Math" panose="02040503050406030204" pitchFamily="18" charset="0"/>
                            <a:ea typeface="Calibri" panose="020F0502020204030204" pitchFamily="34" charset="0"/>
                            <a:cs typeface="Aptos Serif" panose="02020604070405020304" pitchFamily="18" charset="0"/>
                          </a:rPr>
                          <m:t>𝑡</m:t>
                        </m:r>
                        <m:r>
                          <a:rPr lang="en-US">
                            <a:latin typeface="Cambria Math" panose="02040503050406030204" pitchFamily="18" charset="0"/>
                            <a:ea typeface="Calibri" panose="020F0502020204030204" pitchFamily="34" charset="0"/>
                            <a:cs typeface="Aptos Serif" panose="02020604070405020304" pitchFamily="18" charset="0"/>
                          </a:rPr>
                          <m:t>−</m:t>
                        </m:r>
                        <m:r>
                          <a:rPr lang="en-US">
                            <a:latin typeface="Cambria Math" panose="02040503050406030204" pitchFamily="18" charset="0"/>
                            <a:ea typeface="Calibri" panose="020F0502020204030204" pitchFamily="34" charset="0"/>
                            <a:cs typeface="Aptos Serif" panose="02020604070405020304" pitchFamily="18" charset="0"/>
                          </a:rPr>
                          <m:t>1</m:t>
                        </m:r>
                      </m:sub>
                    </m:sSub>
                  </m:oMath>
                </a14:m>
                <a:r>
                  <a:rPr lang="en-US" dirty="0">
                    <a:latin typeface="Aptos Serif" panose="02020604070405020304" pitchFamily="18" charset="0"/>
                    <a:ea typeface="Calibri" panose="020F0502020204030204" pitchFamily="34" charset="0"/>
                    <a:cs typeface="Aptos Serif" panose="02020604070405020304" pitchFamily="18" charset="0"/>
                  </a:rPr>
                  <a:t>​, for gaussian and salt-and-pepper noise: </a:t>
                </a:r>
                <a:br>
                  <a:rPr lang="en-US" dirty="0">
                    <a:latin typeface="Aptos Serif" panose="02020604070405020304" pitchFamily="18" charset="0"/>
                    <a:ea typeface="Calibri" panose="020F0502020204030204" pitchFamily="34" charset="0"/>
                    <a:cs typeface="Aptos Serif" panose="02020604070405020304" pitchFamily="18" charset="0"/>
                  </a:rPr>
                </a:br>
                <a:br>
                  <a:rPr lang="en-US" dirty="0">
                    <a:latin typeface="Aptos Serif" panose="02020604070405020304" pitchFamily="18" charset="0"/>
                    <a:cs typeface="Aptos Serif" panose="02020604070405020304" pitchFamily="18" charset="0"/>
                  </a:rPr>
                </a:br>
                <a:r>
                  <a:rPr lang="en-US" dirty="0">
                    <a:latin typeface="Aptos Serif" panose="02020604070405020304" pitchFamily="18" charset="0"/>
                    <a:cs typeface="Aptos Serif" panose="02020604070405020304" pitchFamily="18" charset="0"/>
                  </a:rPr>
                  <a:t>	</a:t>
                </a:r>
                <a14:m>
                  <m:oMath xmlns:m="http://schemas.openxmlformats.org/officeDocument/2006/math">
                    <m:r>
                      <m:rPr>
                        <m:sty m:val="p"/>
                      </m:rPr>
                      <a:rPr lang="en-US" smtClean="0">
                        <a:latin typeface="Cambria Math" panose="02040503050406030204" pitchFamily="18" charset="0"/>
                      </a:rPr>
                      <m:t>q</m:t>
                    </m:r>
                    <m:d>
                      <m:dPr>
                        <m:sepChr m:val="∣"/>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e>
                    </m:d>
                    <m:r>
                      <a:rPr lang="en-US">
                        <a:latin typeface="Cambria Math" panose="02040503050406030204" pitchFamily="18" charset="0"/>
                      </a:rPr>
                      <m:t>=  </m:t>
                    </m:r>
                    <m:r>
                      <a:rPr lang="en-US" i="1">
                        <a:latin typeface="Cambria Math" panose="02040503050406030204" pitchFamily="18" charset="0"/>
                      </a:rPr>
                      <m:t>𝑁</m:t>
                    </m:r>
                    <m:d>
                      <m:dPr>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r>
                          <a:rPr lang="en-US">
                            <a:latin typeface="Cambria Math" panose="02040503050406030204" pitchFamily="18" charset="0"/>
                          </a:rPr>
                          <m:t>, </m:t>
                        </m:r>
                        <m:rad>
                          <m:radPr>
                            <m:degHide m:val="on"/>
                            <m:ctrlPr>
                              <a:rPr lang="en-IL" i="1">
                                <a:latin typeface="Cambria Math" panose="02040503050406030204" pitchFamily="18" charset="0"/>
                              </a:rPr>
                            </m:ctrlPr>
                          </m:radPr>
                          <m:deg/>
                          <m:e>
                            <m:r>
                              <a:rPr lang="en-US">
                                <a:latin typeface="Cambria Math" panose="02040503050406030204" pitchFamily="18" charset="0"/>
                              </a:rPr>
                              <m:t>1</m:t>
                            </m:r>
                            <m:r>
                              <a:rPr lang="en-US" i="1">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e>
                        </m:rad>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a:latin typeface="Cambria Math" panose="02040503050406030204" pitchFamily="18" charset="0"/>
                          </a:rPr>
                          <m:t> ,</m:t>
                        </m:r>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r>
                          <a:rPr lang="en-US" i="1">
                            <a:latin typeface="Cambria Math" panose="02040503050406030204" pitchFamily="18" charset="0"/>
                          </a:rPr>
                          <m:t>𝐼</m:t>
                        </m:r>
                      </m:e>
                    </m:d>
                  </m:oMath>
                </a14:m>
                <a:r>
                  <a:rPr lang="en-US" dirty="0">
                    <a:latin typeface="Aptos Serif" panose="02020604070405020304" pitchFamily="18" charset="0"/>
                    <a:cs typeface="Aptos Serif" panose="02020604070405020304" pitchFamily="18" charset="0"/>
                  </a:rPr>
                  <a:t>       ,     </a:t>
                </a:r>
                <a14:m>
                  <m:oMath xmlns:m="http://schemas.openxmlformats.org/officeDocument/2006/math">
                    <m:r>
                      <m:rPr>
                        <m:sty m:val="p"/>
                      </m:rPr>
                      <a:rPr lang="en-US">
                        <a:latin typeface="Cambria Math" panose="02040503050406030204" pitchFamily="18" charset="0"/>
                      </a:rPr>
                      <m:t>q</m:t>
                    </m:r>
                    <m:d>
                      <m:dPr>
                        <m:sepChr m:val="∣"/>
                        <m:ctrlPr>
                          <a:rPr lang="en-IL" i="1">
                            <a:latin typeface="Cambria Math" panose="02040503050406030204" pitchFamily="18" charset="0"/>
                          </a:rPr>
                        </m:ctrlPr>
                      </m:dPr>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sub>
                        </m:sSub>
                      </m:e>
                      <m:e>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e>
                    </m:d>
                    <m:r>
                      <a:rPr lang="en-US" b="0" i="1" smtClean="0">
                        <a:latin typeface="Cambria Math" panose="02040503050406030204" pitchFamily="18" charset="0"/>
                      </a:rPr>
                      <m:t>⋅</m:t>
                    </m:r>
                    <m:sSub>
                      <m:sSubPr>
                        <m:ctrlPr>
                          <a:rPr lang="en-IL"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IL"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𝑡</m:t>
                            </m:r>
                          </m:sub>
                        </m:sSub>
                      </m:num>
                      <m:den>
                        <m:r>
                          <a:rPr lang="en-US" b="0" i="1" smtClean="0">
                            <a:latin typeface="Cambria Math" panose="02040503050406030204" pitchFamily="18" charset="0"/>
                          </a:rPr>
                          <m:t>2</m:t>
                        </m:r>
                      </m:den>
                    </m:f>
                  </m:oMath>
                </a14:m>
                <a:endParaRPr lang="en-US" dirty="0">
                  <a:latin typeface="Aptos Serif" panose="02020604070405020304" pitchFamily="18" charset="0"/>
                  <a:cs typeface="Aptos Serif" panose="02020604070405020304" pitchFamily="18" charset="0"/>
                </a:endParaRPr>
              </a:p>
              <a:p>
                <a:pPr algn="l" rtl="0"/>
                <a:endParaRPr lang="en-IL" dirty="0">
                  <a:latin typeface="Aptos Serif" panose="02020604070405020304" pitchFamily="18" charset="0"/>
                  <a:cs typeface="Aptos Serif" panose="02020604070405020304" pitchFamily="18" charset="0"/>
                </a:endParaRPr>
              </a:p>
              <a:p>
                <a:pPr marL="285750" indent="-285750" algn="l" rtl="0">
                  <a:buFont typeface="Arial" panose="020B0604020202020204" pitchFamily="34" charset="0"/>
                  <a:buChar char="•"/>
                </a:pPr>
                <a:r>
                  <a:rPr lang="en-US" b="1" dirty="0">
                    <a:latin typeface="Aptos Serif" panose="02020604070405020304" pitchFamily="18" charset="0"/>
                    <a:ea typeface="Calibri" panose="020F0502020204030204" pitchFamily="34" charset="0"/>
                    <a:cs typeface="Aptos Serif" panose="02020604070405020304" pitchFamily="18" charset="0"/>
                  </a:rPr>
                  <a:t>Controlled Degradation</a:t>
                </a:r>
                <a:r>
                  <a:rPr lang="en-US" dirty="0">
                    <a:latin typeface="Aptos Serif" panose="02020604070405020304" pitchFamily="18" charset="0"/>
                    <a:ea typeface="Calibri" panose="020F0502020204030204" pitchFamily="34" charset="0"/>
                    <a:cs typeface="Aptos Serif" panose="02020604070405020304" pitchFamily="18" charset="0"/>
                  </a:rPr>
                  <a:t>: Simulate image degradation to train the model to reverse the noise and restore the original image.</a:t>
                </a:r>
                <a:endParaRPr lang="en-IL" dirty="0">
                  <a:latin typeface="Aptos Serif" panose="02020604070405020304" pitchFamily="18" charset="0"/>
                  <a:ea typeface="Calibri" panose="020F0502020204030204" pitchFamily="34" charset="0"/>
                  <a:cs typeface="Aptos Serif" panose="02020604070405020304" pitchFamily="18" charset="0"/>
                </a:endParaRPr>
              </a:p>
            </p:txBody>
          </p:sp>
        </mc:Choice>
        <mc:Fallback xmlns="">
          <p:sp>
            <p:nvSpPr>
              <p:cNvPr id="6" name="תיבת טקסט 5">
                <a:extLst>
                  <a:ext uri="{FF2B5EF4-FFF2-40B4-BE49-F238E27FC236}">
                    <a16:creationId xmlns:a16="http://schemas.microsoft.com/office/drawing/2014/main" id="{029177F5-FCF6-C19A-D459-35F66CD32EDA}"/>
                  </a:ext>
                </a:extLst>
              </p:cNvPr>
              <p:cNvSpPr txBox="1">
                <a:spLocks noRot="1" noChangeAspect="1" noMove="1" noResize="1" noEditPoints="1" noAdjustHandles="1" noChangeArrowheads="1" noChangeShapeType="1" noTextEdit="1"/>
              </p:cNvSpPr>
              <p:nvPr/>
            </p:nvSpPr>
            <p:spPr>
              <a:xfrm>
                <a:off x="1093320" y="1463789"/>
                <a:ext cx="8915679" cy="3276859"/>
              </a:xfrm>
              <a:prstGeom prst="rect">
                <a:avLst/>
              </a:prstGeom>
              <a:blipFill>
                <a:blip r:embed="rId4"/>
                <a:stretch>
                  <a:fillRect l="-410" t="-743" b="-1673"/>
                </a:stretch>
              </a:blipFill>
            </p:spPr>
            <p:txBody>
              <a:bodyPr/>
              <a:lstStyle/>
              <a:p>
                <a:r>
                  <a:rPr lang="en-US">
                    <a:noFill/>
                  </a:rPr>
                  <a:t> </a:t>
                </a:r>
              </a:p>
            </p:txBody>
          </p:sp>
        </mc:Fallback>
      </mc:AlternateContent>
    </p:spTree>
    <p:extLst>
      <p:ext uri="{BB962C8B-B14F-4D97-AF65-F5344CB8AC3E}">
        <p14:creationId xmlns:p14="http://schemas.microsoft.com/office/powerpoint/2010/main" val="3624675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C1A2056-72C2-A486-1C28-682067605365}"/>
              </a:ext>
            </a:extLst>
          </p:cNvPr>
          <p:cNvSpPr>
            <a:spLocks noGrp="1"/>
          </p:cNvSpPr>
          <p:nvPr>
            <p:ph type="title"/>
          </p:nvPr>
        </p:nvSpPr>
        <p:spPr>
          <a:xfrm>
            <a:off x="426720" y="10795"/>
            <a:ext cx="10515600" cy="960755"/>
          </a:xfrm>
        </p:spPr>
        <p:txBody>
          <a:bodyPr/>
          <a:lstStyle/>
          <a:p>
            <a:pPr algn="ctr" rtl="0"/>
            <a:r>
              <a:rPr lang="en-US" dirty="0">
                <a:latin typeface="Aptos Serif" panose="02020604070405020304" pitchFamily="18" charset="0"/>
                <a:cs typeface="Aptos Serif" panose="02020604070405020304" pitchFamily="18" charset="0"/>
              </a:rPr>
              <a:t>Vision Transformer (ViT)</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2F9868F2-8452-F727-1B2F-0CFD5A4A4C3A}"/>
              </a:ext>
            </a:extLst>
          </p:cNvPr>
          <p:cNvSpPr>
            <a:spLocks noGrp="1"/>
          </p:cNvSpPr>
          <p:nvPr>
            <p:ph idx="1"/>
          </p:nvPr>
        </p:nvSpPr>
        <p:spPr>
          <a:xfrm>
            <a:off x="99060" y="1135829"/>
            <a:ext cx="6375152" cy="5711376"/>
          </a:xfrm>
        </p:spPr>
        <p:txBody>
          <a:bodyPr>
            <a:normAutofit/>
          </a:bodyPr>
          <a:lstStyle/>
          <a:p>
            <a:pPr marL="0" indent="0" algn="l" rtl="0">
              <a:buNone/>
            </a:pPr>
            <a:r>
              <a:rPr lang="en-US" sz="1600" dirty="0">
                <a:latin typeface="Aptos Serif" panose="02020604070405020304" pitchFamily="18" charset="0"/>
                <a:ea typeface="Calibri" panose="020F0502020204030204" pitchFamily="34" charset="0"/>
                <a:cs typeface="Aptos Serif" panose="02020604070405020304" pitchFamily="18" charset="0"/>
              </a:rPr>
              <a:t>The ViT is Used for image classification, detection, and segmentation, capturing local and global details. It’s also a backbone for multi-scale feature extraction in tasks like camouflaged object detection and image restoration.</a:t>
            </a:r>
          </a:p>
          <a:p>
            <a:pPr marL="0" indent="0" algn="l" rtl="0">
              <a:buNone/>
            </a:pP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marL="0" indent="0" algn="l" rtl="0">
              <a:buNone/>
            </a:pPr>
            <a:r>
              <a:rPr lang="en-US" sz="1600" b="1" dirty="0">
                <a:latin typeface="Aptos Serif" panose="02020604070405020304" pitchFamily="18" charset="0"/>
                <a:ea typeface="Calibri" panose="020F0502020204030204" pitchFamily="34" charset="0"/>
                <a:cs typeface="Aptos Serif" panose="02020604070405020304" pitchFamily="18" charset="0"/>
              </a:rPr>
              <a:t>ViT Process:</a:t>
            </a:r>
            <a:br>
              <a:rPr lang="en-US" sz="1600" b="1" dirty="0">
                <a:latin typeface="Aptos Serif" panose="02020604070405020304" pitchFamily="18" charset="0"/>
                <a:ea typeface="Calibri" panose="020F0502020204030204" pitchFamily="34" charset="0"/>
                <a:cs typeface="Aptos Serif" panose="02020604070405020304" pitchFamily="18" charset="0"/>
              </a:rPr>
            </a:br>
            <a:endParaRPr lang="en-US" sz="1600" b="1"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Patch Processing: </a:t>
            </a:r>
            <a:r>
              <a:rPr lang="en-US" sz="1600" dirty="0">
                <a:latin typeface="Aptos Serif" panose="02020604070405020304" pitchFamily="18" charset="0"/>
                <a:ea typeface="Calibri" panose="020F0502020204030204" pitchFamily="34" charset="0"/>
                <a:cs typeface="Aptos Serif" panose="02020604070405020304" pitchFamily="18" charset="0"/>
              </a:rPr>
              <a:t>Divides the image into patches, embeds each into a fixed-size vector.</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Positional Encoding: </a:t>
            </a:r>
            <a:r>
              <a:rPr lang="en-US" sz="1600" dirty="0">
                <a:latin typeface="Aptos Serif" panose="02020604070405020304" pitchFamily="18" charset="0"/>
                <a:ea typeface="Calibri" panose="020F0502020204030204" pitchFamily="34" charset="0"/>
                <a:cs typeface="Aptos Serif" panose="02020604070405020304" pitchFamily="18" charset="0"/>
              </a:rPr>
              <a:t>Adds spatial information to patch embeddings.</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Self-Attention Mechanism: </a:t>
            </a:r>
            <a:r>
              <a:rPr lang="en-US" sz="1600" dirty="0">
                <a:latin typeface="Aptos Serif" panose="02020604070405020304" pitchFamily="18" charset="0"/>
                <a:ea typeface="Calibri" panose="020F0502020204030204" pitchFamily="34" charset="0"/>
                <a:cs typeface="Aptos Serif" panose="02020604070405020304" pitchFamily="18" charset="0"/>
              </a:rPr>
              <a:t>Uses transformer layers to capture long-range dependencies.</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buFont typeface="Arial" panose="020B0604020202020204" pitchFamily="34" charset="0"/>
              <a:buChar char="•"/>
            </a:pPr>
            <a:r>
              <a:rPr lang="en-US" sz="1600" b="1" dirty="0">
                <a:latin typeface="Aptos Serif" panose="02020604070405020304" pitchFamily="18" charset="0"/>
                <a:ea typeface="Calibri" panose="020F0502020204030204" pitchFamily="34" charset="0"/>
                <a:cs typeface="Aptos Serif" panose="02020604070405020304" pitchFamily="18" charset="0"/>
              </a:rPr>
              <a:t>Multi-Scale Feature Extraction: </a:t>
            </a:r>
            <a:r>
              <a:rPr lang="en-US" sz="1600" dirty="0">
                <a:latin typeface="Aptos Serif" panose="02020604070405020304" pitchFamily="18" charset="0"/>
                <a:ea typeface="Calibri" panose="020F0502020204030204" pitchFamily="34" charset="0"/>
                <a:cs typeface="Aptos Serif" panose="02020604070405020304" pitchFamily="18" charset="0"/>
              </a:rPr>
              <a:t>Processes patches at various resolutions to capture detailed features.</a:t>
            </a:r>
            <a:endParaRPr lang="en-IL" sz="1600" dirty="0">
              <a:latin typeface="Aptos Serif" panose="02020604070405020304" pitchFamily="18" charset="0"/>
              <a:ea typeface="Calibri" panose="020F0502020204030204" pitchFamily="34" charset="0"/>
              <a:cs typeface="Aptos Serif" panose="02020604070405020304" pitchFamily="18" charset="0"/>
            </a:endParaRPr>
          </a:p>
        </p:txBody>
      </p:sp>
      <p:sp>
        <p:nvSpPr>
          <p:cNvPr id="5" name="מציין מיקום של מספר שקופית 4">
            <a:extLst>
              <a:ext uri="{FF2B5EF4-FFF2-40B4-BE49-F238E27FC236}">
                <a16:creationId xmlns:a16="http://schemas.microsoft.com/office/drawing/2014/main" id="{6CA05CB2-219A-DF14-F08A-6B5E358379EC}"/>
              </a:ext>
            </a:extLst>
          </p:cNvPr>
          <p:cNvSpPr>
            <a:spLocks noGrp="1"/>
          </p:cNvSpPr>
          <p:nvPr>
            <p:ph type="sldNum" sz="quarter" idx="12"/>
          </p:nvPr>
        </p:nvSpPr>
        <p:spPr/>
        <p:txBody>
          <a:bodyPr/>
          <a:lstStyle/>
          <a:p>
            <a:fld id="{4F1A4906-F6B6-460D-8B9B-6AEDD27EBA90}" type="slidenum">
              <a:rPr lang="en-IL" smtClean="0"/>
              <a:t>8</a:t>
            </a:fld>
            <a:endParaRPr lang="en-IL"/>
          </a:p>
        </p:txBody>
      </p:sp>
      <p:pic>
        <p:nvPicPr>
          <p:cNvPr id="4" name="Picture 2" descr="Vision transformer model adopted for classification of brain tumors from MRI. MLP: multilayer perceptron. * is the extra learnable patch embedding to be used by the final classification head.">
            <a:extLst>
              <a:ext uri="{FF2B5EF4-FFF2-40B4-BE49-F238E27FC236}">
                <a16:creationId xmlns:a16="http://schemas.microsoft.com/office/drawing/2014/main" id="{B26B51D0-C26B-CEE1-F7F3-CEEF17AA46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33927" y="2417157"/>
            <a:ext cx="4808005" cy="2985380"/>
          </a:xfrm>
          <a:prstGeom prst="rect">
            <a:avLst/>
          </a:prstGeom>
          <a:noFill/>
          <a:ln>
            <a:solidFill>
              <a:schemeClr val="accent1"/>
            </a:solidFill>
          </a:ln>
        </p:spPr>
      </p:pic>
    </p:spTree>
    <p:extLst>
      <p:ext uri="{BB962C8B-B14F-4D97-AF65-F5344CB8AC3E}">
        <p14:creationId xmlns:p14="http://schemas.microsoft.com/office/powerpoint/2010/main" val="1742692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2E157F0-CF92-015D-0B5F-517FFAE06515}"/>
              </a:ext>
            </a:extLst>
          </p:cNvPr>
          <p:cNvSpPr>
            <a:spLocks noGrp="1"/>
          </p:cNvSpPr>
          <p:nvPr>
            <p:ph type="title"/>
          </p:nvPr>
        </p:nvSpPr>
        <p:spPr>
          <a:xfrm>
            <a:off x="3734322" y="325084"/>
            <a:ext cx="4723356" cy="1000212"/>
          </a:xfrm>
        </p:spPr>
        <p:txBody>
          <a:bodyPr>
            <a:normAutofit/>
          </a:bodyPr>
          <a:lstStyle/>
          <a:p>
            <a:pPr algn="ctr" rtl="0"/>
            <a:r>
              <a:rPr lang="en-US" dirty="0">
                <a:latin typeface="Aptos Serif" panose="02020604070405020304" pitchFamily="18" charset="0"/>
                <a:cs typeface="Aptos Serif" panose="02020604070405020304" pitchFamily="18" charset="0"/>
              </a:rPr>
              <a:t>Feature Fusion (FF)</a:t>
            </a:r>
            <a:endParaRPr lang="en-IL" dirty="0">
              <a:latin typeface="Aptos Serif" panose="02020604070405020304" pitchFamily="18" charset="0"/>
              <a:cs typeface="Aptos Serif" panose="02020604070405020304" pitchFamily="18" charset="0"/>
            </a:endParaRPr>
          </a:p>
        </p:txBody>
      </p:sp>
      <p:sp>
        <p:nvSpPr>
          <p:cNvPr id="3" name="מציין מיקום תוכן 2">
            <a:extLst>
              <a:ext uri="{FF2B5EF4-FFF2-40B4-BE49-F238E27FC236}">
                <a16:creationId xmlns:a16="http://schemas.microsoft.com/office/drawing/2014/main" id="{EF4D76C8-6972-7E7F-1DC3-1EDA5808E370}"/>
              </a:ext>
            </a:extLst>
          </p:cNvPr>
          <p:cNvSpPr>
            <a:spLocks noGrp="1"/>
          </p:cNvSpPr>
          <p:nvPr>
            <p:ph idx="1"/>
          </p:nvPr>
        </p:nvSpPr>
        <p:spPr>
          <a:xfrm>
            <a:off x="144966" y="1502874"/>
            <a:ext cx="5766947" cy="5273423"/>
          </a:xfrm>
        </p:spPr>
        <p:txBody>
          <a:bodyPr>
            <a:normAutofit/>
          </a:bodyPr>
          <a:lstStyle/>
          <a:p>
            <a:pPr algn="l" rtl="0"/>
            <a:endParaRPr lang="en-US" sz="1600" b="1"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Multi-Scale Integration</a:t>
            </a:r>
            <a:r>
              <a:rPr lang="en-US" sz="1600" dirty="0">
                <a:latin typeface="Aptos Serif" panose="02020604070405020304" pitchFamily="18" charset="0"/>
                <a:ea typeface="Calibri" panose="020F0502020204030204" pitchFamily="34" charset="0"/>
                <a:cs typeface="Aptos Serif" panose="02020604070405020304" pitchFamily="18" charset="0"/>
              </a:rPr>
              <a:t>: The FF module merges features from different scales, capturing fine details and broader patterns, enriching the image representation.</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r>
              <a:rPr lang="en-US" sz="1600" b="1" dirty="0">
                <a:latin typeface="Aptos Serif" panose="02020604070405020304" pitchFamily="18" charset="0"/>
                <a:ea typeface="Calibri" panose="020F0502020204030204" pitchFamily="34" charset="0"/>
                <a:cs typeface="Aptos Serif" panose="02020604070405020304" pitchFamily="18" charset="0"/>
              </a:rPr>
              <a:t>Dynamic Weight Adjustment</a:t>
            </a:r>
            <a:r>
              <a:rPr lang="en-US" sz="1600" dirty="0">
                <a:latin typeface="Aptos Serif" panose="02020604070405020304" pitchFamily="18" charset="0"/>
                <a:ea typeface="Calibri" panose="020F0502020204030204" pitchFamily="34" charset="0"/>
                <a:cs typeface="Aptos Serif" panose="02020604070405020304" pitchFamily="18" charset="0"/>
              </a:rPr>
              <a:t>: During training, the module learns to prioritize key features with dynamic weights, often using attention mechanisms to improve focus.</a:t>
            </a:r>
            <a:br>
              <a:rPr lang="en-US" sz="1600" dirty="0">
                <a:latin typeface="Aptos Serif" panose="02020604070405020304" pitchFamily="18" charset="0"/>
                <a:ea typeface="Calibri" panose="020F0502020204030204" pitchFamily="34" charset="0"/>
                <a:cs typeface="Aptos Serif" panose="02020604070405020304" pitchFamily="18" charset="0"/>
              </a:rPr>
            </a:br>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endParaRPr lang="en-US" sz="1600" dirty="0">
              <a:latin typeface="Aptos Serif" panose="02020604070405020304" pitchFamily="18" charset="0"/>
              <a:ea typeface="Calibri" panose="020F0502020204030204" pitchFamily="34" charset="0"/>
              <a:cs typeface="Aptos Serif" panose="02020604070405020304" pitchFamily="18" charset="0"/>
            </a:endParaRPr>
          </a:p>
          <a:p>
            <a:pPr algn="l" rtl="0"/>
            <a:r>
              <a:rPr lang="en-US" sz="1600" b="1" dirty="0">
                <a:latin typeface="Aptos Serif" panose="02020604070405020304" pitchFamily="18" charset="0"/>
                <a:ea typeface="Calibri" panose="020F0502020204030204" pitchFamily="34" charset="0"/>
                <a:cs typeface="Aptos Serif" panose="02020604070405020304" pitchFamily="18" charset="0"/>
              </a:rPr>
              <a:t>Enhanced Image Processing</a:t>
            </a:r>
            <a:r>
              <a:rPr lang="en-US" sz="1600" dirty="0">
                <a:latin typeface="Aptos Serif" panose="02020604070405020304" pitchFamily="18" charset="0"/>
                <a:ea typeface="Calibri" panose="020F0502020204030204" pitchFamily="34" charset="0"/>
                <a:cs typeface="Aptos Serif" panose="02020604070405020304" pitchFamily="18" charset="0"/>
              </a:rPr>
              <a:t>: By combining multi-scale features, the FF module refines and improves image outputs, especially in tasks like restoration, segmentation and detection.</a:t>
            </a:r>
            <a:endParaRPr lang="en-IL" sz="1600" dirty="0">
              <a:latin typeface="Aptos Serif" panose="02020604070405020304" pitchFamily="18" charset="0"/>
              <a:ea typeface="Calibri" panose="020F0502020204030204" pitchFamily="34" charset="0"/>
              <a:cs typeface="Aptos Serif" panose="02020604070405020304" pitchFamily="18" charset="0"/>
            </a:endParaRPr>
          </a:p>
        </p:txBody>
      </p:sp>
      <p:sp>
        <p:nvSpPr>
          <p:cNvPr id="5" name="מציין מיקום של מספר שקופית 4">
            <a:extLst>
              <a:ext uri="{FF2B5EF4-FFF2-40B4-BE49-F238E27FC236}">
                <a16:creationId xmlns:a16="http://schemas.microsoft.com/office/drawing/2014/main" id="{0DE2D749-EC0C-07B8-B5D0-1098592F0D63}"/>
              </a:ext>
            </a:extLst>
          </p:cNvPr>
          <p:cNvSpPr>
            <a:spLocks noGrp="1"/>
          </p:cNvSpPr>
          <p:nvPr>
            <p:ph type="sldNum" sz="quarter" idx="12"/>
          </p:nvPr>
        </p:nvSpPr>
        <p:spPr/>
        <p:txBody>
          <a:bodyPr/>
          <a:lstStyle/>
          <a:p>
            <a:fld id="{4F1A4906-F6B6-460D-8B9B-6AEDD27EBA90}" type="slidenum">
              <a:rPr lang="en-IL" smtClean="0"/>
              <a:t>9</a:t>
            </a:fld>
            <a:endParaRPr lang="en-IL"/>
          </a:p>
        </p:txBody>
      </p:sp>
      <p:pic>
        <p:nvPicPr>
          <p:cNvPr id="6" name="תמונה 5">
            <a:extLst>
              <a:ext uri="{FF2B5EF4-FFF2-40B4-BE49-F238E27FC236}">
                <a16:creationId xmlns:a16="http://schemas.microsoft.com/office/drawing/2014/main" id="{296F5216-DEFA-B6DF-4CD8-04F66BF953D2}"/>
              </a:ext>
            </a:extLst>
          </p:cNvPr>
          <p:cNvPicPr>
            <a:picLocks noChangeAspect="1"/>
          </p:cNvPicPr>
          <p:nvPr/>
        </p:nvPicPr>
        <p:blipFill>
          <a:blip r:embed="rId3"/>
          <a:stretch>
            <a:fillRect/>
          </a:stretch>
        </p:blipFill>
        <p:spPr>
          <a:xfrm>
            <a:off x="6192570" y="2224590"/>
            <a:ext cx="5766948" cy="3415718"/>
          </a:xfrm>
          <a:prstGeom prst="rect">
            <a:avLst/>
          </a:prstGeom>
          <a:ln>
            <a:solidFill>
              <a:schemeClr val="accent1"/>
            </a:solidFill>
          </a:ln>
        </p:spPr>
      </p:pic>
    </p:spTree>
    <p:extLst>
      <p:ext uri="{BB962C8B-B14F-4D97-AF65-F5344CB8AC3E}">
        <p14:creationId xmlns:p14="http://schemas.microsoft.com/office/powerpoint/2010/main" val="3214737804"/>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TM10001115[[fn=חבילה]]</Template>
  <TotalTime>3475</TotalTime>
  <Words>3870</Words>
  <Application>Microsoft Office PowerPoint</Application>
  <PresentationFormat>מסך רחב</PresentationFormat>
  <Paragraphs>270</Paragraphs>
  <Slides>15</Slides>
  <Notes>13</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15</vt:i4>
      </vt:variant>
    </vt:vector>
  </HeadingPairs>
  <TitlesOfParts>
    <vt:vector size="23" baseType="lpstr">
      <vt:lpstr>Aptos</vt:lpstr>
      <vt:lpstr>Aptos Serif</vt:lpstr>
      <vt:lpstr>Arial</vt:lpstr>
      <vt:lpstr>Calibri</vt:lpstr>
      <vt:lpstr>Cambria Math</vt:lpstr>
      <vt:lpstr>Gill Sans MT</vt:lpstr>
      <vt:lpstr>Times New Roman</vt:lpstr>
      <vt:lpstr>חבילה</vt:lpstr>
      <vt:lpstr>מצגת של PowerPoint‏</vt:lpstr>
      <vt:lpstr>Purpose of the project </vt:lpstr>
      <vt:lpstr>What is Camouflage ?</vt:lpstr>
      <vt:lpstr>Introduction to diffCOD Framework</vt:lpstr>
      <vt:lpstr>Image Restoration Overview</vt:lpstr>
      <vt:lpstr>From COD to image restoration </vt:lpstr>
      <vt:lpstr>Forward DIFFUSION process</vt:lpstr>
      <vt:lpstr>Vision Transformer (ViT)</vt:lpstr>
      <vt:lpstr>Feature Fusion (FF)</vt:lpstr>
      <vt:lpstr>Denoising U-Net &amp; IAM</vt:lpstr>
      <vt:lpstr>Model’s Process</vt:lpstr>
      <vt:lpstr>Model’s Process</vt:lpstr>
      <vt:lpstr>Sequence</vt:lpstr>
      <vt:lpstr>Testing plan</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רועי דרום</dc:creator>
  <cp:lastModifiedBy>Hagar Tibi</cp:lastModifiedBy>
  <cp:revision>36</cp:revision>
  <dcterms:created xsi:type="dcterms:W3CDTF">2024-08-22T08:29:25Z</dcterms:created>
  <dcterms:modified xsi:type="dcterms:W3CDTF">2024-09-07T09:00:13Z</dcterms:modified>
</cp:coreProperties>
</file>