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23" r:id="rId1"/>
  </p:sldMasterIdLst>
  <p:notesMasterIdLst>
    <p:notesMasterId r:id="rId17"/>
  </p:notesMasterIdLst>
  <p:sldIdLst>
    <p:sldId id="276" r:id="rId2"/>
    <p:sldId id="258" r:id="rId3"/>
    <p:sldId id="259" r:id="rId4"/>
    <p:sldId id="263" r:id="rId5"/>
    <p:sldId id="262" r:id="rId6"/>
    <p:sldId id="260" r:id="rId7"/>
    <p:sldId id="265" r:id="rId8"/>
    <p:sldId id="268" r:id="rId9"/>
    <p:sldId id="266" r:id="rId10"/>
    <p:sldId id="269" r:id="rId11"/>
    <p:sldId id="264" r:id="rId12"/>
    <p:sldId id="277" r:id="rId13"/>
    <p:sldId id="267" r:id="rId14"/>
    <p:sldId id="270"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2FF"/>
    <a:srgbClr val="C7D7DD"/>
    <a:srgbClr val="FFFFFF"/>
    <a:srgbClr val="CB918B"/>
    <a:srgbClr val="F2CEBC"/>
    <a:srgbClr val="D3A9D2"/>
    <a:srgbClr val="FBF0FA"/>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סגנון בהיר 2 - הדגשה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סגנון ביניים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105" autoAdjust="0"/>
    <p:restoredTop sz="86235" autoAdjust="0"/>
  </p:normalViewPr>
  <p:slideViewPr>
    <p:cSldViewPr snapToGrid="0">
      <p:cViewPr varScale="1">
        <p:scale>
          <a:sx n="54" d="100"/>
          <a:sy n="54" d="100"/>
        </p:scale>
        <p:origin x="96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8B593ECF-F165-4EA2-9819-AE27E5B29AE3}" type="datetimeFigureOut">
              <a:rPr lang="en-IL" smtClean="0"/>
              <a:t>01/16/2025</a:t>
            </a:fld>
            <a:endParaRPr lang="en-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DE5660C3-7D21-4CB7-949E-79EF36075AE7}" type="slidenum">
              <a:rPr lang="en-IL" smtClean="0"/>
              <a:t>‹#›</a:t>
            </a:fld>
            <a:endParaRPr lang="en-IL"/>
          </a:p>
        </p:txBody>
      </p:sp>
    </p:spTree>
    <p:extLst>
      <p:ext uri="{BB962C8B-B14F-4D97-AF65-F5344CB8AC3E}">
        <p14:creationId xmlns:p14="http://schemas.microsoft.com/office/powerpoint/2010/main" val="36880297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IL" dirty="0"/>
          </a:p>
        </p:txBody>
      </p:sp>
      <p:sp>
        <p:nvSpPr>
          <p:cNvPr id="4" name="מציין מיקום של מספר שקופית 3"/>
          <p:cNvSpPr>
            <a:spLocks noGrp="1"/>
          </p:cNvSpPr>
          <p:nvPr>
            <p:ph type="sldNum" sz="quarter" idx="5"/>
          </p:nvPr>
        </p:nvSpPr>
        <p:spPr/>
        <p:txBody>
          <a:bodyPr/>
          <a:lstStyle/>
          <a:p>
            <a:fld id="{DE5660C3-7D21-4CB7-949E-79EF36075AE7}" type="slidenum">
              <a:rPr lang="en-IL" smtClean="0"/>
              <a:t>2</a:t>
            </a:fld>
            <a:endParaRPr lang="en-IL"/>
          </a:p>
        </p:txBody>
      </p:sp>
    </p:spTree>
    <p:extLst>
      <p:ext uri="{BB962C8B-B14F-4D97-AF65-F5344CB8AC3E}">
        <p14:creationId xmlns:p14="http://schemas.microsoft.com/office/powerpoint/2010/main" val="2135130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en-IL" dirty="0"/>
          </a:p>
        </p:txBody>
      </p:sp>
      <p:sp>
        <p:nvSpPr>
          <p:cNvPr id="4" name="מציין מיקום של מספר שקופית 3"/>
          <p:cNvSpPr>
            <a:spLocks noGrp="1"/>
          </p:cNvSpPr>
          <p:nvPr>
            <p:ph type="sldNum" sz="quarter" idx="5"/>
          </p:nvPr>
        </p:nvSpPr>
        <p:spPr/>
        <p:txBody>
          <a:bodyPr/>
          <a:lstStyle/>
          <a:p>
            <a:fld id="{DE5660C3-7D21-4CB7-949E-79EF36075AE7}" type="slidenum">
              <a:rPr lang="en-IL" smtClean="0"/>
              <a:t>11</a:t>
            </a:fld>
            <a:endParaRPr lang="en-IL"/>
          </a:p>
        </p:txBody>
      </p:sp>
    </p:spTree>
    <p:extLst>
      <p:ext uri="{BB962C8B-B14F-4D97-AF65-F5344CB8AC3E}">
        <p14:creationId xmlns:p14="http://schemas.microsoft.com/office/powerpoint/2010/main" val="4037325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en-IL" dirty="0"/>
          </a:p>
        </p:txBody>
      </p:sp>
      <p:sp>
        <p:nvSpPr>
          <p:cNvPr id="4" name="מציין מיקום של מספר שקופית 3"/>
          <p:cNvSpPr>
            <a:spLocks noGrp="1"/>
          </p:cNvSpPr>
          <p:nvPr>
            <p:ph type="sldNum" sz="quarter" idx="5"/>
          </p:nvPr>
        </p:nvSpPr>
        <p:spPr/>
        <p:txBody>
          <a:bodyPr/>
          <a:lstStyle/>
          <a:p>
            <a:fld id="{DE5660C3-7D21-4CB7-949E-79EF36075AE7}" type="slidenum">
              <a:rPr lang="en-IL" smtClean="0"/>
              <a:t>12</a:t>
            </a:fld>
            <a:endParaRPr lang="en-IL"/>
          </a:p>
        </p:txBody>
      </p:sp>
    </p:spTree>
    <p:extLst>
      <p:ext uri="{BB962C8B-B14F-4D97-AF65-F5344CB8AC3E}">
        <p14:creationId xmlns:p14="http://schemas.microsoft.com/office/powerpoint/2010/main" val="94013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IL" dirty="0"/>
          </a:p>
        </p:txBody>
      </p:sp>
      <p:sp>
        <p:nvSpPr>
          <p:cNvPr id="4" name="מציין מיקום של מספר שקופית 3"/>
          <p:cNvSpPr>
            <a:spLocks noGrp="1"/>
          </p:cNvSpPr>
          <p:nvPr>
            <p:ph type="sldNum" sz="quarter" idx="5"/>
          </p:nvPr>
        </p:nvSpPr>
        <p:spPr/>
        <p:txBody>
          <a:bodyPr/>
          <a:lstStyle/>
          <a:p>
            <a:fld id="{DE5660C3-7D21-4CB7-949E-79EF36075AE7}" type="slidenum">
              <a:rPr lang="en-IL" smtClean="0"/>
              <a:t>13</a:t>
            </a:fld>
            <a:endParaRPr lang="en-IL"/>
          </a:p>
        </p:txBody>
      </p:sp>
    </p:spTree>
    <p:extLst>
      <p:ext uri="{BB962C8B-B14F-4D97-AF65-F5344CB8AC3E}">
        <p14:creationId xmlns:p14="http://schemas.microsoft.com/office/powerpoint/2010/main" val="468354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he-IL" dirty="0"/>
          </a:p>
        </p:txBody>
      </p:sp>
      <p:sp>
        <p:nvSpPr>
          <p:cNvPr id="4" name="מציין מיקום של מספר שקופית 3"/>
          <p:cNvSpPr>
            <a:spLocks noGrp="1"/>
          </p:cNvSpPr>
          <p:nvPr>
            <p:ph type="sldNum" sz="quarter" idx="5"/>
          </p:nvPr>
        </p:nvSpPr>
        <p:spPr/>
        <p:txBody>
          <a:bodyPr/>
          <a:lstStyle/>
          <a:p>
            <a:fld id="{DE5660C3-7D21-4CB7-949E-79EF36075AE7}" type="slidenum">
              <a:rPr lang="en-IL" smtClean="0"/>
              <a:t>14</a:t>
            </a:fld>
            <a:endParaRPr lang="en-IL"/>
          </a:p>
        </p:txBody>
      </p:sp>
    </p:spTree>
    <p:extLst>
      <p:ext uri="{BB962C8B-B14F-4D97-AF65-F5344CB8AC3E}">
        <p14:creationId xmlns:p14="http://schemas.microsoft.com/office/powerpoint/2010/main" val="1215648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IL" dirty="0"/>
          </a:p>
        </p:txBody>
      </p:sp>
      <p:sp>
        <p:nvSpPr>
          <p:cNvPr id="4" name="מציין מיקום של מספר שקופית 3"/>
          <p:cNvSpPr>
            <a:spLocks noGrp="1"/>
          </p:cNvSpPr>
          <p:nvPr>
            <p:ph type="sldNum" sz="quarter" idx="5"/>
          </p:nvPr>
        </p:nvSpPr>
        <p:spPr/>
        <p:txBody>
          <a:bodyPr/>
          <a:lstStyle/>
          <a:p>
            <a:fld id="{DE5660C3-7D21-4CB7-949E-79EF36075AE7}" type="slidenum">
              <a:rPr lang="en-IL" smtClean="0"/>
              <a:t>3</a:t>
            </a:fld>
            <a:endParaRPr lang="en-IL"/>
          </a:p>
        </p:txBody>
      </p:sp>
    </p:spTree>
    <p:extLst>
      <p:ext uri="{BB962C8B-B14F-4D97-AF65-F5344CB8AC3E}">
        <p14:creationId xmlns:p14="http://schemas.microsoft.com/office/powerpoint/2010/main" val="2858819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IL" dirty="0"/>
          </a:p>
        </p:txBody>
      </p:sp>
      <p:sp>
        <p:nvSpPr>
          <p:cNvPr id="4" name="מציין מיקום של מספר שקופית 3"/>
          <p:cNvSpPr>
            <a:spLocks noGrp="1"/>
          </p:cNvSpPr>
          <p:nvPr>
            <p:ph type="sldNum" sz="quarter" idx="5"/>
          </p:nvPr>
        </p:nvSpPr>
        <p:spPr/>
        <p:txBody>
          <a:bodyPr/>
          <a:lstStyle/>
          <a:p>
            <a:fld id="{DE5660C3-7D21-4CB7-949E-79EF36075AE7}" type="slidenum">
              <a:rPr lang="en-IL" smtClean="0"/>
              <a:t>4</a:t>
            </a:fld>
            <a:endParaRPr lang="en-IL"/>
          </a:p>
        </p:txBody>
      </p:sp>
    </p:spTree>
    <p:extLst>
      <p:ext uri="{BB962C8B-B14F-4D97-AF65-F5344CB8AC3E}">
        <p14:creationId xmlns:p14="http://schemas.microsoft.com/office/powerpoint/2010/main" val="3171483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en-IL" dirty="0"/>
          </a:p>
        </p:txBody>
      </p:sp>
      <p:sp>
        <p:nvSpPr>
          <p:cNvPr id="4" name="מציין מיקום של מספר שקופית 3"/>
          <p:cNvSpPr>
            <a:spLocks noGrp="1"/>
          </p:cNvSpPr>
          <p:nvPr>
            <p:ph type="sldNum" sz="quarter" idx="5"/>
          </p:nvPr>
        </p:nvSpPr>
        <p:spPr/>
        <p:txBody>
          <a:bodyPr/>
          <a:lstStyle/>
          <a:p>
            <a:fld id="{DE5660C3-7D21-4CB7-949E-79EF36075AE7}" type="slidenum">
              <a:rPr lang="en-IL" smtClean="0"/>
              <a:t>5</a:t>
            </a:fld>
            <a:endParaRPr lang="en-IL"/>
          </a:p>
        </p:txBody>
      </p:sp>
    </p:spTree>
    <p:extLst>
      <p:ext uri="{BB962C8B-B14F-4D97-AF65-F5344CB8AC3E}">
        <p14:creationId xmlns:p14="http://schemas.microsoft.com/office/powerpoint/2010/main" val="2712888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en-IL" dirty="0"/>
          </a:p>
        </p:txBody>
      </p:sp>
      <p:sp>
        <p:nvSpPr>
          <p:cNvPr id="4" name="מציין מיקום של מספר שקופית 3"/>
          <p:cNvSpPr>
            <a:spLocks noGrp="1"/>
          </p:cNvSpPr>
          <p:nvPr>
            <p:ph type="sldNum" sz="quarter" idx="5"/>
          </p:nvPr>
        </p:nvSpPr>
        <p:spPr/>
        <p:txBody>
          <a:bodyPr/>
          <a:lstStyle/>
          <a:p>
            <a:fld id="{DE5660C3-7D21-4CB7-949E-79EF36075AE7}" type="slidenum">
              <a:rPr lang="en-IL" smtClean="0"/>
              <a:t>6</a:t>
            </a:fld>
            <a:endParaRPr lang="en-IL"/>
          </a:p>
        </p:txBody>
      </p:sp>
    </p:spTree>
    <p:extLst>
      <p:ext uri="{BB962C8B-B14F-4D97-AF65-F5344CB8AC3E}">
        <p14:creationId xmlns:p14="http://schemas.microsoft.com/office/powerpoint/2010/main" val="322008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מציין מיקום של הערות 2"/>
              <p:cNvSpPr>
                <a:spLocks noGrp="1"/>
              </p:cNvSpPr>
              <p:nvPr>
                <p:ph type="body" idx="1"/>
              </p:nvPr>
            </p:nvSpPr>
            <p:spPr/>
            <p:txBody>
              <a:bodyPr/>
              <a:lstStyle/>
              <a:p>
                <a:pPr algn="l" rtl="0"/>
                <a:endParaRPr lang="en-IL" dirty="0"/>
              </a:p>
            </p:txBody>
          </p:sp>
        </mc:Choice>
        <mc:Fallback xmlns="">
          <p:sp>
            <p:nvSpPr>
              <p:cNvPr id="3" name="מציין מיקום של הערות 2"/>
              <p:cNvSpPr>
                <a:spLocks noGrp="1"/>
              </p:cNvSpPr>
              <p:nvPr>
                <p:ph type="body" idx="1"/>
              </p:nvPr>
            </p:nvSpPr>
            <p:spPr/>
            <p:txBody>
              <a:bodyPr/>
              <a:lstStyle/>
              <a:p>
                <a:pPr marL="457200" algn="l" rtl="0">
                  <a:lnSpc>
                    <a:spcPct val="107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breakdown of the parameters:</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Times New Roman" panose="02020603050405020304" pitchFamily="18" charset="0"/>
                  <a:buChar char="-"/>
                </a:pPr>
                <a:r>
                  <a:rPr lang="en-US" sz="1800" i="0">
                    <a:effectLst/>
                    <a:latin typeface="Cambria Math" panose="02040503050406030204" pitchFamily="18" charset="0"/>
                    <a:ea typeface="Calibri" panose="020F0502020204030204" pitchFamily="34" charset="0"/>
                    <a:cs typeface="Times New Roman" panose="02020603050405020304" pitchFamily="18" charset="0"/>
                  </a:rPr>
                  <a:t>𝑥</a:t>
                </a:r>
                <a:r>
                  <a:rPr lang="en-IL" sz="1800" i="0">
                    <a:effectLst/>
                    <a:latin typeface="Cambria Math" panose="02040503050406030204" pitchFamily="18" charset="0"/>
                    <a:ea typeface="Calibri" panose="020F0502020204030204" pitchFamily="34" charset="0"/>
                    <a:cs typeface="Times New Roman" panose="02020603050405020304" pitchFamily="18" charset="0"/>
                  </a:rPr>
                  <a:t>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a:t>
                </a:r>
                <a:r>
                  <a:rPr lang="en-US" sz="1800" dirty="0">
                    <a:effectLst/>
                    <a:latin typeface="Times New Roman" panose="02020603050405020304" pitchFamily="18" charset="0"/>
                    <a:ea typeface="Calibri" panose="020F0502020204030204" pitchFamily="34" charset="0"/>
                    <a:cs typeface="Arial" panose="020B0604020202020204" pitchFamily="34" charset="0"/>
                  </a:rPr>
                  <a:t>: The noisy image at time step t.</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Times New Roman" panose="02020603050405020304" pitchFamily="18" charset="0"/>
                  <a:buChar char="-"/>
                </a:pPr>
                <a:r>
                  <a:rPr lang="en-US" sz="1800" i="0">
                    <a:effectLst/>
                    <a:latin typeface="Cambria Math" panose="02040503050406030204" pitchFamily="18" charset="0"/>
                    <a:ea typeface="Calibri" panose="020F0502020204030204" pitchFamily="34" charset="0"/>
                    <a:cs typeface="Times New Roman" panose="02020603050405020304" pitchFamily="18" charset="0"/>
                  </a:rPr>
                  <a:t>𝑥</a:t>
                </a:r>
                <a:r>
                  <a:rPr lang="en-IL" sz="1800" i="0">
                    <a:effectLst/>
                    <a:latin typeface="Cambria Math" panose="02040503050406030204" pitchFamily="18" charset="0"/>
                    <a:ea typeface="Calibri" panose="020F0502020204030204" pitchFamily="34" charset="0"/>
                    <a:cs typeface="Times New Roman" panose="02020603050405020304" pitchFamily="18" charset="0"/>
                  </a:rPr>
                  <a:t>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𝑡−1</a:t>
                </a:r>
                <a:r>
                  <a:rPr lang="en-IL" sz="1800" i="0">
                    <a:effectLst/>
                    <a:latin typeface="Cambria Math" panose="020405030504060302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Arial" panose="020B0604020202020204" pitchFamily="34" charset="0"/>
                  </a:rPr>
                  <a:t>: The noisy image at the previous time step t−1.</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Times New Roman" panose="02020603050405020304" pitchFamily="18" charset="0"/>
                  <a:buChar char="-"/>
                </a:pPr>
                <a:r>
                  <a:rPr lang="en-US" sz="1800" i="0">
                    <a:effectLst/>
                    <a:latin typeface="Cambria Math" panose="02040503050406030204" pitchFamily="18" charset="0"/>
                    <a:ea typeface="Calibri" panose="020F0502020204030204" pitchFamily="34" charset="0"/>
                    <a:cs typeface="Times New Roman" panose="02020603050405020304" pitchFamily="18" charset="0"/>
                  </a:rPr>
                  <a:t>q</a:t>
                </a:r>
                <a:r>
                  <a:rPr lang="en-IL" sz="1800" i="0">
                    <a:effectLst/>
                    <a:latin typeface="Cambria Math" panose="02040503050406030204" pitchFamily="18" charset="0"/>
                    <a:ea typeface="Calibri" panose="020F0502020204030204" pitchFamily="34"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𝑥</a:t>
                </a:r>
                <a:r>
                  <a:rPr lang="en-IL" sz="1800" i="0">
                    <a:effectLst/>
                    <a:latin typeface="Cambria Math" panose="02040503050406030204" pitchFamily="18" charset="0"/>
                    <a:ea typeface="Calibri" panose="020F0502020204030204" pitchFamily="34" charset="0"/>
                    <a:cs typeface="Times New Roman" panose="02020603050405020304" pitchFamily="18" charset="0"/>
                  </a:rPr>
                  <a:t>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𝑡∣𝑥</a:t>
                </a:r>
                <a:r>
                  <a:rPr lang="en-IL" sz="1800" i="0">
                    <a:effectLst/>
                    <a:latin typeface="Cambria Math" panose="02040503050406030204" pitchFamily="18" charset="0"/>
                    <a:ea typeface="Calibri" panose="020F0502020204030204" pitchFamily="34" charset="0"/>
                    <a:cs typeface="Times New Roman" panose="02020603050405020304" pitchFamily="18" charset="0"/>
                  </a:rPr>
                  <a:t>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𝑡−1</a:t>
                </a:r>
                <a:r>
                  <a:rPr lang="en-IL" sz="1800" i="0">
                    <a:effectLst/>
                    <a:latin typeface="Cambria Math" panose="02040503050406030204" pitchFamily="18" charset="0"/>
                    <a:ea typeface="Calibri" panose="020F0502020204030204" pitchFamily="34"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Arial" panose="020B0604020202020204" pitchFamily="34" charset="0"/>
                  </a:rPr>
                  <a:t>: the probability of moving to state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𝑥</a:t>
                </a:r>
                <a:r>
                  <a:rPr lang="en-IL" sz="1800" i="0">
                    <a:effectLst/>
                    <a:latin typeface="Cambria Math" panose="02040503050406030204" pitchFamily="18" charset="0"/>
                    <a:ea typeface="Calibri" panose="020F0502020204030204" pitchFamily="34" charset="0"/>
                    <a:cs typeface="Times New Roman" panose="02020603050405020304" pitchFamily="18" charset="0"/>
                  </a:rPr>
                  <a:t>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a:t>
                </a:r>
                <a:r>
                  <a:rPr lang="en-US" sz="1800" dirty="0">
                    <a:effectLst/>
                    <a:latin typeface="Times New Roman" panose="02020603050405020304" pitchFamily="18" charset="0"/>
                    <a:ea typeface="Calibri" panose="020F0502020204030204" pitchFamily="34" charset="0"/>
                    <a:cs typeface="Arial" panose="020B0604020202020204" pitchFamily="34" charset="0"/>
                  </a:rPr>
                  <a:t> given the previous state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𝑥</a:t>
                </a:r>
                <a:r>
                  <a:rPr lang="en-IL" sz="1800" i="0">
                    <a:effectLst/>
                    <a:latin typeface="Cambria Math" panose="02040503050406030204" pitchFamily="18" charset="0"/>
                    <a:ea typeface="Calibri" panose="020F0502020204030204" pitchFamily="34" charset="0"/>
                    <a:cs typeface="Times New Roman" panose="02020603050405020304" pitchFamily="18" charset="0"/>
                  </a:rPr>
                  <a:t>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𝑡−1</a:t>
                </a:r>
                <a:r>
                  <a:rPr lang="en-IL" sz="1800" i="0">
                    <a:effectLst/>
                    <a:latin typeface="Cambria Math" panose="020405030504060302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N: Denotes a Gaussian distribution.</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Times New Roman" panose="02020603050405020304" pitchFamily="18" charset="0"/>
                  <a:buChar char="-"/>
                </a:pPr>
                <a:r>
                  <a:rPr lang="en-IL" sz="1800" i="0">
                    <a:effectLst/>
                    <a:latin typeface="Cambria Math" panose="02040503050406030204" pitchFamily="18" charset="0"/>
                    <a:ea typeface="Calibri" panose="020F0502020204030204" pitchFamily="34"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1−𝛽</a:t>
                </a:r>
                <a:r>
                  <a:rPr lang="en-IL" sz="1800" i="0">
                    <a:effectLst/>
                    <a:latin typeface="Cambria Math" panose="02040503050406030204" pitchFamily="18" charset="0"/>
                    <a:ea typeface="Calibri" panose="020F0502020204030204" pitchFamily="34" charset="0"/>
                    <a:cs typeface="Times New Roman" panose="02020603050405020304" pitchFamily="18" charset="0"/>
                  </a:rPr>
                  <a:t>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 </a:t>
                </a:r>
                <a:r>
                  <a:rPr lang="en-IL" sz="1800" i="0">
                    <a:effectLst/>
                    <a:latin typeface="Cambria Math" panose="020405030504060302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𝑥</a:t>
                </a:r>
                <a:r>
                  <a:rPr lang="en-IL" sz="1800" i="0">
                    <a:effectLst/>
                    <a:latin typeface="Cambria Math" panose="02040503050406030204" pitchFamily="18" charset="0"/>
                    <a:ea typeface="Calibri" panose="020F0502020204030204" pitchFamily="34" charset="0"/>
                    <a:cs typeface="Times New Roman" panose="02020603050405020304" pitchFamily="18" charset="0"/>
                  </a:rPr>
                  <a:t>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𝑡−1</a:t>
                </a:r>
                <a:r>
                  <a:rPr lang="en-IL" sz="1800" i="0">
                    <a:effectLst/>
                    <a:latin typeface="Cambria Math" panose="020405030504060302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Arial" panose="020B0604020202020204" pitchFamily="34" charset="0"/>
                  </a:rPr>
                  <a:t>: The mean of the Gaussian distribution, which is a scaled version of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𝑥</a:t>
                </a:r>
                <a:r>
                  <a:rPr lang="en-IL" sz="1800" i="0">
                    <a:effectLst/>
                    <a:latin typeface="Cambria Math" panose="02040503050406030204" pitchFamily="18" charset="0"/>
                    <a:ea typeface="Calibri" panose="020F0502020204030204" pitchFamily="34" charset="0"/>
                    <a:cs typeface="Times New Roman" panose="02020603050405020304" pitchFamily="18" charset="0"/>
                  </a:rPr>
                  <a:t>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𝑡−1</a:t>
                </a:r>
                <a:r>
                  <a:rPr lang="en-IL" sz="1800" i="0">
                    <a:effectLst/>
                    <a:latin typeface="Cambria Math" panose="020405030504060302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Times New Roman" panose="02020603050405020304" pitchFamily="18" charset="0"/>
                  <a:buChar char="-"/>
                </a:pPr>
                <a:r>
                  <a:rPr lang="en-US" sz="1800" i="0">
                    <a:effectLst/>
                    <a:latin typeface="Cambria Math" panose="02040503050406030204" pitchFamily="18" charset="0"/>
                    <a:ea typeface="Calibri" panose="020F0502020204030204" pitchFamily="34" charset="0"/>
                    <a:cs typeface="Times New Roman" panose="02020603050405020304" pitchFamily="18" charset="0"/>
                  </a:rPr>
                  <a:t>𝛽</a:t>
                </a:r>
                <a:r>
                  <a:rPr lang="en-IL" sz="1800" i="0">
                    <a:effectLst/>
                    <a:latin typeface="Cambria Math" panose="02040503050406030204" pitchFamily="18" charset="0"/>
                    <a:ea typeface="Calibri" panose="020F0502020204030204" pitchFamily="34" charset="0"/>
                    <a:cs typeface="Times New Roman" panose="02020603050405020304" pitchFamily="18" charset="0"/>
                  </a:rPr>
                  <a:t>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 𝐼</a:t>
                </a:r>
                <a:r>
                  <a:rPr lang="en-US" sz="1800" dirty="0">
                    <a:effectLst/>
                    <a:latin typeface="Times New Roman" panose="02020603050405020304" pitchFamily="18" charset="0"/>
                    <a:ea typeface="Calibri" panose="020F0502020204030204" pitchFamily="34" charset="0"/>
                    <a:cs typeface="Arial" panose="020B0604020202020204" pitchFamily="34" charset="0"/>
                  </a:rPr>
                  <a:t>: The covariance matrix of the Gaussian distribution, with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𝛽</a:t>
                </a:r>
                <a:r>
                  <a:rPr lang="en-IL" sz="1800" i="0">
                    <a:effectLst/>
                    <a:latin typeface="Cambria Math" panose="02040503050406030204" pitchFamily="18" charset="0"/>
                    <a:ea typeface="Calibri" panose="020F0502020204030204" pitchFamily="34" charset="0"/>
                    <a:cs typeface="Times New Roman" panose="02020603050405020304" pitchFamily="18" charset="0"/>
                  </a:rPr>
                  <a:t>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a:t>
                </a:r>
                <a:r>
                  <a:rPr lang="en-US" sz="1800" dirty="0">
                    <a:effectLst/>
                    <a:latin typeface="Times New Roman" panose="02020603050405020304" pitchFamily="18" charset="0"/>
                    <a:ea typeface="Calibri" panose="020F0502020204030204" pitchFamily="34" charset="0"/>
                    <a:cs typeface="Arial" panose="020B0604020202020204" pitchFamily="34" charset="0"/>
                  </a:rPr>
                  <a:t> controlling the amount of noise added at each step and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𝐼</a:t>
                </a:r>
                <a:r>
                  <a:rPr lang="en-US" sz="1800" dirty="0">
                    <a:effectLst/>
                    <a:latin typeface="Times New Roman" panose="02020603050405020304" pitchFamily="18" charset="0"/>
                    <a:ea typeface="Calibri" panose="020F0502020204030204" pitchFamily="34" charset="0"/>
                    <a:cs typeface="Arial" panose="020B0604020202020204" pitchFamily="34" charset="0"/>
                  </a:rPr>
                  <a:t> being the identity matrix indicating isotropic (equal in all directions) noise.</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mc:Fallback>
      </mc:AlternateContent>
      <p:sp>
        <p:nvSpPr>
          <p:cNvPr id="4" name="מציין מיקום של מספר שקופית 3"/>
          <p:cNvSpPr>
            <a:spLocks noGrp="1"/>
          </p:cNvSpPr>
          <p:nvPr>
            <p:ph type="sldNum" sz="quarter" idx="5"/>
          </p:nvPr>
        </p:nvSpPr>
        <p:spPr/>
        <p:txBody>
          <a:bodyPr/>
          <a:lstStyle/>
          <a:p>
            <a:fld id="{DE5660C3-7D21-4CB7-949E-79EF36075AE7}" type="slidenum">
              <a:rPr lang="en-IL" smtClean="0"/>
              <a:t>7</a:t>
            </a:fld>
            <a:endParaRPr lang="en-IL"/>
          </a:p>
        </p:txBody>
      </p:sp>
    </p:spTree>
    <p:extLst>
      <p:ext uri="{BB962C8B-B14F-4D97-AF65-F5344CB8AC3E}">
        <p14:creationId xmlns:p14="http://schemas.microsoft.com/office/powerpoint/2010/main" val="1170807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en-IL" dirty="0"/>
          </a:p>
        </p:txBody>
      </p:sp>
      <p:sp>
        <p:nvSpPr>
          <p:cNvPr id="4" name="מציין מיקום של מספר שקופית 3"/>
          <p:cNvSpPr>
            <a:spLocks noGrp="1"/>
          </p:cNvSpPr>
          <p:nvPr>
            <p:ph type="sldNum" sz="quarter" idx="5"/>
          </p:nvPr>
        </p:nvSpPr>
        <p:spPr/>
        <p:txBody>
          <a:bodyPr/>
          <a:lstStyle/>
          <a:p>
            <a:fld id="{DE5660C3-7D21-4CB7-949E-79EF36075AE7}" type="slidenum">
              <a:rPr lang="en-IL" smtClean="0"/>
              <a:t>8</a:t>
            </a:fld>
            <a:endParaRPr lang="en-IL"/>
          </a:p>
        </p:txBody>
      </p:sp>
    </p:spTree>
    <p:extLst>
      <p:ext uri="{BB962C8B-B14F-4D97-AF65-F5344CB8AC3E}">
        <p14:creationId xmlns:p14="http://schemas.microsoft.com/office/powerpoint/2010/main" val="1711792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en-IL" dirty="0"/>
          </a:p>
        </p:txBody>
      </p:sp>
      <p:sp>
        <p:nvSpPr>
          <p:cNvPr id="4" name="מציין מיקום של מספר שקופית 3"/>
          <p:cNvSpPr>
            <a:spLocks noGrp="1"/>
          </p:cNvSpPr>
          <p:nvPr>
            <p:ph type="sldNum" sz="quarter" idx="5"/>
          </p:nvPr>
        </p:nvSpPr>
        <p:spPr/>
        <p:txBody>
          <a:bodyPr/>
          <a:lstStyle/>
          <a:p>
            <a:fld id="{DE5660C3-7D21-4CB7-949E-79EF36075AE7}" type="slidenum">
              <a:rPr lang="en-IL" smtClean="0"/>
              <a:t>9</a:t>
            </a:fld>
            <a:endParaRPr lang="en-IL"/>
          </a:p>
        </p:txBody>
      </p:sp>
    </p:spTree>
    <p:extLst>
      <p:ext uri="{BB962C8B-B14F-4D97-AF65-F5344CB8AC3E}">
        <p14:creationId xmlns:p14="http://schemas.microsoft.com/office/powerpoint/2010/main" val="359418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מציין מיקום של הערות 2"/>
              <p:cNvSpPr>
                <a:spLocks noGrp="1"/>
              </p:cNvSpPr>
              <p:nvPr>
                <p:ph type="body" idx="1"/>
              </p:nvPr>
            </p:nvSpPr>
            <p:spPr/>
            <p:txBody>
              <a:bodyPr/>
              <a:lstStyle/>
              <a:p>
                <a:pPr algn="l" rtl="0"/>
                <a:endParaRPr lang="en-IL" dirty="0"/>
              </a:p>
            </p:txBody>
          </p:sp>
        </mc:Choice>
        <mc:Fallback xmlns="">
          <p:sp>
            <p:nvSpPr>
              <p:cNvPr id="3" name="מציין מיקום של הערות 2"/>
              <p:cNvSpPr>
                <a:spLocks noGrp="1"/>
              </p:cNvSpPr>
              <p:nvPr>
                <p:ph type="body" idx="1"/>
              </p:nvPr>
            </p:nvSpPr>
            <p:spPr/>
            <p:txBody>
              <a:bodyPr/>
              <a:lstStyle/>
              <a:p>
                <a:pPr algn="l" rtl="0">
                  <a:lnSpc>
                    <a:spcPct val="107000"/>
                  </a:lnSpc>
                  <a:spcAft>
                    <a:spcPts val="80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The IAM takes two inputs: the multi-scale fusion feature F from the Feature Fusion (FF) module and the deepest feature D from the diffusion model.</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 These inputs undergo the following process:</a:t>
                </a:r>
              </a:p>
              <a:p>
                <a:pPr algn="l" rtl="0">
                  <a:lnSpc>
                    <a:spcPct val="107000"/>
                  </a:lnSpc>
                  <a:spcAft>
                    <a:spcPts val="800"/>
                  </a:spcAft>
                </a:pPr>
                <a:endParaRPr lang="en-US" sz="1200" b="1" dirty="0">
                  <a:effectLst/>
                  <a:latin typeface="Times New Roman" panose="02020603050405020304" pitchFamily="18" charset="0"/>
                  <a:ea typeface="Calibri" panose="020F0502020204030204" pitchFamily="34" charset="0"/>
                  <a:cs typeface="Arial" panose="020B0604020202020204" pitchFamily="34" charset="0"/>
                </a:endParaRPr>
              </a:p>
              <a:p>
                <a:pPr algn="l" rtl="0">
                  <a:lnSpc>
                    <a:spcPct val="107000"/>
                  </a:lnSpc>
                  <a:spcAft>
                    <a:spcPts val="800"/>
                  </a:spcAft>
                </a:pPr>
                <a:r>
                  <a:rPr lang="en-US" sz="1200" b="1" dirty="0">
                    <a:effectLst/>
                    <a:latin typeface="Times New Roman" panose="02020603050405020304" pitchFamily="18" charset="0"/>
                    <a:ea typeface="Calibri" panose="020F0502020204030204" pitchFamily="34" charset="0"/>
                    <a:cs typeface="Arial" panose="020B0604020202020204" pitchFamily="34" charset="0"/>
                  </a:rPr>
                  <a:t>Feature Transformation</a:t>
                </a:r>
                <a:br>
                  <a:rPr lang="en-US" sz="1400" dirty="0">
                    <a:effectLst/>
                    <a:latin typeface="Times New Roman" panose="02020603050405020304" pitchFamily="18" charset="0"/>
                    <a:ea typeface="Calibri" panose="020F0502020204030204" pitchFamily="34" charset="0"/>
                    <a:cs typeface="Arial" panose="020B0604020202020204" pitchFamily="34" charset="0"/>
                  </a:rPr>
                </a:br>
                <a:r>
                  <a:rPr lang="en-US" sz="1200" dirty="0">
                    <a:effectLst/>
                    <a:latin typeface="Times New Roman" panose="02020603050405020304" pitchFamily="18" charset="0"/>
                    <a:ea typeface="Calibri" panose="020F0502020204030204" pitchFamily="34" charset="0"/>
                    <a:cs typeface="Arial" panose="020B0604020202020204" pitchFamily="34" charset="0"/>
                  </a:rPr>
                  <a:t>The deepest feature D is linearly projected to produce the query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𝑄</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D</a:t>
                </a:r>
                <a:r>
                  <a:rPr lang="en-US" sz="1200" dirty="0">
                    <a:effectLst/>
                    <a:latin typeface="Times New Roman" panose="02020603050405020304" pitchFamily="18" charset="0"/>
                    <a:ea typeface="Calibri" panose="020F0502020204030204" pitchFamily="34" charset="0"/>
                    <a:cs typeface="Arial" panose="020B0604020202020204" pitchFamily="34" charset="0"/>
                  </a:rPr>
                  <a:t>​, key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𝐾</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D</a:t>
                </a:r>
                <a:r>
                  <a:rPr lang="en-US" sz="1200" dirty="0">
                    <a:effectLst/>
                    <a:latin typeface="Times New Roman" panose="02020603050405020304" pitchFamily="18" charset="0"/>
                    <a:ea typeface="Calibri" panose="020F0502020204030204" pitchFamily="34" charset="0"/>
                    <a:cs typeface="Arial" panose="020B0604020202020204" pitchFamily="34" charset="0"/>
                  </a:rPr>
                  <a:t>​, and value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𝑉</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D</a:t>
                </a:r>
                <a:r>
                  <a:rPr lang="en-US" sz="1200" dirty="0">
                    <a:effectLst/>
                    <a:latin typeface="Times New Roman" panose="02020603050405020304" pitchFamily="18" charset="0"/>
                    <a:ea typeface="Calibri" panose="020F0502020204030204" pitchFamily="34" charset="0"/>
                    <a:cs typeface="Arial" panose="020B0604020202020204" pitchFamily="34" charset="0"/>
                  </a:rPr>
                  <a:t>​. The fusion feature F is linearly projected to generate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𝑃</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F</a:t>
                </a:r>
                <a:r>
                  <a:rPr lang="en-US" sz="1200" dirty="0">
                    <a:effectLst/>
                    <a:latin typeface="Times New Roman" panose="02020603050405020304" pitchFamily="18" charset="0"/>
                    <a:ea typeface="Calibri" panose="020F0502020204030204" pitchFamily="34" charset="0"/>
                    <a:cs typeface="Arial" panose="020B0604020202020204" pitchFamily="34" charset="0"/>
                  </a:rPr>
                  <a:t>​, and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𝑉</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F</a:t>
                </a:r>
                <a:r>
                  <a:rPr lang="en-US" sz="1200" dirty="0">
                    <a:effectLst/>
                    <a:latin typeface="Times New Roman" panose="02020603050405020304" pitchFamily="18" charset="0"/>
                    <a:ea typeface="Calibri" panose="020F0502020204030204" pitchFamily="34" charset="0"/>
                    <a:cs typeface="Arial" panose="020B0604020202020204" pitchFamily="34" charset="0"/>
                  </a:rPr>
                  <a:t>​​. Unlike typical attention mechanisms, F does not generate queries and keys for direct similarity comparison, instead, it uses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𝑃</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F</a:t>
                </a:r>
                <a:r>
                  <a:rPr lang="en-US" sz="1200" dirty="0">
                    <a:effectLst/>
                    <a:latin typeface="Times New Roman" panose="02020603050405020304" pitchFamily="18" charset="0"/>
                    <a:ea typeface="Calibri" panose="020F0502020204030204" pitchFamily="34" charset="0"/>
                    <a:cs typeface="Arial" panose="020B0604020202020204" pitchFamily="34" charset="0"/>
                  </a:rPr>
                  <a:t>​, ​ for this purpose. Those are formulated by:</a:t>
                </a:r>
              </a:p>
              <a:p>
                <a:pPr marL="457200" lvl="1" indent="0" algn="l" rtl="0">
                  <a:lnSpc>
                    <a:spcPct val="107000"/>
                  </a:lnSpc>
                  <a:spcAft>
                    <a:spcPts val="800"/>
                  </a:spcAft>
                  <a:buFont typeface="+mj-lt"/>
                  <a:buNone/>
                </a:pP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i="0">
                    <a:effectLst/>
                    <a:latin typeface="Cambria Math" panose="02040503050406030204" pitchFamily="18" charset="0"/>
                    <a:ea typeface="Calibri" panose="020F0502020204030204" pitchFamily="34" charset="0"/>
                    <a:cs typeface="Times New Roman" panose="02020603050405020304" pitchFamily="18" charset="0"/>
                  </a:rPr>
                  <a:t>𝑄</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D=𝐷⋅𝑊</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𝐷^𝑄</a:t>
                </a:r>
                <a:r>
                  <a:rPr lang="en-US" sz="1200" dirty="0">
                    <a:effectLst/>
                    <a:latin typeface="Times New Roman" panose="02020603050405020304" pitchFamily="18" charset="0"/>
                    <a:ea typeface="Calibri" panose="020F0502020204030204" pitchFamily="34" charset="0"/>
                    <a:cs typeface="Arial" panose="020B0604020202020204" pitchFamily="34" charset="0"/>
                  </a:rPr>
                  <a:t>   -  The query matrix derived from the deepest feature D.</a:t>
                </a:r>
              </a:p>
              <a:p>
                <a:pPr marL="228600" algn="l" rtl="0">
                  <a:lnSpc>
                    <a:spcPct val="107000"/>
                  </a:lnSpc>
                  <a:spcAft>
                    <a:spcPts val="800"/>
                  </a:spcAft>
                </a:pPr>
                <a:r>
                  <a:rPr lang="en-US" sz="1200" i="0">
                    <a:effectLst/>
                    <a:latin typeface="Cambria Math" panose="02040503050406030204" pitchFamily="18" charset="0"/>
                    <a:ea typeface="Calibri" panose="020F0502020204030204" pitchFamily="34" charset="0"/>
                    <a:cs typeface="Times New Roman" panose="02020603050405020304" pitchFamily="18" charset="0"/>
                  </a:rPr>
                  <a:t>𝐾</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D=𝐷⋅𝑊</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𝐷^𝐾</a:t>
                </a:r>
                <a:r>
                  <a:rPr lang="en-US" sz="1200" dirty="0">
                    <a:effectLst/>
                    <a:latin typeface="Times New Roman" panose="02020603050405020304" pitchFamily="18" charset="0"/>
                    <a:ea typeface="Calibri" panose="020F0502020204030204" pitchFamily="34" charset="0"/>
                    <a:cs typeface="Arial" panose="020B0604020202020204" pitchFamily="34" charset="0"/>
                  </a:rPr>
                  <a:t>   - The key matrix derived from the deepest feature D.</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i="0">
                    <a:effectLst/>
                    <a:latin typeface="Cambria Math" panose="02040503050406030204" pitchFamily="18" charset="0"/>
                    <a:ea typeface="Calibri" panose="020F0502020204030204" pitchFamily="34" charset="0"/>
                    <a:cs typeface="Times New Roman" panose="02020603050405020304" pitchFamily="18" charset="0"/>
                  </a:rPr>
                  <a:t>𝑉</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D=𝐷⋅𝑊</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𝐷^𝑉  </a:t>
                </a:r>
                <a:r>
                  <a:rPr lang="en-US" sz="1200" dirty="0">
                    <a:effectLst/>
                    <a:latin typeface="Times New Roman" panose="02020603050405020304" pitchFamily="18" charset="0"/>
                    <a:ea typeface="Calibri" panose="020F0502020204030204" pitchFamily="34" charset="0"/>
                    <a:cs typeface="Arial" panose="020B0604020202020204" pitchFamily="34" charset="0"/>
                  </a:rPr>
                  <a:t>   -  The value matrix derived from the deepest feature D.</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i="0">
                    <a:effectLst/>
                    <a:latin typeface="Cambria Math" panose="02040503050406030204" pitchFamily="18" charset="0"/>
                    <a:ea typeface="Calibri" panose="020F0502020204030204" pitchFamily="34" charset="0"/>
                    <a:cs typeface="Times New Roman" panose="02020603050405020304" pitchFamily="18" charset="0"/>
                  </a:rPr>
                  <a:t>𝑃</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F=𝐹⋅𝑊</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𝐹^𝑃</a:t>
                </a:r>
                <a:r>
                  <a:rPr lang="en-US" sz="1200" dirty="0">
                    <a:effectLst/>
                    <a:latin typeface="Times New Roman" panose="02020603050405020304" pitchFamily="18" charset="0"/>
                    <a:ea typeface="Calibri" panose="020F0502020204030204" pitchFamily="34" charset="0"/>
                    <a:cs typeface="Arial" panose="020B0604020202020204" pitchFamily="34" charset="0"/>
                  </a:rPr>
                  <a:t>     - The intermediary projection of F, used for similarity comparison.</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i="0">
                    <a:effectLst/>
                    <a:latin typeface="Cambria Math" panose="02040503050406030204" pitchFamily="18" charset="0"/>
                    <a:ea typeface="Calibri" panose="020F0502020204030204" pitchFamily="34" charset="0"/>
                    <a:cs typeface="Times New Roman" panose="02020603050405020304" pitchFamily="18" charset="0"/>
                  </a:rPr>
                  <a:t>𝑉</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F=𝐹⋅𝑊</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𝐹^𝑉</a:t>
                </a:r>
                <a:r>
                  <a:rPr lang="en-US" sz="1200" dirty="0">
                    <a:effectLst/>
                    <a:latin typeface="Times New Roman" panose="02020603050405020304" pitchFamily="18" charset="0"/>
                    <a:ea typeface="Calibri" panose="020F0502020204030204" pitchFamily="34" charset="0"/>
                    <a:cs typeface="Arial" panose="020B0604020202020204" pitchFamily="34" charset="0"/>
                  </a:rPr>
                  <a:t>     -  The value matrix derived from the fusion feature F.</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Where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𝑊</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𝐷^𝑄, 𝑊</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𝐷^𝐾, 𝑊</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𝐷^𝑉, 𝑊</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𝐹^𝑃, 𝑊</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𝐹^𝑉</a:t>
                </a:r>
                <a:r>
                  <a:rPr lang="en-US" sz="1200" dirty="0">
                    <a:effectLst/>
                    <a:latin typeface="Times New Roman" panose="02020603050405020304" pitchFamily="18" charset="0"/>
                    <a:ea typeface="Calibri" panose="020F0502020204030204" pitchFamily="34" charset="0"/>
                    <a:cs typeface="Arial" panose="020B0604020202020204" pitchFamily="34" charset="0"/>
                  </a:rPr>
                  <a:t>  are the learned projection matrices, and d is the dimensionality of these projections.</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endParaRPr lang="en-US" sz="1400" b="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endParaRPr lang="en-US" sz="1400" b="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b="1" dirty="0">
                    <a:effectLst/>
                    <a:latin typeface="Times New Roman" panose="02020603050405020304" pitchFamily="18" charset="0"/>
                    <a:ea typeface="Calibri" panose="020F0502020204030204" pitchFamily="34" charset="0"/>
                    <a:cs typeface="Arial" panose="020B0604020202020204" pitchFamily="34" charset="0"/>
                  </a:rPr>
                  <a:t>similarity Computation</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The similarity between the query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𝑄</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D</a:t>
                </a:r>
                <a:r>
                  <a:rPr lang="en-US" sz="1200" dirty="0">
                    <a:effectLst/>
                    <a:latin typeface="Times New Roman" panose="02020603050405020304" pitchFamily="18" charset="0"/>
                    <a:ea typeface="Calibri" panose="020F0502020204030204" pitchFamily="34" charset="0"/>
                    <a:cs typeface="Arial" panose="020B0604020202020204" pitchFamily="34" charset="0"/>
                  </a:rPr>
                  <a:t>​ and the intermediary projection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𝑃</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F</a:t>
                </a:r>
                <a:r>
                  <a:rPr lang="en-US" sz="1200" dirty="0">
                    <a:effectLst/>
                    <a:latin typeface="Times New Roman" panose="02020603050405020304" pitchFamily="18" charset="0"/>
                    <a:ea typeface="Calibri" panose="020F0502020204030204" pitchFamily="34" charset="0"/>
                    <a:cs typeface="Arial" panose="020B0604020202020204" pitchFamily="34" charset="0"/>
                  </a:rPr>
                  <a:t>​ is as computed as followed: </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i="0">
                    <a:effectLst/>
                    <a:latin typeface="Cambria Math" panose="02040503050406030204" pitchFamily="18" charset="0"/>
                    <a:ea typeface="Calibri" panose="020F0502020204030204" pitchFamily="34" charset="0"/>
                    <a:cs typeface="Times New Roman" panose="02020603050405020304" pitchFamily="18" charset="0"/>
                  </a:rPr>
                  <a:t>𝑀</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1^𝑎𝑡𝑡=𝑆𝑜𝑓𝑡𝑚𝑎𝑥</a:t>
                </a:r>
                <a:r>
                  <a:rPr lang="en-IL" sz="1200" i="0">
                    <a:effectLst/>
                    <a:latin typeface="Cambria Math" panose="02040503050406030204" pitchFamily="18" charset="0"/>
                    <a:ea typeface="Calibri" panose="020F0502020204030204" pitchFamily="34" charset="0"/>
                    <a:cs typeface="Times New Roman" panose="02020603050405020304" pitchFamily="18" charset="0"/>
                  </a:rPr>
                  <a:t>((</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𝑄</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D⋅𝑃</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𝐹^𝑇</a:t>
                </a:r>
                <a:r>
                  <a:rPr lang="en-IL" sz="1200" i="0">
                    <a:effectLst/>
                    <a:latin typeface="Cambria Math" panose="02040503050406030204" pitchFamily="18" charset="0"/>
                    <a:ea typeface="Calibri" panose="020F0502020204030204" pitchFamily="34" charset="0"/>
                    <a:cs typeface="Times New Roman" panose="02020603050405020304" pitchFamily="18" charset="0"/>
                  </a:rPr>
                  <a:t>)/√</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𝑑)</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Similarly, the similarity between the key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𝐾</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D</a:t>
                </a:r>
                <a:r>
                  <a:rPr lang="en-US" sz="1200" dirty="0">
                    <a:effectLst/>
                    <a:latin typeface="Times New Roman" panose="02020603050405020304" pitchFamily="18" charset="0"/>
                    <a:ea typeface="Calibri" panose="020F0502020204030204" pitchFamily="34" charset="0"/>
                    <a:cs typeface="Arial" panose="020B0604020202020204" pitchFamily="34" charset="0"/>
                  </a:rPr>
                  <a:t>​ and the intermediary projection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𝑃</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F</a:t>
                </a:r>
                <a:r>
                  <a:rPr lang="en-US" sz="1200" dirty="0">
                    <a:effectLst/>
                    <a:latin typeface="Times New Roman" panose="02020603050405020304" pitchFamily="18" charset="0"/>
                    <a:ea typeface="Calibri" panose="020F0502020204030204" pitchFamily="34" charset="0"/>
                    <a:cs typeface="Arial" panose="020B0604020202020204" pitchFamily="34" charset="0"/>
                  </a:rPr>
                  <a:t>​ is computed:</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i="0">
                    <a:effectLst/>
                    <a:latin typeface="Cambria Math" panose="02040503050406030204" pitchFamily="18" charset="0"/>
                    <a:ea typeface="Calibri" panose="020F0502020204030204" pitchFamily="34" charset="0"/>
                    <a:cs typeface="Times New Roman" panose="02020603050405020304" pitchFamily="18" charset="0"/>
                  </a:rPr>
                  <a:t>𝑀</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2^𝑎𝑡𝑡=𝑆𝑜𝑓𝑡𝑚𝑎𝑥</a:t>
                </a:r>
                <a:r>
                  <a:rPr lang="en-IL" sz="1200" i="0">
                    <a:effectLst/>
                    <a:latin typeface="Cambria Math" panose="02040503050406030204" pitchFamily="18" charset="0"/>
                    <a:ea typeface="Calibri" panose="020F0502020204030204" pitchFamily="34" charset="0"/>
                    <a:cs typeface="Times New Roman" panose="02020603050405020304" pitchFamily="18" charset="0"/>
                  </a:rPr>
                  <a:t>((</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𝐾</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D⋅𝑃</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𝐹^𝑇</a:t>
                </a:r>
                <a:r>
                  <a:rPr lang="en-IL" sz="1200" i="0">
                    <a:effectLst/>
                    <a:latin typeface="Cambria Math" panose="02040503050406030204" pitchFamily="18" charset="0"/>
                    <a:ea typeface="Calibri" panose="020F0502020204030204" pitchFamily="34" charset="0"/>
                    <a:cs typeface="Times New Roman" panose="02020603050405020304" pitchFamily="18" charset="0"/>
                  </a:rPr>
                  <a:t>)/√</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𝑑)</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These similarity scores are normalized using the SoftMax function, resulting in attention maps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𝑀</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1^𝑎𝑡𝑡</a:t>
                </a:r>
                <a:r>
                  <a:rPr lang="en-US" sz="1200" dirty="0">
                    <a:effectLst/>
                    <a:latin typeface="Times New Roman" panose="02020603050405020304" pitchFamily="18" charset="0"/>
                    <a:ea typeface="Calibri" panose="020F0502020204030204" pitchFamily="34" charset="0"/>
                    <a:cs typeface="Arial" panose="020B0604020202020204" pitchFamily="34" charset="0"/>
                  </a:rPr>
                  <a:t>​ and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𝑀</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2^𝑎𝑡𝑡</a:t>
                </a:r>
                <a:r>
                  <a:rPr lang="en-US" sz="1200" dirty="0">
                    <a:effectLst/>
                    <a:latin typeface="Times New Roman" panose="02020603050405020304" pitchFamily="18" charset="0"/>
                    <a:ea typeface="Calibri" panose="020F0502020204030204" pitchFamily="34" charset="0"/>
                    <a:cs typeface="Arial" panose="020B0604020202020204" pitchFamily="34" charset="0"/>
                  </a:rPr>
                  <a:t> ​(Attention maps are a core component of the attention mechanism in machine learning models, especially in tasks like image processing and natural language processing. They help the model understand which parts of the input data are most important for making accurate predictions or decisions).</a:t>
                </a:r>
              </a:p>
              <a:p>
                <a:pPr marL="228600" algn="l" rtl="0">
                  <a:lnSpc>
                    <a:spcPct val="107000"/>
                  </a:lnSpc>
                  <a:spcAft>
                    <a:spcPts val="800"/>
                  </a:spcAft>
                </a:pPr>
                <a:endParaRPr lang="en-US" sz="1200" b="1" dirty="0">
                  <a:effectLst/>
                  <a:latin typeface="Times New Roman" panose="02020603050405020304" pitchFamily="18"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b="1" dirty="0">
                    <a:effectLst/>
                    <a:latin typeface="Times New Roman" panose="02020603050405020304" pitchFamily="18" charset="0"/>
                    <a:ea typeface="Calibri" panose="020F0502020204030204" pitchFamily="34" charset="0"/>
                    <a:cs typeface="Arial" panose="020B0604020202020204" pitchFamily="34" charset="0"/>
                  </a:rPr>
                  <a:t>Attention Weight Application</a:t>
                </a:r>
                <a:br>
                  <a:rPr lang="en-US" sz="1200" b="1" dirty="0">
                    <a:effectLst/>
                    <a:latin typeface="Times New Roman" panose="02020603050405020304" pitchFamily="18" charset="0"/>
                    <a:ea typeface="Calibri" panose="020F0502020204030204" pitchFamily="34" charset="0"/>
                    <a:cs typeface="Arial" panose="020B0604020202020204" pitchFamily="34" charset="0"/>
                  </a:rPr>
                </a:br>
                <a:r>
                  <a:rPr lang="en-US" sz="1200" dirty="0">
                    <a:effectLst/>
                    <a:latin typeface="Times New Roman" panose="02020603050405020304" pitchFamily="18" charset="0"/>
                    <a:ea typeface="Calibri" panose="020F0502020204030204" pitchFamily="34" charset="0"/>
                    <a:cs typeface="Arial" panose="020B0604020202020204" pitchFamily="34" charset="0"/>
                  </a:rPr>
                  <a:t>The weighted values are combined to form the final output:</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i="0">
                    <a:effectLst/>
                    <a:latin typeface="Cambria Math" panose="02040503050406030204" pitchFamily="18" charset="0"/>
                    <a:ea typeface="Calibri" panose="020F0502020204030204" pitchFamily="34" charset="0"/>
                    <a:cs typeface="Times New Roman" panose="02020603050405020304" pitchFamily="18" charset="0"/>
                  </a:rPr>
                  <a:t>𝑂</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I=𝑀</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1^𝑎𝑡𝑡⋅𝑀</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2^𝑎𝑡𝑡⋅</a:t>
                </a:r>
                <a:r>
                  <a:rPr lang="en-IL" sz="1200" i="0">
                    <a:effectLst/>
                    <a:latin typeface="Cambria Math" panose="02040503050406030204" pitchFamily="18" charset="0"/>
                    <a:ea typeface="Calibri" panose="020F0502020204030204" pitchFamily="34" charset="0"/>
                    <a:cs typeface="Times New Roman" panose="02020603050405020304" pitchFamily="18" charset="0"/>
                  </a:rPr>
                  <a:t>(</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𝑉</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D+𝑉</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F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just" rtl="0">
                  <a:lnSpc>
                    <a:spcPct val="107000"/>
                  </a:lnSpc>
                  <a:spcAft>
                    <a:spcPts val="80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The output feature map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𝑂</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I</a:t>
                </a:r>
                <a:r>
                  <a:rPr lang="en-US" sz="1200" dirty="0">
                    <a:effectLst/>
                    <a:latin typeface="Times New Roman" panose="02020603050405020304" pitchFamily="18" charset="0"/>
                    <a:ea typeface="Calibri" panose="020F0502020204030204" pitchFamily="34" charset="0"/>
                    <a:cs typeface="Arial" panose="020B0604020202020204" pitchFamily="34" charset="0"/>
                  </a:rPr>
                  <a:t> serves as a refined representation that combines the strengths of both the multi-scale fusion features and the deep diffusion features. By leveraging cross-attention,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𝑂</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I</a:t>
                </a:r>
                <a:r>
                  <a:rPr lang="en-US" sz="1200" dirty="0">
                    <a:effectLst/>
                    <a:latin typeface="Times New Roman" panose="02020603050405020304" pitchFamily="18" charset="0"/>
                    <a:ea typeface="Calibri" panose="020F0502020204030204" pitchFamily="34" charset="0"/>
                    <a:cs typeface="Arial" panose="020B0604020202020204" pitchFamily="34" charset="0"/>
                  </a:rPr>
                  <a:t> effectively integrates texture and localization information, making it highly effective for tasks that require detailed and context-aware feature representations.	</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algn="l" rtl="0"/>
                <a:endParaRPr lang="en-IL" dirty="0"/>
              </a:p>
            </p:txBody>
          </p:sp>
        </mc:Fallback>
      </mc:AlternateContent>
      <p:sp>
        <p:nvSpPr>
          <p:cNvPr id="4" name="מציין מיקום של מספר שקופית 3"/>
          <p:cNvSpPr>
            <a:spLocks noGrp="1"/>
          </p:cNvSpPr>
          <p:nvPr>
            <p:ph type="sldNum" sz="quarter" idx="5"/>
          </p:nvPr>
        </p:nvSpPr>
        <p:spPr/>
        <p:txBody>
          <a:bodyPr/>
          <a:lstStyle/>
          <a:p>
            <a:fld id="{DE5660C3-7D21-4CB7-949E-79EF36075AE7}" type="slidenum">
              <a:rPr lang="en-IL" smtClean="0"/>
              <a:t>10</a:t>
            </a:fld>
            <a:endParaRPr lang="en-IL"/>
          </a:p>
        </p:txBody>
      </p:sp>
    </p:spTree>
    <p:extLst>
      <p:ext uri="{BB962C8B-B14F-4D97-AF65-F5344CB8AC3E}">
        <p14:creationId xmlns:p14="http://schemas.microsoft.com/office/powerpoint/2010/main" val="3511910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7" name="Date Placeholder 6"/>
          <p:cNvSpPr>
            <a:spLocks noGrp="1"/>
          </p:cNvSpPr>
          <p:nvPr>
            <p:ph type="dt" sz="half" idx="10"/>
          </p:nvPr>
        </p:nvSpPr>
        <p:spPr/>
        <p:txBody>
          <a:bodyPr/>
          <a:lstStyle/>
          <a:p>
            <a:fld id="{84AA5184-E16B-4034-A7A6-26B6294C19A0}" type="datetime1">
              <a:rPr lang="LID4096" smtClean="0"/>
              <a:t>01/16/2025</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4F1A4906-F6B6-460D-8B9B-6AEDD27EBA90}" type="slidenum">
              <a:rPr lang="en-IL" smtClean="0"/>
              <a:t>‹#›</a:t>
            </a:fld>
            <a:endParaRPr lang="en-IL"/>
          </a:p>
        </p:txBody>
      </p:sp>
    </p:spTree>
    <p:extLst>
      <p:ext uri="{BB962C8B-B14F-4D97-AF65-F5344CB8AC3E}">
        <p14:creationId xmlns:p14="http://schemas.microsoft.com/office/powerpoint/2010/main" val="15708395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05F9500-891B-4156-8BC9-15340EB67DF9}" type="datetime1">
              <a:rPr lang="LID4096" smtClean="0"/>
              <a:t>01/16/2025</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4F1A4906-F6B6-460D-8B9B-6AEDD27EBA90}" type="slidenum">
              <a:rPr lang="en-IL" smtClean="0"/>
              <a:t>‹#›</a:t>
            </a:fld>
            <a:endParaRPr lang="en-IL"/>
          </a:p>
        </p:txBody>
      </p:sp>
    </p:spTree>
    <p:extLst>
      <p:ext uri="{BB962C8B-B14F-4D97-AF65-F5344CB8AC3E}">
        <p14:creationId xmlns:p14="http://schemas.microsoft.com/office/powerpoint/2010/main" val="742754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112AE24-F62C-4186-A5F8-4BA97D7BA65B}" type="datetime1">
              <a:rPr lang="LID4096" smtClean="0"/>
              <a:t>01/16/2025</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4F1A4906-F6B6-460D-8B9B-6AEDD27EBA90}" type="slidenum">
              <a:rPr lang="en-IL" smtClean="0"/>
              <a:t>‹#›</a:t>
            </a:fld>
            <a:endParaRPr lang="en-IL"/>
          </a:p>
        </p:txBody>
      </p:sp>
    </p:spTree>
    <p:extLst>
      <p:ext uri="{BB962C8B-B14F-4D97-AF65-F5344CB8AC3E}">
        <p14:creationId xmlns:p14="http://schemas.microsoft.com/office/powerpoint/2010/main" val="2342037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0E95E778-A7E4-4913-8C2D-DA2D8F2D2258}" type="datetime1">
              <a:rPr lang="LID4096" smtClean="0"/>
              <a:t>01/16/2025</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4F1A4906-F6B6-460D-8B9B-6AEDD27EBA90}" type="slidenum">
              <a:rPr lang="en-IL" smtClean="0"/>
              <a:t>‹#›</a:t>
            </a:fld>
            <a:endParaRPr lang="en-IL"/>
          </a:p>
        </p:txBody>
      </p:sp>
    </p:spTree>
    <p:extLst>
      <p:ext uri="{BB962C8B-B14F-4D97-AF65-F5344CB8AC3E}">
        <p14:creationId xmlns:p14="http://schemas.microsoft.com/office/powerpoint/2010/main" val="2735641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7" name="Date Placeholder 6"/>
          <p:cNvSpPr>
            <a:spLocks noGrp="1"/>
          </p:cNvSpPr>
          <p:nvPr>
            <p:ph type="dt" sz="half" idx="10"/>
          </p:nvPr>
        </p:nvSpPr>
        <p:spPr/>
        <p:txBody>
          <a:bodyPr/>
          <a:lstStyle/>
          <a:p>
            <a:fld id="{877EDB7B-FAF2-4917-AF11-DB5CA2B368DD}" type="datetime1">
              <a:rPr lang="LID4096" smtClean="0"/>
              <a:t>01/16/2025</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4F1A4906-F6B6-460D-8B9B-6AEDD27EBA90}" type="slidenum">
              <a:rPr lang="en-IL" smtClean="0"/>
              <a:t>‹#›</a:t>
            </a:fld>
            <a:endParaRPr lang="en-IL"/>
          </a:p>
        </p:txBody>
      </p:sp>
    </p:spTree>
    <p:extLst>
      <p:ext uri="{BB962C8B-B14F-4D97-AF65-F5344CB8AC3E}">
        <p14:creationId xmlns:p14="http://schemas.microsoft.com/office/powerpoint/2010/main" val="22528161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8" name="Date Placeholder 7"/>
          <p:cNvSpPr>
            <a:spLocks noGrp="1"/>
          </p:cNvSpPr>
          <p:nvPr>
            <p:ph type="dt" sz="half" idx="10"/>
          </p:nvPr>
        </p:nvSpPr>
        <p:spPr/>
        <p:txBody>
          <a:bodyPr/>
          <a:lstStyle/>
          <a:p>
            <a:fld id="{D022B37A-E5C1-463E-A9A9-8410FABC21D9}" type="datetime1">
              <a:rPr lang="LID4096" smtClean="0"/>
              <a:t>01/16/2025</a:t>
            </a:fld>
            <a:endParaRPr lang="en-IL"/>
          </a:p>
        </p:txBody>
      </p:sp>
      <p:sp>
        <p:nvSpPr>
          <p:cNvPr id="9" name="Footer Placeholder 8"/>
          <p:cNvSpPr>
            <a:spLocks noGrp="1"/>
          </p:cNvSpPr>
          <p:nvPr>
            <p:ph type="ftr" sz="quarter" idx="11"/>
          </p:nvPr>
        </p:nvSpPr>
        <p:spPr/>
        <p:txBody>
          <a:bodyPr/>
          <a:lstStyle/>
          <a:p>
            <a:endParaRPr lang="en-IL"/>
          </a:p>
        </p:txBody>
      </p:sp>
      <p:sp>
        <p:nvSpPr>
          <p:cNvPr id="10" name="Slide Number Placeholder 9"/>
          <p:cNvSpPr>
            <a:spLocks noGrp="1"/>
          </p:cNvSpPr>
          <p:nvPr>
            <p:ph type="sldNum" sz="quarter" idx="12"/>
          </p:nvPr>
        </p:nvSpPr>
        <p:spPr/>
        <p:txBody>
          <a:bodyPr/>
          <a:lstStyle/>
          <a:p>
            <a:fld id="{4F1A4906-F6B6-460D-8B9B-6AEDD27EBA90}" type="slidenum">
              <a:rPr lang="en-IL" smtClean="0"/>
              <a:t>‹#›</a:t>
            </a:fld>
            <a:endParaRPr lang="en-IL"/>
          </a:p>
        </p:txBody>
      </p:sp>
    </p:spTree>
    <p:extLst>
      <p:ext uri="{BB962C8B-B14F-4D97-AF65-F5344CB8AC3E}">
        <p14:creationId xmlns:p14="http://schemas.microsoft.com/office/powerpoint/2010/main" val="3498395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583436" y="3143250"/>
            <a:ext cx="4270248" cy="2596776"/>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7" name="Date Placeholder 6"/>
          <p:cNvSpPr>
            <a:spLocks noGrp="1"/>
          </p:cNvSpPr>
          <p:nvPr>
            <p:ph type="dt" sz="half" idx="10"/>
          </p:nvPr>
        </p:nvSpPr>
        <p:spPr/>
        <p:txBody>
          <a:bodyPr/>
          <a:lstStyle/>
          <a:p>
            <a:fld id="{8DFDC5E9-805F-4B3E-8963-78D5341CED5C}" type="datetime1">
              <a:rPr lang="LID4096" smtClean="0"/>
              <a:t>01/16/2025</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4F1A4906-F6B6-460D-8B9B-6AEDD27EBA90}" type="slidenum">
              <a:rPr lang="en-IL" smtClean="0"/>
              <a:t>‹#›</a:t>
            </a:fld>
            <a:endParaRPr lang="en-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151639752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A7CC14C1-3B5E-4B3B-810E-DEFCE6DDFB83}" type="datetime1">
              <a:rPr lang="LID4096" smtClean="0"/>
              <a:t>01/16/2025</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4F1A4906-F6B6-460D-8B9B-6AEDD27EBA90}" type="slidenum">
              <a:rPr lang="en-IL" smtClean="0"/>
              <a:t>‹#›</a:t>
            </a:fld>
            <a:endParaRPr lang="en-IL"/>
          </a:p>
        </p:txBody>
      </p:sp>
    </p:spTree>
    <p:extLst>
      <p:ext uri="{BB962C8B-B14F-4D97-AF65-F5344CB8AC3E}">
        <p14:creationId xmlns:p14="http://schemas.microsoft.com/office/powerpoint/2010/main" val="93123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F7553A-DD22-4065-9974-1623229B743E}" type="datetime1">
              <a:rPr lang="LID4096" smtClean="0"/>
              <a:t>01/16/2025</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4F1A4906-F6B6-460D-8B9B-6AEDD27EBA90}" type="slidenum">
              <a:rPr lang="en-IL" smtClean="0"/>
              <a:t>‹#›</a:t>
            </a:fld>
            <a:endParaRPr lang="en-IL"/>
          </a:p>
        </p:txBody>
      </p:sp>
    </p:spTree>
    <p:extLst>
      <p:ext uri="{BB962C8B-B14F-4D97-AF65-F5344CB8AC3E}">
        <p14:creationId xmlns:p14="http://schemas.microsoft.com/office/powerpoint/2010/main" val="3268547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9" name="Date Placeholder 8"/>
          <p:cNvSpPr>
            <a:spLocks noGrp="1"/>
          </p:cNvSpPr>
          <p:nvPr>
            <p:ph type="dt" sz="half" idx="10"/>
          </p:nvPr>
        </p:nvSpPr>
        <p:spPr/>
        <p:txBody>
          <a:bodyPr/>
          <a:lstStyle/>
          <a:p>
            <a:fld id="{CCB1B31F-65DD-4876-A1FA-D0F1835C912E}" type="datetime1">
              <a:rPr lang="LID4096" smtClean="0"/>
              <a:t>01/16/2025</a:t>
            </a:fld>
            <a:endParaRPr lang="en-IL"/>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L"/>
          </a:p>
        </p:txBody>
      </p:sp>
      <p:sp>
        <p:nvSpPr>
          <p:cNvPr id="11" name="Slide Number Placeholder 10"/>
          <p:cNvSpPr>
            <a:spLocks noGrp="1"/>
          </p:cNvSpPr>
          <p:nvPr>
            <p:ph type="sldNum" sz="quarter" idx="12"/>
          </p:nvPr>
        </p:nvSpPr>
        <p:spPr/>
        <p:txBody>
          <a:bodyPr/>
          <a:lstStyle/>
          <a:p>
            <a:fld id="{4F1A4906-F6B6-460D-8B9B-6AEDD27EBA90}" type="slidenum">
              <a:rPr lang="en-IL" smtClean="0"/>
              <a:t>‹#›</a:t>
            </a:fld>
            <a:endParaRPr lang="en-IL"/>
          </a:p>
        </p:txBody>
      </p:sp>
    </p:spTree>
    <p:extLst>
      <p:ext uri="{BB962C8B-B14F-4D97-AF65-F5344CB8AC3E}">
        <p14:creationId xmlns:p14="http://schemas.microsoft.com/office/powerpoint/2010/main" val="3284415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A2A7AD4-0185-478C-A9F6-32A416EB5D16}" type="datetime1">
              <a:rPr lang="LID4096" smtClean="0"/>
              <a:t>01/16/2025</a:t>
            </a:fld>
            <a:endParaRPr lang="en-IL"/>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L"/>
          </a:p>
        </p:txBody>
      </p:sp>
      <p:sp>
        <p:nvSpPr>
          <p:cNvPr id="10" name="Slide Number Placeholder 9"/>
          <p:cNvSpPr>
            <a:spLocks noGrp="1"/>
          </p:cNvSpPr>
          <p:nvPr>
            <p:ph type="sldNum" sz="quarter" idx="12"/>
          </p:nvPr>
        </p:nvSpPr>
        <p:spPr/>
        <p:txBody>
          <a:bodyPr/>
          <a:lstStyle/>
          <a:p>
            <a:fld id="{4F1A4906-F6B6-460D-8B9B-6AEDD27EBA90}" type="slidenum">
              <a:rPr lang="en-IL" smtClean="0"/>
              <a:t>‹#›</a:t>
            </a:fld>
            <a:endParaRPr lang="en-IL"/>
          </a:p>
        </p:txBody>
      </p:sp>
    </p:spTree>
    <p:extLst>
      <p:ext uri="{BB962C8B-B14F-4D97-AF65-F5344CB8AC3E}">
        <p14:creationId xmlns:p14="http://schemas.microsoft.com/office/powerpoint/2010/main" val="331515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DFDC5E9-805F-4B3E-8963-78D5341CED5C}" type="datetime1">
              <a:rPr lang="LID4096" smtClean="0"/>
              <a:t>01/16/2025</a:t>
            </a:fld>
            <a:endParaRPr lang="en-IL"/>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L"/>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F1A4906-F6B6-460D-8B9B-6AEDD27EBA90}" type="slidenum">
              <a:rPr lang="en-IL" smtClean="0"/>
              <a:t>‹#›</a:t>
            </a:fld>
            <a:endParaRPr lang="en-IL"/>
          </a:p>
        </p:txBody>
      </p:sp>
    </p:spTree>
    <p:extLst>
      <p:ext uri="{BB962C8B-B14F-4D97-AF65-F5344CB8AC3E}">
        <p14:creationId xmlns:p14="http://schemas.microsoft.com/office/powerpoint/2010/main" val="329007596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0.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p:nvPr/>
        </p:nvSpPr>
        <p:spPr>
          <a:xfrm>
            <a:off x="274534" y="177367"/>
            <a:ext cx="2981265" cy="868039"/>
          </a:xfrm>
          <a:custGeom>
            <a:avLst/>
            <a:gdLst/>
            <a:ahLst/>
            <a:cxnLst/>
            <a:rect l="l" t="t" r="r" b="b"/>
            <a:pathLst>
              <a:path w="4471898" h="1302059">
                <a:moveTo>
                  <a:pt x="0" y="0"/>
                </a:moveTo>
                <a:lnTo>
                  <a:pt x="4471898" y="0"/>
                </a:lnTo>
                <a:lnTo>
                  <a:pt x="4471898" y="1302059"/>
                </a:lnTo>
                <a:lnTo>
                  <a:pt x="0" y="1302059"/>
                </a:lnTo>
                <a:lnTo>
                  <a:pt x="0" y="0"/>
                </a:lnTo>
                <a:close/>
              </a:path>
            </a:pathLst>
          </a:custGeom>
          <a:blipFill>
            <a:blip r:embed="rId2"/>
            <a:stretch>
              <a:fillRect/>
            </a:stretch>
          </a:blipFill>
        </p:spPr>
        <p:txBody>
          <a:bodyPr/>
          <a:lstStyle/>
          <a:p>
            <a:pPr defTabSz="609630">
              <a:defRPr/>
            </a:pPr>
            <a:endParaRPr lang="he-IL" sz="1200">
              <a:latin typeface="Calibri"/>
              <a:cs typeface="Arial" panose="020B0604020202020204" pitchFamily="34" charset="0"/>
            </a:endParaRPr>
          </a:p>
        </p:txBody>
      </p:sp>
      <p:sp>
        <p:nvSpPr>
          <p:cNvPr id="8" name="TextBox 8"/>
          <p:cNvSpPr txBox="1"/>
          <p:nvPr/>
        </p:nvSpPr>
        <p:spPr>
          <a:xfrm>
            <a:off x="1" y="1619415"/>
            <a:ext cx="12001500" cy="1313886"/>
          </a:xfrm>
          <a:prstGeom prst="rect">
            <a:avLst/>
          </a:prstGeom>
        </p:spPr>
        <p:txBody>
          <a:bodyPr wrap="square" lIns="0" tIns="0" rIns="0" bIns="0" rtlCol="0" anchor="t">
            <a:spAutoFit/>
          </a:bodyPr>
          <a:lstStyle/>
          <a:p>
            <a:pPr algn="ctr" defTabSz="609630">
              <a:lnSpc>
                <a:spcPts val="5010"/>
              </a:lnSpc>
              <a:defRPr/>
            </a:pPr>
            <a:r>
              <a:rPr lang="en-US" sz="5400" b="1" dirty="0">
                <a:latin typeface="Aptos Serif" panose="02020604070405020304" pitchFamily="18" charset="0"/>
                <a:cs typeface="Aptos Serif" panose="02020604070405020304" pitchFamily="18" charset="0"/>
              </a:rPr>
              <a:t>Image Restoration with Diffusion Model</a:t>
            </a:r>
          </a:p>
        </p:txBody>
      </p:sp>
      <p:sp>
        <p:nvSpPr>
          <p:cNvPr id="9" name="TextBox 9"/>
          <p:cNvSpPr txBox="1"/>
          <p:nvPr/>
        </p:nvSpPr>
        <p:spPr>
          <a:xfrm>
            <a:off x="4816715" y="5993942"/>
            <a:ext cx="8421732" cy="469937"/>
          </a:xfrm>
          <a:prstGeom prst="rect">
            <a:avLst/>
          </a:prstGeom>
        </p:spPr>
        <p:txBody>
          <a:bodyPr wrap="square" lIns="0" tIns="0" rIns="0" bIns="0" rtlCol="0" anchor="t">
            <a:spAutoFit/>
          </a:bodyPr>
          <a:lstStyle/>
          <a:p>
            <a:pPr defTabSz="609630">
              <a:lnSpc>
                <a:spcPts val="3960"/>
              </a:lnSpc>
              <a:defRPr/>
            </a:pPr>
            <a:r>
              <a:rPr lang="en-US" sz="2400" dirty="0">
                <a:latin typeface="Aptos Serif" panose="02020604070405020304" pitchFamily="18" charset="0"/>
                <a:cs typeface="Aptos Serif" panose="02020604070405020304" pitchFamily="18" charset="0"/>
              </a:rPr>
              <a:t>Supervisors: Dr. Renata Avros &amp; Prof. Zeev Volkovich</a:t>
            </a:r>
          </a:p>
        </p:txBody>
      </p:sp>
      <p:sp>
        <p:nvSpPr>
          <p:cNvPr id="10" name="TextBox 10"/>
          <p:cNvSpPr txBox="1"/>
          <p:nvPr/>
        </p:nvSpPr>
        <p:spPr>
          <a:xfrm>
            <a:off x="3854995" y="3434622"/>
            <a:ext cx="5616323" cy="487313"/>
          </a:xfrm>
          <a:prstGeom prst="rect">
            <a:avLst/>
          </a:prstGeom>
        </p:spPr>
        <p:txBody>
          <a:bodyPr wrap="square" lIns="0" tIns="0" rIns="0" bIns="0" rtlCol="0" anchor="t">
            <a:spAutoFit/>
          </a:bodyPr>
          <a:lstStyle/>
          <a:p>
            <a:pPr defTabSz="609630">
              <a:lnSpc>
                <a:spcPts val="3824"/>
              </a:lnSpc>
              <a:defRPr/>
            </a:pPr>
            <a:r>
              <a:rPr lang="en-US" sz="3186" dirty="0">
                <a:latin typeface="Aptos Serif" panose="02020604070405020304" pitchFamily="18" charset="0"/>
                <a:cs typeface="Aptos Serif" panose="02020604070405020304" pitchFamily="18" charset="0"/>
              </a:rPr>
              <a:t>Capstone Project Phase A </a:t>
            </a:r>
          </a:p>
        </p:txBody>
      </p:sp>
      <p:sp>
        <p:nvSpPr>
          <p:cNvPr id="11" name="TextBox 11"/>
          <p:cNvSpPr txBox="1"/>
          <p:nvPr/>
        </p:nvSpPr>
        <p:spPr>
          <a:xfrm>
            <a:off x="4907250" y="4124507"/>
            <a:ext cx="2377500" cy="487313"/>
          </a:xfrm>
          <a:prstGeom prst="rect">
            <a:avLst/>
          </a:prstGeom>
        </p:spPr>
        <p:txBody>
          <a:bodyPr wrap="square" lIns="0" tIns="0" rIns="0" bIns="0" rtlCol="0" anchor="t">
            <a:spAutoFit/>
          </a:bodyPr>
          <a:lstStyle/>
          <a:p>
            <a:pPr algn="ctr" defTabSz="609630">
              <a:lnSpc>
                <a:spcPts val="3824"/>
              </a:lnSpc>
              <a:defRPr/>
            </a:pPr>
            <a:r>
              <a:rPr lang="en-US" sz="3186" dirty="0">
                <a:latin typeface="Aptos Serif" panose="02020604070405020304" pitchFamily="18" charset="0"/>
                <a:cs typeface="Aptos Serif" panose="02020604070405020304" pitchFamily="18" charset="0"/>
              </a:rPr>
              <a:t>24-2-R-5</a:t>
            </a:r>
          </a:p>
        </p:txBody>
      </p:sp>
      <p:sp>
        <p:nvSpPr>
          <p:cNvPr id="12" name="TextBox 12"/>
          <p:cNvSpPr txBox="1"/>
          <p:nvPr/>
        </p:nvSpPr>
        <p:spPr>
          <a:xfrm>
            <a:off x="342039" y="5780070"/>
            <a:ext cx="1914036" cy="897682"/>
          </a:xfrm>
          <a:prstGeom prst="rect">
            <a:avLst/>
          </a:prstGeom>
        </p:spPr>
        <p:txBody>
          <a:bodyPr wrap="square" lIns="0" tIns="0" rIns="0" bIns="0" rtlCol="0" anchor="t">
            <a:spAutoFit/>
          </a:bodyPr>
          <a:lstStyle/>
          <a:p>
            <a:pPr defTabSz="609630">
              <a:lnSpc>
                <a:spcPts val="3498"/>
              </a:lnSpc>
              <a:defRPr/>
            </a:pPr>
            <a:r>
              <a:rPr lang="en-US" sz="2800" dirty="0">
                <a:latin typeface="Aptos Serif" panose="02020604070405020304" pitchFamily="18" charset="0"/>
                <a:cs typeface="Aptos Serif" panose="02020604070405020304" pitchFamily="18" charset="0"/>
              </a:rPr>
              <a:t>Roi Darom</a:t>
            </a:r>
          </a:p>
          <a:p>
            <a:pPr defTabSz="609630">
              <a:lnSpc>
                <a:spcPts val="3498"/>
              </a:lnSpc>
              <a:defRPr/>
            </a:pPr>
            <a:r>
              <a:rPr lang="en-US" sz="2800" dirty="0">
                <a:latin typeface="Aptos Serif" panose="02020604070405020304" pitchFamily="18" charset="0"/>
                <a:cs typeface="Aptos Serif" panose="02020604070405020304" pitchFamily="18" charset="0"/>
              </a:rPr>
              <a:t>Hagar Tibi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6BC5534-1B4B-2853-515D-E61EF63E057C}"/>
              </a:ext>
            </a:extLst>
          </p:cNvPr>
          <p:cNvSpPr>
            <a:spLocks noGrp="1"/>
          </p:cNvSpPr>
          <p:nvPr>
            <p:ph type="title"/>
          </p:nvPr>
        </p:nvSpPr>
        <p:spPr>
          <a:xfrm>
            <a:off x="563868" y="286983"/>
            <a:ext cx="5841111" cy="708146"/>
          </a:xfrm>
        </p:spPr>
        <p:txBody>
          <a:bodyPr>
            <a:normAutofit fontScale="90000"/>
          </a:bodyPr>
          <a:lstStyle/>
          <a:p>
            <a:pPr rtl="0"/>
            <a:r>
              <a:rPr lang="en-US" dirty="0">
                <a:latin typeface="Aptos Serif" panose="02020604070405020304" pitchFamily="18" charset="0"/>
                <a:cs typeface="Aptos Serif" panose="02020604070405020304" pitchFamily="18" charset="0"/>
              </a:rPr>
              <a:t>Denoising U-Net &amp; IAM</a:t>
            </a:r>
            <a:endParaRPr lang="en-IL" dirty="0">
              <a:latin typeface="Aptos Serif" panose="02020604070405020304" pitchFamily="18" charset="0"/>
              <a:cs typeface="Aptos Serif" panose="02020604070405020304" pitchFamily="18" charset="0"/>
            </a:endParaRPr>
          </a:p>
        </p:txBody>
      </p:sp>
      <p:sp>
        <p:nvSpPr>
          <p:cNvPr id="3" name="מציין מיקום תוכן 2">
            <a:extLst>
              <a:ext uri="{FF2B5EF4-FFF2-40B4-BE49-F238E27FC236}">
                <a16:creationId xmlns:a16="http://schemas.microsoft.com/office/drawing/2014/main" id="{056A7D76-9872-FB60-16F2-560F9A2DF0E5}"/>
              </a:ext>
            </a:extLst>
          </p:cNvPr>
          <p:cNvSpPr>
            <a:spLocks noGrp="1"/>
          </p:cNvSpPr>
          <p:nvPr>
            <p:ph idx="1"/>
          </p:nvPr>
        </p:nvSpPr>
        <p:spPr>
          <a:xfrm>
            <a:off x="226071" y="1235676"/>
            <a:ext cx="6516706" cy="5455508"/>
          </a:xfrm>
        </p:spPr>
        <p:txBody>
          <a:bodyPr>
            <a:noAutofit/>
          </a:bodyPr>
          <a:lstStyle/>
          <a:p>
            <a:pPr algn="l" rtl="0"/>
            <a:endParaRPr lang="en-US" sz="1600" b="1" dirty="0">
              <a:latin typeface="Aptos Serif" panose="02020604070405020304" pitchFamily="18" charset="0"/>
              <a:ea typeface="Calibri" panose="020F0502020204030204" pitchFamily="34" charset="0"/>
              <a:cs typeface="Aptos Serif" panose="02020604070405020304" pitchFamily="18" charset="0"/>
            </a:endParaRPr>
          </a:p>
          <a:p>
            <a:pPr algn="l" rtl="0"/>
            <a:r>
              <a:rPr lang="en-US" sz="1600" b="1" dirty="0">
                <a:latin typeface="Aptos Serif" panose="02020604070405020304" pitchFamily="18" charset="0"/>
                <a:ea typeface="Calibri" panose="020F0502020204030204" pitchFamily="34" charset="0"/>
                <a:cs typeface="Aptos Serif" panose="02020604070405020304" pitchFamily="18" charset="0"/>
              </a:rPr>
              <a:t>Encoder</a:t>
            </a:r>
            <a:r>
              <a:rPr lang="en-US" sz="1600" dirty="0">
                <a:latin typeface="Aptos Serif" panose="02020604070405020304" pitchFamily="18" charset="0"/>
                <a:ea typeface="Calibri" panose="020F0502020204030204" pitchFamily="34" charset="0"/>
                <a:cs typeface="Aptos Serif" panose="02020604070405020304" pitchFamily="18" charset="0"/>
              </a:rPr>
              <a:t>: Downsamples the input, extracting multi-scale features while preserving essential information, reducing spatial dimensions progressively</a:t>
            </a:r>
            <a:r>
              <a:rPr lang="en-US" sz="1600" dirty="0"/>
              <a:t>.</a:t>
            </a:r>
          </a:p>
          <a:p>
            <a:pPr algn="l" rtl="0"/>
            <a:endParaRPr lang="en-US" sz="1600" dirty="0">
              <a:latin typeface="Aptos Serif" panose="02020604070405020304" pitchFamily="18" charset="0"/>
              <a:ea typeface="Calibri" panose="020F0502020204030204" pitchFamily="34" charset="0"/>
              <a:cs typeface="Aptos Serif" panose="02020604070405020304" pitchFamily="18" charset="0"/>
            </a:endParaRPr>
          </a:p>
          <a:p>
            <a:pPr algn="l" rtl="0"/>
            <a:r>
              <a:rPr lang="en-US" sz="1600" b="1" dirty="0">
                <a:latin typeface="Aptos Serif" panose="02020604070405020304" pitchFamily="18" charset="0"/>
                <a:ea typeface="Calibri" panose="020F0502020204030204" pitchFamily="34" charset="0"/>
                <a:cs typeface="Aptos Serif" panose="02020604070405020304" pitchFamily="18" charset="0"/>
              </a:rPr>
              <a:t>IAM in the Bottleneck</a:t>
            </a:r>
            <a:r>
              <a:rPr lang="en-US" sz="1600" dirty="0">
                <a:latin typeface="Aptos Serif" panose="02020604070405020304" pitchFamily="18" charset="0"/>
                <a:ea typeface="Calibri" panose="020F0502020204030204" pitchFamily="34" charset="0"/>
                <a:cs typeface="Aptos Serif" panose="02020604070405020304" pitchFamily="18" charset="0"/>
              </a:rPr>
              <a:t>: Integrated into U-Net's bottleneck, enhancing feature refinement by focusing on critical textures, guiding effective denoising.</a:t>
            </a:r>
          </a:p>
          <a:p>
            <a:pPr algn="l" rtl="0"/>
            <a:endParaRPr lang="en-US" sz="1600" dirty="0">
              <a:latin typeface="Aptos Serif" panose="02020604070405020304" pitchFamily="18" charset="0"/>
              <a:ea typeface="Calibri" panose="020F0502020204030204" pitchFamily="34" charset="0"/>
              <a:cs typeface="Aptos Serif" panose="02020604070405020304" pitchFamily="18" charset="0"/>
            </a:endParaRPr>
          </a:p>
          <a:p>
            <a:pPr algn="l" rtl="0"/>
            <a:r>
              <a:rPr lang="en-US" sz="1600" b="1" dirty="0">
                <a:latin typeface="Aptos Serif" panose="02020604070405020304" pitchFamily="18" charset="0"/>
                <a:ea typeface="Calibri" panose="020F0502020204030204" pitchFamily="34" charset="0"/>
                <a:cs typeface="Aptos Serif" panose="02020604070405020304" pitchFamily="18" charset="0"/>
              </a:rPr>
              <a:t>Decoder</a:t>
            </a:r>
            <a:r>
              <a:rPr lang="en-US" sz="1600" dirty="0">
                <a:latin typeface="Aptos Serif" panose="02020604070405020304" pitchFamily="18" charset="0"/>
                <a:ea typeface="Calibri" panose="020F0502020204030204" pitchFamily="34" charset="0"/>
                <a:cs typeface="Aptos Serif" panose="02020604070405020304" pitchFamily="18" charset="0"/>
              </a:rPr>
              <a:t>: Upsamples encoded features to reconstruct the image, using transposed convolutions to restore resolution with a focus on detail.</a:t>
            </a:r>
          </a:p>
          <a:p>
            <a:pPr algn="l" rtl="0"/>
            <a:endParaRPr lang="en-US" sz="1600" dirty="0">
              <a:latin typeface="Aptos Serif" panose="02020604070405020304" pitchFamily="18" charset="0"/>
              <a:ea typeface="Calibri" panose="020F0502020204030204" pitchFamily="34" charset="0"/>
              <a:cs typeface="Aptos Serif" panose="02020604070405020304" pitchFamily="18" charset="0"/>
            </a:endParaRPr>
          </a:p>
          <a:p>
            <a:pPr algn="l" rtl="0"/>
            <a:r>
              <a:rPr lang="en-US" sz="1600" b="1" dirty="0">
                <a:latin typeface="Aptos Serif" panose="02020604070405020304" pitchFamily="18" charset="0"/>
                <a:ea typeface="Calibri" panose="020F0502020204030204" pitchFamily="34" charset="0"/>
                <a:cs typeface="Aptos Serif" panose="02020604070405020304" pitchFamily="18" charset="0"/>
              </a:rPr>
              <a:t>Skip Connections</a:t>
            </a:r>
            <a:r>
              <a:rPr lang="en-US" sz="1600" dirty="0">
                <a:latin typeface="Aptos Serif" panose="02020604070405020304" pitchFamily="18" charset="0"/>
                <a:ea typeface="Calibri" panose="020F0502020204030204" pitchFamily="34" charset="0"/>
                <a:cs typeface="Aptos Serif" panose="02020604070405020304" pitchFamily="18" charset="0"/>
              </a:rPr>
              <a:t>: Link encoder and decoder layers, retaining high-resolution features to preserve fine details in the denoised output.</a:t>
            </a:r>
            <a:endParaRPr lang="en-IL" sz="1600" dirty="0">
              <a:latin typeface="Aptos Serif" panose="02020604070405020304" pitchFamily="18" charset="0"/>
              <a:ea typeface="Calibri" panose="020F0502020204030204" pitchFamily="34" charset="0"/>
              <a:cs typeface="Aptos Serif" panose="02020604070405020304" pitchFamily="18" charset="0"/>
            </a:endParaRPr>
          </a:p>
        </p:txBody>
      </p:sp>
      <p:sp>
        <p:nvSpPr>
          <p:cNvPr id="5" name="מציין מיקום של מספר שקופית 4">
            <a:extLst>
              <a:ext uri="{FF2B5EF4-FFF2-40B4-BE49-F238E27FC236}">
                <a16:creationId xmlns:a16="http://schemas.microsoft.com/office/drawing/2014/main" id="{3FE6556B-4D0C-91A3-BABC-1F21D13D67BD}"/>
              </a:ext>
            </a:extLst>
          </p:cNvPr>
          <p:cNvSpPr>
            <a:spLocks noGrp="1"/>
          </p:cNvSpPr>
          <p:nvPr>
            <p:ph type="sldNum" sz="quarter" idx="12"/>
          </p:nvPr>
        </p:nvSpPr>
        <p:spPr/>
        <p:txBody>
          <a:bodyPr/>
          <a:lstStyle/>
          <a:p>
            <a:fld id="{4F1A4906-F6B6-460D-8B9B-6AEDD27EBA90}" type="slidenum">
              <a:rPr lang="en-IL" smtClean="0"/>
              <a:t>10</a:t>
            </a:fld>
            <a:endParaRPr lang="en-IL"/>
          </a:p>
        </p:txBody>
      </p:sp>
      <p:pic>
        <p:nvPicPr>
          <p:cNvPr id="4" name="Picture 5">
            <a:extLst>
              <a:ext uri="{FF2B5EF4-FFF2-40B4-BE49-F238E27FC236}">
                <a16:creationId xmlns:a16="http://schemas.microsoft.com/office/drawing/2014/main" id="{16C08CCA-652B-3A17-6195-F8D184B9550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9191" y="3226566"/>
            <a:ext cx="2146652" cy="3233802"/>
          </a:xfrm>
          <a:prstGeom prst="rect">
            <a:avLst/>
          </a:prstGeom>
          <a:noFill/>
          <a:ln>
            <a:noFill/>
          </a:ln>
        </p:spPr>
      </p:pic>
      <p:pic>
        <p:nvPicPr>
          <p:cNvPr id="1037" name="Picture 13" descr="Keras U-Net | Image Segmentation with U-Net Architecture">
            <a:extLst>
              <a:ext uri="{FF2B5EF4-FFF2-40B4-BE49-F238E27FC236}">
                <a16:creationId xmlns:a16="http://schemas.microsoft.com/office/drawing/2014/main" id="{C6C933B8-9FA2-D030-DA7F-8A9C67D6A4E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874" t="17242" r="4988" b="11303"/>
          <a:stretch/>
        </p:blipFill>
        <p:spPr bwMode="auto">
          <a:xfrm>
            <a:off x="7361169" y="380244"/>
            <a:ext cx="4048933" cy="235889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cxnSp>
        <p:nvCxnSpPr>
          <p:cNvPr id="12" name="מחבר חץ ישר 11">
            <a:extLst>
              <a:ext uri="{FF2B5EF4-FFF2-40B4-BE49-F238E27FC236}">
                <a16:creationId xmlns:a16="http://schemas.microsoft.com/office/drawing/2014/main" id="{542797C8-7584-2CC8-BD10-B6BBA7EC5A38}"/>
              </a:ext>
            </a:extLst>
          </p:cNvPr>
          <p:cNvCxnSpPr>
            <a:cxnSpLocks/>
          </p:cNvCxnSpPr>
          <p:nvPr/>
        </p:nvCxnSpPr>
        <p:spPr>
          <a:xfrm>
            <a:off x="9304577" y="2723722"/>
            <a:ext cx="0" cy="5028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1576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F743940-DEB9-A2C0-BB7E-AC500A16E18D}"/>
              </a:ext>
            </a:extLst>
          </p:cNvPr>
          <p:cNvSpPr>
            <a:spLocks noGrp="1"/>
          </p:cNvSpPr>
          <p:nvPr>
            <p:ph type="title"/>
          </p:nvPr>
        </p:nvSpPr>
        <p:spPr>
          <a:xfrm>
            <a:off x="3104775" y="62256"/>
            <a:ext cx="4289727" cy="492744"/>
          </a:xfrm>
        </p:spPr>
        <p:txBody>
          <a:bodyPr>
            <a:normAutofit fontScale="90000"/>
          </a:bodyPr>
          <a:lstStyle/>
          <a:p>
            <a:pPr rtl="0"/>
            <a:r>
              <a:rPr lang="en-US" dirty="0">
                <a:latin typeface="Aptos Serif" panose="02020604070405020304" pitchFamily="18" charset="0"/>
                <a:cs typeface="Aptos Serif" panose="02020604070405020304" pitchFamily="18" charset="0"/>
              </a:rPr>
              <a:t>Model’s Process</a:t>
            </a:r>
            <a:endParaRPr lang="en-IL" dirty="0">
              <a:latin typeface="Aptos Serif" panose="02020604070405020304" pitchFamily="18" charset="0"/>
              <a:cs typeface="Aptos Serif" panose="02020604070405020304" pitchFamily="18" charset="0"/>
            </a:endParaRPr>
          </a:p>
        </p:txBody>
      </p:sp>
      <p:sp>
        <p:nvSpPr>
          <p:cNvPr id="4" name="מציין מיקום של מספר שקופית 3">
            <a:extLst>
              <a:ext uri="{FF2B5EF4-FFF2-40B4-BE49-F238E27FC236}">
                <a16:creationId xmlns:a16="http://schemas.microsoft.com/office/drawing/2014/main" id="{1F46BA3E-71E6-8A82-49D3-EACBF4F669B9}"/>
              </a:ext>
            </a:extLst>
          </p:cNvPr>
          <p:cNvSpPr>
            <a:spLocks noGrp="1"/>
          </p:cNvSpPr>
          <p:nvPr>
            <p:ph type="sldNum" sz="quarter" idx="12"/>
          </p:nvPr>
        </p:nvSpPr>
        <p:spPr>
          <a:xfrm>
            <a:off x="11180347" y="6313979"/>
            <a:ext cx="456898" cy="410914"/>
          </a:xfrm>
        </p:spPr>
        <p:txBody>
          <a:bodyPr/>
          <a:lstStyle/>
          <a:p>
            <a:fld id="{4F1A4906-F6B6-460D-8B9B-6AEDD27EBA90}" type="slidenum">
              <a:rPr lang="en-IL" smtClean="0">
                <a:latin typeface="Aptos Serif" panose="02020604070405020304" pitchFamily="18" charset="0"/>
                <a:cs typeface="Aptos Serif" panose="02020604070405020304" pitchFamily="18" charset="0"/>
              </a:rPr>
              <a:t>11</a:t>
            </a:fld>
            <a:endParaRPr lang="en-IL" dirty="0">
              <a:latin typeface="Aptos Serif" panose="02020604070405020304" pitchFamily="18" charset="0"/>
              <a:cs typeface="Aptos Serif" panose="02020604070405020304" pitchFamily="18" charset="0"/>
            </a:endParaRPr>
          </a:p>
        </p:txBody>
      </p:sp>
      <p:sp>
        <p:nvSpPr>
          <p:cNvPr id="39" name="מלבן: פינות מעוגלות 38">
            <a:extLst>
              <a:ext uri="{FF2B5EF4-FFF2-40B4-BE49-F238E27FC236}">
                <a16:creationId xmlns:a16="http://schemas.microsoft.com/office/drawing/2014/main" id="{36EB9E8A-2E5C-24AF-40CC-D7A4BA9D0B06}"/>
              </a:ext>
            </a:extLst>
          </p:cNvPr>
          <p:cNvSpPr/>
          <p:nvPr/>
        </p:nvSpPr>
        <p:spPr>
          <a:xfrm>
            <a:off x="288100" y="1693787"/>
            <a:ext cx="1400828" cy="1127700"/>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Input Image</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sp>
        <p:nvSpPr>
          <p:cNvPr id="40" name="מלבן: פינות מעוגלות 39">
            <a:extLst>
              <a:ext uri="{FF2B5EF4-FFF2-40B4-BE49-F238E27FC236}">
                <a16:creationId xmlns:a16="http://schemas.microsoft.com/office/drawing/2014/main" id="{BA0DD223-36BD-8E99-D5C1-F41BC38AED12}"/>
              </a:ext>
            </a:extLst>
          </p:cNvPr>
          <p:cNvSpPr/>
          <p:nvPr/>
        </p:nvSpPr>
        <p:spPr>
          <a:xfrm>
            <a:off x="52237" y="4148023"/>
            <a:ext cx="1573022" cy="1215025"/>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Noise addition</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sp>
        <p:nvSpPr>
          <p:cNvPr id="41" name="מלבן: פינות מעוגלות 40">
            <a:extLst>
              <a:ext uri="{FF2B5EF4-FFF2-40B4-BE49-F238E27FC236}">
                <a16:creationId xmlns:a16="http://schemas.microsoft.com/office/drawing/2014/main" id="{61E43DF5-AAF0-1C87-7460-2F391B8624B6}"/>
              </a:ext>
            </a:extLst>
          </p:cNvPr>
          <p:cNvSpPr/>
          <p:nvPr/>
        </p:nvSpPr>
        <p:spPr>
          <a:xfrm>
            <a:off x="2375772" y="1693787"/>
            <a:ext cx="1826709" cy="1127700"/>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ViT – image processing</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sp>
        <p:nvSpPr>
          <p:cNvPr id="42" name="מלבן: פינות מעוגלות 41">
            <a:extLst>
              <a:ext uri="{FF2B5EF4-FFF2-40B4-BE49-F238E27FC236}">
                <a16:creationId xmlns:a16="http://schemas.microsoft.com/office/drawing/2014/main" id="{8BCC8417-00DA-D124-7CA3-E3B4D7001B33}"/>
              </a:ext>
            </a:extLst>
          </p:cNvPr>
          <p:cNvSpPr/>
          <p:nvPr/>
        </p:nvSpPr>
        <p:spPr>
          <a:xfrm>
            <a:off x="5277629" y="1693788"/>
            <a:ext cx="1826709" cy="1127700"/>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FF – feature extraction</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cxnSp>
        <p:nvCxnSpPr>
          <p:cNvPr id="44" name="מחבר חץ ישר 43">
            <a:extLst>
              <a:ext uri="{FF2B5EF4-FFF2-40B4-BE49-F238E27FC236}">
                <a16:creationId xmlns:a16="http://schemas.microsoft.com/office/drawing/2014/main" id="{7D1AD0CD-427C-7FB1-42BA-0A542994DC01}"/>
              </a:ext>
            </a:extLst>
          </p:cNvPr>
          <p:cNvCxnSpPr>
            <a:cxnSpLocks/>
          </p:cNvCxnSpPr>
          <p:nvPr/>
        </p:nvCxnSpPr>
        <p:spPr>
          <a:xfrm>
            <a:off x="1688928" y="2257637"/>
            <a:ext cx="686844" cy="0"/>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46" name="מחבר חץ ישר 45">
            <a:extLst>
              <a:ext uri="{FF2B5EF4-FFF2-40B4-BE49-F238E27FC236}">
                <a16:creationId xmlns:a16="http://schemas.microsoft.com/office/drawing/2014/main" id="{B4278A8A-B4EE-668A-EDD9-4B93E800B43A}"/>
              </a:ext>
            </a:extLst>
          </p:cNvPr>
          <p:cNvCxnSpPr>
            <a:cxnSpLocks/>
          </p:cNvCxnSpPr>
          <p:nvPr/>
        </p:nvCxnSpPr>
        <p:spPr>
          <a:xfrm>
            <a:off x="4243782" y="2280770"/>
            <a:ext cx="1075148" cy="1"/>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sp>
        <p:nvSpPr>
          <p:cNvPr id="49" name="מלבן: פינות מעוגלות 48">
            <a:extLst>
              <a:ext uri="{FF2B5EF4-FFF2-40B4-BE49-F238E27FC236}">
                <a16:creationId xmlns:a16="http://schemas.microsoft.com/office/drawing/2014/main" id="{1F560800-5398-17F3-963C-327DD7E730DF}"/>
              </a:ext>
            </a:extLst>
          </p:cNvPr>
          <p:cNvSpPr/>
          <p:nvPr/>
        </p:nvSpPr>
        <p:spPr>
          <a:xfrm>
            <a:off x="2179874" y="4191686"/>
            <a:ext cx="2210500" cy="1127700"/>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Denoising U-Net Encoder – Extract deepest features</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sp>
        <p:nvSpPr>
          <p:cNvPr id="50" name="מלבן: פינות מעוגלות 49">
            <a:extLst>
              <a:ext uri="{FF2B5EF4-FFF2-40B4-BE49-F238E27FC236}">
                <a16:creationId xmlns:a16="http://schemas.microsoft.com/office/drawing/2014/main" id="{F15B0026-4EDE-C42B-9F3F-5205509589FC}"/>
              </a:ext>
            </a:extLst>
          </p:cNvPr>
          <p:cNvSpPr/>
          <p:nvPr/>
        </p:nvSpPr>
        <p:spPr>
          <a:xfrm>
            <a:off x="5182646" y="4191686"/>
            <a:ext cx="1826708" cy="1127700"/>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IAM – guide diffusion process</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cxnSp>
        <p:nvCxnSpPr>
          <p:cNvPr id="51" name="מחבר חץ ישר 50">
            <a:extLst>
              <a:ext uri="{FF2B5EF4-FFF2-40B4-BE49-F238E27FC236}">
                <a16:creationId xmlns:a16="http://schemas.microsoft.com/office/drawing/2014/main" id="{6A3A8A8D-17BD-97FB-9E8C-2C8BA9CFC7C9}"/>
              </a:ext>
            </a:extLst>
          </p:cNvPr>
          <p:cNvCxnSpPr>
            <a:cxnSpLocks/>
          </p:cNvCxnSpPr>
          <p:nvPr/>
        </p:nvCxnSpPr>
        <p:spPr>
          <a:xfrm>
            <a:off x="1625259" y="4755536"/>
            <a:ext cx="554615" cy="0"/>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53" name="מחבר חץ ישר 52">
            <a:extLst>
              <a:ext uri="{FF2B5EF4-FFF2-40B4-BE49-F238E27FC236}">
                <a16:creationId xmlns:a16="http://schemas.microsoft.com/office/drawing/2014/main" id="{A5652784-D628-16BA-A70D-7D096BB621C9}"/>
              </a:ext>
            </a:extLst>
          </p:cNvPr>
          <p:cNvCxnSpPr>
            <a:cxnSpLocks/>
          </p:cNvCxnSpPr>
          <p:nvPr/>
        </p:nvCxnSpPr>
        <p:spPr>
          <a:xfrm>
            <a:off x="6096000" y="2821487"/>
            <a:ext cx="0" cy="1370199"/>
          </a:xfrm>
          <a:prstGeom prst="straightConnector1">
            <a:avLst/>
          </a:prstGeom>
          <a:ln w="28575">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56" name="מחבר חץ ישר 55">
            <a:extLst>
              <a:ext uri="{FF2B5EF4-FFF2-40B4-BE49-F238E27FC236}">
                <a16:creationId xmlns:a16="http://schemas.microsoft.com/office/drawing/2014/main" id="{96394F02-6C17-2A5F-1662-8B27E3D7AF7E}"/>
              </a:ext>
            </a:extLst>
          </p:cNvPr>
          <p:cNvCxnSpPr>
            <a:cxnSpLocks/>
          </p:cNvCxnSpPr>
          <p:nvPr/>
        </p:nvCxnSpPr>
        <p:spPr>
          <a:xfrm>
            <a:off x="4390373" y="4755536"/>
            <a:ext cx="792273" cy="0"/>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sp>
        <p:nvSpPr>
          <p:cNvPr id="59" name="מלבן: פינות מעוגלות 58">
            <a:extLst>
              <a:ext uri="{FF2B5EF4-FFF2-40B4-BE49-F238E27FC236}">
                <a16:creationId xmlns:a16="http://schemas.microsoft.com/office/drawing/2014/main" id="{0732E1FB-89F6-CB79-F20B-457FA1AB5367}"/>
              </a:ext>
            </a:extLst>
          </p:cNvPr>
          <p:cNvSpPr/>
          <p:nvPr/>
        </p:nvSpPr>
        <p:spPr>
          <a:xfrm>
            <a:off x="7697780" y="4148023"/>
            <a:ext cx="2154215" cy="1215025"/>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Denoising U-Net Decoder – Produce Refined version</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sp>
        <p:nvSpPr>
          <p:cNvPr id="76" name="מלבן: פינות מעוגלות 75">
            <a:extLst>
              <a:ext uri="{FF2B5EF4-FFF2-40B4-BE49-F238E27FC236}">
                <a16:creationId xmlns:a16="http://schemas.microsoft.com/office/drawing/2014/main" id="{A49ED879-133C-C7A8-1F0B-7240A0FD5932}"/>
              </a:ext>
            </a:extLst>
          </p:cNvPr>
          <p:cNvSpPr/>
          <p:nvPr/>
        </p:nvSpPr>
        <p:spPr>
          <a:xfrm>
            <a:off x="10266993" y="4148023"/>
            <a:ext cx="1826709" cy="1215025"/>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Restored Image</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cxnSp>
        <p:nvCxnSpPr>
          <p:cNvPr id="84" name="מחבר חץ ישר 83">
            <a:extLst>
              <a:ext uri="{FF2B5EF4-FFF2-40B4-BE49-F238E27FC236}">
                <a16:creationId xmlns:a16="http://schemas.microsoft.com/office/drawing/2014/main" id="{A40A2EF5-C001-9939-5F82-85A96395FD2F}"/>
              </a:ext>
            </a:extLst>
          </p:cNvPr>
          <p:cNvCxnSpPr>
            <a:cxnSpLocks/>
          </p:cNvCxnSpPr>
          <p:nvPr/>
        </p:nvCxnSpPr>
        <p:spPr>
          <a:xfrm>
            <a:off x="7009354" y="4755536"/>
            <a:ext cx="688426" cy="0"/>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87" name="מחבר חץ ישר 86">
            <a:extLst>
              <a:ext uri="{FF2B5EF4-FFF2-40B4-BE49-F238E27FC236}">
                <a16:creationId xmlns:a16="http://schemas.microsoft.com/office/drawing/2014/main" id="{BDDFAE6B-E4B9-238D-862F-D291611E976D}"/>
              </a:ext>
            </a:extLst>
          </p:cNvPr>
          <p:cNvCxnSpPr>
            <a:cxnSpLocks/>
            <a:endCxn id="76" idx="1"/>
          </p:cNvCxnSpPr>
          <p:nvPr/>
        </p:nvCxnSpPr>
        <p:spPr>
          <a:xfrm>
            <a:off x="9851995" y="4743009"/>
            <a:ext cx="414998" cy="12527"/>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91" name="מחבר: מעוקל 90">
            <a:extLst>
              <a:ext uri="{FF2B5EF4-FFF2-40B4-BE49-F238E27FC236}">
                <a16:creationId xmlns:a16="http://schemas.microsoft.com/office/drawing/2014/main" id="{BDE5038B-AF9B-42EE-F38B-9F4DCA6CAA97}"/>
              </a:ext>
            </a:extLst>
          </p:cNvPr>
          <p:cNvCxnSpPr>
            <a:cxnSpLocks/>
          </p:cNvCxnSpPr>
          <p:nvPr/>
        </p:nvCxnSpPr>
        <p:spPr>
          <a:xfrm rot="5400000" flipH="1">
            <a:off x="6022246" y="2680214"/>
            <a:ext cx="43662" cy="5322007"/>
          </a:xfrm>
          <a:prstGeom prst="curvedConnector3">
            <a:avLst>
              <a:gd name="adj1" fmla="val -778966"/>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3" name="מחבר חץ ישר 2">
            <a:extLst>
              <a:ext uri="{FF2B5EF4-FFF2-40B4-BE49-F238E27FC236}">
                <a16:creationId xmlns:a16="http://schemas.microsoft.com/office/drawing/2014/main" id="{E37F02E2-3AE7-63EA-C488-FAA4C7089CDC}"/>
              </a:ext>
            </a:extLst>
          </p:cNvPr>
          <p:cNvCxnSpPr>
            <a:cxnSpLocks/>
          </p:cNvCxnSpPr>
          <p:nvPr/>
        </p:nvCxnSpPr>
        <p:spPr>
          <a:xfrm>
            <a:off x="988514" y="2821487"/>
            <a:ext cx="0" cy="1326536"/>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sp>
        <p:nvSpPr>
          <p:cNvPr id="8" name="תיבת טקסט 7">
            <a:extLst>
              <a:ext uri="{FF2B5EF4-FFF2-40B4-BE49-F238E27FC236}">
                <a16:creationId xmlns:a16="http://schemas.microsoft.com/office/drawing/2014/main" id="{42566AB2-99D1-94B6-0523-3C5DC72E1C11}"/>
              </a:ext>
            </a:extLst>
          </p:cNvPr>
          <p:cNvSpPr txBox="1"/>
          <p:nvPr/>
        </p:nvSpPr>
        <p:spPr>
          <a:xfrm>
            <a:off x="6096000" y="3285342"/>
            <a:ext cx="1826707" cy="276999"/>
          </a:xfrm>
          <a:prstGeom prst="rect">
            <a:avLst/>
          </a:prstGeom>
          <a:noFill/>
        </p:spPr>
        <p:txBody>
          <a:bodyPr wrap="square" rtlCol="0">
            <a:spAutoFit/>
          </a:bodyPr>
          <a:lstStyle/>
          <a:p>
            <a:pPr algn="l" rtl="0"/>
            <a:r>
              <a:rPr lang="en-US" sz="1100" i="1" dirty="0">
                <a:latin typeface="Aptos Serif" panose="02020604070405020304" pitchFamily="18" charset="0"/>
                <a:cs typeface="Aptos Serif" panose="02020604070405020304" pitchFamily="18" charset="0"/>
              </a:rPr>
              <a:t>Feature</a:t>
            </a:r>
            <a:r>
              <a:rPr lang="en-US" sz="1200" i="1" dirty="0">
                <a:latin typeface="Aptos Serif" panose="02020604070405020304" pitchFamily="18" charset="0"/>
                <a:cs typeface="Aptos Serif" panose="02020604070405020304" pitchFamily="18" charset="0"/>
              </a:rPr>
              <a:t> Map F</a:t>
            </a:r>
            <a:endParaRPr lang="en-IL" sz="1200" i="1" dirty="0">
              <a:latin typeface="Aptos Serif" panose="02020604070405020304" pitchFamily="18" charset="0"/>
              <a:cs typeface="Aptos Serif" panose="02020604070405020304" pitchFamily="18" charset="0"/>
            </a:endParaRPr>
          </a:p>
        </p:txBody>
      </p:sp>
      <p:sp>
        <p:nvSpPr>
          <p:cNvPr id="9" name="תיבת טקסט 8">
            <a:extLst>
              <a:ext uri="{FF2B5EF4-FFF2-40B4-BE49-F238E27FC236}">
                <a16:creationId xmlns:a16="http://schemas.microsoft.com/office/drawing/2014/main" id="{182CB893-2F6E-2669-E303-EAD7D47BD9BE}"/>
              </a:ext>
            </a:extLst>
          </p:cNvPr>
          <p:cNvSpPr txBox="1"/>
          <p:nvPr/>
        </p:nvSpPr>
        <p:spPr>
          <a:xfrm>
            <a:off x="4481733" y="4302817"/>
            <a:ext cx="750513" cy="430887"/>
          </a:xfrm>
          <a:prstGeom prst="rect">
            <a:avLst/>
          </a:prstGeom>
          <a:noFill/>
        </p:spPr>
        <p:txBody>
          <a:bodyPr wrap="square" rtlCol="0">
            <a:spAutoFit/>
          </a:bodyPr>
          <a:lstStyle/>
          <a:p>
            <a:pPr algn="l" rtl="0"/>
            <a:r>
              <a:rPr lang="en-US" sz="1100" i="1" dirty="0">
                <a:latin typeface="Aptos Serif" panose="02020604070405020304" pitchFamily="18" charset="0"/>
                <a:cs typeface="Aptos Serif" panose="02020604070405020304" pitchFamily="18" charset="0"/>
              </a:rPr>
              <a:t>Feature Map D</a:t>
            </a:r>
            <a:endParaRPr lang="en-IL" sz="1100" i="1" dirty="0">
              <a:latin typeface="Aptos Serif" panose="02020604070405020304" pitchFamily="18" charset="0"/>
              <a:cs typeface="Aptos Serif" panose="02020604070405020304" pitchFamily="18" charset="0"/>
            </a:endParaRPr>
          </a:p>
        </p:txBody>
      </p:sp>
      <p:sp>
        <p:nvSpPr>
          <p:cNvPr id="10" name="תיבת טקסט 9">
            <a:extLst>
              <a:ext uri="{FF2B5EF4-FFF2-40B4-BE49-F238E27FC236}">
                <a16:creationId xmlns:a16="http://schemas.microsoft.com/office/drawing/2014/main" id="{4F876109-D50C-DA82-CC60-95444F002C24}"/>
              </a:ext>
            </a:extLst>
          </p:cNvPr>
          <p:cNvSpPr txBox="1"/>
          <p:nvPr/>
        </p:nvSpPr>
        <p:spPr>
          <a:xfrm>
            <a:off x="7064646" y="4303288"/>
            <a:ext cx="659712" cy="430887"/>
          </a:xfrm>
          <a:prstGeom prst="rect">
            <a:avLst/>
          </a:prstGeom>
          <a:noFill/>
        </p:spPr>
        <p:txBody>
          <a:bodyPr wrap="square" rtlCol="0">
            <a:spAutoFit/>
          </a:bodyPr>
          <a:lstStyle/>
          <a:p>
            <a:pPr algn="l" rtl="0"/>
            <a:r>
              <a:rPr lang="en-US" sz="1050" i="1" dirty="0">
                <a:latin typeface="Aptos Serif" panose="02020604070405020304" pitchFamily="18" charset="0"/>
                <a:cs typeface="Aptos Serif" panose="02020604070405020304" pitchFamily="18" charset="0"/>
              </a:rPr>
              <a:t>Feature</a:t>
            </a:r>
            <a:r>
              <a:rPr lang="en-US" sz="1100" i="1" dirty="0">
                <a:latin typeface="Aptos Serif" panose="02020604070405020304" pitchFamily="18" charset="0"/>
                <a:cs typeface="Aptos Serif" panose="02020604070405020304" pitchFamily="18" charset="0"/>
              </a:rPr>
              <a:t> Map O</a:t>
            </a:r>
            <a:endParaRPr lang="en-IL" sz="1100" i="1" dirty="0">
              <a:latin typeface="Aptos Serif" panose="02020604070405020304" pitchFamily="18" charset="0"/>
              <a:cs typeface="Aptos Serif" panose="02020604070405020304" pitchFamily="18" charset="0"/>
            </a:endParaRPr>
          </a:p>
        </p:txBody>
      </p:sp>
      <mc:AlternateContent xmlns:mc="http://schemas.openxmlformats.org/markup-compatibility/2006" xmlns:a14="http://schemas.microsoft.com/office/drawing/2010/main">
        <mc:Choice Requires="a14">
          <p:sp>
            <p:nvSpPr>
              <p:cNvPr id="13" name="תיבת טקסט 12">
                <a:extLst>
                  <a:ext uri="{FF2B5EF4-FFF2-40B4-BE49-F238E27FC236}">
                    <a16:creationId xmlns:a16="http://schemas.microsoft.com/office/drawing/2014/main" id="{96DB71E5-A156-1DC8-CB18-190BD47D9BDB}"/>
                  </a:ext>
                </a:extLst>
              </p:cNvPr>
              <p:cNvSpPr txBox="1"/>
              <p:nvPr/>
            </p:nvSpPr>
            <p:spPr>
              <a:xfrm>
                <a:off x="1724696" y="1969258"/>
                <a:ext cx="501805" cy="307777"/>
              </a:xfrm>
              <a:prstGeom prst="rect">
                <a:avLst/>
              </a:prstGeom>
              <a:noFill/>
            </p:spPr>
            <p:txBody>
              <a:bodyPr wrap="square" rtlCol="0">
                <a:spAutoFit/>
              </a:bodyPr>
              <a:lstStyle/>
              <a:p>
                <a:pPr algn="l" rtl="0"/>
                <a14:m>
                  <m:oMathPara xmlns:m="http://schemas.openxmlformats.org/officeDocument/2006/math">
                    <m:oMathParaPr>
                      <m:jc m:val="centerGroup"/>
                    </m:oMathParaPr>
                    <m:oMath xmlns:m="http://schemas.openxmlformats.org/officeDocument/2006/math">
                      <m:sSub>
                        <m:sSubPr>
                          <m:ctrlPr>
                            <a:rPr lang="en-IL" sz="1400" i="1" smtClean="0">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0</m:t>
                          </m:r>
                        </m:sub>
                      </m:sSub>
                    </m:oMath>
                  </m:oMathPara>
                </a14:m>
                <a:endParaRPr lang="en-IL" sz="1400" dirty="0">
                  <a:latin typeface="Aptos Serif" panose="02020604070405020304" pitchFamily="18" charset="0"/>
                  <a:cs typeface="Aptos Serif" panose="02020604070405020304" pitchFamily="18" charset="0"/>
                </a:endParaRPr>
              </a:p>
            </p:txBody>
          </p:sp>
        </mc:Choice>
        <mc:Fallback xmlns="">
          <p:sp>
            <p:nvSpPr>
              <p:cNvPr id="13" name="תיבת טקסט 12">
                <a:extLst>
                  <a:ext uri="{FF2B5EF4-FFF2-40B4-BE49-F238E27FC236}">
                    <a16:creationId xmlns:a16="http://schemas.microsoft.com/office/drawing/2014/main" id="{96DB71E5-A156-1DC8-CB18-190BD47D9BDB}"/>
                  </a:ext>
                </a:extLst>
              </p:cNvPr>
              <p:cNvSpPr txBox="1">
                <a:spLocks noRot="1" noChangeAspect="1" noMove="1" noResize="1" noEditPoints="1" noAdjustHandles="1" noChangeArrowheads="1" noChangeShapeType="1" noTextEdit="1"/>
              </p:cNvSpPr>
              <p:nvPr/>
            </p:nvSpPr>
            <p:spPr>
              <a:xfrm>
                <a:off x="1724696" y="1969258"/>
                <a:ext cx="501805" cy="3077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תיבת טקסט 13">
                <a:extLst>
                  <a:ext uri="{FF2B5EF4-FFF2-40B4-BE49-F238E27FC236}">
                    <a16:creationId xmlns:a16="http://schemas.microsoft.com/office/drawing/2014/main" id="{263454A5-D478-5DD5-0AD7-6B10B9FFE35A}"/>
                  </a:ext>
                </a:extLst>
              </p:cNvPr>
              <p:cNvSpPr txBox="1"/>
              <p:nvPr/>
            </p:nvSpPr>
            <p:spPr>
              <a:xfrm>
                <a:off x="924845" y="3408452"/>
                <a:ext cx="50180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L" sz="1400" i="1" smtClean="0">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0</m:t>
                          </m:r>
                        </m:sub>
                      </m:sSub>
                    </m:oMath>
                  </m:oMathPara>
                </a14:m>
                <a:endParaRPr lang="en-IL" sz="1400" dirty="0">
                  <a:latin typeface="Aptos Serif" panose="02020604070405020304" pitchFamily="18" charset="0"/>
                  <a:cs typeface="Aptos Serif" panose="02020604070405020304" pitchFamily="18" charset="0"/>
                </a:endParaRPr>
              </a:p>
            </p:txBody>
          </p:sp>
        </mc:Choice>
        <mc:Fallback xmlns="">
          <p:sp>
            <p:nvSpPr>
              <p:cNvPr id="14" name="תיבת טקסט 13">
                <a:extLst>
                  <a:ext uri="{FF2B5EF4-FFF2-40B4-BE49-F238E27FC236}">
                    <a16:creationId xmlns:a16="http://schemas.microsoft.com/office/drawing/2014/main" id="{263454A5-D478-5DD5-0AD7-6B10B9FFE35A}"/>
                  </a:ext>
                </a:extLst>
              </p:cNvPr>
              <p:cNvSpPr txBox="1">
                <a:spLocks noRot="1" noChangeAspect="1" noMove="1" noResize="1" noEditPoints="1" noAdjustHandles="1" noChangeArrowheads="1" noChangeShapeType="1" noTextEdit="1"/>
              </p:cNvSpPr>
              <p:nvPr/>
            </p:nvSpPr>
            <p:spPr>
              <a:xfrm>
                <a:off x="924845" y="3408452"/>
                <a:ext cx="501805" cy="3077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תיבת טקסט 14">
                <a:extLst>
                  <a:ext uri="{FF2B5EF4-FFF2-40B4-BE49-F238E27FC236}">
                    <a16:creationId xmlns:a16="http://schemas.microsoft.com/office/drawing/2014/main" id="{E18333BF-5660-FC74-266A-3F9E910E81EA}"/>
                  </a:ext>
                </a:extLst>
              </p:cNvPr>
              <p:cNvSpPr txBox="1"/>
              <p:nvPr/>
            </p:nvSpPr>
            <p:spPr>
              <a:xfrm>
                <a:off x="4338877" y="1657473"/>
                <a:ext cx="884959" cy="600164"/>
              </a:xfrm>
              <a:prstGeom prst="rect">
                <a:avLst/>
              </a:prstGeom>
              <a:noFill/>
              <a:ln>
                <a:solidFill>
                  <a:srgbClr val="C7D7DD"/>
                </a:solidFill>
              </a:ln>
            </p:spPr>
            <p:txBody>
              <a:bodyPr wrap="square" rtlCol="0">
                <a:spAutoFit/>
              </a:bodyPr>
              <a:lstStyle/>
              <a:p>
                <a:pPr algn="l" rtl="0"/>
                <a:r>
                  <a:rPr lang="en-US" sz="1100" i="1" dirty="0">
                    <a:latin typeface="Aptos Serif" panose="02020604070405020304" pitchFamily="18" charset="0"/>
                    <a:cs typeface="Aptos Serif" panose="02020604070405020304" pitchFamily="18" charset="0"/>
                  </a:rPr>
                  <a:t>Multi-scale features</a:t>
                </a:r>
                <a14:m>
                  <m:oMath xmlns:m="http://schemas.openxmlformats.org/officeDocument/2006/math">
                    <m:sSub>
                      <m:sSubPr>
                        <m:ctrlPr>
                          <a:rPr lang="en-IL" sz="1100" i="1" smtClean="0">
                            <a:latin typeface="Cambria Math" panose="02040503050406030204" pitchFamily="18" charset="0"/>
                          </a:rPr>
                        </m:ctrlPr>
                      </m:sSubPr>
                      <m:e>
                        <m:r>
                          <a:rPr lang="en-US" sz="1100" i="1">
                            <a:latin typeface="Cambria Math" panose="02040503050406030204" pitchFamily="18" charset="0"/>
                          </a:rPr>
                          <m:t>𝑥</m:t>
                        </m:r>
                      </m:e>
                      <m:sub>
                        <m:r>
                          <a:rPr lang="en-US" sz="1100" b="0" i="1" smtClean="0">
                            <a:latin typeface="Cambria Math" panose="02040503050406030204" pitchFamily="18" charset="0"/>
                          </a:rPr>
                          <m:t>1</m:t>
                        </m:r>
                      </m:sub>
                    </m:sSub>
                    <m:r>
                      <a:rPr lang="en-US" sz="1100" b="0" i="1" smtClean="0">
                        <a:latin typeface="Cambria Math" panose="02040503050406030204" pitchFamily="18" charset="0"/>
                      </a:rPr>
                      <m:t>,</m:t>
                    </m:r>
                    <m:sSub>
                      <m:sSubPr>
                        <m:ctrlPr>
                          <a:rPr lang="en-IL" sz="1100" i="1">
                            <a:latin typeface="Cambria Math" panose="02040503050406030204" pitchFamily="18" charset="0"/>
                          </a:rPr>
                        </m:ctrlPr>
                      </m:sSubPr>
                      <m:e>
                        <m:r>
                          <a:rPr lang="en-US" sz="1100" i="1">
                            <a:latin typeface="Cambria Math" panose="02040503050406030204" pitchFamily="18" charset="0"/>
                          </a:rPr>
                          <m:t>𝑥</m:t>
                        </m:r>
                      </m:e>
                      <m:sub>
                        <m:r>
                          <a:rPr lang="en-US" sz="1100" b="0" i="1" smtClean="0">
                            <a:latin typeface="Cambria Math" panose="02040503050406030204" pitchFamily="18" charset="0"/>
                          </a:rPr>
                          <m:t>2</m:t>
                        </m:r>
                      </m:sub>
                    </m:sSub>
                  </m:oMath>
                </a14:m>
                <a:r>
                  <a:rPr lang="en-US" sz="1100" i="1" dirty="0">
                    <a:latin typeface="Aptos Serif" panose="02020604070405020304" pitchFamily="18" charset="0"/>
                    <a:cs typeface="Aptos Serif" panose="02020604070405020304" pitchFamily="18" charset="0"/>
                  </a:rPr>
                  <a:t>,</a:t>
                </a:r>
                <a:r>
                  <a:rPr lang="en-IL" sz="1100" i="1" dirty="0">
                    <a:latin typeface="Aptos Serif" panose="02020604070405020304" pitchFamily="18" charset="0"/>
                    <a:cs typeface="Aptos Serif" panose="02020604070405020304" pitchFamily="18" charset="0"/>
                  </a:rPr>
                  <a:t> </a:t>
                </a:r>
                <a14:m>
                  <m:oMath xmlns:m="http://schemas.openxmlformats.org/officeDocument/2006/math">
                    <m:sSub>
                      <m:sSubPr>
                        <m:ctrlPr>
                          <a:rPr lang="en-IL" sz="1100" i="1">
                            <a:latin typeface="Cambria Math" panose="02040503050406030204" pitchFamily="18" charset="0"/>
                          </a:rPr>
                        </m:ctrlPr>
                      </m:sSubPr>
                      <m:e>
                        <m:r>
                          <a:rPr lang="en-US" sz="1100" i="1">
                            <a:latin typeface="Cambria Math" panose="02040503050406030204" pitchFamily="18" charset="0"/>
                          </a:rPr>
                          <m:t>𝑥</m:t>
                        </m:r>
                      </m:e>
                      <m:sub>
                        <m:r>
                          <a:rPr lang="en-US" sz="1100" b="0" i="1" smtClean="0">
                            <a:latin typeface="Cambria Math" panose="02040503050406030204" pitchFamily="18" charset="0"/>
                          </a:rPr>
                          <m:t>3</m:t>
                        </m:r>
                      </m:sub>
                    </m:sSub>
                  </m:oMath>
                </a14:m>
                <a:endParaRPr lang="en-IL" sz="1100" i="1" dirty="0">
                  <a:latin typeface="Aptos Serif" panose="02020604070405020304" pitchFamily="18" charset="0"/>
                  <a:cs typeface="Aptos Serif" panose="02020604070405020304" pitchFamily="18" charset="0"/>
                </a:endParaRPr>
              </a:p>
            </p:txBody>
          </p:sp>
        </mc:Choice>
        <mc:Fallback xmlns="">
          <p:sp>
            <p:nvSpPr>
              <p:cNvPr id="15" name="תיבת טקסט 14">
                <a:extLst>
                  <a:ext uri="{FF2B5EF4-FFF2-40B4-BE49-F238E27FC236}">
                    <a16:creationId xmlns:a16="http://schemas.microsoft.com/office/drawing/2014/main" id="{E18333BF-5660-FC74-266A-3F9E910E81EA}"/>
                  </a:ext>
                </a:extLst>
              </p:cNvPr>
              <p:cNvSpPr txBox="1">
                <a:spLocks noRot="1" noChangeAspect="1" noMove="1" noResize="1" noEditPoints="1" noAdjustHandles="1" noChangeArrowheads="1" noChangeShapeType="1" noTextEdit="1"/>
              </p:cNvSpPr>
              <p:nvPr/>
            </p:nvSpPr>
            <p:spPr>
              <a:xfrm>
                <a:off x="4338877" y="1657473"/>
                <a:ext cx="884959" cy="600164"/>
              </a:xfrm>
              <a:prstGeom prst="rect">
                <a:avLst/>
              </a:prstGeom>
              <a:blipFill>
                <a:blip r:embed="rId4"/>
                <a:stretch>
                  <a:fillRect r="-680" b="-5000"/>
                </a:stretch>
              </a:blipFill>
              <a:ln>
                <a:solidFill>
                  <a:srgbClr val="C7D7DD"/>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תיבת טקסט 15">
                <a:extLst>
                  <a:ext uri="{FF2B5EF4-FFF2-40B4-BE49-F238E27FC236}">
                    <a16:creationId xmlns:a16="http://schemas.microsoft.com/office/drawing/2014/main" id="{EEDD0295-13B5-A090-0B1F-0A9FFBF613E5}"/>
                  </a:ext>
                </a:extLst>
              </p:cNvPr>
              <p:cNvSpPr txBox="1"/>
              <p:nvPr/>
            </p:nvSpPr>
            <p:spPr>
              <a:xfrm>
                <a:off x="1562176" y="4404096"/>
                <a:ext cx="869194" cy="307777"/>
              </a:xfrm>
              <a:prstGeom prst="rect">
                <a:avLst/>
              </a:prstGeom>
              <a:noFill/>
            </p:spPr>
            <p:txBody>
              <a:bodyPr wrap="square" rtlCol="0">
                <a:spAutoFit/>
              </a:bodyPr>
              <a:lstStyle/>
              <a:p>
                <a:pPr algn="l" rtl="0"/>
                <a14:m>
                  <m:oMathPara xmlns:m="http://schemas.openxmlformats.org/officeDocument/2006/math">
                    <m:oMathParaPr>
                      <m:jc m:val="centerGroup"/>
                    </m:oMathParaPr>
                    <m:oMath xmlns:m="http://schemas.openxmlformats.org/officeDocument/2006/math">
                      <m:sSub>
                        <m:sSubPr>
                          <m:ctrlPr>
                            <a:rPr lang="en-IL" sz="1400" i="1" smtClean="0">
                              <a:latin typeface="Cambria Math" panose="02040503050406030204" pitchFamily="18" charset="0"/>
                            </a:rPr>
                          </m:ctrlPr>
                        </m:sSubPr>
                        <m:e>
                          <m:r>
                            <m:rPr>
                              <m:sty m:val="p"/>
                            </m:rPr>
                            <a:rPr lang="en-US" sz="1400" b="0" i="0" smtClean="0">
                              <a:latin typeface="Cambria Math" panose="02040503050406030204" pitchFamily="18" charset="0"/>
                            </a:rPr>
                            <m:t>y</m:t>
                          </m:r>
                        </m:e>
                        <m:sub>
                          <m:r>
                            <m:rPr>
                              <m:sty m:val="p"/>
                            </m:rPr>
                            <a:rPr lang="en-US" sz="1400" i="0">
                              <a:latin typeface="Cambria Math" panose="02040503050406030204" pitchFamily="18" charset="0"/>
                            </a:rPr>
                            <m:t>t</m:t>
                          </m:r>
                        </m:sub>
                      </m:sSub>
                    </m:oMath>
                  </m:oMathPara>
                </a14:m>
                <a:endParaRPr lang="en-IL" sz="1400" dirty="0">
                  <a:latin typeface="Aptos Serif" panose="02020604070405020304" pitchFamily="18" charset="0"/>
                  <a:cs typeface="Aptos Serif" panose="02020604070405020304" pitchFamily="18" charset="0"/>
                </a:endParaRPr>
              </a:p>
            </p:txBody>
          </p:sp>
        </mc:Choice>
        <mc:Fallback xmlns="">
          <p:sp>
            <p:nvSpPr>
              <p:cNvPr id="16" name="תיבת טקסט 15">
                <a:extLst>
                  <a:ext uri="{FF2B5EF4-FFF2-40B4-BE49-F238E27FC236}">
                    <a16:creationId xmlns:a16="http://schemas.microsoft.com/office/drawing/2014/main" id="{EEDD0295-13B5-A090-0B1F-0A9FFBF613E5}"/>
                  </a:ext>
                </a:extLst>
              </p:cNvPr>
              <p:cNvSpPr txBox="1">
                <a:spLocks noRot="1" noChangeAspect="1" noMove="1" noResize="1" noEditPoints="1" noAdjustHandles="1" noChangeArrowheads="1" noChangeShapeType="1" noTextEdit="1"/>
              </p:cNvSpPr>
              <p:nvPr/>
            </p:nvSpPr>
            <p:spPr>
              <a:xfrm>
                <a:off x="1562176" y="4404096"/>
                <a:ext cx="869194"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תיבת טקסט 16">
                <a:extLst>
                  <a:ext uri="{FF2B5EF4-FFF2-40B4-BE49-F238E27FC236}">
                    <a16:creationId xmlns:a16="http://schemas.microsoft.com/office/drawing/2014/main" id="{B63A3CB1-1191-7AF4-5996-55A678A44432}"/>
                  </a:ext>
                </a:extLst>
              </p:cNvPr>
              <p:cNvSpPr txBox="1"/>
              <p:nvPr/>
            </p:nvSpPr>
            <p:spPr>
              <a:xfrm>
                <a:off x="5609480" y="5794371"/>
                <a:ext cx="869194" cy="307777"/>
              </a:xfrm>
              <a:prstGeom prst="rect">
                <a:avLst/>
              </a:prstGeom>
              <a:noFill/>
            </p:spPr>
            <p:txBody>
              <a:bodyPr wrap="square" rtlCol="0">
                <a:spAutoFit/>
              </a:bodyPr>
              <a:lstStyle/>
              <a:p>
                <a:pPr algn="l" rtl="0"/>
                <a14:m>
                  <m:oMathPara xmlns:m="http://schemas.openxmlformats.org/officeDocument/2006/math">
                    <m:oMathParaPr>
                      <m:jc m:val="centerGroup"/>
                    </m:oMathParaPr>
                    <m:oMath xmlns:m="http://schemas.openxmlformats.org/officeDocument/2006/math">
                      <m:sSub>
                        <m:sSubPr>
                          <m:ctrlPr>
                            <a:rPr lang="en-IL" sz="140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i="1">
                              <a:latin typeface="Cambria Math" panose="02040503050406030204" pitchFamily="18" charset="0"/>
                            </a:rPr>
                            <m:t>𝑡</m:t>
                          </m:r>
                          <m:r>
                            <a:rPr lang="en-US" sz="1400" b="0" i="1" smtClean="0">
                              <a:latin typeface="Cambria Math" panose="02040503050406030204" pitchFamily="18" charset="0"/>
                            </a:rPr>
                            <m:t>−</m:t>
                          </m:r>
                          <m:r>
                            <a:rPr lang="en-US" sz="1400" b="0" i="1" smtClean="0">
                              <a:latin typeface="Cambria Math" panose="02040503050406030204" pitchFamily="18" charset="0"/>
                            </a:rPr>
                            <m:t>1</m:t>
                          </m:r>
                        </m:sub>
                      </m:sSub>
                    </m:oMath>
                  </m:oMathPara>
                </a14:m>
                <a:endParaRPr lang="en-IL" sz="1400" dirty="0">
                  <a:latin typeface="Aptos Serif" panose="02020604070405020304" pitchFamily="18" charset="0"/>
                  <a:cs typeface="Aptos Serif" panose="02020604070405020304" pitchFamily="18" charset="0"/>
                </a:endParaRPr>
              </a:p>
            </p:txBody>
          </p:sp>
        </mc:Choice>
        <mc:Fallback xmlns="">
          <p:sp>
            <p:nvSpPr>
              <p:cNvPr id="17" name="תיבת טקסט 16">
                <a:extLst>
                  <a:ext uri="{FF2B5EF4-FFF2-40B4-BE49-F238E27FC236}">
                    <a16:creationId xmlns:a16="http://schemas.microsoft.com/office/drawing/2014/main" id="{B63A3CB1-1191-7AF4-5996-55A678A44432}"/>
                  </a:ext>
                </a:extLst>
              </p:cNvPr>
              <p:cNvSpPr txBox="1">
                <a:spLocks noRot="1" noChangeAspect="1" noMove="1" noResize="1" noEditPoints="1" noAdjustHandles="1" noChangeArrowheads="1" noChangeShapeType="1" noTextEdit="1"/>
              </p:cNvSpPr>
              <p:nvPr/>
            </p:nvSpPr>
            <p:spPr>
              <a:xfrm>
                <a:off x="5609480" y="5794371"/>
                <a:ext cx="869194" cy="307777"/>
              </a:xfrm>
              <a:prstGeom prst="rect">
                <a:avLst/>
              </a:prstGeom>
              <a:blipFill>
                <a:blip r:embed="rId6"/>
                <a:stretch>
                  <a:fillRect b="-2000"/>
                </a:stretch>
              </a:blipFill>
            </p:spPr>
            <p:txBody>
              <a:bodyPr/>
              <a:lstStyle/>
              <a:p>
                <a:r>
                  <a:rPr lang="en-US">
                    <a:noFill/>
                  </a:rPr>
                  <a:t> </a:t>
                </a:r>
              </a:p>
            </p:txBody>
          </p:sp>
        </mc:Fallback>
      </mc:AlternateContent>
      <p:sp>
        <p:nvSpPr>
          <p:cNvPr id="7" name="מלבן: פינות מעוגלות 6">
            <a:extLst>
              <a:ext uri="{FF2B5EF4-FFF2-40B4-BE49-F238E27FC236}">
                <a16:creationId xmlns:a16="http://schemas.microsoft.com/office/drawing/2014/main" id="{72BFD6BD-00A5-3590-21EA-19590F0523B3}"/>
              </a:ext>
            </a:extLst>
          </p:cNvPr>
          <p:cNvSpPr/>
          <p:nvPr/>
        </p:nvSpPr>
        <p:spPr>
          <a:xfrm>
            <a:off x="7523518" y="1205670"/>
            <a:ext cx="1826707" cy="903605"/>
          </a:xfrm>
          <a:prstGeom prst="roundRect">
            <a:avLst/>
          </a:prstGeom>
          <a:solidFill>
            <a:srgbClr val="D1F2FF"/>
          </a:solidFill>
          <a:ln>
            <a:prstDash val="sysDash"/>
          </a:ln>
        </p:spPr>
        <p:style>
          <a:lnRef idx="1">
            <a:schemeClr val="dk1"/>
          </a:lnRef>
          <a:fillRef idx="2">
            <a:schemeClr val="dk1"/>
          </a:fillRef>
          <a:effectRef idx="1">
            <a:schemeClr val="dk1"/>
          </a:effectRef>
          <a:fontRef idx="minor">
            <a:schemeClr val="dk1"/>
          </a:fontRef>
        </p:style>
        <p:txBody>
          <a:bodyPr rtlCol="0" anchor="ctr"/>
          <a:lstStyle/>
          <a:p>
            <a:pPr algn="ctr" rtl="0"/>
            <a:r>
              <a:rPr lang="en-US" dirty="0">
                <a:latin typeface="Aptos Serif" panose="02020604070405020304" pitchFamily="18" charset="0"/>
                <a:cs typeface="Aptos Serif" panose="02020604070405020304" pitchFamily="18" charset="0"/>
              </a:rPr>
              <a:t>Dynamic weight adjustment </a:t>
            </a:r>
          </a:p>
        </p:txBody>
      </p:sp>
      <p:cxnSp>
        <p:nvCxnSpPr>
          <p:cNvPr id="12" name="מחבר: מרפקי 11">
            <a:extLst>
              <a:ext uri="{FF2B5EF4-FFF2-40B4-BE49-F238E27FC236}">
                <a16:creationId xmlns:a16="http://schemas.microsoft.com/office/drawing/2014/main" id="{FA23114F-57B6-6972-5F49-5D7431F2B561}"/>
              </a:ext>
            </a:extLst>
          </p:cNvPr>
          <p:cNvCxnSpPr>
            <a:cxnSpLocks/>
            <a:stCxn id="42" idx="3"/>
            <a:endCxn id="7" idx="1"/>
          </p:cNvCxnSpPr>
          <p:nvPr/>
        </p:nvCxnSpPr>
        <p:spPr>
          <a:xfrm flipV="1">
            <a:off x="7104338" y="1657473"/>
            <a:ext cx="419180" cy="600165"/>
          </a:xfrm>
          <a:prstGeom prst="bentConnector3">
            <a:avLst>
              <a:gd name="adj1" fmla="val 50000"/>
            </a:avLst>
          </a:prstGeom>
          <a:ln>
            <a:prstDash val="sysDash"/>
            <a:tailEnd type="triangle"/>
          </a:ln>
        </p:spPr>
        <p:style>
          <a:lnRef idx="2">
            <a:schemeClr val="dk1"/>
          </a:lnRef>
          <a:fillRef idx="0">
            <a:schemeClr val="dk1"/>
          </a:fillRef>
          <a:effectRef idx="1">
            <a:schemeClr val="dk1"/>
          </a:effectRef>
          <a:fontRef idx="minor">
            <a:schemeClr val="tx1"/>
          </a:fontRef>
        </p:style>
      </p:cxnSp>
      <p:cxnSp>
        <p:nvCxnSpPr>
          <p:cNvPr id="22" name="מחבר: מרפקי 21">
            <a:extLst>
              <a:ext uri="{FF2B5EF4-FFF2-40B4-BE49-F238E27FC236}">
                <a16:creationId xmlns:a16="http://schemas.microsoft.com/office/drawing/2014/main" id="{DAF5F5D2-9592-1317-DC25-040DF5C78FAA}"/>
              </a:ext>
            </a:extLst>
          </p:cNvPr>
          <p:cNvCxnSpPr>
            <a:cxnSpLocks/>
            <a:stCxn id="40" idx="2"/>
          </p:cNvCxnSpPr>
          <p:nvPr/>
        </p:nvCxnSpPr>
        <p:spPr>
          <a:xfrm rot="16200000" flipH="1">
            <a:off x="967911" y="5233885"/>
            <a:ext cx="724086" cy="982412"/>
          </a:xfrm>
          <a:prstGeom prst="bentConnector2">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25" name="מלבן: פינות מעוגלות 24">
            <a:extLst>
              <a:ext uri="{FF2B5EF4-FFF2-40B4-BE49-F238E27FC236}">
                <a16:creationId xmlns:a16="http://schemas.microsoft.com/office/drawing/2014/main" id="{947F648D-1B99-92B8-5E93-C3697E92095E}"/>
              </a:ext>
            </a:extLst>
          </p:cNvPr>
          <p:cNvSpPr/>
          <p:nvPr/>
        </p:nvSpPr>
        <p:spPr>
          <a:xfrm>
            <a:off x="1821162" y="5883235"/>
            <a:ext cx="1826707" cy="903605"/>
          </a:xfrm>
          <a:prstGeom prst="roundRect">
            <a:avLst/>
          </a:prstGeom>
          <a:solidFill>
            <a:srgbClr val="D1F2FF"/>
          </a:solidFill>
          <a:ln>
            <a:prstDash val="sysDash"/>
          </a:ln>
        </p:spPr>
        <p:style>
          <a:lnRef idx="1">
            <a:schemeClr val="dk1"/>
          </a:lnRef>
          <a:fillRef idx="2">
            <a:schemeClr val="dk1"/>
          </a:fillRef>
          <a:effectRef idx="1">
            <a:schemeClr val="dk1"/>
          </a:effectRef>
          <a:fontRef idx="minor">
            <a:schemeClr val="dk1"/>
          </a:fontRef>
        </p:style>
        <p:txBody>
          <a:bodyPr rtlCol="0" anchor="ctr"/>
          <a:lstStyle/>
          <a:p>
            <a:pPr algn="ctr" rtl="0"/>
            <a:r>
              <a:rPr lang="en-US" dirty="0">
                <a:latin typeface="Aptos Serif" panose="02020604070405020304" pitchFamily="18" charset="0"/>
                <a:cs typeface="Aptos Serif" panose="02020604070405020304" pitchFamily="18" charset="0"/>
              </a:rPr>
              <a:t>Salt-and-Pepper Noise</a:t>
            </a:r>
          </a:p>
        </p:txBody>
      </p:sp>
    </p:spTree>
    <p:extLst>
      <p:ext uri="{BB962C8B-B14F-4D97-AF65-F5344CB8AC3E}">
        <p14:creationId xmlns:p14="http://schemas.microsoft.com/office/powerpoint/2010/main" val="2834679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F743940-DEB9-A2C0-BB7E-AC500A16E18D}"/>
              </a:ext>
            </a:extLst>
          </p:cNvPr>
          <p:cNvSpPr>
            <a:spLocks noGrp="1"/>
          </p:cNvSpPr>
          <p:nvPr>
            <p:ph type="title"/>
          </p:nvPr>
        </p:nvSpPr>
        <p:spPr>
          <a:xfrm>
            <a:off x="3104775" y="62256"/>
            <a:ext cx="4289727" cy="492744"/>
          </a:xfrm>
        </p:spPr>
        <p:txBody>
          <a:bodyPr>
            <a:normAutofit fontScale="90000"/>
          </a:bodyPr>
          <a:lstStyle/>
          <a:p>
            <a:pPr rtl="0"/>
            <a:r>
              <a:rPr lang="en-US" dirty="0">
                <a:latin typeface="Aptos Serif" panose="02020604070405020304" pitchFamily="18" charset="0"/>
                <a:cs typeface="Aptos Serif" panose="02020604070405020304" pitchFamily="18" charset="0"/>
              </a:rPr>
              <a:t>Model’s Process</a:t>
            </a:r>
            <a:endParaRPr lang="en-IL" dirty="0">
              <a:latin typeface="Aptos Serif" panose="02020604070405020304" pitchFamily="18" charset="0"/>
              <a:cs typeface="Aptos Serif" panose="02020604070405020304" pitchFamily="18" charset="0"/>
            </a:endParaRPr>
          </a:p>
        </p:txBody>
      </p:sp>
      <p:sp>
        <p:nvSpPr>
          <p:cNvPr id="4" name="מציין מיקום של מספר שקופית 3">
            <a:extLst>
              <a:ext uri="{FF2B5EF4-FFF2-40B4-BE49-F238E27FC236}">
                <a16:creationId xmlns:a16="http://schemas.microsoft.com/office/drawing/2014/main" id="{1F46BA3E-71E6-8A82-49D3-EACBF4F669B9}"/>
              </a:ext>
            </a:extLst>
          </p:cNvPr>
          <p:cNvSpPr>
            <a:spLocks noGrp="1"/>
          </p:cNvSpPr>
          <p:nvPr>
            <p:ph type="sldNum" sz="quarter" idx="12"/>
          </p:nvPr>
        </p:nvSpPr>
        <p:spPr>
          <a:xfrm>
            <a:off x="11180347" y="6313979"/>
            <a:ext cx="456898" cy="410914"/>
          </a:xfrm>
        </p:spPr>
        <p:txBody>
          <a:bodyPr/>
          <a:lstStyle/>
          <a:p>
            <a:fld id="{4F1A4906-F6B6-460D-8B9B-6AEDD27EBA90}" type="slidenum">
              <a:rPr lang="en-IL" smtClean="0">
                <a:latin typeface="Aptos Serif" panose="02020604070405020304" pitchFamily="18" charset="0"/>
                <a:cs typeface="Aptos Serif" panose="02020604070405020304" pitchFamily="18" charset="0"/>
              </a:rPr>
              <a:t>12</a:t>
            </a:fld>
            <a:endParaRPr lang="en-IL" dirty="0">
              <a:latin typeface="Aptos Serif" panose="02020604070405020304" pitchFamily="18" charset="0"/>
              <a:cs typeface="Aptos Serif" panose="02020604070405020304" pitchFamily="18" charset="0"/>
            </a:endParaRPr>
          </a:p>
        </p:txBody>
      </p:sp>
      <p:sp>
        <p:nvSpPr>
          <p:cNvPr id="39" name="מלבן: פינות מעוגלות 38">
            <a:extLst>
              <a:ext uri="{FF2B5EF4-FFF2-40B4-BE49-F238E27FC236}">
                <a16:creationId xmlns:a16="http://schemas.microsoft.com/office/drawing/2014/main" id="{36EB9E8A-2E5C-24AF-40CC-D7A4BA9D0B06}"/>
              </a:ext>
            </a:extLst>
          </p:cNvPr>
          <p:cNvSpPr/>
          <p:nvPr/>
        </p:nvSpPr>
        <p:spPr>
          <a:xfrm>
            <a:off x="288100" y="1693787"/>
            <a:ext cx="1400828" cy="1127700"/>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Input Image</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sp>
        <p:nvSpPr>
          <p:cNvPr id="40" name="מלבן: פינות מעוגלות 39">
            <a:extLst>
              <a:ext uri="{FF2B5EF4-FFF2-40B4-BE49-F238E27FC236}">
                <a16:creationId xmlns:a16="http://schemas.microsoft.com/office/drawing/2014/main" id="{BA0DD223-36BD-8E99-D5C1-F41BC38AED12}"/>
              </a:ext>
            </a:extLst>
          </p:cNvPr>
          <p:cNvSpPr/>
          <p:nvPr/>
        </p:nvSpPr>
        <p:spPr>
          <a:xfrm>
            <a:off x="52237" y="4148023"/>
            <a:ext cx="1573022" cy="1215025"/>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Noise addition</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sp>
        <p:nvSpPr>
          <p:cNvPr id="41" name="מלבן: פינות מעוגלות 40">
            <a:extLst>
              <a:ext uri="{FF2B5EF4-FFF2-40B4-BE49-F238E27FC236}">
                <a16:creationId xmlns:a16="http://schemas.microsoft.com/office/drawing/2014/main" id="{61E43DF5-AAF0-1C87-7460-2F391B8624B6}"/>
              </a:ext>
            </a:extLst>
          </p:cNvPr>
          <p:cNvSpPr/>
          <p:nvPr/>
        </p:nvSpPr>
        <p:spPr>
          <a:xfrm>
            <a:off x="2375772" y="1693787"/>
            <a:ext cx="1826709" cy="1127700"/>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ViT – image processing</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sp>
        <p:nvSpPr>
          <p:cNvPr id="42" name="מלבן: פינות מעוגלות 41">
            <a:extLst>
              <a:ext uri="{FF2B5EF4-FFF2-40B4-BE49-F238E27FC236}">
                <a16:creationId xmlns:a16="http://schemas.microsoft.com/office/drawing/2014/main" id="{8BCC8417-00DA-D124-7CA3-E3B4D7001B33}"/>
              </a:ext>
            </a:extLst>
          </p:cNvPr>
          <p:cNvSpPr/>
          <p:nvPr/>
        </p:nvSpPr>
        <p:spPr>
          <a:xfrm>
            <a:off x="5277629" y="1693788"/>
            <a:ext cx="1826709" cy="1127700"/>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FF – feature extraction</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cxnSp>
        <p:nvCxnSpPr>
          <p:cNvPr id="44" name="מחבר חץ ישר 43">
            <a:extLst>
              <a:ext uri="{FF2B5EF4-FFF2-40B4-BE49-F238E27FC236}">
                <a16:creationId xmlns:a16="http://schemas.microsoft.com/office/drawing/2014/main" id="{7D1AD0CD-427C-7FB1-42BA-0A542994DC01}"/>
              </a:ext>
            </a:extLst>
          </p:cNvPr>
          <p:cNvCxnSpPr>
            <a:cxnSpLocks/>
          </p:cNvCxnSpPr>
          <p:nvPr/>
        </p:nvCxnSpPr>
        <p:spPr>
          <a:xfrm>
            <a:off x="1688928" y="2257637"/>
            <a:ext cx="686844" cy="0"/>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46" name="מחבר חץ ישר 45">
            <a:extLst>
              <a:ext uri="{FF2B5EF4-FFF2-40B4-BE49-F238E27FC236}">
                <a16:creationId xmlns:a16="http://schemas.microsoft.com/office/drawing/2014/main" id="{B4278A8A-B4EE-668A-EDD9-4B93E800B43A}"/>
              </a:ext>
            </a:extLst>
          </p:cNvPr>
          <p:cNvCxnSpPr>
            <a:cxnSpLocks/>
          </p:cNvCxnSpPr>
          <p:nvPr/>
        </p:nvCxnSpPr>
        <p:spPr>
          <a:xfrm>
            <a:off x="4243782" y="2280770"/>
            <a:ext cx="1075148" cy="1"/>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sp>
        <p:nvSpPr>
          <p:cNvPr id="49" name="מלבן: פינות מעוגלות 48">
            <a:extLst>
              <a:ext uri="{FF2B5EF4-FFF2-40B4-BE49-F238E27FC236}">
                <a16:creationId xmlns:a16="http://schemas.microsoft.com/office/drawing/2014/main" id="{1F560800-5398-17F3-963C-327DD7E730DF}"/>
              </a:ext>
            </a:extLst>
          </p:cNvPr>
          <p:cNvSpPr/>
          <p:nvPr/>
        </p:nvSpPr>
        <p:spPr>
          <a:xfrm>
            <a:off x="2179874" y="4191686"/>
            <a:ext cx="2210500" cy="1127700"/>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Denoising U-Net Encoder – Extract deepest features</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sp>
        <p:nvSpPr>
          <p:cNvPr id="50" name="מלבן: פינות מעוגלות 49">
            <a:extLst>
              <a:ext uri="{FF2B5EF4-FFF2-40B4-BE49-F238E27FC236}">
                <a16:creationId xmlns:a16="http://schemas.microsoft.com/office/drawing/2014/main" id="{F15B0026-4EDE-C42B-9F3F-5205509589FC}"/>
              </a:ext>
            </a:extLst>
          </p:cNvPr>
          <p:cNvSpPr/>
          <p:nvPr/>
        </p:nvSpPr>
        <p:spPr>
          <a:xfrm>
            <a:off x="5182646" y="4191686"/>
            <a:ext cx="1826708" cy="1127700"/>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IAM – guide diffusion process</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cxnSp>
        <p:nvCxnSpPr>
          <p:cNvPr id="51" name="מחבר חץ ישר 50">
            <a:extLst>
              <a:ext uri="{FF2B5EF4-FFF2-40B4-BE49-F238E27FC236}">
                <a16:creationId xmlns:a16="http://schemas.microsoft.com/office/drawing/2014/main" id="{6A3A8A8D-17BD-97FB-9E8C-2C8BA9CFC7C9}"/>
              </a:ext>
            </a:extLst>
          </p:cNvPr>
          <p:cNvCxnSpPr>
            <a:cxnSpLocks/>
          </p:cNvCxnSpPr>
          <p:nvPr/>
        </p:nvCxnSpPr>
        <p:spPr>
          <a:xfrm>
            <a:off x="1625259" y="4755536"/>
            <a:ext cx="554615" cy="0"/>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53" name="מחבר חץ ישר 52">
            <a:extLst>
              <a:ext uri="{FF2B5EF4-FFF2-40B4-BE49-F238E27FC236}">
                <a16:creationId xmlns:a16="http://schemas.microsoft.com/office/drawing/2014/main" id="{A5652784-D628-16BA-A70D-7D096BB621C9}"/>
              </a:ext>
            </a:extLst>
          </p:cNvPr>
          <p:cNvCxnSpPr>
            <a:cxnSpLocks/>
          </p:cNvCxnSpPr>
          <p:nvPr/>
        </p:nvCxnSpPr>
        <p:spPr>
          <a:xfrm>
            <a:off x="6096000" y="2821487"/>
            <a:ext cx="0" cy="1370199"/>
          </a:xfrm>
          <a:prstGeom prst="straightConnector1">
            <a:avLst/>
          </a:prstGeom>
          <a:ln w="28575">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56" name="מחבר חץ ישר 55">
            <a:extLst>
              <a:ext uri="{FF2B5EF4-FFF2-40B4-BE49-F238E27FC236}">
                <a16:creationId xmlns:a16="http://schemas.microsoft.com/office/drawing/2014/main" id="{96394F02-6C17-2A5F-1662-8B27E3D7AF7E}"/>
              </a:ext>
            </a:extLst>
          </p:cNvPr>
          <p:cNvCxnSpPr>
            <a:cxnSpLocks/>
          </p:cNvCxnSpPr>
          <p:nvPr/>
        </p:nvCxnSpPr>
        <p:spPr>
          <a:xfrm>
            <a:off x="4390373" y="4755536"/>
            <a:ext cx="792273" cy="0"/>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sp>
        <p:nvSpPr>
          <p:cNvPr id="59" name="מלבן: פינות מעוגלות 58">
            <a:extLst>
              <a:ext uri="{FF2B5EF4-FFF2-40B4-BE49-F238E27FC236}">
                <a16:creationId xmlns:a16="http://schemas.microsoft.com/office/drawing/2014/main" id="{0732E1FB-89F6-CB79-F20B-457FA1AB5367}"/>
              </a:ext>
            </a:extLst>
          </p:cNvPr>
          <p:cNvSpPr/>
          <p:nvPr/>
        </p:nvSpPr>
        <p:spPr>
          <a:xfrm>
            <a:off x="7697780" y="4148023"/>
            <a:ext cx="2154215" cy="1215025"/>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Denoising U-Net Decoder – Produce Refined version</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sp>
        <p:nvSpPr>
          <p:cNvPr id="76" name="מלבן: פינות מעוגלות 75">
            <a:extLst>
              <a:ext uri="{FF2B5EF4-FFF2-40B4-BE49-F238E27FC236}">
                <a16:creationId xmlns:a16="http://schemas.microsoft.com/office/drawing/2014/main" id="{A49ED879-133C-C7A8-1F0B-7240A0FD5932}"/>
              </a:ext>
            </a:extLst>
          </p:cNvPr>
          <p:cNvSpPr/>
          <p:nvPr/>
        </p:nvSpPr>
        <p:spPr>
          <a:xfrm>
            <a:off x="10266993" y="4148023"/>
            <a:ext cx="1826709" cy="1215025"/>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Restored Image</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cxnSp>
        <p:nvCxnSpPr>
          <p:cNvPr id="84" name="מחבר חץ ישר 83">
            <a:extLst>
              <a:ext uri="{FF2B5EF4-FFF2-40B4-BE49-F238E27FC236}">
                <a16:creationId xmlns:a16="http://schemas.microsoft.com/office/drawing/2014/main" id="{A40A2EF5-C001-9939-5F82-85A96395FD2F}"/>
              </a:ext>
            </a:extLst>
          </p:cNvPr>
          <p:cNvCxnSpPr>
            <a:cxnSpLocks/>
          </p:cNvCxnSpPr>
          <p:nvPr/>
        </p:nvCxnSpPr>
        <p:spPr>
          <a:xfrm>
            <a:off x="7009354" y="4755536"/>
            <a:ext cx="688426" cy="0"/>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87" name="מחבר חץ ישר 86">
            <a:extLst>
              <a:ext uri="{FF2B5EF4-FFF2-40B4-BE49-F238E27FC236}">
                <a16:creationId xmlns:a16="http://schemas.microsoft.com/office/drawing/2014/main" id="{BDDFAE6B-E4B9-238D-862F-D291611E976D}"/>
              </a:ext>
            </a:extLst>
          </p:cNvPr>
          <p:cNvCxnSpPr>
            <a:cxnSpLocks/>
            <a:endCxn id="76" idx="1"/>
          </p:cNvCxnSpPr>
          <p:nvPr/>
        </p:nvCxnSpPr>
        <p:spPr>
          <a:xfrm>
            <a:off x="9851995" y="4743009"/>
            <a:ext cx="414998" cy="12527"/>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91" name="מחבר: מעוקל 90">
            <a:extLst>
              <a:ext uri="{FF2B5EF4-FFF2-40B4-BE49-F238E27FC236}">
                <a16:creationId xmlns:a16="http://schemas.microsoft.com/office/drawing/2014/main" id="{BDE5038B-AF9B-42EE-F38B-9F4DCA6CAA97}"/>
              </a:ext>
            </a:extLst>
          </p:cNvPr>
          <p:cNvCxnSpPr>
            <a:cxnSpLocks/>
          </p:cNvCxnSpPr>
          <p:nvPr/>
        </p:nvCxnSpPr>
        <p:spPr>
          <a:xfrm rot="5400000" flipH="1">
            <a:off x="6022246" y="2680214"/>
            <a:ext cx="43662" cy="5322007"/>
          </a:xfrm>
          <a:prstGeom prst="curvedConnector3">
            <a:avLst>
              <a:gd name="adj1" fmla="val -778966"/>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3" name="מחבר חץ ישר 2">
            <a:extLst>
              <a:ext uri="{FF2B5EF4-FFF2-40B4-BE49-F238E27FC236}">
                <a16:creationId xmlns:a16="http://schemas.microsoft.com/office/drawing/2014/main" id="{E37F02E2-3AE7-63EA-C488-FAA4C7089CDC}"/>
              </a:ext>
            </a:extLst>
          </p:cNvPr>
          <p:cNvCxnSpPr>
            <a:cxnSpLocks/>
          </p:cNvCxnSpPr>
          <p:nvPr/>
        </p:nvCxnSpPr>
        <p:spPr>
          <a:xfrm>
            <a:off x="988514" y="2821487"/>
            <a:ext cx="0" cy="1326536"/>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sp>
        <p:nvSpPr>
          <p:cNvPr id="8" name="תיבת טקסט 7">
            <a:extLst>
              <a:ext uri="{FF2B5EF4-FFF2-40B4-BE49-F238E27FC236}">
                <a16:creationId xmlns:a16="http://schemas.microsoft.com/office/drawing/2014/main" id="{42566AB2-99D1-94B6-0523-3C5DC72E1C11}"/>
              </a:ext>
            </a:extLst>
          </p:cNvPr>
          <p:cNvSpPr txBox="1"/>
          <p:nvPr/>
        </p:nvSpPr>
        <p:spPr>
          <a:xfrm>
            <a:off x="6096000" y="3285342"/>
            <a:ext cx="1826707" cy="276999"/>
          </a:xfrm>
          <a:prstGeom prst="rect">
            <a:avLst/>
          </a:prstGeom>
          <a:noFill/>
        </p:spPr>
        <p:txBody>
          <a:bodyPr wrap="square" rtlCol="0">
            <a:spAutoFit/>
          </a:bodyPr>
          <a:lstStyle/>
          <a:p>
            <a:pPr algn="l" rtl="0"/>
            <a:r>
              <a:rPr lang="en-US" sz="1100" i="1" dirty="0">
                <a:latin typeface="Aptos Serif" panose="02020604070405020304" pitchFamily="18" charset="0"/>
                <a:cs typeface="Aptos Serif" panose="02020604070405020304" pitchFamily="18" charset="0"/>
              </a:rPr>
              <a:t>Feature</a:t>
            </a:r>
            <a:r>
              <a:rPr lang="en-US" sz="1200" i="1" dirty="0">
                <a:latin typeface="Aptos Serif" panose="02020604070405020304" pitchFamily="18" charset="0"/>
                <a:cs typeface="Aptos Serif" panose="02020604070405020304" pitchFamily="18" charset="0"/>
              </a:rPr>
              <a:t> Map F</a:t>
            </a:r>
            <a:endParaRPr lang="en-IL" sz="1200" i="1" dirty="0">
              <a:latin typeface="Aptos Serif" panose="02020604070405020304" pitchFamily="18" charset="0"/>
              <a:cs typeface="Aptos Serif" panose="02020604070405020304" pitchFamily="18" charset="0"/>
            </a:endParaRPr>
          </a:p>
        </p:txBody>
      </p:sp>
      <p:sp>
        <p:nvSpPr>
          <p:cNvPr id="9" name="תיבת טקסט 8">
            <a:extLst>
              <a:ext uri="{FF2B5EF4-FFF2-40B4-BE49-F238E27FC236}">
                <a16:creationId xmlns:a16="http://schemas.microsoft.com/office/drawing/2014/main" id="{182CB893-2F6E-2669-E303-EAD7D47BD9BE}"/>
              </a:ext>
            </a:extLst>
          </p:cNvPr>
          <p:cNvSpPr txBox="1"/>
          <p:nvPr/>
        </p:nvSpPr>
        <p:spPr>
          <a:xfrm>
            <a:off x="4481733" y="4302817"/>
            <a:ext cx="750513" cy="430887"/>
          </a:xfrm>
          <a:prstGeom prst="rect">
            <a:avLst/>
          </a:prstGeom>
          <a:noFill/>
        </p:spPr>
        <p:txBody>
          <a:bodyPr wrap="square" rtlCol="0">
            <a:spAutoFit/>
          </a:bodyPr>
          <a:lstStyle/>
          <a:p>
            <a:pPr algn="l" rtl="0"/>
            <a:r>
              <a:rPr lang="en-US" sz="1100" i="1" dirty="0">
                <a:latin typeface="Aptos Serif" panose="02020604070405020304" pitchFamily="18" charset="0"/>
                <a:cs typeface="Aptos Serif" panose="02020604070405020304" pitchFamily="18" charset="0"/>
              </a:rPr>
              <a:t>Feature Map D</a:t>
            </a:r>
            <a:endParaRPr lang="en-IL" sz="1100" i="1" dirty="0">
              <a:latin typeface="Aptos Serif" panose="02020604070405020304" pitchFamily="18" charset="0"/>
              <a:cs typeface="Aptos Serif" panose="02020604070405020304" pitchFamily="18" charset="0"/>
            </a:endParaRPr>
          </a:p>
        </p:txBody>
      </p:sp>
      <p:sp>
        <p:nvSpPr>
          <p:cNvPr id="10" name="תיבת טקסט 9">
            <a:extLst>
              <a:ext uri="{FF2B5EF4-FFF2-40B4-BE49-F238E27FC236}">
                <a16:creationId xmlns:a16="http://schemas.microsoft.com/office/drawing/2014/main" id="{4F876109-D50C-DA82-CC60-95444F002C24}"/>
              </a:ext>
            </a:extLst>
          </p:cNvPr>
          <p:cNvSpPr txBox="1"/>
          <p:nvPr/>
        </p:nvSpPr>
        <p:spPr>
          <a:xfrm>
            <a:off x="7064646" y="4303288"/>
            <a:ext cx="659712" cy="430887"/>
          </a:xfrm>
          <a:prstGeom prst="rect">
            <a:avLst/>
          </a:prstGeom>
          <a:noFill/>
        </p:spPr>
        <p:txBody>
          <a:bodyPr wrap="square" rtlCol="0">
            <a:spAutoFit/>
          </a:bodyPr>
          <a:lstStyle/>
          <a:p>
            <a:pPr algn="l" rtl="0"/>
            <a:r>
              <a:rPr lang="en-US" sz="1050" i="1" dirty="0">
                <a:latin typeface="Aptos Serif" panose="02020604070405020304" pitchFamily="18" charset="0"/>
                <a:cs typeface="Aptos Serif" panose="02020604070405020304" pitchFamily="18" charset="0"/>
              </a:rPr>
              <a:t>Feature</a:t>
            </a:r>
            <a:r>
              <a:rPr lang="en-US" sz="1100" i="1" dirty="0">
                <a:latin typeface="Aptos Serif" panose="02020604070405020304" pitchFamily="18" charset="0"/>
                <a:cs typeface="Aptos Serif" panose="02020604070405020304" pitchFamily="18" charset="0"/>
              </a:rPr>
              <a:t> Map O</a:t>
            </a:r>
            <a:endParaRPr lang="en-IL" sz="1100" i="1" dirty="0">
              <a:latin typeface="Aptos Serif" panose="02020604070405020304" pitchFamily="18" charset="0"/>
              <a:cs typeface="Aptos Serif" panose="02020604070405020304" pitchFamily="18" charset="0"/>
            </a:endParaRPr>
          </a:p>
        </p:txBody>
      </p:sp>
      <mc:AlternateContent xmlns:mc="http://schemas.openxmlformats.org/markup-compatibility/2006" xmlns:a14="http://schemas.microsoft.com/office/drawing/2010/main">
        <mc:Choice Requires="a14">
          <p:sp>
            <p:nvSpPr>
              <p:cNvPr id="13" name="תיבת טקסט 12">
                <a:extLst>
                  <a:ext uri="{FF2B5EF4-FFF2-40B4-BE49-F238E27FC236}">
                    <a16:creationId xmlns:a16="http://schemas.microsoft.com/office/drawing/2014/main" id="{96DB71E5-A156-1DC8-CB18-190BD47D9BDB}"/>
                  </a:ext>
                </a:extLst>
              </p:cNvPr>
              <p:cNvSpPr txBox="1"/>
              <p:nvPr/>
            </p:nvSpPr>
            <p:spPr>
              <a:xfrm>
                <a:off x="1724696" y="1969258"/>
                <a:ext cx="501805" cy="307777"/>
              </a:xfrm>
              <a:prstGeom prst="rect">
                <a:avLst/>
              </a:prstGeom>
              <a:noFill/>
            </p:spPr>
            <p:txBody>
              <a:bodyPr wrap="square" rtlCol="0">
                <a:spAutoFit/>
              </a:bodyPr>
              <a:lstStyle/>
              <a:p>
                <a:pPr algn="l" rtl="0"/>
                <a14:m>
                  <m:oMathPara xmlns:m="http://schemas.openxmlformats.org/officeDocument/2006/math">
                    <m:oMathParaPr>
                      <m:jc m:val="centerGroup"/>
                    </m:oMathParaPr>
                    <m:oMath xmlns:m="http://schemas.openxmlformats.org/officeDocument/2006/math">
                      <m:sSub>
                        <m:sSubPr>
                          <m:ctrlPr>
                            <a:rPr lang="en-IL" sz="1400" i="1" smtClean="0">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0</m:t>
                          </m:r>
                        </m:sub>
                      </m:sSub>
                    </m:oMath>
                  </m:oMathPara>
                </a14:m>
                <a:endParaRPr lang="en-IL" sz="1400" dirty="0">
                  <a:latin typeface="Aptos Serif" panose="02020604070405020304" pitchFamily="18" charset="0"/>
                  <a:cs typeface="Aptos Serif" panose="02020604070405020304" pitchFamily="18" charset="0"/>
                </a:endParaRPr>
              </a:p>
            </p:txBody>
          </p:sp>
        </mc:Choice>
        <mc:Fallback xmlns="">
          <p:sp>
            <p:nvSpPr>
              <p:cNvPr id="13" name="תיבת טקסט 12">
                <a:extLst>
                  <a:ext uri="{FF2B5EF4-FFF2-40B4-BE49-F238E27FC236}">
                    <a16:creationId xmlns:a16="http://schemas.microsoft.com/office/drawing/2014/main" id="{96DB71E5-A156-1DC8-CB18-190BD47D9BDB}"/>
                  </a:ext>
                </a:extLst>
              </p:cNvPr>
              <p:cNvSpPr txBox="1">
                <a:spLocks noRot="1" noChangeAspect="1" noMove="1" noResize="1" noEditPoints="1" noAdjustHandles="1" noChangeArrowheads="1" noChangeShapeType="1" noTextEdit="1"/>
              </p:cNvSpPr>
              <p:nvPr/>
            </p:nvSpPr>
            <p:spPr>
              <a:xfrm>
                <a:off x="1724696" y="1969258"/>
                <a:ext cx="501805" cy="3077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תיבת טקסט 13">
                <a:extLst>
                  <a:ext uri="{FF2B5EF4-FFF2-40B4-BE49-F238E27FC236}">
                    <a16:creationId xmlns:a16="http://schemas.microsoft.com/office/drawing/2014/main" id="{263454A5-D478-5DD5-0AD7-6B10B9FFE35A}"/>
                  </a:ext>
                </a:extLst>
              </p:cNvPr>
              <p:cNvSpPr txBox="1"/>
              <p:nvPr/>
            </p:nvSpPr>
            <p:spPr>
              <a:xfrm>
                <a:off x="924845" y="3408452"/>
                <a:ext cx="50180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L" sz="1400" i="1" smtClean="0">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0</m:t>
                          </m:r>
                        </m:sub>
                      </m:sSub>
                    </m:oMath>
                  </m:oMathPara>
                </a14:m>
                <a:endParaRPr lang="en-IL" sz="1400" dirty="0">
                  <a:latin typeface="Aptos Serif" panose="02020604070405020304" pitchFamily="18" charset="0"/>
                  <a:cs typeface="Aptos Serif" panose="02020604070405020304" pitchFamily="18" charset="0"/>
                </a:endParaRPr>
              </a:p>
            </p:txBody>
          </p:sp>
        </mc:Choice>
        <mc:Fallback xmlns="">
          <p:sp>
            <p:nvSpPr>
              <p:cNvPr id="14" name="תיבת טקסט 13">
                <a:extLst>
                  <a:ext uri="{FF2B5EF4-FFF2-40B4-BE49-F238E27FC236}">
                    <a16:creationId xmlns:a16="http://schemas.microsoft.com/office/drawing/2014/main" id="{263454A5-D478-5DD5-0AD7-6B10B9FFE35A}"/>
                  </a:ext>
                </a:extLst>
              </p:cNvPr>
              <p:cNvSpPr txBox="1">
                <a:spLocks noRot="1" noChangeAspect="1" noMove="1" noResize="1" noEditPoints="1" noAdjustHandles="1" noChangeArrowheads="1" noChangeShapeType="1" noTextEdit="1"/>
              </p:cNvSpPr>
              <p:nvPr/>
            </p:nvSpPr>
            <p:spPr>
              <a:xfrm>
                <a:off x="924845" y="3408452"/>
                <a:ext cx="501805" cy="3077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תיבת טקסט 14">
                <a:extLst>
                  <a:ext uri="{FF2B5EF4-FFF2-40B4-BE49-F238E27FC236}">
                    <a16:creationId xmlns:a16="http://schemas.microsoft.com/office/drawing/2014/main" id="{E18333BF-5660-FC74-266A-3F9E910E81EA}"/>
                  </a:ext>
                </a:extLst>
              </p:cNvPr>
              <p:cNvSpPr txBox="1"/>
              <p:nvPr/>
            </p:nvSpPr>
            <p:spPr>
              <a:xfrm>
                <a:off x="4338877" y="1657473"/>
                <a:ext cx="884959" cy="600164"/>
              </a:xfrm>
              <a:prstGeom prst="rect">
                <a:avLst/>
              </a:prstGeom>
              <a:noFill/>
              <a:ln>
                <a:solidFill>
                  <a:srgbClr val="C7D7DD"/>
                </a:solidFill>
              </a:ln>
            </p:spPr>
            <p:txBody>
              <a:bodyPr wrap="square" rtlCol="0">
                <a:spAutoFit/>
              </a:bodyPr>
              <a:lstStyle/>
              <a:p>
                <a:pPr algn="l" rtl="0"/>
                <a:r>
                  <a:rPr lang="en-US" sz="1100" i="1" dirty="0">
                    <a:latin typeface="Aptos Serif" panose="02020604070405020304" pitchFamily="18" charset="0"/>
                    <a:cs typeface="Aptos Serif" panose="02020604070405020304" pitchFamily="18" charset="0"/>
                  </a:rPr>
                  <a:t>Multi-scale features</a:t>
                </a:r>
                <a14:m>
                  <m:oMath xmlns:m="http://schemas.openxmlformats.org/officeDocument/2006/math">
                    <m:sSub>
                      <m:sSubPr>
                        <m:ctrlPr>
                          <a:rPr lang="en-IL" sz="1100" i="1" smtClean="0">
                            <a:latin typeface="Cambria Math" panose="02040503050406030204" pitchFamily="18" charset="0"/>
                          </a:rPr>
                        </m:ctrlPr>
                      </m:sSubPr>
                      <m:e>
                        <m:r>
                          <a:rPr lang="en-US" sz="1100" i="1">
                            <a:latin typeface="Cambria Math" panose="02040503050406030204" pitchFamily="18" charset="0"/>
                          </a:rPr>
                          <m:t>𝑥</m:t>
                        </m:r>
                      </m:e>
                      <m:sub>
                        <m:r>
                          <a:rPr lang="en-US" sz="1100" b="0" i="1" smtClean="0">
                            <a:latin typeface="Cambria Math" panose="02040503050406030204" pitchFamily="18" charset="0"/>
                          </a:rPr>
                          <m:t>1</m:t>
                        </m:r>
                      </m:sub>
                    </m:sSub>
                    <m:r>
                      <a:rPr lang="en-US" sz="1100" b="0" i="1" smtClean="0">
                        <a:latin typeface="Cambria Math" panose="02040503050406030204" pitchFamily="18" charset="0"/>
                      </a:rPr>
                      <m:t>,</m:t>
                    </m:r>
                    <m:sSub>
                      <m:sSubPr>
                        <m:ctrlPr>
                          <a:rPr lang="en-IL" sz="1100" i="1">
                            <a:latin typeface="Cambria Math" panose="02040503050406030204" pitchFamily="18" charset="0"/>
                          </a:rPr>
                        </m:ctrlPr>
                      </m:sSubPr>
                      <m:e>
                        <m:r>
                          <a:rPr lang="en-US" sz="1100" i="1">
                            <a:latin typeface="Cambria Math" panose="02040503050406030204" pitchFamily="18" charset="0"/>
                          </a:rPr>
                          <m:t>𝑥</m:t>
                        </m:r>
                      </m:e>
                      <m:sub>
                        <m:r>
                          <a:rPr lang="en-US" sz="1100" b="0" i="1" smtClean="0">
                            <a:latin typeface="Cambria Math" panose="02040503050406030204" pitchFamily="18" charset="0"/>
                          </a:rPr>
                          <m:t>2</m:t>
                        </m:r>
                      </m:sub>
                    </m:sSub>
                  </m:oMath>
                </a14:m>
                <a:r>
                  <a:rPr lang="en-US" sz="1100" i="1" dirty="0">
                    <a:latin typeface="Aptos Serif" panose="02020604070405020304" pitchFamily="18" charset="0"/>
                    <a:cs typeface="Aptos Serif" panose="02020604070405020304" pitchFamily="18" charset="0"/>
                  </a:rPr>
                  <a:t>,</a:t>
                </a:r>
                <a:r>
                  <a:rPr lang="en-IL" sz="1100" i="1" dirty="0">
                    <a:latin typeface="Aptos Serif" panose="02020604070405020304" pitchFamily="18" charset="0"/>
                    <a:cs typeface="Aptos Serif" panose="02020604070405020304" pitchFamily="18" charset="0"/>
                  </a:rPr>
                  <a:t> </a:t>
                </a:r>
                <a14:m>
                  <m:oMath xmlns:m="http://schemas.openxmlformats.org/officeDocument/2006/math">
                    <m:sSub>
                      <m:sSubPr>
                        <m:ctrlPr>
                          <a:rPr lang="en-IL" sz="1100" i="1">
                            <a:latin typeface="Cambria Math" panose="02040503050406030204" pitchFamily="18" charset="0"/>
                          </a:rPr>
                        </m:ctrlPr>
                      </m:sSubPr>
                      <m:e>
                        <m:r>
                          <a:rPr lang="en-US" sz="1100" i="1">
                            <a:latin typeface="Cambria Math" panose="02040503050406030204" pitchFamily="18" charset="0"/>
                          </a:rPr>
                          <m:t>𝑥</m:t>
                        </m:r>
                      </m:e>
                      <m:sub>
                        <m:r>
                          <a:rPr lang="en-US" sz="1100" b="0" i="1" smtClean="0">
                            <a:latin typeface="Cambria Math" panose="02040503050406030204" pitchFamily="18" charset="0"/>
                          </a:rPr>
                          <m:t>3</m:t>
                        </m:r>
                      </m:sub>
                    </m:sSub>
                  </m:oMath>
                </a14:m>
                <a:endParaRPr lang="en-IL" sz="1100" i="1" dirty="0">
                  <a:latin typeface="Aptos Serif" panose="02020604070405020304" pitchFamily="18" charset="0"/>
                  <a:cs typeface="Aptos Serif" panose="02020604070405020304" pitchFamily="18" charset="0"/>
                </a:endParaRPr>
              </a:p>
            </p:txBody>
          </p:sp>
        </mc:Choice>
        <mc:Fallback xmlns="">
          <p:sp>
            <p:nvSpPr>
              <p:cNvPr id="15" name="תיבת טקסט 14">
                <a:extLst>
                  <a:ext uri="{FF2B5EF4-FFF2-40B4-BE49-F238E27FC236}">
                    <a16:creationId xmlns:a16="http://schemas.microsoft.com/office/drawing/2014/main" id="{E18333BF-5660-FC74-266A-3F9E910E81EA}"/>
                  </a:ext>
                </a:extLst>
              </p:cNvPr>
              <p:cNvSpPr txBox="1">
                <a:spLocks noRot="1" noChangeAspect="1" noMove="1" noResize="1" noEditPoints="1" noAdjustHandles="1" noChangeArrowheads="1" noChangeShapeType="1" noTextEdit="1"/>
              </p:cNvSpPr>
              <p:nvPr/>
            </p:nvSpPr>
            <p:spPr>
              <a:xfrm>
                <a:off x="4338877" y="1657473"/>
                <a:ext cx="884959" cy="600164"/>
              </a:xfrm>
              <a:prstGeom prst="rect">
                <a:avLst/>
              </a:prstGeom>
              <a:blipFill>
                <a:blip r:embed="rId4"/>
                <a:stretch>
                  <a:fillRect r="-680" b="-5000"/>
                </a:stretch>
              </a:blipFill>
              <a:ln>
                <a:solidFill>
                  <a:srgbClr val="C7D7DD"/>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תיבת טקסט 15">
                <a:extLst>
                  <a:ext uri="{FF2B5EF4-FFF2-40B4-BE49-F238E27FC236}">
                    <a16:creationId xmlns:a16="http://schemas.microsoft.com/office/drawing/2014/main" id="{EEDD0295-13B5-A090-0B1F-0A9FFBF613E5}"/>
                  </a:ext>
                </a:extLst>
              </p:cNvPr>
              <p:cNvSpPr txBox="1"/>
              <p:nvPr/>
            </p:nvSpPr>
            <p:spPr>
              <a:xfrm>
                <a:off x="1562176" y="4404096"/>
                <a:ext cx="869194" cy="307777"/>
              </a:xfrm>
              <a:prstGeom prst="rect">
                <a:avLst/>
              </a:prstGeom>
              <a:noFill/>
            </p:spPr>
            <p:txBody>
              <a:bodyPr wrap="square" rtlCol="0">
                <a:spAutoFit/>
              </a:bodyPr>
              <a:lstStyle/>
              <a:p>
                <a:pPr algn="l" rtl="0"/>
                <a14:m>
                  <m:oMathPara xmlns:m="http://schemas.openxmlformats.org/officeDocument/2006/math">
                    <m:oMathParaPr>
                      <m:jc m:val="centerGroup"/>
                    </m:oMathParaPr>
                    <m:oMath xmlns:m="http://schemas.openxmlformats.org/officeDocument/2006/math">
                      <m:sSub>
                        <m:sSubPr>
                          <m:ctrlPr>
                            <a:rPr lang="en-IL" sz="1400" i="1" smtClean="0">
                              <a:latin typeface="Cambria Math" panose="02040503050406030204" pitchFamily="18" charset="0"/>
                            </a:rPr>
                          </m:ctrlPr>
                        </m:sSubPr>
                        <m:e>
                          <m:r>
                            <m:rPr>
                              <m:sty m:val="p"/>
                            </m:rPr>
                            <a:rPr lang="en-US" sz="1400" b="0" i="0" smtClean="0">
                              <a:latin typeface="Cambria Math" panose="02040503050406030204" pitchFamily="18" charset="0"/>
                            </a:rPr>
                            <m:t>y</m:t>
                          </m:r>
                        </m:e>
                        <m:sub>
                          <m:r>
                            <m:rPr>
                              <m:sty m:val="p"/>
                            </m:rPr>
                            <a:rPr lang="en-US" sz="1400" i="0">
                              <a:latin typeface="Cambria Math" panose="02040503050406030204" pitchFamily="18" charset="0"/>
                            </a:rPr>
                            <m:t>t</m:t>
                          </m:r>
                        </m:sub>
                      </m:sSub>
                    </m:oMath>
                  </m:oMathPara>
                </a14:m>
                <a:endParaRPr lang="en-IL" sz="1400" dirty="0">
                  <a:latin typeface="Aptos Serif" panose="02020604070405020304" pitchFamily="18" charset="0"/>
                  <a:cs typeface="Aptos Serif" panose="02020604070405020304" pitchFamily="18" charset="0"/>
                </a:endParaRPr>
              </a:p>
            </p:txBody>
          </p:sp>
        </mc:Choice>
        <mc:Fallback xmlns="">
          <p:sp>
            <p:nvSpPr>
              <p:cNvPr id="16" name="תיבת טקסט 15">
                <a:extLst>
                  <a:ext uri="{FF2B5EF4-FFF2-40B4-BE49-F238E27FC236}">
                    <a16:creationId xmlns:a16="http://schemas.microsoft.com/office/drawing/2014/main" id="{EEDD0295-13B5-A090-0B1F-0A9FFBF613E5}"/>
                  </a:ext>
                </a:extLst>
              </p:cNvPr>
              <p:cNvSpPr txBox="1">
                <a:spLocks noRot="1" noChangeAspect="1" noMove="1" noResize="1" noEditPoints="1" noAdjustHandles="1" noChangeArrowheads="1" noChangeShapeType="1" noTextEdit="1"/>
              </p:cNvSpPr>
              <p:nvPr/>
            </p:nvSpPr>
            <p:spPr>
              <a:xfrm>
                <a:off x="1562176" y="4404096"/>
                <a:ext cx="869194"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תיבת טקסט 16">
                <a:extLst>
                  <a:ext uri="{FF2B5EF4-FFF2-40B4-BE49-F238E27FC236}">
                    <a16:creationId xmlns:a16="http://schemas.microsoft.com/office/drawing/2014/main" id="{B63A3CB1-1191-7AF4-5996-55A678A44432}"/>
                  </a:ext>
                </a:extLst>
              </p:cNvPr>
              <p:cNvSpPr txBox="1"/>
              <p:nvPr/>
            </p:nvSpPr>
            <p:spPr>
              <a:xfrm>
                <a:off x="5609480" y="5794371"/>
                <a:ext cx="869194" cy="307777"/>
              </a:xfrm>
              <a:prstGeom prst="rect">
                <a:avLst/>
              </a:prstGeom>
              <a:noFill/>
            </p:spPr>
            <p:txBody>
              <a:bodyPr wrap="square" rtlCol="0">
                <a:spAutoFit/>
              </a:bodyPr>
              <a:lstStyle/>
              <a:p>
                <a:pPr algn="l" rtl="0"/>
                <a14:m>
                  <m:oMathPara xmlns:m="http://schemas.openxmlformats.org/officeDocument/2006/math">
                    <m:oMathParaPr>
                      <m:jc m:val="centerGroup"/>
                    </m:oMathParaPr>
                    <m:oMath xmlns:m="http://schemas.openxmlformats.org/officeDocument/2006/math">
                      <m:sSub>
                        <m:sSubPr>
                          <m:ctrlPr>
                            <a:rPr lang="en-IL" sz="140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i="1">
                              <a:latin typeface="Cambria Math" panose="02040503050406030204" pitchFamily="18" charset="0"/>
                            </a:rPr>
                            <m:t>𝑡</m:t>
                          </m:r>
                          <m:r>
                            <a:rPr lang="en-US" sz="1400" b="0" i="1" smtClean="0">
                              <a:latin typeface="Cambria Math" panose="02040503050406030204" pitchFamily="18" charset="0"/>
                            </a:rPr>
                            <m:t>−</m:t>
                          </m:r>
                          <m:r>
                            <a:rPr lang="en-US" sz="1400" b="0" i="1" smtClean="0">
                              <a:latin typeface="Cambria Math" panose="02040503050406030204" pitchFamily="18" charset="0"/>
                            </a:rPr>
                            <m:t>1</m:t>
                          </m:r>
                        </m:sub>
                      </m:sSub>
                    </m:oMath>
                  </m:oMathPara>
                </a14:m>
                <a:endParaRPr lang="en-IL" sz="1400" dirty="0">
                  <a:latin typeface="Aptos Serif" panose="02020604070405020304" pitchFamily="18" charset="0"/>
                  <a:cs typeface="Aptos Serif" panose="02020604070405020304" pitchFamily="18" charset="0"/>
                </a:endParaRPr>
              </a:p>
            </p:txBody>
          </p:sp>
        </mc:Choice>
        <mc:Fallback xmlns="">
          <p:sp>
            <p:nvSpPr>
              <p:cNvPr id="17" name="תיבת טקסט 16">
                <a:extLst>
                  <a:ext uri="{FF2B5EF4-FFF2-40B4-BE49-F238E27FC236}">
                    <a16:creationId xmlns:a16="http://schemas.microsoft.com/office/drawing/2014/main" id="{B63A3CB1-1191-7AF4-5996-55A678A44432}"/>
                  </a:ext>
                </a:extLst>
              </p:cNvPr>
              <p:cNvSpPr txBox="1">
                <a:spLocks noRot="1" noChangeAspect="1" noMove="1" noResize="1" noEditPoints="1" noAdjustHandles="1" noChangeArrowheads="1" noChangeShapeType="1" noTextEdit="1"/>
              </p:cNvSpPr>
              <p:nvPr/>
            </p:nvSpPr>
            <p:spPr>
              <a:xfrm>
                <a:off x="5609480" y="5794371"/>
                <a:ext cx="869194" cy="307777"/>
              </a:xfrm>
              <a:prstGeom prst="rect">
                <a:avLst/>
              </a:prstGeom>
              <a:blipFill>
                <a:blip r:embed="rId6"/>
                <a:stretch>
                  <a:fillRect b="-2000"/>
                </a:stretch>
              </a:blipFill>
            </p:spPr>
            <p:txBody>
              <a:bodyPr/>
              <a:lstStyle/>
              <a:p>
                <a:r>
                  <a:rPr lang="en-US">
                    <a:noFill/>
                  </a:rPr>
                  <a:t> </a:t>
                </a:r>
              </a:p>
            </p:txBody>
          </p:sp>
        </mc:Fallback>
      </mc:AlternateContent>
      <p:sp>
        <p:nvSpPr>
          <p:cNvPr id="7" name="מלבן: פינות מעוגלות 6">
            <a:extLst>
              <a:ext uri="{FF2B5EF4-FFF2-40B4-BE49-F238E27FC236}">
                <a16:creationId xmlns:a16="http://schemas.microsoft.com/office/drawing/2014/main" id="{72BFD6BD-00A5-3590-21EA-19590F0523B3}"/>
              </a:ext>
            </a:extLst>
          </p:cNvPr>
          <p:cNvSpPr/>
          <p:nvPr/>
        </p:nvSpPr>
        <p:spPr>
          <a:xfrm>
            <a:off x="7523518" y="1205670"/>
            <a:ext cx="1826707" cy="903605"/>
          </a:xfrm>
          <a:prstGeom prst="roundRect">
            <a:avLst/>
          </a:prstGeom>
          <a:solidFill>
            <a:srgbClr val="D1F2FF"/>
          </a:solidFill>
          <a:ln>
            <a:prstDash val="sysDash"/>
          </a:ln>
        </p:spPr>
        <p:style>
          <a:lnRef idx="1">
            <a:schemeClr val="dk1"/>
          </a:lnRef>
          <a:fillRef idx="2">
            <a:schemeClr val="dk1"/>
          </a:fillRef>
          <a:effectRef idx="1">
            <a:schemeClr val="dk1"/>
          </a:effectRef>
          <a:fontRef idx="minor">
            <a:schemeClr val="dk1"/>
          </a:fontRef>
        </p:style>
        <p:txBody>
          <a:bodyPr rtlCol="0" anchor="ctr"/>
          <a:lstStyle/>
          <a:p>
            <a:pPr algn="ctr" rtl="0"/>
            <a:r>
              <a:rPr lang="en-US" dirty="0">
                <a:latin typeface="Aptos Serif" panose="02020604070405020304" pitchFamily="18" charset="0"/>
                <a:cs typeface="Aptos Serif" panose="02020604070405020304" pitchFamily="18" charset="0"/>
              </a:rPr>
              <a:t>Dynamic weight adjustment </a:t>
            </a:r>
          </a:p>
        </p:txBody>
      </p:sp>
      <p:cxnSp>
        <p:nvCxnSpPr>
          <p:cNvPr id="12" name="מחבר: מרפקי 11">
            <a:extLst>
              <a:ext uri="{FF2B5EF4-FFF2-40B4-BE49-F238E27FC236}">
                <a16:creationId xmlns:a16="http://schemas.microsoft.com/office/drawing/2014/main" id="{FA23114F-57B6-6972-5F49-5D7431F2B561}"/>
              </a:ext>
            </a:extLst>
          </p:cNvPr>
          <p:cNvCxnSpPr>
            <a:cxnSpLocks/>
            <a:stCxn id="42" idx="3"/>
            <a:endCxn id="7" idx="1"/>
          </p:cNvCxnSpPr>
          <p:nvPr/>
        </p:nvCxnSpPr>
        <p:spPr>
          <a:xfrm flipV="1">
            <a:off x="7104338" y="1657473"/>
            <a:ext cx="419180" cy="600165"/>
          </a:xfrm>
          <a:prstGeom prst="bentConnector3">
            <a:avLst>
              <a:gd name="adj1" fmla="val 50000"/>
            </a:avLst>
          </a:prstGeom>
          <a:ln>
            <a:prstDash val="sysDash"/>
            <a:tailEnd type="triangle"/>
          </a:ln>
        </p:spPr>
        <p:style>
          <a:lnRef idx="2">
            <a:schemeClr val="dk1"/>
          </a:lnRef>
          <a:fillRef idx="0">
            <a:schemeClr val="dk1"/>
          </a:fillRef>
          <a:effectRef idx="1">
            <a:schemeClr val="dk1"/>
          </a:effectRef>
          <a:fontRef idx="minor">
            <a:schemeClr val="tx1"/>
          </a:fontRef>
        </p:style>
      </p:cxnSp>
      <p:cxnSp>
        <p:nvCxnSpPr>
          <p:cNvPr id="22" name="מחבר: מרפקי 21">
            <a:extLst>
              <a:ext uri="{FF2B5EF4-FFF2-40B4-BE49-F238E27FC236}">
                <a16:creationId xmlns:a16="http://schemas.microsoft.com/office/drawing/2014/main" id="{DAF5F5D2-9592-1317-DC25-040DF5C78FAA}"/>
              </a:ext>
            </a:extLst>
          </p:cNvPr>
          <p:cNvCxnSpPr>
            <a:cxnSpLocks/>
            <a:stCxn id="40" idx="2"/>
          </p:cNvCxnSpPr>
          <p:nvPr/>
        </p:nvCxnSpPr>
        <p:spPr>
          <a:xfrm rot="16200000" flipH="1">
            <a:off x="967911" y="5233885"/>
            <a:ext cx="724086" cy="982412"/>
          </a:xfrm>
          <a:prstGeom prst="bentConnector2">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25" name="מלבן: פינות מעוגלות 24">
            <a:extLst>
              <a:ext uri="{FF2B5EF4-FFF2-40B4-BE49-F238E27FC236}">
                <a16:creationId xmlns:a16="http://schemas.microsoft.com/office/drawing/2014/main" id="{947F648D-1B99-92B8-5E93-C3697E92095E}"/>
              </a:ext>
            </a:extLst>
          </p:cNvPr>
          <p:cNvSpPr/>
          <p:nvPr/>
        </p:nvSpPr>
        <p:spPr>
          <a:xfrm>
            <a:off x="1821162" y="5883235"/>
            <a:ext cx="1826707" cy="903605"/>
          </a:xfrm>
          <a:prstGeom prst="roundRect">
            <a:avLst/>
          </a:prstGeom>
          <a:solidFill>
            <a:srgbClr val="D1F2FF"/>
          </a:solidFill>
          <a:ln>
            <a:prstDash val="sysDash"/>
          </a:ln>
        </p:spPr>
        <p:style>
          <a:lnRef idx="1">
            <a:schemeClr val="dk1"/>
          </a:lnRef>
          <a:fillRef idx="2">
            <a:schemeClr val="dk1"/>
          </a:fillRef>
          <a:effectRef idx="1">
            <a:schemeClr val="dk1"/>
          </a:effectRef>
          <a:fontRef idx="minor">
            <a:schemeClr val="dk1"/>
          </a:fontRef>
        </p:style>
        <p:txBody>
          <a:bodyPr rtlCol="0" anchor="ctr"/>
          <a:lstStyle/>
          <a:p>
            <a:pPr algn="ctr" rtl="0"/>
            <a:r>
              <a:rPr lang="en-US" dirty="0">
                <a:latin typeface="Aptos Serif" panose="02020604070405020304" pitchFamily="18" charset="0"/>
                <a:cs typeface="Aptos Serif" panose="02020604070405020304" pitchFamily="18" charset="0"/>
              </a:rPr>
              <a:t>Salt-and-Pepper Noise</a:t>
            </a:r>
          </a:p>
        </p:txBody>
      </p:sp>
    </p:spTree>
    <p:extLst>
      <p:ext uri="{BB962C8B-B14F-4D97-AF65-F5344CB8AC3E}">
        <p14:creationId xmlns:p14="http://schemas.microsoft.com/office/powerpoint/2010/main" val="2971582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7AD7C5BE-418C-4A44-91BF-28E411F75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8CC001F6-6D53-997A-D12F-10CA842501C8}"/>
              </a:ext>
            </a:extLst>
          </p:cNvPr>
          <p:cNvSpPr>
            <a:spLocks noGrp="1"/>
          </p:cNvSpPr>
          <p:nvPr>
            <p:ph type="title"/>
          </p:nvPr>
        </p:nvSpPr>
        <p:spPr>
          <a:xfrm>
            <a:off x="2355123" y="-368162"/>
            <a:ext cx="7729728" cy="1188720"/>
          </a:xfrm>
          <a:ln>
            <a:solidFill>
              <a:srgbClr val="404040"/>
            </a:solidFill>
          </a:ln>
        </p:spPr>
        <p:txBody>
          <a:bodyPr vert="horz" lIns="182880" tIns="182880" rIns="182880" bIns="182880" rtlCol="0" anchor="ctr">
            <a:normAutofit/>
          </a:bodyPr>
          <a:lstStyle/>
          <a:p>
            <a:r>
              <a:rPr lang="en-US"/>
              <a:t>Sequence</a:t>
            </a:r>
          </a:p>
        </p:txBody>
      </p:sp>
      <p:pic>
        <p:nvPicPr>
          <p:cNvPr id="4" name="מציין מיקום תוכן 3">
            <a:extLst>
              <a:ext uri="{FF2B5EF4-FFF2-40B4-BE49-F238E27FC236}">
                <a16:creationId xmlns:a16="http://schemas.microsoft.com/office/drawing/2014/main" id="{C834D2FB-0E86-59CF-575F-73CFB8E7E4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1" y="1100380"/>
            <a:ext cx="12192000" cy="5483300"/>
          </a:xfrm>
          <a:prstGeom prst="rect">
            <a:avLst/>
          </a:prstGeom>
          <a:noFill/>
        </p:spPr>
      </p:pic>
      <p:sp>
        <p:nvSpPr>
          <p:cNvPr id="7" name="מציין מיקום של מספר שקופית 6">
            <a:extLst>
              <a:ext uri="{FF2B5EF4-FFF2-40B4-BE49-F238E27FC236}">
                <a16:creationId xmlns:a16="http://schemas.microsoft.com/office/drawing/2014/main" id="{CA10F843-8993-C711-803B-B6C3B4B62646}"/>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4F1A4906-F6B6-460D-8B9B-6AEDD27EBA90}" type="slidenum">
              <a:rPr lang="en-US" smtClean="0"/>
              <a:pPr>
                <a:lnSpc>
                  <a:spcPct val="90000"/>
                </a:lnSpc>
                <a:spcAft>
                  <a:spcPts val="600"/>
                </a:spcAft>
              </a:pPr>
              <a:t>13</a:t>
            </a:fld>
            <a:endParaRPr lang="en-US"/>
          </a:p>
        </p:txBody>
      </p:sp>
    </p:spTree>
    <p:extLst>
      <p:ext uri="{BB962C8B-B14F-4D97-AF65-F5344CB8AC3E}">
        <p14:creationId xmlns:p14="http://schemas.microsoft.com/office/powerpoint/2010/main" val="2807552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D0BCF8DB-90D7-8FF2-1449-2F4E3A187383}"/>
              </a:ext>
            </a:extLst>
          </p:cNvPr>
          <p:cNvSpPr>
            <a:spLocks noGrp="1"/>
          </p:cNvSpPr>
          <p:nvPr>
            <p:ph type="title"/>
          </p:nvPr>
        </p:nvSpPr>
        <p:spPr>
          <a:xfrm>
            <a:off x="8181171" y="2681103"/>
            <a:ext cx="3363974" cy="1495794"/>
          </a:xfrm>
          <a:noFill/>
          <a:ln>
            <a:solidFill>
              <a:srgbClr val="FFFFFF"/>
            </a:solidFill>
          </a:ln>
        </p:spPr>
        <p:txBody>
          <a:bodyPr vert="horz" wrap="square" lIns="274320" tIns="182880" rIns="274320" bIns="182880" rtlCol="0" anchorCtr="1">
            <a:normAutofit/>
          </a:bodyPr>
          <a:lstStyle/>
          <a:p>
            <a:r>
              <a:rPr lang="en-US">
                <a:solidFill>
                  <a:srgbClr val="FFFFFF"/>
                </a:solidFill>
              </a:rPr>
              <a:t>Testing plan</a:t>
            </a:r>
          </a:p>
        </p:txBody>
      </p:sp>
      <p:sp>
        <p:nvSpPr>
          <p:cNvPr id="5" name="מציין מיקום של מספר שקופית 4">
            <a:extLst>
              <a:ext uri="{FF2B5EF4-FFF2-40B4-BE49-F238E27FC236}">
                <a16:creationId xmlns:a16="http://schemas.microsoft.com/office/drawing/2014/main" id="{945E647F-7348-1F8B-888E-5C28A7F6BB27}"/>
              </a:ext>
            </a:extLst>
          </p:cNvPr>
          <p:cNvSpPr>
            <a:spLocks noGrp="1"/>
          </p:cNvSpPr>
          <p:nvPr>
            <p:ph type="sldNum" sz="quarter" idx="12"/>
          </p:nvPr>
        </p:nvSpPr>
        <p:spPr>
          <a:xfrm>
            <a:off x="10758922" y="6217920"/>
            <a:ext cx="365760" cy="365760"/>
          </a:xfrm>
        </p:spPr>
        <p:txBody>
          <a:bodyPr vert="horz" lIns="18288" tIns="45720" rIns="18288" bIns="45720" rtlCol="0">
            <a:normAutofit/>
          </a:bodyPr>
          <a:lstStyle/>
          <a:p>
            <a:pPr>
              <a:lnSpc>
                <a:spcPct val="90000"/>
              </a:lnSpc>
              <a:spcAft>
                <a:spcPts val="600"/>
              </a:spcAft>
            </a:pPr>
            <a:fld id="{4F1A4906-F6B6-460D-8B9B-6AEDD27EBA90}" type="slidenum">
              <a:rPr lang="en-US" smtClean="0"/>
              <a:pPr>
                <a:lnSpc>
                  <a:spcPct val="90000"/>
                </a:lnSpc>
                <a:spcAft>
                  <a:spcPts val="600"/>
                </a:spcAft>
              </a:pPr>
              <a:t>14</a:t>
            </a:fld>
            <a:endParaRPr lang="en-US"/>
          </a:p>
        </p:txBody>
      </p:sp>
      <p:graphicFrame>
        <p:nvGraphicFramePr>
          <p:cNvPr id="4" name="מציין מיקום תוכן 3">
            <a:extLst>
              <a:ext uri="{FF2B5EF4-FFF2-40B4-BE49-F238E27FC236}">
                <a16:creationId xmlns:a16="http://schemas.microsoft.com/office/drawing/2014/main" id="{C55BFFFF-AC63-60C6-EA69-BE651F4DA695}"/>
              </a:ext>
            </a:extLst>
          </p:cNvPr>
          <p:cNvGraphicFramePr>
            <a:graphicFrameLocks noGrp="1"/>
          </p:cNvGraphicFramePr>
          <p:nvPr>
            <p:ph idx="1"/>
            <p:extLst>
              <p:ext uri="{D42A27DB-BD31-4B8C-83A1-F6EECF244321}">
                <p14:modId xmlns:p14="http://schemas.microsoft.com/office/powerpoint/2010/main" val="4022770562"/>
              </p:ext>
            </p:extLst>
          </p:nvPr>
        </p:nvGraphicFramePr>
        <p:xfrm>
          <a:off x="-1" y="167197"/>
          <a:ext cx="8124825" cy="6233603"/>
        </p:xfrm>
        <a:graphic>
          <a:graphicData uri="http://schemas.openxmlformats.org/drawingml/2006/table">
            <a:tbl>
              <a:tblPr firstRow="1" firstCol="1" bandRow="1">
                <a:solidFill>
                  <a:srgbClr val="F7F7F7"/>
                </a:solidFill>
                <a:tableStyleId>{5C22544A-7EE6-4342-B048-85BDC9FD1C3A}</a:tableStyleId>
              </a:tblPr>
              <a:tblGrid>
                <a:gridCol w="1609725">
                  <a:extLst>
                    <a:ext uri="{9D8B030D-6E8A-4147-A177-3AD203B41FA5}">
                      <a16:colId xmlns:a16="http://schemas.microsoft.com/office/drawing/2014/main" val="1484608612"/>
                    </a:ext>
                  </a:extLst>
                </a:gridCol>
                <a:gridCol w="2627185">
                  <a:extLst>
                    <a:ext uri="{9D8B030D-6E8A-4147-A177-3AD203B41FA5}">
                      <a16:colId xmlns:a16="http://schemas.microsoft.com/office/drawing/2014/main" val="2002074892"/>
                    </a:ext>
                  </a:extLst>
                </a:gridCol>
                <a:gridCol w="3887915">
                  <a:extLst>
                    <a:ext uri="{9D8B030D-6E8A-4147-A177-3AD203B41FA5}">
                      <a16:colId xmlns:a16="http://schemas.microsoft.com/office/drawing/2014/main" val="2916809368"/>
                    </a:ext>
                  </a:extLst>
                </a:gridCol>
              </a:tblGrid>
              <a:tr h="319172">
                <a:tc>
                  <a:txBody>
                    <a:bodyPr/>
                    <a:lstStyle/>
                    <a:p>
                      <a:pPr algn="l" rtl="0">
                        <a:lnSpc>
                          <a:spcPct val="107000"/>
                        </a:lnSpc>
                        <a:spcAft>
                          <a:spcPts val="800"/>
                        </a:spcAft>
                      </a:pPr>
                      <a:r>
                        <a:rPr lang="en-US" sz="1400" b="1" u="sng" cap="all" spc="60" dirty="0">
                          <a:solidFill>
                            <a:schemeClr val="tx1"/>
                          </a:solidFill>
                          <a:effectLst/>
                          <a:latin typeface="Aptos Serif" panose="02020604070405020304" pitchFamily="18" charset="0"/>
                          <a:cs typeface="Aptos Serif" panose="02020604070405020304" pitchFamily="18" charset="0"/>
                        </a:rPr>
                        <a:t>Module</a:t>
                      </a:r>
                      <a:endParaRPr lang="en-US" sz="1400" b="1" u="sng" cap="all" spc="60" dirty="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49277" marR="49277" marT="49277" marB="49277">
                    <a:lnL w="12700" cmpd="sng">
                      <a:noFill/>
                    </a:lnL>
                    <a:lnR w="12700" cmpd="sng">
                      <a:noFill/>
                    </a:lnR>
                    <a:lnT w="12700" cmpd="sng">
                      <a:noFill/>
                    </a:lnT>
                    <a:lnB w="38100" cmpd="sng">
                      <a:noFill/>
                    </a:lnB>
                    <a:noFill/>
                  </a:tcPr>
                </a:tc>
                <a:tc>
                  <a:txBody>
                    <a:bodyPr/>
                    <a:lstStyle/>
                    <a:p>
                      <a:pPr algn="l" rtl="0">
                        <a:lnSpc>
                          <a:spcPct val="107000"/>
                        </a:lnSpc>
                        <a:spcAft>
                          <a:spcPts val="800"/>
                        </a:spcAft>
                      </a:pPr>
                      <a:r>
                        <a:rPr lang="en-US" sz="1400" b="1" u="sng" cap="all" spc="60">
                          <a:solidFill>
                            <a:schemeClr val="tx1"/>
                          </a:solidFill>
                          <a:effectLst/>
                          <a:latin typeface="Aptos Serif" panose="02020604070405020304" pitchFamily="18" charset="0"/>
                          <a:cs typeface="Aptos Serif" panose="02020604070405020304" pitchFamily="18" charset="0"/>
                        </a:rPr>
                        <a:t>Test Description</a:t>
                      </a:r>
                    </a:p>
                  </a:txBody>
                  <a:tcPr marL="49277" marR="49277" marT="49277" marB="49277">
                    <a:lnL w="12700" cmpd="sng">
                      <a:noFill/>
                    </a:lnL>
                    <a:lnR w="12700" cmpd="sng">
                      <a:noFill/>
                    </a:lnR>
                    <a:lnT w="12700" cmpd="sng">
                      <a:noFill/>
                    </a:lnT>
                    <a:lnB w="38100" cmpd="sng">
                      <a:noFill/>
                    </a:lnB>
                    <a:noFill/>
                  </a:tcPr>
                </a:tc>
                <a:tc>
                  <a:txBody>
                    <a:bodyPr/>
                    <a:lstStyle/>
                    <a:p>
                      <a:pPr algn="l" rtl="0">
                        <a:lnSpc>
                          <a:spcPct val="107000"/>
                        </a:lnSpc>
                        <a:spcAft>
                          <a:spcPts val="800"/>
                        </a:spcAft>
                      </a:pPr>
                      <a:r>
                        <a:rPr lang="en-US" sz="1400" b="1" u="sng" cap="all" spc="60" dirty="0">
                          <a:solidFill>
                            <a:schemeClr val="tx1"/>
                          </a:solidFill>
                          <a:effectLst/>
                          <a:latin typeface="Aptos Serif" panose="02020604070405020304" pitchFamily="18" charset="0"/>
                          <a:cs typeface="Aptos Serif" panose="02020604070405020304" pitchFamily="18" charset="0"/>
                        </a:rPr>
                        <a:t>Expected result</a:t>
                      </a:r>
                      <a:endParaRPr lang="en-US" sz="1400" b="1" u="sng" cap="all" spc="60" dirty="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49277" marR="49277" marT="49277" marB="49277">
                    <a:lnL w="12700" cmpd="sng">
                      <a:noFill/>
                    </a:lnL>
                    <a:lnR w="12700" cmpd="sng">
                      <a:noFill/>
                    </a:lnR>
                    <a:lnT w="12700" cmpd="sng">
                      <a:noFill/>
                    </a:lnT>
                    <a:lnB w="38100" cmpd="sng">
                      <a:noFill/>
                    </a:lnB>
                    <a:noFill/>
                  </a:tcPr>
                </a:tc>
                <a:extLst>
                  <a:ext uri="{0D108BD9-81ED-4DB2-BD59-A6C34878D82A}">
                    <a16:rowId xmlns:a16="http://schemas.microsoft.com/office/drawing/2014/main" val="1520685139"/>
                  </a:ext>
                </a:extLst>
              </a:tr>
              <a:tr h="1229790">
                <a:tc>
                  <a:txBody>
                    <a:bodyPr/>
                    <a:lstStyle/>
                    <a:p>
                      <a:pPr algn="ctr" rtl="0">
                        <a:lnSpc>
                          <a:spcPct val="107000"/>
                        </a:lnSpc>
                        <a:spcAft>
                          <a:spcPts val="800"/>
                        </a:spcAft>
                      </a:pPr>
                      <a:r>
                        <a:rPr lang="en-US" sz="1400" b="1" cap="none" spc="0">
                          <a:solidFill>
                            <a:schemeClr val="tx1"/>
                          </a:solidFill>
                          <a:effectLst/>
                          <a:latin typeface="Aptos Serif" panose="02020604070405020304" pitchFamily="18" charset="0"/>
                          <a:cs typeface="Aptos Serif" panose="02020604070405020304" pitchFamily="18" charset="0"/>
                        </a:rPr>
                        <a:t>Input Preprocessing</a:t>
                      </a:r>
                    </a:p>
                    <a:p>
                      <a:pPr algn="ctr" rtl="0">
                        <a:lnSpc>
                          <a:spcPct val="107000"/>
                        </a:lnSpc>
                        <a:spcAft>
                          <a:spcPts val="800"/>
                        </a:spcAft>
                      </a:pPr>
                      <a:r>
                        <a:rPr lang="en-US" sz="1400" b="1" cap="none" spc="0">
                          <a:solidFill>
                            <a:schemeClr val="tx1"/>
                          </a:solidFill>
                          <a:effectLst/>
                          <a:latin typeface="Aptos Serif" panose="02020604070405020304" pitchFamily="18" charset="0"/>
                          <a:cs typeface="Aptos Serif" panose="02020604070405020304" pitchFamily="18" charset="0"/>
                        </a:rPr>
                        <a:t> </a:t>
                      </a:r>
                    </a:p>
                    <a:p>
                      <a:pPr algn="ctr" rtl="0">
                        <a:lnSpc>
                          <a:spcPct val="107000"/>
                        </a:lnSpc>
                        <a:spcAft>
                          <a:spcPts val="800"/>
                        </a:spcAft>
                      </a:pPr>
                      <a:r>
                        <a:rPr lang="en-US" sz="1400" b="1" cap="none" spc="0">
                          <a:solidFill>
                            <a:schemeClr val="tx1"/>
                          </a:solidFill>
                          <a:effectLst/>
                          <a:latin typeface="Aptos Serif" panose="02020604070405020304" pitchFamily="18" charset="0"/>
                          <a:cs typeface="Aptos Serif" panose="02020604070405020304" pitchFamily="18" charset="0"/>
                        </a:rPr>
                        <a:t> </a:t>
                      </a:r>
                    </a:p>
                    <a:p>
                      <a:pPr algn="ctr" rtl="0">
                        <a:lnSpc>
                          <a:spcPct val="107000"/>
                        </a:lnSpc>
                        <a:spcAft>
                          <a:spcPts val="800"/>
                        </a:spcAft>
                      </a:pPr>
                      <a:r>
                        <a:rPr lang="en-US" sz="1400" b="1" cap="none" spc="0">
                          <a:solidFill>
                            <a:schemeClr val="tx1"/>
                          </a:solidFill>
                          <a:effectLst/>
                          <a:latin typeface="Aptos Serif" panose="02020604070405020304" pitchFamily="18" charset="0"/>
                          <a:cs typeface="Aptos Serif" panose="02020604070405020304" pitchFamily="18" charset="0"/>
                        </a:rPr>
                        <a:t> </a:t>
                      </a:r>
                    </a:p>
                  </a:txBody>
                  <a:tcPr marL="6488" marR="6488" marT="0" marB="32851"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pPr algn="l" rtl="0">
                        <a:lnSpc>
                          <a:spcPct val="107000"/>
                        </a:lnSpc>
                        <a:spcAft>
                          <a:spcPts val="800"/>
                        </a:spcAft>
                      </a:pPr>
                      <a:r>
                        <a:rPr lang="en-US" sz="1400" cap="none" spc="0" dirty="0">
                          <a:solidFill>
                            <a:schemeClr val="tx1"/>
                          </a:solidFill>
                          <a:effectLst/>
                          <a:latin typeface="Aptos Serif" panose="02020604070405020304" pitchFamily="18" charset="0"/>
                          <a:cs typeface="Aptos Serif" panose="02020604070405020304" pitchFamily="18" charset="0"/>
                        </a:rPr>
                        <a:t>Test the ability to handle batch processing of images.</a:t>
                      </a:r>
                    </a:p>
                  </a:txBody>
                  <a:tcPr marL="6488" marR="6488" marT="0" marB="32851"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pPr algn="l" rtl="0">
                        <a:lnSpc>
                          <a:spcPct val="107000"/>
                        </a:lnSpc>
                        <a:spcAft>
                          <a:spcPts val="800"/>
                        </a:spcAft>
                      </a:pPr>
                      <a:r>
                        <a:rPr lang="en-US" sz="1400" cap="none" spc="0" dirty="0">
                          <a:solidFill>
                            <a:schemeClr val="tx1"/>
                          </a:solidFill>
                          <a:effectLst/>
                          <a:latin typeface="Aptos Serif" panose="02020604070405020304" pitchFamily="18" charset="0"/>
                          <a:cs typeface="Aptos Serif" panose="02020604070405020304" pitchFamily="18" charset="0"/>
                        </a:rPr>
                        <a:t>The system processes batches of 100 images within a short timeframe, maintaining consistent quality across all outputs.</a:t>
                      </a:r>
                    </a:p>
                  </a:txBody>
                  <a:tcPr marL="6488" marR="6488" marT="0" marB="32851"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1305940109"/>
                  </a:ext>
                </a:extLst>
              </a:tr>
              <a:tr h="662857">
                <a:tc>
                  <a:txBody>
                    <a:bodyPr/>
                    <a:lstStyle/>
                    <a:p>
                      <a:pPr algn="ctr" rtl="0">
                        <a:lnSpc>
                          <a:spcPct val="107000"/>
                        </a:lnSpc>
                        <a:spcAft>
                          <a:spcPts val="800"/>
                        </a:spcAft>
                      </a:pPr>
                      <a:r>
                        <a:rPr lang="en-US" sz="1400" b="1" cap="none" spc="0">
                          <a:solidFill>
                            <a:schemeClr val="tx1"/>
                          </a:solidFill>
                          <a:effectLst/>
                          <a:latin typeface="Aptos Serif" panose="02020604070405020304" pitchFamily="18" charset="0"/>
                          <a:cs typeface="Aptos Serif" panose="02020604070405020304" pitchFamily="18" charset="0"/>
                        </a:rPr>
                        <a:t>Feature Extraction</a:t>
                      </a:r>
                      <a:endParaRPr lang="en-US" sz="1400" b="1" cap="none" spc="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rtl="0">
                        <a:lnSpc>
                          <a:spcPct val="107000"/>
                        </a:lnSpc>
                        <a:spcAft>
                          <a:spcPts val="800"/>
                        </a:spcAft>
                      </a:pPr>
                      <a:r>
                        <a:rPr lang="en-US" sz="1400" cap="none" spc="0" dirty="0">
                          <a:solidFill>
                            <a:schemeClr val="tx1"/>
                          </a:solidFill>
                          <a:effectLst/>
                          <a:latin typeface="Aptos Serif" panose="02020604070405020304" pitchFamily="18" charset="0"/>
                          <a:cs typeface="Aptos Serif" panose="02020604070405020304" pitchFamily="18" charset="0"/>
                        </a:rPr>
                        <a:t>Verify extraction of relevant features from noisy images across multiple scales (resolution)</a:t>
                      </a:r>
                      <a:endParaRPr lang="en-US" sz="1400" cap="none" spc="0" dirty="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rtl="0">
                        <a:lnSpc>
                          <a:spcPct val="107000"/>
                        </a:lnSpc>
                        <a:spcAft>
                          <a:spcPts val="800"/>
                        </a:spcAft>
                      </a:pPr>
                      <a:r>
                        <a:rPr lang="en-US" sz="1400" cap="none" spc="0" dirty="0">
                          <a:solidFill>
                            <a:schemeClr val="tx1"/>
                          </a:solidFill>
                          <a:effectLst/>
                          <a:latin typeface="Aptos Serif" panose="02020604070405020304" pitchFamily="18" charset="0"/>
                          <a:cs typeface="Aptos Serif" panose="02020604070405020304" pitchFamily="18" charset="0"/>
                        </a:rPr>
                        <a:t>Extracted feature maps consistently capture essential details, with feature detection accuracy exceeding 90% across all scales.</a:t>
                      </a:r>
                      <a:endParaRPr lang="en-US" sz="1400" cap="none" spc="0" dirty="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4194300962"/>
                  </a:ext>
                </a:extLst>
              </a:tr>
              <a:tr h="471089">
                <a:tc>
                  <a:txBody>
                    <a:bodyPr/>
                    <a:lstStyle/>
                    <a:p>
                      <a:pPr algn="ctr" rtl="0">
                        <a:lnSpc>
                          <a:spcPct val="107000"/>
                        </a:lnSpc>
                        <a:spcAft>
                          <a:spcPts val="800"/>
                        </a:spcAft>
                      </a:pPr>
                      <a:r>
                        <a:rPr lang="en-US" sz="1400" b="1" cap="none" spc="0">
                          <a:solidFill>
                            <a:schemeClr val="tx1"/>
                          </a:solidFill>
                          <a:effectLst/>
                          <a:latin typeface="Aptos Serif" panose="02020604070405020304" pitchFamily="18" charset="0"/>
                          <a:cs typeface="Aptos Serif" panose="02020604070405020304" pitchFamily="18" charset="0"/>
                        </a:rPr>
                        <a:t>Denoising and Reverse Process</a:t>
                      </a:r>
                      <a:endParaRPr lang="en-US" sz="1400" b="1" cap="none" spc="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rtl="0">
                        <a:lnSpc>
                          <a:spcPct val="107000"/>
                        </a:lnSpc>
                        <a:spcAft>
                          <a:spcPts val="800"/>
                        </a:spcAft>
                      </a:pPr>
                      <a:r>
                        <a:rPr lang="en-US" sz="1400" cap="none" spc="0" dirty="0">
                          <a:solidFill>
                            <a:schemeClr val="tx1"/>
                          </a:solidFill>
                          <a:effectLst/>
                          <a:latin typeface="Aptos Serif" panose="02020604070405020304" pitchFamily="18" charset="0"/>
                          <a:cs typeface="Aptos Serif" panose="02020604070405020304" pitchFamily="18" charset="0"/>
                        </a:rPr>
                        <a:t>Validate ability to remove noise and restore images to near-original state.</a:t>
                      </a:r>
                      <a:endParaRPr lang="en-US" sz="1400" cap="none" spc="0" dirty="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rtl="0">
                        <a:lnSpc>
                          <a:spcPct val="107000"/>
                        </a:lnSpc>
                        <a:spcAft>
                          <a:spcPts val="800"/>
                        </a:spcAft>
                      </a:pPr>
                      <a:r>
                        <a:rPr lang="en-US" sz="1400" cap="none" spc="0" dirty="0">
                          <a:solidFill>
                            <a:schemeClr val="tx1"/>
                          </a:solidFill>
                          <a:effectLst/>
                          <a:latin typeface="Aptos Serif" panose="02020604070405020304" pitchFamily="18" charset="0"/>
                          <a:cs typeface="Aptos Serif" panose="02020604070405020304" pitchFamily="18" charset="0"/>
                        </a:rPr>
                        <a:t>Denoised images achieve PSNR values of at least 30 dB, indicating effective noise removal.</a:t>
                      </a:r>
                      <a:endParaRPr lang="en-US" sz="1400" cap="none" spc="0" dirty="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2915850250"/>
                  </a:ext>
                </a:extLst>
              </a:tr>
              <a:tr h="662857">
                <a:tc>
                  <a:txBody>
                    <a:bodyPr/>
                    <a:lstStyle/>
                    <a:p>
                      <a:pPr algn="ctr" rtl="0">
                        <a:lnSpc>
                          <a:spcPct val="107000"/>
                        </a:lnSpc>
                        <a:spcAft>
                          <a:spcPts val="800"/>
                        </a:spcAft>
                      </a:pPr>
                      <a:r>
                        <a:rPr lang="en-US" sz="1400" b="1" cap="none" spc="0">
                          <a:solidFill>
                            <a:schemeClr val="tx1"/>
                          </a:solidFill>
                          <a:effectLst/>
                          <a:latin typeface="Aptos Serif" panose="02020604070405020304" pitchFamily="18" charset="0"/>
                          <a:cs typeface="Aptos Serif" panose="02020604070405020304" pitchFamily="18" charset="0"/>
                        </a:rPr>
                        <a:t>Injection Attention Module (IAM)</a:t>
                      </a:r>
                      <a:endParaRPr lang="en-US" sz="1400" b="1" cap="none" spc="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rtl="0">
                        <a:lnSpc>
                          <a:spcPct val="107000"/>
                        </a:lnSpc>
                        <a:spcAft>
                          <a:spcPts val="800"/>
                        </a:spcAft>
                      </a:pPr>
                      <a:r>
                        <a:rPr lang="en-US" sz="1400" cap="none" spc="0" dirty="0">
                          <a:solidFill>
                            <a:schemeClr val="tx1"/>
                          </a:solidFill>
                          <a:effectLst/>
                          <a:latin typeface="Aptos Serif" panose="02020604070405020304" pitchFamily="18" charset="0"/>
                          <a:cs typeface="Aptos Serif" panose="02020604070405020304" pitchFamily="18" charset="0"/>
                        </a:rPr>
                        <a:t>Ensure integration of semantic features to refine and enhance restoration.</a:t>
                      </a:r>
                      <a:endParaRPr lang="en-US" sz="1400" cap="none" spc="0" dirty="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rtl="0">
                        <a:lnSpc>
                          <a:spcPct val="107000"/>
                        </a:lnSpc>
                        <a:spcAft>
                          <a:spcPts val="800"/>
                        </a:spcAft>
                      </a:pPr>
                      <a:r>
                        <a:rPr lang="en-US" sz="1400" cap="none" spc="0">
                          <a:solidFill>
                            <a:schemeClr val="tx1"/>
                          </a:solidFill>
                          <a:effectLst/>
                          <a:latin typeface="Aptos Serif" panose="02020604070405020304" pitchFamily="18" charset="0"/>
                          <a:cs typeface="Aptos Serif" panose="02020604070405020304" pitchFamily="18" charset="0"/>
                        </a:rPr>
                        <a:t>Improved image quality is evidenced by a 10% increase in SSIM, confirming the IAM's enhancement capabilities.</a:t>
                      </a:r>
                      <a:endParaRPr lang="en-US" sz="1400" cap="none" spc="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939143443"/>
                  </a:ext>
                </a:extLst>
              </a:tr>
              <a:tr h="662857">
                <a:tc rowSpan="2">
                  <a:txBody>
                    <a:bodyPr/>
                    <a:lstStyle/>
                    <a:p>
                      <a:pPr algn="ctr" rtl="0">
                        <a:lnSpc>
                          <a:spcPct val="107000"/>
                        </a:lnSpc>
                        <a:spcAft>
                          <a:spcPts val="800"/>
                        </a:spcAft>
                      </a:pPr>
                      <a:r>
                        <a:rPr lang="en-US" sz="1400" b="1" cap="none" spc="0" dirty="0">
                          <a:solidFill>
                            <a:schemeClr val="tx1"/>
                          </a:solidFill>
                          <a:effectLst/>
                          <a:latin typeface="Aptos Serif" panose="02020604070405020304" pitchFamily="18" charset="0"/>
                          <a:cs typeface="Aptos Serif" panose="02020604070405020304" pitchFamily="18" charset="0"/>
                        </a:rPr>
                        <a:t>Output Module</a:t>
                      </a:r>
                    </a:p>
                    <a:p>
                      <a:pPr algn="ctr" rtl="0">
                        <a:lnSpc>
                          <a:spcPct val="107000"/>
                        </a:lnSpc>
                        <a:spcAft>
                          <a:spcPts val="800"/>
                        </a:spcAft>
                      </a:pPr>
                      <a:r>
                        <a:rPr lang="en-US" sz="1400" b="1" cap="none" spc="0" dirty="0">
                          <a:solidFill>
                            <a:schemeClr val="tx1"/>
                          </a:solidFill>
                          <a:effectLst/>
                          <a:latin typeface="Aptos Serif" panose="02020604070405020304" pitchFamily="18" charset="0"/>
                          <a:cs typeface="Aptos Serif" panose="02020604070405020304" pitchFamily="18" charset="0"/>
                        </a:rPr>
                        <a:t> </a:t>
                      </a:r>
                    </a:p>
                    <a:p>
                      <a:pPr algn="ctr" rtl="0">
                        <a:lnSpc>
                          <a:spcPct val="107000"/>
                        </a:lnSpc>
                        <a:spcAft>
                          <a:spcPts val="800"/>
                        </a:spcAft>
                      </a:pPr>
                      <a:r>
                        <a:rPr lang="en-US" sz="1400" b="1" cap="none" spc="0" dirty="0">
                          <a:solidFill>
                            <a:schemeClr val="tx1"/>
                          </a:solidFill>
                          <a:effectLst/>
                          <a:latin typeface="Aptos Serif" panose="02020604070405020304" pitchFamily="18" charset="0"/>
                          <a:cs typeface="Aptos Serif" panose="02020604070405020304" pitchFamily="18" charset="0"/>
                        </a:rPr>
                        <a:t> </a:t>
                      </a:r>
                    </a:p>
                  </a:txBody>
                  <a:tcPr marL="6488" marR="6488" marT="0" marB="32851"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l" rtl="0">
                        <a:lnSpc>
                          <a:spcPct val="107000"/>
                        </a:lnSpc>
                        <a:spcAft>
                          <a:spcPts val="800"/>
                        </a:spcAft>
                      </a:pPr>
                      <a:r>
                        <a:rPr lang="en-US" sz="1400" cap="none" spc="0">
                          <a:solidFill>
                            <a:schemeClr val="tx1"/>
                          </a:solidFill>
                          <a:effectLst/>
                          <a:latin typeface="Aptos Serif" panose="02020604070405020304" pitchFamily="18" charset="0"/>
                          <a:cs typeface="Aptos Serif" panose="02020604070405020304" pitchFamily="18" charset="0"/>
                        </a:rPr>
                        <a:t>Confirm final output images meet quality standards in sharpness and clarity.</a:t>
                      </a:r>
                      <a:endParaRPr lang="en-US" sz="1400" cap="none" spc="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rtl="0">
                        <a:lnSpc>
                          <a:spcPct val="107000"/>
                        </a:lnSpc>
                        <a:spcAft>
                          <a:spcPts val="800"/>
                        </a:spcAft>
                      </a:pPr>
                      <a:r>
                        <a:rPr lang="en-US" sz="1400" cap="none" spc="0">
                          <a:solidFill>
                            <a:schemeClr val="tx1"/>
                          </a:solidFill>
                          <a:effectLst/>
                          <a:latin typeface="Aptos Serif" panose="02020604070405020304" pitchFamily="18" charset="0"/>
                          <a:cs typeface="Aptos Serif" panose="02020604070405020304" pitchFamily="18" charset="0"/>
                        </a:rPr>
                        <a:t>Restored images achieve SSIM scores above 0.85 and PSNR values above 30 dB, indicating high-quality restoration.</a:t>
                      </a:r>
                      <a:endParaRPr lang="en-US" sz="1400" cap="none" spc="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262164430"/>
                  </a:ext>
                </a:extLst>
              </a:tr>
              <a:tr h="1375024">
                <a:tc vMerge="1">
                  <a:txBody>
                    <a:bodyPr/>
                    <a:lstStyle/>
                    <a:p>
                      <a:endParaRPr/>
                    </a:p>
                  </a:txBody>
                  <a:tcPr marL="28613" marR="28613" marT="0" marB="0"/>
                </a:tc>
                <a:tc>
                  <a:txBody>
                    <a:bodyPr/>
                    <a:lstStyle/>
                    <a:p>
                      <a:pPr algn="l" rtl="0">
                        <a:lnSpc>
                          <a:spcPct val="107000"/>
                        </a:lnSpc>
                        <a:spcAft>
                          <a:spcPts val="800"/>
                        </a:spcAft>
                      </a:pPr>
                      <a:r>
                        <a:rPr lang="en-US" sz="1400" cap="none" spc="0" dirty="0">
                          <a:solidFill>
                            <a:schemeClr val="tx1"/>
                          </a:solidFill>
                          <a:effectLst/>
                          <a:latin typeface="Aptos Serif" panose="02020604070405020304" pitchFamily="18" charset="0"/>
                          <a:cs typeface="Aptos Serif" panose="02020604070405020304" pitchFamily="18" charset="0"/>
                        </a:rPr>
                        <a:t>Evaluate performance with edge cases, such as very high or low-resolution images.</a:t>
                      </a: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rtl="0">
                        <a:lnSpc>
                          <a:spcPct val="107000"/>
                        </a:lnSpc>
                        <a:spcAft>
                          <a:spcPts val="800"/>
                        </a:spcAft>
                      </a:pPr>
                      <a:r>
                        <a:rPr lang="en-US" sz="1400" cap="none" spc="0" dirty="0">
                          <a:solidFill>
                            <a:schemeClr val="tx1"/>
                          </a:solidFill>
                          <a:effectLst/>
                          <a:latin typeface="Aptos Serif" panose="02020604070405020304" pitchFamily="18" charset="0"/>
                          <a:cs typeface="Aptos Serif" panose="02020604070405020304" pitchFamily="18" charset="0"/>
                        </a:rPr>
                        <a:t>High-resolution images maintain SSIM above 0.8, while low-resolution images achieve at least a 0.75 SSIM.</a:t>
                      </a:r>
                    </a:p>
                    <a:p>
                      <a:pPr algn="l" rtl="0">
                        <a:lnSpc>
                          <a:spcPct val="107000"/>
                        </a:lnSpc>
                        <a:spcAft>
                          <a:spcPts val="800"/>
                        </a:spcAft>
                        <a:tabLst>
                          <a:tab pos="1923415" algn="l"/>
                        </a:tabLst>
                      </a:pPr>
                      <a:r>
                        <a:rPr lang="en-US" sz="1400" cap="none" spc="0" dirty="0">
                          <a:solidFill>
                            <a:schemeClr val="tx1"/>
                          </a:solidFill>
                          <a:effectLst/>
                          <a:latin typeface="Aptos Serif" panose="02020604070405020304" pitchFamily="18" charset="0"/>
                          <a:cs typeface="Aptos Serif" panose="02020604070405020304" pitchFamily="18" charset="0"/>
                        </a:rPr>
                        <a:t>	</a:t>
                      </a:r>
                    </a:p>
                    <a:p>
                      <a:pPr algn="l" rtl="0">
                        <a:lnSpc>
                          <a:spcPct val="107000"/>
                        </a:lnSpc>
                        <a:spcAft>
                          <a:spcPts val="800"/>
                        </a:spcAft>
                      </a:pPr>
                      <a:r>
                        <a:rPr lang="en-US" sz="1400" cap="none" spc="0" dirty="0">
                          <a:solidFill>
                            <a:schemeClr val="tx1"/>
                          </a:solidFill>
                          <a:effectLst/>
                          <a:latin typeface="Aptos Serif" panose="02020604070405020304" pitchFamily="18" charset="0"/>
                          <a:cs typeface="Aptos Serif" panose="02020604070405020304" pitchFamily="18" charset="0"/>
                        </a:rPr>
                        <a:t> </a:t>
                      </a: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769744507"/>
                  </a:ext>
                </a:extLst>
              </a:tr>
            </a:tbl>
          </a:graphicData>
        </a:graphic>
      </p:graphicFrame>
    </p:spTree>
    <p:extLst>
      <p:ext uri="{BB962C8B-B14F-4D97-AF65-F5344CB8AC3E}">
        <p14:creationId xmlns:p14="http://schemas.microsoft.com/office/powerpoint/2010/main" val="2079015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מציין מיקום תוכן 4">
            <a:extLst>
              <a:ext uri="{FF2B5EF4-FFF2-40B4-BE49-F238E27FC236}">
                <a16:creationId xmlns:a16="http://schemas.microsoft.com/office/drawing/2014/main" id="{A9776DC1-4599-B4CC-F360-B329E65B590C}"/>
              </a:ext>
            </a:extLst>
          </p:cNvPr>
          <p:cNvSpPr>
            <a:spLocks noGrp="1"/>
          </p:cNvSpPr>
          <p:nvPr>
            <p:ph idx="1"/>
          </p:nvPr>
        </p:nvSpPr>
        <p:spPr>
          <a:xfrm>
            <a:off x="2354766" y="214809"/>
            <a:ext cx="7482467" cy="5252722"/>
          </a:xfrm>
        </p:spPr>
        <p:txBody>
          <a:bodyPr anchor="ctr">
            <a:normAutofit/>
          </a:bodyPr>
          <a:lstStyle/>
          <a:p>
            <a:pPr marL="0" indent="0" algn="ctr">
              <a:buNone/>
            </a:pPr>
            <a:r>
              <a:rPr lang="en-US" sz="7200" b="1" dirty="0">
                <a:solidFill>
                  <a:schemeClr val="bg1"/>
                </a:solidFill>
                <a:latin typeface="Aptos Serif" panose="02020604070405020304" pitchFamily="18" charset="0"/>
                <a:cs typeface="Aptos Serif" panose="02020604070405020304" pitchFamily="18" charset="0"/>
              </a:rPr>
              <a:t>Thank you for listening </a:t>
            </a:r>
          </a:p>
        </p:txBody>
      </p:sp>
      <p:sp>
        <p:nvSpPr>
          <p:cNvPr id="4" name="מציין מיקום של מספר שקופית 3">
            <a:extLst>
              <a:ext uri="{FF2B5EF4-FFF2-40B4-BE49-F238E27FC236}">
                <a16:creationId xmlns:a16="http://schemas.microsoft.com/office/drawing/2014/main" id="{338E1F00-9162-F903-58F2-83F26C161F19}"/>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4F1A4906-F6B6-460D-8B9B-6AEDD27EBA90}" type="slidenum">
              <a:rPr lang="en-IL" smtClean="0"/>
              <a:pPr>
                <a:lnSpc>
                  <a:spcPct val="90000"/>
                </a:lnSpc>
                <a:spcAft>
                  <a:spcPts val="600"/>
                </a:spcAft>
              </a:pPr>
              <a:t>15</a:t>
            </a:fld>
            <a:endParaRPr lang="en-IL"/>
          </a:p>
        </p:txBody>
      </p:sp>
    </p:spTree>
    <p:extLst>
      <p:ext uri="{BB962C8B-B14F-4D97-AF65-F5344CB8AC3E}">
        <p14:creationId xmlns:p14="http://schemas.microsoft.com/office/powerpoint/2010/main" val="426789611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5DC3CAD-A9A4-BCC3-8D7F-AE034960EC6A}"/>
              </a:ext>
            </a:extLst>
          </p:cNvPr>
          <p:cNvSpPr>
            <a:spLocks noGrp="1"/>
          </p:cNvSpPr>
          <p:nvPr>
            <p:ph type="title"/>
          </p:nvPr>
        </p:nvSpPr>
        <p:spPr>
          <a:xfrm>
            <a:off x="2231136" y="964692"/>
            <a:ext cx="7729728" cy="1188720"/>
          </a:xfrm>
        </p:spPr>
        <p:txBody>
          <a:bodyPr>
            <a:normAutofit/>
          </a:bodyPr>
          <a:lstStyle/>
          <a:p>
            <a:pPr rtl="0"/>
            <a:r>
              <a:rPr lang="en-US" dirty="0">
                <a:latin typeface="Aptos Serif" panose="02020604070405020304" pitchFamily="18" charset="0"/>
                <a:cs typeface="Aptos Serif" panose="02020604070405020304" pitchFamily="18" charset="0"/>
              </a:rPr>
              <a:t>Purpose of the project </a:t>
            </a:r>
            <a:endParaRPr lang="en-IL">
              <a:latin typeface="Aptos Serif" panose="02020604070405020304" pitchFamily="18" charset="0"/>
              <a:cs typeface="Aptos Serif" panose="02020604070405020304" pitchFamily="18" charset="0"/>
            </a:endParaRPr>
          </a:p>
        </p:txBody>
      </p:sp>
      <p:sp>
        <p:nvSpPr>
          <p:cNvPr id="3" name="מציין מיקום תוכן 2">
            <a:extLst>
              <a:ext uri="{FF2B5EF4-FFF2-40B4-BE49-F238E27FC236}">
                <a16:creationId xmlns:a16="http://schemas.microsoft.com/office/drawing/2014/main" id="{5C2933CF-4B3A-E884-75F0-D233BF38A019}"/>
              </a:ext>
            </a:extLst>
          </p:cNvPr>
          <p:cNvSpPr>
            <a:spLocks noGrp="1"/>
          </p:cNvSpPr>
          <p:nvPr>
            <p:ph idx="1"/>
          </p:nvPr>
        </p:nvSpPr>
        <p:spPr>
          <a:xfrm>
            <a:off x="2221992" y="2638044"/>
            <a:ext cx="7976108" cy="3101983"/>
          </a:xfrm>
        </p:spPr>
        <p:txBody>
          <a:bodyPr>
            <a:normAutofit/>
          </a:bodyPr>
          <a:lstStyle/>
          <a:p>
            <a:pPr rtl="0"/>
            <a:r>
              <a:rPr lang="en-US" dirty="0">
                <a:latin typeface="Aptos Serif" panose="02020604070405020304" pitchFamily="18" charset="0"/>
                <a:cs typeface="Aptos Serif" panose="02020604070405020304" pitchFamily="18" charset="0"/>
              </a:rPr>
              <a:t>The methodology developed to repurpose camouflaged object detection using diffusion models is going to be applied and extended for restoring and enhancing the quality of damaged images (particularly medical).</a:t>
            </a:r>
          </a:p>
          <a:p>
            <a:pPr rtl="0"/>
            <a:endParaRPr lang="en-US" dirty="0">
              <a:latin typeface="Aptos Serif" panose="02020604070405020304" pitchFamily="18" charset="0"/>
              <a:cs typeface="Aptos Serif" panose="02020604070405020304" pitchFamily="18" charset="0"/>
            </a:endParaRPr>
          </a:p>
        </p:txBody>
      </p:sp>
      <p:sp>
        <p:nvSpPr>
          <p:cNvPr id="4" name="מציין מיקום של מספר שקופית 3">
            <a:extLst>
              <a:ext uri="{FF2B5EF4-FFF2-40B4-BE49-F238E27FC236}">
                <a16:creationId xmlns:a16="http://schemas.microsoft.com/office/drawing/2014/main" id="{BF9FEBBF-6649-70ED-137C-C20D1F336C76}"/>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4F1A4906-F6B6-460D-8B9B-6AEDD27EBA90}" type="slidenum">
              <a:rPr lang="en-IL" smtClean="0"/>
              <a:pPr>
                <a:lnSpc>
                  <a:spcPct val="90000"/>
                </a:lnSpc>
                <a:spcAft>
                  <a:spcPts val="600"/>
                </a:spcAft>
              </a:pPr>
              <a:t>2</a:t>
            </a:fld>
            <a:endParaRPr lang="en-IL"/>
          </a:p>
        </p:txBody>
      </p:sp>
    </p:spTree>
    <p:extLst>
      <p:ext uri="{BB962C8B-B14F-4D97-AF65-F5344CB8AC3E}">
        <p14:creationId xmlns:p14="http://schemas.microsoft.com/office/powerpoint/2010/main" val="2907842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F2B67FA-33C3-91CC-2C27-FDC3B5C57FB4}"/>
              </a:ext>
            </a:extLst>
          </p:cNvPr>
          <p:cNvSpPr>
            <a:spLocks noGrp="1"/>
          </p:cNvSpPr>
          <p:nvPr>
            <p:ph type="title"/>
          </p:nvPr>
        </p:nvSpPr>
        <p:spPr/>
        <p:txBody>
          <a:bodyPr/>
          <a:lstStyle/>
          <a:p>
            <a:pPr algn="ctr" rtl="0"/>
            <a:r>
              <a:rPr lang="en-US">
                <a:latin typeface="Aptos Serif" panose="02020604070405020304" pitchFamily="18" charset="0"/>
                <a:cs typeface="Aptos Serif" panose="02020604070405020304" pitchFamily="18" charset="0"/>
              </a:rPr>
              <a:t>What is Camouflage ?</a:t>
            </a:r>
            <a:endParaRPr lang="en-IL" dirty="0">
              <a:latin typeface="Aptos Serif" panose="02020604070405020304" pitchFamily="18" charset="0"/>
              <a:cs typeface="Aptos Serif" panose="02020604070405020304" pitchFamily="18" charset="0"/>
            </a:endParaRPr>
          </a:p>
        </p:txBody>
      </p:sp>
      <p:sp>
        <p:nvSpPr>
          <p:cNvPr id="3" name="מציין מיקום תוכן 2">
            <a:extLst>
              <a:ext uri="{FF2B5EF4-FFF2-40B4-BE49-F238E27FC236}">
                <a16:creationId xmlns:a16="http://schemas.microsoft.com/office/drawing/2014/main" id="{6A7ADD0C-F64E-C5BE-499D-0E6804812713}"/>
              </a:ext>
            </a:extLst>
          </p:cNvPr>
          <p:cNvSpPr>
            <a:spLocks noGrp="1"/>
          </p:cNvSpPr>
          <p:nvPr>
            <p:ph idx="1"/>
          </p:nvPr>
        </p:nvSpPr>
        <p:spPr/>
        <p:txBody>
          <a:bodyPr/>
          <a:lstStyle/>
          <a:p>
            <a:pPr algn="l" rtl="0"/>
            <a:r>
              <a:rPr lang="en-US" dirty="0">
                <a:latin typeface="Aptos Serif" panose="02020604070405020304" pitchFamily="18" charset="0"/>
                <a:cs typeface="Aptos Serif" panose="02020604070405020304" pitchFamily="18" charset="0"/>
              </a:rPr>
              <a:t>Camouflage is the phenomenon where an object naturally blends into its environment, making it less noticeable to observers.</a:t>
            </a:r>
          </a:p>
          <a:p>
            <a:pPr marL="0" indent="0" algn="l" rtl="0">
              <a:buNone/>
            </a:pPr>
            <a:endParaRPr lang="en-US" dirty="0">
              <a:latin typeface="Aptos Serif" panose="02020604070405020304" pitchFamily="18" charset="0"/>
              <a:cs typeface="Aptos Serif" panose="02020604070405020304" pitchFamily="18" charset="0"/>
            </a:endParaRPr>
          </a:p>
          <a:p>
            <a:pPr algn="l" rtl="0"/>
            <a:r>
              <a:rPr lang="en-US" dirty="0">
                <a:latin typeface="Aptos Serif" panose="02020604070405020304" pitchFamily="18" charset="0"/>
                <a:cs typeface="Aptos Serif" panose="02020604070405020304" pitchFamily="18" charset="0"/>
              </a:rPr>
              <a:t>Camouflaged object detection is challenging due to the high visual similarity between the object and the background.</a:t>
            </a:r>
            <a:br>
              <a:rPr lang="en-US" dirty="0">
                <a:latin typeface="Aptos Serif" panose="02020604070405020304" pitchFamily="18" charset="0"/>
                <a:cs typeface="Aptos Serif" panose="02020604070405020304" pitchFamily="18" charset="0"/>
              </a:rPr>
            </a:br>
            <a:endParaRPr lang="en-US" dirty="0">
              <a:latin typeface="Aptos Serif" panose="02020604070405020304" pitchFamily="18" charset="0"/>
              <a:cs typeface="Aptos Serif" panose="02020604070405020304" pitchFamily="18" charset="0"/>
            </a:endParaRPr>
          </a:p>
          <a:p>
            <a:pPr algn="l" rtl="0"/>
            <a:r>
              <a:rPr lang="en-US" dirty="0">
                <a:latin typeface="Aptos Serif" panose="02020604070405020304" pitchFamily="18" charset="0"/>
                <a:cs typeface="Aptos Serif" panose="02020604070405020304" pitchFamily="18" charset="0"/>
              </a:rPr>
              <a:t>The problem is crucial in various fields like military, medical imaging, and wildlife monitoring.</a:t>
            </a:r>
            <a:endParaRPr lang="en-IL" dirty="0">
              <a:latin typeface="Aptos Serif" panose="02020604070405020304" pitchFamily="18" charset="0"/>
              <a:cs typeface="Aptos Serif" panose="02020604070405020304" pitchFamily="18" charset="0"/>
            </a:endParaRPr>
          </a:p>
        </p:txBody>
      </p:sp>
      <p:sp>
        <p:nvSpPr>
          <p:cNvPr id="4" name="מציין מיקום של מספר שקופית 3">
            <a:extLst>
              <a:ext uri="{FF2B5EF4-FFF2-40B4-BE49-F238E27FC236}">
                <a16:creationId xmlns:a16="http://schemas.microsoft.com/office/drawing/2014/main" id="{7AF5390F-1056-054E-52CB-88351C372274}"/>
              </a:ext>
            </a:extLst>
          </p:cNvPr>
          <p:cNvSpPr>
            <a:spLocks noGrp="1"/>
          </p:cNvSpPr>
          <p:nvPr>
            <p:ph type="sldNum" sz="quarter" idx="12"/>
          </p:nvPr>
        </p:nvSpPr>
        <p:spPr/>
        <p:txBody>
          <a:bodyPr/>
          <a:lstStyle/>
          <a:p>
            <a:fld id="{4F1A4906-F6B6-460D-8B9B-6AEDD27EBA90}" type="slidenum">
              <a:rPr lang="en-IL" smtClean="0"/>
              <a:t>3</a:t>
            </a:fld>
            <a:endParaRPr lang="en-IL"/>
          </a:p>
        </p:txBody>
      </p:sp>
    </p:spTree>
    <p:extLst>
      <p:ext uri="{BB962C8B-B14F-4D97-AF65-F5344CB8AC3E}">
        <p14:creationId xmlns:p14="http://schemas.microsoft.com/office/powerpoint/2010/main" val="95781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643AB34-2A3B-4A41-A6B0-EB979AD3F468}"/>
              </a:ext>
            </a:extLst>
          </p:cNvPr>
          <p:cNvSpPr>
            <a:spLocks noGrp="1"/>
          </p:cNvSpPr>
          <p:nvPr>
            <p:ph type="title"/>
          </p:nvPr>
        </p:nvSpPr>
        <p:spPr>
          <a:xfrm>
            <a:off x="829781" y="2708804"/>
            <a:ext cx="3698803" cy="1440394"/>
          </a:xfrm>
          <a:noFill/>
          <a:ln>
            <a:solidFill>
              <a:schemeClr val="tx1"/>
            </a:solidFill>
          </a:ln>
        </p:spPr>
        <p:txBody>
          <a:bodyPr>
            <a:normAutofit/>
          </a:bodyPr>
          <a:lstStyle/>
          <a:p>
            <a:pPr rtl="0"/>
            <a:r>
              <a:rPr lang="en-US" sz="2400" dirty="0">
                <a:solidFill>
                  <a:schemeClr val="tx1"/>
                </a:solidFill>
                <a:latin typeface="Aptos Serif" panose="02020604070405020304" pitchFamily="18" charset="0"/>
                <a:cs typeface="Aptos Serif" panose="02020604070405020304" pitchFamily="18" charset="0"/>
              </a:rPr>
              <a:t>Introduction to diffCOD Framework</a:t>
            </a:r>
            <a:endParaRPr lang="en-IL" sz="2400" dirty="0">
              <a:solidFill>
                <a:schemeClr val="tx1"/>
              </a:solidFill>
              <a:latin typeface="Aptos Serif" panose="02020604070405020304" pitchFamily="18" charset="0"/>
              <a:cs typeface="Aptos Serif" panose="02020604070405020304" pitchFamily="18" charset="0"/>
            </a:endParaRPr>
          </a:p>
        </p:txBody>
      </p:sp>
      <p:sp>
        <p:nvSpPr>
          <p:cNvPr id="9" name="Rectangle 8">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תוכן 2">
            <a:extLst>
              <a:ext uri="{FF2B5EF4-FFF2-40B4-BE49-F238E27FC236}">
                <a16:creationId xmlns:a16="http://schemas.microsoft.com/office/drawing/2014/main" id="{22EDA179-9C4F-7653-E7EE-BFB6868D64BB}"/>
              </a:ext>
            </a:extLst>
          </p:cNvPr>
          <p:cNvSpPr>
            <a:spLocks noGrp="1"/>
          </p:cNvSpPr>
          <p:nvPr>
            <p:ph idx="1"/>
          </p:nvPr>
        </p:nvSpPr>
        <p:spPr>
          <a:xfrm>
            <a:off x="6049182" y="802638"/>
            <a:ext cx="5408696" cy="5252722"/>
          </a:xfrm>
        </p:spPr>
        <p:txBody>
          <a:bodyPr anchor="ctr">
            <a:normAutofit/>
          </a:bodyPr>
          <a:lstStyle/>
          <a:p>
            <a:pPr rtl="0"/>
            <a:r>
              <a:rPr lang="en-US" sz="2400" dirty="0">
                <a:solidFill>
                  <a:schemeClr val="bg1"/>
                </a:solidFill>
                <a:latin typeface="Aptos Serif" panose="02020604070405020304" pitchFamily="18" charset="0"/>
                <a:cs typeface="Aptos Serif" panose="02020604070405020304" pitchFamily="18" charset="0"/>
              </a:rPr>
              <a:t>Diffusion Models: Approach COD (Camouflaged Object Detection) as a denoising process</a:t>
            </a:r>
          </a:p>
          <a:p>
            <a:pPr rtl="0"/>
            <a:endParaRPr lang="en-US" sz="2400" dirty="0">
              <a:solidFill>
                <a:schemeClr val="bg1"/>
              </a:solidFill>
              <a:latin typeface="Aptos Serif" panose="02020604070405020304" pitchFamily="18" charset="0"/>
              <a:cs typeface="Aptos Serif" panose="02020604070405020304" pitchFamily="18" charset="0"/>
            </a:endParaRPr>
          </a:p>
          <a:p>
            <a:pPr rtl="0"/>
            <a:r>
              <a:rPr lang="en-US" sz="2400" dirty="0">
                <a:solidFill>
                  <a:schemeClr val="bg1"/>
                </a:solidFill>
                <a:latin typeface="Aptos Serif" panose="02020604070405020304" pitchFamily="18" charset="0"/>
                <a:cs typeface="Aptos Serif" panose="02020604070405020304" pitchFamily="18" charset="0"/>
              </a:rPr>
              <a:t>Training Process: The model learns to recognize objects within noised images using the reverse diffusion process</a:t>
            </a:r>
          </a:p>
          <a:p>
            <a:pPr marL="0" indent="0" rtl="0">
              <a:buNone/>
            </a:pPr>
            <a:endParaRPr lang="en-US" sz="2400" dirty="0">
              <a:solidFill>
                <a:schemeClr val="bg1"/>
              </a:solidFill>
              <a:latin typeface="Aptos Serif" panose="02020604070405020304" pitchFamily="18" charset="0"/>
              <a:cs typeface="Aptos Serif" panose="02020604070405020304" pitchFamily="18" charset="0"/>
            </a:endParaRPr>
          </a:p>
          <a:p>
            <a:pPr rtl="0"/>
            <a:r>
              <a:rPr lang="en-US" sz="2400" dirty="0">
                <a:solidFill>
                  <a:schemeClr val="bg1"/>
                </a:solidFill>
                <a:latin typeface="Aptos Serif" panose="02020604070405020304" pitchFamily="18" charset="0"/>
                <a:cs typeface="Aptos Serif" panose="02020604070405020304" pitchFamily="18" charset="0"/>
              </a:rPr>
              <a:t>Key Component: Injection Attention Module (IAM) enhances the denoising capability</a:t>
            </a:r>
          </a:p>
          <a:p>
            <a:pPr rtl="0"/>
            <a:endParaRPr lang="en-IL" dirty="0">
              <a:solidFill>
                <a:schemeClr val="bg1"/>
              </a:solidFill>
            </a:endParaRPr>
          </a:p>
        </p:txBody>
      </p:sp>
      <p:sp>
        <p:nvSpPr>
          <p:cNvPr id="4" name="מציין מיקום של מספר שקופית 3">
            <a:extLst>
              <a:ext uri="{FF2B5EF4-FFF2-40B4-BE49-F238E27FC236}">
                <a16:creationId xmlns:a16="http://schemas.microsoft.com/office/drawing/2014/main" id="{5D3E3C2F-4944-318D-296C-DA3AB93ECEA2}"/>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4F1A4906-F6B6-460D-8B9B-6AEDD27EBA90}" type="slidenum">
              <a:rPr lang="en-IL" smtClean="0"/>
              <a:pPr>
                <a:lnSpc>
                  <a:spcPct val="90000"/>
                </a:lnSpc>
                <a:spcAft>
                  <a:spcPts val="600"/>
                </a:spcAft>
              </a:pPr>
              <a:t>4</a:t>
            </a:fld>
            <a:endParaRPr lang="en-IL"/>
          </a:p>
        </p:txBody>
      </p:sp>
    </p:spTree>
    <p:extLst>
      <p:ext uri="{BB962C8B-B14F-4D97-AF65-F5344CB8AC3E}">
        <p14:creationId xmlns:p14="http://schemas.microsoft.com/office/powerpoint/2010/main" val="224621397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4E8D67C-2924-5A20-6532-2251CC8AAF98}"/>
              </a:ext>
            </a:extLst>
          </p:cNvPr>
          <p:cNvSpPr>
            <a:spLocks noGrp="1"/>
          </p:cNvSpPr>
          <p:nvPr>
            <p:ph type="title"/>
          </p:nvPr>
        </p:nvSpPr>
        <p:spPr>
          <a:xfrm>
            <a:off x="542636" y="139701"/>
            <a:ext cx="10515600" cy="977899"/>
          </a:xfrm>
        </p:spPr>
        <p:txBody>
          <a:bodyPr>
            <a:normAutofit/>
          </a:bodyPr>
          <a:lstStyle/>
          <a:p>
            <a:pPr algn="ctr" rtl="0"/>
            <a:r>
              <a:rPr lang="en-US" dirty="0">
                <a:latin typeface="Aptos Serif" panose="02020604070405020304" pitchFamily="18" charset="0"/>
                <a:cs typeface="Aptos Serif" panose="02020604070405020304" pitchFamily="18" charset="0"/>
              </a:rPr>
              <a:t>Image </a:t>
            </a:r>
            <a:r>
              <a:rPr lang="en-US">
                <a:latin typeface="Aptos Serif" panose="02020604070405020304" pitchFamily="18" charset="0"/>
                <a:cs typeface="Aptos Serif" panose="02020604070405020304" pitchFamily="18" charset="0"/>
              </a:rPr>
              <a:t>Restoration Overview</a:t>
            </a:r>
            <a:endParaRPr lang="en-IL" dirty="0">
              <a:latin typeface="Aptos Serif" panose="02020604070405020304" pitchFamily="18" charset="0"/>
              <a:cs typeface="Aptos Serif" panose="02020604070405020304" pitchFamily="18" charset="0"/>
            </a:endParaRPr>
          </a:p>
        </p:txBody>
      </p:sp>
      <p:sp>
        <p:nvSpPr>
          <p:cNvPr id="3" name="מציין מיקום תוכן 2">
            <a:extLst>
              <a:ext uri="{FF2B5EF4-FFF2-40B4-BE49-F238E27FC236}">
                <a16:creationId xmlns:a16="http://schemas.microsoft.com/office/drawing/2014/main" id="{EAD9A900-62C4-7DF3-ED00-6234B11FEBDE}"/>
              </a:ext>
            </a:extLst>
          </p:cNvPr>
          <p:cNvSpPr>
            <a:spLocks noGrp="1"/>
          </p:cNvSpPr>
          <p:nvPr>
            <p:ph idx="1"/>
          </p:nvPr>
        </p:nvSpPr>
        <p:spPr>
          <a:xfrm>
            <a:off x="74593" y="1123860"/>
            <a:ext cx="10684329" cy="2543899"/>
          </a:xfrm>
        </p:spPr>
        <p:txBody>
          <a:bodyPr>
            <a:normAutofit/>
          </a:bodyPr>
          <a:lstStyle/>
          <a:p>
            <a:pPr marL="0" indent="0" algn="l" rtl="0">
              <a:buNone/>
            </a:pPr>
            <a:r>
              <a:rPr lang="en-US" sz="2400" b="1" dirty="0">
                <a:latin typeface="Aptos Serif" panose="02020604070405020304" pitchFamily="18" charset="0"/>
                <a:cs typeface="Aptos Serif" panose="02020604070405020304" pitchFamily="18" charset="0"/>
              </a:rPr>
              <a:t>Process: </a:t>
            </a:r>
          </a:p>
          <a:p>
            <a:pPr marL="0" indent="0" algn="l" rtl="0">
              <a:buNone/>
            </a:pPr>
            <a:r>
              <a:rPr lang="en-US" sz="2400" dirty="0">
                <a:latin typeface="Aptos Serif" panose="02020604070405020304" pitchFamily="18" charset="0"/>
                <a:cs typeface="Aptos Serif" panose="02020604070405020304" pitchFamily="18" charset="0"/>
              </a:rPr>
              <a:t>	Reconstructing images degraded by noise, blurring, or timing</a:t>
            </a:r>
          </a:p>
          <a:p>
            <a:pPr marL="0" indent="0" algn="l" rtl="0">
              <a:buNone/>
            </a:pPr>
            <a:r>
              <a:rPr lang="en-US" sz="2400" b="1" dirty="0">
                <a:latin typeface="Aptos Serif" panose="02020604070405020304" pitchFamily="18" charset="0"/>
                <a:cs typeface="Aptos Serif" panose="02020604070405020304" pitchFamily="18" charset="0"/>
              </a:rPr>
              <a:t>Challenges: </a:t>
            </a:r>
          </a:p>
          <a:p>
            <a:pPr marL="0" indent="0" algn="l" rtl="0">
              <a:buNone/>
            </a:pPr>
            <a:r>
              <a:rPr lang="en-US" sz="2400" dirty="0">
                <a:latin typeface="Aptos Serif" panose="02020604070405020304" pitchFamily="18" charset="0"/>
                <a:cs typeface="Aptos Serif" panose="02020604070405020304" pitchFamily="18" charset="0"/>
              </a:rPr>
              <a:t>	Deal with various types of distortions</a:t>
            </a:r>
          </a:p>
          <a:p>
            <a:pPr marL="0" indent="0" algn="l" rtl="0">
              <a:buNone/>
            </a:pPr>
            <a:r>
              <a:rPr lang="en-US" sz="2400" dirty="0">
                <a:latin typeface="Aptos Serif" panose="02020604070405020304" pitchFamily="18" charset="0"/>
                <a:cs typeface="Aptos Serif" panose="02020604070405020304" pitchFamily="18" charset="0"/>
              </a:rPr>
              <a:t>	Parts of the image may be missing and going to be restored</a:t>
            </a:r>
          </a:p>
          <a:p>
            <a:pPr algn="l" rtl="0"/>
            <a:endParaRPr lang="en-IL" dirty="0"/>
          </a:p>
        </p:txBody>
      </p:sp>
      <p:sp>
        <p:nvSpPr>
          <p:cNvPr id="4" name="מציין מיקום של מספר שקופית 3">
            <a:extLst>
              <a:ext uri="{FF2B5EF4-FFF2-40B4-BE49-F238E27FC236}">
                <a16:creationId xmlns:a16="http://schemas.microsoft.com/office/drawing/2014/main" id="{8D309FD9-EE40-BE26-8FEF-585A043F7DD6}"/>
              </a:ext>
            </a:extLst>
          </p:cNvPr>
          <p:cNvSpPr>
            <a:spLocks noGrp="1"/>
          </p:cNvSpPr>
          <p:nvPr>
            <p:ph type="sldNum" sz="quarter" idx="12"/>
          </p:nvPr>
        </p:nvSpPr>
        <p:spPr/>
        <p:txBody>
          <a:bodyPr/>
          <a:lstStyle/>
          <a:p>
            <a:fld id="{4F1A4906-F6B6-460D-8B9B-6AEDD27EBA90}" type="slidenum">
              <a:rPr lang="en-IL" smtClean="0"/>
              <a:t>5</a:t>
            </a:fld>
            <a:endParaRPr lang="en-IL"/>
          </a:p>
        </p:txBody>
      </p:sp>
      <p:pic>
        <p:nvPicPr>
          <p:cNvPr id="1026" name="Picture 2" descr="Stable diffusion for restoration, what ...">
            <a:extLst>
              <a:ext uri="{FF2B5EF4-FFF2-40B4-BE49-F238E27FC236}">
                <a16:creationId xmlns:a16="http://schemas.microsoft.com/office/drawing/2014/main" id="{52FD09B3-5812-2629-7130-2E7698CD14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1778" y="3819069"/>
            <a:ext cx="4236394"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012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5EBCFA5-8242-BCD5-858F-5BA9E45E758D}"/>
              </a:ext>
            </a:extLst>
          </p:cNvPr>
          <p:cNvSpPr>
            <a:spLocks noGrp="1"/>
          </p:cNvSpPr>
          <p:nvPr>
            <p:ph type="title"/>
          </p:nvPr>
        </p:nvSpPr>
        <p:spPr>
          <a:xfrm>
            <a:off x="2231136" y="221614"/>
            <a:ext cx="7729728" cy="1188720"/>
          </a:xfrm>
        </p:spPr>
        <p:txBody>
          <a:bodyPr/>
          <a:lstStyle/>
          <a:p>
            <a:pPr algn="ctr" rtl="0"/>
            <a:r>
              <a:rPr lang="en-US" dirty="0">
                <a:latin typeface="Aptos Serif" panose="02020604070405020304" pitchFamily="18" charset="0"/>
                <a:cs typeface="Aptos Serif" panose="02020604070405020304" pitchFamily="18" charset="0"/>
              </a:rPr>
              <a:t>From COD to image restoration </a:t>
            </a:r>
            <a:endParaRPr lang="en-IL" dirty="0">
              <a:latin typeface="Aptos Serif" panose="02020604070405020304" pitchFamily="18" charset="0"/>
              <a:cs typeface="Aptos Serif" panose="02020604070405020304" pitchFamily="18" charset="0"/>
            </a:endParaRPr>
          </a:p>
        </p:txBody>
      </p:sp>
      <p:sp>
        <p:nvSpPr>
          <p:cNvPr id="3" name="מציין מיקום תוכן 2">
            <a:extLst>
              <a:ext uri="{FF2B5EF4-FFF2-40B4-BE49-F238E27FC236}">
                <a16:creationId xmlns:a16="http://schemas.microsoft.com/office/drawing/2014/main" id="{B75A94B2-7662-6B76-E0D8-999309DAFD90}"/>
              </a:ext>
            </a:extLst>
          </p:cNvPr>
          <p:cNvSpPr>
            <a:spLocks noGrp="1"/>
          </p:cNvSpPr>
          <p:nvPr>
            <p:ph idx="1"/>
          </p:nvPr>
        </p:nvSpPr>
        <p:spPr>
          <a:xfrm>
            <a:off x="718457" y="1956594"/>
            <a:ext cx="10755086" cy="2944812"/>
          </a:xfrm>
        </p:spPr>
        <p:txBody>
          <a:bodyPr>
            <a:normAutofit lnSpcReduction="10000"/>
          </a:bodyPr>
          <a:lstStyle/>
          <a:p>
            <a:pPr algn="l" rtl="0"/>
            <a:r>
              <a:rPr lang="en-US" sz="2400" dirty="0">
                <a:latin typeface="Aptos Serif" panose="02020604070405020304" pitchFamily="18" charset="0"/>
                <a:cs typeface="Aptos Serif" panose="02020604070405020304" pitchFamily="18" charset="0"/>
              </a:rPr>
              <a:t>Using diffusion models for image restoration.</a:t>
            </a:r>
          </a:p>
          <a:p>
            <a:pPr algn="l" rtl="0"/>
            <a:endParaRPr lang="en-US" sz="2400" dirty="0">
              <a:latin typeface="Aptos Serif" panose="02020604070405020304" pitchFamily="18" charset="0"/>
              <a:cs typeface="Aptos Serif" panose="02020604070405020304" pitchFamily="18" charset="0"/>
            </a:endParaRPr>
          </a:p>
          <a:p>
            <a:pPr algn="l" rtl="0"/>
            <a:r>
              <a:rPr lang="en-US" sz="2400" dirty="0">
                <a:latin typeface="Aptos Serif" panose="02020604070405020304" pitchFamily="18" charset="0"/>
                <a:cs typeface="Aptos Serif" panose="02020604070405020304" pitchFamily="18" charset="0"/>
              </a:rPr>
              <a:t>Both tasks (COD, Restoration) focus on noise transforming or recognition of hidden and not observed data</a:t>
            </a:r>
          </a:p>
          <a:p>
            <a:pPr algn="l" rtl="0"/>
            <a:endParaRPr lang="en-US" sz="2400" dirty="0">
              <a:latin typeface="Aptos Serif" panose="02020604070405020304" pitchFamily="18" charset="0"/>
              <a:cs typeface="Aptos Serif" panose="02020604070405020304" pitchFamily="18" charset="0"/>
            </a:endParaRPr>
          </a:p>
          <a:p>
            <a:pPr algn="l" rtl="0"/>
            <a:r>
              <a:rPr lang="en-US" sz="2400" dirty="0">
                <a:latin typeface="Aptos Serif" panose="02020604070405020304" pitchFamily="18" charset="0"/>
                <a:cs typeface="Aptos Serif" panose="02020604070405020304" pitchFamily="18" charset="0"/>
              </a:rPr>
              <a:t>The same principles that help detect hidden objects can be applied to restore and enhance damaged images.</a:t>
            </a:r>
          </a:p>
        </p:txBody>
      </p:sp>
      <p:sp>
        <p:nvSpPr>
          <p:cNvPr id="4" name="מציין מיקום של מספר שקופית 3">
            <a:extLst>
              <a:ext uri="{FF2B5EF4-FFF2-40B4-BE49-F238E27FC236}">
                <a16:creationId xmlns:a16="http://schemas.microsoft.com/office/drawing/2014/main" id="{1AB7B969-E023-9CA6-CB0E-321883913FE9}"/>
              </a:ext>
            </a:extLst>
          </p:cNvPr>
          <p:cNvSpPr>
            <a:spLocks noGrp="1"/>
          </p:cNvSpPr>
          <p:nvPr>
            <p:ph type="sldNum" sz="quarter" idx="12"/>
          </p:nvPr>
        </p:nvSpPr>
        <p:spPr/>
        <p:txBody>
          <a:bodyPr/>
          <a:lstStyle/>
          <a:p>
            <a:fld id="{4F1A4906-F6B6-460D-8B9B-6AEDD27EBA90}" type="slidenum">
              <a:rPr lang="en-IL" smtClean="0"/>
              <a:t>6</a:t>
            </a:fld>
            <a:endParaRPr lang="en-IL"/>
          </a:p>
        </p:txBody>
      </p:sp>
    </p:spTree>
    <p:extLst>
      <p:ext uri="{BB962C8B-B14F-4D97-AF65-F5344CB8AC3E}">
        <p14:creationId xmlns:p14="http://schemas.microsoft.com/office/powerpoint/2010/main" val="2196830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20F9670-49DD-CE7B-3F88-6C88D79206F1}"/>
              </a:ext>
            </a:extLst>
          </p:cNvPr>
          <p:cNvSpPr>
            <a:spLocks noGrp="1"/>
          </p:cNvSpPr>
          <p:nvPr>
            <p:ph type="title"/>
          </p:nvPr>
        </p:nvSpPr>
        <p:spPr>
          <a:xfrm>
            <a:off x="838200" y="365125"/>
            <a:ext cx="10515600" cy="857885"/>
          </a:xfrm>
        </p:spPr>
        <p:txBody>
          <a:bodyPr/>
          <a:lstStyle/>
          <a:p>
            <a:pPr algn="ctr" rtl="0"/>
            <a:r>
              <a:rPr lang="en-US" dirty="0">
                <a:latin typeface="Aptos Serif" panose="02020604070405020304" pitchFamily="18" charset="0"/>
                <a:cs typeface="Aptos Serif" panose="02020604070405020304" pitchFamily="18" charset="0"/>
              </a:rPr>
              <a:t>Forward DIFFUSION process</a:t>
            </a:r>
            <a:endParaRPr lang="en-IL" dirty="0">
              <a:latin typeface="Aptos Serif" panose="02020604070405020304" pitchFamily="18" charset="0"/>
              <a:cs typeface="Aptos Serif" panose="02020604070405020304" pitchFamily="18" charset="0"/>
            </a:endParaRPr>
          </a:p>
        </p:txBody>
      </p:sp>
      <p:sp>
        <p:nvSpPr>
          <p:cNvPr id="3" name="מציין מיקום של מספר שקופית 2">
            <a:extLst>
              <a:ext uri="{FF2B5EF4-FFF2-40B4-BE49-F238E27FC236}">
                <a16:creationId xmlns:a16="http://schemas.microsoft.com/office/drawing/2014/main" id="{9A706AF6-074D-E800-75AA-5FC8DDE3CC0A}"/>
              </a:ext>
            </a:extLst>
          </p:cNvPr>
          <p:cNvSpPr>
            <a:spLocks noGrp="1"/>
          </p:cNvSpPr>
          <p:nvPr>
            <p:ph type="sldNum" sz="quarter" idx="12"/>
          </p:nvPr>
        </p:nvSpPr>
        <p:spPr/>
        <p:txBody>
          <a:bodyPr/>
          <a:lstStyle/>
          <a:p>
            <a:fld id="{4F1A4906-F6B6-460D-8B9B-6AEDD27EBA90}" type="slidenum">
              <a:rPr lang="en-IL" smtClean="0"/>
              <a:t>7</a:t>
            </a:fld>
            <a:endParaRPr lang="en-IL"/>
          </a:p>
        </p:txBody>
      </p:sp>
      <p:pic>
        <p:nvPicPr>
          <p:cNvPr id="5" name="תמונה 4" descr="תמונה שמכילה צילום מסך, תרשים&#10;&#10;התיאור נוצר באופן אוטומטי">
            <a:extLst>
              <a:ext uri="{FF2B5EF4-FFF2-40B4-BE49-F238E27FC236}">
                <a16:creationId xmlns:a16="http://schemas.microsoft.com/office/drawing/2014/main" id="{916B2472-A67F-0EBE-9FFB-1BB85F61C7CB}"/>
              </a:ext>
            </a:extLst>
          </p:cNvPr>
          <p:cNvPicPr>
            <a:picLocks noChangeAspect="1"/>
          </p:cNvPicPr>
          <p:nvPr/>
        </p:nvPicPr>
        <p:blipFill>
          <a:blip r:embed="rId3"/>
          <a:stretch>
            <a:fillRect/>
          </a:stretch>
        </p:blipFill>
        <p:spPr>
          <a:xfrm>
            <a:off x="2824024" y="4981427"/>
            <a:ext cx="6347514" cy="1273133"/>
          </a:xfrm>
          <a:prstGeom prst="rect">
            <a:avLst/>
          </a:prstGeom>
        </p:spPr>
      </p:pic>
      <mc:AlternateContent xmlns:mc="http://schemas.openxmlformats.org/markup-compatibility/2006" xmlns:a14="http://schemas.microsoft.com/office/drawing/2010/main">
        <mc:Choice Requires="a14">
          <p:sp>
            <p:nvSpPr>
              <p:cNvPr id="6" name="תיבת טקסט 5">
                <a:extLst>
                  <a:ext uri="{FF2B5EF4-FFF2-40B4-BE49-F238E27FC236}">
                    <a16:creationId xmlns:a16="http://schemas.microsoft.com/office/drawing/2014/main" id="{029177F5-FCF6-C19A-D459-35F66CD32EDA}"/>
                  </a:ext>
                </a:extLst>
              </p:cNvPr>
              <p:cNvSpPr txBox="1"/>
              <p:nvPr/>
            </p:nvSpPr>
            <p:spPr>
              <a:xfrm>
                <a:off x="1093320" y="1463789"/>
                <a:ext cx="8915679" cy="3276859"/>
              </a:xfrm>
              <a:prstGeom prst="rect">
                <a:avLst/>
              </a:prstGeom>
              <a:noFill/>
            </p:spPr>
            <p:txBody>
              <a:bodyPr wrap="square" rtlCol="0">
                <a:spAutoFit/>
              </a:bodyPr>
              <a:lstStyle/>
              <a:p>
                <a:pPr marL="285750" indent="-285750" algn="l" rtl="0">
                  <a:buFont typeface="Arial" panose="020B0604020202020204" pitchFamily="34" charset="0"/>
                  <a:buChar char="•"/>
                </a:pPr>
                <a:r>
                  <a:rPr lang="en-US" b="1" dirty="0">
                    <a:latin typeface="Aptos Serif" panose="02020604070405020304" pitchFamily="18" charset="0"/>
                    <a:ea typeface="Calibri" panose="020F0502020204030204" pitchFamily="34" charset="0"/>
                    <a:cs typeface="Aptos Serif" panose="02020604070405020304" pitchFamily="18" charset="0"/>
                  </a:rPr>
                  <a:t>Noise Addition</a:t>
                </a:r>
                <a:r>
                  <a:rPr lang="en-US" dirty="0">
                    <a:latin typeface="Aptos Serif" panose="02020604070405020304" pitchFamily="18" charset="0"/>
                    <a:ea typeface="Calibri" panose="020F0502020204030204" pitchFamily="34" charset="0"/>
                    <a:cs typeface="Aptos Serif" panose="02020604070405020304" pitchFamily="18" charset="0"/>
                  </a:rPr>
                  <a:t>: Gradually add noise (e.g., Gaussian, salt-and-pepper) to an image, step by step, making it progressively noisier.</a:t>
                </a:r>
                <a:br>
                  <a:rPr lang="en-US" dirty="0">
                    <a:latin typeface="Aptos Serif" panose="02020604070405020304" pitchFamily="18" charset="0"/>
                    <a:ea typeface="Calibri" panose="020F0502020204030204" pitchFamily="34" charset="0"/>
                    <a:cs typeface="Aptos Serif" panose="02020604070405020304" pitchFamily="18" charset="0"/>
                  </a:rPr>
                </a:br>
                <a:endParaRPr lang="en-US" dirty="0">
                  <a:latin typeface="Aptos Serif" panose="02020604070405020304" pitchFamily="18" charset="0"/>
                  <a:ea typeface="Calibri" panose="020F0502020204030204" pitchFamily="34" charset="0"/>
                  <a:cs typeface="Aptos Serif" panose="02020604070405020304" pitchFamily="18" charset="0"/>
                </a:endParaRPr>
              </a:p>
              <a:p>
                <a:pPr marL="285750" indent="-285750">
                  <a:buFont typeface="Arial" panose="020B0604020202020204" pitchFamily="34" charset="0"/>
                  <a:buChar char="•"/>
                </a:pPr>
                <a:r>
                  <a:rPr lang="en-US" b="1" dirty="0">
                    <a:latin typeface="Aptos Serif" panose="02020604070405020304" pitchFamily="18" charset="0"/>
                    <a:ea typeface="Calibri" panose="020F0502020204030204" pitchFamily="34" charset="0"/>
                    <a:cs typeface="Aptos Serif" panose="02020604070405020304" pitchFamily="18" charset="0"/>
                  </a:rPr>
                  <a:t>Probabilistic Transiting</a:t>
                </a:r>
                <a:r>
                  <a:rPr lang="en-US" dirty="0">
                    <a:latin typeface="Aptos Serif" panose="02020604070405020304" pitchFamily="18" charset="0"/>
                    <a:ea typeface="Calibri" panose="020F0502020204030204" pitchFamily="34" charset="0"/>
                    <a:cs typeface="Aptos Serif" panose="02020604070405020304" pitchFamily="18" charset="0"/>
                  </a:rPr>
                  <a:t>: Model each step as a probabilistic transition with the noisy image at each time step</a:t>
                </a:r>
                <a14:m>
                  <m:oMath xmlns:m="http://schemas.openxmlformats.org/officeDocument/2006/math">
                    <m:r>
                      <a:rPr lang="en-US">
                        <a:latin typeface="Cambria Math" panose="02040503050406030204" pitchFamily="18" charset="0"/>
                        <a:ea typeface="Calibri" panose="020F0502020204030204" pitchFamily="34" charset="0"/>
                        <a:cs typeface="Aptos Serif" panose="02020604070405020304" pitchFamily="18" charset="0"/>
                      </a:rPr>
                      <m:t> </m:t>
                    </m:r>
                    <m:sSub>
                      <m:sSubPr>
                        <m:ctrlPr>
                          <a:rPr lang="en-IL" i="1">
                            <a:latin typeface="Cambria Math" panose="02040503050406030204" pitchFamily="18" charset="0"/>
                            <a:ea typeface="Calibri" panose="020F0502020204030204" pitchFamily="34" charset="0"/>
                            <a:cs typeface="Aptos Serif" panose="02020604070405020304" pitchFamily="18" charset="0"/>
                          </a:rPr>
                        </m:ctrlPr>
                      </m:sSubPr>
                      <m:e>
                        <m:r>
                          <a:rPr lang="en-US">
                            <a:latin typeface="Cambria Math" panose="02040503050406030204" pitchFamily="18" charset="0"/>
                            <a:ea typeface="Calibri" panose="020F0502020204030204" pitchFamily="34" charset="0"/>
                            <a:cs typeface="Aptos Serif" panose="02020604070405020304" pitchFamily="18" charset="0"/>
                          </a:rPr>
                          <m:t>𝑥</m:t>
                        </m:r>
                      </m:e>
                      <m:sub>
                        <m:r>
                          <a:rPr lang="en-US">
                            <a:latin typeface="Cambria Math" panose="02040503050406030204" pitchFamily="18" charset="0"/>
                            <a:ea typeface="Calibri" panose="020F0502020204030204" pitchFamily="34" charset="0"/>
                            <a:cs typeface="Aptos Serif" panose="02020604070405020304" pitchFamily="18" charset="0"/>
                          </a:rPr>
                          <m:t>𝑡</m:t>
                        </m:r>
                      </m:sub>
                    </m:sSub>
                  </m:oMath>
                </a14:m>
                <a:r>
                  <a:rPr lang="en-US" dirty="0">
                    <a:latin typeface="Aptos Serif" panose="02020604070405020304" pitchFamily="18" charset="0"/>
                    <a:ea typeface="Calibri" panose="020F0502020204030204" pitchFamily="34" charset="0"/>
                    <a:cs typeface="Aptos Serif" panose="02020604070405020304" pitchFamily="18" charset="0"/>
                  </a:rPr>
                  <a:t>​ conditioned on the previous step</a:t>
                </a:r>
                <a14:m>
                  <m:oMath xmlns:m="http://schemas.openxmlformats.org/officeDocument/2006/math">
                    <m:r>
                      <a:rPr lang="en-US">
                        <a:latin typeface="Cambria Math" panose="02040503050406030204" pitchFamily="18" charset="0"/>
                        <a:ea typeface="Calibri" panose="020F0502020204030204" pitchFamily="34" charset="0"/>
                        <a:cs typeface="Aptos Serif" panose="02020604070405020304" pitchFamily="18" charset="0"/>
                      </a:rPr>
                      <m:t> </m:t>
                    </m:r>
                    <m:sSub>
                      <m:sSubPr>
                        <m:ctrlPr>
                          <a:rPr lang="en-IL" i="1">
                            <a:latin typeface="Cambria Math" panose="02040503050406030204" pitchFamily="18" charset="0"/>
                            <a:ea typeface="Calibri" panose="020F0502020204030204" pitchFamily="34" charset="0"/>
                            <a:cs typeface="Aptos Serif" panose="02020604070405020304" pitchFamily="18" charset="0"/>
                          </a:rPr>
                        </m:ctrlPr>
                      </m:sSubPr>
                      <m:e>
                        <m:r>
                          <a:rPr lang="en-US">
                            <a:latin typeface="Cambria Math" panose="02040503050406030204" pitchFamily="18" charset="0"/>
                            <a:ea typeface="Calibri" panose="020F0502020204030204" pitchFamily="34" charset="0"/>
                            <a:cs typeface="Aptos Serif" panose="02020604070405020304" pitchFamily="18" charset="0"/>
                          </a:rPr>
                          <m:t>𝑥</m:t>
                        </m:r>
                      </m:e>
                      <m:sub>
                        <m:r>
                          <a:rPr lang="en-US">
                            <a:latin typeface="Cambria Math" panose="02040503050406030204" pitchFamily="18" charset="0"/>
                            <a:ea typeface="Calibri" panose="020F0502020204030204" pitchFamily="34" charset="0"/>
                            <a:cs typeface="Aptos Serif" panose="02020604070405020304" pitchFamily="18" charset="0"/>
                          </a:rPr>
                          <m:t>𝑡</m:t>
                        </m:r>
                        <m:r>
                          <a:rPr lang="en-US">
                            <a:latin typeface="Cambria Math" panose="02040503050406030204" pitchFamily="18" charset="0"/>
                            <a:ea typeface="Calibri" panose="020F0502020204030204" pitchFamily="34" charset="0"/>
                            <a:cs typeface="Aptos Serif" panose="02020604070405020304" pitchFamily="18" charset="0"/>
                          </a:rPr>
                          <m:t>−</m:t>
                        </m:r>
                        <m:r>
                          <a:rPr lang="en-US">
                            <a:latin typeface="Cambria Math" panose="02040503050406030204" pitchFamily="18" charset="0"/>
                            <a:ea typeface="Calibri" panose="020F0502020204030204" pitchFamily="34" charset="0"/>
                            <a:cs typeface="Aptos Serif" panose="02020604070405020304" pitchFamily="18" charset="0"/>
                          </a:rPr>
                          <m:t>1</m:t>
                        </m:r>
                      </m:sub>
                    </m:sSub>
                  </m:oMath>
                </a14:m>
                <a:r>
                  <a:rPr lang="en-US" dirty="0">
                    <a:latin typeface="Aptos Serif" panose="02020604070405020304" pitchFamily="18" charset="0"/>
                    <a:ea typeface="Calibri" panose="020F0502020204030204" pitchFamily="34" charset="0"/>
                    <a:cs typeface="Aptos Serif" panose="02020604070405020304" pitchFamily="18" charset="0"/>
                  </a:rPr>
                  <a:t>​, for gaussian and salt-and-pepper noise: </a:t>
                </a:r>
                <a:br>
                  <a:rPr lang="en-US" dirty="0">
                    <a:latin typeface="Aptos Serif" panose="02020604070405020304" pitchFamily="18" charset="0"/>
                    <a:ea typeface="Calibri" panose="020F0502020204030204" pitchFamily="34" charset="0"/>
                    <a:cs typeface="Aptos Serif" panose="02020604070405020304" pitchFamily="18" charset="0"/>
                  </a:rPr>
                </a:br>
                <a:br>
                  <a:rPr lang="en-US" dirty="0">
                    <a:latin typeface="Aptos Serif" panose="02020604070405020304" pitchFamily="18" charset="0"/>
                    <a:cs typeface="Aptos Serif" panose="02020604070405020304" pitchFamily="18" charset="0"/>
                  </a:rPr>
                </a:br>
                <a:r>
                  <a:rPr lang="en-US" dirty="0">
                    <a:latin typeface="Aptos Serif" panose="02020604070405020304" pitchFamily="18" charset="0"/>
                    <a:cs typeface="Aptos Serif" panose="02020604070405020304" pitchFamily="18" charset="0"/>
                  </a:rPr>
                  <a:t>	</a:t>
                </a:r>
                <a14:m>
                  <m:oMath xmlns:m="http://schemas.openxmlformats.org/officeDocument/2006/math">
                    <m:r>
                      <m:rPr>
                        <m:sty m:val="p"/>
                      </m:rPr>
                      <a:rPr lang="en-US" smtClean="0">
                        <a:latin typeface="Cambria Math" panose="02040503050406030204" pitchFamily="18" charset="0"/>
                      </a:rPr>
                      <m:t>q</m:t>
                    </m:r>
                    <m:d>
                      <m:dPr>
                        <m:sepChr m:val="∣"/>
                        <m:ctrlPr>
                          <a:rPr lang="en-IL"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sub>
                        </m:sSub>
                      </m:e>
                      <m:e>
                        <m:sSub>
                          <m:sSubPr>
                            <m:ctrlPr>
                              <a:rPr lang="en-IL"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e>
                    </m:d>
                    <m:r>
                      <a:rPr lang="en-US">
                        <a:latin typeface="Cambria Math" panose="02040503050406030204" pitchFamily="18" charset="0"/>
                      </a:rPr>
                      <m:t>=  </m:t>
                    </m:r>
                    <m:r>
                      <a:rPr lang="en-US" i="1">
                        <a:latin typeface="Cambria Math" panose="02040503050406030204" pitchFamily="18" charset="0"/>
                      </a:rPr>
                      <m:t>𝑁</m:t>
                    </m:r>
                    <m:d>
                      <m:dPr>
                        <m:ctrlPr>
                          <a:rPr lang="en-IL"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sub>
                        </m:sSub>
                        <m:r>
                          <a:rPr lang="en-US">
                            <a:latin typeface="Cambria Math" panose="02040503050406030204" pitchFamily="18" charset="0"/>
                          </a:rPr>
                          <m:t>, </m:t>
                        </m:r>
                        <m:rad>
                          <m:radPr>
                            <m:degHide m:val="on"/>
                            <m:ctrlPr>
                              <a:rPr lang="en-IL" i="1">
                                <a:latin typeface="Cambria Math" panose="02040503050406030204" pitchFamily="18" charset="0"/>
                              </a:rPr>
                            </m:ctrlPr>
                          </m:radPr>
                          <m:deg/>
                          <m:e>
                            <m:r>
                              <a:rPr lang="en-US">
                                <a:latin typeface="Cambria Math" panose="02040503050406030204" pitchFamily="18" charset="0"/>
                              </a:rPr>
                              <m:t>1</m:t>
                            </m:r>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𝑡</m:t>
                                </m:r>
                              </m:sub>
                            </m:sSub>
                          </m:e>
                        </m:rad>
                        <m:sSub>
                          <m:sSubPr>
                            <m:ctrlPr>
                              <a:rPr lang="en-IL"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r>
                          <a:rPr lang="en-US">
                            <a:latin typeface="Cambria Math" panose="02040503050406030204" pitchFamily="18" charset="0"/>
                          </a:rPr>
                          <m:t> ,</m:t>
                        </m:r>
                        <m:sSub>
                          <m:sSubPr>
                            <m:ctrlPr>
                              <a:rPr lang="en-IL"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𝑡</m:t>
                            </m:r>
                          </m:sub>
                        </m:sSub>
                        <m:r>
                          <a:rPr lang="en-US" i="1">
                            <a:latin typeface="Cambria Math" panose="02040503050406030204" pitchFamily="18" charset="0"/>
                          </a:rPr>
                          <m:t>𝐼</m:t>
                        </m:r>
                      </m:e>
                    </m:d>
                  </m:oMath>
                </a14:m>
                <a:r>
                  <a:rPr lang="en-US" dirty="0">
                    <a:latin typeface="Aptos Serif" panose="02020604070405020304" pitchFamily="18" charset="0"/>
                    <a:cs typeface="Aptos Serif" panose="02020604070405020304" pitchFamily="18" charset="0"/>
                  </a:rPr>
                  <a:t>       ,     </a:t>
                </a:r>
                <a14:m>
                  <m:oMath xmlns:m="http://schemas.openxmlformats.org/officeDocument/2006/math">
                    <m:r>
                      <m:rPr>
                        <m:sty m:val="p"/>
                      </m:rPr>
                      <a:rPr lang="en-US">
                        <a:latin typeface="Cambria Math" panose="02040503050406030204" pitchFamily="18" charset="0"/>
                      </a:rPr>
                      <m:t>q</m:t>
                    </m:r>
                    <m:d>
                      <m:dPr>
                        <m:sepChr m:val="∣"/>
                        <m:ctrlPr>
                          <a:rPr lang="en-IL"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sub>
                        </m:sSub>
                      </m:e>
                      <m:e>
                        <m:sSub>
                          <m:sSubPr>
                            <m:ctrlPr>
                              <a:rPr lang="en-IL"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𝑡</m:t>
                            </m:r>
                          </m:sub>
                        </m:sSub>
                      </m:e>
                    </m:d>
                    <m:r>
                      <a:rPr lang="en-US" b="0" i="1" smtClean="0">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IL"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𝑡</m:t>
                            </m:r>
                          </m:sub>
                        </m:sSub>
                      </m:num>
                      <m:den>
                        <m:r>
                          <a:rPr lang="en-US" b="0" i="1" smtClean="0">
                            <a:latin typeface="Cambria Math" panose="02040503050406030204" pitchFamily="18" charset="0"/>
                          </a:rPr>
                          <m:t>2</m:t>
                        </m:r>
                      </m:den>
                    </m:f>
                  </m:oMath>
                </a14:m>
                <a:endParaRPr lang="en-US" dirty="0">
                  <a:latin typeface="Aptos Serif" panose="02020604070405020304" pitchFamily="18" charset="0"/>
                  <a:cs typeface="Aptos Serif" panose="02020604070405020304" pitchFamily="18" charset="0"/>
                </a:endParaRPr>
              </a:p>
              <a:p>
                <a:pPr algn="l" rtl="0"/>
                <a:endParaRPr lang="en-IL" dirty="0">
                  <a:latin typeface="Aptos Serif" panose="02020604070405020304" pitchFamily="18" charset="0"/>
                  <a:cs typeface="Aptos Serif" panose="02020604070405020304" pitchFamily="18" charset="0"/>
                </a:endParaRPr>
              </a:p>
              <a:p>
                <a:pPr marL="285750" indent="-285750" algn="l" rtl="0">
                  <a:buFont typeface="Arial" panose="020B0604020202020204" pitchFamily="34" charset="0"/>
                  <a:buChar char="•"/>
                </a:pPr>
                <a:r>
                  <a:rPr lang="en-US" b="1" dirty="0">
                    <a:latin typeface="Aptos Serif" panose="02020604070405020304" pitchFamily="18" charset="0"/>
                    <a:ea typeface="Calibri" panose="020F0502020204030204" pitchFamily="34" charset="0"/>
                    <a:cs typeface="Aptos Serif" panose="02020604070405020304" pitchFamily="18" charset="0"/>
                  </a:rPr>
                  <a:t>Controlled Degradation</a:t>
                </a:r>
                <a:r>
                  <a:rPr lang="en-US" dirty="0">
                    <a:latin typeface="Aptos Serif" panose="02020604070405020304" pitchFamily="18" charset="0"/>
                    <a:ea typeface="Calibri" panose="020F0502020204030204" pitchFamily="34" charset="0"/>
                    <a:cs typeface="Aptos Serif" panose="02020604070405020304" pitchFamily="18" charset="0"/>
                  </a:rPr>
                  <a:t>: Simulate image degradation to train the model to reverse the noise and restore the original image.</a:t>
                </a:r>
                <a:endParaRPr lang="en-IL" dirty="0">
                  <a:latin typeface="Aptos Serif" panose="02020604070405020304" pitchFamily="18" charset="0"/>
                  <a:ea typeface="Calibri" panose="020F0502020204030204" pitchFamily="34" charset="0"/>
                  <a:cs typeface="Aptos Serif" panose="02020604070405020304" pitchFamily="18" charset="0"/>
                </a:endParaRPr>
              </a:p>
            </p:txBody>
          </p:sp>
        </mc:Choice>
        <mc:Fallback xmlns="">
          <p:sp>
            <p:nvSpPr>
              <p:cNvPr id="6" name="תיבת טקסט 5">
                <a:extLst>
                  <a:ext uri="{FF2B5EF4-FFF2-40B4-BE49-F238E27FC236}">
                    <a16:creationId xmlns:a16="http://schemas.microsoft.com/office/drawing/2014/main" id="{029177F5-FCF6-C19A-D459-35F66CD32EDA}"/>
                  </a:ext>
                </a:extLst>
              </p:cNvPr>
              <p:cNvSpPr txBox="1">
                <a:spLocks noRot="1" noChangeAspect="1" noMove="1" noResize="1" noEditPoints="1" noAdjustHandles="1" noChangeArrowheads="1" noChangeShapeType="1" noTextEdit="1"/>
              </p:cNvSpPr>
              <p:nvPr/>
            </p:nvSpPr>
            <p:spPr>
              <a:xfrm>
                <a:off x="1093320" y="1463789"/>
                <a:ext cx="8915679" cy="3276859"/>
              </a:xfrm>
              <a:prstGeom prst="rect">
                <a:avLst/>
              </a:prstGeom>
              <a:blipFill>
                <a:blip r:embed="rId4"/>
                <a:stretch>
                  <a:fillRect l="-410" t="-743" b="-1673"/>
                </a:stretch>
              </a:blipFill>
            </p:spPr>
            <p:txBody>
              <a:bodyPr/>
              <a:lstStyle/>
              <a:p>
                <a:r>
                  <a:rPr lang="en-US">
                    <a:noFill/>
                  </a:rPr>
                  <a:t> </a:t>
                </a:r>
              </a:p>
            </p:txBody>
          </p:sp>
        </mc:Fallback>
      </mc:AlternateContent>
    </p:spTree>
    <p:extLst>
      <p:ext uri="{BB962C8B-B14F-4D97-AF65-F5344CB8AC3E}">
        <p14:creationId xmlns:p14="http://schemas.microsoft.com/office/powerpoint/2010/main" val="3624675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C1A2056-72C2-A486-1C28-682067605365}"/>
              </a:ext>
            </a:extLst>
          </p:cNvPr>
          <p:cNvSpPr>
            <a:spLocks noGrp="1"/>
          </p:cNvSpPr>
          <p:nvPr>
            <p:ph type="title"/>
          </p:nvPr>
        </p:nvSpPr>
        <p:spPr>
          <a:xfrm>
            <a:off x="426720" y="10795"/>
            <a:ext cx="10515600" cy="960755"/>
          </a:xfrm>
        </p:spPr>
        <p:txBody>
          <a:bodyPr/>
          <a:lstStyle/>
          <a:p>
            <a:pPr algn="ctr" rtl="0"/>
            <a:r>
              <a:rPr lang="en-US" dirty="0">
                <a:latin typeface="Aptos Serif" panose="02020604070405020304" pitchFamily="18" charset="0"/>
                <a:cs typeface="Aptos Serif" panose="02020604070405020304" pitchFamily="18" charset="0"/>
              </a:rPr>
              <a:t>Vision Transformer (ViT)</a:t>
            </a:r>
            <a:endParaRPr lang="en-IL" dirty="0">
              <a:latin typeface="Aptos Serif" panose="02020604070405020304" pitchFamily="18" charset="0"/>
              <a:cs typeface="Aptos Serif" panose="02020604070405020304" pitchFamily="18" charset="0"/>
            </a:endParaRPr>
          </a:p>
        </p:txBody>
      </p:sp>
      <p:sp>
        <p:nvSpPr>
          <p:cNvPr id="3" name="מציין מיקום תוכן 2">
            <a:extLst>
              <a:ext uri="{FF2B5EF4-FFF2-40B4-BE49-F238E27FC236}">
                <a16:creationId xmlns:a16="http://schemas.microsoft.com/office/drawing/2014/main" id="{2F9868F2-8452-F727-1B2F-0CFD5A4A4C3A}"/>
              </a:ext>
            </a:extLst>
          </p:cNvPr>
          <p:cNvSpPr>
            <a:spLocks noGrp="1"/>
          </p:cNvSpPr>
          <p:nvPr>
            <p:ph idx="1"/>
          </p:nvPr>
        </p:nvSpPr>
        <p:spPr>
          <a:xfrm>
            <a:off x="99060" y="1135829"/>
            <a:ext cx="6375152" cy="5711376"/>
          </a:xfrm>
        </p:spPr>
        <p:txBody>
          <a:bodyPr>
            <a:normAutofit/>
          </a:bodyPr>
          <a:lstStyle/>
          <a:p>
            <a:pPr marL="0" indent="0" algn="l" rtl="0">
              <a:buNone/>
            </a:pPr>
            <a:r>
              <a:rPr lang="en-US" sz="1600" dirty="0">
                <a:latin typeface="Aptos Serif" panose="02020604070405020304" pitchFamily="18" charset="0"/>
                <a:ea typeface="Calibri" panose="020F0502020204030204" pitchFamily="34" charset="0"/>
                <a:cs typeface="Aptos Serif" panose="02020604070405020304" pitchFamily="18" charset="0"/>
              </a:rPr>
              <a:t>The ViT is Used for image classification, detection, and segmentation, capturing local and global details. It’s also a backbone for multi-scale feature extraction in tasks like camouflaged object detection and image restoration.</a:t>
            </a:r>
          </a:p>
          <a:p>
            <a:pPr marL="0" indent="0" algn="l" rtl="0">
              <a:buNone/>
            </a:pPr>
            <a:endParaRPr lang="en-US" sz="1600" dirty="0">
              <a:latin typeface="Aptos Serif" panose="02020604070405020304" pitchFamily="18" charset="0"/>
              <a:ea typeface="Calibri" panose="020F0502020204030204" pitchFamily="34" charset="0"/>
              <a:cs typeface="Aptos Serif" panose="02020604070405020304" pitchFamily="18" charset="0"/>
            </a:endParaRPr>
          </a:p>
          <a:p>
            <a:pPr marL="0" indent="0" algn="l" rtl="0">
              <a:buNone/>
            </a:pPr>
            <a:r>
              <a:rPr lang="en-US" sz="1600" b="1" dirty="0">
                <a:latin typeface="Aptos Serif" panose="02020604070405020304" pitchFamily="18" charset="0"/>
                <a:ea typeface="Calibri" panose="020F0502020204030204" pitchFamily="34" charset="0"/>
                <a:cs typeface="Aptos Serif" panose="02020604070405020304" pitchFamily="18" charset="0"/>
              </a:rPr>
              <a:t>ViT Process:</a:t>
            </a:r>
            <a:br>
              <a:rPr lang="en-US" sz="1600" b="1" dirty="0">
                <a:latin typeface="Aptos Serif" panose="02020604070405020304" pitchFamily="18" charset="0"/>
                <a:ea typeface="Calibri" panose="020F0502020204030204" pitchFamily="34" charset="0"/>
                <a:cs typeface="Aptos Serif" panose="02020604070405020304" pitchFamily="18" charset="0"/>
              </a:rPr>
            </a:br>
            <a:endParaRPr lang="en-US" sz="1600" b="1" dirty="0">
              <a:latin typeface="Aptos Serif" panose="02020604070405020304" pitchFamily="18" charset="0"/>
              <a:ea typeface="Calibri" panose="020F0502020204030204" pitchFamily="34" charset="0"/>
              <a:cs typeface="Aptos Serif" panose="02020604070405020304" pitchFamily="18" charset="0"/>
            </a:endParaRPr>
          </a:p>
          <a:p>
            <a:pPr algn="l" rtl="0">
              <a:buFont typeface="Arial" panose="020B0604020202020204" pitchFamily="34" charset="0"/>
              <a:buChar char="•"/>
            </a:pPr>
            <a:r>
              <a:rPr lang="en-US" sz="1600" b="1" dirty="0">
                <a:latin typeface="Aptos Serif" panose="02020604070405020304" pitchFamily="18" charset="0"/>
                <a:ea typeface="Calibri" panose="020F0502020204030204" pitchFamily="34" charset="0"/>
                <a:cs typeface="Aptos Serif" panose="02020604070405020304" pitchFamily="18" charset="0"/>
              </a:rPr>
              <a:t>Patch Processing: </a:t>
            </a:r>
            <a:r>
              <a:rPr lang="en-US" sz="1600" dirty="0">
                <a:latin typeface="Aptos Serif" panose="02020604070405020304" pitchFamily="18" charset="0"/>
                <a:ea typeface="Calibri" panose="020F0502020204030204" pitchFamily="34" charset="0"/>
                <a:cs typeface="Aptos Serif" panose="02020604070405020304" pitchFamily="18" charset="0"/>
              </a:rPr>
              <a:t>Divides the image into patches, embeds each into a fixed-size vector.</a:t>
            </a:r>
            <a:br>
              <a:rPr lang="en-US" sz="1600" dirty="0">
                <a:latin typeface="Aptos Serif" panose="02020604070405020304" pitchFamily="18" charset="0"/>
                <a:ea typeface="Calibri" panose="020F0502020204030204" pitchFamily="34" charset="0"/>
                <a:cs typeface="Aptos Serif" panose="02020604070405020304" pitchFamily="18" charset="0"/>
              </a:rPr>
            </a:br>
            <a:endParaRPr lang="en-US" sz="1600" dirty="0">
              <a:latin typeface="Aptos Serif" panose="02020604070405020304" pitchFamily="18" charset="0"/>
              <a:ea typeface="Calibri" panose="020F0502020204030204" pitchFamily="34" charset="0"/>
              <a:cs typeface="Aptos Serif" panose="02020604070405020304" pitchFamily="18" charset="0"/>
            </a:endParaRPr>
          </a:p>
          <a:p>
            <a:pPr algn="l" rtl="0">
              <a:buFont typeface="Arial" panose="020B0604020202020204" pitchFamily="34" charset="0"/>
              <a:buChar char="•"/>
            </a:pPr>
            <a:r>
              <a:rPr lang="en-US" sz="1600" b="1" dirty="0">
                <a:latin typeface="Aptos Serif" panose="02020604070405020304" pitchFamily="18" charset="0"/>
                <a:ea typeface="Calibri" panose="020F0502020204030204" pitchFamily="34" charset="0"/>
                <a:cs typeface="Aptos Serif" panose="02020604070405020304" pitchFamily="18" charset="0"/>
              </a:rPr>
              <a:t>Positional Encoding: </a:t>
            </a:r>
            <a:r>
              <a:rPr lang="en-US" sz="1600" dirty="0">
                <a:latin typeface="Aptos Serif" panose="02020604070405020304" pitchFamily="18" charset="0"/>
                <a:ea typeface="Calibri" panose="020F0502020204030204" pitchFamily="34" charset="0"/>
                <a:cs typeface="Aptos Serif" panose="02020604070405020304" pitchFamily="18" charset="0"/>
              </a:rPr>
              <a:t>Adds spatial information to patch embeddings.</a:t>
            </a:r>
            <a:br>
              <a:rPr lang="en-US" sz="1600" dirty="0">
                <a:latin typeface="Aptos Serif" panose="02020604070405020304" pitchFamily="18" charset="0"/>
                <a:ea typeface="Calibri" panose="020F0502020204030204" pitchFamily="34" charset="0"/>
                <a:cs typeface="Aptos Serif" panose="02020604070405020304" pitchFamily="18" charset="0"/>
              </a:rPr>
            </a:br>
            <a:endParaRPr lang="en-US" sz="1600" dirty="0">
              <a:latin typeface="Aptos Serif" panose="02020604070405020304" pitchFamily="18" charset="0"/>
              <a:ea typeface="Calibri" panose="020F0502020204030204" pitchFamily="34" charset="0"/>
              <a:cs typeface="Aptos Serif" panose="02020604070405020304" pitchFamily="18" charset="0"/>
            </a:endParaRPr>
          </a:p>
          <a:p>
            <a:pPr algn="l" rtl="0">
              <a:buFont typeface="Arial" panose="020B0604020202020204" pitchFamily="34" charset="0"/>
              <a:buChar char="•"/>
            </a:pPr>
            <a:r>
              <a:rPr lang="en-US" sz="1600" b="1" dirty="0">
                <a:latin typeface="Aptos Serif" panose="02020604070405020304" pitchFamily="18" charset="0"/>
                <a:ea typeface="Calibri" panose="020F0502020204030204" pitchFamily="34" charset="0"/>
                <a:cs typeface="Aptos Serif" panose="02020604070405020304" pitchFamily="18" charset="0"/>
              </a:rPr>
              <a:t>Self-Attention Mechanism: </a:t>
            </a:r>
            <a:r>
              <a:rPr lang="en-US" sz="1600" dirty="0">
                <a:latin typeface="Aptos Serif" panose="02020604070405020304" pitchFamily="18" charset="0"/>
                <a:ea typeface="Calibri" panose="020F0502020204030204" pitchFamily="34" charset="0"/>
                <a:cs typeface="Aptos Serif" panose="02020604070405020304" pitchFamily="18" charset="0"/>
              </a:rPr>
              <a:t>Uses transformer layers to capture long-range dependencies.</a:t>
            </a:r>
            <a:br>
              <a:rPr lang="en-US" sz="1600" dirty="0">
                <a:latin typeface="Aptos Serif" panose="02020604070405020304" pitchFamily="18" charset="0"/>
                <a:ea typeface="Calibri" panose="020F0502020204030204" pitchFamily="34" charset="0"/>
                <a:cs typeface="Aptos Serif" panose="02020604070405020304" pitchFamily="18" charset="0"/>
              </a:rPr>
            </a:br>
            <a:endParaRPr lang="en-US" sz="1600" dirty="0">
              <a:latin typeface="Aptos Serif" panose="02020604070405020304" pitchFamily="18" charset="0"/>
              <a:ea typeface="Calibri" panose="020F0502020204030204" pitchFamily="34" charset="0"/>
              <a:cs typeface="Aptos Serif" panose="02020604070405020304" pitchFamily="18" charset="0"/>
            </a:endParaRPr>
          </a:p>
          <a:p>
            <a:pPr algn="l" rtl="0">
              <a:buFont typeface="Arial" panose="020B0604020202020204" pitchFamily="34" charset="0"/>
              <a:buChar char="•"/>
            </a:pPr>
            <a:r>
              <a:rPr lang="en-US" sz="1600" b="1" dirty="0">
                <a:latin typeface="Aptos Serif" panose="02020604070405020304" pitchFamily="18" charset="0"/>
                <a:ea typeface="Calibri" panose="020F0502020204030204" pitchFamily="34" charset="0"/>
                <a:cs typeface="Aptos Serif" panose="02020604070405020304" pitchFamily="18" charset="0"/>
              </a:rPr>
              <a:t>Multi-Scale Feature Extraction: </a:t>
            </a:r>
            <a:r>
              <a:rPr lang="en-US" sz="1600" dirty="0">
                <a:latin typeface="Aptos Serif" panose="02020604070405020304" pitchFamily="18" charset="0"/>
                <a:ea typeface="Calibri" panose="020F0502020204030204" pitchFamily="34" charset="0"/>
                <a:cs typeface="Aptos Serif" panose="02020604070405020304" pitchFamily="18" charset="0"/>
              </a:rPr>
              <a:t>Processes patches at various resolutions to capture detailed features.</a:t>
            </a:r>
            <a:endParaRPr lang="en-IL" sz="1600" dirty="0">
              <a:latin typeface="Aptos Serif" panose="02020604070405020304" pitchFamily="18" charset="0"/>
              <a:ea typeface="Calibri" panose="020F0502020204030204" pitchFamily="34" charset="0"/>
              <a:cs typeface="Aptos Serif" panose="02020604070405020304" pitchFamily="18" charset="0"/>
            </a:endParaRPr>
          </a:p>
        </p:txBody>
      </p:sp>
      <p:sp>
        <p:nvSpPr>
          <p:cNvPr id="5" name="מציין מיקום של מספר שקופית 4">
            <a:extLst>
              <a:ext uri="{FF2B5EF4-FFF2-40B4-BE49-F238E27FC236}">
                <a16:creationId xmlns:a16="http://schemas.microsoft.com/office/drawing/2014/main" id="{6CA05CB2-219A-DF14-F08A-6B5E358379EC}"/>
              </a:ext>
            </a:extLst>
          </p:cNvPr>
          <p:cNvSpPr>
            <a:spLocks noGrp="1"/>
          </p:cNvSpPr>
          <p:nvPr>
            <p:ph type="sldNum" sz="quarter" idx="12"/>
          </p:nvPr>
        </p:nvSpPr>
        <p:spPr/>
        <p:txBody>
          <a:bodyPr/>
          <a:lstStyle/>
          <a:p>
            <a:fld id="{4F1A4906-F6B6-460D-8B9B-6AEDD27EBA90}" type="slidenum">
              <a:rPr lang="en-IL" smtClean="0"/>
              <a:t>8</a:t>
            </a:fld>
            <a:endParaRPr lang="en-IL"/>
          </a:p>
        </p:txBody>
      </p:sp>
      <p:pic>
        <p:nvPicPr>
          <p:cNvPr id="4" name="Picture 2" descr="Vision transformer model adopted for classification of brain tumors from MRI. MLP: multilayer perceptron. * is the extra learnable patch embedding to be used by the final classification head.">
            <a:extLst>
              <a:ext uri="{FF2B5EF4-FFF2-40B4-BE49-F238E27FC236}">
                <a16:creationId xmlns:a16="http://schemas.microsoft.com/office/drawing/2014/main" id="{B26B51D0-C26B-CEE1-F7F3-CEEF17AA46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33927" y="2417157"/>
            <a:ext cx="4808005" cy="2985380"/>
          </a:xfrm>
          <a:prstGeom prst="rect">
            <a:avLst/>
          </a:prstGeom>
          <a:noFill/>
          <a:ln>
            <a:solidFill>
              <a:schemeClr val="accent1"/>
            </a:solidFill>
          </a:ln>
        </p:spPr>
      </p:pic>
    </p:spTree>
    <p:extLst>
      <p:ext uri="{BB962C8B-B14F-4D97-AF65-F5344CB8AC3E}">
        <p14:creationId xmlns:p14="http://schemas.microsoft.com/office/powerpoint/2010/main" val="1742692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2E157F0-CF92-015D-0B5F-517FFAE06515}"/>
              </a:ext>
            </a:extLst>
          </p:cNvPr>
          <p:cNvSpPr>
            <a:spLocks noGrp="1"/>
          </p:cNvSpPr>
          <p:nvPr>
            <p:ph type="title"/>
          </p:nvPr>
        </p:nvSpPr>
        <p:spPr>
          <a:xfrm>
            <a:off x="3734322" y="325084"/>
            <a:ext cx="4723356" cy="1000212"/>
          </a:xfrm>
        </p:spPr>
        <p:txBody>
          <a:bodyPr>
            <a:normAutofit/>
          </a:bodyPr>
          <a:lstStyle/>
          <a:p>
            <a:pPr algn="ctr" rtl="0"/>
            <a:r>
              <a:rPr lang="en-US" dirty="0">
                <a:latin typeface="Aptos Serif" panose="02020604070405020304" pitchFamily="18" charset="0"/>
                <a:cs typeface="Aptos Serif" panose="02020604070405020304" pitchFamily="18" charset="0"/>
              </a:rPr>
              <a:t>Feature Fusion (FF)</a:t>
            </a:r>
            <a:endParaRPr lang="en-IL" dirty="0">
              <a:latin typeface="Aptos Serif" panose="02020604070405020304" pitchFamily="18" charset="0"/>
              <a:cs typeface="Aptos Serif" panose="02020604070405020304" pitchFamily="18" charset="0"/>
            </a:endParaRPr>
          </a:p>
        </p:txBody>
      </p:sp>
      <p:sp>
        <p:nvSpPr>
          <p:cNvPr id="3" name="מציין מיקום תוכן 2">
            <a:extLst>
              <a:ext uri="{FF2B5EF4-FFF2-40B4-BE49-F238E27FC236}">
                <a16:creationId xmlns:a16="http://schemas.microsoft.com/office/drawing/2014/main" id="{EF4D76C8-6972-7E7F-1DC3-1EDA5808E370}"/>
              </a:ext>
            </a:extLst>
          </p:cNvPr>
          <p:cNvSpPr>
            <a:spLocks noGrp="1"/>
          </p:cNvSpPr>
          <p:nvPr>
            <p:ph idx="1"/>
          </p:nvPr>
        </p:nvSpPr>
        <p:spPr>
          <a:xfrm>
            <a:off x="144966" y="1502874"/>
            <a:ext cx="5766947" cy="5273423"/>
          </a:xfrm>
        </p:spPr>
        <p:txBody>
          <a:bodyPr>
            <a:normAutofit/>
          </a:bodyPr>
          <a:lstStyle/>
          <a:p>
            <a:pPr algn="l" rtl="0"/>
            <a:endParaRPr lang="en-US" sz="1600" b="1" dirty="0">
              <a:latin typeface="Aptos Serif" panose="02020604070405020304" pitchFamily="18" charset="0"/>
              <a:ea typeface="Calibri" panose="020F0502020204030204" pitchFamily="34" charset="0"/>
              <a:cs typeface="Aptos Serif" panose="02020604070405020304" pitchFamily="18" charset="0"/>
            </a:endParaRPr>
          </a:p>
          <a:p>
            <a:pPr algn="l" rtl="0"/>
            <a:r>
              <a:rPr lang="en-US" sz="1600" b="1" dirty="0">
                <a:latin typeface="Aptos Serif" panose="02020604070405020304" pitchFamily="18" charset="0"/>
                <a:ea typeface="Calibri" panose="020F0502020204030204" pitchFamily="34" charset="0"/>
                <a:cs typeface="Aptos Serif" panose="02020604070405020304" pitchFamily="18" charset="0"/>
              </a:rPr>
              <a:t>Multi-Scale Integration</a:t>
            </a:r>
            <a:r>
              <a:rPr lang="en-US" sz="1600" dirty="0">
                <a:latin typeface="Aptos Serif" panose="02020604070405020304" pitchFamily="18" charset="0"/>
                <a:ea typeface="Calibri" panose="020F0502020204030204" pitchFamily="34" charset="0"/>
                <a:cs typeface="Aptos Serif" panose="02020604070405020304" pitchFamily="18" charset="0"/>
              </a:rPr>
              <a:t>: The FF module merges features from different scales, capturing fine details and broader patterns, enriching the image representation.</a:t>
            </a:r>
            <a:br>
              <a:rPr lang="en-US" sz="1600" dirty="0">
                <a:latin typeface="Aptos Serif" panose="02020604070405020304" pitchFamily="18" charset="0"/>
                <a:ea typeface="Calibri" panose="020F0502020204030204" pitchFamily="34" charset="0"/>
                <a:cs typeface="Aptos Serif" panose="02020604070405020304" pitchFamily="18" charset="0"/>
              </a:rPr>
            </a:br>
            <a:endParaRPr lang="en-US" sz="1600" dirty="0">
              <a:latin typeface="Aptos Serif" panose="02020604070405020304" pitchFamily="18" charset="0"/>
              <a:ea typeface="Calibri" panose="020F0502020204030204" pitchFamily="34" charset="0"/>
              <a:cs typeface="Aptos Serif" panose="02020604070405020304" pitchFamily="18" charset="0"/>
            </a:endParaRPr>
          </a:p>
          <a:p>
            <a:pPr algn="l" rtl="0"/>
            <a:endParaRPr lang="en-US" sz="1600" dirty="0">
              <a:latin typeface="Aptos Serif" panose="02020604070405020304" pitchFamily="18" charset="0"/>
              <a:ea typeface="Calibri" panose="020F0502020204030204" pitchFamily="34" charset="0"/>
              <a:cs typeface="Aptos Serif" panose="02020604070405020304" pitchFamily="18" charset="0"/>
            </a:endParaRPr>
          </a:p>
          <a:p>
            <a:r>
              <a:rPr lang="en-US" sz="1600" b="1" dirty="0">
                <a:latin typeface="Aptos Serif" panose="02020604070405020304" pitchFamily="18" charset="0"/>
                <a:ea typeface="Calibri" panose="020F0502020204030204" pitchFamily="34" charset="0"/>
                <a:cs typeface="Aptos Serif" panose="02020604070405020304" pitchFamily="18" charset="0"/>
              </a:rPr>
              <a:t>Dynamic Weight Adjustment</a:t>
            </a:r>
            <a:r>
              <a:rPr lang="en-US" sz="1600" dirty="0">
                <a:latin typeface="Aptos Serif" panose="02020604070405020304" pitchFamily="18" charset="0"/>
                <a:ea typeface="Calibri" panose="020F0502020204030204" pitchFamily="34" charset="0"/>
                <a:cs typeface="Aptos Serif" panose="02020604070405020304" pitchFamily="18" charset="0"/>
              </a:rPr>
              <a:t>: During training, the module learns to prioritize key features with dynamic weights, often using attention mechanisms to improve focus.</a:t>
            </a:r>
            <a:br>
              <a:rPr lang="en-US" sz="1600" dirty="0">
                <a:latin typeface="Aptos Serif" panose="02020604070405020304" pitchFamily="18" charset="0"/>
                <a:ea typeface="Calibri" panose="020F0502020204030204" pitchFamily="34" charset="0"/>
                <a:cs typeface="Aptos Serif" panose="02020604070405020304" pitchFamily="18" charset="0"/>
              </a:rPr>
            </a:br>
            <a:endParaRPr lang="en-US" sz="1600" dirty="0">
              <a:latin typeface="Aptos Serif" panose="02020604070405020304" pitchFamily="18" charset="0"/>
              <a:ea typeface="Calibri" panose="020F0502020204030204" pitchFamily="34" charset="0"/>
              <a:cs typeface="Aptos Serif" panose="02020604070405020304" pitchFamily="18" charset="0"/>
            </a:endParaRPr>
          </a:p>
          <a:p>
            <a:pPr algn="l" rtl="0"/>
            <a:endParaRPr lang="en-US" sz="1600" dirty="0">
              <a:latin typeface="Aptos Serif" panose="02020604070405020304" pitchFamily="18" charset="0"/>
              <a:ea typeface="Calibri" panose="020F0502020204030204" pitchFamily="34" charset="0"/>
              <a:cs typeface="Aptos Serif" panose="02020604070405020304" pitchFamily="18" charset="0"/>
            </a:endParaRPr>
          </a:p>
          <a:p>
            <a:pPr algn="l" rtl="0"/>
            <a:r>
              <a:rPr lang="en-US" sz="1600" b="1" dirty="0">
                <a:latin typeface="Aptos Serif" panose="02020604070405020304" pitchFamily="18" charset="0"/>
                <a:ea typeface="Calibri" panose="020F0502020204030204" pitchFamily="34" charset="0"/>
                <a:cs typeface="Aptos Serif" panose="02020604070405020304" pitchFamily="18" charset="0"/>
              </a:rPr>
              <a:t>Enhanced Image Processing</a:t>
            </a:r>
            <a:r>
              <a:rPr lang="en-US" sz="1600" dirty="0">
                <a:latin typeface="Aptos Serif" panose="02020604070405020304" pitchFamily="18" charset="0"/>
                <a:ea typeface="Calibri" panose="020F0502020204030204" pitchFamily="34" charset="0"/>
                <a:cs typeface="Aptos Serif" panose="02020604070405020304" pitchFamily="18" charset="0"/>
              </a:rPr>
              <a:t>: By combining multi-scale features, the FF module refines and improves image outputs, especially in tasks like restoration, segmentation and detection.</a:t>
            </a:r>
            <a:endParaRPr lang="en-IL" sz="1600" dirty="0">
              <a:latin typeface="Aptos Serif" panose="02020604070405020304" pitchFamily="18" charset="0"/>
              <a:ea typeface="Calibri" panose="020F0502020204030204" pitchFamily="34" charset="0"/>
              <a:cs typeface="Aptos Serif" panose="02020604070405020304" pitchFamily="18" charset="0"/>
            </a:endParaRPr>
          </a:p>
        </p:txBody>
      </p:sp>
      <p:sp>
        <p:nvSpPr>
          <p:cNvPr id="5" name="מציין מיקום של מספר שקופית 4">
            <a:extLst>
              <a:ext uri="{FF2B5EF4-FFF2-40B4-BE49-F238E27FC236}">
                <a16:creationId xmlns:a16="http://schemas.microsoft.com/office/drawing/2014/main" id="{0DE2D749-EC0C-07B8-B5D0-1098592F0D63}"/>
              </a:ext>
            </a:extLst>
          </p:cNvPr>
          <p:cNvSpPr>
            <a:spLocks noGrp="1"/>
          </p:cNvSpPr>
          <p:nvPr>
            <p:ph type="sldNum" sz="quarter" idx="12"/>
          </p:nvPr>
        </p:nvSpPr>
        <p:spPr/>
        <p:txBody>
          <a:bodyPr/>
          <a:lstStyle/>
          <a:p>
            <a:fld id="{4F1A4906-F6B6-460D-8B9B-6AEDD27EBA90}" type="slidenum">
              <a:rPr lang="en-IL" smtClean="0"/>
              <a:t>9</a:t>
            </a:fld>
            <a:endParaRPr lang="en-IL"/>
          </a:p>
        </p:txBody>
      </p:sp>
      <p:pic>
        <p:nvPicPr>
          <p:cNvPr id="6" name="תמונה 5">
            <a:extLst>
              <a:ext uri="{FF2B5EF4-FFF2-40B4-BE49-F238E27FC236}">
                <a16:creationId xmlns:a16="http://schemas.microsoft.com/office/drawing/2014/main" id="{296F5216-DEFA-B6DF-4CD8-04F66BF953D2}"/>
              </a:ext>
            </a:extLst>
          </p:cNvPr>
          <p:cNvPicPr>
            <a:picLocks noChangeAspect="1"/>
          </p:cNvPicPr>
          <p:nvPr/>
        </p:nvPicPr>
        <p:blipFill>
          <a:blip r:embed="rId3"/>
          <a:stretch>
            <a:fillRect/>
          </a:stretch>
        </p:blipFill>
        <p:spPr>
          <a:xfrm>
            <a:off x="6192570" y="2224590"/>
            <a:ext cx="5766948" cy="3415718"/>
          </a:xfrm>
          <a:prstGeom prst="rect">
            <a:avLst/>
          </a:prstGeom>
          <a:ln>
            <a:solidFill>
              <a:schemeClr val="accent1"/>
            </a:solidFill>
          </a:ln>
        </p:spPr>
      </p:pic>
    </p:spTree>
    <p:extLst>
      <p:ext uri="{BB962C8B-B14F-4D97-AF65-F5344CB8AC3E}">
        <p14:creationId xmlns:p14="http://schemas.microsoft.com/office/powerpoint/2010/main" val="3214737804"/>
      </p:ext>
    </p:extLst>
  </p:cSld>
  <p:clrMapOvr>
    <a:masterClrMapping/>
  </p:clrMapOvr>
</p:sld>
</file>

<file path=ppt/theme/theme1.xml><?xml version="1.0" encoding="utf-8"?>
<a:theme xmlns:a="http://schemas.openxmlformats.org/drawingml/2006/main" name="חבילה">
  <a:themeElements>
    <a:clrScheme name="חבילה">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חבילה">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חבילה">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TM10001115[[fn=חבילה]]</Template>
  <TotalTime>3479</TotalTime>
  <Words>995</Words>
  <Application>Microsoft Office PowerPoint</Application>
  <PresentationFormat>מסך רחב</PresentationFormat>
  <Paragraphs>155</Paragraphs>
  <Slides>15</Slides>
  <Notes>13</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15</vt:i4>
      </vt:variant>
    </vt:vector>
  </HeadingPairs>
  <TitlesOfParts>
    <vt:vector size="22" baseType="lpstr">
      <vt:lpstr>Aptos</vt:lpstr>
      <vt:lpstr>Aptos Serif</vt:lpstr>
      <vt:lpstr>Arial</vt:lpstr>
      <vt:lpstr>Calibri</vt:lpstr>
      <vt:lpstr>Cambria Math</vt:lpstr>
      <vt:lpstr>Gill Sans MT</vt:lpstr>
      <vt:lpstr>חבילה</vt:lpstr>
      <vt:lpstr>מצגת של PowerPoint‏</vt:lpstr>
      <vt:lpstr>Purpose of the project </vt:lpstr>
      <vt:lpstr>What is Camouflage ?</vt:lpstr>
      <vt:lpstr>Introduction to diffCOD Framework</vt:lpstr>
      <vt:lpstr>Image Restoration Overview</vt:lpstr>
      <vt:lpstr>From COD to image restoration </vt:lpstr>
      <vt:lpstr>Forward DIFFUSION process</vt:lpstr>
      <vt:lpstr>Vision Transformer (ViT)</vt:lpstr>
      <vt:lpstr>Feature Fusion (FF)</vt:lpstr>
      <vt:lpstr>Denoising U-Net &amp; IAM</vt:lpstr>
      <vt:lpstr>Model’s Process</vt:lpstr>
      <vt:lpstr>Model’s Process</vt:lpstr>
      <vt:lpstr>Sequence</vt:lpstr>
      <vt:lpstr>Testing plan</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רועי דרום</dc:creator>
  <cp:lastModifiedBy>הגר טיבי</cp:lastModifiedBy>
  <cp:revision>38</cp:revision>
  <dcterms:created xsi:type="dcterms:W3CDTF">2024-08-22T08:29:25Z</dcterms:created>
  <dcterms:modified xsi:type="dcterms:W3CDTF">2025-01-16T09:14:12Z</dcterms:modified>
</cp:coreProperties>
</file>