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80" r:id="rId26"/>
    <p:sldId id="279" r:id="rId27"/>
  </p:sldIdLst>
  <p:sldSz cx="9144000" cy="6858000" type="screen4x3"/>
  <p:notesSz cx="6865938" cy="91582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EEF"/>
    <a:srgbClr val="EAEFF7"/>
    <a:srgbClr val="F62EDE"/>
    <a:srgbClr val="00FF00"/>
    <a:srgbClr val="00FF99"/>
    <a:srgbClr val="FFFF00"/>
    <a:srgbClr val="FDECDF"/>
    <a:srgbClr val="FF6600"/>
    <a:srgbClr val="0066FF"/>
    <a:srgbClr val="FE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48" autoAdjust="0"/>
    <p:restoredTop sz="86441" autoAdjust="0"/>
  </p:normalViewPr>
  <p:slideViewPr>
    <p:cSldViewPr snapToGrid="0">
      <p:cViewPr varScale="1">
        <p:scale>
          <a:sx n="72" d="100"/>
          <a:sy n="72" d="100"/>
        </p:scale>
        <p:origin x="111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34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6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9110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886A8-3B34-4F59-9996-921328CDA452}" type="datetimeFigureOut">
              <a:rPr lang="ko-KR" altLang="en-US" smtClean="0"/>
              <a:pPr/>
              <a:t>2018-03-28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9110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3953-BAC1-467D-B0FD-309E658183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152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5E60D-F1CA-4663-8A94-573EEC285FF9}" type="datetimeFigureOut">
              <a:rPr lang="ko-KR" altLang="en-US" smtClean="0"/>
              <a:pPr/>
              <a:t>2018-03-28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4588"/>
            <a:ext cx="4122738" cy="3090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407426"/>
            <a:ext cx="5492750" cy="360607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DBCE3-A6F0-4DE2-BD14-AEA008D9CD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802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BCE3-A6F0-4DE2-BD14-AEA008D9CD4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109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BCE3-A6F0-4DE2-BD14-AEA008D9CD4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35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보통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BEGIN</a:t>
            </a:r>
            <a:r>
              <a:rPr lang="ko-KR" altLang="en-US" baseline="0" dirty="0" smtClean="0"/>
              <a:t>에서는 환경설정을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루틴에서는 </a:t>
            </a:r>
            <a:r>
              <a:rPr lang="ko-KR" altLang="en-US" baseline="0" dirty="0" err="1" smtClean="0"/>
              <a:t>줄단위로</a:t>
            </a:r>
            <a:r>
              <a:rPr lang="ko-KR" altLang="en-US" baseline="0" dirty="0" smtClean="0"/>
              <a:t> 처리하면서 할 행동을 </a:t>
            </a:r>
            <a:r>
              <a:rPr lang="en-US" altLang="ko-KR" baseline="0" dirty="0" smtClean="0"/>
              <a:t>END</a:t>
            </a:r>
            <a:r>
              <a:rPr lang="ko-KR" altLang="en-US" baseline="0" dirty="0" smtClean="0"/>
              <a:t>에서는 앞서 한 액션들을 종합하여 정리한다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BCE3-A6F0-4DE2-BD14-AEA008D9CD4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034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BCE3-A6F0-4DE2-BD14-AEA008D9CD42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274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55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6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8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Tx/>
              <a:buFontTx/>
              <a:buBlip>
                <a:blip r:embed="rId2"/>
              </a:buBlip>
              <a:defRPr baseline="0">
                <a:latin typeface="Book Antiqua" panose="02040602050305030304" pitchFamily="18" charset="0"/>
              </a:defRPr>
            </a:lvl1pPr>
            <a:lvl2pPr>
              <a:buClr>
                <a:srgbClr val="002060"/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2pPr>
            <a:lvl3pPr>
              <a:buClr>
                <a:schemeClr val="accent2">
                  <a:lumMod val="5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3pPr>
            <a:lvl4pPr>
              <a:buClr>
                <a:schemeClr val="accent6">
                  <a:lumMod val="75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4pPr>
            <a:lvl5pPr>
              <a:buClr>
                <a:schemeClr val="accent4">
                  <a:lumMod val="60000"/>
                  <a:lumOff val="4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4102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59672"/>
            <a:ext cx="7886700" cy="165743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03335"/>
            <a:ext cx="7886700" cy="36863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922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2688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4726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434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>
            <a:noAutofit/>
          </a:bodyPr>
          <a:lstStyle>
            <a:lvl1pPr algn="ctr">
              <a:defRPr sz="16600" b="1" baseline="0">
                <a:latin typeface="Book Antiqua" panose="02040602050305030304" pitchFamily="18" charset="0"/>
                <a:ea typeface="굴림" panose="020B0600000101010101" pitchFamily="50" charset="-127"/>
              </a:defRPr>
            </a:lvl1pPr>
          </a:lstStyle>
          <a:p>
            <a:r>
              <a:rPr lang="en-US" dirty="0" smtClean="0"/>
              <a:t>Q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8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1094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1212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7104"/>
            <a:ext cx="7886700" cy="517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0"/>
            <a:ext cx="7886700" cy="518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마스터 텍스트 스타일을 편집합니다</a:t>
            </a:r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둘째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셋째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넷째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다섯째 수준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𝐼𝑛𝑡𝑒𝑙𝑙𝑖𝑔𝑒𝑛𝑡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𝑠𝑜𝑓𝑡𝑤𝑎𝑟𝑒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𝐿𝑎𝑏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2000" b="0" i="1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 userDrawn="1"/>
        </p:nvGrpSpPr>
        <p:grpSpPr>
          <a:xfrm>
            <a:off x="6503619" y="6402557"/>
            <a:ext cx="2440237" cy="338554"/>
            <a:chOff x="6164350" y="6437257"/>
            <a:chExt cx="2482424" cy="376119"/>
          </a:xfrm>
        </p:grpSpPr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4350" y="6437257"/>
              <a:ext cx="855922" cy="34551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 userDrawn="1"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5" t="17559" b="21961"/>
            <a:stretch/>
          </p:blipFill>
          <p:spPr>
            <a:xfrm>
              <a:off x="7029407" y="6525343"/>
              <a:ext cx="1617367" cy="288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152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chemeClr val="tx1"/>
          </a:solidFill>
          <a:latin typeface="Book Antiqua" panose="02040602050305030304" pitchFamily="18" charset="0"/>
          <a:ea typeface="돋움" panose="020B0600000101010101" pitchFamily="50" charset="-127"/>
          <a:cs typeface="+mj-cs"/>
        </a:defRPr>
      </a:lvl1pPr>
    </p:titleStyle>
    <p:bodyStyle>
      <a:lvl1pPr marL="228600" marR="0" indent="-228600" algn="l" defTabSz="914400" rtl="0" eaLnBrk="1" fontAlgn="auto" latinLnBrk="1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strike="noStrike" kern="1200" baseline="0">
          <a:solidFill>
            <a:schemeClr val="tx1"/>
          </a:solidFill>
          <a:latin typeface="돋움" panose="020B0600000101010101" pitchFamily="50" charset="-127"/>
          <a:ea typeface="돋움" panose="020B0600000101010101" pitchFamily="50" charset="-127"/>
          <a:cs typeface="+mn-cs"/>
        </a:defRPr>
      </a:lvl1pPr>
      <a:lvl2pPr marL="6858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2pPr>
      <a:lvl3pPr marL="11430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3pPr>
      <a:lvl4pPr marL="16002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4pPr>
      <a:lvl5pPr marL="20574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ko.wikibooks.org/wiki/GNU_Awk_%EC%82%AC%EC%9A%A9%EC%9E%90_%EA%B0%80%EC%9D%B4%EB%93%9C/%ED%95%A8%EC%88%98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mailto:gyk@kangwon.ac.k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180" y="1122363"/>
            <a:ext cx="9037640" cy="1551826"/>
          </a:xfrm>
        </p:spPr>
        <p:txBody>
          <a:bodyPr/>
          <a:lstStyle/>
          <a:p>
            <a:r>
              <a:rPr lang="en-US" altLang="ko-KR" sz="4400" dirty="0" err="1" smtClean="0"/>
              <a:t>Awk</a:t>
            </a:r>
            <a:r>
              <a:rPr lang="en-US" altLang="ko-KR" sz="4400" dirty="0" smtClean="0"/>
              <a:t>, Posting list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041678"/>
          </a:xfrm>
        </p:spPr>
        <p:txBody>
          <a:bodyPr>
            <a:normAutofit/>
          </a:bodyPr>
          <a:lstStyle/>
          <a:p>
            <a:r>
              <a:rPr lang="en-US" altLang="ko-KR" b="1" i="1" dirty="0">
                <a:latin typeface="Book Antiqua" panose="02040602050305030304" pitchFamily="18" charset="0"/>
              </a:rPr>
              <a:t>IS lab. </a:t>
            </a:r>
            <a:r>
              <a:rPr lang="ko-KR" altLang="en-US" b="1" dirty="0" smtClean="0">
                <a:latin typeface="Book Antiqua" panose="02040602050305030304" pitchFamily="18" charset="0"/>
              </a:rPr>
              <a:t>김건영</a:t>
            </a:r>
            <a:endParaRPr lang="en-US" altLang="ko-KR" b="1" dirty="0" smtClean="0">
              <a:latin typeface="Book Antiqua" panose="02040602050305030304" pitchFamily="18" charset="0"/>
            </a:endParaRPr>
          </a:p>
          <a:p>
            <a:endParaRPr lang="en-US" altLang="ko-KR" b="1" i="1" dirty="0">
              <a:latin typeface="Book Antiqua" panose="02040602050305030304" pitchFamily="18" charset="0"/>
            </a:endParaRPr>
          </a:p>
          <a:p>
            <a:r>
              <a:rPr lang="en-US" altLang="ko-KR" dirty="0"/>
              <a:t>http://hagazzusa.github.io/</a:t>
            </a:r>
            <a:endParaRPr lang="ko-KR" altLang="en-US" b="1" i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946915"/>
      </p:ext>
    </p:extLst>
  </p:cSld>
  <p:clrMapOvr>
    <a:masterClrMapping/>
  </p:clrMapOvr>
  <p:transition advTm="1616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 : BEGIN, ROUTINE, END 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1411" y="1345706"/>
            <a:ext cx="7101177" cy="454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34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Awk</a:t>
            </a:r>
            <a:r>
              <a:rPr lang="en-US" altLang="ko-KR" dirty="0" smtClean="0"/>
              <a:t> – print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Awk</a:t>
            </a:r>
            <a:r>
              <a:rPr lang="en-US" altLang="ko-KR" dirty="0" smtClean="0"/>
              <a:t> ‘{print “</a:t>
            </a:r>
            <a:r>
              <a:rPr lang="en-US" altLang="ko-KR" dirty="0" err="1" smtClean="0"/>
              <a:t>hellow</a:t>
            </a:r>
            <a:r>
              <a:rPr lang="en-US" altLang="ko-KR" dirty="0" smtClean="0"/>
              <a:t> world!”}’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줄 단위 처리인 만큼 줄 개수 만큼  출력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BEGIN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ROUTINE</a:t>
            </a:r>
            <a:r>
              <a:rPr lang="ko-KR" altLang="en-US" dirty="0" smtClean="0"/>
              <a:t>시작 전 한번 이므로 한 번 출력</a:t>
            </a:r>
            <a:endParaRPr lang="en-US" altLang="ko-KR" dirty="0" smtClean="0"/>
          </a:p>
          <a:p>
            <a:r>
              <a:rPr lang="en-US" altLang="ko-KR" dirty="0" smtClean="0"/>
              <a:t>Routine</a:t>
            </a:r>
            <a:r>
              <a:rPr lang="ko-KR" altLang="en-US" dirty="0" smtClean="0"/>
              <a:t>에서 패턴을 앞에 붙이면 </a:t>
            </a:r>
            <a:r>
              <a:rPr lang="en-US" altLang="ko-KR" dirty="0" smtClean="0"/>
              <a:t>Pizza</a:t>
            </a:r>
            <a:r>
              <a:rPr lang="ko-KR" altLang="en-US" dirty="0" smtClean="0"/>
              <a:t>가 들어가는 줄 개수만큼만 출력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89" y="1614872"/>
            <a:ext cx="7963422" cy="10400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18" y="3106131"/>
            <a:ext cx="7945564" cy="129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54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Awk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printf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형식지정자</a:t>
            </a:r>
            <a:r>
              <a:rPr lang="ko-KR" altLang="en-US" dirty="0" smtClean="0"/>
              <a:t> 종류들</a:t>
            </a:r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938845"/>
              </p:ext>
            </p:extLst>
          </p:nvPr>
        </p:nvGraphicFramePr>
        <p:xfrm>
          <a:off x="318702" y="1887025"/>
          <a:ext cx="8506596" cy="35052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126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6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6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변환 문자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변환 문자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long</a:t>
                      </a:r>
                      <a:r>
                        <a:rPr lang="en-US" altLang="ko-KR" baseline="0" dirty="0" smtClean="0"/>
                        <a:t> 16</a:t>
                      </a:r>
                      <a:r>
                        <a:rPr lang="ko-KR" altLang="en-US" baseline="0" dirty="0" smtClean="0"/>
                        <a:t>진수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문자열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진수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진수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long 8</a:t>
                      </a:r>
                      <a:r>
                        <a:rPr lang="ko-KR" altLang="en-US" dirty="0" smtClean="0"/>
                        <a:t>진수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ld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long 10</a:t>
                      </a:r>
                      <a:r>
                        <a:rPr lang="ko-KR" altLang="en-US" dirty="0" smtClean="0"/>
                        <a:t>진수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지정한 표기에서 </a:t>
                      </a:r>
                      <a:r>
                        <a:rPr lang="en-US" altLang="ko-KR" dirty="0" smtClean="0"/>
                        <a:t>float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unsignwd</a:t>
                      </a:r>
                      <a:r>
                        <a:rPr lang="en-US" altLang="ko-KR" baseline="0" dirty="0" smtClean="0"/>
                        <a:t> 10</a:t>
                      </a:r>
                      <a:r>
                        <a:rPr lang="ko-KR" altLang="en-US" baseline="0" dirty="0" smtClean="0"/>
                        <a:t>진수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float(</a:t>
                      </a:r>
                      <a:r>
                        <a:rPr lang="ko-KR" altLang="en-US" dirty="0" smtClean="0"/>
                        <a:t>실수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lu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long </a:t>
                      </a:r>
                      <a:r>
                        <a:rPr lang="en-US" altLang="ko-KR" dirty="0" err="1" smtClean="0"/>
                        <a:t>unsignwd</a:t>
                      </a:r>
                      <a:r>
                        <a:rPr lang="en-US" altLang="ko-KR" dirty="0" smtClean="0"/>
                        <a:t> </a:t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진수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 </a:t>
                      </a:r>
                      <a:r>
                        <a:rPr lang="ko-KR" altLang="en-US" dirty="0" smtClean="0"/>
                        <a:t>또는 </a:t>
                      </a:r>
                      <a:r>
                        <a:rPr lang="en-US" altLang="ko-KR" dirty="0" smtClean="0"/>
                        <a:t>f</a:t>
                      </a:r>
                      <a:r>
                        <a:rPr lang="ko-KR" altLang="en-US" dirty="0" smtClean="0"/>
                        <a:t>를 사용한 실수로 적어도 공백을 가진다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</a:t>
                      </a:r>
                      <a:r>
                        <a:rPr lang="ko-KR" altLang="en-US" dirty="0" smtClean="0"/>
                        <a:t>진수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1437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Awk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printf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{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 “string”, arguments}</a:t>
            </a:r>
          </a:p>
          <a:p>
            <a:endParaRPr lang="en-US" altLang="ko-KR" dirty="0"/>
          </a:p>
          <a:p>
            <a:r>
              <a:rPr lang="en-US" altLang="ko-KR" dirty="0" smtClean="0"/>
              <a:t>Indian</a:t>
            </a:r>
            <a:r>
              <a:rPr lang="ko-KR" altLang="en-US" dirty="0" smtClean="0"/>
              <a:t>이 들어가는 레코드의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와 이름을 포맷에 맞추어 출력하는 예제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다른 언어와 마찬가지로 공백지정가능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63" y="2711658"/>
            <a:ext cx="8080073" cy="11710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63" y="4765035"/>
            <a:ext cx="7983387" cy="59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28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Awk</a:t>
            </a:r>
            <a:r>
              <a:rPr lang="en-US" altLang="ko-KR" dirty="0" smtClean="0"/>
              <a:t> – variable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필드의 개수를 세는 예제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변수의 배정</a:t>
            </a:r>
            <a:r>
              <a:rPr lang="en-US" altLang="ko-KR" dirty="0" smtClean="0"/>
              <a:t>(assignment)</a:t>
            </a:r>
            <a:r>
              <a:rPr lang="ko-KR" altLang="en-US" dirty="0" smtClean="0"/>
              <a:t>을 하지 않고 사용할 경우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으로 간주함</a:t>
            </a:r>
            <a:endParaRPr lang="en-US" altLang="ko-KR" dirty="0" smtClean="0"/>
          </a:p>
          <a:p>
            <a:r>
              <a:rPr lang="en-US" altLang="ko-KR" dirty="0" smtClean="0"/>
              <a:t>NULL += 1 =&gt; 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18" y="1444553"/>
            <a:ext cx="7697932" cy="8902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18" y="2369551"/>
            <a:ext cx="7720630" cy="99078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271" y="3846078"/>
            <a:ext cx="4924939" cy="255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27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Awk</a:t>
            </a:r>
            <a:r>
              <a:rPr lang="en-US" altLang="ko-KR" dirty="0" smtClean="0"/>
              <a:t> – array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Awk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hashmap</a:t>
            </a:r>
            <a:r>
              <a:rPr lang="en-US" altLang="ko-KR" dirty="0" smtClean="0"/>
              <a:t>(dictionary)</a:t>
            </a:r>
            <a:r>
              <a:rPr lang="ko-KR" altLang="en-US" dirty="0" smtClean="0"/>
              <a:t>의 형태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ex) id[“</a:t>
            </a:r>
            <a:r>
              <a:rPr lang="ko-KR" altLang="en-US" dirty="0" smtClean="0"/>
              <a:t>김건영</a:t>
            </a:r>
            <a:r>
              <a:rPr lang="en-US" altLang="ko-KR" dirty="0" smtClean="0"/>
              <a:t>”]  = 13422</a:t>
            </a:r>
            <a:br>
              <a:rPr lang="en-US" altLang="ko-KR" dirty="0" smtClean="0"/>
            </a:br>
            <a:r>
              <a:rPr lang="en-US" altLang="ko-KR" dirty="0" smtClean="0"/>
              <a:t>index</a:t>
            </a:r>
            <a:r>
              <a:rPr lang="ko-KR" altLang="en-US" dirty="0" smtClean="0"/>
              <a:t>의 타입은 상관없음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Name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로 가지는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배열을 만들어 </a:t>
            </a:r>
            <a:r>
              <a:rPr lang="en-US" altLang="ko-KR" dirty="0" smtClean="0"/>
              <a:t>END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Taj Tandoori</a:t>
            </a:r>
            <a:r>
              <a:rPr lang="ko-KR" altLang="en-US" dirty="0" smtClean="0"/>
              <a:t>인 가게의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출력하는 예제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12" y="4230126"/>
            <a:ext cx="7382375" cy="97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28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Awk</a:t>
            </a:r>
            <a:r>
              <a:rPr lang="en-US" altLang="ko-KR" dirty="0" smtClean="0"/>
              <a:t> -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 (condition)</a:t>
            </a:r>
            <a:br>
              <a:rPr lang="en-US" altLang="ko-KR" dirty="0" smtClean="0"/>
            </a:br>
            <a:r>
              <a:rPr lang="en-US" altLang="ko-KR" dirty="0" smtClean="0"/>
              <a:t>	action</a:t>
            </a:r>
            <a:br>
              <a:rPr lang="en-US" altLang="ko-KR" dirty="0" smtClean="0"/>
            </a:br>
            <a:r>
              <a:rPr lang="en-US" altLang="ko-KR" dirty="0" smtClean="0"/>
              <a:t>else if (condition)</a:t>
            </a:r>
            <a:br>
              <a:rPr lang="en-US" altLang="ko-KR" dirty="0" smtClean="0"/>
            </a:br>
            <a:r>
              <a:rPr lang="en-US" altLang="ko-KR" dirty="0" smtClean="0"/>
              <a:t>	action</a:t>
            </a:r>
            <a:br>
              <a:rPr lang="en-US" altLang="ko-KR" dirty="0" smtClean="0"/>
            </a:br>
            <a:r>
              <a:rPr lang="en-US" altLang="ko-KR" dirty="0" smtClean="0"/>
              <a:t>else</a:t>
            </a:r>
            <a:br>
              <a:rPr lang="en-US" altLang="ko-KR" dirty="0" smtClean="0"/>
            </a:br>
            <a:r>
              <a:rPr lang="en-US" altLang="ko-KR" dirty="0" smtClean="0"/>
              <a:t>	action</a:t>
            </a:r>
          </a:p>
          <a:p>
            <a:r>
              <a:rPr lang="en-US" altLang="ko-KR" dirty="0" smtClean="0"/>
              <a:t>Food</a:t>
            </a:r>
            <a:r>
              <a:rPr lang="ko-KR" altLang="en-US" dirty="0" smtClean="0"/>
              <a:t>의 종류에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따른 </a:t>
            </a:r>
            <a:r>
              <a:rPr lang="en-US" altLang="ko-KR" dirty="0" smtClean="0"/>
              <a:t>if-else </a:t>
            </a:r>
            <a:r>
              <a:rPr lang="ko-KR" altLang="en-US" dirty="0" smtClean="0"/>
              <a:t>예제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Pipe</a:t>
            </a:r>
            <a:r>
              <a:rPr lang="ko-KR" altLang="en-US" dirty="0" smtClean="0"/>
              <a:t>가능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515" y="4600135"/>
            <a:ext cx="5891836" cy="15157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210" y="914399"/>
            <a:ext cx="5213139" cy="351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02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Awk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, while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While(condition)</a:t>
            </a:r>
            <a:br>
              <a:rPr lang="en-US" altLang="ko-KR" dirty="0" smtClean="0"/>
            </a:br>
            <a:r>
              <a:rPr lang="en-US" altLang="ko-KR" dirty="0" smtClean="0"/>
              <a:t>	action</a:t>
            </a:r>
          </a:p>
          <a:p>
            <a:endParaRPr lang="en-US" altLang="ko-KR" dirty="0"/>
          </a:p>
          <a:p>
            <a:r>
              <a:rPr lang="en-US" altLang="ko-KR" dirty="0" smtClean="0"/>
              <a:t>ROUTINE</a:t>
            </a:r>
            <a:r>
              <a:rPr lang="ko-KR" altLang="en-US" dirty="0" smtClean="0"/>
              <a:t>에서 줄 마다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배열에 이름을 저장한 후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++, END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문을 이용하여 </a:t>
            </a:r>
            <a:r>
              <a:rPr lang="en-US" altLang="ko-KR" dirty="0" smtClean="0"/>
              <a:t>j</a:t>
            </a:r>
            <a:r>
              <a:rPr lang="ko-KR" altLang="en-US" dirty="0" smtClean="0"/>
              <a:t>가 레코드 숫자보다 적을 동안 </a:t>
            </a:r>
            <a:r>
              <a:rPr lang="en-US" altLang="ko-KR" dirty="0" smtClean="0"/>
              <a:t>name </a:t>
            </a:r>
            <a:r>
              <a:rPr lang="ko-KR" altLang="en-US" dirty="0" smtClean="0"/>
              <a:t>원소들을 출력해줌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563" y="3509267"/>
            <a:ext cx="6690874" cy="225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33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Awk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, for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For(expr; condition; expr)</a:t>
            </a:r>
            <a:br>
              <a:rPr lang="en-US" altLang="ko-KR" dirty="0" smtClean="0"/>
            </a:br>
            <a:r>
              <a:rPr lang="en-US" altLang="ko-KR" dirty="0" smtClean="0"/>
              <a:t>	action</a:t>
            </a:r>
          </a:p>
          <a:p>
            <a:endParaRPr lang="en-US" altLang="ko-KR" dirty="0"/>
          </a:p>
          <a:p>
            <a:r>
              <a:rPr lang="ko-KR" altLang="en-US" dirty="0" smtClean="0"/>
              <a:t>앞선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 예제와 같은 문제 </a:t>
            </a:r>
            <a:r>
              <a:rPr lang="en-US" altLang="ko-KR" dirty="0" smtClean="0"/>
              <a:t>k=NULL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k</a:t>
            </a:r>
            <a:r>
              <a:rPr lang="ko-KR" altLang="en-US" dirty="0" smtClean="0"/>
              <a:t>만 써야 제대로 작동함</a:t>
            </a:r>
            <a:r>
              <a:rPr lang="en-US" altLang="ko-KR" dirty="0"/>
              <a:t> </a:t>
            </a:r>
            <a:r>
              <a:rPr lang="en-US" altLang="ko-KR" dirty="0" smtClean="0"/>
              <a:t>0 </a:t>
            </a:r>
            <a:r>
              <a:rPr lang="ko-KR" altLang="en-US" dirty="0" smtClean="0"/>
              <a:t>넣으면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이 나오지 않음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574" y="3509267"/>
            <a:ext cx="7164852" cy="243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96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Awk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foreach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 (variable in array)</a:t>
            </a:r>
            <a:br>
              <a:rPr lang="en-US" altLang="ko-KR" dirty="0" smtClean="0"/>
            </a:br>
            <a:r>
              <a:rPr lang="en-US" altLang="ko-KR" dirty="0" smtClean="0"/>
              <a:t>variable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가 순차적으로 할당된다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들어온 순서를 보장하지 않음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Id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로 가지는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배열을 순회하는 예제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16" y="3341884"/>
            <a:ext cx="8174767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45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Sed</a:t>
            </a:r>
            <a:r>
              <a:rPr lang="en-US" altLang="ko-KR" dirty="0" smtClean="0"/>
              <a:t>? </a:t>
            </a:r>
            <a:r>
              <a:rPr lang="en-US" altLang="ko-KR" dirty="0" err="1" smtClean="0"/>
              <a:t>Awk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공통적으로</a:t>
            </a:r>
            <a:endParaRPr lang="en-US" altLang="ko-KR" dirty="0"/>
          </a:p>
          <a:p>
            <a:pPr lvl="1"/>
            <a:r>
              <a:rPr lang="ko-KR" altLang="en-US" dirty="0" smtClean="0"/>
              <a:t>데이터 가공을 위한 텍스트 처리 </a:t>
            </a:r>
            <a:r>
              <a:rPr lang="ko-KR" altLang="en-US" dirty="0" err="1" smtClean="0"/>
              <a:t>유틸</a:t>
            </a:r>
            <a:r>
              <a:rPr lang="ko-KR" altLang="en-US" dirty="0" smtClean="0"/>
              <a:t> 프로그램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리눅스</a:t>
            </a:r>
            <a:r>
              <a:rPr lang="en-US" altLang="ko-KR" dirty="0"/>
              <a:t> </a:t>
            </a:r>
            <a:r>
              <a:rPr lang="ko-KR" altLang="en-US" dirty="0" err="1" smtClean="0"/>
              <a:t>쉘</a:t>
            </a:r>
            <a:r>
              <a:rPr lang="ko-KR" altLang="en-US" dirty="0" smtClean="0"/>
              <a:t> 환경에서 지원함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표준입력 표준출력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stdout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stdin</a:t>
            </a:r>
            <a:r>
              <a:rPr lang="en-US" altLang="ko-KR" dirty="0" smtClean="0"/>
              <a:t>) </a:t>
            </a:r>
            <a:r>
              <a:rPr lang="ko-KR" altLang="en-US" dirty="0" smtClean="0"/>
              <a:t>사용으로 원본파일을 건들이지 않음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b="1" dirty="0" smtClean="0"/>
              <a:t>간단하게 말하자면</a:t>
            </a:r>
            <a:endParaRPr lang="en-US" altLang="ko-KR" dirty="0"/>
          </a:p>
          <a:p>
            <a:pPr lvl="1"/>
            <a:r>
              <a:rPr lang="en-US" altLang="ko-KR" dirty="0" err="1" smtClean="0"/>
              <a:t>Sed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비대화형 텍스트 편집기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Awk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필드 단위의 패턴 처리기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주로 </a:t>
            </a:r>
            <a:r>
              <a:rPr lang="en-US" altLang="ko-KR" dirty="0" err="1" smtClean="0"/>
              <a:t>Sed</a:t>
            </a:r>
            <a:r>
              <a:rPr lang="ko-KR" altLang="en-US" dirty="0" smtClean="0"/>
              <a:t>를 이용해 </a:t>
            </a:r>
            <a:r>
              <a:rPr lang="en-US" altLang="ko-KR" dirty="0" smtClean="0"/>
              <a:t>raw data</a:t>
            </a:r>
            <a:r>
              <a:rPr lang="ko-KR" altLang="en-US" dirty="0" smtClean="0"/>
              <a:t>를 가공하고 </a:t>
            </a:r>
            <a:r>
              <a:rPr lang="en-US" altLang="ko-KR" dirty="0" err="1" smtClean="0"/>
              <a:t>awk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이용해 원하는 형태로 </a:t>
            </a:r>
            <a:r>
              <a:rPr lang="ko-KR" altLang="en-US" dirty="0" err="1" smtClean="0"/>
              <a:t>만듬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0643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Awk</a:t>
            </a:r>
            <a:r>
              <a:rPr lang="en-US" altLang="ko-KR" dirty="0" smtClean="0"/>
              <a:t>- </a:t>
            </a:r>
            <a:r>
              <a:rPr lang="ko-KR" altLang="en-US" dirty="0" smtClean="0"/>
              <a:t>내장함수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Length(x) : x</a:t>
            </a:r>
            <a:r>
              <a:rPr lang="ko-KR" altLang="en-US" dirty="0" smtClean="0"/>
              <a:t>의 철자 수 반환</a:t>
            </a:r>
            <a:endParaRPr lang="en-US" altLang="ko-KR" dirty="0" smtClean="0"/>
          </a:p>
          <a:p>
            <a:r>
              <a:rPr lang="ko-KR" altLang="en-US" dirty="0" smtClean="0"/>
              <a:t>이외에도 지원하는 많은 내장 함수들이 존재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자세한건</a:t>
            </a:r>
            <a:r>
              <a:rPr lang="ko-KR" altLang="en-US" dirty="0" smtClean="0"/>
              <a:t> </a:t>
            </a:r>
            <a:r>
              <a:rPr lang="en-US" altLang="ko-KR" dirty="0">
                <a:hlinkClick r:id="rId2"/>
              </a:rPr>
              <a:t>https://ko.wikibooks.org/wiki/GNU_Awk_%EC%82%AC%EC%9A%A9%EC%9E%90_%EA%B0%80%EC%9D%B4%EB%93%9C/%</a:t>
            </a:r>
            <a:r>
              <a:rPr lang="en-US" altLang="ko-KR" dirty="0" smtClean="0">
                <a:hlinkClick r:id="rId2"/>
              </a:rPr>
              <a:t>ED%95%A8%EC%88%98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74" y="2662494"/>
            <a:ext cx="8659452" cy="84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046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Awk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사용자 정의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Function name(arg1, arg2 …){</a:t>
            </a:r>
            <a:br>
              <a:rPr lang="en-US" altLang="ko-KR" dirty="0" smtClean="0"/>
            </a:br>
            <a:r>
              <a:rPr lang="en-US" altLang="ko-KR" dirty="0" smtClean="0"/>
              <a:t>	body</a:t>
            </a:r>
            <a:br>
              <a:rPr lang="en-US" altLang="ko-KR" dirty="0" smtClean="0"/>
            </a:br>
            <a:r>
              <a:rPr lang="en-US" altLang="ko-KR" dirty="0" smtClean="0"/>
              <a:t>	return value;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ko-KR" altLang="en-US" dirty="0" smtClean="0"/>
              <a:t>함수정의예시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527" y="3569091"/>
            <a:ext cx="4696778" cy="216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99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Posting 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단어가 인덱스가 되고 값이 문서의 번호가 되는 리스트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93" y="2264973"/>
            <a:ext cx="7726613" cy="383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7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Posting list script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259" y="1023643"/>
            <a:ext cx="5683338" cy="42524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021" y="5385313"/>
            <a:ext cx="5935814" cy="83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646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documents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Cd</a:t>
            </a:r>
          </a:p>
          <a:p>
            <a:r>
              <a:rPr lang="en-US" altLang="ko-KR" dirty="0" err="1" smtClean="0"/>
              <a:t>Cp</a:t>
            </a:r>
            <a:r>
              <a:rPr lang="en-US" altLang="ko-KR" dirty="0" smtClean="0"/>
              <a:t> -</a:t>
            </a:r>
            <a:r>
              <a:rPr lang="en-US" altLang="ko-KR" dirty="0" err="1" smtClean="0"/>
              <a:t>rf</a:t>
            </a:r>
            <a:r>
              <a:rPr lang="en-US" altLang="ko-KR" dirty="0" smtClean="0"/>
              <a:t> /</a:t>
            </a:r>
            <a:r>
              <a:rPr lang="en-US" altLang="ko-KR" dirty="0" smtClean="0"/>
              <a:t>home/</a:t>
            </a:r>
            <a:r>
              <a:rPr lang="en-US" altLang="ko-KR" dirty="0" err="1" smtClean="0"/>
              <a:t>gykim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posting_list</a:t>
            </a:r>
            <a:r>
              <a:rPr lang="en-US" altLang="ko-KR" dirty="0" smtClean="0"/>
              <a:t>[</a:t>
            </a:r>
            <a:r>
              <a:rPr lang="ko-KR" altLang="en-US" dirty="0" smtClean="0"/>
              <a:t>띄어쓰기</a:t>
            </a:r>
            <a:r>
              <a:rPr lang="en-US" altLang="ko-KR" dirty="0" smtClean="0"/>
              <a:t>].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5377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스크립트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BEGIN </a:t>
            </a:r>
            <a:r>
              <a:rPr lang="ko-KR" altLang="en-US" dirty="0" smtClean="0"/>
              <a:t>부분 </a:t>
            </a:r>
            <a:r>
              <a:rPr lang="en-US" altLang="ko-KR" dirty="0" smtClean="0"/>
              <a:t>: FS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RS</a:t>
            </a:r>
            <a:r>
              <a:rPr lang="ko-KR" altLang="en-US" dirty="0" smtClean="0"/>
              <a:t>를 명시하고 파일이름 저장을 위한 배열 </a:t>
            </a:r>
            <a:r>
              <a:rPr lang="en-US" altLang="ko-KR" dirty="0" smtClean="0"/>
              <a:t>files</a:t>
            </a:r>
            <a:r>
              <a:rPr lang="ko-KR" altLang="en-US" dirty="0" smtClean="0"/>
              <a:t>의 인덱스를 담당하는 </a:t>
            </a:r>
            <a:r>
              <a:rPr lang="en-US" altLang="ko-KR" dirty="0" err="1" smtClean="0"/>
              <a:t>filecnt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초기화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ROUTINE </a:t>
            </a:r>
            <a:r>
              <a:rPr lang="ko-KR" altLang="en-US" dirty="0" smtClean="0"/>
              <a:t>부분 </a:t>
            </a:r>
            <a:r>
              <a:rPr lang="en-US" altLang="ko-KR" dirty="0" smtClean="0"/>
              <a:t>: files</a:t>
            </a:r>
            <a:r>
              <a:rPr lang="ko-KR" altLang="en-US" dirty="0" smtClean="0"/>
              <a:t>에 파일이름을 저장하고 </a:t>
            </a:r>
            <a:r>
              <a:rPr lang="en-US" altLang="ko-KR" dirty="0" smtClean="0"/>
              <a:t>origin vocab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파일이름</a:t>
            </a:r>
            <a:r>
              <a:rPr lang="en-US" altLang="ko-KR" dirty="0" smtClean="0"/>
              <a:t>#</a:t>
            </a:r>
            <a:r>
              <a:rPr lang="ko-KR" altLang="en-US" dirty="0" smtClean="0"/>
              <a:t>단어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를 인덱스로 하여 값은 단어가 등장한 횟수가 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END </a:t>
            </a:r>
            <a:r>
              <a:rPr lang="ko-KR" altLang="en-US" dirty="0" smtClean="0"/>
              <a:t>부분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var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파일이름</a:t>
            </a:r>
            <a:r>
              <a:rPr lang="en-US" altLang="ko-KR" dirty="0" smtClean="0"/>
              <a:t>#</a:t>
            </a:r>
            <a:r>
              <a:rPr lang="ko-KR" altLang="en-US" dirty="0" smtClean="0"/>
              <a:t>단어</a:t>
            </a:r>
            <a:r>
              <a:rPr lang="en-US" altLang="ko-KR" dirty="0" smtClean="0"/>
              <a:t>＂</a:t>
            </a:r>
            <a:r>
              <a:rPr lang="ko-KR" altLang="en-US" dirty="0" smtClean="0"/>
              <a:t>가 되고 </a:t>
            </a:r>
            <a:r>
              <a:rPr lang="en-US" altLang="ko-KR" dirty="0" smtClean="0"/>
              <a:t>split </a:t>
            </a:r>
            <a:r>
              <a:rPr lang="ko-KR" altLang="en-US" dirty="0" smtClean="0"/>
              <a:t>함수를 이용하여 </a:t>
            </a:r>
            <a:r>
              <a:rPr lang="en-US" altLang="ko-KR" dirty="0" smtClean="0"/>
              <a:t>temp[1] = </a:t>
            </a:r>
            <a:r>
              <a:rPr lang="ko-KR" altLang="en-US" dirty="0" smtClean="0"/>
              <a:t>파일이름</a:t>
            </a:r>
            <a:r>
              <a:rPr lang="en-US" altLang="ko-KR" dirty="0" smtClean="0"/>
              <a:t>, temp[2] = </a:t>
            </a:r>
            <a:r>
              <a:rPr lang="ko-KR" altLang="en-US" dirty="0" smtClean="0"/>
              <a:t>단어로 </a:t>
            </a:r>
            <a:r>
              <a:rPr lang="ko-KR" altLang="en-US" dirty="0" err="1" smtClean="0"/>
              <a:t>만듬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이후 </a:t>
            </a:r>
            <a:r>
              <a:rPr lang="en-US" altLang="ko-KR" dirty="0" err="1" smtClean="0"/>
              <a:t>posting_list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term_freq</a:t>
            </a:r>
            <a:r>
              <a:rPr lang="ko-KR" altLang="en-US" dirty="0" smtClean="0"/>
              <a:t>의 인덱스를 단어로 하여 완성함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1005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제출안내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포스팅</a:t>
            </a:r>
            <a:r>
              <a:rPr lang="ko-KR" altLang="en-US" dirty="0" smtClean="0"/>
              <a:t> 리스트 작성 스크립트와 해당 결과를 </a:t>
            </a:r>
            <a:r>
              <a:rPr lang="ko-KR" altLang="en-US" dirty="0" err="1" smtClean="0"/>
              <a:t>스크린샷으로</a:t>
            </a:r>
            <a:r>
              <a:rPr lang="ko-KR" altLang="en-US" dirty="0" smtClean="0"/>
              <a:t> 찍어서 </a:t>
            </a:r>
            <a:r>
              <a:rPr lang="en-US" altLang="ko-KR" dirty="0" smtClean="0">
                <a:hlinkClick r:id="rId2"/>
              </a:rPr>
              <a:t>gyk@kangwon.ac.kr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보내주세요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구글 이메일 아닙니다</a:t>
            </a:r>
            <a:r>
              <a:rPr lang="en-US" altLang="ko-KR" smtClean="0"/>
              <a:t>.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제목은 </a:t>
            </a:r>
            <a:r>
              <a:rPr lang="en-US" altLang="ko-KR" dirty="0" smtClean="0"/>
              <a:t>[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]posting list</a:t>
            </a:r>
            <a:r>
              <a:rPr lang="ko-KR" altLang="en-US" dirty="0" smtClean="0"/>
              <a:t>로 해주시면 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출석은 제출로 대신합니다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5561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Awk</a:t>
            </a:r>
            <a:r>
              <a:rPr lang="ko-KR" altLang="en-US" dirty="0" smtClean="0"/>
              <a:t>가 처리할 수 있는 데이터의 형식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필드 </a:t>
            </a:r>
            <a:r>
              <a:rPr lang="ko-KR" altLang="en-US" dirty="0" err="1" smtClean="0"/>
              <a:t>구분자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□</a:t>
            </a:r>
            <a:endParaRPr lang="en-US" altLang="ko-KR" dirty="0" smtClean="0"/>
          </a:p>
          <a:p>
            <a:r>
              <a:rPr lang="ko-KR" altLang="en-US" dirty="0" smtClean="0"/>
              <a:t>레코드 </a:t>
            </a:r>
            <a:r>
              <a:rPr lang="ko-KR" altLang="en-US" dirty="0" err="1" smtClean="0"/>
              <a:t>구분자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\n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$0</a:t>
            </a:r>
            <a:r>
              <a:rPr lang="ko-KR" altLang="en-US" dirty="0" smtClean="0"/>
              <a:t>은 레코드 </a:t>
            </a:r>
            <a:r>
              <a:rPr lang="ko-KR" altLang="en-US" dirty="0" err="1" smtClean="0"/>
              <a:t>한줄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053" y="1861182"/>
            <a:ext cx="6923893" cy="3119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8881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Awk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 자료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Mkdir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awk</a:t>
            </a:r>
            <a:endParaRPr lang="en-US" altLang="ko-KR" dirty="0"/>
          </a:p>
          <a:p>
            <a:r>
              <a:rPr lang="en-US" altLang="ko-KR" dirty="0" smtClean="0"/>
              <a:t>Cd </a:t>
            </a:r>
            <a:r>
              <a:rPr lang="en-US" altLang="ko-KR" dirty="0" err="1" smtClean="0"/>
              <a:t>awk</a:t>
            </a:r>
            <a:endParaRPr lang="en-US" altLang="ko-KR" dirty="0" smtClean="0"/>
          </a:p>
          <a:p>
            <a:r>
              <a:rPr lang="en-US" altLang="ko-KR" dirty="0" err="1" smtClean="0"/>
              <a:t>Cp</a:t>
            </a:r>
            <a:r>
              <a:rPr lang="en-US" altLang="ko-KR" dirty="0" smtClean="0"/>
              <a:t> /</a:t>
            </a:r>
            <a:r>
              <a:rPr lang="en-US" altLang="ko-KR" dirty="0" smtClean="0"/>
              <a:t>home/</a:t>
            </a:r>
            <a:r>
              <a:rPr lang="en-US" altLang="ko-KR" dirty="0" err="1" smtClean="0"/>
              <a:t>gykim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awk</a:t>
            </a:r>
            <a:r>
              <a:rPr lang="en-US" altLang="ko-KR" dirty="0" smtClean="0"/>
              <a:t>/awk00</a:t>
            </a:r>
            <a:r>
              <a:rPr lang="en-US" altLang="ko-KR" dirty="0" smtClean="0"/>
              <a:t>[</a:t>
            </a:r>
            <a:r>
              <a:rPr lang="ko-KR" altLang="en-US" dirty="0" smtClean="0"/>
              <a:t>띄어쓰기</a:t>
            </a:r>
            <a:r>
              <a:rPr lang="en-US" altLang="ko-KR" dirty="0" smtClean="0"/>
              <a:t>].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필드 </a:t>
            </a:r>
            <a:r>
              <a:rPr lang="ko-KR" altLang="en-US" dirty="0" err="1" smtClean="0"/>
              <a:t>구분자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\t, </a:t>
            </a:r>
            <a:r>
              <a:rPr lang="ko-KR" altLang="en-US" dirty="0" smtClean="0"/>
              <a:t>레코드 </a:t>
            </a:r>
            <a:r>
              <a:rPr lang="ko-KR" altLang="en-US" dirty="0" err="1" smtClean="0"/>
              <a:t>구분자</a:t>
            </a:r>
            <a:r>
              <a:rPr lang="en-US" altLang="ko-KR" dirty="0" smtClean="0"/>
              <a:t>: \n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Awk</a:t>
            </a:r>
            <a:r>
              <a:rPr lang="ko-KR" altLang="en-US" dirty="0" smtClean="0"/>
              <a:t>의 기본 필드 </a:t>
            </a:r>
            <a:r>
              <a:rPr lang="ko-KR" altLang="en-US" dirty="0" err="1" smtClean="0"/>
              <a:t>구분자는</a:t>
            </a:r>
            <a:r>
              <a:rPr lang="ko-KR" altLang="en-US" dirty="0" smtClean="0"/>
              <a:t> 스페이스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39" y="3195066"/>
            <a:ext cx="7539122" cy="214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919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Awk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Awk</a:t>
            </a:r>
            <a:r>
              <a:rPr lang="en-US" altLang="ko-KR" dirty="0" smtClean="0"/>
              <a:t> [-f </a:t>
            </a:r>
            <a:r>
              <a:rPr lang="en-US" altLang="ko-KR" dirty="0" err="1" smtClean="0"/>
              <a:t>awk</a:t>
            </a:r>
            <a:r>
              <a:rPr lang="ko-KR" altLang="en-US" dirty="0" smtClean="0"/>
              <a:t>스크립트파일</a:t>
            </a:r>
            <a:r>
              <a:rPr lang="en-US" altLang="ko-KR" dirty="0" smtClean="0"/>
              <a:t>] [-F </a:t>
            </a:r>
            <a:r>
              <a:rPr lang="ko-KR" altLang="en-US" dirty="0" err="1" smtClean="0"/>
              <a:t>필드구분자</a:t>
            </a:r>
            <a:r>
              <a:rPr lang="en-US" altLang="ko-KR" dirty="0" smtClean="0"/>
              <a:t>] [</a:t>
            </a:r>
            <a:r>
              <a:rPr lang="en-US" altLang="ko-KR" dirty="0" err="1" smtClean="0"/>
              <a:t>awk</a:t>
            </a:r>
            <a:r>
              <a:rPr lang="ko-KR" altLang="en-US" dirty="0" smtClean="0"/>
              <a:t>스크립트</a:t>
            </a:r>
            <a:r>
              <a:rPr lang="en-US" altLang="ko-KR" dirty="0" smtClean="0"/>
              <a:t>] [</a:t>
            </a:r>
            <a:r>
              <a:rPr lang="ko-KR" altLang="en-US" dirty="0" smtClean="0"/>
              <a:t>처리할 파일의 주소</a:t>
            </a:r>
            <a:r>
              <a:rPr lang="en-US" altLang="ko-KR" dirty="0" smtClean="0"/>
              <a:t>]</a:t>
            </a:r>
            <a:br>
              <a:rPr lang="en-US" altLang="ko-KR" dirty="0" smtClean="0"/>
            </a:br>
            <a:r>
              <a:rPr lang="en-US" altLang="ko-KR" dirty="0" smtClean="0"/>
              <a:t>ex) </a:t>
            </a:r>
            <a:r>
              <a:rPr lang="en-US" altLang="ko-KR" dirty="0" err="1" smtClean="0"/>
              <a:t>awk</a:t>
            </a:r>
            <a:r>
              <a:rPr lang="en-US" altLang="ko-KR" dirty="0" smtClean="0"/>
              <a:t> ‘/</a:t>
            </a:r>
            <a:r>
              <a:rPr lang="en-US" altLang="ko-KR" dirty="0" err="1" smtClean="0"/>
              <a:t>indian</a:t>
            </a:r>
            <a:r>
              <a:rPr lang="en-US" altLang="ko-KR" dirty="0" smtClean="0"/>
              <a:t>/{print}’ awk00</a:t>
            </a:r>
            <a:br>
              <a:rPr lang="en-US" altLang="ko-KR" dirty="0" smtClean="0"/>
            </a:br>
            <a:r>
              <a:rPr lang="en-US" altLang="ko-KR" dirty="0" smtClean="0"/>
              <a:t>	 = </a:t>
            </a:r>
            <a:r>
              <a:rPr lang="en-US" altLang="ko-KR" dirty="0" err="1" smtClean="0"/>
              <a:t>awk</a:t>
            </a:r>
            <a:r>
              <a:rPr lang="en-US" altLang="ko-KR" dirty="0" smtClean="0"/>
              <a:t> ‘/</a:t>
            </a:r>
            <a:r>
              <a:rPr lang="en-US" altLang="ko-KR" dirty="0" err="1" smtClean="0"/>
              <a:t>indian</a:t>
            </a:r>
            <a:r>
              <a:rPr lang="en-US" altLang="ko-KR" dirty="0" smtClean="0"/>
              <a:t>/’ awk00</a:t>
            </a:r>
            <a:br>
              <a:rPr lang="en-US" altLang="ko-KR" dirty="0" smtClean="0"/>
            </a:br>
            <a:r>
              <a:rPr lang="en-US" altLang="ko-KR" dirty="0" smtClean="0"/>
              <a:t>	 : </a:t>
            </a:r>
            <a:r>
              <a:rPr lang="en-US" altLang="ko-KR" dirty="0" err="1" smtClean="0"/>
              <a:t>indian</a:t>
            </a:r>
            <a:r>
              <a:rPr lang="ko-KR" altLang="en-US" dirty="0" smtClean="0"/>
              <a:t>이 있는 레코드만 출력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929" y="3272610"/>
            <a:ext cx="6666141" cy="230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100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Awk</a:t>
            </a:r>
            <a:r>
              <a:rPr lang="en-US" altLang="ko-KR" dirty="0" smtClean="0"/>
              <a:t> script – </a:t>
            </a:r>
            <a:r>
              <a:rPr lang="ko-KR" altLang="en-US" dirty="0" smtClean="0"/>
              <a:t>이건 안쳐도 </a:t>
            </a:r>
            <a:r>
              <a:rPr lang="ko-KR" altLang="en-US" dirty="0"/>
              <a:t>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비슷하게 </a:t>
            </a:r>
            <a:r>
              <a:rPr lang="en-US" altLang="ko-KR" dirty="0" smtClean="0"/>
              <a:t>/pattern/{actions}</a:t>
            </a:r>
            <a:r>
              <a:rPr lang="ko-KR" altLang="en-US" dirty="0" smtClean="0"/>
              <a:t>으로 구성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그러나</a:t>
            </a:r>
            <a:r>
              <a:rPr lang="en-US" altLang="ko-KR" dirty="0" smtClean="0"/>
              <a:t> </a:t>
            </a:r>
            <a:r>
              <a:rPr lang="ko-KR" altLang="en-US" dirty="0" smtClean="0"/>
              <a:t>편집기능은 적고 데이터를 활용하는데 더 많은 기능이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단어의 빈도 수를 세는 스크립트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684" y="2530380"/>
            <a:ext cx="6688631" cy="279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23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$0? $1?, </a:t>
            </a:r>
            <a:r>
              <a:rPr lang="en-US" altLang="ko-KR" dirty="0" err="1" smtClean="0"/>
              <a:t>Awk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내부변수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Awk</a:t>
            </a:r>
            <a:r>
              <a:rPr lang="ko-KR" altLang="en-US" dirty="0" smtClean="0"/>
              <a:t>에는 필드단위 데이터 처리를 위한 내부 변수들이 존재한다</a:t>
            </a:r>
            <a:r>
              <a:rPr lang="en-US" altLang="ko-KR" dirty="0" smtClean="0"/>
              <a:t>. 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943354"/>
              </p:ext>
            </p:extLst>
          </p:nvPr>
        </p:nvGraphicFramePr>
        <p:xfrm>
          <a:off x="887760" y="2025907"/>
          <a:ext cx="7368480" cy="3708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60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8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변수명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변수 내용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Fields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Seperator</a:t>
                      </a:r>
                      <a:r>
                        <a:rPr lang="en-US" altLang="ko-KR" baseline="0" dirty="0" smtClean="0"/>
                        <a:t> (</a:t>
                      </a:r>
                      <a:r>
                        <a:rPr lang="ko-KR" altLang="en-US" baseline="0" dirty="0" smtClean="0"/>
                        <a:t>필드 </a:t>
                      </a:r>
                      <a:r>
                        <a:rPr lang="ko-KR" altLang="en-US" baseline="0" dirty="0" err="1" smtClean="0"/>
                        <a:t>구분자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Recode</a:t>
                      </a:r>
                      <a:r>
                        <a:rPr lang="en-US" altLang="ko-KR" baseline="0" dirty="0" smtClean="0"/>
                        <a:t>s </a:t>
                      </a:r>
                      <a:r>
                        <a:rPr lang="en-US" altLang="ko-KR" baseline="0" dirty="0" err="1" smtClean="0"/>
                        <a:t>Seperator</a:t>
                      </a:r>
                      <a:r>
                        <a:rPr lang="en-US" altLang="ko-KR" baseline="0" dirty="0" smtClean="0"/>
                        <a:t> (</a:t>
                      </a:r>
                      <a:r>
                        <a:rPr lang="ko-KR" altLang="en-US" baseline="0" dirty="0" smtClean="0"/>
                        <a:t>레코드 </a:t>
                      </a:r>
                      <a:r>
                        <a:rPr lang="ko-KR" altLang="en-US" baseline="0" dirty="0" err="1" smtClean="0"/>
                        <a:t>구분자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Number</a:t>
                      </a:r>
                      <a:r>
                        <a:rPr lang="en-US" altLang="ko-KR" baseline="0" dirty="0" smtClean="0"/>
                        <a:t> of Fields (</a:t>
                      </a:r>
                      <a:r>
                        <a:rPr lang="ko-KR" altLang="en-US" baseline="0" dirty="0" smtClean="0"/>
                        <a:t>현재 레코드의 필드 수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Number of Records</a:t>
                      </a:r>
                      <a:r>
                        <a:rPr lang="en-US" altLang="ko-KR" baseline="0" dirty="0" smtClean="0"/>
                        <a:t> (</a:t>
                      </a:r>
                      <a:r>
                        <a:rPr lang="ko-KR" altLang="en-US" baseline="0" dirty="0" smtClean="0"/>
                        <a:t>현재 파일에서 레코드 넘버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FNR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입력파일이 여러 개인 경우에 현재파일에서의 </a:t>
                      </a:r>
                      <a:r>
                        <a:rPr lang="en-US" altLang="ko-KR" dirty="0" smtClean="0"/>
                        <a:t>NF</a:t>
                      </a:r>
                      <a:r>
                        <a:rPr lang="ko-KR" altLang="en-US" dirty="0" smtClean="0"/>
                        <a:t>를 표시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OFS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출력시의 </a:t>
                      </a:r>
                      <a:r>
                        <a:rPr lang="en-US" altLang="ko-KR" dirty="0" smtClean="0"/>
                        <a:t>FS(</a:t>
                      </a:r>
                      <a:r>
                        <a:rPr lang="en-US" altLang="ko-KR" dirty="0" err="1" smtClean="0"/>
                        <a:t>Ouput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Fidels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Seperator</a:t>
                      </a:r>
                      <a:r>
                        <a:rPr lang="en-US" altLang="ko-KR" dirty="0" smtClean="0"/>
                        <a:t>).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출력시의 </a:t>
                      </a:r>
                      <a:r>
                        <a:rPr lang="en-US" altLang="ko-KR" dirty="0" smtClean="0"/>
                        <a:t>RF(</a:t>
                      </a:r>
                      <a:r>
                        <a:rPr lang="en-US" altLang="ko-KR" dirty="0" err="1" smtClean="0"/>
                        <a:t>Ouput</a:t>
                      </a:r>
                      <a:r>
                        <a:rPr lang="en-US" altLang="ko-KR" baseline="0" dirty="0" smtClean="0"/>
                        <a:t> Records </a:t>
                      </a:r>
                      <a:r>
                        <a:rPr lang="en-US" altLang="ko-KR" baseline="0" dirty="0" err="1" smtClean="0"/>
                        <a:t>Seperator</a:t>
                      </a:r>
                      <a:r>
                        <a:rPr lang="en-US" altLang="ko-KR" baseline="0" dirty="0" smtClean="0"/>
                        <a:t>).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한 줄의 레코드 전체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레코드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한 줄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의 </a:t>
                      </a:r>
                      <a:r>
                        <a:rPr lang="en-US" altLang="ko-KR" dirty="0" smtClean="0"/>
                        <a:t>n</a:t>
                      </a:r>
                      <a:r>
                        <a:rPr lang="ko-KR" altLang="en-US" dirty="0" smtClean="0"/>
                        <a:t>번째 </a:t>
                      </a:r>
                      <a:r>
                        <a:rPr lang="ko-KR" altLang="en-US" dirty="0" err="1" smtClean="0"/>
                        <a:t>필드값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141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Awk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내부 변수와 </a:t>
            </a:r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SED</a:t>
            </a:r>
            <a:r>
              <a:rPr lang="ko-KR" altLang="en-US" dirty="0" smtClean="0"/>
              <a:t>와 마찬가지로 줄 단위 처리임을 알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73" y="1660901"/>
            <a:ext cx="7432654" cy="423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34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필드 </a:t>
            </a:r>
            <a:r>
              <a:rPr lang="ko-KR" altLang="en-US" dirty="0" err="1" smtClean="0"/>
              <a:t>구분자</a:t>
            </a:r>
            <a:r>
              <a:rPr lang="ko-KR" altLang="en-US" dirty="0" smtClean="0"/>
              <a:t> 교체하기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기본 필드 </a:t>
            </a:r>
            <a:r>
              <a:rPr lang="ko-KR" altLang="en-US" dirty="0" err="1" smtClean="0"/>
              <a:t>구분자는</a:t>
            </a:r>
            <a:r>
              <a:rPr lang="ko-KR" altLang="en-US" dirty="0" smtClean="0"/>
              <a:t> 스페이스이므로 탭으로 교체해주면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에 해당하는 필드들이 제대로 나온다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혹은 </a:t>
            </a:r>
            <a:r>
              <a:rPr lang="en-US" altLang="ko-KR" dirty="0" smtClean="0"/>
              <a:t>–F </a:t>
            </a:r>
            <a:r>
              <a:rPr lang="ko-KR" altLang="en-US" dirty="0" smtClean="0"/>
              <a:t>옵션으로 </a:t>
            </a:r>
            <a:r>
              <a:rPr lang="en-US" altLang="ko-KR" dirty="0" smtClean="0"/>
              <a:t>“\t” 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넘겨주면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681" y="1647514"/>
            <a:ext cx="5946413" cy="347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076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167500</TotalTime>
  <Words>663</Words>
  <Application>Microsoft Office PowerPoint</Application>
  <PresentationFormat>화면 슬라이드 쇼(4:3)</PresentationFormat>
  <Paragraphs>210</Paragraphs>
  <Slides>26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굴림</vt:lpstr>
      <vt:lpstr>돋움</vt:lpstr>
      <vt:lpstr>맑은 고딕</vt:lpstr>
      <vt:lpstr>Arial</vt:lpstr>
      <vt:lpstr>Book Antiqua</vt:lpstr>
      <vt:lpstr>Calibri</vt:lpstr>
      <vt:lpstr>Cambria Math</vt:lpstr>
      <vt:lpstr>Office 테마</vt:lpstr>
      <vt:lpstr>Awk, Posting list</vt:lpstr>
      <vt:lpstr>Sed? Awk?</vt:lpstr>
      <vt:lpstr>Awk가 처리할 수 있는 데이터의 형식</vt:lpstr>
      <vt:lpstr>Awk 실습 자료</vt:lpstr>
      <vt:lpstr>Awk 기본 사용법</vt:lpstr>
      <vt:lpstr>Awk script – 이건 안쳐도 됨</vt:lpstr>
      <vt:lpstr>$0? $1?, Awk 내부변수</vt:lpstr>
      <vt:lpstr>Awk 내부 변수와 model</vt:lpstr>
      <vt:lpstr>필드 구분자 교체하기</vt:lpstr>
      <vt:lpstr>Model : BEGIN, ROUTINE, END </vt:lpstr>
      <vt:lpstr>Awk – print</vt:lpstr>
      <vt:lpstr>Awk - printf</vt:lpstr>
      <vt:lpstr>Awk - printf</vt:lpstr>
      <vt:lpstr>Awk – variable</vt:lpstr>
      <vt:lpstr>Awk – array</vt:lpstr>
      <vt:lpstr>Awk - 조건문</vt:lpstr>
      <vt:lpstr>Awk – 반복문, while</vt:lpstr>
      <vt:lpstr>Awk – 반복문, for</vt:lpstr>
      <vt:lpstr>Awk – 반복문, foreach</vt:lpstr>
      <vt:lpstr>Awk- 내장함수</vt:lpstr>
      <vt:lpstr>Awk – 사용자 정의 함수</vt:lpstr>
      <vt:lpstr>Posting list</vt:lpstr>
      <vt:lpstr>Posting list script</vt:lpstr>
      <vt:lpstr>documents</vt:lpstr>
      <vt:lpstr>스크립트 설명</vt:lpstr>
      <vt:lpstr>제출안내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Multi-pass Sieve를 이용한 한국어 상호참조해결 반-자동 태깅 도구</dc:title>
  <dc:creator>luenah</dc:creator>
  <cp:lastModifiedBy>김건영</cp:lastModifiedBy>
  <cp:revision>1257</cp:revision>
  <cp:lastPrinted>2016-06-24T02:30:39Z</cp:lastPrinted>
  <dcterms:created xsi:type="dcterms:W3CDTF">2014-06-11T05:15:08Z</dcterms:created>
  <dcterms:modified xsi:type="dcterms:W3CDTF">2018-03-29T05:28:25Z</dcterms:modified>
</cp:coreProperties>
</file>