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80" r:id="rId9"/>
    <p:sldId id="277" r:id="rId10"/>
    <p:sldId id="278" r:id="rId11"/>
    <p:sldId id="279" r:id="rId12"/>
  </p:sldIdLst>
  <p:sldSz cx="9144000" cy="6858000" type="screen4x3"/>
  <p:notesSz cx="6865938" cy="91582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DEEF"/>
    <a:srgbClr val="EAEFF7"/>
    <a:srgbClr val="F62EDE"/>
    <a:srgbClr val="00FF00"/>
    <a:srgbClr val="00FF99"/>
    <a:srgbClr val="FFFF00"/>
    <a:srgbClr val="FDECDF"/>
    <a:srgbClr val="FF6600"/>
    <a:srgbClr val="0066FF"/>
    <a:srgbClr val="FEF6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7CE84F3-28C3-443E-9E96-99CF82512B78}" styleName="어두운 스타일 1 - 강조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86441" autoAdjust="0"/>
  </p:normalViewPr>
  <p:slideViewPr>
    <p:cSldViewPr snapToGrid="0">
      <p:cViewPr varScale="1">
        <p:scale>
          <a:sx n="82" d="100"/>
          <a:sy n="82" d="100"/>
        </p:scale>
        <p:origin x="62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34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6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5240" cy="4595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9110" y="0"/>
            <a:ext cx="2975240" cy="4595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C886A8-3B34-4F59-9996-921328CDA452}" type="datetimeFigureOut">
              <a:rPr lang="ko-KR" altLang="en-US" smtClean="0"/>
              <a:pPr/>
              <a:t>2017-05-24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8698785"/>
            <a:ext cx="2975240" cy="4595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9110" y="8698785"/>
            <a:ext cx="2975240" cy="4595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C3953-BAC1-467D-B0FD-309E658183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152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5240" cy="4595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0"/>
            <a:ext cx="2975240" cy="4595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35E60D-F1CA-4663-8A94-573EEC285FF9}" type="datetimeFigureOut">
              <a:rPr lang="ko-KR" altLang="en-US" smtClean="0"/>
              <a:pPr/>
              <a:t>2017-05-24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4588"/>
            <a:ext cx="4122738" cy="3090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407426"/>
            <a:ext cx="5492750" cy="360607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8698785"/>
            <a:ext cx="2975240" cy="4595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8698785"/>
            <a:ext cx="2975240" cy="4595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DBCE3-A6F0-4DE2-BD14-AEA008D9CD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8025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DBCE3-A6F0-4DE2-BD14-AEA008D9CD4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109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155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96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687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Tx/>
              <a:buFontTx/>
              <a:buBlip>
                <a:blip r:embed="rId2"/>
              </a:buBlip>
              <a:defRPr baseline="0">
                <a:latin typeface="Book Antiqua" panose="02040602050305030304" pitchFamily="18" charset="0"/>
              </a:defRPr>
            </a:lvl1pPr>
            <a:lvl2pPr>
              <a:buClr>
                <a:srgbClr val="002060"/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2pPr>
            <a:lvl3pPr>
              <a:buClr>
                <a:schemeClr val="accent2">
                  <a:lumMod val="50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3pPr>
            <a:lvl4pPr>
              <a:buClr>
                <a:schemeClr val="accent6">
                  <a:lumMod val="75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4pPr>
            <a:lvl5pPr>
              <a:buClr>
                <a:schemeClr val="accent4">
                  <a:lumMod val="60000"/>
                  <a:lumOff val="40000"/>
                </a:schemeClr>
              </a:buClr>
              <a:defRPr baseline="0">
                <a:latin typeface="Book Antiqua" panose="02040602050305030304" pitchFamily="18" charset="0"/>
                <a:ea typeface="돋움" panose="020B0600000101010101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4102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659672"/>
            <a:ext cx="7886700" cy="1657435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403335"/>
            <a:ext cx="7886700" cy="368631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1922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2688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4726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355976" y="6402557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B26DAEB-6828-4046-8E98-B10C0EB11858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ctr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434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22363"/>
            <a:ext cx="7772400" cy="2387600"/>
          </a:xfrm>
        </p:spPr>
        <p:txBody>
          <a:bodyPr anchor="b">
            <a:noAutofit/>
          </a:bodyPr>
          <a:lstStyle>
            <a:lvl1pPr algn="ctr">
              <a:defRPr sz="16600" b="1" baseline="0">
                <a:latin typeface="Book Antiqua" panose="02040602050305030304" pitchFamily="18" charset="0"/>
                <a:ea typeface="굴림" panose="020B0600000101010101" pitchFamily="50" charset="-127"/>
              </a:defRPr>
            </a:lvl1pPr>
          </a:lstStyle>
          <a:p>
            <a:r>
              <a:rPr lang="en-US" dirty="0" smtClean="0"/>
              <a:t>Q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087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51094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61212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97104"/>
            <a:ext cx="7886700" cy="5178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14400"/>
            <a:ext cx="7886700" cy="5189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마스터 텍스트 스타일을 편집합니다</a:t>
            </a:r>
          </a:p>
          <a:p>
            <a:pPr marL="685800" marR="0" lvl="1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둘째 수준</a:t>
            </a:r>
          </a:p>
          <a:p>
            <a:pPr marL="1143000" marR="0" lvl="2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셋째 수준</a:t>
            </a:r>
          </a:p>
          <a:p>
            <a:pPr marL="1600200" marR="0" lvl="3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넷째 수준</a:t>
            </a:r>
          </a:p>
          <a:p>
            <a:pPr marL="2057400" marR="0" lvl="4" indent="-22860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다섯째 수준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/>
              <p:cNvSpPr/>
              <p:nvPr userDrawn="1"/>
            </p:nvSpPr>
            <p:spPr>
              <a:xfrm>
                <a:off x="343282" y="6341001"/>
                <a:ext cx="316939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𝐼𝑛𝑡𝑒𝑙𝑙𝑖𝑔𝑒𝑛𝑡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𝑠𝑜𝑓𝑡𝑤𝑎𝑟𝑒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𝐿𝑎𝑏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ko-KR" sz="2000" b="0" i="1" dirty="0"/>
              </a:p>
            </p:txBody>
          </p:sp>
        </mc:Choice>
        <mc:Fallback xmlns="">
          <p:sp>
            <p:nvSpPr>
              <p:cNvPr id="8" name="직사각형 7"/>
              <p:cNvSpPr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343282" y="6341001"/>
                <a:ext cx="3169393" cy="400110"/>
              </a:xfrm>
              <a:prstGeom prst="rect">
                <a:avLst/>
              </a:prstGeom>
              <a:blipFill rotWithShape="0">
                <a:blip r:embed="rId1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그룹 11"/>
          <p:cNvGrpSpPr/>
          <p:nvPr userDrawn="1"/>
        </p:nvGrpSpPr>
        <p:grpSpPr>
          <a:xfrm>
            <a:off x="6503619" y="6402557"/>
            <a:ext cx="2440237" cy="338554"/>
            <a:chOff x="6164350" y="6437257"/>
            <a:chExt cx="2482424" cy="376119"/>
          </a:xfrm>
        </p:grpSpPr>
        <p:pic>
          <p:nvPicPr>
            <p:cNvPr id="13" name="그림 12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4350" y="6437257"/>
              <a:ext cx="855922" cy="345515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 userDrawn="1"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85" t="17559" b="21961"/>
            <a:stretch/>
          </p:blipFill>
          <p:spPr>
            <a:xfrm>
              <a:off x="7029407" y="6525343"/>
              <a:ext cx="1617367" cy="2880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1529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 baseline="0">
          <a:solidFill>
            <a:schemeClr val="tx1"/>
          </a:solidFill>
          <a:latin typeface="Book Antiqua" panose="02040602050305030304" pitchFamily="18" charset="0"/>
          <a:ea typeface="돋움" panose="020B0600000101010101" pitchFamily="50" charset="-127"/>
          <a:cs typeface="+mj-cs"/>
        </a:defRPr>
      </a:lvl1pPr>
    </p:titleStyle>
    <p:bodyStyle>
      <a:lvl1pPr marL="228600" marR="0" indent="-228600" algn="l" defTabSz="914400" rtl="0" eaLnBrk="1" fontAlgn="auto" latinLnBrk="1" hangingPunct="1">
        <a:lnSpc>
          <a:spcPct val="10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strike="noStrike" kern="1200" baseline="0">
          <a:solidFill>
            <a:schemeClr val="tx1"/>
          </a:solidFill>
          <a:latin typeface="돋움" panose="020B0600000101010101" pitchFamily="50" charset="-127"/>
          <a:ea typeface="돋움" panose="020B0600000101010101" pitchFamily="50" charset="-127"/>
          <a:cs typeface="+mn-cs"/>
        </a:defRPr>
      </a:lvl1pPr>
      <a:lvl2pPr marL="6858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0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2pPr>
      <a:lvl3pPr marL="11430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3pPr>
      <a:lvl4pPr marL="16002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4pPr>
      <a:lvl5pPr marL="2057400" marR="0" indent="-228600" algn="l" defTabSz="914400" rtl="0" eaLnBrk="1" fontAlgn="auto" latinLnBrk="1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strike="noStrike" kern="1200" baseline="0">
          <a:solidFill>
            <a:schemeClr val="tx1"/>
          </a:solidFill>
          <a:latin typeface="돋움" panose="020B0600000101010101" pitchFamily="50" charset="-127"/>
          <a:ea typeface="굴림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180" y="1122363"/>
            <a:ext cx="9037640" cy="1551826"/>
          </a:xfrm>
        </p:spPr>
        <p:txBody>
          <a:bodyPr/>
          <a:lstStyle/>
          <a:p>
            <a:r>
              <a:rPr lang="ko-KR" altLang="en-US" sz="4400" dirty="0"/>
              <a:t>정보검색기 구현 </a:t>
            </a:r>
            <a:r>
              <a:rPr lang="ko-KR" altLang="en-US" sz="4400" dirty="0" smtClean="0"/>
              <a:t>프로젝트</a:t>
            </a:r>
            <a:r>
              <a:rPr lang="en-US" altLang="ko-KR" sz="4400" dirty="0" smtClean="0"/>
              <a:t/>
            </a:r>
            <a:br>
              <a:rPr lang="en-US" altLang="ko-KR" sz="4400" dirty="0" smtClean="0"/>
            </a:br>
            <a:r>
              <a:rPr lang="ko-KR" altLang="en-US" sz="4400" dirty="0" smtClean="0"/>
              <a:t>안내사항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2840736"/>
            <a:ext cx="6858000" cy="2802980"/>
          </a:xfrm>
        </p:spPr>
        <p:txBody>
          <a:bodyPr>
            <a:normAutofit/>
          </a:bodyPr>
          <a:lstStyle/>
          <a:p>
            <a:endParaRPr lang="en-US" altLang="ko-KR" dirty="0">
              <a:latin typeface="Book Antiqua" panose="02040602050305030304" pitchFamily="18" charset="0"/>
            </a:endParaRPr>
          </a:p>
          <a:p>
            <a:endParaRPr lang="en-US" altLang="ko-KR" dirty="0" smtClean="0">
              <a:latin typeface="Book Antiqua" panose="02040602050305030304" pitchFamily="18" charset="0"/>
            </a:endParaRPr>
          </a:p>
          <a:p>
            <a:r>
              <a:rPr lang="en-US" altLang="ko-KR" b="1" i="1" dirty="0" smtClean="0">
                <a:latin typeface="Book Antiqua" panose="02040602050305030304" pitchFamily="18" charset="0"/>
              </a:rPr>
              <a:t>IS </a:t>
            </a:r>
            <a:r>
              <a:rPr lang="en-US" altLang="ko-KR" b="1" i="1" dirty="0">
                <a:latin typeface="Book Antiqua" panose="02040602050305030304" pitchFamily="18" charset="0"/>
              </a:rPr>
              <a:t>lab. </a:t>
            </a:r>
            <a:r>
              <a:rPr lang="ko-KR" altLang="en-US" b="1" dirty="0" smtClean="0">
                <a:latin typeface="Book Antiqua" panose="02040602050305030304" pitchFamily="18" charset="0"/>
              </a:rPr>
              <a:t>김건영</a:t>
            </a:r>
            <a:endParaRPr lang="en-US" altLang="ko-KR" b="1" dirty="0" smtClean="0">
              <a:latin typeface="Book Antiqua" panose="02040602050305030304" pitchFamily="18" charset="0"/>
            </a:endParaRPr>
          </a:p>
          <a:p>
            <a:endParaRPr lang="en-US" altLang="ko-KR" b="1" i="1" dirty="0">
              <a:latin typeface="Book Antiqua" panose="02040602050305030304" pitchFamily="18" charset="0"/>
            </a:endParaRPr>
          </a:p>
          <a:p>
            <a:r>
              <a:rPr lang="en-US" altLang="ko-KR" dirty="0"/>
              <a:t>http://hagazzusa.github.io/</a:t>
            </a:r>
            <a:endParaRPr lang="ko-KR" altLang="en-US" b="1" i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946915"/>
      </p:ext>
    </p:extLst>
  </p:cSld>
  <p:clrMapOvr>
    <a:masterClrMapping/>
  </p:clrMapOvr>
  <p:transition advTm="16162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Python2</a:t>
            </a:r>
            <a:r>
              <a:rPr lang="ko-KR" altLang="en-US" dirty="0"/>
              <a:t>에서 유니코드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한글 </a:t>
            </a:r>
            <a:r>
              <a:rPr lang="ko-KR" altLang="en-US" dirty="0" err="1" smtClean="0"/>
              <a:t>스트링</a:t>
            </a:r>
            <a:r>
              <a:rPr lang="ko-KR" altLang="en-US" dirty="0" smtClean="0"/>
              <a:t> 변수 </a:t>
            </a:r>
            <a:r>
              <a:rPr lang="ko-KR" altLang="en-US" dirty="0" err="1" smtClean="0"/>
              <a:t>선언시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“”</a:t>
            </a:r>
            <a:r>
              <a:rPr lang="ko-KR" altLang="en-US" dirty="0" smtClean="0"/>
              <a:t>앞에 </a:t>
            </a:r>
            <a:r>
              <a:rPr lang="en-US" altLang="ko-KR" dirty="0" smtClean="0"/>
              <a:t>u</a:t>
            </a:r>
            <a:r>
              <a:rPr lang="ko-KR" altLang="en-US" dirty="0" smtClean="0"/>
              <a:t>를 붙여 유니코드임을 명시해줄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617" y="1500920"/>
            <a:ext cx="3554290" cy="222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50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Python2</a:t>
            </a:r>
            <a:r>
              <a:rPr lang="ko-KR" altLang="en-US" dirty="0"/>
              <a:t>에서 유니코드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파일에서 읽어온 라인을 사용할 때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en-US" altLang="ko-KR" dirty="0" smtClean="0"/>
              <a:t>string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중 하나인 </a:t>
            </a:r>
            <a:r>
              <a:rPr lang="en-US" altLang="ko-KR" dirty="0" smtClean="0"/>
              <a:t>decode</a:t>
            </a:r>
            <a:r>
              <a:rPr lang="ko-KR" altLang="en-US" dirty="0" smtClean="0"/>
              <a:t>를 써서 </a:t>
            </a:r>
            <a:r>
              <a:rPr lang="en-US" altLang="ko-KR" dirty="0" smtClean="0"/>
              <a:t>utf-8</a:t>
            </a:r>
            <a:r>
              <a:rPr lang="ko-KR" altLang="en-US" dirty="0" smtClean="0"/>
              <a:t>로 전환해 줄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36530"/>
          <a:stretch/>
        </p:blipFill>
        <p:spPr>
          <a:xfrm>
            <a:off x="291766" y="1598038"/>
            <a:ext cx="8560468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799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정보검색기 구현 프로젝트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외부 검색 라이브러리 사용 불가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smtClean="0"/>
              <a:t>6/7 </a:t>
            </a:r>
            <a:r>
              <a:rPr lang="ko-KR" altLang="en-US" dirty="0" smtClean="0"/>
              <a:t>최종 발표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최종발표는 </a:t>
            </a:r>
            <a:r>
              <a:rPr lang="en-US" altLang="ko-KR" dirty="0" smtClean="0"/>
              <a:t>PPT 1~2</a:t>
            </a:r>
            <a:r>
              <a:rPr lang="ko-KR" altLang="en-US" dirty="0" smtClean="0"/>
              <a:t>장으로 </a:t>
            </a:r>
            <a:r>
              <a:rPr lang="en-US" altLang="ko-KR" dirty="0" smtClean="0"/>
              <a:t>3</a:t>
            </a:r>
            <a:r>
              <a:rPr lang="ko-KR" altLang="en-US" dirty="0" smtClean="0"/>
              <a:t>분내 발표</a:t>
            </a:r>
            <a:r>
              <a:rPr lang="en-US" altLang="ko-KR" dirty="0" smtClean="0"/>
              <a:t>(</a:t>
            </a:r>
            <a:r>
              <a:rPr lang="ko-KR" altLang="en-US" dirty="0" smtClean="0"/>
              <a:t>모델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성능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팀단위로</a:t>
            </a:r>
            <a:r>
              <a:rPr lang="ko-KR" altLang="en-US" dirty="0" smtClean="0"/>
              <a:t> 프로젝트 진행 가능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" y="914400"/>
            <a:ext cx="8582025" cy="23526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15154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한국어 데이터 셋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2015</a:t>
            </a:r>
            <a:r>
              <a:rPr lang="ko-KR" altLang="en-US" dirty="0" smtClean="0"/>
              <a:t>년도 한글 및 한국어 학회 </a:t>
            </a:r>
            <a:r>
              <a:rPr lang="en-US" altLang="ko-KR" dirty="0" smtClean="0"/>
              <a:t>CQA </a:t>
            </a:r>
            <a:r>
              <a:rPr lang="ko-KR" altLang="en-US" dirty="0" err="1" smtClean="0"/>
              <a:t>데이터셋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sz="2000" dirty="0" smtClean="0"/>
              <a:t>구조는 아래와 같고 데이터는 프로젝트 외 사용을 불허함</a:t>
            </a:r>
            <a:endParaRPr lang="en-US" altLang="ko-KR" sz="2000" dirty="0"/>
          </a:p>
          <a:p>
            <a:r>
              <a:rPr lang="en-US" altLang="ko-KR" dirty="0" smtClean="0"/>
              <a:t># </a:t>
            </a:r>
            <a:r>
              <a:rPr lang="ko-KR" altLang="en-US" dirty="0" smtClean="0"/>
              <a:t>문서번호 </a:t>
            </a:r>
            <a:r>
              <a:rPr lang="en-US" altLang="ko-KR" dirty="0" smtClean="0"/>
              <a:t>\n</a:t>
            </a:r>
            <a:br>
              <a:rPr lang="en-US" altLang="ko-KR" dirty="0" smtClean="0"/>
            </a:br>
            <a:r>
              <a:rPr lang="ko-KR" altLang="en-US" dirty="0" smtClean="0"/>
              <a:t>문서제목</a:t>
            </a:r>
            <a:r>
              <a:rPr lang="en-US" altLang="ko-KR" dirty="0" smtClean="0"/>
              <a:t>\n</a:t>
            </a:r>
            <a:br>
              <a:rPr lang="en-US" altLang="ko-KR" dirty="0" smtClean="0"/>
            </a:br>
            <a:r>
              <a:rPr lang="ko-KR" altLang="en-US" dirty="0" smtClean="0"/>
              <a:t>문서내용</a:t>
            </a:r>
            <a:r>
              <a:rPr lang="en-US" altLang="ko-KR" dirty="0" smtClean="0"/>
              <a:t>\n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1425087"/>
            <a:ext cx="9010650" cy="29527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95630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한국어 데이터 셋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총 </a:t>
            </a:r>
            <a:r>
              <a:rPr lang="en-US" altLang="ko-KR" dirty="0" smtClean="0"/>
              <a:t>20</a:t>
            </a:r>
            <a:r>
              <a:rPr lang="ko-KR" altLang="en-US" dirty="0" smtClean="0"/>
              <a:t>개의 쿼리가 주어지며 검색 결과 양식은 </a:t>
            </a:r>
            <a:r>
              <a:rPr lang="en-US" altLang="ko-KR" dirty="0" smtClean="0"/>
              <a:t>AP88 </a:t>
            </a:r>
            <a:r>
              <a:rPr lang="ko-KR" altLang="en-US" dirty="0" err="1" smtClean="0"/>
              <a:t>데이터셋과</a:t>
            </a:r>
            <a:r>
              <a:rPr lang="ko-KR" altLang="en-US" dirty="0" smtClean="0"/>
              <a:t> 똑같이 하면 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20 </a:t>
            </a:r>
            <a:r>
              <a:rPr lang="ko-KR" altLang="en-US" dirty="0" smtClean="0"/>
              <a:t>쿼리 중 일부</a:t>
            </a:r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		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19" y="3455743"/>
            <a:ext cx="7749628" cy="23471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76337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한국어 전처리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한국어는 조사가 붙어 한 어절이 완성 되므로 같은 의미의 단어라도 여러 모양을 가진다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(ex: </a:t>
            </a:r>
            <a:r>
              <a:rPr lang="ko-KR" altLang="en-US" dirty="0" smtClean="0"/>
              <a:t>고마워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고맙다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고마운데</a:t>
            </a:r>
            <a:r>
              <a:rPr lang="en-US" altLang="ko-KR" dirty="0" smtClean="0"/>
              <a:t>, </a:t>
            </a:r>
            <a:r>
              <a:rPr lang="ko-KR" altLang="en-US" dirty="0"/>
              <a:t> </a:t>
            </a:r>
            <a:r>
              <a:rPr lang="ko-KR" altLang="en-US" dirty="0" smtClean="0"/>
              <a:t>고맙지만</a:t>
            </a:r>
            <a:r>
              <a:rPr lang="en-US" altLang="ko-KR" dirty="0" smtClean="0"/>
              <a:t>, </a:t>
            </a:r>
            <a:r>
              <a:rPr lang="ko-KR" altLang="en-US" dirty="0"/>
              <a:t> </a:t>
            </a:r>
            <a:r>
              <a:rPr lang="ko-KR" altLang="en-US" dirty="0" smtClean="0"/>
              <a:t>고맙고</a:t>
            </a:r>
            <a:r>
              <a:rPr lang="en-US" altLang="ko-KR" dirty="0"/>
              <a:t>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영어라면 </a:t>
            </a:r>
            <a:r>
              <a:rPr lang="en-US" altLang="ko-KR" dirty="0" smtClean="0"/>
              <a:t>stemming</a:t>
            </a:r>
            <a:r>
              <a:rPr lang="ko-KR" altLang="en-US" dirty="0" smtClean="0"/>
              <a:t>을 쓰지만 한국어는 음절 단위로 나눠 사용할 경우 가장 좋은 성능을 보인다</a:t>
            </a:r>
            <a:r>
              <a:rPr lang="en-US" altLang="ko-KR" dirty="0" smtClean="0"/>
              <a:t>.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(</a:t>
            </a:r>
            <a:r>
              <a:rPr lang="ko-KR" altLang="en-US" dirty="0" smtClean="0"/>
              <a:t>음절 단위 </a:t>
            </a:r>
            <a:r>
              <a:rPr lang="en-US" altLang="ko-KR" dirty="0" smtClean="0"/>
              <a:t>bi-gram : </a:t>
            </a:r>
            <a:r>
              <a:rPr lang="ko-KR" altLang="en-US" dirty="0" smtClean="0"/>
              <a:t>고맙다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고맙</a:t>
            </a:r>
            <a:r>
              <a:rPr lang="en-US" altLang="ko-KR" dirty="0" smtClean="0"/>
              <a:t>,  </a:t>
            </a:r>
            <a:r>
              <a:rPr lang="ko-KR" altLang="en-US" dirty="0" err="1" smtClean="0"/>
              <a:t>맙다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한국어에서 쓰는 주 전처리 방법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가지를 알아보자</a:t>
            </a:r>
            <a:r>
              <a:rPr lang="en-US" altLang="ko-KR" dirty="0" smtClean="0"/>
              <a:t>.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1. </a:t>
            </a:r>
            <a:r>
              <a:rPr lang="ko-KR" altLang="en-US" dirty="0"/>
              <a:t>음절단위 </a:t>
            </a:r>
            <a:r>
              <a:rPr lang="en-US" altLang="ko-KR" dirty="0" smtClean="0"/>
              <a:t>n-gram</a:t>
            </a:r>
            <a:br>
              <a:rPr lang="en-US" altLang="ko-KR" dirty="0" smtClean="0"/>
            </a:br>
            <a:r>
              <a:rPr lang="en-US" altLang="ko-KR" dirty="0" smtClean="0"/>
              <a:t>2</a:t>
            </a:r>
            <a:r>
              <a:rPr lang="en-US" altLang="ko-KR" dirty="0"/>
              <a:t>. </a:t>
            </a:r>
            <a:r>
              <a:rPr lang="ko-KR" altLang="en-US" dirty="0"/>
              <a:t>형태소단위 </a:t>
            </a:r>
            <a:r>
              <a:rPr lang="en-US" altLang="ko-KR" dirty="0"/>
              <a:t>n-gram</a:t>
            </a:r>
          </a:p>
        </p:txBody>
      </p:sp>
    </p:spTree>
    <p:extLst>
      <p:ext uri="{BB962C8B-B14F-4D97-AF65-F5344CB8AC3E}">
        <p14:creationId xmlns:p14="http://schemas.microsoft.com/office/powerpoint/2010/main" val="414714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음절단위 </a:t>
            </a:r>
            <a:r>
              <a:rPr lang="en-US" altLang="ko-KR" dirty="0" smtClean="0"/>
              <a:t>n-gram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음절단위 </a:t>
            </a:r>
            <a:r>
              <a:rPr lang="en-US" altLang="ko-KR" dirty="0" err="1" smtClean="0"/>
              <a:t>uni</a:t>
            </a:r>
            <a:r>
              <a:rPr lang="en-US" altLang="ko-KR" dirty="0" smtClean="0"/>
              <a:t>-gram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음절단위 </a:t>
            </a:r>
            <a:r>
              <a:rPr lang="en-US" altLang="ko-KR" dirty="0" smtClean="0"/>
              <a:t>bi-gram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음절단위로 보는 작은 창이 있다고 보면 쉽다</a:t>
            </a:r>
            <a:r>
              <a:rPr lang="en-US" altLang="ko-KR" dirty="0" smtClean="0"/>
              <a:t>. &lt;s&gt;</a:t>
            </a:r>
            <a:r>
              <a:rPr lang="ko-KR" altLang="en-US" dirty="0" smtClean="0"/>
              <a:t>는 문장의 시작을</a:t>
            </a:r>
            <a:r>
              <a:rPr lang="en-US" altLang="ko-KR" dirty="0" smtClean="0"/>
              <a:t>, &lt;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는 띄어쓰기를 나타낸다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음절단위 </a:t>
            </a:r>
            <a:r>
              <a:rPr lang="en-US" altLang="ko-KR" dirty="0" smtClean="0"/>
              <a:t>tri-gram</a:t>
            </a:r>
            <a:r>
              <a:rPr lang="ko-KR" altLang="en-US" dirty="0" smtClean="0"/>
              <a:t>은 어떻게 나타날까</a:t>
            </a:r>
            <a:r>
              <a:rPr lang="en-US" altLang="ko-KR" dirty="0" smtClean="0"/>
              <a:t>?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014270"/>
              </p:ext>
            </p:extLst>
          </p:nvPr>
        </p:nvGraphicFramePr>
        <p:xfrm>
          <a:off x="914400" y="1514231"/>
          <a:ext cx="7315200" cy="7416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73152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어떻게 표기하는 것이 좋을까요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&lt;s&gt;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dirty="0" smtClean="0"/>
                        <a:t>어 </a:t>
                      </a:r>
                      <a:r>
                        <a:rPr lang="ko-KR" altLang="en-US" dirty="0" err="1" smtClean="0"/>
                        <a:t>떻</a:t>
                      </a:r>
                      <a:r>
                        <a:rPr lang="ko-KR" altLang="en-US" dirty="0" smtClean="0"/>
                        <a:t> 게 </a:t>
                      </a:r>
                      <a:r>
                        <a:rPr lang="en-US" altLang="ko-KR" dirty="0" smtClean="0"/>
                        <a:t>&lt;</a:t>
                      </a:r>
                      <a:r>
                        <a:rPr lang="en-US" altLang="ko-KR" dirty="0" err="1" smtClean="0"/>
                        <a:t>sp</a:t>
                      </a:r>
                      <a:r>
                        <a:rPr lang="en-US" altLang="ko-KR" dirty="0" smtClean="0"/>
                        <a:t>&gt; </a:t>
                      </a:r>
                      <a:r>
                        <a:rPr lang="ko-KR" altLang="en-US" dirty="0" smtClean="0"/>
                        <a:t>표 기 하 는 </a:t>
                      </a:r>
                      <a:r>
                        <a:rPr lang="en-US" altLang="ko-KR" dirty="0" smtClean="0"/>
                        <a:t>&lt;</a:t>
                      </a:r>
                      <a:r>
                        <a:rPr lang="en-US" altLang="ko-KR" dirty="0" err="1" smtClean="0"/>
                        <a:t>sp</a:t>
                      </a:r>
                      <a:r>
                        <a:rPr lang="en-US" altLang="ko-KR" dirty="0" smtClean="0"/>
                        <a:t>&gt; </a:t>
                      </a:r>
                      <a:r>
                        <a:rPr lang="ko-KR" altLang="en-US" dirty="0" smtClean="0"/>
                        <a:t>것 이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&lt;</a:t>
                      </a:r>
                      <a:r>
                        <a:rPr lang="en-US" altLang="ko-KR" baseline="0" dirty="0" err="1" smtClean="0"/>
                        <a:t>sp</a:t>
                      </a:r>
                      <a:r>
                        <a:rPr lang="en-US" altLang="ko-KR" baseline="0" dirty="0" smtClean="0"/>
                        <a:t>&gt; </a:t>
                      </a:r>
                      <a:r>
                        <a:rPr lang="ko-KR" altLang="en-US" baseline="0" dirty="0" err="1" smtClean="0"/>
                        <a:t>좋</a:t>
                      </a:r>
                      <a:r>
                        <a:rPr lang="ko-KR" altLang="en-US" baseline="0" dirty="0" smtClean="0"/>
                        <a:t> 을 까 요 </a:t>
                      </a:r>
                      <a:r>
                        <a:rPr lang="en-US" altLang="ko-KR" baseline="0" dirty="0" smtClean="0"/>
                        <a:t>? &lt;/s&gt;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479349"/>
              </p:ext>
            </p:extLst>
          </p:nvPr>
        </p:nvGraphicFramePr>
        <p:xfrm>
          <a:off x="914400" y="2855742"/>
          <a:ext cx="7315200" cy="10109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73152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어떻게 표기하는 것이 좋을까요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&lt;s&gt;</a:t>
                      </a:r>
                      <a:r>
                        <a:rPr lang="ko-KR" altLang="en-US" dirty="0" smtClean="0"/>
                        <a:t>어 </a:t>
                      </a:r>
                      <a:r>
                        <a:rPr lang="ko-KR" altLang="en-US" dirty="0" err="1" smtClean="0"/>
                        <a:t>어떻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떻게</a:t>
                      </a:r>
                      <a:r>
                        <a:rPr lang="ko-KR" altLang="en-US" dirty="0" smtClean="0"/>
                        <a:t> 게</a:t>
                      </a:r>
                      <a:r>
                        <a:rPr lang="en-US" altLang="ko-KR" dirty="0" smtClean="0"/>
                        <a:t>&lt;</a:t>
                      </a:r>
                      <a:r>
                        <a:rPr lang="en-US" altLang="ko-KR" dirty="0" err="1" smtClean="0"/>
                        <a:t>sp</a:t>
                      </a:r>
                      <a:r>
                        <a:rPr lang="en-US" altLang="ko-KR" dirty="0" smtClean="0"/>
                        <a:t>&gt; &lt;</a:t>
                      </a:r>
                      <a:r>
                        <a:rPr lang="en-US" altLang="ko-KR" dirty="0" err="1" smtClean="0"/>
                        <a:t>sp</a:t>
                      </a:r>
                      <a:r>
                        <a:rPr lang="en-US" altLang="ko-KR" dirty="0" smtClean="0"/>
                        <a:t>&gt;</a:t>
                      </a:r>
                      <a:r>
                        <a:rPr lang="ko-KR" altLang="en-US" dirty="0" smtClean="0"/>
                        <a:t>표 표기 기하 하는 는</a:t>
                      </a:r>
                      <a:r>
                        <a:rPr lang="en-US" altLang="ko-KR" dirty="0" smtClean="0"/>
                        <a:t>&lt;</a:t>
                      </a:r>
                      <a:r>
                        <a:rPr lang="en-US" altLang="ko-KR" dirty="0" err="1" smtClean="0"/>
                        <a:t>sp</a:t>
                      </a:r>
                      <a:r>
                        <a:rPr lang="en-US" altLang="ko-KR" dirty="0" smtClean="0"/>
                        <a:t>&gt; &lt;</a:t>
                      </a:r>
                      <a:r>
                        <a:rPr lang="en-US" altLang="ko-KR" dirty="0" err="1" smtClean="0"/>
                        <a:t>sp</a:t>
                      </a:r>
                      <a:r>
                        <a:rPr lang="en-US" altLang="ko-KR" dirty="0" smtClean="0"/>
                        <a:t>&gt;</a:t>
                      </a:r>
                      <a:r>
                        <a:rPr lang="ko-KR" altLang="en-US" dirty="0" smtClean="0"/>
                        <a:t>것 것이</a:t>
                      </a:r>
                      <a:r>
                        <a:rPr lang="ko-KR" altLang="en-US" baseline="0" dirty="0" smtClean="0"/>
                        <a:t> 이</a:t>
                      </a:r>
                      <a:r>
                        <a:rPr lang="en-US" altLang="ko-KR" baseline="0" dirty="0" smtClean="0"/>
                        <a:t>&lt;</a:t>
                      </a:r>
                      <a:r>
                        <a:rPr lang="en-US" altLang="ko-KR" baseline="0" dirty="0" err="1" smtClean="0"/>
                        <a:t>sp</a:t>
                      </a:r>
                      <a:r>
                        <a:rPr lang="en-US" altLang="ko-KR" baseline="0" dirty="0" smtClean="0"/>
                        <a:t>&gt; &lt;</a:t>
                      </a:r>
                      <a:r>
                        <a:rPr lang="en-US" altLang="ko-KR" baseline="0" dirty="0" err="1" smtClean="0"/>
                        <a:t>sp</a:t>
                      </a:r>
                      <a:r>
                        <a:rPr lang="en-US" altLang="ko-KR" baseline="0" dirty="0" smtClean="0"/>
                        <a:t>&gt;</a:t>
                      </a:r>
                      <a:r>
                        <a:rPr lang="ko-KR" altLang="en-US" baseline="0" dirty="0" err="1" smtClean="0"/>
                        <a:t>좋</a:t>
                      </a:r>
                      <a:r>
                        <a:rPr lang="ko-KR" altLang="en-US" baseline="0" dirty="0" smtClean="0"/>
                        <a:t> 좋을 </a:t>
                      </a:r>
                      <a:r>
                        <a:rPr lang="ko-KR" altLang="en-US" baseline="0" dirty="0" err="1" smtClean="0"/>
                        <a:t>을까</a:t>
                      </a:r>
                      <a:r>
                        <a:rPr lang="ko-KR" altLang="en-US" baseline="0" dirty="0" smtClean="0"/>
                        <a:t> 까요 요</a:t>
                      </a:r>
                      <a:r>
                        <a:rPr lang="en-US" altLang="ko-KR" baseline="0" dirty="0" smtClean="0"/>
                        <a:t>? ?&lt;/s&gt;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023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형태소 단위 </a:t>
            </a:r>
            <a:r>
              <a:rPr lang="en-US" altLang="ko-KR" dirty="0" smtClean="0"/>
              <a:t>n-gram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형태소 단위 </a:t>
            </a:r>
            <a:r>
              <a:rPr lang="en-US" altLang="ko-KR" dirty="0" err="1" smtClean="0"/>
              <a:t>uni</a:t>
            </a:r>
            <a:r>
              <a:rPr lang="en-US" altLang="ko-KR" dirty="0" smtClean="0"/>
              <a:t>-gram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말 그대로 의미를 가지는 최소 단위지만 일반적으로 </a:t>
            </a:r>
            <a:r>
              <a:rPr lang="en-US" altLang="ko-KR" dirty="0" err="1" smtClean="0"/>
              <a:t>tf-idf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bm25</a:t>
            </a:r>
            <a:r>
              <a:rPr lang="ko-KR" altLang="en-US" dirty="0" smtClean="0"/>
              <a:t>등에서는 음절 단위 </a:t>
            </a:r>
            <a:r>
              <a:rPr lang="en-US" altLang="ko-KR" dirty="0" smtClean="0"/>
              <a:t>n-gram</a:t>
            </a:r>
            <a:r>
              <a:rPr lang="ko-KR" altLang="en-US" dirty="0" smtClean="0"/>
              <a:t>이 더 좋은 성능을 보여준다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추가적으로 형태소 분석기 툴이 필요하다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[1]</a:t>
            </a:r>
            <a:r>
              <a:rPr lang="ko-KR" altLang="en-US" dirty="0" smtClean="0"/>
              <a:t>에서 음절과 형태소 단위 </a:t>
            </a:r>
            <a:r>
              <a:rPr lang="en-US" altLang="ko-KR" dirty="0" smtClean="0"/>
              <a:t>n-gram</a:t>
            </a:r>
            <a:r>
              <a:rPr lang="ko-KR" altLang="en-US" dirty="0" smtClean="0"/>
              <a:t>을 적절히 같이 사용할 경우 더 좋은 성능을 낼 수 있음을 보였다</a:t>
            </a:r>
            <a:r>
              <a:rPr lang="en-US" altLang="ko-KR" dirty="0" smtClean="0"/>
              <a:t>.</a:t>
            </a:r>
          </a:p>
          <a:p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 smtClean="0"/>
              <a:t>[</a:t>
            </a:r>
            <a:r>
              <a:rPr lang="en-US" altLang="ko-KR" sz="1100" dirty="0"/>
              <a:t>1]</a:t>
            </a:r>
            <a:r>
              <a:rPr lang="ko-KR" altLang="en-US" sz="1100" dirty="0"/>
              <a:t>황현선</a:t>
            </a:r>
            <a:r>
              <a:rPr lang="en-US" altLang="ko-KR" sz="1100" dirty="0"/>
              <a:t>, </a:t>
            </a:r>
            <a:r>
              <a:rPr lang="ko-KR" altLang="en-US" sz="1100" dirty="0"/>
              <a:t>최경호</a:t>
            </a:r>
            <a:r>
              <a:rPr lang="en-US" altLang="ko-KR" sz="1100" dirty="0"/>
              <a:t>, </a:t>
            </a:r>
            <a:r>
              <a:rPr lang="ko-KR" altLang="en-US" sz="1100" dirty="0"/>
              <a:t>김건영</a:t>
            </a:r>
            <a:r>
              <a:rPr lang="en-US" altLang="ko-KR" sz="1100" dirty="0"/>
              <a:t>, </a:t>
            </a:r>
            <a:r>
              <a:rPr lang="ko-KR" altLang="en-US" sz="1100" dirty="0"/>
              <a:t>오준호</a:t>
            </a:r>
            <a:r>
              <a:rPr lang="en-US" altLang="ko-KR" sz="1100" dirty="0"/>
              <a:t>, </a:t>
            </a:r>
            <a:r>
              <a:rPr lang="ko-KR" altLang="en-US" sz="1100" dirty="0"/>
              <a:t>이창기</a:t>
            </a:r>
            <a:r>
              <a:rPr lang="en-US" altLang="ko-KR" sz="1100" dirty="0"/>
              <a:t>. </a:t>
            </a:r>
            <a:r>
              <a:rPr lang="ko-KR" altLang="en-US" sz="1100" dirty="0" err="1"/>
              <a:t>딥러닝을</a:t>
            </a:r>
            <a:r>
              <a:rPr lang="ko-KR" altLang="en-US" sz="1100" dirty="0"/>
              <a:t> 적용한 </a:t>
            </a:r>
            <a:r>
              <a:rPr lang="en-US" altLang="ko-KR" sz="1100" dirty="0"/>
              <a:t>CQA </a:t>
            </a:r>
            <a:r>
              <a:rPr lang="ko-KR" altLang="en-US" sz="1100" dirty="0"/>
              <a:t>시스템 구현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한국정보과학회</a:t>
            </a:r>
            <a:r>
              <a:rPr lang="ko-KR" altLang="en-US" sz="1100" dirty="0"/>
              <a:t> 동계학술발표회</a:t>
            </a:r>
            <a:r>
              <a:rPr lang="en-US" altLang="ko-KR" sz="1100" dirty="0"/>
              <a:t>, </a:t>
            </a:r>
            <a:r>
              <a:rPr lang="en-US" altLang="ko-KR" sz="1100" dirty="0" smtClean="0"/>
              <a:t>2015 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404697"/>
              </p:ext>
            </p:extLst>
          </p:nvPr>
        </p:nvGraphicFramePr>
        <p:xfrm>
          <a:off x="914400" y="1514231"/>
          <a:ext cx="7315200" cy="10109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73152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어떻게 표기하는 것이 좋을까요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&lt;s&gt; </a:t>
                      </a:r>
                      <a:r>
                        <a:rPr lang="ko-KR" altLang="en-US" dirty="0" err="1" smtClean="0"/>
                        <a:t>어떻</a:t>
                      </a:r>
                      <a:r>
                        <a:rPr lang="en-US" altLang="ko-KR" dirty="0" smtClean="0"/>
                        <a:t>/VA </a:t>
                      </a:r>
                      <a:r>
                        <a:rPr lang="ko-KR" altLang="en-US" dirty="0" smtClean="0"/>
                        <a:t>게</a:t>
                      </a:r>
                      <a:r>
                        <a:rPr lang="en-US" altLang="ko-KR" dirty="0" smtClean="0"/>
                        <a:t>/EC </a:t>
                      </a:r>
                      <a:r>
                        <a:rPr lang="ko-KR" altLang="en-US" dirty="0" smtClean="0"/>
                        <a:t>표기</a:t>
                      </a:r>
                      <a:r>
                        <a:rPr lang="en-US" altLang="ko-KR" dirty="0" smtClean="0"/>
                        <a:t>/NNG </a:t>
                      </a:r>
                      <a:r>
                        <a:rPr lang="ko-KR" altLang="en-US" dirty="0" smtClean="0"/>
                        <a:t>하</a:t>
                      </a:r>
                      <a:r>
                        <a:rPr lang="en-US" altLang="ko-KR" dirty="0" smtClean="0"/>
                        <a:t>/XSV </a:t>
                      </a:r>
                      <a:r>
                        <a:rPr lang="ko-KR" altLang="en-US" dirty="0" smtClean="0"/>
                        <a:t>는</a:t>
                      </a:r>
                      <a:r>
                        <a:rPr lang="en-US" altLang="ko-KR" dirty="0" smtClean="0"/>
                        <a:t>/ETM </a:t>
                      </a:r>
                      <a:r>
                        <a:rPr lang="ko-KR" altLang="en-US" dirty="0" smtClean="0"/>
                        <a:t>것</a:t>
                      </a:r>
                      <a:r>
                        <a:rPr lang="en-US" altLang="ko-KR" dirty="0" smtClean="0"/>
                        <a:t>/NNB </a:t>
                      </a:r>
                      <a:r>
                        <a:rPr lang="ko-KR" altLang="en-US" dirty="0" smtClean="0"/>
                        <a:t>이</a:t>
                      </a:r>
                      <a:r>
                        <a:rPr lang="en-US" altLang="ko-KR" dirty="0" smtClean="0"/>
                        <a:t>/JKS </a:t>
                      </a:r>
                      <a:r>
                        <a:rPr lang="ko-KR" altLang="en-US" dirty="0" err="1" smtClean="0"/>
                        <a:t>좋</a:t>
                      </a:r>
                      <a:r>
                        <a:rPr lang="en-US" altLang="ko-KR" dirty="0" smtClean="0"/>
                        <a:t>/VA </a:t>
                      </a:r>
                      <a:r>
                        <a:rPr lang="ko-KR" altLang="en-US" dirty="0" err="1" smtClean="0"/>
                        <a:t>을까요</a:t>
                      </a:r>
                      <a:r>
                        <a:rPr lang="en-US" altLang="ko-KR" dirty="0" smtClean="0"/>
                        <a:t>/EF ?/SF &lt;/s&gt;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1099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음절과 형태소 비교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		</a:t>
            </a:r>
            <a:endParaRPr lang="en-US" altLang="ko-KR" sz="1000" dirty="0" smtClean="0"/>
          </a:p>
          <a:p>
            <a:r>
              <a:rPr lang="en-US" altLang="ko-KR" dirty="0" err="1" smtClean="0"/>
              <a:t>Daum</a:t>
            </a:r>
            <a:r>
              <a:rPr lang="en-US" altLang="ko-KR" dirty="0" smtClean="0"/>
              <a:t> </a:t>
            </a:r>
            <a:r>
              <a:rPr lang="ko-KR" altLang="en-US" dirty="0" smtClean="0"/>
              <a:t>영화평 </a:t>
            </a:r>
            <a:r>
              <a:rPr lang="en-US" altLang="ko-KR" dirty="0" smtClean="0"/>
              <a:t>60</a:t>
            </a:r>
            <a:r>
              <a:rPr lang="ko-KR" altLang="en-US" dirty="0" smtClean="0"/>
              <a:t>만 문장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음절단위 </a:t>
            </a:r>
            <a:r>
              <a:rPr lang="en-US" altLang="ko-KR" dirty="0" smtClean="0"/>
              <a:t>bi-gram</a:t>
            </a:r>
            <a:r>
              <a:rPr lang="ko-KR" altLang="en-US" dirty="0" smtClean="0"/>
              <a:t>과 형태소단위 </a:t>
            </a:r>
            <a:r>
              <a:rPr lang="en-US" altLang="ko-KR" dirty="0" err="1" smtClean="0"/>
              <a:t>uni</a:t>
            </a:r>
            <a:r>
              <a:rPr lang="en-US" altLang="ko-KR" dirty="0" smtClean="0"/>
              <a:t>-gram</a:t>
            </a:r>
            <a:r>
              <a:rPr lang="ko-KR" altLang="en-US" dirty="0" smtClean="0"/>
              <a:t>은 사전 크기가 비슷하며 어느 정도 같은 정보를 함축한다고 볼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음절단위 </a:t>
            </a:r>
            <a:r>
              <a:rPr lang="en-US" altLang="ko-KR" dirty="0" smtClean="0"/>
              <a:t>tri-gram</a:t>
            </a:r>
            <a:r>
              <a:rPr lang="ko-KR" altLang="en-US" dirty="0" smtClean="0"/>
              <a:t>의 경우 사전크기가 너무 커서 정보가 분산되었다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169" y="849739"/>
            <a:ext cx="2934284" cy="179041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-201" t="4963" r="201" b="3861"/>
          <a:stretch/>
        </p:blipFill>
        <p:spPr>
          <a:xfrm>
            <a:off x="219954" y="914400"/>
            <a:ext cx="5820215" cy="16610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1189" y="2562942"/>
            <a:ext cx="4600575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257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Python2</a:t>
            </a:r>
            <a:r>
              <a:rPr lang="ko-KR" altLang="en-US" dirty="0" smtClean="0"/>
              <a:t>에서 유니코드 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Python2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스트링</a:t>
            </a:r>
            <a:r>
              <a:rPr lang="ko-KR" altLang="en-US" dirty="0" smtClean="0"/>
              <a:t> 구조는 </a:t>
            </a:r>
            <a:r>
              <a:rPr lang="en-US" altLang="ko-KR" dirty="0" smtClean="0"/>
              <a:t>ASCII</a:t>
            </a:r>
            <a:r>
              <a:rPr lang="ko-KR" altLang="en-US" dirty="0" smtClean="0"/>
              <a:t>를 기반으로 하여 </a:t>
            </a:r>
            <a:r>
              <a:rPr lang="en-US" altLang="ko-KR" dirty="0" smtClean="0"/>
              <a:t>1</a:t>
            </a:r>
            <a:r>
              <a:rPr lang="ko-KR" altLang="en-US" dirty="0" smtClean="0"/>
              <a:t>바이트 단위이다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한글 문자 </a:t>
            </a:r>
            <a:r>
              <a:rPr lang="ko-KR" altLang="en-US" dirty="0" err="1" smtClean="0"/>
              <a:t>인코딩</a:t>
            </a:r>
            <a:r>
              <a:rPr lang="ko-KR" altLang="en-US" dirty="0" smtClean="0"/>
              <a:t> 중 하나인 유니코드</a:t>
            </a:r>
            <a:r>
              <a:rPr lang="en-US" altLang="ko-KR" dirty="0" smtClean="0"/>
              <a:t>(UTF-8)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4</a:t>
            </a:r>
            <a:r>
              <a:rPr lang="ko-KR" altLang="en-US" dirty="0" smtClean="0"/>
              <a:t>바이트를 사용하므로 다음과 같은 현상이 발생한다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321" y="2702939"/>
            <a:ext cx="6289358" cy="80632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0337" y="3917395"/>
            <a:ext cx="3503325" cy="177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688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172782</TotalTime>
  <Words>383</Words>
  <Application>Microsoft Office PowerPoint</Application>
  <PresentationFormat>화면 슬라이드 쇼(4:3)</PresentationFormat>
  <Paragraphs>100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굴림</vt:lpstr>
      <vt:lpstr>돋움</vt:lpstr>
      <vt:lpstr>맑은 고딕</vt:lpstr>
      <vt:lpstr>Arial</vt:lpstr>
      <vt:lpstr>Book Antiqua</vt:lpstr>
      <vt:lpstr>Calibri</vt:lpstr>
      <vt:lpstr>Cambria Math</vt:lpstr>
      <vt:lpstr>Office 테마</vt:lpstr>
      <vt:lpstr>정보검색기 구현 프로젝트 안내사항</vt:lpstr>
      <vt:lpstr>정보검색기 구현 프로젝트</vt:lpstr>
      <vt:lpstr>한국어 데이터 셋</vt:lpstr>
      <vt:lpstr>한국어 데이터 셋</vt:lpstr>
      <vt:lpstr>한국어 전처리 방법</vt:lpstr>
      <vt:lpstr>음절단위 n-gram</vt:lpstr>
      <vt:lpstr>형태소 단위 n-gram</vt:lpstr>
      <vt:lpstr>음절과 형태소 비교</vt:lpstr>
      <vt:lpstr>Python2에서 유니코드 사용</vt:lpstr>
      <vt:lpstr>Python2에서 유니코드 사용</vt:lpstr>
      <vt:lpstr>Python2에서 유니코드 사용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Multi-pass Sieve를 이용한 한국어 상호참조해결 반-자동 태깅 도구</dc:title>
  <dc:creator>luenah</dc:creator>
  <cp:lastModifiedBy>김건영</cp:lastModifiedBy>
  <cp:revision>1608</cp:revision>
  <cp:lastPrinted>2016-06-24T02:30:39Z</cp:lastPrinted>
  <dcterms:created xsi:type="dcterms:W3CDTF">2014-06-11T05:15:08Z</dcterms:created>
  <dcterms:modified xsi:type="dcterms:W3CDTF">2017-05-24T04:28:26Z</dcterms:modified>
</cp:coreProperties>
</file>