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4" r:id="rId3"/>
    <p:sldId id="273" r:id="rId4"/>
    <p:sldId id="279" r:id="rId5"/>
    <p:sldId id="275" r:id="rId6"/>
    <p:sldId id="277" r:id="rId7"/>
    <p:sldId id="280" r:id="rId8"/>
    <p:sldId id="276" r:id="rId9"/>
    <p:sldId id="281" r:id="rId10"/>
    <p:sldId id="282" r:id="rId11"/>
    <p:sldId id="278" r:id="rId12"/>
    <p:sldId id="283" r:id="rId13"/>
  </p:sldIdLst>
  <p:sldSz cx="9906000" cy="6858000" type="A4"/>
  <p:notesSz cx="6858000" cy="9144000"/>
  <p:embeddedFontLst>
    <p:embeddedFont>
      <p:font typeface="다음_Regular" panose="02000603060000000000" pitchFamily="2" charset="-127"/>
      <p:regular r:id="rId16"/>
    </p:embeddedFont>
    <p:embeddedFont>
      <p:font typeface="다음_SemiBold" panose="02000700060000000000" pitchFamily="2" charset="-127"/>
      <p:regular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4E5"/>
    <a:srgbClr val="FF000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68" y="36"/>
      </p:cViewPr>
      <p:guideLst>
        <p:guide orient="horz" pos="2205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7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AD5B9-47D8-41C5-8D67-A59D562999FB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62C4B-24E0-4E6B-86E6-9053F839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08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E057E-54D2-4838-A285-1C5ED83D348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1D985-938D-479E-945D-5B9EFE9F1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5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B1A593-125F-484D-9A9D-2E5E9E2E5549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93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1D985-938D-479E-945D-5B9EFE9F12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5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2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012950" y="3683000"/>
            <a:ext cx="1741488" cy="347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78243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37620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1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156229" y="171291"/>
            <a:ext cx="9569936" cy="6550187"/>
            <a:chOff x="344487" y="332655"/>
            <a:chExt cx="9232266" cy="6319067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344488" y="332655"/>
              <a:ext cx="9232265" cy="720081"/>
              <a:chOff x="344488" y="332655"/>
              <a:chExt cx="9232265" cy="648073"/>
            </a:xfrm>
          </p:grpSpPr>
          <p:sp>
            <p:nvSpPr>
              <p:cNvPr id="7" name="자유형 6"/>
              <p:cNvSpPr/>
              <p:nvPr/>
            </p:nvSpPr>
            <p:spPr>
              <a:xfrm rot="10800000">
                <a:off x="344489" y="332656"/>
                <a:ext cx="9232264" cy="648072"/>
              </a:xfrm>
              <a:custGeom>
                <a:avLst/>
                <a:gdLst>
                  <a:gd name="connsiteX0" fmla="*/ 9217024 w 9217024"/>
                  <a:gd name="connsiteY0" fmla="*/ 648072 h 648072"/>
                  <a:gd name="connsiteX1" fmla="*/ 332876 w 9217024"/>
                  <a:gd name="connsiteY1" fmla="*/ 648072 h 648072"/>
                  <a:gd name="connsiteX2" fmla="*/ 0 w 9217024"/>
                  <a:gd name="connsiteY2" fmla="*/ 361110 h 648072"/>
                  <a:gd name="connsiteX3" fmla="*/ 0 w 9217024"/>
                  <a:gd name="connsiteY3" fmla="*/ 0 h 648072"/>
                  <a:gd name="connsiteX4" fmla="*/ 9217024 w 9217024"/>
                  <a:gd name="connsiteY4" fmla="*/ 0 h 648072"/>
                  <a:gd name="connsiteX5" fmla="*/ 9217024 w 9217024"/>
                  <a:gd name="connsiteY5" fmla="*/ 648072 h 648072"/>
                  <a:gd name="connsiteX0" fmla="*/ 9226549 w 9226549"/>
                  <a:gd name="connsiteY0" fmla="*/ 648072 h 648072"/>
                  <a:gd name="connsiteX1" fmla="*/ 342401 w 9226549"/>
                  <a:gd name="connsiteY1" fmla="*/ 648072 h 648072"/>
                  <a:gd name="connsiteX2" fmla="*/ 0 w 9226549"/>
                  <a:gd name="connsiteY2" fmla="*/ 246810 h 648072"/>
                  <a:gd name="connsiteX3" fmla="*/ 9525 w 9226549"/>
                  <a:gd name="connsiteY3" fmla="*/ 0 h 648072"/>
                  <a:gd name="connsiteX4" fmla="*/ 9226549 w 9226549"/>
                  <a:gd name="connsiteY4" fmla="*/ 0 h 648072"/>
                  <a:gd name="connsiteX5" fmla="*/ 9226549 w 9226549"/>
                  <a:gd name="connsiteY5" fmla="*/ 648072 h 648072"/>
                  <a:gd name="connsiteX0" fmla="*/ 9232264 w 9232264"/>
                  <a:gd name="connsiteY0" fmla="*/ 648072 h 648072"/>
                  <a:gd name="connsiteX1" fmla="*/ 348116 w 9232264"/>
                  <a:gd name="connsiteY1" fmla="*/ 648072 h 648072"/>
                  <a:gd name="connsiteX2" fmla="*/ 5715 w 9232264"/>
                  <a:gd name="connsiteY2" fmla="*/ 246810 h 648072"/>
                  <a:gd name="connsiteX3" fmla="*/ 0 w 9232264"/>
                  <a:gd name="connsiteY3" fmla="*/ 7620 h 648072"/>
                  <a:gd name="connsiteX4" fmla="*/ 9232264 w 9232264"/>
                  <a:gd name="connsiteY4" fmla="*/ 0 h 648072"/>
                  <a:gd name="connsiteX5" fmla="*/ 9232264 w 9232264"/>
                  <a:gd name="connsiteY5" fmla="*/ 648072 h 64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32264" h="648072">
                    <a:moveTo>
                      <a:pt x="9232264" y="648072"/>
                    </a:moveTo>
                    <a:lnTo>
                      <a:pt x="348116" y="648072"/>
                    </a:lnTo>
                    <a:lnTo>
                      <a:pt x="5715" y="246810"/>
                    </a:lnTo>
                    <a:lnTo>
                      <a:pt x="0" y="7620"/>
                    </a:lnTo>
                    <a:lnTo>
                      <a:pt x="9232264" y="0"/>
                    </a:lnTo>
                    <a:lnTo>
                      <a:pt x="9232264" y="648072"/>
                    </a:lnTo>
                    <a:close/>
                  </a:path>
                </a:pathLst>
              </a:custGeom>
              <a:solidFill>
                <a:srgbClr val="3394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endCxn id="7" idx="1"/>
              </p:cNvCxnSpPr>
              <p:nvPr/>
            </p:nvCxnSpPr>
            <p:spPr>
              <a:xfrm>
                <a:off x="344488" y="332655"/>
                <a:ext cx="8884148" cy="1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 userDrawn="1"/>
          </p:nvSpPr>
          <p:spPr>
            <a:xfrm>
              <a:off x="344487" y="980729"/>
              <a:ext cx="9226549" cy="56709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50800" dir="5400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520043" y="1505233"/>
            <a:ext cx="8604000" cy="0"/>
          </a:xfrm>
          <a:prstGeom prst="line">
            <a:avLst/>
          </a:prstGeom>
          <a:ln>
            <a:solidFill>
              <a:srgbClr val="339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25954" y="6416174"/>
            <a:ext cx="2228850" cy="365125"/>
          </a:xfrm>
        </p:spPr>
        <p:txBody>
          <a:bodyPr/>
          <a:lstStyle>
            <a:lvl1pPr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538045A-DF01-4E89-B69A-8AF389ED7C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1" y="6296531"/>
            <a:ext cx="1669650" cy="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 userDrawn="1"/>
        </p:nvGrpSpPr>
        <p:grpSpPr>
          <a:xfrm>
            <a:off x="156229" y="171291"/>
            <a:ext cx="9569936" cy="6550187"/>
            <a:chOff x="344487" y="332655"/>
            <a:chExt cx="9232266" cy="6319067"/>
          </a:xfrm>
        </p:grpSpPr>
        <p:grpSp>
          <p:nvGrpSpPr>
            <p:cNvPr id="19" name="그룹 18"/>
            <p:cNvGrpSpPr/>
            <p:nvPr userDrawn="1"/>
          </p:nvGrpSpPr>
          <p:grpSpPr>
            <a:xfrm>
              <a:off x="344488" y="332655"/>
              <a:ext cx="9232265" cy="720081"/>
              <a:chOff x="344488" y="332655"/>
              <a:chExt cx="9232265" cy="648073"/>
            </a:xfrm>
          </p:grpSpPr>
          <p:sp>
            <p:nvSpPr>
              <p:cNvPr id="21" name="자유형 20"/>
              <p:cNvSpPr/>
              <p:nvPr/>
            </p:nvSpPr>
            <p:spPr>
              <a:xfrm rot="10800000">
                <a:off x="344489" y="332656"/>
                <a:ext cx="9232264" cy="648072"/>
              </a:xfrm>
              <a:custGeom>
                <a:avLst/>
                <a:gdLst>
                  <a:gd name="connsiteX0" fmla="*/ 9217024 w 9217024"/>
                  <a:gd name="connsiteY0" fmla="*/ 648072 h 648072"/>
                  <a:gd name="connsiteX1" fmla="*/ 332876 w 9217024"/>
                  <a:gd name="connsiteY1" fmla="*/ 648072 h 648072"/>
                  <a:gd name="connsiteX2" fmla="*/ 0 w 9217024"/>
                  <a:gd name="connsiteY2" fmla="*/ 361110 h 648072"/>
                  <a:gd name="connsiteX3" fmla="*/ 0 w 9217024"/>
                  <a:gd name="connsiteY3" fmla="*/ 0 h 648072"/>
                  <a:gd name="connsiteX4" fmla="*/ 9217024 w 9217024"/>
                  <a:gd name="connsiteY4" fmla="*/ 0 h 648072"/>
                  <a:gd name="connsiteX5" fmla="*/ 9217024 w 9217024"/>
                  <a:gd name="connsiteY5" fmla="*/ 648072 h 648072"/>
                  <a:gd name="connsiteX0" fmla="*/ 9226549 w 9226549"/>
                  <a:gd name="connsiteY0" fmla="*/ 648072 h 648072"/>
                  <a:gd name="connsiteX1" fmla="*/ 342401 w 9226549"/>
                  <a:gd name="connsiteY1" fmla="*/ 648072 h 648072"/>
                  <a:gd name="connsiteX2" fmla="*/ 0 w 9226549"/>
                  <a:gd name="connsiteY2" fmla="*/ 246810 h 648072"/>
                  <a:gd name="connsiteX3" fmla="*/ 9525 w 9226549"/>
                  <a:gd name="connsiteY3" fmla="*/ 0 h 648072"/>
                  <a:gd name="connsiteX4" fmla="*/ 9226549 w 9226549"/>
                  <a:gd name="connsiteY4" fmla="*/ 0 h 648072"/>
                  <a:gd name="connsiteX5" fmla="*/ 9226549 w 9226549"/>
                  <a:gd name="connsiteY5" fmla="*/ 648072 h 648072"/>
                  <a:gd name="connsiteX0" fmla="*/ 9232264 w 9232264"/>
                  <a:gd name="connsiteY0" fmla="*/ 648072 h 648072"/>
                  <a:gd name="connsiteX1" fmla="*/ 348116 w 9232264"/>
                  <a:gd name="connsiteY1" fmla="*/ 648072 h 648072"/>
                  <a:gd name="connsiteX2" fmla="*/ 5715 w 9232264"/>
                  <a:gd name="connsiteY2" fmla="*/ 246810 h 648072"/>
                  <a:gd name="connsiteX3" fmla="*/ 0 w 9232264"/>
                  <a:gd name="connsiteY3" fmla="*/ 7620 h 648072"/>
                  <a:gd name="connsiteX4" fmla="*/ 9232264 w 9232264"/>
                  <a:gd name="connsiteY4" fmla="*/ 0 h 648072"/>
                  <a:gd name="connsiteX5" fmla="*/ 9232264 w 9232264"/>
                  <a:gd name="connsiteY5" fmla="*/ 648072 h 64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32264" h="648072">
                    <a:moveTo>
                      <a:pt x="9232264" y="648072"/>
                    </a:moveTo>
                    <a:lnTo>
                      <a:pt x="348116" y="648072"/>
                    </a:lnTo>
                    <a:lnTo>
                      <a:pt x="5715" y="246810"/>
                    </a:lnTo>
                    <a:lnTo>
                      <a:pt x="0" y="7620"/>
                    </a:lnTo>
                    <a:lnTo>
                      <a:pt x="9232264" y="0"/>
                    </a:lnTo>
                    <a:lnTo>
                      <a:pt x="9232264" y="648072"/>
                    </a:lnTo>
                    <a:close/>
                  </a:path>
                </a:pathLst>
              </a:custGeom>
              <a:solidFill>
                <a:srgbClr val="3394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" name="직선 연결선 21"/>
              <p:cNvCxnSpPr>
                <a:endCxn id="21" idx="1"/>
              </p:cNvCxnSpPr>
              <p:nvPr/>
            </p:nvCxnSpPr>
            <p:spPr>
              <a:xfrm>
                <a:off x="344488" y="332655"/>
                <a:ext cx="8884148" cy="1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직사각형 19"/>
            <p:cNvSpPr/>
            <p:nvPr userDrawn="1"/>
          </p:nvSpPr>
          <p:spPr>
            <a:xfrm>
              <a:off x="344487" y="980729"/>
              <a:ext cx="9226549" cy="56709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  <a:effectLst>
              <a:outerShdw blurRad="152400" dist="50800" dir="5400000" algn="ctr" rotWithShape="0">
                <a:srgbClr val="000000">
                  <a:alpha val="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987426"/>
            <a:ext cx="3194943" cy="1069973"/>
          </a:xfrm>
        </p:spPr>
        <p:txBody>
          <a:bodyPr anchor="b"/>
          <a:lstStyle>
            <a:lvl1pPr>
              <a:defRPr sz="3200"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3200"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  <a:lvl2pPr marL="971550" indent="-514350">
              <a:buFont typeface="+mj-lt"/>
              <a:buAutoNum type="arabicPeriod"/>
              <a:defRPr sz="2800">
                <a:latin typeface="다음_Regular" panose="02000603060000000000" pitchFamily="2" charset="-127"/>
                <a:ea typeface="다음_Regular" panose="02000603060000000000" pitchFamily="2" charset="-127"/>
              </a:defRPr>
            </a:lvl2pPr>
            <a:lvl3pPr marL="1371600" indent="-457200">
              <a:buFont typeface="+mj-lt"/>
              <a:buAutoNum type="arabicPeriod"/>
              <a:defRPr sz="2400">
                <a:latin typeface="다음_Regular" panose="02000603060000000000" pitchFamily="2" charset="-127"/>
                <a:ea typeface="다음_Regular" panose="02000603060000000000" pitchFamily="2" charset="-127"/>
              </a:defRPr>
            </a:lvl3pPr>
            <a:lvl4pPr marL="1828800" indent="-457200">
              <a:buFont typeface="+mj-lt"/>
              <a:buAutoNum type="arabicPeriod"/>
              <a:defRPr sz="2000">
                <a:latin typeface="다음_Regular" panose="02000603060000000000" pitchFamily="2" charset="-127"/>
                <a:ea typeface="다음_Regular" panose="02000603060000000000" pitchFamily="2" charset="-127"/>
              </a:defRPr>
            </a:lvl4pPr>
            <a:lvl5pPr marL="2286000" indent="-457200">
              <a:buFont typeface="+mj-lt"/>
              <a:buAutoNum type="arabicPeriod"/>
              <a:defRPr sz="2000">
                <a:latin typeface="다음_Regular" panose="02000603060000000000" pitchFamily="2" charset="-127"/>
                <a:ea typeface="다음_Regular" panose="02000603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1" y="6296531"/>
            <a:ext cx="1669650" cy="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045A-DF01-4E89-B69A-8AF389ED7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3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39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7C1146F5-F605-824F-B704-4B3CA320D7D3}"/>
              </a:ext>
            </a:extLst>
          </p:cNvPr>
          <p:cNvSpPr/>
          <p:nvPr/>
        </p:nvSpPr>
        <p:spPr>
          <a:xfrm>
            <a:off x="278266" y="253093"/>
            <a:ext cx="9349468" cy="6351814"/>
          </a:xfrm>
          <a:custGeom>
            <a:avLst/>
            <a:gdLst>
              <a:gd name="connsiteX0" fmla="*/ 0 w 9349468"/>
              <a:gd name="connsiteY0" fmla="*/ 0 h 6351814"/>
              <a:gd name="connsiteX1" fmla="*/ 7329700 w 9349468"/>
              <a:gd name="connsiteY1" fmla="*/ 0 h 6351814"/>
              <a:gd name="connsiteX2" fmla="*/ 9349468 w 9349468"/>
              <a:gd name="connsiteY2" fmla="*/ 5724911 h 6351814"/>
              <a:gd name="connsiteX3" fmla="*/ 9349468 w 9349468"/>
              <a:gd name="connsiteY3" fmla="*/ 6351814 h 6351814"/>
              <a:gd name="connsiteX4" fmla="*/ 7450882 w 9349468"/>
              <a:gd name="connsiteY4" fmla="*/ 6351814 h 6351814"/>
              <a:gd name="connsiteX5" fmla="*/ 0 w 9349468"/>
              <a:gd name="connsiteY5" fmla="*/ 4839340 h 635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49468" h="6351814">
                <a:moveTo>
                  <a:pt x="0" y="0"/>
                </a:moveTo>
                <a:lnTo>
                  <a:pt x="7329700" y="0"/>
                </a:lnTo>
                <a:lnTo>
                  <a:pt x="9349468" y="5724911"/>
                </a:lnTo>
                <a:lnTo>
                  <a:pt x="9349468" y="6351814"/>
                </a:lnTo>
                <a:lnTo>
                  <a:pt x="7450882" y="6351814"/>
                </a:lnTo>
                <a:lnTo>
                  <a:pt x="0" y="4839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5" y="855417"/>
            <a:ext cx="1669650" cy="363726"/>
          </a:xfrm>
          <a:prstGeom prst="rect">
            <a:avLst/>
          </a:prstGeom>
        </p:spPr>
      </p:pic>
      <p:sp>
        <p:nvSpPr>
          <p:cNvPr id="19" name="텍스트상자 11">
            <a:extLst>
              <a:ext uri="{FF2B5EF4-FFF2-40B4-BE49-F238E27FC236}">
                <a16:creationId xmlns:a16="http://schemas.microsoft.com/office/drawing/2014/main" id="{17336FDC-6181-E94F-9465-23AEF349D645}"/>
              </a:ext>
            </a:extLst>
          </p:cNvPr>
          <p:cNvSpPr txBox="1"/>
          <p:nvPr/>
        </p:nvSpPr>
        <p:spPr>
          <a:xfrm>
            <a:off x="766623" y="3495683"/>
            <a:ext cx="309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Daumsoft. </a:t>
            </a:r>
            <a:r>
              <a:rPr kumimoji="1" lang="ko-KR" altLang="en-US" sz="1400" dirty="0" err="1" smtClean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인공지능랩</a:t>
            </a:r>
            <a:r>
              <a:rPr kumimoji="1" lang="ko-KR" altLang="en-US" sz="1400" dirty="0" smtClean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 사원 김건영</a:t>
            </a:r>
            <a:endParaRPr kumimoji="1" lang="ko-KR" altLang="en-US" sz="1400" dirty="0">
              <a:solidFill>
                <a:srgbClr val="3394E5"/>
              </a:solidFill>
              <a:effectLst>
                <a:outerShdw blurRad="165100" dist="50800" dir="5400000" algn="ctr" rotWithShape="0">
                  <a:srgbClr val="000000">
                    <a:alpha val="17000"/>
                  </a:srgb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  <a:cs typeface="Arial" panose="020B0604020202020204" pitchFamily="34" charset="0"/>
            </a:endParaRPr>
          </a:p>
        </p:txBody>
      </p:sp>
      <p:sp>
        <p:nvSpPr>
          <p:cNvPr id="20" name="텍스트상자 12">
            <a:extLst>
              <a:ext uri="{FF2B5EF4-FFF2-40B4-BE49-F238E27FC236}">
                <a16:creationId xmlns:a16="http://schemas.microsoft.com/office/drawing/2014/main" id="{E48AC510-69A5-E448-993A-F3A15AA30A4D}"/>
              </a:ext>
            </a:extLst>
          </p:cNvPr>
          <p:cNvSpPr txBox="1"/>
          <p:nvPr/>
        </p:nvSpPr>
        <p:spPr>
          <a:xfrm>
            <a:off x="766623" y="3894147"/>
            <a:ext cx="374822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800" b="1" dirty="0" err="1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Daumsoft</a:t>
            </a:r>
            <a:r>
              <a:rPr kumimoji="1" lang="en-US" altLang="ko-KR" sz="800" b="1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 Inc.</a:t>
            </a:r>
          </a:p>
          <a:p>
            <a:pPr>
              <a:lnSpc>
                <a:spcPct val="120000"/>
              </a:lnSpc>
            </a:pP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97, </a:t>
            </a:r>
            <a:r>
              <a:rPr kumimoji="1" lang="en-US" altLang="ko-KR" sz="800" dirty="0" err="1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Dokseodang-ro</a:t>
            </a: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, </a:t>
            </a:r>
            <a:r>
              <a:rPr kumimoji="1" lang="en-US" altLang="ko-KR" sz="800" dirty="0" err="1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Yongsan-gu</a:t>
            </a: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, Seoul, 04419,</a:t>
            </a:r>
            <a:r>
              <a:rPr kumimoji="1" lang="ko-KR" altLang="en-US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 </a:t>
            </a: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Republic of Korea</a:t>
            </a:r>
          </a:p>
          <a:p>
            <a:pPr>
              <a:lnSpc>
                <a:spcPct val="120000"/>
              </a:lnSpc>
            </a:pP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Tel +82-2-565-0531  </a:t>
            </a:r>
            <a:r>
              <a:rPr kumimoji="1" lang="ko-KR" altLang="en-US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 </a:t>
            </a: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/ </a:t>
            </a:r>
            <a:r>
              <a:rPr kumimoji="1" lang="ko-KR" altLang="en-US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 </a:t>
            </a: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Fax +82-2-565-0532  /  </a:t>
            </a:r>
            <a:r>
              <a:rPr kumimoji="1" lang="en-US" altLang="ko-KR" sz="800" dirty="0" err="1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www.daumsoft.com</a:t>
            </a:r>
            <a:endParaRPr kumimoji="1" lang="en-US" altLang="ko-KR" sz="800" dirty="0">
              <a:solidFill>
                <a:srgbClr val="3394E5"/>
              </a:solidFill>
              <a:effectLst>
                <a:outerShdw blurRad="165100" dist="50800" dir="5400000" algn="ctr" rotWithShape="0">
                  <a:srgbClr val="000000">
                    <a:alpha val="17000"/>
                  </a:srgb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800" dirty="0">
                <a:solidFill>
                  <a:srgbClr val="3394E5"/>
                </a:solidFill>
                <a:effectLst>
                  <a:outerShdw blurRad="165100" dist="50800" dir="5400000" algn="ctr" rotWithShape="0">
                    <a:srgbClr val="000000">
                      <a:alpha val="17000"/>
                    </a:srgbClr>
                  </a:outerShdw>
                </a:effectLst>
                <a:latin typeface="다음_Regular" panose="02000603060000000000" pitchFamily="2" charset="-127"/>
                <a:ea typeface="다음_Regular" panose="02000603060000000000" pitchFamily="2" charset="-127"/>
                <a:cs typeface="Arial" panose="020B0604020202020204" pitchFamily="34" charset="0"/>
              </a:rPr>
              <a:t>No part of this publication may be circulated, quoted, or reproduced for distribution outside the client organization without prior written approval. </a:t>
            </a:r>
            <a:endParaRPr kumimoji="1" lang="ko-KR" altLang="en-US" sz="800" dirty="0">
              <a:solidFill>
                <a:srgbClr val="3394E5"/>
              </a:solidFill>
              <a:effectLst>
                <a:outerShdw blurRad="165100" dist="50800" dir="5400000" algn="ctr" rotWithShape="0">
                  <a:srgbClr val="000000">
                    <a:alpha val="17000"/>
                  </a:srgbClr>
                </a:outerShdw>
              </a:effectLst>
              <a:latin typeface="다음_Regular" panose="02000603060000000000" pitchFamily="2" charset="-127"/>
              <a:ea typeface="다음_Regular" panose="02000603060000000000" pitchFamily="2" charset="-127"/>
              <a:cs typeface="Arial" panose="020B0604020202020204" pitchFamily="34" charset="0"/>
            </a:endParaRPr>
          </a:p>
        </p:txBody>
      </p:sp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8E0B53C-4134-0D48-8D45-E34F86EA693C}"/>
              </a:ext>
            </a:extLst>
          </p:cNvPr>
          <p:cNvSpPr txBox="1"/>
          <p:nvPr/>
        </p:nvSpPr>
        <p:spPr>
          <a:xfrm>
            <a:off x="766623" y="1973160"/>
            <a:ext cx="490390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3600" b="1" spc="-150" dirty="0" smtClean="0">
                <a:solidFill>
                  <a:srgbClr val="3394E5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80000"/>
                    </a:scheme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rPr>
              <a:t> 5959 (Aug-Aug) MRC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7B6358-3783-2144-9FE5-5B5C4DDBB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348" y="6082248"/>
            <a:ext cx="1061789" cy="17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Random seed tuning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567398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마지막으로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random seed tuning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다음 논문에서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random seed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따라 </a:t>
            </a:r>
            <a:r>
              <a:rPr lang="ko-KR" altLang="en-US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성능차가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큼을 보임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11691"/>
              </p:ext>
            </p:extLst>
          </p:nvPr>
        </p:nvGraphicFramePr>
        <p:xfrm>
          <a:off x="1749829" y="2072044"/>
          <a:ext cx="6603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27273222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32353546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93735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61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66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80.99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89.65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89.94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20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81.16(+2.39)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90.02(+1.82)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2099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08" y="4396365"/>
            <a:ext cx="6618240" cy="14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최종 결과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결과 및 결론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68932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Dev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셋에선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F1 90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넘겼으나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…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생각만 했던 방법들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BERT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이용한 정답 후보 추출 및 질문 생성을 통한 데이터 증강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Gradient accumulation</a:t>
            </a: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Ensemble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3" y="2276216"/>
            <a:ext cx="8856193" cy="16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끝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59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QnA</a:t>
            </a:r>
            <a:endParaRPr lang="en-US" altLang="ko-KR" sz="3200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600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감사합니다</a:t>
            </a:r>
            <a:r>
              <a:rPr lang="en-US" altLang="ko-KR" sz="3200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3200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3200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277" y="1243781"/>
            <a:ext cx="3194943" cy="1069973"/>
          </a:xfrm>
        </p:spPr>
        <p:txBody>
          <a:bodyPr/>
          <a:lstStyle/>
          <a:p>
            <a:r>
              <a:rPr lang="en-US" altLang="ko-KR" sz="4800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7869" y="1863213"/>
            <a:ext cx="5014913" cy="3756949"/>
          </a:xfrm>
        </p:spPr>
        <p:txBody>
          <a:bodyPr/>
          <a:lstStyle/>
          <a:p>
            <a:r>
              <a:rPr lang="en-US" altLang="ko-KR" dirty="0" smtClean="0"/>
              <a:t>5959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사용한 방법들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LAMB </a:t>
            </a:r>
            <a:r>
              <a:rPr lang="en-US" altLang="ko-KR" sz="1600" dirty="0"/>
              <a:t>optimizer</a:t>
            </a:r>
            <a:br>
              <a:rPr lang="en-US" altLang="ko-KR" sz="1600" dirty="0"/>
            </a:br>
            <a:r>
              <a:rPr lang="en-US" altLang="ko-KR" sz="1600" dirty="0"/>
              <a:t>EDA (Easy Data Augmentation)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err="1" smtClean="0"/>
              <a:t>KorQuAD</a:t>
            </a:r>
            <a:r>
              <a:rPr lang="en-US" altLang="ko-KR" sz="1600" dirty="0" smtClean="0"/>
              <a:t> 2.0 </a:t>
            </a:r>
            <a:r>
              <a:rPr lang="en-US" altLang="ko-KR" sz="1600" dirty="0" smtClean="0"/>
              <a:t>Augmentation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r>
              <a:rPr lang="ko-KR" altLang="en-US" dirty="0" smtClean="0"/>
              <a:t>결과 및 결론</a:t>
            </a:r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3562639" y="1297858"/>
            <a:ext cx="0" cy="47735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61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5959 (Aug-Aug) </a:t>
            </a:r>
            <a:r>
              <a:rPr lang="ko-KR" altLang="en-US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모델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5959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모델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52647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Data Augmentation(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자료 증강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번 했다는 의미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Easy Data Augmentation (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EDA)</a:t>
            </a:r>
            <a:b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	2. 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2.0 -&gt; </a:t>
            </a:r>
            <a:r>
              <a:rPr lang="en-US" altLang="ko-KR" spc="-150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1.0</a:t>
            </a: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그 외 사용한 것들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LAMB optimizer</a:t>
            </a:r>
          </a:p>
          <a:p>
            <a:pPr lvl="1">
              <a:lnSpc>
                <a:spcPct val="200000"/>
              </a:lnSpc>
            </a:pP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Random seed tuning</a:t>
            </a:r>
          </a:p>
        </p:txBody>
      </p:sp>
    </p:spTree>
    <p:extLst>
      <p:ext uri="{BB962C8B-B14F-4D97-AF65-F5344CB8AC3E}">
        <p14:creationId xmlns:p14="http://schemas.microsoft.com/office/powerpoint/2010/main" val="35914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개발 환경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5959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모델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Google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colab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pro 1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달 결제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…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	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27" y="2444918"/>
            <a:ext cx="6848525" cy="31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LAMB Optimizer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83770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LARS (Layer-wise 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Adaptive Rate Scaling) </a:t>
            </a:r>
            <a:r>
              <a:rPr lang="ko-KR" altLang="en-US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기법과 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Adam Optimizer</a:t>
            </a:r>
            <a:r>
              <a:rPr lang="ko-KR" altLang="en-US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를 확장한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기법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Large batch, High learning rate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 빠른 학습 가능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그러나 그 장점인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l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arge batch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위한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gradient accumulation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없이도 성능 향상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EM: 78.68 -&gt; 78.77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F1: 88.2 -&gt; 88.2</a:t>
            </a:r>
          </a:p>
          <a:p>
            <a:pPr>
              <a:lnSpc>
                <a:spcPct val="200000"/>
              </a:lnSpc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2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Easy Data Augmentation (EDA)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6362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유의어 대체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(SR),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랜덤 삽입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(RI),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랜덤 </a:t>
            </a:r>
            <a:r>
              <a:rPr lang="ko-KR" altLang="en-US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스왑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(RS),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랜덤 삭제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(RD) </a:t>
            </a:r>
            <a:b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4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가지 방법을 사용하여 데이터 증강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04" y="3007353"/>
            <a:ext cx="6262733" cy="32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Easy Data Augmentation (EDA)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670247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EDA</a:t>
            </a:r>
            <a:r>
              <a:rPr lang="ko-KR" altLang="en-US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사용시 성능 향상 확인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학습량이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배라고 성능이 좋지 않음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 EDA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사용시에만 성능 향상 </a:t>
            </a: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유의어 대체에는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Korean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wordnet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BERT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MLM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대체해도 좋은 성능이 기대됨</a:t>
            </a: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862884"/>
              </p:ext>
            </p:extLst>
          </p:nvPr>
        </p:nvGraphicFramePr>
        <p:xfrm>
          <a:off x="1764070" y="2316179"/>
          <a:ext cx="6603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27273222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32353546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93735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61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Epoch</a:t>
                      </a:r>
                      <a:r>
                        <a:rPr lang="en-US" altLang="ko-KR" baseline="0" dirty="0" smtClean="0"/>
                        <a:t> *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86.87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20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EDA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79.29(+0.62)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88.9(+0.7)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2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EDA =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7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err="1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2.0 -&gt; </a:t>
            </a:r>
            <a:r>
              <a:rPr kumimoji="0" lang="en-US" altLang="ko-KR" sz="2000" b="1" kern="0" dirty="0" err="1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1.0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67377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2.0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데이터를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1.0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용으로 수정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조건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Short_answer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만 사용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음절 길이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50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이하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본문은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300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음절 이하만 사용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beautiful_soup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html tag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제거 사용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Nltk.sent_tokenizer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사용하여 정답이 들어있는 문장만 추출</a:t>
            </a: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6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 bwMode="auto">
          <a:xfrm>
            <a:off x="854658" y="1012090"/>
            <a:ext cx="4573375" cy="523876"/>
          </a:xfrm>
          <a:prstGeom prst="roundRect">
            <a:avLst>
              <a:gd name="adj" fmla="val 0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lIns="0" rIns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0" dirty="0" err="1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2.0 -&gt; </a:t>
            </a:r>
            <a:r>
              <a:rPr kumimoji="0" lang="en-US" altLang="ko-KR" sz="2000" b="1" kern="0" dirty="0" err="1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kumimoji="0" lang="en-US" altLang="ko-KR" sz="2000" b="1" kern="0" dirty="0" smtClean="0">
                <a:solidFill>
                  <a:srgbClr val="3394E5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1.0</a:t>
            </a:r>
            <a:endParaRPr kumimoji="0" lang="en-US" altLang="ko-KR" sz="2000" b="1" kern="0" dirty="0">
              <a:solidFill>
                <a:srgbClr val="3394E5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6" name="Text Box 80"/>
          <p:cNvSpPr txBox="1">
            <a:spLocks noChangeArrowheads="1"/>
          </p:cNvSpPr>
          <p:nvPr/>
        </p:nvSpPr>
        <p:spPr bwMode="auto">
          <a:xfrm>
            <a:off x="342526" y="292001"/>
            <a:ext cx="5529356" cy="45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47469" tIns="73735" rIns="147469" bIns="73735">
            <a:spAutoFit/>
          </a:bodyPr>
          <a:lstStyle/>
          <a:p>
            <a:pPr defTabSz="1474788">
              <a:buFont typeface="Wingdings" pitchFamily="2" charset="2"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사용한 방법들</a:t>
            </a:r>
            <a:endParaRPr lang="en-US" altLang="ko-KR" sz="2000" b="1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903" y="1120140"/>
            <a:ext cx="466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400" b="1" kern="0" dirty="0">
                <a:solidFill>
                  <a:srgbClr val="3394E5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▶ </a:t>
            </a:r>
            <a:endParaRPr lang="ko-KR" altLang="en-US" sz="1400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079" y="1528901"/>
            <a:ext cx="81243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2.0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데이터를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1.0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용으로 수정</a:t>
            </a: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EDA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전체데이터에 사용시 </a:t>
            </a:r>
            <a:r>
              <a:rPr lang="en-US" altLang="ko-KR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KorQuAD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1.0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데이터의 절대량이 늘어 성능이 하락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되는 것으로 보임</a:t>
            </a:r>
            <a:r>
              <a:rPr lang="en-US" altLang="ko-KR" spc="-15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(K1 </a:t>
            </a:r>
            <a:r>
              <a:rPr lang="ko-KR" altLang="en-US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학습셋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60,407, K2 </a:t>
            </a:r>
            <a:r>
              <a:rPr lang="ko-KR" altLang="en-US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증강 </a:t>
            </a:r>
            <a:r>
              <a:rPr lang="ko-KR" altLang="en-US" spc="-15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학습셋</a:t>
            </a:r>
            <a:r>
              <a:rPr lang="en-US" altLang="ko-KR" spc="-15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26,273)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spc="-15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0332"/>
              </p:ext>
            </p:extLst>
          </p:nvPr>
        </p:nvGraphicFramePr>
        <p:xfrm>
          <a:off x="1764070" y="2316179"/>
          <a:ext cx="6603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1272732220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3323535463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93735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61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88.2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+K2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20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+K2, EDA=1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80.36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89.29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2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+K2,</a:t>
                      </a:r>
                      <a:r>
                        <a:rPr lang="en-US" altLang="ko-KR" baseline="0" dirty="0" smtClean="0"/>
                        <a:t> EDA=1(K1</a:t>
                      </a:r>
                      <a:r>
                        <a:rPr lang="ko-KR" altLang="en-US" baseline="0" dirty="0" smtClean="0"/>
                        <a:t>만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89.16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9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+K2,</a:t>
                      </a:r>
                      <a:r>
                        <a:rPr lang="en-US" altLang="ko-KR" b="1" baseline="0" dirty="0" smtClean="0"/>
                        <a:t> EDA=1(K2</a:t>
                      </a:r>
                      <a:r>
                        <a:rPr lang="ko-KR" altLang="en-US" b="1" baseline="0" dirty="0" smtClean="0"/>
                        <a:t>만</a:t>
                      </a:r>
                      <a:r>
                        <a:rPr lang="en-US" altLang="ko-KR" b="1" baseline="0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80.99(+2.22)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89.65(+1.45)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8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444</Words>
  <Application>Microsoft Office PowerPoint</Application>
  <PresentationFormat>A4 용지(210x297mm)</PresentationFormat>
  <Paragraphs>143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Arial</vt:lpstr>
      <vt:lpstr>다음_Regular</vt:lpstr>
      <vt:lpstr>다음_SemiBold</vt:lpstr>
      <vt:lpstr>Calibri Light</vt:lpstr>
      <vt:lpstr>Calibri</vt:lpstr>
      <vt:lpstr>나눔고딕</vt:lpstr>
      <vt:lpstr>Wingdings</vt:lpstr>
      <vt:lpstr>맑은 고딕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121</cp:revision>
  <dcterms:created xsi:type="dcterms:W3CDTF">2019-06-13T04:11:26Z</dcterms:created>
  <dcterms:modified xsi:type="dcterms:W3CDTF">2020-06-30T16:30:46Z</dcterms:modified>
</cp:coreProperties>
</file>