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722" r:id="rId3"/>
  </p:sldMasterIdLst>
  <p:notesMasterIdLst>
    <p:notesMasterId r:id="rId41"/>
  </p:notesMasterIdLst>
  <p:sldIdLst>
    <p:sldId id="257" r:id="rId4"/>
    <p:sldId id="7258" r:id="rId5"/>
    <p:sldId id="4986" r:id="rId6"/>
    <p:sldId id="4988" r:id="rId7"/>
    <p:sldId id="4989" r:id="rId8"/>
    <p:sldId id="4990" r:id="rId9"/>
    <p:sldId id="4991" r:id="rId10"/>
    <p:sldId id="7201" r:id="rId11"/>
    <p:sldId id="4992" r:id="rId12"/>
    <p:sldId id="7202" r:id="rId13"/>
    <p:sldId id="4993" r:id="rId14"/>
    <p:sldId id="5004" r:id="rId15"/>
    <p:sldId id="7203" r:id="rId16"/>
    <p:sldId id="7204" r:id="rId17"/>
    <p:sldId id="7239" r:id="rId18"/>
    <p:sldId id="7206" r:id="rId19"/>
    <p:sldId id="7214" r:id="rId20"/>
    <p:sldId id="7250" r:id="rId21"/>
    <p:sldId id="7257" r:id="rId22"/>
    <p:sldId id="7218" r:id="rId23"/>
    <p:sldId id="7251" r:id="rId24"/>
    <p:sldId id="7252" r:id="rId25"/>
    <p:sldId id="7221" r:id="rId26"/>
    <p:sldId id="7259" r:id="rId27"/>
    <p:sldId id="7260" r:id="rId28"/>
    <p:sldId id="2134959551" r:id="rId29"/>
    <p:sldId id="7290" r:id="rId30"/>
    <p:sldId id="7291" r:id="rId31"/>
    <p:sldId id="7292" r:id="rId32"/>
    <p:sldId id="7285" r:id="rId33"/>
    <p:sldId id="7261" r:id="rId34"/>
    <p:sldId id="7263" r:id="rId35"/>
    <p:sldId id="7264" r:id="rId36"/>
    <p:sldId id="7266" r:id="rId37"/>
    <p:sldId id="2134959565" r:id="rId38"/>
    <p:sldId id="7265" r:id="rId39"/>
    <p:sldId id="726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 Molecular Response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645A-4CD7-BECB-818D1D84BA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15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645A-4CD7-BECB-818D1D84BA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20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645A-4CD7-BECB-818D1D84BA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10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45A-4CD7-BECB-818D1D84BA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22</c:v>
                </c:pt>
                <c:pt idx="1">
                  <c:v>45</c:v>
                </c:pt>
                <c:pt idx="2">
                  <c:v>57</c:v>
                </c:pt>
                <c:pt idx="3">
                  <c:v>85</c:v>
                </c:pt>
              </c:numCache>
            </c:numRef>
          </c:cat>
          <c:val>
            <c:numRef>
              <c:f>Sheet1!$B$2:$B$5</c:f>
              <c:numCache>
                <c:formatCode>0.00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5A-4CD7-BECB-818D1D84BA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Overall Molecular Response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645A-4CD7-BECB-818D1D84BA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645A-4CD7-BECB-818D1D84BA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32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645A-4CD7-BECB-818D1D84BA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29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645A-4CD7-BECB-818D1D84BA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22</c:v>
                </c:pt>
                <c:pt idx="1">
                  <c:v>45</c:v>
                </c:pt>
                <c:pt idx="2">
                  <c:v>57</c:v>
                </c:pt>
                <c:pt idx="3">
                  <c:v>85</c:v>
                </c:pt>
              </c:numCache>
            </c:numRef>
          </c:cat>
          <c:val>
            <c:numRef>
              <c:f>Sheet1!$C$2:$C$5</c:f>
              <c:numCache>
                <c:formatCode>0.00</c:formatCode>
                <c:ptCount val="4"/>
                <c:pt idx="0">
                  <c:v>17</c:v>
                </c:pt>
                <c:pt idx="1">
                  <c:v>28</c:v>
                </c:pt>
                <c:pt idx="2">
                  <c:v>32</c:v>
                </c:pt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45A-4CD7-BECB-818D1D84BA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353076639"/>
        <c:axId val="353097439"/>
      </c:barChart>
      <c:catAx>
        <c:axId val="3530766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097439"/>
        <c:crosses val="autoZero"/>
        <c:auto val="1"/>
        <c:lblAlgn val="ctr"/>
        <c:lblOffset val="100"/>
        <c:noMultiLvlLbl val="0"/>
      </c:catAx>
      <c:valAx>
        <c:axId val="353097439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rgbClr val="FFFFFF">
                  <a:lumMod val="85000"/>
                </a:srgb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076639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167033945848634"/>
          <c:y val="4.0520419739081111E-2"/>
          <c:w val="0.87094543973334781"/>
          <c:h val="0.83648874016143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Sheet1!$B$6</c:f>
              <c:strCache>
                <c:ptCount val="1"/>
                <c:pt idx="0">
                  <c:v>Complete Molecular Response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35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AC2-4C54-8429-614DAF5D6E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42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AC2-4C54-8429-614DAF5D6E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50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0AC2-4C54-8429-614DAF5D6E7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47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AC2-4C54-8429-614DAF5D6E7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55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0AC2-4C54-8429-614DAF5D6E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Sheet1!$A$7:$A$11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Sheet1!$B$7:$B$11</c:f>
              <c:numCache>
                <c:formatCode>0.00</c:formatCode>
                <c:ptCount val="5"/>
                <c:pt idx="0">
                  <c:v>35</c:v>
                </c:pt>
                <c:pt idx="1">
                  <c:v>42</c:v>
                </c:pt>
                <c:pt idx="2">
                  <c:v>50</c:v>
                </c:pt>
                <c:pt idx="3">
                  <c:v>47</c:v>
                </c:pt>
                <c:pt idx="4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AC2-4C54-8429-614DAF5D6E7F}"/>
            </c:ext>
          </c:extLst>
        </c:ser>
        <c:ser>
          <c:idx val="1"/>
          <c:order val="1"/>
          <c:tx>
            <c:strRef>
              <c:f>Sheet1!$C$6</c:f>
              <c:strCache>
                <c:ptCount val="1"/>
                <c:pt idx="0">
                  <c:v>Overall Molecular Response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64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0AC2-4C54-8429-614DAF5D6E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60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0AC2-4C54-8429-614DAF5D6E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70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0AC2-4C54-8429-614DAF5D6E7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81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0AC2-4C54-8429-614DAF5D6E7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72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0AC2-4C54-8429-614DAF5D6E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Sheet1!$A$7:$A$11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Sheet1!$C$7:$C$11</c:f>
              <c:numCache>
                <c:formatCode>0.00</c:formatCode>
                <c:ptCount val="5"/>
                <c:pt idx="0">
                  <c:v>64</c:v>
                </c:pt>
                <c:pt idx="1">
                  <c:v>60</c:v>
                </c:pt>
                <c:pt idx="2">
                  <c:v>70</c:v>
                </c:pt>
                <c:pt idx="3">
                  <c:v>81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AC2-4C54-8429-614DAF5D6E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211682687"/>
        <c:axId val="211690591"/>
      </c:barChart>
      <c:catAx>
        <c:axId val="2116826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90591"/>
        <c:crosses val="autoZero"/>
        <c:auto val="1"/>
        <c:lblAlgn val="ctr"/>
        <c:lblOffset val="100"/>
        <c:noMultiLvlLbl val="0"/>
      </c:catAx>
      <c:valAx>
        <c:axId val="21169059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rgbClr val="FFFFFF">
                  <a:lumMod val="85000"/>
                </a:srgb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82687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167033945848634"/>
          <c:y val="4.0520419739081111E-2"/>
          <c:w val="0.87094543973334781"/>
          <c:h val="0.867009904446092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Sheet1!$B$6</c:f>
              <c:strCache>
                <c:ptCount val="1"/>
                <c:pt idx="0">
                  <c:v>Complete Molecular Response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Sheet1!$A$7:$A$10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</c:numCache>
            </c:numRef>
          </c:cat>
          <c:val>
            <c:numRef>
              <c:f>Sheet1!$B$7:$B$10</c:f>
              <c:numCache>
                <c:formatCode>0.00</c:formatCode>
                <c:ptCount val="4"/>
                <c:pt idx="0">
                  <c:v>77</c:v>
                </c:pt>
                <c:pt idx="1">
                  <c:v>77</c:v>
                </c:pt>
                <c:pt idx="2">
                  <c:v>95</c:v>
                </c:pt>
                <c:pt idx="3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35-423A-8CF2-A052406E61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211682687"/>
        <c:axId val="211690591"/>
      </c:barChart>
      <c:catAx>
        <c:axId val="2116826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90591"/>
        <c:crosses val="autoZero"/>
        <c:auto val="1"/>
        <c:lblAlgn val="ctr"/>
        <c:lblOffset val="100"/>
        <c:noMultiLvlLbl val="0"/>
      </c:catAx>
      <c:valAx>
        <c:axId val="2116905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rgbClr val="FFFFFF">
                  <a:lumMod val="85000"/>
                </a:srgb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82687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EF9DC-AF8E-4654-BAAE-48A126795AF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D66BF-B752-4606-B527-EFE5AFD6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3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8013" y="1931988"/>
            <a:ext cx="5749925" cy="3233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539" y="4108432"/>
            <a:ext cx="7680127" cy="2657644"/>
          </a:xfrm>
          <a:prstGeom prst="rect">
            <a:avLst/>
          </a:prstGeom>
        </p:spPr>
        <p:txBody>
          <a:bodyPr lIns="94851" tIns="47425" rIns="94851" bIns="47425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6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562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8188" y="549275"/>
            <a:ext cx="5848350" cy="3290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539" y="3474963"/>
            <a:ext cx="7680127" cy="3291114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04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595313"/>
            <a:ext cx="6054725" cy="3406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473831" y="4183571"/>
            <a:ext cx="6754351" cy="2582989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08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417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85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02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1835150"/>
            <a:ext cx="5588000" cy="3143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539" y="4108432"/>
            <a:ext cx="7680127" cy="2657644"/>
          </a:xfrm>
          <a:prstGeom prst="rect">
            <a:avLst/>
          </a:prstGeom>
        </p:spPr>
        <p:txBody>
          <a:bodyPr lIns="94851" tIns="47425" rIns="94851" bIns="47425"/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2851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6A6A9F-88EF-408F-80B4-7CC190EE361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406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1077913"/>
            <a:ext cx="5502275" cy="3095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0996" y="4174053"/>
            <a:ext cx="7843685" cy="2700092"/>
          </a:xfrm>
          <a:prstGeom prst="rect">
            <a:avLst/>
          </a:prstGeom>
        </p:spPr>
        <p:txBody>
          <a:bodyPr lIns="96577" tIns="48288" rIns="96577" bIns="48288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3993" y="7059702"/>
            <a:ext cx="4249550" cy="371110"/>
          </a:xfrm>
          <a:prstGeom prst="rect">
            <a:avLst/>
          </a:prstGeom>
        </p:spPr>
        <p:txBody>
          <a:bodyPr lIns="96577" tIns="48288" rIns="96577" bIns="48288"/>
          <a:lstStyle/>
          <a:p>
            <a:pPr marL="0" marR="0" lvl="0" indent="0" algn="l" defTabSz="931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D3EF-CE50-4A8B-8EA4-520B302431E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31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6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4513" y="1103313"/>
            <a:ext cx="6164262" cy="3468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539" y="3474963"/>
            <a:ext cx="7680127" cy="3291114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35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1077913"/>
            <a:ext cx="5502275" cy="3095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0996" y="4174053"/>
            <a:ext cx="7843685" cy="2700092"/>
          </a:xfrm>
          <a:prstGeom prst="rect">
            <a:avLst/>
          </a:prstGeom>
        </p:spPr>
        <p:txBody>
          <a:bodyPr lIns="96577" tIns="48288" rIns="96577" bIns="48288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3993" y="7059702"/>
            <a:ext cx="4249550" cy="371110"/>
          </a:xfrm>
          <a:prstGeom prst="rect">
            <a:avLst/>
          </a:prstGeom>
        </p:spPr>
        <p:txBody>
          <a:bodyPr lIns="96577" tIns="48288" rIns="96577" bIns="48288"/>
          <a:lstStyle/>
          <a:p>
            <a:pPr marL="0" marR="0" lvl="0" indent="0" algn="l" defTabSz="931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D3EF-CE50-4A8B-8EA4-520B302431E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31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26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1077913"/>
            <a:ext cx="5502275" cy="3095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0996" y="4174053"/>
            <a:ext cx="7843685" cy="2700092"/>
          </a:xfrm>
          <a:prstGeom prst="rect">
            <a:avLst/>
          </a:prstGeom>
        </p:spPr>
        <p:txBody>
          <a:bodyPr lIns="96577" tIns="48288" rIns="96577" bIns="48288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3993" y="7059702"/>
            <a:ext cx="4249550" cy="371110"/>
          </a:xfrm>
          <a:prstGeom prst="rect">
            <a:avLst/>
          </a:prstGeom>
        </p:spPr>
        <p:txBody>
          <a:bodyPr lIns="96577" tIns="48288" rIns="96577" bIns="48288"/>
          <a:lstStyle/>
          <a:p>
            <a:pPr marL="0" marR="0" lvl="0" indent="0" algn="l" defTabSz="931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D3EF-CE50-4A8B-8EA4-520B302431E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31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184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1077913"/>
            <a:ext cx="5502275" cy="3095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0996" y="4174053"/>
            <a:ext cx="7843685" cy="2700092"/>
          </a:xfrm>
          <a:prstGeom prst="rect">
            <a:avLst/>
          </a:prstGeom>
        </p:spPr>
        <p:txBody>
          <a:bodyPr lIns="96577" tIns="48288" rIns="96577" bIns="48288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3993" y="7059702"/>
            <a:ext cx="4249550" cy="371110"/>
          </a:xfrm>
          <a:prstGeom prst="rect">
            <a:avLst/>
          </a:prstGeom>
        </p:spPr>
        <p:txBody>
          <a:bodyPr lIns="96577" tIns="48288" rIns="96577" bIns="48288"/>
          <a:lstStyle/>
          <a:p>
            <a:pPr marL="0" marR="0" lvl="0" indent="0" algn="l" defTabSz="931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D3EF-CE50-4A8B-8EA4-520B302431E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31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590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1077913"/>
            <a:ext cx="5502275" cy="3095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0996" y="4174053"/>
            <a:ext cx="7843685" cy="2700092"/>
          </a:xfrm>
          <a:prstGeom prst="rect">
            <a:avLst/>
          </a:prstGeom>
        </p:spPr>
        <p:txBody>
          <a:bodyPr lIns="96577" tIns="48288" rIns="96577" bIns="48288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3993" y="7059702"/>
            <a:ext cx="4249550" cy="371110"/>
          </a:xfrm>
          <a:prstGeom prst="rect">
            <a:avLst/>
          </a:prstGeom>
        </p:spPr>
        <p:txBody>
          <a:bodyPr lIns="96577" tIns="48288" rIns="96577" bIns="48288"/>
          <a:lstStyle/>
          <a:p>
            <a:pPr marL="0" marR="0" lvl="0" indent="0" algn="l" defTabSz="931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D3EF-CE50-4A8B-8EA4-520B302431E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31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282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1077913"/>
            <a:ext cx="5502275" cy="3095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0996" y="4174053"/>
            <a:ext cx="7843685" cy="2700092"/>
          </a:xfrm>
          <a:prstGeom prst="rect">
            <a:avLst/>
          </a:prstGeom>
        </p:spPr>
        <p:txBody>
          <a:bodyPr lIns="96577" tIns="48288" rIns="96577" bIns="48288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3993" y="7059702"/>
            <a:ext cx="4249550" cy="371110"/>
          </a:xfrm>
          <a:prstGeom prst="rect">
            <a:avLst/>
          </a:prstGeom>
        </p:spPr>
        <p:txBody>
          <a:bodyPr lIns="96577" tIns="48288" rIns="96577" bIns="48288"/>
          <a:lstStyle/>
          <a:p>
            <a:pPr marL="0" marR="0" lvl="0" indent="0" algn="l" defTabSz="931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D3EF-CE50-4A8B-8EA4-520B302431E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31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236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1077913"/>
            <a:ext cx="5502275" cy="3095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0996" y="4174053"/>
            <a:ext cx="7843685" cy="2700092"/>
          </a:xfrm>
          <a:prstGeom prst="rect">
            <a:avLst/>
          </a:prstGeom>
        </p:spPr>
        <p:txBody>
          <a:bodyPr lIns="96577" tIns="48288" rIns="96577" bIns="48288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3993" y="7059702"/>
            <a:ext cx="4249550" cy="371110"/>
          </a:xfrm>
          <a:prstGeom prst="rect">
            <a:avLst/>
          </a:prstGeom>
        </p:spPr>
        <p:txBody>
          <a:bodyPr lIns="96577" tIns="48288" rIns="96577" bIns="48288"/>
          <a:lstStyle/>
          <a:p>
            <a:pPr marL="0" marR="0" lvl="0" indent="0" algn="l" defTabSz="931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D3EF-CE50-4A8B-8EA4-520B302431E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31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001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6A6A9F-88EF-408F-80B4-7CC190EE361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597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1077913"/>
            <a:ext cx="5502275" cy="3095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0996" y="4174053"/>
            <a:ext cx="7843685" cy="2700092"/>
          </a:xfrm>
          <a:prstGeom prst="rect">
            <a:avLst/>
          </a:prstGeom>
        </p:spPr>
        <p:txBody>
          <a:bodyPr lIns="96577" tIns="48288" rIns="96577" bIns="48288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3993" y="7059702"/>
            <a:ext cx="4249550" cy="371110"/>
          </a:xfrm>
          <a:prstGeom prst="rect">
            <a:avLst/>
          </a:prstGeom>
        </p:spPr>
        <p:txBody>
          <a:bodyPr lIns="96577" tIns="48288" rIns="96577" bIns="48288"/>
          <a:lstStyle/>
          <a:p>
            <a:pPr marL="0" marR="0" lvl="0" indent="0" algn="l" defTabSz="931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D3EF-CE50-4A8B-8EA4-520B302431E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31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481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1077913"/>
            <a:ext cx="5502275" cy="3095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0996" y="4174053"/>
            <a:ext cx="7843685" cy="2700092"/>
          </a:xfrm>
          <a:prstGeom prst="rect">
            <a:avLst/>
          </a:prstGeom>
        </p:spPr>
        <p:txBody>
          <a:bodyPr lIns="96577" tIns="48288" rIns="96577" bIns="48288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3993" y="7059702"/>
            <a:ext cx="4249550" cy="371110"/>
          </a:xfrm>
          <a:prstGeom prst="rect">
            <a:avLst/>
          </a:prstGeom>
        </p:spPr>
        <p:txBody>
          <a:bodyPr lIns="96577" tIns="48288" rIns="96577" bIns="48288"/>
          <a:lstStyle/>
          <a:p>
            <a:pPr marL="0" marR="0" lvl="0" indent="0" algn="l" defTabSz="931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D3EF-CE50-4A8B-8EA4-520B302431E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31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541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1077913"/>
            <a:ext cx="5502275" cy="3095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0996" y="4174053"/>
            <a:ext cx="7843685" cy="2700092"/>
          </a:xfrm>
          <a:prstGeom prst="rect">
            <a:avLst/>
          </a:prstGeom>
        </p:spPr>
        <p:txBody>
          <a:bodyPr lIns="96577" tIns="48288" rIns="96577" bIns="48288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3993" y="7059702"/>
            <a:ext cx="4249550" cy="371110"/>
          </a:xfrm>
          <a:prstGeom prst="rect">
            <a:avLst/>
          </a:prstGeom>
        </p:spPr>
        <p:txBody>
          <a:bodyPr lIns="96577" tIns="48288" rIns="96577" bIns="48288"/>
          <a:lstStyle/>
          <a:p>
            <a:pPr marL="0" marR="0" lvl="0" indent="0" algn="l" defTabSz="931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D3EF-CE50-4A8B-8EA4-520B302431E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31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23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7838" y="1016000"/>
            <a:ext cx="5883275" cy="3309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473831" y="4183571"/>
            <a:ext cx="6754351" cy="2582989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710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1077913"/>
            <a:ext cx="5502275" cy="3095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0996" y="4174053"/>
            <a:ext cx="7843685" cy="2700092"/>
          </a:xfrm>
          <a:prstGeom prst="rect">
            <a:avLst/>
          </a:prstGeom>
        </p:spPr>
        <p:txBody>
          <a:bodyPr lIns="96577" tIns="48288" rIns="96577" bIns="48288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3993" y="7059702"/>
            <a:ext cx="4249550" cy="371110"/>
          </a:xfrm>
          <a:prstGeom prst="rect">
            <a:avLst/>
          </a:prstGeom>
        </p:spPr>
        <p:txBody>
          <a:bodyPr lIns="96577" tIns="48288" rIns="96577" bIns="48288"/>
          <a:lstStyle/>
          <a:p>
            <a:pPr marL="0" marR="0" lvl="0" indent="0" algn="l" defTabSz="931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D3EF-CE50-4A8B-8EA4-520B302431E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31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553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0888" y="1077913"/>
            <a:ext cx="5502275" cy="3095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0996" y="4174053"/>
            <a:ext cx="7843685" cy="2700092"/>
          </a:xfrm>
          <a:prstGeom prst="rect">
            <a:avLst/>
          </a:prstGeom>
        </p:spPr>
        <p:txBody>
          <a:bodyPr lIns="96577" tIns="48288" rIns="96577" bIns="48288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553993" y="7059702"/>
            <a:ext cx="4249550" cy="371110"/>
          </a:xfrm>
          <a:prstGeom prst="rect">
            <a:avLst/>
          </a:prstGeom>
        </p:spPr>
        <p:txBody>
          <a:bodyPr lIns="96577" tIns="48288" rIns="96577" bIns="48288"/>
          <a:lstStyle/>
          <a:p>
            <a:pPr marL="0" marR="0" lvl="0" indent="0" algn="l" defTabSz="931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ED3EF-CE50-4A8B-8EA4-520B302431E2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31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67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287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012825"/>
            <a:ext cx="5605463" cy="31527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ADE882-0244-4C7C-8338-CCC320543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4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5150" y="939800"/>
            <a:ext cx="5527675" cy="3109913"/>
          </a:xfrm>
        </p:spPr>
      </p:sp>
    </p:spTree>
    <p:extLst>
      <p:ext uri="{BB962C8B-B14F-4D97-AF65-F5344CB8AC3E}">
        <p14:creationId xmlns:p14="http://schemas.microsoft.com/office/powerpoint/2010/main" val="273752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1950" y="1027113"/>
            <a:ext cx="5937250" cy="3340100"/>
          </a:xfrm>
        </p:spPr>
      </p:sp>
    </p:spTree>
    <p:extLst>
      <p:ext uri="{BB962C8B-B14F-4D97-AF65-F5344CB8AC3E}">
        <p14:creationId xmlns:p14="http://schemas.microsoft.com/office/powerpoint/2010/main" val="255130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9438" y="1433513"/>
            <a:ext cx="5786437" cy="3254375"/>
          </a:xfrm>
        </p:spPr>
      </p:sp>
    </p:spTree>
    <p:extLst>
      <p:ext uri="{BB962C8B-B14F-4D97-AF65-F5344CB8AC3E}">
        <p14:creationId xmlns:p14="http://schemas.microsoft.com/office/powerpoint/2010/main" val="338081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5150" y="1012825"/>
            <a:ext cx="5837238" cy="3282950"/>
          </a:xfrm>
        </p:spPr>
      </p:sp>
    </p:spTree>
    <p:extLst>
      <p:ext uri="{BB962C8B-B14F-4D97-AF65-F5344CB8AC3E}">
        <p14:creationId xmlns:p14="http://schemas.microsoft.com/office/powerpoint/2010/main" val="389983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1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24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5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2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63B71A-4388-F238-AD31-D2DBEA79009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9828F19-FF7E-1521-AB61-7F8E4A6577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34570" y="2622329"/>
            <a:ext cx="2654300" cy="631976"/>
          </a:xfrm>
          <a:prstGeom prst="rect">
            <a:avLst/>
          </a:prstGeom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31CF89D-C1C4-8171-0803-9D2EC23283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401" y="5598870"/>
            <a:ext cx="8997028" cy="427008"/>
          </a:xfrm>
        </p:spPr>
        <p:txBody>
          <a:bodyPr tIns="0"/>
          <a:lstStyle>
            <a:lvl1pPr marL="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900" b="1" i="0" cap="none" spc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1DE13AB1-A8F8-B630-7248-D1B4D6C2FF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401" y="5887534"/>
            <a:ext cx="8997028" cy="427008"/>
          </a:xfrm>
        </p:spPr>
        <p:txBody>
          <a:bodyPr tIns="0"/>
          <a:lstStyle>
            <a:lvl1pPr marL="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425" b="0" i="0" cap="none" spc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A2AE21-FE10-95F6-6EAF-72DCE25B76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401" y="4685665"/>
            <a:ext cx="8997024" cy="685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3800" b="1" i="0" cap="none" spc="0" baseline="0">
                <a:solidFill>
                  <a:schemeClr val="bg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8496469-D70B-10BF-0592-AF37C2FE5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15" r="28273"/>
          <a:stretch/>
        </p:blipFill>
        <p:spPr>
          <a:xfrm>
            <a:off x="-1" y="503797"/>
            <a:ext cx="12191999" cy="389320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47FC550-B0A3-CD26-E090-2C7499C94B5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7413" y="5699303"/>
            <a:ext cx="1760018" cy="4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268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3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0480007-88D5-CC08-E690-0D2A587EC2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AA08890-C485-34DF-5ECD-52D95522C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2401" y="5598870"/>
            <a:ext cx="8997028" cy="427008"/>
          </a:xfrm>
        </p:spPr>
        <p:txBody>
          <a:bodyPr tIns="0"/>
          <a:lstStyle>
            <a:lvl1pPr marL="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900" b="1" i="0" cap="none" spc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13C9E7-015A-9060-8A00-B217FC75C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401" y="4685665"/>
            <a:ext cx="8997024" cy="685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3800" b="1" i="0" cap="none" spc="0" baseline="0">
                <a:solidFill>
                  <a:schemeClr val="accent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31B3807-1489-CAA0-5705-0C3FFD4AFE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401" y="5887534"/>
            <a:ext cx="8997028" cy="427008"/>
          </a:xfrm>
        </p:spPr>
        <p:txBody>
          <a:bodyPr tIns="0"/>
          <a:lstStyle>
            <a:lvl1pPr marL="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425" b="0" i="0" cap="none" spc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094DDB1-9376-22E5-801C-9ED1A18332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15" r="28273"/>
          <a:stretch/>
        </p:blipFill>
        <p:spPr>
          <a:xfrm>
            <a:off x="-1" y="503797"/>
            <a:ext cx="12191999" cy="389320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656695F1-0166-D86D-6A54-F901CD88C1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7413" y="5699303"/>
            <a:ext cx="1760018" cy="4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838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6">
            <a:extLst>
              <a:ext uri="{FF2B5EF4-FFF2-40B4-BE49-F238E27FC236}">
                <a16:creationId xmlns:a16="http://schemas.microsoft.com/office/drawing/2014/main" id="{E03C9051-71C2-8818-7195-7AFD1A616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7022A7-4BA8-FCB7-5074-1B56CECD6DF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5125" y="1574800"/>
            <a:ext cx="11461750" cy="4114800"/>
          </a:xfrm>
        </p:spPr>
        <p:txBody>
          <a:bodyPr/>
          <a:lstStyle>
            <a:lvl1pPr marL="502920" indent="-502920">
              <a:lnSpc>
                <a:spcPct val="120000"/>
              </a:lnSpc>
              <a:buSzPct val="100000"/>
              <a:buFont typeface="+mj-lt"/>
              <a:buAutoNum type="arabicPeriod"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4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>
            <a:extLst>
              <a:ext uri="{FF2B5EF4-FFF2-40B4-BE49-F238E27FC236}">
                <a16:creationId xmlns:a16="http://schemas.microsoft.com/office/drawing/2014/main" id="{D43F4DDF-9B26-0FD6-2240-8FE31F6CB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58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7022A7-4BA8-FCB7-5074-1B56CECD6DF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7284" y="1574800"/>
            <a:ext cx="11459591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0226E-F82D-52DF-2FCC-6209BED09E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84" y="5833872"/>
            <a:ext cx="8819340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44D62-185B-71B0-C469-88C68207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644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0226E-F82D-52DF-2FCC-6209BED09E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83" y="5833872"/>
            <a:ext cx="10157841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44D62-185B-71B0-C469-88C68207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938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7022A7-4BA8-FCB7-5074-1B56CECD6DF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7284" y="1574800"/>
            <a:ext cx="11459591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0226E-F82D-52DF-2FCC-6209BED09E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84" y="5833872"/>
            <a:ext cx="8819340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CB76D8-989F-BED3-CE14-9D23BCC888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44D62-185B-71B0-C469-88C68207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32FB932-20F6-C37E-1CCC-7CAE6F2171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0B46DD9C-4715-15B1-7728-E91146E71239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74628" y="6550227"/>
            <a:ext cx="2042547" cy="30777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 wrap="none" lIns="91440" tIns="91440" rIns="91440" bIns="91440" anchor="b">
            <a:spAutoFit/>
          </a:bodyPr>
          <a:lstStyle/>
          <a:p>
            <a:pPr>
              <a:tabLst>
                <a:tab pos="4572000" algn="ctr"/>
                <a:tab pos="8964613" algn="r"/>
              </a:tabLst>
              <a:defRPr/>
            </a:pPr>
            <a:r>
              <a:rPr lang="en-US" sz="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© 2023 Amgen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961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7022A7-4BA8-FCB7-5074-1B56CECD6DF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5126" y="2161309"/>
            <a:ext cx="11461749" cy="35282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EF57AC-E6C8-F910-79ED-F76FB3BED9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126" y="1574800"/>
            <a:ext cx="11461749" cy="412750"/>
          </a:xfrm>
        </p:spPr>
        <p:txBody>
          <a:bodyPr/>
          <a:lstStyle>
            <a:lvl1pPr marL="0" indent="0">
              <a:buNone/>
              <a:defRPr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30EA408-BDA5-1120-95AB-259BA4578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126" y="5833872"/>
            <a:ext cx="8821000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4" name="Title Placeholder 6">
            <a:extLst>
              <a:ext uri="{FF2B5EF4-FFF2-40B4-BE49-F238E27FC236}">
                <a16:creationId xmlns:a16="http://schemas.microsoft.com/office/drawing/2014/main" id="{3700745A-22BA-4BE9-1AAC-1A73B9321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213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7022A7-4BA8-FCB7-5074-1B56CECD6DF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7286" y="1574801"/>
            <a:ext cx="5577840" cy="4114800"/>
          </a:xfrm>
        </p:spPr>
        <p:txBody>
          <a:bodyPr/>
          <a:lstStyle>
            <a:lvl4pPr>
              <a:spcAft>
                <a:spcPts val="400"/>
              </a:spcAft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852D3A1C-FC42-4C3C-CA91-0E85AFCC5B1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46876" y="1574800"/>
            <a:ext cx="5577840" cy="4114800"/>
          </a:xfrm>
        </p:spPr>
        <p:txBody>
          <a:bodyPr/>
          <a:lstStyle>
            <a:lvl4pPr>
              <a:spcAft>
                <a:spcPts val="400"/>
              </a:spcAft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9A034C5-A832-E1B1-D39A-FCC64F350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7284" y="5833872"/>
            <a:ext cx="8193024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6" name="Title Placeholder 6">
            <a:extLst>
              <a:ext uri="{FF2B5EF4-FFF2-40B4-BE49-F238E27FC236}">
                <a16:creationId xmlns:a16="http://schemas.microsoft.com/office/drawing/2014/main" id="{ED9B9CF2-FE37-6774-EB33-7981342450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51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7022A7-4BA8-FCB7-5074-1B56CECD6DF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5126" y="1574801"/>
            <a:ext cx="3719804" cy="4114800"/>
          </a:xfrm>
        </p:spPr>
        <p:txBody>
          <a:bodyPr/>
          <a:lstStyle>
            <a:lvl2pPr>
              <a:spcAft>
                <a:spcPts val="1000"/>
              </a:spcAft>
              <a:defRPr sz="1600"/>
            </a:lvl2pPr>
            <a:lvl3pPr>
              <a:spcAft>
                <a:spcPts val="400"/>
              </a:spcAft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852D3A1C-FC42-4C3C-CA91-0E85AFCC5B1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36099" y="1574800"/>
            <a:ext cx="3719804" cy="4114800"/>
          </a:xfrm>
        </p:spPr>
        <p:txBody>
          <a:bodyPr/>
          <a:lstStyle>
            <a:lvl2pPr>
              <a:spcAft>
                <a:spcPts val="1000"/>
              </a:spcAft>
              <a:defRPr sz="1600"/>
            </a:lvl2pPr>
            <a:lvl3pPr>
              <a:spcAft>
                <a:spcPts val="400"/>
              </a:spcAft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47DC95C-3894-C033-5E7E-06964A9EE7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07072" y="1574800"/>
            <a:ext cx="3719804" cy="4114800"/>
          </a:xfrm>
        </p:spPr>
        <p:txBody>
          <a:bodyPr/>
          <a:lstStyle>
            <a:lvl2pPr>
              <a:spcAft>
                <a:spcPts val="1000"/>
              </a:spcAft>
              <a:defRPr sz="1600"/>
            </a:lvl2pPr>
            <a:lvl3pPr>
              <a:spcAft>
                <a:spcPts val="400"/>
              </a:spcAft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292EC5-755A-AD53-D396-EDEDEF1995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5126" y="5833872"/>
            <a:ext cx="8968077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D9F04FC0-05F8-874B-C784-F53E61719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78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698545"/>
            <a:ext cx="1062355" cy="483870"/>
          </a:xfrm>
          <a:custGeom>
            <a:avLst/>
            <a:gdLst/>
            <a:ahLst/>
            <a:cxnLst/>
            <a:rect l="l" t="t" r="r" b="b"/>
            <a:pathLst>
              <a:path w="1062355" h="483869">
                <a:moveTo>
                  <a:pt x="820140" y="0"/>
                </a:moveTo>
                <a:lnTo>
                  <a:pt x="0" y="0"/>
                </a:lnTo>
                <a:lnTo>
                  <a:pt x="0" y="483806"/>
                </a:lnTo>
                <a:lnTo>
                  <a:pt x="820140" y="483806"/>
                </a:lnTo>
                <a:lnTo>
                  <a:pt x="868889" y="478891"/>
                </a:lnTo>
                <a:lnTo>
                  <a:pt x="914295" y="464796"/>
                </a:lnTo>
                <a:lnTo>
                  <a:pt x="955385" y="442492"/>
                </a:lnTo>
                <a:lnTo>
                  <a:pt x="991185" y="412953"/>
                </a:lnTo>
                <a:lnTo>
                  <a:pt x="1020724" y="377151"/>
                </a:lnTo>
                <a:lnTo>
                  <a:pt x="1043027" y="336059"/>
                </a:lnTo>
                <a:lnTo>
                  <a:pt x="1057122" y="290650"/>
                </a:lnTo>
                <a:lnTo>
                  <a:pt x="1062037" y="241896"/>
                </a:lnTo>
                <a:lnTo>
                  <a:pt x="1057122" y="193147"/>
                </a:lnTo>
                <a:lnTo>
                  <a:pt x="1043027" y="147741"/>
                </a:lnTo>
                <a:lnTo>
                  <a:pt x="1020724" y="106652"/>
                </a:lnTo>
                <a:lnTo>
                  <a:pt x="991185" y="70851"/>
                </a:lnTo>
                <a:lnTo>
                  <a:pt x="955385" y="41313"/>
                </a:lnTo>
                <a:lnTo>
                  <a:pt x="914295" y="19010"/>
                </a:lnTo>
                <a:lnTo>
                  <a:pt x="868889" y="4914"/>
                </a:lnTo>
                <a:lnTo>
                  <a:pt x="820140" y="0"/>
                </a:lnTo>
                <a:close/>
              </a:path>
            </a:pathLst>
          </a:custGeom>
          <a:solidFill>
            <a:srgbClr val="008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859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C20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63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7022A7-4BA8-FCB7-5074-1B56CECD6DF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5125" y="1574801"/>
            <a:ext cx="2743200" cy="4114800"/>
          </a:xfrm>
        </p:spPr>
        <p:txBody>
          <a:bodyPr/>
          <a:lstStyle>
            <a:lvl2pPr>
              <a:spcAft>
                <a:spcPts val="1000"/>
              </a:spcAft>
              <a:defRPr sz="1600"/>
            </a:lvl2pPr>
            <a:lvl3pPr>
              <a:spcAft>
                <a:spcPts val="400"/>
              </a:spcAft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852D3A1C-FC42-4C3C-CA91-0E85AFCC5B1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300340" y="1574800"/>
            <a:ext cx="2743200" cy="4114800"/>
          </a:xfrm>
        </p:spPr>
        <p:txBody>
          <a:bodyPr/>
          <a:lstStyle>
            <a:lvl2pPr>
              <a:spcAft>
                <a:spcPts val="1000"/>
              </a:spcAft>
              <a:defRPr sz="1600"/>
            </a:lvl2pPr>
            <a:lvl3pPr>
              <a:spcAft>
                <a:spcPts val="400"/>
              </a:spcAft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47DC95C-3894-C033-5E7E-06964A9EE7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35555" y="1574800"/>
            <a:ext cx="2743200" cy="4114800"/>
          </a:xfrm>
        </p:spPr>
        <p:txBody>
          <a:bodyPr/>
          <a:lstStyle>
            <a:lvl2pPr>
              <a:spcAft>
                <a:spcPts val="1000"/>
              </a:spcAft>
              <a:defRPr sz="1600"/>
            </a:lvl2pPr>
            <a:lvl3pPr>
              <a:spcAft>
                <a:spcPts val="400"/>
              </a:spcAft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FF3AA82-AE0B-AD34-C046-B1F38464DAA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70770" y="1574800"/>
            <a:ext cx="2743200" cy="4114800"/>
          </a:xfrm>
        </p:spPr>
        <p:txBody>
          <a:bodyPr/>
          <a:lstStyle>
            <a:lvl2pPr>
              <a:spcAft>
                <a:spcPts val="1000"/>
              </a:spcAft>
              <a:defRPr sz="1600"/>
            </a:lvl2pPr>
            <a:lvl3pPr>
              <a:spcAft>
                <a:spcPts val="400"/>
              </a:spcAft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2349EDF-094A-F8D5-DF3C-B393DF4C69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5833872"/>
            <a:ext cx="8193024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AC57BCA-9504-14FA-3E4A-E04C08C6D4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071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7022A7-4BA8-FCB7-5074-1B56CECD6DF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5125" y="1574801"/>
            <a:ext cx="2103120" cy="4114800"/>
          </a:xfr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403225" indent="-21907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tabLst/>
              <a:defRPr sz="1200"/>
            </a:lvl2pPr>
            <a:lvl3pPr marL="576263" indent="-173038">
              <a:lnSpc>
                <a:spcPct val="100000"/>
              </a:lnSpc>
              <a:spcAft>
                <a:spcPts val="400"/>
              </a:spcAft>
              <a:tabLst/>
              <a:defRPr sz="1000"/>
            </a:lvl3pPr>
            <a:lvl4pPr marL="749300" indent="-184150">
              <a:lnSpc>
                <a:spcPct val="100000"/>
              </a:lnSpc>
              <a:spcAft>
                <a:spcPts val="400"/>
              </a:spcAft>
              <a:tabLst/>
              <a:defRPr sz="1400"/>
            </a:lvl4pPr>
            <a:lvl5pPr marL="865188" indent="-127000">
              <a:lnSpc>
                <a:spcPct val="100000"/>
              </a:lnSpc>
              <a:spcAft>
                <a:spcPts val="400"/>
              </a:spcAft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9CA8025-E18F-AF52-8012-84B0EEA4E6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5125" y="5833872"/>
            <a:ext cx="9008998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192B8C37-C476-EF02-3D59-38DEB792D3C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704783" y="1574801"/>
            <a:ext cx="2103120" cy="4114800"/>
          </a:xfr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403225" indent="-21907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tabLst/>
              <a:defRPr sz="1200"/>
            </a:lvl2pPr>
            <a:lvl3pPr marL="576263" indent="-173038">
              <a:lnSpc>
                <a:spcPct val="100000"/>
              </a:lnSpc>
              <a:spcAft>
                <a:spcPts val="400"/>
              </a:spcAft>
              <a:tabLst/>
              <a:defRPr sz="1000"/>
            </a:lvl3pPr>
            <a:lvl4pPr marL="749300" indent="-184150">
              <a:lnSpc>
                <a:spcPct val="100000"/>
              </a:lnSpc>
              <a:spcAft>
                <a:spcPts val="400"/>
              </a:spcAft>
              <a:tabLst/>
              <a:defRPr sz="1400"/>
            </a:lvl4pPr>
            <a:lvl5pPr marL="865188" indent="-127000">
              <a:lnSpc>
                <a:spcPct val="100000"/>
              </a:lnSpc>
              <a:spcAft>
                <a:spcPts val="400"/>
              </a:spcAft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A16B268-7CAE-0403-574A-E59D6AE9B8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044441" y="1574801"/>
            <a:ext cx="2103120" cy="4114800"/>
          </a:xfr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403225" indent="-21907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tabLst/>
              <a:defRPr sz="1200"/>
            </a:lvl2pPr>
            <a:lvl3pPr marL="576263" indent="-173038">
              <a:lnSpc>
                <a:spcPct val="100000"/>
              </a:lnSpc>
              <a:spcAft>
                <a:spcPts val="400"/>
              </a:spcAft>
              <a:tabLst/>
              <a:defRPr sz="1000"/>
            </a:lvl3pPr>
            <a:lvl4pPr marL="749300" indent="-184150">
              <a:lnSpc>
                <a:spcPct val="100000"/>
              </a:lnSpc>
              <a:spcAft>
                <a:spcPts val="400"/>
              </a:spcAft>
              <a:tabLst/>
              <a:defRPr sz="1400"/>
            </a:lvl4pPr>
            <a:lvl5pPr marL="865188" indent="-127000">
              <a:lnSpc>
                <a:spcPct val="100000"/>
              </a:lnSpc>
              <a:spcAft>
                <a:spcPts val="400"/>
              </a:spcAft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943DB4D-045D-1D8E-9EC7-A2EB9C0A40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84099" y="1574801"/>
            <a:ext cx="2103120" cy="4114800"/>
          </a:xfr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403225" indent="-21907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tabLst/>
              <a:defRPr sz="1200"/>
            </a:lvl2pPr>
            <a:lvl3pPr marL="576263" indent="-173038">
              <a:lnSpc>
                <a:spcPct val="100000"/>
              </a:lnSpc>
              <a:spcAft>
                <a:spcPts val="400"/>
              </a:spcAft>
              <a:tabLst/>
              <a:defRPr sz="1000"/>
            </a:lvl3pPr>
            <a:lvl4pPr marL="749300" indent="-184150">
              <a:lnSpc>
                <a:spcPct val="100000"/>
              </a:lnSpc>
              <a:spcAft>
                <a:spcPts val="400"/>
              </a:spcAft>
              <a:tabLst/>
              <a:defRPr sz="1400"/>
            </a:lvl4pPr>
            <a:lvl5pPr marL="865188" indent="-127000">
              <a:lnSpc>
                <a:spcPct val="100000"/>
              </a:lnSpc>
              <a:spcAft>
                <a:spcPts val="400"/>
              </a:spcAft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8EE4EDEB-E1CB-C3A8-8FFC-D77B7FE59F4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723755" y="1574801"/>
            <a:ext cx="2103120" cy="4114800"/>
          </a:xfr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403225" indent="-21907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tabLst/>
              <a:defRPr sz="1200"/>
            </a:lvl2pPr>
            <a:lvl3pPr marL="576263" indent="-173038">
              <a:lnSpc>
                <a:spcPct val="100000"/>
              </a:lnSpc>
              <a:spcAft>
                <a:spcPts val="400"/>
              </a:spcAft>
              <a:tabLst/>
              <a:defRPr sz="1000"/>
            </a:lvl3pPr>
            <a:lvl4pPr marL="749300" indent="-184150">
              <a:lnSpc>
                <a:spcPct val="100000"/>
              </a:lnSpc>
              <a:spcAft>
                <a:spcPts val="400"/>
              </a:spcAft>
              <a:tabLst/>
              <a:defRPr sz="1400"/>
            </a:lvl4pPr>
            <a:lvl5pPr marL="865188" indent="-127000">
              <a:lnSpc>
                <a:spcPct val="100000"/>
              </a:lnSpc>
              <a:spcAft>
                <a:spcPts val="400"/>
              </a:spcAft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6">
            <a:extLst>
              <a:ext uri="{FF2B5EF4-FFF2-40B4-BE49-F238E27FC236}">
                <a16:creationId xmlns:a16="http://schemas.microsoft.com/office/drawing/2014/main" id="{E966EDDA-B729-2768-E361-EBEBC77F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664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wo Columns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43CB082-12A6-FFE7-88AA-E3AD7C2383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124" y="1574800"/>
            <a:ext cx="5577840" cy="412750"/>
          </a:xfrm>
        </p:spPr>
        <p:txBody>
          <a:bodyPr/>
          <a:lstStyle>
            <a:lvl1pPr marL="0" indent="0">
              <a:buNone/>
              <a:defRPr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F398F3-8E7A-E3D1-037D-8C143B1ED2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9035" y="1574800"/>
            <a:ext cx="5577840" cy="412750"/>
          </a:xfrm>
        </p:spPr>
        <p:txBody>
          <a:bodyPr/>
          <a:lstStyle>
            <a:lvl1pPr marL="0" indent="0">
              <a:buNone/>
              <a:defRPr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CE42C471-811A-8821-090E-A08A12DE8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5125" y="5833872"/>
            <a:ext cx="8193024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4804418B-EF3D-3A32-BD87-8F570DEC5C4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5124" y="2161309"/>
            <a:ext cx="5577840" cy="3528292"/>
          </a:xfrm>
        </p:spPr>
        <p:txBody>
          <a:bodyPr/>
          <a:lstStyle>
            <a:lvl4pPr>
              <a:spcAft>
                <a:spcPts val="400"/>
              </a:spcAft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60EB6CF-D235-6640-C96B-41EB4165275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49035" y="2161308"/>
            <a:ext cx="5577840" cy="3528292"/>
          </a:xfrm>
        </p:spPr>
        <p:txBody>
          <a:bodyPr/>
          <a:lstStyle>
            <a:lvl4pPr>
              <a:spcAft>
                <a:spcPts val="400"/>
              </a:spcAft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352F4CF6-3E20-6E01-EBFA-446DEA4BE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625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3840480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BF1C7D-11D0-233B-4E6A-74BE1B917F1D}"/>
              </a:ext>
            </a:extLst>
          </p:cNvPr>
          <p:cNvSpPr/>
          <p:nvPr userDrawn="1"/>
        </p:nvSpPr>
        <p:spPr>
          <a:xfrm>
            <a:off x="9303657" y="5954256"/>
            <a:ext cx="2888343" cy="903744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itle Placeholder 6">
            <a:extLst>
              <a:ext uri="{FF2B5EF4-FFF2-40B4-BE49-F238E27FC236}">
                <a16:creationId xmlns:a16="http://schemas.microsoft.com/office/drawing/2014/main" id="{CAEFDB29-B66E-4211-4F23-985ACA892C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193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5D086-7732-CE90-18C3-44F516A9F55C}"/>
              </a:ext>
            </a:extLst>
          </p:cNvPr>
          <p:cNvSpPr/>
          <p:nvPr userDrawn="1"/>
        </p:nvSpPr>
        <p:spPr>
          <a:xfrm>
            <a:off x="9303657" y="5954256"/>
            <a:ext cx="2888343" cy="903744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585A90-46EE-51C9-716B-779C2BE03F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2954" y="1574800"/>
            <a:ext cx="11465509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1721425-C3AC-D731-5446-FBFC6832D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954" y="5833872"/>
            <a:ext cx="8822578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C052F27-8D60-2ED1-70B8-F8566EC7E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82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5D086-7732-CE90-18C3-44F516A9F55C}"/>
              </a:ext>
            </a:extLst>
          </p:cNvPr>
          <p:cNvSpPr/>
          <p:nvPr userDrawn="1"/>
        </p:nvSpPr>
        <p:spPr>
          <a:xfrm>
            <a:off x="9303657" y="5954256"/>
            <a:ext cx="2888343" cy="903744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A49E9DD-78F6-5597-EB84-D7AB1218F2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2954" y="2161309"/>
            <a:ext cx="11463921" cy="35282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7F65-3156-B299-8A6C-78C84D9403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2954" y="1574800"/>
            <a:ext cx="11463921" cy="412750"/>
          </a:xfrm>
        </p:spPr>
        <p:txBody>
          <a:bodyPr/>
          <a:lstStyle>
            <a:lvl1pPr marL="0" indent="0">
              <a:buNone/>
              <a:defRPr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A54EF56-3344-6E40-FBB0-A7F8C2235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954" y="5833872"/>
            <a:ext cx="8822672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22CFE453-07B9-F657-7165-293B06467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7719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D9B8EE-BC3B-7E56-2BBE-6D2C370C65A1}"/>
              </a:ext>
            </a:extLst>
          </p:cNvPr>
          <p:cNvSpPr/>
          <p:nvPr userDrawn="1"/>
        </p:nvSpPr>
        <p:spPr>
          <a:xfrm>
            <a:off x="9303657" y="5954256"/>
            <a:ext cx="2888343" cy="903744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16E4CD3-9E39-972B-822E-2FB6F88681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2956" y="1574801"/>
            <a:ext cx="557784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FA40973E-97B8-CC18-DF83-D8E5458BFF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51206" y="1574800"/>
            <a:ext cx="557784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5F4F868-6A57-BD2C-72A2-6C2D05DC0D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2954" y="5833872"/>
            <a:ext cx="8193024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4DF18F99-C415-6A21-53F7-F81A1461B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2648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wo Columns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D6D003-1246-E709-2DF8-74F1C8A9B5A4}"/>
              </a:ext>
            </a:extLst>
          </p:cNvPr>
          <p:cNvSpPr/>
          <p:nvPr userDrawn="1"/>
        </p:nvSpPr>
        <p:spPr>
          <a:xfrm>
            <a:off x="9303657" y="5954256"/>
            <a:ext cx="2888343" cy="903744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F3BF7B5-F230-E96D-98D7-CF567A21CD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126" y="1574800"/>
            <a:ext cx="5577840" cy="412750"/>
          </a:xfrm>
        </p:spPr>
        <p:txBody>
          <a:bodyPr/>
          <a:lstStyle>
            <a:lvl1pPr marL="0" indent="0">
              <a:buNone/>
              <a:defRPr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A0F8500-D05C-9FBE-5637-930A42E9D2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9036" y="1574800"/>
            <a:ext cx="5577840" cy="412750"/>
          </a:xfrm>
        </p:spPr>
        <p:txBody>
          <a:bodyPr/>
          <a:lstStyle>
            <a:lvl1pPr marL="0" indent="0">
              <a:buNone/>
              <a:defRPr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6019BB8-4236-7C60-D3CB-38266C08CF8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5126" y="2161309"/>
            <a:ext cx="5577840" cy="35282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791413BD-FC17-1116-EEE6-F5134BDC2F3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49036" y="2161308"/>
            <a:ext cx="5577840" cy="35282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E7A3ABF-C0C7-D3AD-1C6A-97C68F14F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5833872"/>
            <a:ext cx="8193024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6" name="Title Placeholder 6">
            <a:extLst>
              <a:ext uri="{FF2B5EF4-FFF2-40B4-BE49-F238E27FC236}">
                <a16:creationId xmlns:a16="http://schemas.microsoft.com/office/drawing/2014/main" id="{DAFF137C-A676-5D1F-A450-8A6E5CE517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365760"/>
            <a:ext cx="11461750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98297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BF1C7D-11D0-233B-4E6A-74BE1B917F1D}"/>
              </a:ext>
            </a:extLst>
          </p:cNvPr>
          <p:cNvSpPr/>
          <p:nvPr userDrawn="1"/>
        </p:nvSpPr>
        <p:spPr>
          <a:xfrm>
            <a:off x="9303657" y="5954256"/>
            <a:ext cx="2888343" cy="903744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39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88557" y="979258"/>
            <a:ext cx="6800850" cy="4899660"/>
          </a:xfrm>
          <a:custGeom>
            <a:avLst/>
            <a:gdLst/>
            <a:ahLst/>
            <a:cxnLst/>
            <a:rect l="l" t="t" r="r" b="b"/>
            <a:pathLst>
              <a:path w="6800850" h="4899660">
                <a:moveTo>
                  <a:pt x="6800392" y="0"/>
                </a:moveTo>
                <a:lnTo>
                  <a:pt x="2449741" y="0"/>
                </a:lnTo>
                <a:lnTo>
                  <a:pt x="2401531" y="464"/>
                </a:lnTo>
                <a:lnTo>
                  <a:pt x="2353548" y="1853"/>
                </a:lnTo>
                <a:lnTo>
                  <a:pt x="2305800" y="4158"/>
                </a:lnTo>
                <a:lnTo>
                  <a:pt x="2258295" y="7370"/>
                </a:lnTo>
                <a:lnTo>
                  <a:pt x="2211041" y="11480"/>
                </a:lnTo>
                <a:lnTo>
                  <a:pt x="2164049" y="16481"/>
                </a:lnTo>
                <a:lnTo>
                  <a:pt x="2117325" y="22363"/>
                </a:lnTo>
                <a:lnTo>
                  <a:pt x="2070878" y="29118"/>
                </a:lnTo>
                <a:lnTo>
                  <a:pt x="2024718" y="36738"/>
                </a:lnTo>
                <a:lnTo>
                  <a:pt x="1978852" y="45213"/>
                </a:lnTo>
                <a:lnTo>
                  <a:pt x="1933289" y="54537"/>
                </a:lnTo>
                <a:lnTo>
                  <a:pt x="1888037" y="64699"/>
                </a:lnTo>
                <a:lnTo>
                  <a:pt x="1843105" y="75692"/>
                </a:lnTo>
                <a:lnTo>
                  <a:pt x="1798502" y="87506"/>
                </a:lnTo>
                <a:lnTo>
                  <a:pt x="1754235" y="100135"/>
                </a:lnTo>
                <a:lnTo>
                  <a:pt x="1710315" y="113568"/>
                </a:lnTo>
                <a:lnTo>
                  <a:pt x="1666748" y="127798"/>
                </a:lnTo>
                <a:lnTo>
                  <a:pt x="1623543" y="142816"/>
                </a:lnTo>
                <a:lnTo>
                  <a:pt x="1580710" y="158613"/>
                </a:lnTo>
                <a:lnTo>
                  <a:pt x="1538256" y="175181"/>
                </a:lnTo>
                <a:lnTo>
                  <a:pt x="1496190" y="192512"/>
                </a:lnTo>
                <a:lnTo>
                  <a:pt x="1454521" y="210597"/>
                </a:lnTo>
                <a:lnTo>
                  <a:pt x="1413256" y="229427"/>
                </a:lnTo>
                <a:lnTo>
                  <a:pt x="1372406" y="248994"/>
                </a:lnTo>
                <a:lnTo>
                  <a:pt x="1331977" y="269289"/>
                </a:lnTo>
                <a:lnTo>
                  <a:pt x="1291979" y="290304"/>
                </a:lnTo>
                <a:lnTo>
                  <a:pt x="1252420" y="312031"/>
                </a:lnTo>
                <a:lnTo>
                  <a:pt x="1213309" y="334461"/>
                </a:lnTo>
                <a:lnTo>
                  <a:pt x="1174653" y="357585"/>
                </a:lnTo>
                <a:lnTo>
                  <a:pt x="1136463" y="381394"/>
                </a:lnTo>
                <a:lnTo>
                  <a:pt x="1098745" y="405881"/>
                </a:lnTo>
                <a:lnTo>
                  <a:pt x="1061509" y="431037"/>
                </a:lnTo>
                <a:lnTo>
                  <a:pt x="1024763" y="456854"/>
                </a:lnTo>
                <a:lnTo>
                  <a:pt x="988516" y="483322"/>
                </a:lnTo>
                <a:lnTo>
                  <a:pt x="952776" y="510433"/>
                </a:lnTo>
                <a:lnTo>
                  <a:pt x="917552" y="538180"/>
                </a:lnTo>
                <a:lnTo>
                  <a:pt x="882852" y="566552"/>
                </a:lnTo>
                <a:lnTo>
                  <a:pt x="848684" y="595542"/>
                </a:lnTo>
                <a:lnTo>
                  <a:pt x="815058" y="625142"/>
                </a:lnTo>
                <a:lnTo>
                  <a:pt x="781981" y="655342"/>
                </a:lnTo>
                <a:lnTo>
                  <a:pt x="749463" y="686135"/>
                </a:lnTo>
                <a:lnTo>
                  <a:pt x="717511" y="717511"/>
                </a:lnTo>
                <a:lnTo>
                  <a:pt x="686135" y="749463"/>
                </a:lnTo>
                <a:lnTo>
                  <a:pt x="655342" y="781981"/>
                </a:lnTo>
                <a:lnTo>
                  <a:pt x="625142" y="815058"/>
                </a:lnTo>
                <a:lnTo>
                  <a:pt x="595542" y="848684"/>
                </a:lnTo>
                <a:lnTo>
                  <a:pt x="566552" y="882852"/>
                </a:lnTo>
                <a:lnTo>
                  <a:pt x="538180" y="917552"/>
                </a:lnTo>
                <a:lnTo>
                  <a:pt x="510433" y="952776"/>
                </a:lnTo>
                <a:lnTo>
                  <a:pt x="483322" y="988516"/>
                </a:lnTo>
                <a:lnTo>
                  <a:pt x="456854" y="1024763"/>
                </a:lnTo>
                <a:lnTo>
                  <a:pt x="431037" y="1061509"/>
                </a:lnTo>
                <a:lnTo>
                  <a:pt x="405881" y="1098745"/>
                </a:lnTo>
                <a:lnTo>
                  <a:pt x="381394" y="1136463"/>
                </a:lnTo>
                <a:lnTo>
                  <a:pt x="357585" y="1174653"/>
                </a:lnTo>
                <a:lnTo>
                  <a:pt x="334461" y="1213309"/>
                </a:lnTo>
                <a:lnTo>
                  <a:pt x="312031" y="1252420"/>
                </a:lnTo>
                <a:lnTo>
                  <a:pt x="290304" y="1291979"/>
                </a:lnTo>
                <a:lnTo>
                  <a:pt x="269289" y="1331977"/>
                </a:lnTo>
                <a:lnTo>
                  <a:pt x="248994" y="1372406"/>
                </a:lnTo>
                <a:lnTo>
                  <a:pt x="229427" y="1413256"/>
                </a:lnTo>
                <a:lnTo>
                  <a:pt x="210597" y="1454521"/>
                </a:lnTo>
                <a:lnTo>
                  <a:pt x="192512" y="1496190"/>
                </a:lnTo>
                <a:lnTo>
                  <a:pt x="175181" y="1538256"/>
                </a:lnTo>
                <a:lnTo>
                  <a:pt x="158613" y="1580710"/>
                </a:lnTo>
                <a:lnTo>
                  <a:pt x="142816" y="1623543"/>
                </a:lnTo>
                <a:lnTo>
                  <a:pt x="127798" y="1666748"/>
                </a:lnTo>
                <a:lnTo>
                  <a:pt x="113568" y="1710315"/>
                </a:lnTo>
                <a:lnTo>
                  <a:pt x="100135" y="1754235"/>
                </a:lnTo>
                <a:lnTo>
                  <a:pt x="87506" y="1798502"/>
                </a:lnTo>
                <a:lnTo>
                  <a:pt x="75692" y="1843105"/>
                </a:lnTo>
                <a:lnTo>
                  <a:pt x="64699" y="1888037"/>
                </a:lnTo>
                <a:lnTo>
                  <a:pt x="54537" y="1933289"/>
                </a:lnTo>
                <a:lnTo>
                  <a:pt x="45213" y="1978852"/>
                </a:lnTo>
                <a:lnTo>
                  <a:pt x="36738" y="2024718"/>
                </a:lnTo>
                <a:lnTo>
                  <a:pt x="29118" y="2070878"/>
                </a:lnTo>
                <a:lnTo>
                  <a:pt x="22363" y="2117325"/>
                </a:lnTo>
                <a:lnTo>
                  <a:pt x="16481" y="2164049"/>
                </a:lnTo>
                <a:lnTo>
                  <a:pt x="11480" y="2211041"/>
                </a:lnTo>
                <a:lnTo>
                  <a:pt x="7370" y="2258295"/>
                </a:lnTo>
                <a:lnTo>
                  <a:pt x="4158" y="2305800"/>
                </a:lnTo>
                <a:lnTo>
                  <a:pt x="1853" y="2353548"/>
                </a:lnTo>
                <a:lnTo>
                  <a:pt x="464" y="2401531"/>
                </a:lnTo>
                <a:lnTo>
                  <a:pt x="0" y="2449741"/>
                </a:lnTo>
                <a:lnTo>
                  <a:pt x="464" y="2497950"/>
                </a:lnTo>
                <a:lnTo>
                  <a:pt x="1853" y="2545933"/>
                </a:lnTo>
                <a:lnTo>
                  <a:pt x="4158" y="2593682"/>
                </a:lnTo>
                <a:lnTo>
                  <a:pt x="7370" y="2641187"/>
                </a:lnTo>
                <a:lnTo>
                  <a:pt x="11480" y="2688440"/>
                </a:lnTo>
                <a:lnTo>
                  <a:pt x="16481" y="2735432"/>
                </a:lnTo>
                <a:lnTo>
                  <a:pt x="22363" y="2782156"/>
                </a:lnTo>
                <a:lnTo>
                  <a:pt x="29118" y="2828603"/>
                </a:lnTo>
                <a:lnTo>
                  <a:pt x="36738" y="2874763"/>
                </a:lnTo>
                <a:lnTo>
                  <a:pt x="45213" y="2920629"/>
                </a:lnTo>
                <a:lnTo>
                  <a:pt x="54537" y="2966193"/>
                </a:lnTo>
                <a:lnTo>
                  <a:pt x="64699" y="3011444"/>
                </a:lnTo>
                <a:lnTo>
                  <a:pt x="75692" y="3056376"/>
                </a:lnTo>
                <a:lnTo>
                  <a:pt x="87506" y="3100979"/>
                </a:lnTo>
                <a:lnTo>
                  <a:pt x="100135" y="3145246"/>
                </a:lnTo>
                <a:lnTo>
                  <a:pt x="113568" y="3189167"/>
                </a:lnTo>
                <a:lnTo>
                  <a:pt x="127798" y="3232734"/>
                </a:lnTo>
                <a:lnTo>
                  <a:pt x="142816" y="3275938"/>
                </a:lnTo>
                <a:lnTo>
                  <a:pt x="158613" y="3318771"/>
                </a:lnTo>
                <a:lnTo>
                  <a:pt x="175181" y="3361225"/>
                </a:lnTo>
                <a:lnTo>
                  <a:pt x="192512" y="3403291"/>
                </a:lnTo>
                <a:lnTo>
                  <a:pt x="210597" y="3444960"/>
                </a:lnTo>
                <a:lnTo>
                  <a:pt x="229427" y="3486225"/>
                </a:lnTo>
                <a:lnTo>
                  <a:pt x="248994" y="3527075"/>
                </a:lnTo>
                <a:lnTo>
                  <a:pt x="269289" y="3567504"/>
                </a:lnTo>
                <a:lnTo>
                  <a:pt x="290304" y="3607502"/>
                </a:lnTo>
                <a:lnTo>
                  <a:pt x="312031" y="3647061"/>
                </a:lnTo>
                <a:lnTo>
                  <a:pt x="334461" y="3686173"/>
                </a:lnTo>
                <a:lnTo>
                  <a:pt x="357585" y="3724828"/>
                </a:lnTo>
                <a:lnTo>
                  <a:pt x="381394" y="3763019"/>
                </a:lnTo>
                <a:lnTo>
                  <a:pt x="405881" y="3800736"/>
                </a:lnTo>
                <a:lnTo>
                  <a:pt x="431037" y="3837972"/>
                </a:lnTo>
                <a:lnTo>
                  <a:pt x="456854" y="3874718"/>
                </a:lnTo>
                <a:lnTo>
                  <a:pt x="483322" y="3910965"/>
                </a:lnTo>
                <a:lnTo>
                  <a:pt x="510433" y="3946705"/>
                </a:lnTo>
                <a:lnTo>
                  <a:pt x="538180" y="3981929"/>
                </a:lnTo>
                <a:lnTo>
                  <a:pt x="566552" y="4016630"/>
                </a:lnTo>
                <a:lnTo>
                  <a:pt x="595542" y="4050797"/>
                </a:lnTo>
                <a:lnTo>
                  <a:pt x="625142" y="4084423"/>
                </a:lnTo>
                <a:lnTo>
                  <a:pt x="655342" y="4117500"/>
                </a:lnTo>
                <a:lnTo>
                  <a:pt x="686135" y="4150018"/>
                </a:lnTo>
                <a:lnTo>
                  <a:pt x="717511" y="4181970"/>
                </a:lnTo>
                <a:lnTo>
                  <a:pt x="749463" y="4213346"/>
                </a:lnTo>
                <a:lnTo>
                  <a:pt x="781981" y="4244139"/>
                </a:lnTo>
                <a:lnTo>
                  <a:pt x="815058" y="4274339"/>
                </a:lnTo>
                <a:lnTo>
                  <a:pt x="848684" y="4303939"/>
                </a:lnTo>
                <a:lnTo>
                  <a:pt x="882852" y="4332929"/>
                </a:lnTo>
                <a:lnTo>
                  <a:pt x="917552" y="4361302"/>
                </a:lnTo>
                <a:lnTo>
                  <a:pt x="952776" y="4389048"/>
                </a:lnTo>
                <a:lnTo>
                  <a:pt x="988516" y="4416159"/>
                </a:lnTo>
                <a:lnTo>
                  <a:pt x="1024763" y="4442627"/>
                </a:lnTo>
                <a:lnTo>
                  <a:pt x="1061509" y="4468444"/>
                </a:lnTo>
                <a:lnTo>
                  <a:pt x="1098745" y="4493600"/>
                </a:lnTo>
                <a:lnTo>
                  <a:pt x="1136463" y="4518087"/>
                </a:lnTo>
                <a:lnTo>
                  <a:pt x="1174653" y="4541897"/>
                </a:lnTo>
                <a:lnTo>
                  <a:pt x="1213309" y="4565021"/>
                </a:lnTo>
                <a:lnTo>
                  <a:pt x="1252420" y="4587450"/>
                </a:lnTo>
                <a:lnTo>
                  <a:pt x="1291979" y="4609177"/>
                </a:lnTo>
                <a:lnTo>
                  <a:pt x="1331977" y="4630192"/>
                </a:lnTo>
                <a:lnTo>
                  <a:pt x="1372406" y="4650487"/>
                </a:lnTo>
                <a:lnTo>
                  <a:pt x="1413256" y="4670054"/>
                </a:lnTo>
                <a:lnTo>
                  <a:pt x="1454521" y="4688885"/>
                </a:lnTo>
                <a:lnTo>
                  <a:pt x="1496190" y="4706969"/>
                </a:lnTo>
                <a:lnTo>
                  <a:pt x="1538256" y="4724300"/>
                </a:lnTo>
                <a:lnTo>
                  <a:pt x="1580710" y="4740868"/>
                </a:lnTo>
                <a:lnTo>
                  <a:pt x="1623543" y="4756665"/>
                </a:lnTo>
                <a:lnTo>
                  <a:pt x="1666748" y="4771683"/>
                </a:lnTo>
                <a:lnTo>
                  <a:pt x="1710315" y="4785913"/>
                </a:lnTo>
                <a:lnTo>
                  <a:pt x="1754235" y="4799346"/>
                </a:lnTo>
                <a:lnTo>
                  <a:pt x="1798502" y="4811975"/>
                </a:lnTo>
                <a:lnTo>
                  <a:pt x="1843105" y="4823790"/>
                </a:lnTo>
                <a:lnTo>
                  <a:pt x="1888037" y="4834782"/>
                </a:lnTo>
                <a:lnTo>
                  <a:pt x="1933289" y="4844945"/>
                </a:lnTo>
                <a:lnTo>
                  <a:pt x="1978852" y="4854268"/>
                </a:lnTo>
                <a:lnTo>
                  <a:pt x="2024718" y="4862744"/>
                </a:lnTo>
                <a:lnTo>
                  <a:pt x="2070878" y="4870363"/>
                </a:lnTo>
                <a:lnTo>
                  <a:pt x="2117325" y="4877118"/>
                </a:lnTo>
                <a:lnTo>
                  <a:pt x="2164049" y="4883001"/>
                </a:lnTo>
                <a:lnTo>
                  <a:pt x="2211041" y="4888001"/>
                </a:lnTo>
                <a:lnTo>
                  <a:pt x="2258295" y="4892111"/>
                </a:lnTo>
                <a:lnTo>
                  <a:pt x="2305800" y="4895323"/>
                </a:lnTo>
                <a:lnTo>
                  <a:pt x="2353548" y="4897628"/>
                </a:lnTo>
                <a:lnTo>
                  <a:pt x="2401531" y="4899017"/>
                </a:lnTo>
                <a:lnTo>
                  <a:pt x="2449741" y="4899482"/>
                </a:lnTo>
                <a:lnTo>
                  <a:pt x="6800392" y="4899482"/>
                </a:lnTo>
                <a:lnTo>
                  <a:pt x="6800392" y="0"/>
                </a:lnTo>
                <a:close/>
              </a:path>
            </a:pathLst>
          </a:custGeom>
          <a:solidFill>
            <a:srgbClr val="008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859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8001" y="1545927"/>
            <a:ext cx="4307840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399" y="455869"/>
            <a:ext cx="924011" cy="2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1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adient">
    <p:bg>
      <p:bgPr>
        <a:gradFill>
          <a:gsLst>
            <a:gs pos="0">
              <a:schemeClr val="accent2"/>
            </a:gs>
            <a:gs pos="39000">
              <a:srgbClr val="0090D4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2313432"/>
            <a:ext cx="10645775" cy="13231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D803154-09E7-7D60-B2A0-43C37AAF8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450" r="17"/>
          <a:stretch/>
        </p:blipFill>
        <p:spPr>
          <a:xfrm>
            <a:off x="0" y="4865946"/>
            <a:ext cx="7164224" cy="126233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5063FC6-958F-F3EE-052E-38ECFC7FD1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  <p:sp>
        <p:nvSpPr>
          <p:cNvPr id="3" name="Text Box 5">
            <a:extLst>
              <a:ext uri="{FF2B5EF4-FFF2-40B4-BE49-F238E27FC236}">
                <a16:creationId xmlns:a16="http://schemas.microsoft.com/office/drawing/2014/main" id="{C00BF1EC-A877-D2C1-BA8F-31255CBFC6A3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74628" y="6550227"/>
            <a:ext cx="2042547" cy="30777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 wrap="none" lIns="91440" tIns="91440" rIns="91440" bIns="91440" anchor="b">
            <a:spAutoFit/>
          </a:bodyPr>
          <a:lstStyle/>
          <a:p>
            <a:pPr>
              <a:tabLst>
                <a:tab pos="4572000" algn="ctr"/>
                <a:tab pos="8964613" algn="r"/>
              </a:tabLs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2022 Amgen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019856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Amge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2313432"/>
            <a:ext cx="10645775" cy="13231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D803154-09E7-7D60-B2A0-43C37AAF8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453" t="-124" r="31" b="124"/>
          <a:stretch/>
        </p:blipFill>
        <p:spPr>
          <a:xfrm>
            <a:off x="0" y="4864608"/>
            <a:ext cx="7159752" cy="126187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8ECA461-0B56-34C2-12A1-F9FA61D992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269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k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2313432"/>
            <a:ext cx="10645775" cy="13231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E65B6354-97AF-5957-C7F2-00BE94BD3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453" t="-124" r="31" b="124"/>
          <a:stretch/>
        </p:blipFill>
        <p:spPr>
          <a:xfrm>
            <a:off x="0" y="4864608"/>
            <a:ext cx="7159752" cy="126187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C1D202B-A253-38C5-CE70-C8B6EC0EEF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8491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Outline_Gradient">
    <p:bg>
      <p:bgPr>
        <a:gradFill>
          <a:gsLst>
            <a:gs pos="0">
              <a:schemeClr val="accent2"/>
            </a:gs>
            <a:gs pos="39000">
              <a:srgbClr val="0090D4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2FF47D6-89C2-ABE6-B6D8-5558BDE45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16" r="6055"/>
          <a:stretch/>
        </p:blipFill>
        <p:spPr>
          <a:xfrm>
            <a:off x="0" y="1555006"/>
            <a:ext cx="12201553" cy="2926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9576" y="2313432"/>
            <a:ext cx="10645775" cy="13231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BCC669-489B-0220-682D-D288C3D266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364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Outline_Amge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2FF47D6-89C2-ABE6-B6D8-5558BDE45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16" r="6055"/>
          <a:stretch/>
        </p:blipFill>
        <p:spPr>
          <a:xfrm>
            <a:off x="0" y="1555006"/>
            <a:ext cx="12201553" cy="2926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9576" y="2313432"/>
            <a:ext cx="10645775" cy="13231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93C3D1E-B2ED-A612-DA14-6C36194874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4673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Outline_Sk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2FF47D6-89C2-ABE6-B6D8-5558BDE45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16" r="6055"/>
          <a:stretch/>
        </p:blipFill>
        <p:spPr>
          <a:xfrm>
            <a:off x="0" y="1555006"/>
            <a:ext cx="12201553" cy="2926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9576" y="2313432"/>
            <a:ext cx="10645775" cy="13231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473AA82-ECE0-F7A5-E289-AFE8B58AF7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2383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Outlin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C171C62-B9E9-6582-342F-9D93DA099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16" r="6055"/>
          <a:stretch/>
        </p:blipFill>
        <p:spPr>
          <a:xfrm>
            <a:off x="0" y="1555006"/>
            <a:ext cx="12201553" cy="2926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9576" y="2313432"/>
            <a:ext cx="10645775" cy="13231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B675B-EC78-2DF2-E93B-69BFD8267FD2}"/>
              </a:ext>
            </a:extLst>
          </p:cNvPr>
          <p:cNvSpPr/>
          <p:nvPr userDrawn="1"/>
        </p:nvSpPr>
        <p:spPr>
          <a:xfrm>
            <a:off x="12192000" y="0"/>
            <a:ext cx="2842591" cy="6858000"/>
          </a:xfrm>
          <a:prstGeom prst="rect">
            <a:avLst/>
          </a:prstGeom>
          <a:solidFill>
            <a:srgbClr val="ECECEC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CB53F91-31AF-F0AA-72F9-1922F70D03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9083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Outline2_Gradient">
    <p:bg>
      <p:bgPr>
        <a:gradFill>
          <a:gsLst>
            <a:gs pos="0">
              <a:schemeClr val="accent2"/>
            </a:gs>
            <a:gs pos="39000">
              <a:srgbClr val="0090D4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48C15B1-698D-0DD2-BE1E-2358E7DD1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422" t="-61" r="-8" b="158"/>
          <a:stretch/>
        </p:blipFill>
        <p:spPr>
          <a:xfrm>
            <a:off x="0" y="749808"/>
            <a:ext cx="11475720" cy="3730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9576" y="2313432"/>
            <a:ext cx="7369175" cy="13231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4597D7E-D1C1-EAE1-64A8-318B79FEB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8888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Outline2_Amge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48C15B1-698D-0DD2-BE1E-2358E7DD1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422" t="-61" r="-8" b="158"/>
          <a:stretch/>
        </p:blipFill>
        <p:spPr>
          <a:xfrm>
            <a:off x="0" y="749808"/>
            <a:ext cx="11475720" cy="3730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9576" y="2313432"/>
            <a:ext cx="7369175" cy="13231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64CB2D-D499-13BE-859F-0D4A7451CB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7153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Outline2_Sk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48C15B1-698D-0DD2-BE1E-2358E7DD1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422" t="-61" r="-8" b="158"/>
          <a:stretch/>
        </p:blipFill>
        <p:spPr>
          <a:xfrm>
            <a:off x="0" y="749808"/>
            <a:ext cx="11475720" cy="3730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9576" y="2313432"/>
            <a:ext cx="7369175" cy="13231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DB9FF05-D2C1-46C4-831A-32EB5C9F49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72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12600"/>
            <a:ext cx="12188951" cy="14453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8951" cy="45566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388558" y="979258"/>
            <a:ext cx="6800850" cy="4899660"/>
          </a:xfrm>
          <a:custGeom>
            <a:avLst/>
            <a:gdLst/>
            <a:ahLst/>
            <a:cxnLst/>
            <a:rect l="l" t="t" r="r" b="b"/>
            <a:pathLst>
              <a:path w="6800850" h="4899660">
                <a:moveTo>
                  <a:pt x="6800392" y="0"/>
                </a:moveTo>
                <a:lnTo>
                  <a:pt x="2449741" y="0"/>
                </a:lnTo>
                <a:lnTo>
                  <a:pt x="2401531" y="464"/>
                </a:lnTo>
                <a:lnTo>
                  <a:pt x="2353548" y="1853"/>
                </a:lnTo>
                <a:lnTo>
                  <a:pt x="2305800" y="4158"/>
                </a:lnTo>
                <a:lnTo>
                  <a:pt x="2258295" y="7370"/>
                </a:lnTo>
                <a:lnTo>
                  <a:pt x="2211041" y="11480"/>
                </a:lnTo>
                <a:lnTo>
                  <a:pt x="2164049" y="16481"/>
                </a:lnTo>
                <a:lnTo>
                  <a:pt x="2117325" y="22363"/>
                </a:lnTo>
                <a:lnTo>
                  <a:pt x="2070878" y="29118"/>
                </a:lnTo>
                <a:lnTo>
                  <a:pt x="2024718" y="36738"/>
                </a:lnTo>
                <a:lnTo>
                  <a:pt x="1978852" y="45213"/>
                </a:lnTo>
                <a:lnTo>
                  <a:pt x="1933289" y="54537"/>
                </a:lnTo>
                <a:lnTo>
                  <a:pt x="1888037" y="64699"/>
                </a:lnTo>
                <a:lnTo>
                  <a:pt x="1843105" y="75692"/>
                </a:lnTo>
                <a:lnTo>
                  <a:pt x="1798502" y="87506"/>
                </a:lnTo>
                <a:lnTo>
                  <a:pt x="1754235" y="100135"/>
                </a:lnTo>
                <a:lnTo>
                  <a:pt x="1710315" y="113568"/>
                </a:lnTo>
                <a:lnTo>
                  <a:pt x="1666748" y="127798"/>
                </a:lnTo>
                <a:lnTo>
                  <a:pt x="1623543" y="142816"/>
                </a:lnTo>
                <a:lnTo>
                  <a:pt x="1580710" y="158613"/>
                </a:lnTo>
                <a:lnTo>
                  <a:pt x="1538256" y="175181"/>
                </a:lnTo>
                <a:lnTo>
                  <a:pt x="1496190" y="192512"/>
                </a:lnTo>
                <a:lnTo>
                  <a:pt x="1454521" y="210597"/>
                </a:lnTo>
                <a:lnTo>
                  <a:pt x="1413256" y="229427"/>
                </a:lnTo>
                <a:lnTo>
                  <a:pt x="1372406" y="248994"/>
                </a:lnTo>
                <a:lnTo>
                  <a:pt x="1331977" y="269289"/>
                </a:lnTo>
                <a:lnTo>
                  <a:pt x="1291979" y="290304"/>
                </a:lnTo>
                <a:lnTo>
                  <a:pt x="1252420" y="312031"/>
                </a:lnTo>
                <a:lnTo>
                  <a:pt x="1213309" y="334461"/>
                </a:lnTo>
                <a:lnTo>
                  <a:pt x="1174653" y="357585"/>
                </a:lnTo>
                <a:lnTo>
                  <a:pt x="1136463" y="381394"/>
                </a:lnTo>
                <a:lnTo>
                  <a:pt x="1098745" y="405881"/>
                </a:lnTo>
                <a:lnTo>
                  <a:pt x="1061509" y="431037"/>
                </a:lnTo>
                <a:lnTo>
                  <a:pt x="1024763" y="456854"/>
                </a:lnTo>
                <a:lnTo>
                  <a:pt x="988516" y="483322"/>
                </a:lnTo>
                <a:lnTo>
                  <a:pt x="952776" y="510433"/>
                </a:lnTo>
                <a:lnTo>
                  <a:pt x="917552" y="538180"/>
                </a:lnTo>
                <a:lnTo>
                  <a:pt x="882852" y="566552"/>
                </a:lnTo>
                <a:lnTo>
                  <a:pt x="848684" y="595542"/>
                </a:lnTo>
                <a:lnTo>
                  <a:pt x="815058" y="625142"/>
                </a:lnTo>
                <a:lnTo>
                  <a:pt x="781981" y="655342"/>
                </a:lnTo>
                <a:lnTo>
                  <a:pt x="749463" y="686135"/>
                </a:lnTo>
                <a:lnTo>
                  <a:pt x="717511" y="717511"/>
                </a:lnTo>
                <a:lnTo>
                  <a:pt x="686135" y="749463"/>
                </a:lnTo>
                <a:lnTo>
                  <a:pt x="655342" y="781981"/>
                </a:lnTo>
                <a:lnTo>
                  <a:pt x="625142" y="815058"/>
                </a:lnTo>
                <a:lnTo>
                  <a:pt x="595542" y="848684"/>
                </a:lnTo>
                <a:lnTo>
                  <a:pt x="566552" y="882852"/>
                </a:lnTo>
                <a:lnTo>
                  <a:pt x="538180" y="917552"/>
                </a:lnTo>
                <a:lnTo>
                  <a:pt x="510433" y="952776"/>
                </a:lnTo>
                <a:lnTo>
                  <a:pt x="483322" y="988516"/>
                </a:lnTo>
                <a:lnTo>
                  <a:pt x="456854" y="1024763"/>
                </a:lnTo>
                <a:lnTo>
                  <a:pt x="431037" y="1061509"/>
                </a:lnTo>
                <a:lnTo>
                  <a:pt x="405881" y="1098745"/>
                </a:lnTo>
                <a:lnTo>
                  <a:pt x="381394" y="1136463"/>
                </a:lnTo>
                <a:lnTo>
                  <a:pt x="357585" y="1174653"/>
                </a:lnTo>
                <a:lnTo>
                  <a:pt x="334461" y="1213309"/>
                </a:lnTo>
                <a:lnTo>
                  <a:pt x="312031" y="1252420"/>
                </a:lnTo>
                <a:lnTo>
                  <a:pt x="290304" y="1291979"/>
                </a:lnTo>
                <a:lnTo>
                  <a:pt x="269289" y="1331977"/>
                </a:lnTo>
                <a:lnTo>
                  <a:pt x="248994" y="1372406"/>
                </a:lnTo>
                <a:lnTo>
                  <a:pt x="229427" y="1413256"/>
                </a:lnTo>
                <a:lnTo>
                  <a:pt x="210597" y="1454521"/>
                </a:lnTo>
                <a:lnTo>
                  <a:pt x="192512" y="1496190"/>
                </a:lnTo>
                <a:lnTo>
                  <a:pt x="175181" y="1538256"/>
                </a:lnTo>
                <a:lnTo>
                  <a:pt x="158613" y="1580710"/>
                </a:lnTo>
                <a:lnTo>
                  <a:pt x="142816" y="1623543"/>
                </a:lnTo>
                <a:lnTo>
                  <a:pt x="127798" y="1666748"/>
                </a:lnTo>
                <a:lnTo>
                  <a:pt x="113568" y="1710315"/>
                </a:lnTo>
                <a:lnTo>
                  <a:pt x="100135" y="1754235"/>
                </a:lnTo>
                <a:lnTo>
                  <a:pt x="87506" y="1798502"/>
                </a:lnTo>
                <a:lnTo>
                  <a:pt x="75692" y="1843105"/>
                </a:lnTo>
                <a:lnTo>
                  <a:pt x="64699" y="1888037"/>
                </a:lnTo>
                <a:lnTo>
                  <a:pt x="54537" y="1933289"/>
                </a:lnTo>
                <a:lnTo>
                  <a:pt x="45213" y="1978852"/>
                </a:lnTo>
                <a:lnTo>
                  <a:pt x="36738" y="2024718"/>
                </a:lnTo>
                <a:lnTo>
                  <a:pt x="29118" y="2070878"/>
                </a:lnTo>
                <a:lnTo>
                  <a:pt x="22363" y="2117325"/>
                </a:lnTo>
                <a:lnTo>
                  <a:pt x="16481" y="2164049"/>
                </a:lnTo>
                <a:lnTo>
                  <a:pt x="11480" y="2211041"/>
                </a:lnTo>
                <a:lnTo>
                  <a:pt x="7370" y="2258295"/>
                </a:lnTo>
                <a:lnTo>
                  <a:pt x="4158" y="2305800"/>
                </a:lnTo>
                <a:lnTo>
                  <a:pt x="1853" y="2353548"/>
                </a:lnTo>
                <a:lnTo>
                  <a:pt x="464" y="2401531"/>
                </a:lnTo>
                <a:lnTo>
                  <a:pt x="0" y="2449741"/>
                </a:lnTo>
                <a:lnTo>
                  <a:pt x="464" y="2497950"/>
                </a:lnTo>
                <a:lnTo>
                  <a:pt x="1853" y="2545933"/>
                </a:lnTo>
                <a:lnTo>
                  <a:pt x="4158" y="2593682"/>
                </a:lnTo>
                <a:lnTo>
                  <a:pt x="7370" y="2641187"/>
                </a:lnTo>
                <a:lnTo>
                  <a:pt x="11480" y="2688440"/>
                </a:lnTo>
                <a:lnTo>
                  <a:pt x="16481" y="2735432"/>
                </a:lnTo>
                <a:lnTo>
                  <a:pt x="22363" y="2782156"/>
                </a:lnTo>
                <a:lnTo>
                  <a:pt x="29118" y="2828603"/>
                </a:lnTo>
                <a:lnTo>
                  <a:pt x="36738" y="2874763"/>
                </a:lnTo>
                <a:lnTo>
                  <a:pt x="45213" y="2920629"/>
                </a:lnTo>
                <a:lnTo>
                  <a:pt x="54537" y="2966193"/>
                </a:lnTo>
                <a:lnTo>
                  <a:pt x="64699" y="3011444"/>
                </a:lnTo>
                <a:lnTo>
                  <a:pt x="75692" y="3056376"/>
                </a:lnTo>
                <a:lnTo>
                  <a:pt x="87506" y="3100979"/>
                </a:lnTo>
                <a:lnTo>
                  <a:pt x="100135" y="3145246"/>
                </a:lnTo>
                <a:lnTo>
                  <a:pt x="113568" y="3189167"/>
                </a:lnTo>
                <a:lnTo>
                  <a:pt x="127798" y="3232734"/>
                </a:lnTo>
                <a:lnTo>
                  <a:pt x="142816" y="3275938"/>
                </a:lnTo>
                <a:lnTo>
                  <a:pt x="158613" y="3318771"/>
                </a:lnTo>
                <a:lnTo>
                  <a:pt x="175181" y="3361225"/>
                </a:lnTo>
                <a:lnTo>
                  <a:pt x="192512" y="3403291"/>
                </a:lnTo>
                <a:lnTo>
                  <a:pt x="210597" y="3444960"/>
                </a:lnTo>
                <a:lnTo>
                  <a:pt x="229427" y="3486225"/>
                </a:lnTo>
                <a:lnTo>
                  <a:pt x="248994" y="3527075"/>
                </a:lnTo>
                <a:lnTo>
                  <a:pt x="269289" y="3567504"/>
                </a:lnTo>
                <a:lnTo>
                  <a:pt x="290304" y="3607502"/>
                </a:lnTo>
                <a:lnTo>
                  <a:pt x="312031" y="3647061"/>
                </a:lnTo>
                <a:lnTo>
                  <a:pt x="334461" y="3686173"/>
                </a:lnTo>
                <a:lnTo>
                  <a:pt x="357585" y="3724828"/>
                </a:lnTo>
                <a:lnTo>
                  <a:pt x="381394" y="3763019"/>
                </a:lnTo>
                <a:lnTo>
                  <a:pt x="405881" y="3800736"/>
                </a:lnTo>
                <a:lnTo>
                  <a:pt x="431037" y="3837972"/>
                </a:lnTo>
                <a:lnTo>
                  <a:pt x="456854" y="3874718"/>
                </a:lnTo>
                <a:lnTo>
                  <a:pt x="483322" y="3910965"/>
                </a:lnTo>
                <a:lnTo>
                  <a:pt x="510433" y="3946705"/>
                </a:lnTo>
                <a:lnTo>
                  <a:pt x="538180" y="3981929"/>
                </a:lnTo>
                <a:lnTo>
                  <a:pt x="566552" y="4016630"/>
                </a:lnTo>
                <a:lnTo>
                  <a:pt x="595542" y="4050797"/>
                </a:lnTo>
                <a:lnTo>
                  <a:pt x="625142" y="4084423"/>
                </a:lnTo>
                <a:lnTo>
                  <a:pt x="655342" y="4117500"/>
                </a:lnTo>
                <a:lnTo>
                  <a:pt x="686135" y="4150018"/>
                </a:lnTo>
                <a:lnTo>
                  <a:pt x="717511" y="4181970"/>
                </a:lnTo>
                <a:lnTo>
                  <a:pt x="749463" y="4213346"/>
                </a:lnTo>
                <a:lnTo>
                  <a:pt x="781981" y="4244139"/>
                </a:lnTo>
                <a:lnTo>
                  <a:pt x="815058" y="4274339"/>
                </a:lnTo>
                <a:lnTo>
                  <a:pt x="848684" y="4303939"/>
                </a:lnTo>
                <a:lnTo>
                  <a:pt x="882852" y="4332929"/>
                </a:lnTo>
                <a:lnTo>
                  <a:pt x="917552" y="4361302"/>
                </a:lnTo>
                <a:lnTo>
                  <a:pt x="952776" y="4389048"/>
                </a:lnTo>
                <a:lnTo>
                  <a:pt x="988516" y="4416159"/>
                </a:lnTo>
                <a:lnTo>
                  <a:pt x="1024763" y="4442627"/>
                </a:lnTo>
                <a:lnTo>
                  <a:pt x="1061509" y="4468444"/>
                </a:lnTo>
                <a:lnTo>
                  <a:pt x="1098745" y="4493600"/>
                </a:lnTo>
                <a:lnTo>
                  <a:pt x="1136463" y="4518087"/>
                </a:lnTo>
                <a:lnTo>
                  <a:pt x="1174653" y="4541897"/>
                </a:lnTo>
                <a:lnTo>
                  <a:pt x="1213309" y="4565021"/>
                </a:lnTo>
                <a:lnTo>
                  <a:pt x="1252420" y="4587450"/>
                </a:lnTo>
                <a:lnTo>
                  <a:pt x="1291979" y="4609177"/>
                </a:lnTo>
                <a:lnTo>
                  <a:pt x="1331977" y="4630192"/>
                </a:lnTo>
                <a:lnTo>
                  <a:pt x="1372406" y="4650487"/>
                </a:lnTo>
                <a:lnTo>
                  <a:pt x="1413256" y="4670054"/>
                </a:lnTo>
                <a:lnTo>
                  <a:pt x="1454521" y="4688885"/>
                </a:lnTo>
                <a:lnTo>
                  <a:pt x="1496190" y="4706969"/>
                </a:lnTo>
                <a:lnTo>
                  <a:pt x="1538256" y="4724300"/>
                </a:lnTo>
                <a:lnTo>
                  <a:pt x="1580710" y="4740868"/>
                </a:lnTo>
                <a:lnTo>
                  <a:pt x="1623543" y="4756665"/>
                </a:lnTo>
                <a:lnTo>
                  <a:pt x="1666748" y="4771683"/>
                </a:lnTo>
                <a:lnTo>
                  <a:pt x="1710315" y="4785913"/>
                </a:lnTo>
                <a:lnTo>
                  <a:pt x="1754235" y="4799346"/>
                </a:lnTo>
                <a:lnTo>
                  <a:pt x="1798502" y="4811975"/>
                </a:lnTo>
                <a:lnTo>
                  <a:pt x="1843105" y="4823790"/>
                </a:lnTo>
                <a:lnTo>
                  <a:pt x="1888037" y="4834782"/>
                </a:lnTo>
                <a:lnTo>
                  <a:pt x="1933289" y="4844945"/>
                </a:lnTo>
                <a:lnTo>
                  <a:pt x="1978852" y="4854268"/>
                </a:lnTo>
                <a:lnTo>
                  <a:pt x="2024718" y="4862744"/>
                </a:lnTo>
                <a:lnTo>
                  <a:pt x="2070878" y="4870363"/>
                </a:lnTo>
                <a:lnTo>
                  <a:pt x="2117325" y="4877118"/>
                </a:lnTo>
                <a:lnTo>
                  <a:pt x="2164049" y="4883001"/>
                </a:lnTo>
                <a:lnTo>
                  <a:pt x="2211041" y="4888001"/>
                </a:lnTo>
                <a:lnTo>
                  <a:pt x="2258295" y="4892111"/>
                </a:lnTo>
                <a:lnTo>
                  <a:pt x="2305800" y="4895323"/>
                </a:lnTo>
                <a:lnTo>
                  <a:pt x="2353548" y="4897628"/>
                </a:lnTo>
                <a:lnTo>
                  <a:pt x="2401531" y="4899017"/>
                </a:lnTo>
                <a:lnTo>
                  <a:pt x="2449741" y="4899482"/>
                </a:lnTo>
                <a:lnTo>
                  <a:pt x="6800392" y="4899482"/>
                </a:lnTo>
                <a:lnTo>
                  <a:pt x="6800392" y="0"/>
                </a:lnTo>
                <a:close/>
              </a:path>
            </a:pathLst>
          </a:custGeom>
          <a:solidFill>
            <a:srgbClr val="008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81711" y="1838385"/>
            <a:ext cx="3173095" cy="3173095"/>
          </a:xfrm>
          <a:custGeom>
            <a:avLst/>
            <a:gdLst/>
            <a:ahLst/>
            <a:cxnLst/>
            <a:rect l="l" t="t" r="r" b="b"/>
            <a:pathLst>
              <a:path w="3173095" h="3173095">
                <a:moveTo>
                  <a:pt x="1586357" y="0"/>
                </a:moveTo>
                <a:lnTo>
                  <a:pt x="1537857" y="727"/>
                </a:lnTo>
                <a:lnTo>
                  <a:pt x="1489720" y="2895"/>
                </a:lnTo>
                <a:lnTo>
                  <a:pt x="1441965" y="6482"/>
                </a:lnTo>
                <a:lnTo>
                  <a:pt x="1394615" y="11469"/>
                </a:lnTo>
                <a:lnTo>
                  <a:pt x="1347688" y="17835"/>
                </a:lnTo>
                <a:lnTo>
                  <a:pt x="1301206" y="25558"/>
                </a:lnTo>
                <a:lnTo>
                  <a:pt x="1255191" y="34618"/>
                </a:lnTo>
                <a:lnTo>
                  <a:pt x="1209661" y="44994"/>
                </a:lnTo>
                <a:lnTo>
                  <a:pt x="1164639" y="56666"/>
                </a:lnTo>
                <a:lnTo>
                  <a:pt x="1120146" y="69612"/>
                </a:lnTo>
                <a:lnTo>
                  <a:pt x="1076200" y="83812"/>
                </a:lnTo>
                <a:lnTo>
                  <a:pt x="1032825" y="99246"/>
                </a:lnTo>
                <a:lnTo>
                  <a:pt x="990039" y="115892"/>
                </a:lnTo>
                <a:lnTo>
                  <a:pt x="947865" y="133730"/>
                </a:lnTo>
                <a:lnTo>
                  <a:pt x="906322" y="152738"/>
                </a:lnTo>
                <a:lnTo>
                  <a:pt x="865431" y="172898"/>
                </a:lnTo>
                <a:lnTo>
                  <a:pt x="825214" y="194186"/>
                </a:lnTo>
                <a:lnTo>
                  <a:pt x="785691" y="216583"/>
                </a:lnTo>
                <a:lnTo>
                  <a:pt x="746883" y="240069"/>
                </a:lnTo>
                <a:lnTo>
                  <a:pt x="708810" y="264621"/>
                </a:lnTo>
                <a:lnTo>
                  <a:pt x="671493" y="290221"/>
                </a:lnTo>
                <a:lnTo>
                  <a:pt x="634953" y="316846"/>
                </a:lnTo>
                <a:lnTo>
                  <a:pt x="599210" y="344476"/>
                </a:lnTo>
                <a:lnTo>
                  <a:pt x="564286" y="373090"/>
                </a:lnTo>
                <a:lnTo>
                  <a:pt x="530201" y="402668"/>
                </a:lnTo>
                <a:lnTo>
                  <a:pt x="496977" y="433189"/>
                </a:lnTo>
                <a:lnTo>
                  <a:pt x="464632" y="464632"/>
                </a:lnTo>
                <a:lnTo>
                  <a:pt x="433189" y="496977"/>
                </a:lnTo>
                <a:lnTo>
                  <a:pt x="402668" y="530201"/>
                </a:lnTo>
                <a:lnTo>
                  <a:pt x="373090" y="564286"/>
                </a:lnTo>
                <a:lnTo>
                  <a:pt x="344476" y="599210"/>
                </a:lnTo>
                <a:lnTo>
                  <a:pt x="316846" y="634953"/>
                </a:lnTo>
                <a:lnTo>
                  <a:pt x="290221" y="671493"/>
                </a:lnTo>
                <a:lnTo>
                  <a:pt x="264621" y="708810"/>
                </a:lnTo>
                <a:lnTo>
                  <a:pt x="240069" y="746883"/>
                </a:lnTo>
                <a:lnTo>
                  <a:pt x="216583" y="785691"/>
                </a:lnTo>
                <a:lnTo>
                  <a:pt x="194186" y="825214"/>
                </a:lnTo>
                <a:lnTo>
                  <a:pt x="172898" y="865431"/>
                </a:lnTo>
                <a:lnTo>
                  <a:pt x="152738" y="906322"/>
                </a:lnTo>
                <a:lnTo>
                  <a:pt x="133730" y="947865"/>
                </a:lnTo>
                <a:lnTo>
                  <a:pt x="115892" y="990039"/>
                </a:lnTo>
                <a:lnTo>
                  <a:pt x="99246" y="1032825"/>
                </a:lnTo>
                <a:lnTo>
                  <a:pt x="83812" y="1076200"/>
                </a:lnTo>
                <a:lnTo>
                  <a:pt x="69612" y="1120146"/>
                </a:lnTo>
                <a:lnTo>
                  <a:pt x="56666" y="1164639"/>
                </a:lnTo>
                <a:lnTo>
                  <a:pt x="44994" y="1209661"/>
                </a:lnTo>
                <a:lnTo>
                  <a:pt x="34618" y="1255191"/>
                </a:lnTo>
                <a:lnTo>
                  <a:pt x="25558" y="1301206"/>
                </a:lnTo>
                <a:lnTo>
                  <a:pt x="17835" y="1347688"/>
                </a:lnTo>
                <a:lnTo>
                  <a:pt x="11469" y="1394615"/>
                </a:lnTo>
                <a:lnTo>
                  <a:pt x="6482" y="1441965"/>
                </a:lnTo>
                <a:lnTo>
                  <a:pt x="2895" y="1489720"/>
                </a:lnTo>
                <a:lnTo>
                  <a:pt x="727" y="1537857"/>
                </a:lnTo>
                <a:lnTo>
                  <a:pt x="0" y="1586356"/>
                </a:lnTo>
                <a:lnTo>
                  <a:pt x="727" y="1634856"/>
                </a:lnTo>
                <a:lnTo>
                  <a:pt x="2895" y="1682993"/>
                </a:lnTo>
                <a:lnTo>
                  <a:pt x="6482" y="1730748"/>
                </a:lnTo>
                <a:lnTo>
                  <a:pt x="11469" y="1778098"/>
                </a:lnTo>
                <a:lnTo>
                  <a:pt x="17835" y="1825025"/>
                </a:lnTo>
                <a:lnTo>
                  <a:pt x="25558" y="1871507"/>
                </a:lnTo>
                <a:lnTo>
                  <a:pt x="34618" y="1917522"/>
                </a:lnTo>
                <a:lnTo>
                  <a:pt x="44994" y="1963052"/>
                </a:lnTo>
                <a:lnTo>
                  <a:pt x="56666" y="2008074"/>
                </a:lnTo>
                <a:lnTo>
                  <a:pt x="69612" y="2052567"/>
                </a:lnTo>
                <a:lnTo>
                  <a:pt x="83812" y="2096513"/>
                </a:lnTo>
                <a:lnTo>
                  <a:pt x="99246" y="2139888"/>
                </a:lnTo>
                <a:lnTo>
                  <a:pt x="115892" y="2182674"/>
                </a:lnTo>
                <a:lnTo>
                  <a:pt x="133730" y="2224848"/>
                </a:lnTo>
                <a:lnTo>
                  <a:pt x="152738" y="2266391"/>
                </a:lnTo>
                <a:lnTo>
                  <a:pt x="172898" y="2307282"/>
                </a:lnTo>
                <a:lnTo>
                  <a:pt x="194186" y="2347499"/>
                </a:lnTo>
                <a:lnTo>
                  <a:pt x="216583" y="2387022"/>
                </a:lnTo>
                <a:lnTo>
                  <a:pt x="240069" y="2425830"/>
                </a:lnTo>
                <a:lnTo>
                  <a:pt x="264621" y="2463903"/>
                </a:lnTo>
                <a:lnTo>
                  <a:pt x="290221" y="2501220"/>
                </a:lnTo>
                <a:lnTo>
                  <a:pt x="316846" y="2537760"/>
                </a:lnTo>
                <a:lnTo>
                  <a:pt x="344476" y="2573503"/>
                </a:lnTo>
                <a:lnTo>
                  <a:pt x="373090" y="2608427"/>
                </a:lnTo>
                <a:lnTo>
                  <a:pt x="402668" y="2642512"/>
                </a:lnTo>
                <a:lnTo>
                  <a:pt x="433189" y="2675736"/>
                </a:lnTo>
                <a:lnTo>
                  <a:pt x="464632" y="2708081"/>
                </a:lnTo>
                <a:lnTo>
                  <a:pt x="496977" y="2739524"/>
                </a:lnTo>
                <a:lnTo>
                  <a:pt x="530201" y="2770045"/>
                </a:lnTo>
                <a:lnTo>
                  <a:pt x="564286" y="2799623"/>
                </a:lnTo>
                <a:lnTo>
                  <a:pt x="599210" y="2828237"/>
                </a:lnTo>
                <a:lnTo>
                  <a:pt x="634953" y="2855867"/>
                </a:lnTo>
                <a:lnTo>
                  <a:pt x="671493" y="2882492"/>
                </a:lnTo>
                <a:lnTo>
                  <a:pt x="708810" y="2908092"/>
                </a:lnTo>
                <a:lnTo>
                  <a:pt x="746883" y="2932644"/>
                </a:lnTo>
                <a:lnTo>
                  <a:pt x="785691" y="2956130"/>
                </a:lnTo>
                <a:lnTo>
                  <a:pt x="825214" y="2978527"/>
                </a:lnTo>
                <a:lnTo>
                  <a:pt x="865431" y="2999815"/>
                </a:lnTo>
                <a:lnTo>
                  <a:pt x="906322" y="3019975"/>
                </a:lnTo>
                <a:lnTo>
                  <a:pt x="947865" y="3038983"/>
                </a:lnTo>
                <a:lnTo>
                  <a:pt x="990039" y="3056821"/>
                </a:lnTo>
                <a:lnTo>
                  <a:pt x="1032825" y="3073467"/>
                </a:lnTo>
                <a:lnTo>
                  <a:pt x="1076200" y="3088901"/>
                </a:lnTo>
                <a:lnTo>
                  <a:pt x="1120146" y="3103101"/>
                </a:lnTo>
                <a:lnTo>
                  <a:pt x="1164639" y="3116047"/>
                </a:lnTo>
                <a:lnTo>
                  <a:pt x="1209661" y="3127719"/>
                </a:lnTo>
                <a:lnTo>
                  <a:pt x="1255191" y="3138095"/>
                </a:lnTo>
                <a:lnTo>
                  <a:pt x="1301206" y="3147155"/>
                </a:lnTo>
                <a:lnTo>
                  <a:pt x="1347688" y="3154878"/>
                </a:lnTo>
                <a:lnTo>
                  <a:pt x="1394615" y="3161244"/>
                </a:lnTo>
                <a:lnTo>
                  <a:pt x="1441965" y="3166231"/>
                </a:lnTo>
                <a:lnTo>
                  <a:pt x="1489720" y="3169818"/>
                </a:lnTo>
                <a:lnTo>
                  <a:pt x="1537857" y="3171986"/>
                </a:lnTo>
                <a:lnTo>
                  <a:pt x="1586357" y="3172713"/>
                </a:lnTo>
                <a:lnTo>
                  <a:pt x="1634856" y="3171986"/>
                </a:lnTo>
                <a:lnTo>
                  <a:pt x="1682993" y="3169818"/>
                </a:lnTo>
                <a:lnTo>
                  <a:pt x="1730748" y="3166231"/>
                </a:lnTo>
                <a:lnTo>
                  <a:pt x="1778098" y="3161244"/>
                </a:lnTo>
                <a:lnTo>
                  <a:pt x="1825025" y="3154878"/>
                </a:lnTo>
                <a:lnTo>
                  <a:pt x="1871507" y="3147155"/>
                </a:lnTo>
                <a:lnTo>
                  <a:pt x="1917522" y="3138095"/>
                </a:lnTo>
                <a:lnTo>
                  <a:pt x="1963052" y="3127719"/>
                </a:lnTo>
                <a:lnTo>
                  <a:pt x="2008074" y="3116047"/>
                </a:lnTo>
                <a:lnTo>
                  <a:pt x="2052567" y="3103101"/>
                </a:lnTo>
                <a:lnTo>
                  <a:pt x="2096513" y="3088901"/>
                </a:lnTo>
                <a:lnTo>
                  <a:pt x="2139888" y="3073467"/>
                </a:lnTo>
                <a:lnTo>
                  <a:pt x="2182674" y="3056821"/>
                </a:lnTo>
                <a:lnTo>
                  <a:pt x="2224848" y="3038983"/>
                </a:lnTo>
                <a:lnTo>
                  <a:pt x="2266391" y="3019975"/>
                </a:lnTo>
                <a:lnTo>
                  <a:pt x="2307282" y="2999815"/>
                </a:lnTo>
                <a:lnTo>
                  <a:pt x="2347499" y="2978527"/>
                </a:lnTo>
                <a:lnTo>
                  <a:pt x="2387022" y="2956130"/>
                </a:lnTo>
                <a:lnTo>
                  <a:pt x="2425830" y="2932644"/>
                </a:lnTo>
                <a:lnTo>
                  <a:pt x="2463903" y="2908092"/>
                </a:lnTo>
                <a:lnTo>
                  <a:pt x="2501220" y="2882492"/>
                </a:lnTo>
                <a:lnTo>
                  <a:pt x="2537760" y="2855867"/>
                </a:lnTo>
                <a:lnTo>
                  <a:pt x="2573503" y="2828237"/>
                </a:lnTo>
                <a:lnTo>
                  <a:pt x="2608427" y="2799623"/>
                </a:lnTo>
                <a:lnTo>
                  <a:pt x="2642512" y="2770045"/>
                </a:lnTo>
                <a:lnTo>
                  <a:pt x="2675736" y="2739524"/>
                </a:lnTo>
                <a:lnTo>
                  <a:pt x="2708081" y="2708081"/>
                </a:lnTo>
                <a:lnTo>
                  <a:pt x="2739524" y="2675736"/>
                </a:lnTo>
                <a:lnTo>
                  <a:pt x="2770045" y="2642512"/>
                </a:lnTo>
                <a:lnTo>
                  <a:pt x="2799623" y="2608427"/>
                </a:lnTo>
                <a:lnTo>
                  <a:pt x="2828237" y="2573503"/>
                </a:lnTo>
                <a:lnTo>
                  <a:pt x="2855867" y="2537760"/>
                </a:lnTo>
                <a:lnTo>
                  <a:pt x="2882492" y="2501220"/>
                </a:lnTo>
                <a:lnTo>
                  <a:pt x="2908092" y="2463903"/>
                </a:lnTo>
                <a:lnTo>
                  <a:pt x="2932644" y="2425830"/>
                </a:lnTo>
                <a:lnTo>
                  <a:pt x="2956130" y="2387022"/>
                </a:lnTo>
                <a:lnTo>
                  <a:pt x="2978527" y="2347499"/>
                </a:lnTo>
                <a:lnTo>
                  <a:pt x="2999815" y="2307282"/>
                </a:lnTo>
                <a:lnTo>
                  <a:pt x="3019975" y="2266391"/>
                </a:lnTo>
                <a:lnTo>
                  <a:pt x="3038983" y="2224848"/>
                </a:lnTo>
                <a:lnTo>
                  <a:pt x="3056821" y="2182674"/>
                </a:lnTo>
                <a:lnTo>
                  <a:pt x="3073467" y="2139888"/>
                </a:lnTo>
                <a:lnTo>
                  <a:pt x="3088901" y="2096513"/>
                </a:lnTo>
                <a:lnTo>
                  <a:pt x="3103101" y="2052567"/>
                </a:lnTo>
                <a:lnTo>
                  <a:pt x="3116047" y="2008074"/>
                </a:lnTo>
                <a:lnTo>
                  <a:pt x="3127719" y="1963052"/>
                </a:lnTo>
                <a:lnTo>
                  <a:pt x="3138095" y="1917522"/>
                </a:lnTo>
                <a:lnTo>
                  <a:pt x="3147155" y="1871507"/>
                </a:lnTo>
                <a:lnTo>
                  <a:pt x="3154878" y="1825025"/>
                </a:lnTo>
                <a:lnTo>
                  <a:pt x="3161244" y="1778098"/>
                </a:lnTo>
                <a:lnTo>
                  <a:pt x="3166231" y="1730748"/>
                </a:lnTo>
                <a:lnTo>
                  <a:pt x="3169818" y="1682993"/>
                </a:lnTo>
                <a:lnTo>
                  <a:pt x="3171986" y="1634856"/>
                </a:lnTo>
                <a:lnTo>
                  <a:pt x="3172714" y="1586356"/>
                </a:lnTo>
                <a:lnTo>
                  <a:pt x="3171986" y="1537857"/>
                </a:lnTo>
                <a:lnTo>
                  <a:pt x="3169818" y="1489720"/>
                </a:lnTo>
                <a:lnTo>
                  <a:pt x="3166231" y="1441965"/>
                </a:lnTo>
                <a:lnTo>
                  <a:pt x="3161244" y="1394615"/>
                </a:lnTo>
                <a:lnTo>
                  <a:pt x="3154878" y="1347688"/>
                </a:lnTo>
                <a:lnTo>
                  <a:pt x="3147155" y="1301206"/>
                </a:lnTo>
                <a:lnTo>
                  <a:pt x="3138095" y="1255191"/>
                </a:lnTo>
                <a:lnTo>
                  <a:pt x="3127719" y="1209661"/>
                </a:lnTo>
                <a:lnTo>
                  <a:pt x="3116047" y="1164639"/>
                </a:lnTo>
                <a:lnTo>
                  <a:pt x="3103101" y="1120146"/>
                </a:lnTo>
                <a:lnTo>
                  <a:pt x="3088901" y="1076200"/>
                </a:lnTo>
                <a:lnTo>
                  <a:pt x="3073467" y="1032825"/>
                </a:lnTo>
                <a:lnTo>
                  <a:pt x="3056821" y="990039"/>
                </a:lnTo>
                <a:lnTo>
                  <a:pt x="3038983" y="947865"/>
                </a:lnTo>
                <a:lnTo>
                  <a:pt x="3019975" y="906322"/>
                </a:lnTo>
                <a:lnTo>
                  <a:pt x="2999815" y="865431"/>
                </a:lnTo>
                <a:lnTo>
                  <a:pt x="2978527" y="825214"/>
                </a:lnTo>
                <a:lnTo>
                  <a:pt x="2956130" y="785691"/>
                </a:lnTo>
                <a:lnTo>
                  <a:pt x="2932644" y="746883"/>
                </a:lnTo>
                <a:lnTo>
                  <a:pt x="2908092" y="708810"/>
                </a:lnTo>
                <a:lnTo>
                  <a:pt x="2882492" y="671493"/>
                </a:lnTo>
                <a:lnTo>
                  <a:pt x="2855867" y="634953"/>
                </a:lnTo>
                <a:lnTo>
                  <a:pt x="2828237" y="599210"/>
                </a:lnTo>
                <a:lnTo>
                  <a:pt x="2799623" y="564286"/>
                </a:lnTo>
                <a:lnTo>
                  <a:pt x="2770045" y="530201"/>
                </a:lnTo>
                <a:lnTo>
                  <a:pt x="2739524" y="496977"/>
                </a:lnTo>
                <a:lnTo>
                  <a:pt x="2708081" y="464632"/>
                </a:lnTo>
                <a:lnTo>
                  <a:pt x="2675736" y="433189"/>
                </a:lnTo>
                <a:lnTo>
                  <a:pt x="2642512" y="402668"/>
                </a:lnTo>
                <a:lnTo>
                  <a:pt x="2608427" y="373090"/>
                </a:lnTo>
                <a:lnTo>
                  <a:pt x="2573503" y="344476"/>
                </a:lnTo>
                <a:lnTo>
                  <a:pt x="2537760" y="316846"/>
                </a:lnTo>
                <a:lnTo>
                  <a:pt x="2501220" y="290221"/>
                </a:lnTo>
                <a:lnTo>
                  <a:pt x="2463903" y="264621"/>
                </a:lnTo>
                <a:lnTo>
                  <a:pt x="2425830" y="240069"/>
                </a:lnTo>
                <a:lnTo>
                  <a:pt x="2387022" y="216583"/>
                </a:lnTo>
                <a:lnTo>
                  <a:pt x="2347499" y="194186"/>
                </a:lnTo>
                <a:lnTo>
                  <a:pt x="2307282" y="172898"/>
                </a:lnTo>
                <a:lnTo>
                  <a:pt x="2266391" y="152738"/>
                </a:lnTo>
                <a:lnTo>
                  <a:pt x="2224848" y="133730"/>
                </a:lnTo>
                <a:lnTo>
                  <a:pt x="2182674" y="115892"/>
                </a:lnTo>
                <a:lnTo>
                  <a:pt x="2139888" y="99246"/>
                </a:lnTo>
                <a:lnTo>
                  <a:pt x="2096513" y="83812"/>
                </a:lnTo>
                <a:lnTo>
                  <a:pt x="2052567" y="69612"/>
                </a:lnTo>
                <a:lnTo>
                  <a:pt x="2008074" y="56666"/>
                </a:lnTo>
                <a:lnTo>
                  <a:pt x="1963052" y="44994"/>
                </a:lnTo>
                <a:lnTo>
                  <a:pt x="1917522" y="34618"/>
                </a:lnTo>
                <a:lnTo>
                  <a:pt x="1871507" y="25558"/>
                </a:lnTo>
                <a:lnTo>
                  <a:pt x="1825025" y="17835"/>
                </a:lnTo>
                <a:lnTo>
                  <a:pt x="1778098" y="11469"/>
                </a:lnTo>
                <a:lnTo>
                  <a:pt x="1730748" y="6482"/>
                </a:lnTo>
                <a:lnTo>
                  <a:pt x="1682993" y="2895"/>
                </a:lnTo>
                <a:lnTo>
                  <a:pt x="1634856" y="727"/>
                </a:lnTo>
                <a:lnTo>
                  <a:pt x="1586357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0213" y="1437500"/>
            <a:ext cx="3975709" cy="39751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881711" y="1838385"/>
            <a:ext cx="3173095" cy="3173095"/>
          </a:xfrm>
          <a:custGeom>
            <a:avLst/>
            <a:gdLst/>
            <a:ahLst/>
            <a:cxnLst/>
            <a:rect l="l" t="t" r="r" b="b"/>
            <a:pathLst>
              <a:path w="3173095" h="3173095">
                <a:moveTo>
                  <a:pt x="1586357" y="0"/>
                </a:moveTo>
                <a:lnTo>
                  <a:pt x="1537857" y="727"/>
                </a:lnTo>
                <a:lnTo>
                  <a:pt x="1489720" y="2895"/>
                </a:lnTo>
                <a:lnTo>
                  <a:pt x="1441965" y="6482"/>
                </a:lnTo>
                <a:lnTo>
                  <a:pt x="1394615" y="11469"/>
                </a:lnTo>
                <a:lnTo>
                  <a:pt x="1347688" y="17835"/>
                </a:lnTo>
                <a:lnTo>
                  <a:pt x="1301206" y="25558"/>
                </a:lnTo>
                <a:lnTo>
                  <a:pt x="1255191" y="34618"/>
                </a:lnTo>
                <a:lnTo>
                  <a:pt x="1209661" y="44994"/>
                </a:lnTo>
                <a:lnTo>
                  <a:pt x="1164639" y="56666"/>
                </a:lnTo>
                <a:lnTo>
                  <a:pt x="1120146" y="69612"/>
                </a:lnTo>
                <a:lnTo>
                  <a:pt x="1076200" y="83812"/>
                </a:lnTo>
                <a:lnTo>
                  <a:pt x="1032825" y="99246"/>
                </a:lnTo>
                <a:lnTo>
                  <a:pt x="990039" y="115892"/>
                </a:lnTo>
                <a:lnTo>
                  <a:pt x="947865" y="133730"/>
                </a:lnTo>
                <a:lnTo>
                  <a:pt x="906322" y="152738"/>
                </a:lnTo>
                <a:lnTo>
                  <a:pt x="865431" y="172898"/>
                </a:lnTo>
                <a:lnTo>
                  <a:pt x="825214" y="194186"/>
                </a:lnTo>
                <a:lnTo>
                  <a:pt x="785691" y="216583"/>
                </a:lnTo>
                <a:lnTo>
                  <a:pt x="746883" y="240069"/>
                </a:lnTo>
                <a:lnTo>
                  <a:pt x="708810" y="264621"/>
                </a:lnTo>
                <a:lnTo>
                  <a:pt x="671493" y="290221"/>
                </a:lnTo>
                <a:lnTo>
                  <a:pt x="634953" y="316846"/>
                </a:lnTo>
                <a:lnTo>
                  <a:pt x="599210" y="344476"/>
                </a:lnTo>
                <a:lnTo>
                  <a:pt x="564286" y="373090"/>
                </a:lnTo>
                <a:lnTo>
                  <a:pt x="530201" y="402668"/>
                </a:lnTo>
                <a:lnTo>
                  <a:pt x="496977" y="433189"/>
                </a:lnTo>
                <a:lnTo>
                  <a:pt x="464632" y="464632"/>
                </a:lnTo>
                <a:lnTo>
                  <a:pt x="433189" y="496977"/>
                </a:lnTo>
                <a:lnTo>
                  <a:pt x="402668" y="530201"/>
                </a:lnTo>
                <a:lnTo>
                  <a:pt x="373090" y="564286"/>
                </a:lnTo>
                <a:lnTo>
                  <a:pt x="344476" y="599210"/>
                </a:lnTo>
                <a:lnTo>
                  <a:pt x="316846" y="634953"/>
                </a:lnTo>
                <a:lnTo>
                  <a:pt x="290221" y="671493"/>
                </a:lnTo>
                <a:lnTo>
                  <a:pt x="264621" y="708810"/>
                </a:lnTo>
                <a:lnTo>
                  <a:pt x="240069" y="746883"/>
                </a:lnTo>
                <a:lnTo>
                  <a:pt x="216583" y="785691"/>
                </a:lnTo>
                <a:lnTo>
                  <a:pt x="194186" y="825214"/>
                </a:lnTo>
                <a:lnTo>
                  <a:pt x="172898" y="865431"/>
                </a:lnTo>
                <a:lnTo>
                  <a:pt x="152738" y="906322"/>
                </a:lnTo>
                <a:lnTo>
                  <a:pt x="133730" y="947865"/>
                </a:lnTo>
                <a:lnTo>
                  <a:pt x="115892" y="990039"/>
                </a:lnTo>
                <a:lnTo>
                  <a:pt x="99246" y="1032825"/>
                </a:lnTo>
                <a:lnTo>
                  <a:pt x="83812" y="1076200"/>
                </a:lnTo>
                <a:lnTo>
                  <a:pt x="69612" y="1120146"/>
                </a:lnTo>
                <a:lnTo>
                  <a:pt x="56666" y="1164639"/>
                </a:lnTo>
                <a:lnTo>
                  <a:pt x="44994" y="1209661"/>
                </a:lnTo>
                <a:lnTo>
                  <a:pt x="34618" y="1255191"/>
                </a:lnTo>
                <a:lnTo>
                  <a:pt x="25558" y="1301206"/>
                </a:lnTo>
                <a:lnTo>
                  <a:pt x="17835" y="1347688"/>
                </a:lnTo>
                <a:lnTo>
                  <a:pt x="11469" y="1394615"/>
                </a:lnTo>
                <a:lnTo>
                  <a:pt x="6482" y="1441965"/>
                </a:lnTo>
                <a:lnTo>
                  <a:pt x="2895" y="1489720"/>
                </a:lnTo>
                <a:lnTo>
                  <a:pt x="727" y="1537857"/>
                </a:lnTo>
                <a:lnTo>
                  <a:pt x="0" y="1586356"/>
                </a:lnTo>
                <a:lnTo>
                  <a:pt x="727" y="1634856"/>
                </a:lnTo>
                <a:lnTo>
                  <a:pt x="2895" y="1682993"/>
                </a:lnTo>
                <a:lnTo>
                  <a:pt x="6482" y="1730748"/>
                </a:lnTo>
                <a:lnTo>
                  <a:pt x="11469" y="1778098"/>
                </a:lnTo>
                <a:lnTo>
                  <a:pt x="17835" y="1825025"/>
                </a:lnTo>
                <a:lnTo>
                  <a:pt x="25558" y="1871507"/>
                </a:lnTo>
                <a:lnTo>
                  <a:pt x="34618" y="1917522"/>
                </a:lnTo>
                <a:lnTo>
                  <a:pt x="44994" y="1963052"/>
                </a:lnTo>
                <a:lnTo>
                  <a:pt x="56666" y="2008074"/>
                </a:lnTo>
                <a:lnTo>
                  <a:pt x="69612" y="2052567"/>
                </a:lnTo>
                <a:lnTo>
                  <a:pt x="83812" y="2096513"/>
                </a:lnTo>
                <a:lnTo>
                  <a:pt x="99246" y="2139888"/>
                </a:lnTo>
                <a:lnTo>
                  <a:pt x="115892" y="2182674"/>
                </a:lnTo>
                <a:lnTo>
                  <a:pt x="133730" y="2224848"/>
                </a:lnTo>
                <a:lnTo>
                  <a:pt x="152738" y="2266391"/>
                </a:lnTo>
                <a:lnTo>
                  <a:pt x="172898" y="2307282"/>
                </a:lnTo>
                <a:lnTo>
                  <a:pt x="194186" y="2347499"/>
                </a:lnTo>
                <a:lnTo>
                  <a:pt x="216583" y="2387022"/>
                </a:lnTo>
                <a:lnTo>
                  <a:pt x="240069" y="2425830"/>
                </a:lnTo>
                <a:lnTo>
                  <a:pt x="264621" y="2463903"/>
                </a:lnTo>
                <a:lnTo>
                  <a:pt x="290221" y="2501220"/>
                </a:lnTo>
                <a:lnTo>
                  <a:pt x="316846" y="2537760"/>
                </a:lnTo>
                <a:lnTo>
                  <a:pt x="344476" y="2573503"/>
                </a:lnTo>
                <a:lnTo>
                  <a:pt x="373090" y="2608427"/>
                </a:lnTo>
                <a:lnTo>
                  <a:pt x="402668" y="2642512"/>
                </a:lnTo>
                <a:lnTo>
                  <a:pt x="433189" y="2675736"/>
                </a:lnTo>
                <a:lnTo>
                  <a:pt x="464632" y="2708081"/>
                </a:lnTo>
                <a:lnTo>
                  <a:pt x="496977" y="2739524"/>
                </a:lnTo>
                <a:lnTo>
                  <a:pt x="530201" y="2770045"/>
                </a:lnTo>
                <a:lnTo>
                  <a:pt x="564286" y="2799623"/>
                </a:lnTo>
                <a:lnTo>
                  <a:pt x="599210" y="2828237"/>
                </a:lnTo>
                <a:lnTo>
                  <a:pt x="634953" y="2855867"/>
                </a:lnTo>
                <a:lnTo>
                  <a:pt x="671493" y="2882492"/>
                </a:lnTo>
                <a:lnTo>
                  <a:pt x="708810" y="2908092"/>
                </a:lnTo>
                <a:lnTo>
                  <a:pt x="746883" y="2932644"/>
                </a:lnTo>
                <a:lnTo>
                  <a:pt x="785691" y="2956130"/>
                </a:lnTo>
                <a:lnTo>
                  <a:pt x="825214" y="2978527"/>
                </a:lnTo>
                <a:lnTo>
                  <a:pt x="865431" y="2999815"/>
                </a:lnTo>
                <a:lnTo>
                  <a:pt x="906322" y="3019975"/>
                </a:lnTo>
                <a:lnTo>
                  <a:pt x="947865" y="3038983"/>
                </a:lnTo>
                <a:lnTo>
                  <a:pt x="990039" y="3056821"/>
                </a:lnTo>
                <a:lnTo>
                  <a:pt x="1032825" y="3073467"/>
                </a:lnTo>
                <a:lnTo>
                  <a:pt x="1076200" y="3088901"/>
                </a:lnTo>
                <a:lnTo>
                  <a:pt x="1120146" y="3103101"/>
                </a:lnTo>
                <a:lnTo>
                  <a:pt x="1164639" y="3116047"/>
                </a:lnTo>
                <a:lnTo>
                  <a:pt x="1209661" y="3127719"/>
                </a:lnTo>
                <a:lnTo>
                  <a:pt x="1255191" y="3138095"/>
                </a:lnTo>
                <a:lnTo>
                  <a:pt x="1301206" y="3147155"/>
                </a:lnTo>
                <a:lnTo>
                  <a:pt x="1347688" y="3154878"/>
                </a:lnTo>
                <a:lnTo>
                  <a:pt x="1394615" y="3161244"/>
                </a:lnTo>
                <a:lnTo>
                  <a:pt x="1441965" y="3166231"/>
                </a:lnTo>
                <a:lnTo>
                  <a:pt x="1489720" y="3169818"/>
                </a:lnTo>
                <a:lnTo>
                  <a:pt x="1537857" y="3171986"/>
                </a:lnTo>
                <a:lnTo>
                  <a:pt x="1586357" y="3172713"/>
                </a:lnTo>
                <a:lnTo>
                  <a:pt x="1634856" y="3171986"/>
                </a:lnTo>
                <a:lnTo>
                  <a:pt x="1682993" y="3169818"/>
                </a:lnTo>
                <a:lnTo>
                  <a:pt x="1730748" y="3166231"/>
                </a:lnTo>
                <a:lnTo>
                  <a:pt x="1778098" y="3161244"/>
                </a:lnTo>
                <a:lnTo>
                  <a:pt x="1825025" y="3154878"/>
                </a:lnTo>
                <a:lnTo>
                  <a:pt x="1871507" y="3147155"/>
                </a:lnTo>
                <a:lnTo>
                  <a:pt x="1917522" y="3138095"/>
                </a:lnTo>
                <a:lnTo>
                  <a:pt x="1963052" y="3127719"/>
                </a:lnTo>
                <a:lnTo>
                  <a:pt x="2008074" y="3116047"/>
                </a:lnTo>
                <a:lnTo>
                  <a:pt x="2052567" y="3103101"/>
                </a:lnTo>
                <a:lnTo>
                  <a:pt x="2096513" y="3088901"/>
                </a:lnTo>
                <a:lnTo>
                  <a:pt x="2139888" y="3073467"/>
                </a:lnTo>
                <a:lnTo>
                  <a:pt x="2182674" y="3056821"/>
                </a:lnTo>
                <a:lnTo>
                  <a:pt x="2224848" y="3038983"/>
                </a:lnTo>
                <a:lnTo>
                  <a:pt x="2266391" y="3019975"/>
                </a:lnTo>
                <a:lnTo>
                  <a:pt x="2307282" y="2999815"/>
                </a:lnTo>
                <a:lnTo>
                  <a:pt x="2347499" y="2978527"/>
                </a:lnTo>
                <a:lnTo>
                  <a:pt x="2387022" y="2956130"/>
                </a:lnTo>
                <a:lnTo>
                  <a:pt x="2425830" y="2932644"/>
                </a:lnTo>
                <a:lnTo>
                  <a:pt x="2463903" y="2908092"/>
                </a:lnTo>
                <a:lnTo>
                  <a:pt x="2501220" y="2882492"/>
                </a:lnTo>
                <a:lnTo>
                  <a:pt x="2537760" y="2855867"/>
                </a:lnTo>
                <a:lnTo>
                  <a:pt x="2573503" y="2828237"/>
                </a:lnTo>
                <a:lnTo>
                  <a:pt x="2608427" y="2799623"/>
                </a:lnTo>
                <a:lnTo>
                  <a:pt x="2642512" y="2770045"/>
                </a:lnTo>
                <a:lnTo>
                  <a:pt x="2675736" y="2739524"/>
                </a:lnTo>
                <a:lnTo>
                  <a:pt x="2708081" y="2708081"/>
                </a:lnTo>
                <a:lnTo>
                  <a:pt x="2739524" y="2675736"/>
                </a:lnTo>
                <a:lnTo>
                  <a:pt x="2770045" y="2642512"/>
                </a:lnTo>
                <a:lnTo>
                  <a:pt x="2799623" y="2608427"/>
                </a:lnTo>
                <a:lnTo>
                  <a:pt x="2828237" y="2573503"/>
                </a:lnTo>
                <a:lnTo>
                  <a:pt x="2855867" y="2537760"/>
                </a:lnTo>
                <a:lnTo>
                  <a:pt x="2882492" y="2501220"/>
                </a:lnTo>
                <a:lnTo>
                  <a:pt x="2908092" y="2463903"/>
                </a:lnTo>
                <a:lnTo>
                  <a:pt x="2932644" y="2425830"/>
                </a:lnTo>
                <a:lnTo>
                  <a:pt x="2956130" y="2387022"/>
                </a:lnTo>
                <a:lnTo>
                  <a:pt x="2978527" y="2347499"/>
                </a:lnTo>
                <a:lnTo>
                  <a:pt x="2999815" y="2307282"/>
                </a:lnTo>
                <a:lnTo>
                  <a:pt x="3019975" y="2266391"/>
                </a:lnTo>
                <a:lnTo>
                  <a:pt x="3038983" y="2224848"/>
                </a:lnTo>
                <a:lnTo>
                  <a:pt x="3056821" y="2182674"/>
                </a:lnTo>
                <a:lnTo>
                  <a:pt x="3073467" y="2139888"/>
                </a:lnTo>
                <a:lnTo>
                  <a:pt x="3088901" y="2096513"/>
                </a:lnTo>
                <a:lnTo>
                  <a:pt x="3103101" y="2052567"/>
                </a:lnTo>
                <a:lnTo>
                  <a:pt x="3116047" y="2008074"/>
                </a:lnTo>
                <a:lnTo>
                  <a:pt x="3127719" y="1963052"/>
                </a:lnTo>
                <a:lnTo>
                  <a:pt x="3138095" y="1917522"/>
                </a:lnTo>
                <a:lnTo>
                  <a:pt x="3147155" y="1871507"/>
                </a:lnTo>
                <a:lnTo>
                  <a:pt x="3154878" y="1825025"/>
                </a:lnTo>
                <a:lnTo>
                  <a:pt x="3161244" y="1778098"/>
                </a:lnTo>
                <a:lnTo>
                  <a:pt x="3166231" y="1730748"/>
                </a:lnTo>
                <a:lnTo>
                  <a:pt x="3169818" y="1682993"/>
                </a:lnTo>
                <a:lnTo>
                  <a:pt x="3171986" y="1634856"/>
                </a:lnTo>
                <a:lnTo>
                  <a:pt x="3172714" y="1586356"/>
                </a:lnTo>
                <a:lnTo>
                  <a:pt x="3171986" y="1537857"/>
                </a:lnTo>
                <a:lnTo>
                  <a:pt x="3169818" y="1489720"/>
                </a:lnTo>
                <a:lnTo>
                  <a:pt x="3166231" y="1441965"/>
                </a:lnTo>
                <a:lnTo>
                  <a:pt x="3161244" y="1394615"/>
                </a:lnTo>
                <a:lnTo>
                  <a:pt x="3154878" y="1347688"/>
                </a:lnTo>
                <a:lnTo>
                  <a:pt x="3147155" y="1301206"/>
                </a:lnTo>
                <a:lnTo>
                  <a:pt x="3138095" y="1255191"/>
                </a:lnTo>
                <a:lnTo>
                  <a:pt x="3127719" y="1209661"/>
                </a:lnTo>
                <a:lnTo>
                  <a:pt x="3116047" y="1164639"/>
                </a:lnTo>
                <a:lnTo>
                  <a:pt x="3103101" y="1120146"/>
                </a:lnTo>
                <a:lnTo>
                  <a:pt x="3088901" y="1076200"/>
                </a:lnTo>
                <a:lnTo>
                  <a:pt x="3073467" y="1032825"/>
                </a:lnTo>
                <a:lnTo>
                  <a:pt x="3056821" y="990039"/>
                </a:lnTo>
                <a:lnTo>
                  <a:pt x="3038983" y="947865"/>
                </a:lnTo>
                <a:lnTo>
                  <a:pt x="3019975" y="906322"/>
                </a:lnTo>
                <a:lnTo>
                  <a:pt x="2999815" y="865431"/>
                </a:lnTo>
                <a:lnTo>
                  <a:pt x="2978527" y="825214"/>
                </a:lnTo>
                <a:lnTo>
                  <a:pt x="2956130" y="785691"/>
                </a:lnTo>
                <a:lnTo>
                  <a:pt x="2932644" y="746883"/>
                </a:lnTo>
                <a:lnTo>
                  <a:pt x="2908092" y="708810"/>
                </a:lnTo>
                <a:lnTo>
                  <a:pt x="2882492" y="671493"/>
                </a:lnTo>
                <a:lnTo>
                  <a:pt x="2855867" y="634953"/>
                </a:lnTo>
                <a:lnTo>
                  <a:pt x="2828237" y="599210"/>
                </a:lnTo>
                <a:lnTo>
                  <a:pt x="2799623" y="564286"/>
                </a:lnTo>
                <a:lnTo>
                  <a:pt x="2770045" y="530201"/>
                </a:lnTo>
                <a:lnTo>
                  <a:pt x="2739524" y="496977"/>
                </a:lnTo>
                <a:lnTo>
                  <a:pt x="2708081" y="464632"/>
                </a:lnTo>
                <a:lnTo>
                  <a:pt x="2675736" y="433189"/>
                </a:lnTo>
                <a:lnTo>
                  <a:pt x="2642512" y="402668"/>
                </a:lnTo>
                <a:lnTo>
                  <a:pt x="2608427" y="373090"/>
                </a:lnTo>
                <a:lnTo>
                  <a:pt x="2573503" y="344476"/>
                </a:lnTo>
                <a:lnTo>
                  <a:pt x="2537760" y="316846"/>
                </a:lnTo>
                <a:lnTo>
                  <a:pt x="2501220" y="290221"/>
                </a:lnTo>
                <a:lnTo>
                  <a:pt x="2463903" y="264621"/>
                </a:lnTo>
                <a:lnTo>
                  <a:pt x="2425830" y="240069"/>
                </a:lnTo>
                <a:lnTo>
                  <a:pt x="2387022" y="216583"/>
                </a:lnTo>
                <a:lnTo>
                  <a:pt x="2347499" y="194186"/>
                </a:lnTo>
                <a:lnTo>
                  <a:pt x="2307282" y="172898"/>
                </a:lnTo>
                <a:lnTo>
                  <a:pt x="2266391" y="152738"/>
                </a:lnTo>
                <a:lnTo>
                  <a:pt x="2224848" y="133730"/>
                </a:lnTo>
                <a:lnTo>
                  <a:pt x="2182674" y="115892"/>
                </a:lnTo>
                <a:lnTo>
                  <a:pt x="2139888" y="99246"/>
                </a:lnTo>
                <a:lnTo>
                  <a:pt x="2096513" y="83812"/>
                </a:lnTo>
                <a:lnTo>
                  <a:pt x="2052567" y="69612"/>
                </a:lnTo>
                <a:lnTo>
                  <a:pt x="2008074" y="56666"/>
                </a:lnTo>
                <a:lnTo>
                  <a:pt x="1963052" y="44994"/>
                </a:lnTo>
                <a:lnTo>
                  <a:pt x="1917522" y="34618"/>
                </a:lnTo>
                <a:lnTo>
                  <a:pt x="1871507" y="25558"/>
                </a:lnTo>
                <a:lnTo>
                  <a:pt x="1825025" y="17835"/>
                </a:lnTo>
                <a:lnTo>
                  <a:pt x="1778098" y="11469"/>
                </a:lnTo>
                <a:lnTo>
                  <a:pt x="1730748" y="6482"/>
                </a:lnTo>
                <a:lnTo>
                  <a:pt x="1682993" y="2895"/>
                </a:lnTo>
                <a:lnTo>
                  <a:pt x="1634856" y="727"/>
                </a:lnTo>
                <a:lnTo>
                  <a:pt x="1586357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002293" y="1958959"/>
            <a:ext cx="2931795" cy="2931795"/>
          </a:xfrm>
          <a:custGeom>
            <a:avLst/>
            <a:gdLst/>
            <a:ahLst/>
            <a:cxnLst/>
            <a:rect l="l" t="t" r="r" b="b"/>
            <a:pathLst>
              <a:path w="2931795" h="2931795">
                <a:moveTo>
                  <a:pt x="1465770" y="0"/>
                </a:moveTo>
                <a:lnTo>
                  <a:pt x="1417387" y="783"/>
                </a:lnTo>
                <a:lnTo>
                  <a:pt x="1369395" y="3117"/>
                </a:lnTo>
                <a:lnTo>
                  <a:pt x="1321820" y="6978"/>
                </a:lnTo>
                <a:lnTo>
                  <a:pt x="1274685" y="12342"/>
                </a:lnTo>
                <a:lnTo>
                  <a:pt x="1228014" y="19184"/>
                </a:lnTo>
                <a:lnTo>
                  <a:pt x="1181832" y="27481"/>
                </a:lnTo>
                <a:lnTo>
                  <a:pt x="1136163" y="37207"/>
                </a:lnTo>
                <a:lnTo>
                  <a:pt x="1091031" y="48340"/>
                </a:lnTo>
                <a:lnTo>
                  <a:pt x="1046459" y="60854"/>
                </a:lnTo>
                <a:lnTo>
                  <a:pt x="1002473" y="74727"/>
                </a:lnTo>
                <a:lnTo>
                  <a:pt x="959096" y="89933"/>
                </a:lnTo>
                <a:lnTo>
                  <a:pt x="916352" y="106448"/>
                </a:lnTo>
                <a:lnTo>
                  <a:pt x="874266" y="124248"/>
                </a:lnTo>
                <a:lnTo>
                  <a:pt x="832862" y="143310"/>
                </a:lnTo>
                <a:lnTo>
                  <a:pt x="792164" y="163609"/>
                </a:lnTo>
                <a:lnTo>
                  <a:pt x="752195" y="185120"/>
                </a:lnTo>
                <a:lnTo>
                  <a:pt x="712981" y="207821"/>
                </a:lnTo>
                <a:lnTo>
                  <a:pt x="674545" y="231686"/>
                </a:lnTo>
                <a:lnTo>
                  <a:pt x="636912" y="256691"/>
                </a:lnTo>
                <a:lnTo>
                  <a:pt x="600105" y="282812"/>
                </a:lnTo>
                <a:lnTo>
                  <a:pt x="564148" y="310026"/>
                </a:lnTo>
                <a:lnTo>
                  <a:pt x="529067" y="338308"/>
                </a:lnTo>
                <a:lnTo>
                  <a:pt x="494885" y="367634"/>
                </a:lnTo>
                <a:lnTo>
                  <a:pt x="461625" y="397979"/>
                </a:lnTo>
                <a:lnTo>
                  <a:pt x="429313" y="429320"/>
                </a:lnTo>
                <a:lnTo>
                  <a:pt x="397973" y="461632"/>
                </a:lnTo>
                <a:lnTo>
                  <a:pt x="367628" y="494892"/>
                </a:lnTo>
                <a:lnTo>
                  <a:pt x="338303" y="529075"/>
                </a:lnTo>
                <a:lnTo>
                  <a:pt x="310021" y="564156"/>
                </a:lnTo>
                <a:lnTo>
                  <a:pt x="282808" y="600113"/>
                </a:lnTo>
                <a:lnTo>
                  <a:pt x="256687" y="636920"/>
                </a:lnTo>
                <a:lnTo>
                  <a:pt x="231682" y="674554"/>
                </a:lnTo>
                <a:lnTo>
                  <a:pt x="207817" y="712990"/>
                </a:lnTo>
                <a:lnTo>
                  <a:pt x="185117" y="752205"/>
                </a:lnTo>
                <a:lnTo>
                  <a:pt x="163606" y="792174"/>
                </a:lnTo>
                <a:lnTo>
                  <a:pt x="143308" y="832872"/>
                </a:lnTo>
                <a:lnTo>
                  <a:pt x="124246" y="874277"/>
                </a:lnTo>
                <a:lnTo>
                  <a:pt x="106446" y="916363"/>
                </a:lnTo>
                <a:lnTo>
                  <a:pt x="89931" y="959107"/>
                </a:lnTo>
                <a:lnTo>
                  <a:pt x="74725" y="1002484"/>
                </a:lnTo>
                <a:lnTo>
                  <a:pt x="60853" y="1046471"/>
                </a:lnTo>
                <a:lnTo>
                  <a:pt x="48339" y="1091042"/>
                </a:lnTo>
                <a:lnTo>
                  <a:pt x="37207" y="1136175"/>
                </a:lnTo>
                <a:lnTo>
                  <a:pt x="27480" y="1181844"/>
                </a:lnTo>
                <a:lnTo>
                  <a:pt x="19184" y="1228027"/>
                </a:lnTo>
                <a:lnTo>
                  <a:pt x="12342" y="1274697"/>
                </a:lnTo>
                <a:lnTo>
                  <a:pt x="6978" y="1321832"/>
                </a:lnTo>
                <a:lnTo>
                  <a:pt x="3117" y="1369408"/>
                </a:lnTo>
                <a:lnTo>
                  <a:pt x="783" y="1417399"/>
                </a:lnTo>
                <a:lnTo>
                  <a:pt x="0" y="1465783"/>
                </a:lnTo>
                <a:lnTo>
                  <a:pt x="783" y="1514166"/>
                </a:lnTo>
                <a:lnTo>
                  <a:pt x="3117" y="1562158"/>
                </a:lnTo>
                <a:lnTo>
                  <a:pt x="6978" y="1609733"/>
                </a:lnTo>
                <a:lnTo>
                  <a:pt x="12342" y="1656868"/>
                </a:lnTo>
                <a:lnTo>
                  <a:pt x="19184" y="1703539"/>
                </a:lnTo>
                <a:lnTo>
                  <a:pt x="27480" y="1749721"/>
                </a:lnTo>
                <a:lnTo>
                  <a:pt x="37207" y="1795390"/>
                </a:lnTo>
                <a:lnTo>
                  <a:pt x="48339" y="1840523"/>
                </a:lnTo>
                <a:lnTo>
                  <a:pt x="60853" y="1885095"/>
                </a:lnTo>
                <a:lnTo>
                  <a:pt x="74725" y="1929081"/>
                </a:lnTo>
                <a:lnTo>
                  <a:pt x="89931" y="1972458"/>
                </a:lnTo>
                <a:lnTo>
                  <a:pt x="106446" y="2015202"/>
                </a:lnTo>
                <a:lnTo>
                  <a:pt x="124246" y="2057288"/>
                </a:lnTo>
                <a:lnTo>
                  <a:pt x="143308" y="2098693"/>
                </a:lnTo>
                <a:lnTo>
                  <a:pt x="163606" y="2139392"/>
                </a:lnTo>
                <a:lnTo>
                  <a:pt x="185117" y="2179360"/>
                </a:lnTo>
                <a:lnTo>
                  <a:pt x="207817" y="2218575"/>
                </a:lnTo>
                <a:lnTo>
                  <a:pt x="231682" y="2257011"/>
                </a:lnTo>
                <a:lnTo>
                  <a:pt x="256687" y="2294645"/>
                </a:lnTo>
                <a:lnTo>
                  <a:pt x="282808" y="2331452"/>
                </a:lnTo>
                <a:lnTo>
                  <a:pt x="310021" y="2367409"/>
                </a:lnTo>
                <a:lnTo>
                  <a:pt x="338303" y="2402491"/>
                </a:lnTo>
                <a:lnTo>
                  <a:pt x="367628" y="2436674"/>
                </a:lnTo>
                <a:lnTo>
                  <a:pt x="397973" y="2469933"/>
                </a:lnTo>
                <a:lnTo>
                  <a:pt x="429313" y="2502246"/>
                </a:lnTo>
                <a:lnTo>
                  <a:pt x="461625" y="2533586"/>
                </a:lnTo>
                <a:lnTo>
                  <a:pt x="494885" y="2563932"/>
                </a:lnTo>
                <a:lnTo>
                  <a:pt x="529067" y="2593257"/>
                </a:lnTo>
                <a:lnTo>
                  <a:pt x="564148" y="2621539"/>
                </a:lnTo>
                <a:lnTo>
                  <a:pt x="600105" y="2648753"/>
                </a:lnTo>
                <a:lnTo>
                  <a:pt x="636912" y="2674875"/>
                </a:lnTo>
                <a:lnTo>
                  <a:pt x="674545" y="2699880"/>
                </a:lnTo>
                <a:lnTo>
                  <a:pt x="712981" y="2723745"/>
                </a:lnTo>
                <a:lnTo>
                  <a:pt x="752195" y="2746445"/>
                </a:lnTo>
                <a:lnTo>
                  <a:pt x="792164" y="2767957"/>
                </a:lnTo>
                <a:lnTo>
                  <a:pt x="832862" y="2788255"/>
                </a:lnTo>
                <a:lnTo>
                  <a:pt x="874266" y="2807317"/>
                </a:lnTo>
                <a:lnTo>
                  <a:pt x="916352" y="2825118"/>
                </a:lnTo>
                <a:lnTo>
                  <a:pt x="959096" y="2841633"/>
                </a:lnTo>
                <a:lnTo>
                  <a:pt x="1002473" y="2856839"/>
                </a:lnTo>
                <a:lnTo>
                  <a:pt x="1046459" y="2870711"/>
                </a:lnTo>
                <a:lnTo>
                  <a:pt x="1091031" y="2883225"/>
                </a:lnTo>
                <a:lnTo>
                  <a:pt x="1136163" y="2894358"/>
                </a:lnTo>
                <a:lnTo>
                  <a:pt x="1181832" y="2904085"/>
                </a:lnTo>
                <a:lnTo>
                  <a:pt x="1228014" y="2912381"/>
                </a:lnTo>
                <a:lnTo>
                  <a:pt x="1274685" y="2919223"/>
                </a:lnTo>
                <a:lnTo>
                  <a:pt x="1321820" y="2924587"/>
                </a:lnTo>
                <a:lnTo>
                  <a:pt x="1369395" y="2928448"/>
                </a:lnTo>
                <a:lnTo>
                  <a:pt x="1417387" y="2930782"/>
                </a:lnTo>
                <a:lnTo>
                  <a:pt x="1465770" y="2931566"/>
                </a:lnTo>
                <a:lnTo>
                  <a:pt x="1514154" y="2930782"/>
                </a:lnTo>
                <a:lnTo>
                  <a:pt x="1562146" y="2928448"/>
                </a:lnTo>
                <a:lnTo>
                  <a:pt x="1609722" y="2924587"/>
                </a:lnTo>
                <a:lnTo>
                  <a:pt x="1656858" y="2919223"/>
                </a:lnTo>
                <a:lnTo>
                  <a:pt x="1703529" y="2912381"/>
                </a:lnTo>
                <a:lnTo>
                  <a:pt x="1749712" y="2904085"/>
                </a:lnTo>
                <a:lnTo>
                  <a:pt x="1795382" y="2894358"/>
                </a:lnTo>
                <a:lnTo>
                  <a:pt x="1840515" y="2883225"/>
                </a:lnTo>
                <a:lnTo>
                  <a:pt x="1885087" y="2870711"/>
                </a:lnTo>
                <a:lnTo>
                  <a:pt x="1929073" y="2856839"/>
                </a:lnTo>
                <a:lnTo>
                  <a:pt x="1972451" y="2841633"/>
                </a:lnTo>
                <a:lnTo>
                  <a:pt x="2015195" y="2825118"/>
                </a:lnTo>
                <a:lnTo>
                  <a:pt x="2057281" y="2807317"/>
                </a:lnTo>
                <a:lnTo>
                  <a:pt x="2098686" y="2788255"/>
                </a:lnTo>
                <a:lnTo>
                  <a:pt x="2139385" y="2767957"/>
                </a:lnTo>
                <a:lnTo>
                  <a:pt x="2179353" y="2746445"/>
                </a:lnTo>
                <a:lnTo>
                  <a:pt x="2218568" y="2723745"/>
                </a:lnTo>
                <a:lnTo>
                  <a:pt x="2257004" y="2699880"/>
                </a:lnTo>
                <a:lnTo>
                  <a:pt x="2294638" y="2674875"/>
                </a:lnTo>
                <a:lnTo>
                  <a:pt x="2331445" y="2648753"/>
                </a:lnTo>
                <a:lnTo>
                  <a:pt x="2367402" y="2621539"/>
                </a:lnTo>
                <a:lnTo>
                  <a:pt x="2402483" y="2593257"/>
                </a:lnTo>
                <a:lnTo>
                  <a:pt x="2436666" y="2563932"/>
                </a:lnTo>
                <a:lnTo>
                  <a:pt x="2469925" y="2533586"/>
                </a:lnTo>
                <a:lnTo>
                  <a:pt x="2502238" y="2502246"/>
                </a:lnTo>
                <a:lnTo>
                  <a:pt x="2533578" y="2469933"/>
                </a:lnTo>
                <a:lnTo>
                  <a:pt x="2563923" y="2436674"/>
                </a:lnTo>
                <a:lnTo>
                  <a:pt x="2593249" y="2402491"/>
                </a:lnTo>
                <a:lnTo>
                  <a:pt x="2621530" y="2367409"/>
                </a:lnTo>
                <a:lnTo>
                  <a:pt x="2648744" y="2331452"/>
                </a:lnTo>
                <a:lnTo>
                  <a:pt x="2674865" y="2294645"/>
                </a:lnTo>
                <a:lnTo>
                  <a:pt x="2699870" y="2257011"/>
                </a:lnTo>
                <a:lnTo>
                  <a:pt x="2723735" y="2218575"/>
                </a:lnTo>
                <a:lnTo>
                  <a:pt x="2746435" y="2179360"/>
                </a:lnTo>
                <a:lnTo>
                  <a:pt x="2767946" y="2139392"/>
                </a:lnTo>
                <a:lnTo>
                  <a:pt x="2788245" y="2098693"/>
                </a:lnTo>
                <a:lnTo>
                  <a:pt x="2807306" y="2057288"/>
                </a:lnTo>
                <a:lnTo>
                  <a:pt x="2825107" y="2015202"/>
                </a:lnTo>
                <a:lnTo>
                  <a:pt x="2841622" y="1972458"/>
                </a:lnTo>
                <a:lnTo>
                  <a:pt x="2856827" y="1929081"/>
                </a:lnTo>
                <a:lnTo>
                  <a:pt x="2870699" y="1885095"/>
                </a:lnTo>
                <a:lnTo>
                  <a:pt x="2883214" y="1840523"/>
                </a:lnTo>
                <a:lnTo>
                  <a:pt x="2894346" y="1795390"/>
                </a:lnTo>
                <a:lnTo>
                  <a:pt x="2904072" y="1749721"/>
                </a:lnTo>
                <a:lnTo>
                  <a:pt x="2912369" y="1703539"/>
                </a:lnTo>
                <a:lnTo>
                  <a:pt x="2919211" y="1656868"/>
                </a:lnTo>
                <a:lnTo>
                  <a:pt x="2924574" y="1609733"/>
                </a:lnTo>
                <a:lnTo>
                  <a:pt x="2928435" y="1562158"/>
                </a:lnTo>
                <a:lnTo>
                  <a:pt x="2930770" y="1514166"/>
                </a:lnTo>
                <a:lnTo>
                  <a:pt x="2931553" y="1465783"/>
                </a:lnTo>
                <a:lnTo>
                  <a:pt x="2930770" y="1417399"/>
                </a:lnTo>
                <a:lnTo>
                  <a:pt x="2928435" y="1369408"/>
                </a:lnTo>
                <a:lnTo>
                  <a:pt x="2924574" y="1321832"/>
                </a:lnTo>
                <a:lnTo>
                  <a:pt x="2919211" y="1274697"/>
                </a:lnTo>
                <a:lnTo>
                  <a:pt x="2912369" y="1228027"/>
                </a:lnTo>
                <a:lnTo>
                  <a:pt x="2904072" y="1181844"/>
                </a:lnTo>
                <a:lnTo>
                  <a:pt x="2894346" y="1136175"/>
                </a:lnTo>
                <a:lnTo>
                  <a:pt x="2883214" y="1091042"/>
                </a:lnTo>
                <a:lnTo>
                  <a:pt x="2870699" y="1046471"/>
                </a:lnTo>
                <a:lnTo>
                  <a:pt x="2856827" y="1002484"/>
                </a:lnTo>
                <a:lnTo>
                  <a:pt x="2841622" y="959107"/>
                </a:lnTo>
                <a:lnTo>
                  <a:pt x="2825107" y="916363"/>
                </a:lnTo>
                <a:lnTo>
                  <a:pt x="2807306" y="874277"/>
                </a:lnTo>
                <a:lnTo>
                  <a:pt x="2788245" y="832872"/>
                </a:lnTo>
                <a:lnTo>
                  <a:pt x="2767946" y="792174"/>
                </a:lnTo>
                <a:lnTo>
                  <a:pt x="2746435" y="752205"/>
                </a:lnTo>
                <a:lnTo>
                  <a:pt x="2723735" y="712990"/>
                </a:lnTo>
                <a:lnTo>
                  <a:pt x="2699870" y="674554"/>
                </a:lnTo>
                <a:lnTo>
                  <a:pt x="2674865" y="636920"/>
                </a:lnTo>
                <a:lnTo>
                  <a:pt x="2648744" y="600113"/>
                </a:lnTo>
                <a:lnTo>
                  <a:pt x="2621530" y="564156"/>
                </a:lnTo>
                <a:lnTo>
                  <a:pt x="2593249" y="529075"/>
                </a:lnTo>
                <a:lnTo>
                  <a:pt x="2563923" y="494892"/>
                </a:lnTo>
                <a:lnTo>
                  <a:pt x="2533578" y="461632"/>
                </a:lnTo>
                <a:lnTo>
                  <a:pt x="2502238" y="429320"/>
                </a:lnTo>
                <a:lnTo>
                  <a:pt x="2469925" y="397979"/>
                </a:lnTo>
                <a:lnTo>
                  <a:pt x="2436666" y="367634"/>
                </a:lnTo>
                <a:lnTo>
                  <a:pt x="2402483" y="338308"/>
                </a:lnTo>
                <a:lnTo>
                  <a:pt x="2367402" y="310026"/>
                </a:lnTo>
                <a:lnTo>
                  <a:pt x="2331445" y="282812"/>
                </a:lnTo>
                <a:lnTo>
                  <a:pt x="2294638" y="256691"/>
                </a:lnTo>
                <a:lnTo>
                  <a:pt x="2257004" y="231686"/>
                </a:lnTo>
                <a:lnTo>
                  <a:pt x="2218568" y="207821"/>
                </a:lnTo>
                <a:lnTo>
                  <a:pt x="2179353" y="185120"/>
                </a:lnTo>
                <a:lnTo>
                  <a:pt x="2139385" y="163609"/>
                </a:lnTo>
                <a:lnTo>
                  <a:pt x="2098686" y="143310"/>
                </a:lnTo>
                <a:lnTo>
                  <a:pt x="2057281" y="124248"/>
                </a:lnTo>
                <a:lnTo>
                  <a:pt x="2015195" y="106448"/>
                </a:lnTo>
                <a:lnTo>
                  <a:pt x="1972451" y="89933"/>
                </a:lnTo>
                <a:lnTo>
                  <a:pt x="1929073" y="74727"/>
                </a:lnTo>
                <a:lnTo>
                  <a:pt x="1885087" y="60854"/>
                </a:lnTo>
                <a:lnTo>
                  <a:pt x="1840515" y="48340"/>
                </a:lnTo>
                <a:lnTo>
                  <a:pt x="1795382" y="37207"/>
                </a:lnTo>
                <a:lnTo>
                  <a:pt x="1749712" y="27481"/>
                </a:lnTo>
                <a:lnTo>
                  <a:pt x="1703529" y="19184"/>
                </a:lnTo>
                <a:lnTo>
                  <a:pt x="1656858" y="12342"/>
                </a:lnTo>
                <a:lnTo>
                  <a:pt x="1609722" y="6978"/>
                </a:lnTo>
                <a:lnTo>
                  <a:pt x="1562146" y="3117"/>
                </a:lnTo>
                <a:lnTo>
                  <a:pt x="1514154" y="783"/>
                </a:lnTo>
                <a:lnTo>
                  <a:pt x="146577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201432"/>
            <a:ext cx="7491362" cy="445513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2871" y="2079536"/>
            <a:ext cx="2690406" cy="269040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65846" y="1547672"/>
            <a:ext cx="1575330" cy="18034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06255" y="1753743"/>
            <a:ext cx="612783" cy="59113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04709" y="2246579"/>
            <a:ext cx="537769" cy="55783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51176" y="3723271"/>
            <a:ext cx="1082675" cy="120139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647971" y="2808871"/>
            <a:ext cx="1540979" cy="1942172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3832212" y="3773601"/>
            <a:ext cx="2058670" cy="875665"/>
          </a:xfrm>
          <a:custGeom>
            <a:avLst/>
            <a:gdLst/>
            <a:ahLst/>
            <a:cxnLst/>
            <a:rect l="l" t="t" r="r" b="b"/>
            <a:pathLst>
              <a:path w="2058670" h="875664">
                <a:moveTo>
                  <a:pt x="366344" y="193332"/>
                </a:moveTo>
                <a:lnTo>
                  <a:pt x="363753" y="145783"/>
                </a:lnTo>
                <a:lnTo>
                  <a:pt x="355257" y="103835"/>
                </a:lnTo>
                <a:lnTo>
                  <a:pt x="339801" y="68110"/>
                </a:lnTo>
                <a:lnTo>
                  <a:pt x="283730" y="17856"/>
                </a:lnTo>
                <a:lnTo>
                  <a:pt x="240982" y="4572"/>
                </a:lnTo>
                <a:lnTo>
                  <a:pt x="186994" y="0"/>
                </a:lnTo>
                <a:lnTo>
                  <a:pt x="134581" y="5549"/>
                </a:lnTo>
                <a:lnTo>
                  <a:pt x="91503" y="21361"/>
                </a:lnTo>
                <a:lnTo>
                  <a:pt x="57315" y="46164"/>
                </a:lnTo>
                <a:lnTo>
                  <a:pt x="31534" y="78676"/>
                </a:lnTo>
                <a:lnTo>
                  <a:pt x="13703" y="117652"/>
                </a:lnTo>
                <a:lnTo>
                  <a:pt x="3352" y="161810"/>
                </a:lnTo>
                <a:lnTo>
                  <a:pt x="0" y="209880"/>
                </a:lnTo>
                <a:lnTo>
                  <a:pt x="0" y="665264"/>
                </a:lnTo>
                <a:lnTo>
                  <a:pt x="3200" y="712939"/>
                </a:lnTo>
                <a:lnTo>
                  <a:pt x="13106" y="756945"/>
                </a:lnTo>
                <a:lnTo>
                  <a:pt x="30238" y="795947"/>
                </a:lnTo>
                <a:lnTo>
                  <a:pt x="55067" y="828598"/>
                </a:lnTo>
                <a:lnTo>
                  <a:pt x="88074" y="853567"/>
                </a:lnTo>
                <a:lnTo>
                  <a:pt x="129768" y="869543"/>
                </a:lnTo>
                <a:lnTo>
                  <a:pt x="180632" y="875157"/>
                </a:lnTo>
                <a:lnTo>
                  <a:pt x="235788" y="868222"/>
                </a:lnTo>
                <a:lnTo>
                  <a:pt x="276517" y="849236"/>
                </a:lnTo>
                <a:lnTo>
                  <a:pt x="304596" y="820953"/>
                </a:lnTo>
                <a:lnTo>
                  <a:pt x="321830" y="786117"/>
                </a:lnTo>
                <a:lnTo>
                  <a:pt x="321830" y="868794"/>
                </a:lnTo>
                <a:lnTo>
                  <a:pt x="366344" y="868794"/>
                </a:lnTo>
                <a:lnTo>
                  <a:pt x="366344" y="437565"/>
                </a:lnTo>
                <a:lnTo>
                  <a:pt x="197167" y="437565"/>
                </a:lnTo>
                <a:lnTo>
                  <a:pt x="197167" y="480822"/>
                </a:lnTo>
                <a:lnTo>
                  <a:pt x="314185" y="480822"/>
                </a:lnTo>
                <a:lnTo>
                  <a:pt x="314185" y="688162"/>
                </a:lnTo>
                <a:lnTo>
                  <a:pt x="309613" y="734860"/>
                </a:lnTo>
                <a:lnTo>
                  <a:pt x="296252" y="774484"/>
                </a:lnTo>
                <a:lnTo>
                  <a:pt x="272338" y="805129"/>
                </a:lnTo>
                <a:lnTo>
                  <a:pt x="236080" y="824903"/>
                </a:lnTo>
                <a:lnTo>
                  <a:pt x="185724" y="831913"/>
                </a:lnTo>
                <a:lnTo>
                  <a:pt x="134708" y="823556"/>
                </a:lnTo>
                <a:lnTo>
                  <a:pt x="96939" y="800481"/>
                </a:lnTo>
                <a:lnTo>
                  <a:pt x="71323" y="765695"/>
                </a:lnTo>
                <a:lnTo>
                  <a:pt x="56769" y="722160"/>
                </a:lnTo>
                <a:lnTo>
                  <a:pt x="52158" y="672896"/>
                </a:lnTo>
                <a:lnTo>
                  <a:pt x="52158" y="202247"/>
                </a:lnTo>
                <a:lnTo>
                  <a:pt x="56908" y="152488"/>
                </a:lnTo>
                <a:lnTo>
                  <a:pt x="71856" y="108915"/>
                </a:lnTo>
                <a:lnTo>
                  <a:pt x="98031" y="74295"/>
                </a:lnTo>
                <a:lnTo>
                  <a:pt x="136486" y="51473"/>
                </a:lnTo>
                <a:lnTo>
                  <a:pt x="188264" y="43243"/>
                </a:lnTo>
                <a:lnTo>
                  <a:pt x="240563" y="49784"/>
                </a:lnTo>
                <a:lnTo>
                  <a:pt x="276999" y="68732"/>
                </a:lnTo>
                <a:lnTo>
                  <a:pt x="299999" y="99021"/>
                </a:lnTo>
                <a:lnTo>
                  <a:pt x="312000" y="139636"/>
                </a:lnTo>
                <a:lnTo>
                  <a:pt x="315468" y="189534"/>
                </a:lnTo>
                <a:lnTo>
                  <a:pt x="315468" y="269671"/>
                </a:lnTo>
                <a:lnTo>
                  <a:pt x="366344" y="269671"/>
                </a:lnTo>
                <a:lnTo>
                  <a:pt x="366344" y="193332"/>
                </a:lnTo>
                <a:close/>
              </a:path>
              <a:path w="2058670" h="875664">
                <a:moveTo>
                  <a:pt x="801408" y="868794"/>
                </a:moveTo>
                <a:lnTo>
                  <a:pt x="566089" y="454113"/>
                </a:lnTo>
                <a:lnTo>
                  <a:pt x="604240" y="454113"/>
                </a:lnTo>
                <a:lnTo>
                  <a:pt x="657491" y="449224"/>
                </a:lnTo>
                <a:lnTo>
                  <a:pt x="700443" y="434987"/>
                </a:lnTo>
                <a:lnTo>
                  <a:pt x="703999" y="432498"/>
                </a:lnTo>
                <a:lnTo>
                  <a:pt x="733348" y="411975"/>
                </a:lnTo>
                <a:lnTo>
                  <a:pt x="734174" y="410870"/>
                </a:lnTo>
                <a:lnTo>
                  <a:pt x="756500" y="380809"/>
                </a:lnTo>
                <a:lnTo>
                  <a:pt x="770191" y="342074"/>
                </a:lnTo>
                <a:lnTo>
                  <a:pt x="774687" y="296392"/>
                </a:lnTo>
                <a:lnTo>
                  <a:pt x="774560" y="160286"/>
                </a:lnTo>
                <a:lnTo>
                  <a:pt x="770204" y="115608"/>
                </a:lnTo>
                <a:lnTo>
                  <a:pt x="756589" y="77216"/>
                </a:lnTo>
                <a:lnTo>
                  <a:pt x="735812" y="49606"/>
                </a:lnTo>
                <a:lnTo>
                  <a:pt x="733666" y="46748"/>
                </a:lnTo>
                <a:lnTo>
                  <a:pt x="721258" y="38277"/>
                </a:lnTo>
                <a:lnTo>
                  <a:pt x="721258" y="160286"/>
                </a:lnTo>
                <a:lnTo>
                  <a:pt x="721258" y="300202"/>
                </a:lnTo>
                <a:lnTo>
                  <a:pt x="713841" y="347535"/>
                </a:lnTo>
                <a:lnTo>
                  <a:pt x="691527" y="382244"/>
                </a:lnTo>
                <a:lnTo>
                  <a:pt x="654189" y="403593"/>
                </a:lnTo>
                <a:lnTo>
                  <a:pt x="601700" y="410870"/>
                </a:lnTo>
                <a:lnTo>
                  <a:pt x="498665" y="410870"/>
                </a:lnTo>
                <a:lnTo>
                  <a:pt x="498665" y="49606"/>
                </a:lnTo>
                <a:lnTo>
                  <a:pt x="601700" y="49606"/>
                </a:lnTo>
                <a:lnTo>
                  <a:pt x="654189" y="56692"/>
                </a:lnTo>
                <a:lnTo>
                  <a:pt x="691527" y="77749"/>
                </a:lnTo>
                <a:lnTo>
                  <a:pt x="713841" y="112395"/>
                </a:lnTo>
                <a:lnTo>
                  <a:pt x="721258" y="160286"/>
                </a:lnTo>
                <a:lnTo>
                  <a:pt x="721258" y="38277"/>
                </a:lnTo>
                <a:lnTo>
                  <a:pt x="701192" y="24549"/>
                </a:lnTo>
                <a:lnTo>
                  <a:pt x="658977" y="10960"/>
                </a:lnTo>
                <a:lnTo>
                  <a:pt x="606793" y="6362"/>
                </a:lnTo>
                <a:lnTo>
                  <a:pt x="446506" y="6362"/>
                </a:lnTo>
                <a:lnTo>
                  <a:pt x="446506" y="868794"/>
                </a:lnTo>
                <a:lnTo>
                  <a:pt x="498665" y="868794"/>
                </a:lnTo>
                <a:lnTo>
                  <a:pt x="498665" y="432498"/>
                </a:lnTo>
                <a:lnTo>
                  <a:pt x="744169" y="868794"/>
                </a:lnTo>
                <a:lnTo>
                  <a:pt x="801408" y="868794"/>
                </a:lnTo>
                <a:close/>
              </a:path>
              <a:path w="2058670" h="875664">
                <a:moveTo>
                  <a:pt x="1218653" y="209880"/>
                </a:moveTo>
                <a:lnTo>
                  <a:pt x="1215161" y="161810"/>
                </a:lnTo>
                <a:lnTo>
                  <a:pt x="1204417" y="117652"/>
                </a:lnTo>
                <a:lnTo>
                  <a:pt x="1186014" y="78676"/>
                </a:lnTo>
                <a:lnTo>
                  <a:pt x="1166507" y="54711"/>
                </a:lnTo>
                <a:lnTo>
                  <a:pt x="1166507" y="202247"/>
                </a:lnTo>
                <a:lnTo>
                  <a:pt x="1166507" y="672896"/>
                </a:lnTo>
                <a:lnTo>
                  <a:pt x="1161491" y="722160"/>
                </a:lnTo>
                <a:lnTo>
                  <a:pt x="1145908" y="765695"/>
                </a:lnTo>
                <a:lnTo>
                  <a:pt x="1118971" y="800481"/>
                </a:lnTo>
                <a:lnTo>
                  <a:pt x="1079881" y="823556"/>
                </a:lnTo>
                <a:lnTo>
                  <a:pt x="1027849" y="831913"/>
                </a:lnTo>
                <a:lnTo>
                  <a:pt x="976439" y="823556"/>
                </a:lnTo>
                <a:lnTo>
                  <a:pt x="937729" y="800481"/>
                </a:lnTo>
                <a:lnTo>
                  <a:pt x="910983" y="765695"/>
                </a:lnTo>
                <a:lnTo>
                  <a:pt x="895477" y="722160"/>
                </a:lnTo>
                <a:lnTo>
                  <a:pt x="890473" y="672896"/>
                </a:lnTo>
                <a:lnTo>
                  <a:pt x="890473" y="202247"/>
                </a:lnTo>
                <a:lnTo>
                  <a:pt x="895477" y="152488"/>
                </a:lnTo>
                <a:lnTo>
                  <a:pt x="910983" y="108915"/>
                </a:lnTo>
                <a:lnTo>
                  <a:pt x="937729" y="74295"/>
                </a:lnTo>
                <a:lnTo>
                  <a:pt x="976439" y="51473"/>
                </a:lnTo>
                <a:lnTo>
                  <a:pt x="1027849" y="43243"/>
                </a:lnTo>
                <a:lnTo>
                  <a:pt x="1079881" y="51473"/>
                </a:lnTo>
                <a:lnTo>
                  <a:pt x="1118971" y="74295"/>
                </a:lnTo>
                <a:lnTo>
                  <a:pt x="1145908" y="108915"/>
                </a:lnTo>
                <a:lnTo>
                  <a:pt x="1161491" y="152488"/>
                </a:lnTo>
                <a:lnTo>
                  <a:pt x="1166507" y="202247"/>
                </a:lnTo>
                <a:lnTo>
                  <a:pt x="1166507" y="54711"/>
                </a:lnTo>
                <a:lnTo>
                  <a:pt x="1159560" y="46164"/>
                </a:lnTo>
                <a:lnTo>
                  <a:pt x="1155446" y="43243"/>
                </a:lnTo>
                <a:lnTo>
                  <a:pt x="1124648" y="21361"/>
                </a:lnTo>
                <a:lnTo>
                  <a:pt x="1080871" y="5549"/>
                </a:lnTo>
                <a:lnTo>
                  <a:pt x="1027849" y="0"/>
                </a:lnTo>
                <a:lnTo>
                  <a:pt x="975296" y="5549"/>
                </a:lnTo>
                <a:lnTo>
                  <a:pt x="931862" y="21361"/>
                </a:lnTo>
                <a:lnTo>
                  <a:pt x="897178" y="46164"/>
                </a:lnTo>
                <a:lnTo>
                  <a:pt x="870864" y="78676"/>
                </a:lnTo>
                <a:lnTo>
                  <a:pt x="852538" y="117652"/>
                </a:lnTo>
                <a:lnTo>
                  <a:pt x="841819" y="161810"/>
                </a:lnTo>
                <a:lnTo>
                  <a:pt x="838327" y="209880"/>
                </a:lnTo>
                <a:lnTo>
                  <a:pt x="838327" y="665264"/>
                </a:lnTo>
                <a:lnTo>
                  <a:pt x="841819" y="712939"/>
                </a:lnTo>
                <a:lnTo>
                  <a:pt x="852538" y="756945"/>
                </a:lnTo>
                <a:lnTo>
                  <a:pt x="870864" y="795947"/>
                </a:lnTo>
                <a:lnTo>
                  <a:pt x="897178" y="828598"/>
                </a:lnTo>
                <a:lnTo>
                  <a:pt x="931862" y="853567"/>
                </a:lnTo>
                <a:lnTo>
                  <a:pt x="975296" y="869543"/>
                </a:lnTo>
                <a:lnTo>
                  <a:pt x="1027849" y="875157"/>
                </a:lnTo>
                <a:lnTo>
                  <a:pt x="1080871" y="869543"/>
                </a:lnTo>
                <a:lnTo>
                  <a:pt x="1124648" y="853567"/>
                </a:lnTo>
                <a:lnTo>
                  <a:pt x="1154912" y="831913"/>
                </a:lnTo>
                <a:lnTo>
                  <a:pt x="1159560" y="828598"/>
                </a:lnTo>
                <a:lnTo>
                  <a:pt x="1186014" y="795947"/>
                </a:lnTo>
                <a:lnTo>
                  <a:pt x="1204417" y="756945"/>
                </a:lnTo>
                <a:lnTo>
                  <a:pt x="1215161" y="712939"/>
                </a:lnTo>
                <a:lnTo>
                  <a:pt x="1218653" y="665264"/>
                </a:lnTo>
                <a:lnTo>
                  <a:pt x="1218653" y="209880"/>
                </a:lnTo>
                <a:close/>
              </a:path>
              <a:path w="2058670" h="875664">
                <a:moveTo>
                  <a:pt x="1653717" y="6362"/>
                </a:moveTo>
                <a:lnTo>
                  <a:pt x="1604111" y="6362"/>
                </a:lnTo>
                <a:lnTo>
                  <a:pt x="1604111" y="680529"/>
                </a:lnTo>
                <a:lnTo>
                  <a:pt x="1599895" y="728992"/>
                </a:lnTo>
                <a:lnTo>
                  <a:pt x="1586280" y="770636"/>
                </a:lnTo>
                <a:lnTo>
                  <a:pt x="1561795" y="803173"/>
                </a:lnTo>
                <a:lnTo>
                  <a:pt x="1524977" y="824344"/>
                </a:lnTo>
                <a:lnTo>
                  <a:pt x="1474368" y="831913"/>
                </a:lnTo>
                <a:lnTo>
                  <a:pt x="1423263" y="824344"/>
                </a:lnTo>
                <a:lnTo>
                  <a:pt x="1386382" y="803173"/>
                </a:lnTo>
                <a:lnTo>
                  <a:pt x="1362075" y="770636"/>
                </a:lnTo>
                <a:lnTo>
                  <a:pt x="1348701" y="728992"/>
                </a:lnTo>
                <a:lnTo>
                  <a:pt x="1344612" y="680529"/>
                </a:lnTo>
                <a:lnTo>
                  <a:pt x="1344612" y="6362"/>
                </a:lnTo>
                <a:lnTo>
                  <a:pt x="1292466" y="6362"/>
                </a:lnTo>
                <a:lnTo>
                  <a:pt x="1292466" y="676719"/>
                </a:lnTo>
                <a:lnTo>
                  <a:pt x="1295463" y="723760"/>
                </a:lnTo>
                <a:lnTo>
                  <a:pt x="1304937" y="766127"/>
                </a:lnTo>
                <a:lnTo>
                  <a:pt x="1321600" y="802881"/>
                </a:lnTo>
                <a:lnTo>
                  <a:pt x="1346161" y="833094"/>
                </a:lnTo>
                <a:lnTo>
                  <a:pt x="1379334" y="855840"/>
                </a:lnTo>
                <a:lnTo>
                  <a:pt x="1421841" y="870165"/>
                </a:lnTo>
                <a:lnTo>
                  <a:pt x="1474368" y="875157"/>
                </a:lnTo>
                <a:lnTo>
                  <a:pt x="1525955" y="870165"/>
                </a:lnTo>
                <a:lnTo>
                  <a:pt x="1567776" y="855840"/>
                </a:lnTo>
                <a:lnTo>
                  <a:pt x="1600492" y="833094"/>
                </a:lnTo>
                <a:lnTo>
                  <a:pt x="1624774" y="802881"/>
                </a:lnTo>
                <a:lnTo>
                  <a:pt x="1641297" y="766127"/>
                </a:lnTo>
                <a:lnTo>
                  <a:pt x="1650720" y="723760"/>
                </a:lnTo>
                <a:lnTo>
                  <a:pt x="1653717" y="676719"/>
                </a:lnTo>
                <a:lnTo>
                  <a:pt x="1653717" y="6362"/>
                </a:lnTo>
                <a:close/>
              </a:path>
              <a:path w="2058670" h="875664">
                <a:moveTo>
                  <a:pt x="2058250" y="393065"/>
                </a:moveTo>
                <a:lnTo>
                  <a:pt x="2058123" y="160286"/>
                </a:lnTo>
                <a:lnTo>
                  <a:pt x="2053844" y="115608"/>
                </a:lnTo>
                <a:lnTo>
                  <a:pt x="2040445" y="77216"/>
                </a:lnTo>
                <a:lnTo>
                  <a:pt x="2006104" y="38798"/>
                </a:lnTo>
                <a:lnTo>
                  <a:pt x="2006104" y="160286"/>
                </a:lnTo>
                <a:lnTo>
                  <a:pt x="2006104" y="395592"/>
                </a:lnTo>
                <a:lnTo>
                  <a:pt x="1998484" y="443674"/>
                </a:lnTo>
                <a:lnTo>
                  <a:pt x="1975726" y="478751"/>
                </a:lnTo>
                <a:lnTo>
                  <a:pt x="1937943" y="500240"/>
                </a:lnTo>
                <a:lnTo>
                  <a:pt x="1885264" y="507542"/>
                </a:lnTo>
                <a:lnTo>
                  <a:pt x="1780959" y="507542"/>
                </a:lnTo>
                <a:lnTo>
                  <a:pt x="1780959" y="49606"/>
                </a:lnTo>
                <a:lnTo>
                  <a:pt x="1885264" y="49606"/>
                </a:lnTo>
                <a:lnTo>
                  <a:pt x="1937943" y="56692"/>
                </a:lnTo>
                <a:lnTo>
                  <a:pt x="1975726" y="77749"/>
                </a:lnTo>
                <a:lnTo>
                  <a:pt x="1998484" y="112395"/>
                </a:lnTo>
                <a:lnTo>
                  <a:pt x="2006104" y="160286"/>
                </a:lnTo>
                <a:lnTo>
                  <a:pt x="2006104" y="38798"/>
                </a:lnTo>
                <a:lnTo>
                  <a:pt x="1985327" y="24549"/>
                </a:lnTo>
                <a:lnTo>
                  <a:pt x="1942973" y="10960"/>
                </a:lnTo>
                <a:lnTo>
                  <a:pt x="1890356" y="6362"/>
                </a:lnTo>
                <a:lnTo>
                  <a:pt x="1728800" y="6362"/>
                </a:lnTo>
                <a:lnTo>
                  <a:pt x="1728800" y="868794"/>
                </a:lnTo>
                <a:lnTo>
                  <a:pt x="1780959" y="868794"/>
                </a:lnTo>
                <a:lnTo>
                  <a:pt x="1780959" y="549516"/>
                </a:lnTo>
                <a:lnTo>
                  <a:pt x="1890356" y="549516"/>
                </a:lnTo>
                <a:lnTo>
                  <a:pt x="1942973" y="544728"/>
                </a:lnTo>
                <a:lnTo>
                  <a:pt x="1985327" y="530707"/>
                </a:lnTo>
                <a:lnTo>
                  <a:pt x="2017699" y="508012"/>
                </a:lnTo>
                <a:lnTo>
                  <a:pt x="2040445" y="477151"/>
                </a:lnTo>
                <a:lnTo>
                  <a:pt x="2053844" y="438658"/>
                </a:lnTo>
                <a:lnTo>
                  <a:pt x="2058250" y="393065"/>
                </a:lnTo>
                <a:close/>
              </a:path>
            </a:pathLst>
          </a:custGeom>
          <a:solidFill>
            <a:srgbClr val="1F63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91234" y="3773601"/>
            <a:ext cx="2807970" cy="875665"/>
          </a:xfrm>
          <a:custGeom>
            <a:avLst/>
            <a:gdLst/>
            <a:ahLst/>
            <a:cxnLst/>
            <a:rect l="l" t="t" r="r" b="b"/>
            <a:pathLst>
              <a:path w="2807970" h="875664">
                <a:moveTo>
                  <a:pt x="591489" y="6362"/>
                </a:moveTo>
                <a:lnTo>
                  <a:pt x="543153" y="6362"/>
                </a:lnTo>
                <a:lnTo>
                  <a:pt x="442658" y="749223"/>
                </a:lnTo>
                <a:lnTo>
                  <a:pt x="441388" y="749223"/>
                </a:lnTo>
                <a:lnTo>
                  <a:pt x="321818" y="6362"/>
                </a:lnTo>
                <a:lnTo>
                  <a:pt x="273481" y="6362"/>
                </a:lnTo>
                <a:lnTo>
                  <a:pt x="153911" y="751776"/>
                </a:lnTo>
                <a:lnTo>
                  <a:pt x="152641" y="751776"/>
                </a:lnTo>
                <a:lnTo>
                  <a:pt x="50876" y="6362"/>
                </a:lnTo>
                <a:lnTo>
                  <a:pt x="0" y="6362"/>
                </a:lnTo>
                <a:lnTo>
                  <a:pt x="119570" y="868794"/>
                </a:lnTo>
                <a:lnTo>
                  <a:pt x="178079" y="868794"/>
                </a:lnTo>
                <a:lnTo>
                  <a:pt x="295109" y="148831"/>
                </a:lnTo>
                <a:lnTo>
                  <a:pt x="296379" y="148831"/>
                </a:lnTo>
                <a:lnTo>
                  <a:pt x="413410" y="868794"/>
                </a:lnTo>
                <a:lnTo>
                  <a:pt x="471919" y="868794"/>
                </a:lnTo>
                <a:lnTo>
                  <a:pt x="591489" y="6362"/>
                </a:lnTo>
                <a:close/>
              </a:path>
              <a:path w="2807970" h="875664">
                <a:moveTo>
                  <a:pt x="1007478" y="209880"/>
                </a:moveTo>
                <a:lnTo>
                  <a:pt x="1003985" y="161810"/>
                </a:lnTo>
                <a:lnTo>
                  <a:pt x="993228" y="117652"/>
                </a:lnTo>
                <a:lnTo>
                  <a:pt x="974839" y="78676"/>
                </a:lnTo>
                <a:lnTo>
                  <a:pt x="955332" y="54711"/>
                </a:lnTo>
                <a:lnTo>
                  <a:pt x="955332" y="202247"/>
                </a:lnTo>
                <a:lnTo>
                  <a:pt x="955332" y="672896"/>
                </a:lnTo>
                <a:lnTo>
                  <a:pt x="950315" y="722160"/>
                </a:lnTo>
                <a:lnTo>
                  <a:pt x="934732" y="765695"/>
                </a:lnTo>
                <a:lnTo>
                  <a:pt x="907796" y="800481"/>
                </a:lnTo>
                <a:lnTo>
                  <a:pt x="868705" y="823556"/>
                </a:lnTo>
                <a:lnTo>
                  <a:pt x="816673" y="831913"/>
                </a:lnTo>
                <a:lnTo>
                  <a:pt x="765263" y="823556"/>
                </a:lnTo>
                <a:lnTo>
                  <a:pt x="726554" y="800481"/>
                </a:lnTo>
                <a:lnTo>
                  <a:pt x="699808" y="765695"/>
                </a:lnTo>
                <a:lnTo>
                  <a:pt x="684301" y="722160"/>
                </a:lnTo>
                <a:lnTo>
                  <a:pt x="679297" y="672896"/>
                </a:lnTo>
                <a:lnTo>
                  <a:pt x="679297" y="202247"/>
                </a:lnTo>
                <a:lnTo>
                  <a:pt x="684301" y="152488"/>
                </a:lnTo>
                <a:lnTo>
                  <a:pt x="699808" y="108915"/>
                </a:lnTo>
                <a:lnTo>
                  <a:pt x="726554" y="74295"/>
                </a:lnTo>
                <a:lnTo>
                  <a:pt x="765263" y="51473"/>
                </a:lnTo>
                <a:lnTo>
                  <a:pt x="816673" y="43243"/>
                </a:lnTo>
                <a:lnTo>
                  <a:pt x="868705" y="51473"/>
                </a:lnTo>
                <a:lnTo>
                  <a:pt x="907796" y="74295"/>
                </a:lnTo>
                <a:lnTo>
                  <a:pt x="934732" y="108915"/>
                </a:lnTo>
                <a:lnTo>
                  <a:pt x="950315" y="152488"/>
                </a:lnTo>
                <a:lnTo>
                  <a:pt x="955332" y="202247"/>
                </a:lnTo>
                <a:lnTo>
                  <a:pt x="955332" y="54711"/>
                </a:lnTo>
                <a:lnTo>
                  <a:pt x="948385" y="46164"/>
                </a:lnTo>
                <a:lnTo>
                  <a:pt x="944270" y="43243"/>
                </a:lnTo>
                <a:lnTo>
                  <a:pt x="913472" y="21361"/>
                </a:lnTo>
                <a:lnTo>
                  <a:pt x="869696" y="5549"/>
                </a:lnTo>
                <a:lnTo>
                  <a:pt x="816673" y="0"/>
                </a:lnTo>
                <a:lnTo>
                  <a:pt x="764108" y="5549"/>
                </a:lnTo>
                <a:lnTo>
                  <a:pt x="720686" y="21361"/>
                </a:lnTo>
                <a:lnTo>
                  <a:pt x="686003" y="46164"/>
                </a:lnTo>
                <a:lnTo>
                  <a:pt x="659688" y="78676"/>
                </a:lnTo>
                <a:lnTo>
                  <a:pt x="641350" y="117652"/>
                </a:lnTo>
                <a:lnTo>
                  <a:pt x="630631" y="161810"/>
                </a:lnTo>
                <a:lnTo>
                  <a:pt x="627151" y="209880"/>
                </a:lnTo>
                <a:lnTo>
                  <a:pt x="627151" y="665264"/>
                </a:lnTo>
                <a:lnTo>
                  <a:pt x="630631" y="712939"/>
                </a:lnTo>
                <a:lnTo>
                  <a:pt x="641350" y="756945"/>
                </a:lnTo>
                <a:lnTo>
                  <a:pt x="659688" y="795947"/>
                </a:lnTo>
                <a:lnTo>
                  <a:pt x="686003" y="828598"/>
                </a:lnTo>
                <a:lnTo>
                  <a:pt x="720686" y="853567"/>
                </a:lnTo>
                <a:lnTo>
                  <a:pt x="764108" y="869543"/>
                </a:lnTo>
                <a:lnTo>
                  <a:pt x="816673" y="875157"/>
                </a:lnTo>
                <a:lnTo>
                  <a:pt x="869696" y="869543"/>
                </a:lnTo>
                <a:lnTo>
                  <a:pt x="913472" y="853567"/>
                </a:lnTo>
                <a:lnTo>
                  <a:pt x="943737" y="831913"/>
                </a:lnTo>
                <a:lnTo>
                  <a:pt x="948385" y="828598"/>
                </a:lnTo>
                <a:lnTo>
                  <a:pt x="974839" y="795947"/>
                </a:lnTo>
                <a:lnTo>
                  <a:pt x="993228" y="756945"/>
                </a:lnTo>
                <a:lnTo>
                  <a:pt x="1003985" y="712939"/>
                </a:lnTo>
                <a:lnTo>
                  <a:pt x="1007478" y="665264"/>
                </a:lnTo>
                <a:lnTo>
                  <a:pt x="1007478" y="209880"/>
                </a:lnTo>
                <a:close/>
              </a:path>
              <a:path w="2807970" h="875664">
                <a:moveTo>
                  <a:pt x="1437462" y="868794"/>
                </a:moveTo>
                <a:lnTo>
                  <a:pt x="1202131" y="454113"/>
                </a:lnTo>
                <a:lnTo>
                  <a:pt x="1240294" y="454113"/>
                </a:lnTo>
                <a:lnTo>
                  <a:pt x="1293545" y="449224"/>
                </a:lnTo>
                <a:lnTo>
                  <a:pt x="1336484" y="434987"/>
                </a:lnTo>
                <a:lnTo>
                  <a:pt x="1369390" y="411975"/>
                </a:lnTo>
                <a:lnTo>
                  <a:pt x="1392555" y="380809"/>
                </a:lnTo>
                <a:lnTo>
                  <a:pt x="1406232" y="342074"/>
                </a:lnTo>
                <a:lnTo>
                  <a:pt x="1410741" y="296392"/>
                </a:lnTo>
                <a:lnTo>
                  <a:pt x="1410614" y="160286"/>
                </a:lnTo>
                <a:lnTo>
                  <a:pt x="1406245" y="115608"/>
                </a:lnTo>
                <a:lnTo>
                  <a:pt x="1392643" y="77216"/>
                </a:lnTo>
                <a:lnTo>
                  <a:pt x="1371854" y="49606"/>
                </a:lnTo>
                <a:lnTo>
                  <a:pt x="1369707" y="46748"/>
                </a:lnTo>
                <a:lnTo>
                  <a:pt x="1357312" y="38277"/>
                </a:lnTo>
                <a:lnTo>
                  <a:pt x="1357312" y="160286"/>
                </a:lnTo>
                <a:lnTo>
                  <a:pt x="1357312" y="300202"/>
                </a:lnTo>
                <a:lnTo>
                  <a:pt x="1349895" y="347535"/>
                </a:lnTo>
                <a:lnTo>
                  <a:pt x="1327581" y="382244"/>
                </a:lnTo>
                <a:lnTo>
                  <a:pt x="1290231" y="403593"/>
                </a:lnTo>
                <a:lnTo>
                  <a:pt x="1237754" y="410870"/>
                </a:lnTo>
                <a:lnTo>
                  <a:pt x="1134719" y="410870"/>
                </a:lnTo>
                <a:lnTo>
                  <a:pt x="1134719" y="49606"/>
                </a:lnTo>
                <a:lnTo>
                  <a:pt x="1237754" y="49606"/>
                </a:lnTo>
                <a:lnTo>
                  <a:pt x="1290231" y="56692"/>
                </a:lnTo>
                <a:lnTo>
                  <a:pt x="1327581" y="77749"/>
                </a:lnTo>
                <a:lnTo>
                  <a:pt x="1349895" y="112395"/>
                </a:lnTo>
                <a:lnTo>
                  <a:pt x="1357312" y="160286"/>
                </a:lnTo>
                <a:lnTo>
                  <a:pt x="1357312" y="38277"/>
                </a:lnTo>
                <a:lnTo>
                  <a:pt x="1337233" y="24549"/>
                </a:lnTo>
                <a:lnTo>
                  <a:pt x="1295019" y="10960"/>
                </a:lnTo>
                <a:lnTo>
                  <a:pt x="1242834" y="6362"/>
                </a:lnTo>
                <a:lnTo>
                  <a:pt x="1082560" y="6362"/>
                </a:lnTo>
                <a:lnTo>
                  <a:pt x="1082560" y="868794"/>
                </a:lnTo>
                <a:lnTo>
                  <a:pt x="1134719" y="868794"/>
                </a:lnTo>
                <a:lnTo>
                  <a:pt x="1134719" y="432498"/>
                </a:lnTo>
                <a:lnTo>
                  <a:pt x="1380223" y="868794"/>
                </a:lnTo>
                <a:lnTo>
                  <a:pt x="1437462" y="868794"/>
                </a:lnTo>
                <a:close/>
              </a:path>
              <a:path w="2807970" h="875664">
                <a:moveTo>
                  <a:pt x="1840712" y="868794"/>
                </a:moveTo>
                <a:lnTo>
                  <a:pt x="1586306" y="422300"/>
                </a:lnTo>
                <a:lnTo>
                  <a:pt x="1839442" y="6350"/>
                </a:lnTo>
                <a:lnTo>
                  <a:pt x="1784756" y="6350"/>
                </a:lnTo>
                <a:lnTo>
                  <a:pt x="1534160" y="418503"/>
                </a:lnTo>
                <a:lnTo>
                  <a:pt x="1534160" y="6350"/>
                </a:lnTo>
                <a:lnTo>
                  <a:pt x="1482001" y="6350"/>
                </a:lnTo>
                <a:lnTo>
                  <a:pt x="1482001" y="868794"/>
                </a:lnTo>
                <a:lnTo>
                  <a:pt x="1534160" y="868794"/>
                </a:lnTo>
                <a:lnTo>
                  <a:pt x="1534160" y="435025"/>
                </a:lnTo>
                <a:lnTo>
                  <a:pt x="1786013" y="868794"/>
                </a:lnTo>
                <a:lnTo>
                  <a:pt x="1840712" y="868794"/>
                </a:lnTo>
                <a:close/>
              </a:path>
              <a:path w="2807970" h="875664">
                <a:moveTo>
                  <a:pt x="1937410" y="6350"/>
                </a:moveTo>
                <a:lnTo>
                  <a:pt x="1885251" y="6350"/>
                </a:lnTo>
                <a:lnTo>
                  <a:pt x="1885251" y="868781"/>
                </a:lnTo>
                <a:lnTo>
                  <a:pt x="1937410" y="868781"/>
                </a:lnTo>
                <a:lnTo>
                  <a:pt x="1937410" y="6350"/>
                </a:lnTo>
                <a:close/>
              </a:path>
              <a:path w="2807970" h="875664">
                <a:moveTo>
                  <a:pt x="2364803" y="6350"/>
                </a:moveTo>
                <a:lnTo>
                  <a:pt x="2319007" y="6350"/>
                </a:lnTo>
                <a:lnTo>
                  <a:pt x="2319007" y="733945"/>
                </a:lnTo>
                <a:lnTo>
                  <a:pt x="2072233" y="6350"/>
                </a:lnTo>
                <a:lnTo>
                  <a:pt x="2014994" y="6350"/>
                </a:lnTo>
                <a:lnTo>
                  <a:pt x="2014994" y="868781"/>
                </a:lnTo>
                <a:lnTo>
                  <a:pt x="2062060" y="868781"/>
                </a:lnTo>
                <a:lnTo>
                  <a:pt x="2062060" y="119570"/>
                </a:lnTo>
                <a:lnTo>
                  <a:pt x="2313914" y="868781"/>
                </a:lnTo>
                <a:lnTo>
                  <a:pt x="2364803" y="868781"/>
                </a:lnTo>
                <a:lnTo>
                  <a:pt x="2364803" y="6350"/>
                </a:lnTo>
                <a:close/>
              </a:path>
              <a:path w="2807970" h="875664">
                <a:moveTo>
                  <a:pt x="2807487" y="193332"/>
                </a:moveTo>
                <a:lnTo>
                  <a:pt x="2804896" y="145783"/>
                </a:lnTo>
                <a:lnTo>
                  <a:pt x="2796413" y="103835"/>
                </a:lnTo>
                <a:lnTo>
                  <a:pt x="2780957" y="68110"/>
                </a:lnTo>
                <a:lnTo>
                  <a:pt x="2724886" y="17856"/>
                </a:lnTo>
                <a:lnTo>
                  <a:pt x="2682125" y="4572"/>
                </a:lnTo>
                <a:lnTo>
                  <a:pt x="2628138" y="0"/>
                </a:lnTo>
                <a:lnTo>
                  <a:pt x="2575725" y="5549"/>
                </a:lnTo>
                <a:lnTo>
                  <a:pt x="2532659" y="21361"/>
                </a:lnTo>
                <a:lnTo>
                  <a:pt x="2498471" y="46164"/>
                </a:lnTo>
                <a:lnTo>
                  <a:pt x="2472690" y="78676"/>
                </a:lnTo>
                <a:lnTo>
                  <a:pt x="2454859" y="117652"/>
                </a:lnTo>
                <a:lnTo>
                  <a:pt x="2444496" y="161810"/>
                </a:lnTo>
                <a:lnTo>
                  <a:pt x="2441143" y="209880"/>
                </a:lnTo>
                <a:lnTo>
                  <a:pt x="2441143" y="665264"/>
                </a:lnTo>
                <a:lnTo>
                  <a:pt x="2444343" y="712939"/>
                </a:lnTo>
                <a:lnTo>
                  <a:pt x="2454262" y="756945"/>
                </a:lnTo>
                <a:lnTo>
                  <a:pt x="2471394" y="795947"/>
                </a:lnTo>
                <a:lnTo>
                  <a:pt x="2496210" y="828598"/>
                </a:lnTo>
                <a:lnTo>
                  <a:pt x="2529230" y="853567"/>
                </a:lnTo>
                <a:lnTo>
                  <a:pt x="2570924" y="869543"/>
                </a:lnTo>
                <a:lnTo>
                  <a:pt x="2621775" y="875157"/>
                </a:lnTo>
                <a:lnTo>
                  <a:pt x="2676931" y="868222"/>
                </a:lnTo>
                <a:lnTo>
                  <a:pt x="2717660" y="849236"/>
                </a:lnTo>
                <a:lnTo>
                  <a:pt x="2745752" y="820953"/>
                </a:lnTo>
                <a:lnTo>
                  <a:pt x="2762974" y="786117"/>
                </a:lnTo>
                <a:lnTo>
                  <a:pt x="2762974" y="868794"/>
                </a:lnTo>
                <a:lnTo>
                  <a:pt x="2807487" y="868794"/>
                </a:lnTo>
                <a:lnTo>
                  <a:pt x="2807487" y="437565"/>
                </a:lnTo>
                <a:lnTo>
                  <a:pt x="2638310" y="437565"/>
                </a:lnTo>
                <a:lnTo>
                  <a:pt x="2638310" y="480822"/>
                </a:lnTo>
                <a:lnTo>
                  <a:pt x="2755341" y="480822"/>
                </a:lnTo>
                <a:lnTo>
                  <a:pt x="2755341" y="688162"/>
                </a:lnTo>
                <a:lnTo>
                  <a:pt x="2750769" y="734860"/>
                </a:lnTo>
                <a:lnTo>
                  <a:pt x="2737408" y="774484"/>
                </a:lnTo>
                <a:lnTo>
                  <a:pt x="2713482" y="805129"/>
                </a:lnTo>
                <a:lnTo>
                  <a:pt x="2677236" y="824903"/>
                </a:lnTo>
                <a:lnTo>
                  <a:pt x="2626868" y="831913"/>
                </a:lnTo>
                <a:lnTo>
                  <a:pt x="2575852" y="823556"/>
                </a:lnTo>
                <a:lnTo>
                  <a:pt x="2538095" y="800481"/>
                </a:lnTo>
                <a:lnTo>
                  <a:pt x="2512479" y="765695"/>
                </a:lnTo>
                <a:lnTo>
                  <a:pt x="2497912" y="722160"/>
                </a:lnTo>
                <a:lnTo>
                  <a:pt x="2493302" y="672896"/>
                </a:lnTo>
                <a:lnTo>
                  <a:pt x="2493302" y="202247"/>
                </a:lnTo>
                <a:lnTo>
                  <a:pt x="2498064" y="152488"/>
                </a:lnTo>
                <a:lnTo>
                  <a:pt x="2513012" y="108915"/>
                </a:lnTo>
                <a:lnTo>
                  <a:pt x="2539187" y="74295"/>
                </a:lnTo>
                <a:lnTo>
                  <a:pt x="2577642" y="51473"/>
                </a:lnTo>
                <a:lnTo>
                  <a:pt x="2629408" y="43243"/>
                </a:lnTo>
                <a:lnTo>
                  <a:pt x="2681719" y="49784"/>
                </a:lnTo>
                <a:lnTo>
                  <a:pt x="2718143" y="68732"/>
                </a:lnTo>
                <a:lnTo>
                  <a:pt x="2741142" y="99021"/>
                </a:lnTo>
                <a:lnTo>
                  <a:pt x="2753156" y="139636"/>
                </a:lnTo>
                <a:lnTo>
                  <a:pt x="2756611" y="189534"/>
                </a:lnTo>
                <a:lnTo>
                  <a:pt x="2756611" y="269671"/>
                </a:lnTo>
                <a:lnTo>
                  <a:pt x="2807487" y="269671"/>
                </a:lnTo>
                <a:lnTo>
                  <a:pt x="2807487" y="193332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834546" y="3773587"/>
            <a:ext cx="254635" cy="170180"/>
          </a:xfrm>
          <a:custGeom>
            <a:avLst/>
            <a:gdLst/>
            <a:ahLst/>
            <a:cxnLst/>
            <a:rect l="l" t="t" r="r" b="b"/>
            <a:pathLst>
              <a:path w="254635" h="170179">
                <a:moveTo>
                  <a:pt x="184657" y="0"/>
                </a:moveTo>
                <a:lnTo>
                  <a:pt x="130849" y="5880"/>
                </a:lnTo>
                <a:lnTo>
                  <a:pt x="86937" y="22598"/>
                </a:lnTo>
                <a:lnTo>
                  <a:pt x="52409" y="48768"/>
                </a:lnTo>
                <a:lnTo>
                  <a:pt x="26752" y="83001"/>
                </a:lnTo>
                <a:lnTo>
                  <a:pt x="9453" y="123913"/>
                </a:lnTo>
                <a:lnTo>
                  <a:pt x="0" y="170116"/>
                </a:lnTo>
                <a:lnTo>
                  <a:pt x="51727" y="170116"/>
                </a:lnTo>
                <a:lnTo>
                  <a:pt x="64368" y="120090"/>
                </a:lnTo>
                <a:lnTo>
                  <a:pt x="90047" y="79833"/>
                </a:lnTo>
                <a:lnTo>
                  <a:pt x="130117" y="53000"/>
                </a:lnTo>
                <a:lnTo>
                  <a:pt x="185927" y="43243"/>
                </a:lnTo>
                <a:lnTo>
                  <a:pt x="206074" y="44074"/>
                </a:lnTo>
                <a:lnTo>
                  <a:pt x="224067" y="46520"/>
                </a:lnTo>
                <a:lnTo>
                  <a:pt x="240043" y="50508"/>
                </a:lnTo>
                <a:lnTo>
                  <a:pt x="254139" y="55968"/>
                </a:lnTo>
                <a:lnTo>
                  <a:pt x="254139" y="8128"/>
                </a:lnTo>
                <a:lnTo>
                  <a:pt x="238684" y="4618"/>
                </a:lnTo>
                <a:lnTo>
                  <a:pt x="221984" y="2073"/>
                </a:lnTo>
                <a:lnTo>
                  <a:pt x="203992" y="523"/>
                </a:lnTo>
                <a:lnTo>
                  <a:pt x="184657" y="0"/>
                </a:lnTo>
                <a:close/>
              </a:path>
            </a:pathLst>
          </a:custGeom>
          <a:solidFill>
            <a:srgbClr val="1F63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690460" y="2897289"/>
            <a:ext cx="487979" cy="199224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3143148" y="3165995"/>
            <a:ext cx="1039494" cy="467995"/>
          </a:xfrm>
          <a:custGeom>
            <a:avLst/>
            <a:gdLst/>
            <a:ahLst/>
            <a:cxnLst/>
            <a:rect l="l" t="t" r="r" b="b"/>
            <a:pathLst>
              <a:path w="1039495" h="467995">
                <a:moveTo>
                  <a:pt x="68808" y="175996"/>
                </a:moveTo>
                <a:lnTo>
                  <a:pt x="25336" y="175996"/>
                </a:lnTo>
                <a:lnTo>
                  <a:pt x="25336" y="2006"/>
                </a:lnTo>
                <a:lnTo>
                  <a:pt x="0" y="2006"/>
                </a:lnTo>
                <a:lnTo>
                  <a:pt x="0" y="175996"/>
                </a:lnTo>
                <a:lnTo>
                  <a:pt x="0" y="197586"/>
                </a:lnTo>
                <a:lnTo>
                  <a:pt x="68808" y="197586"/>
                </a:lnTo>
                <a:lnTo>
                  <a:pt x="68808" y="175996"/>
                </a:lnTo>
                <a:close/>
              </a:path>
              <a:path w="1039495" h="467995">
                <a:moveTo>
                  <a:pt x="154038" y="2006"/>
                </a:moveTo>
                <a:lnTo>
                  <a:pt x="129565" y="2006"/>
                </a:lnTo>
                <a:lnTo>
                  <a:pt x="105956" y="86931"/>
                </a:lnTo>
                <a:lnTo>
                  <a:pt x="105664" y="86931"/>
                </a:lnTo>
                <a:lnTo>
                  <a:pt x="81762" y="2006"/>
                </a:lnTo>
                <a:lnTo>
                  <a:pt x="55575" y="2006"/>
                </a:lnTo>
                <a:lnTo>
                  <a:pt x="92138" y="122923"/>
                </a:lnTo>
                <a:lnTo>
                  <a:pt x="92138" y="197205"/>
                </a:lnTo>
                <a:lnTo>
                  <a:pt x="117475" y="197205"/>
                </a:lnTo>
                <a:lnTo>
                  <a:pt x="117475" y="122923"/>
                </a:lnTo>
                <a:lnTo>
                  <a:pt x="154038" y="2006"/>
                </a:lnTo>
                <a:close/>
              </a:path>
              <a:path w="1039495" h="467995">
                <a:moveTo>
                  <a:pt x="278396" y="2006"/>
                </a:moveTo>
                <a:lnTo>
                  <a:pt x="244436" y="2006"/>
                </a:lnTo>
                <a:lnTo>
                  <a:pt x="220535" y="130695"/>
                </a:lnTo>
                <a:lnTo>
                  <a:pt x="220243" y="130695"/>
                </a:lnTo>
                <a:lnTo>
                  <a:pt x="194906" y="2006"/>
                </a:lnTo>
                <a:lnTo>
                  <a:pt x="163817" y="2006"/>
                </a:lnTo>
                <a:lnTo>
                  <a:pt x="163817" y="197205"/>
                </a:lnTo>
                <a:lnTo>
                  <a:pt x="185127" y="197205"/>
                </a:lnTo>
                <a:lnTo>
                  <a:pt x="185127" y="54114"/>
                </a:lnTo>
                <a:lnTo>
                  <a:pt x="185699" y="54114"/>
                </a:lnTo>
                <a:lnTo>
                  <a:pt x="213906" y="197205"/>
                </a:lnTo>
                <a:lnTo>
                  <a:pt x="226580" y="197205"/>
                </a:lnTo>
                <a:lnTo>
                  <a:pt x="253644" y="54114"/>
                </a:lnTo>
                <a:lnTo>
                  <a:pt x="254508" y="54114"/>
                </a:lnTo>
                <a:lnTo>
                  <a:pt x="254508" y="197205"/>
                </a:lnTo>
                <a:lnTo>
                  <a:pt x="278396" y="197205"/>
                </a:lnTo>
                <a:lnTo>
                  <a:pt x="278396" y="2006"/>
                </a:lnTo>
                <a:close/>
              </a:path>
              <a:path w="1039495" h="467995">
                <a:moveTo>
                  <a:pt x="370243" y="444703"/>
                </a:moveTo>
                <a:lnTo>
                  <a:pt x="326771" y="444703"/>
                </a:lnTo>
                <a:lnTo>
                  <a:pt x="326771" y="270713"/>
                </a:lnTo>
                <a:lnTo>
                  <a:pt x="301434" y="270713"/>
                </a:lnTo>
                <a:lnTo>
                  <a:pt x="301434" y="444703"/>
                </a:lnTo>
                <a:lnTo>
                  <a:pt x="301434" y="466293"/>
                </a:lnTo>
                <a:lnTo>
                  <a:pt x="370243" y="466293"/>
                </a:lnTo>
                <a:lnTo>
                  <a:pt x="370243" y="444703"/>
                </a:lnTo>
                <a:close/>
              </a:path>
              <a:path w="1039495" h="467995">
                <a:moveTo>
                  <a:pt x="380314" y="87795"/>
                </a:moveTo>
                <a:lnTo>
                  <a:pt x="380199" y="41744"/>
                </a:lnTo>
                <a:lnTo>
                  <a:pt x="357479" y="4749"/>
                </a:lnTo>
                <a:lnTo>
                  <a:pt x="355269" y="4445"/>
                </a:lnTo>
                <a:lnTo>
                  <a:pt x="355269" y="41744"/>
                </a:lnTo>
                <a:lnTo>
                  <a:pt x="355269" y="89535"/>
                </a:lnTo>
                <a:lnTo>
                  <a:pt x="354063" y="97929"/>
                </a:lnTo>
                <a:lnTo>
                  <a:pt x="350380" y="104063"/>
                </a:lnTo>
                <a:lnTo>
                  <a:pt x="344093" y="107835"/>
                </a:lnTo>
                <a:lnTo>
                  <a:pt x="335114" y="109105"/>
                </a:lnTo>
                <a:lnTo>
                  <a:pt x="318998" y="109105"/>
                </a:lnTo>
                <a:lnTo>
                  <a:pt x="318998" y="22733"/>
                </a:lnTo>
                <a:lnTo>
                  <a:pt x="335114" y="22733"/>
                </a:lnTo>
                <a:lnTo>
                  <a:pt x="344093" y="23926"/>
                </a:lnTo>
                <a:lnTo>
                  <a:pt x="350380" y="27495"/>
                </a:lnTo>
                <a:lnTo>
                  <a:pt x="354063" y="33439"/>
                </a:lnTo>
                <a:lnTo>
                  <a:pt x="355269" y="41744"/>
                </a:lnTo>
                <a:lnTo>
                  <a:pt x="355269" y="4445"/>
                </a:lnTo>
                <a:lnTo>
                  <a:pt x="337997" y="2006"/>
                </a:lnTo>
                <a:lnTo>
                  <a:pt x="293662" y="2006"/>
                </a:lnTo>
                <a:lnTo>
                  <a:pt x="293662" y="197192"/>
                </a:lnTo>
                <a:lnTo>
                  <a:pt x="318998" y="197192"/>
                </a:lnTo>
                <a:lnTo>
                  <a:pt x="318998" y="128968"/>
                </a:lnTo>
                <a:lnTo>
                  <a:pt x="337997" y="128968"/>
                </a:lnTo>
                <a:lnTo>
                  <a:pt x="357479" y="126098"/>
                </a:lnTo>
                <a:lnTo>
                  <a:pt x="370598" y="117894"/>
                </a:lnTo>
                <a:lnTo>
                  <a:pt x="375602" y="109105"/>
                </a:lnTo>
                <a:lnTo>
                  <a:pt x="377990" y="104927"/>
                </a:lnTo>
                <a:lnTo>
                  <a:pt x="380314" y="87795"/>
                </a:lnTo>
                <a:close/>
              </a:path>
              <a:path w="1039495" h="467995">
                <a:moveTo>
                  <a:pt x="456615" y="270713"/>
                </a:moveTo>
                <a:lnTo>
                  <a:pt x="381469" y="270713"/>
                </a:lnTo>
                <a:lnTo>
                  <a:pt x="381469" y="465912"/>
                </a:lnTo>
                <a:lnTo>
                  <a:pt x="456615" y="465912"/>
                </a:lnTo>
                <a:lnTo>
                  <a:pt x="456615" y="445173"/>
                </a:lnTo>
                <a:lnTo>
                  <a:pt x="406806" y="445173"/>
                </a:lnTo>
                <a:lnTo>
                  <a:pt x="406806" y="376948"/>
                </a:lnTo>
                <a:lnTo>
                  <a:pt x="442798" y="376948"/>
                </a:lnTo>
                <a:lnTo>
                  <a:pt x="442798" y="356501"/>
                </a:lnTo>
                <a:lnTo>
                  <a:pt x="406806" y="356501"/>
                </a:lnTo>
                <a:lnTo>
                  <a:pt x="406806" y="291439"/>
                </a:lnTo>
                <a:lnTo>
                  <a:pt x="456615" y="291439"/>
                </a:lnTo>
                <a:lnTo>
                  <a:pt x="456615" y="270713"/>
                </a:lnTo>
                <a:close/>
              </a:path>
              <a:path w="1039495" h="467995">
                <a:moveTo>
                  <a:pt x="485686" y="1562"/>
                </a:moveTo>
                <a:lnTo>
                  <a:pt x="460057" y="1562"/>
                </a:lnTo>
                <a:lnTo>
                  <a:pt x="460057" y="87922"/>
                </a:lnTo>
                <a:lnTo>
                  <a:pt x="419468" y="87922"/>
                </a:lnTo>
                <a:lnTo>
                  <a:pt x="419468" y="1562"/>
                </a:lnTo>
                <a:lnTo>
                  <a:pt x="394131" y="1562"/>
                </a:lnTo>
                <a:lnTo>
                  <a:pt x="394131" y="87922"/>
                </a:lnTo>
                <a:lnTo>
                  <a:pt x="394131" y="108242"/>
                </a:lnTo>
                <a:lnTo>
                  <a:pt x="394131" y="197142"/>
                </a:lnTo>
                <a:lnTo>
                  <a:pt x="419468" y="197142"/>
                </a:lnTo>
                <a:lnTo>
                  <a:pt x="419468" y="108242"/>
                </a:lnTo>
                <a:lnTo>
                  <a:pt x="460057" y="108242"/>
                </a:lnTo>
                <a:lnTo>
                  <a:pt x="460057" y="197142"/>
                </a:lnTo>
                <a:lnTo>
                  <a:pt x="485686" y="197142"/>
                </a:lnTo>
                <a:lnTo>
                  <a:pt x="485686" y="108242"/>
                </a:lnTo>
                <a:lnTo>
                  <a:pt x="485686" y="87922"/>
                </a:lnTo>
                <a:lnTo>
                  <a:pt x="485686" y="1562"/>
                </a:lnTo>
                <a:close/>
              </a:path>
              <a:path w="1039495" h="467995">
                <a:moveTo>
                  <a:pt x="561124" y="270713"/>
                </a:moveTo>
                <a:lnTo>
                  <a:pt x="537514" y="270713"/>
                </a:lnTo>
                <a:lnTo>
                  <a:pt x="537514" y="422135"/>
                </a:lnTo>
                <a:lnTo>
                  <a:pt x="536409" y="432079"/>
                </a:lnTo>
                <a:lnTo>
                  <a:pt x="532866" y="439915"/>
                </a:lnTo>
                <a:lnTo>
                  <a:pt x="526453" y="445058"/>
                </a:lnTo>
                <a:lnTo>
                  <a:pt x="516788" y="446900"/>
                </a:lnTo>
                <a:lnTo>
                  <a:pt x="506945" y="445058"/>
                </a:lnTo>
                <a:lnTo>
                  <a:pt x="500443" y="439915"/>
                </a:lnTo>
                <a:lnTo>
                  <a:pt x="496862" y="432079"/>
                </a:lnTo>
                <a:lnTo>
                  <a:pt x="495769" y="422135"/>
                </a:lnTo>
                <a:lnTo>
                  <a:pt x="495769" y="270713"/>
                </a:lnTo>
                <a:lnTo>
                  <a:pt x="470446" y="270713"/>
                </a:lnTo>
                <a:lnTo>
                  <a:pt x="470446" y="419849"/>
                </a:lnTo>
                <a:lnTo>
                  <a:pt x="473024" y="439508"/>
                </a:lnTo>
                <a:lnTo>
                  <a:pt x="481190" y="454685"/>
                </a:lnTo>
                <a:lnTo>
                  <a:pt x="495579" y="464464"/>
                </a:lnTo>
                <a:lnTo>
                  <a:pt x="516788" y="467931"/>
                </a:lnTo>
                <a:lnTo>
                  <a:pt x="537184" y="464464"/>
                </a:lnTo>
                <a:lnTo>
                  <a:pt x="550938" y="454685"/>
                </a:lnTo>
                <a:lnTo>
                  <a:pt x="558685" y="439508"/>
                </a:lnTo>
                <a:lnTo>
                  <a:pt x="561124" y="419849"/>
                </a:lnTo>
                <a:lnTo>
                  <a:pt x="561124" y="270713"/>
                </a:lnTo>
                <a:close/>
              </a:path>
              <a:path w="1039495" h="467995">
                <a:moveTo>
                  <a:pt x="595668" y="50673"/>
                </a:moveTo>
                <a:lnTo>
                  <a:pt x="592937" y="30607"/>
                </a:lnTo>
                <a:lnTo>
                  <a:pt x="587857" y="21018"/>
                </a:lnTo>
                <a:lnTo>
                  <a:pt x="584441" y="14541"/>
                </a:lnTo>
                <a:lnTo>
                  <a:pt x="570331" y="4356"/>
                </a:lnTo>
                <a:lnTo>
                  <a:pt x="570331" y="46926"/>
                </a:lnTo>
                <a:lnTo>
                  <a:pt x="570331" y="152298"/>
                </a:lnTo>
                <a:lnTo>
                  <a:pt x="569048" y="162534"/>
                </a:lnTo>
                <a:lnTo>
                  <a:pt x="565073" y="170751"/>
                </a:lnTo>
                <a:lnTo>
                  <a:pt x="558190" y="176225"/>
                </a:lnTo>
                <a:lnTo>
                  <a:pt x="548170" y="178206"/>
                </a:lnTo>
                <a:lnTo>
                  <a:pt x="538314" y="176225"/>
                </a:lnTo>
                <a:lnTo>
                  <a:pt x="531507" y="170751"/>
                </a:lnTo>
                <a:lnTo>
                  <a:pt x="527558" y="162534"/>
                </a:lnTo>
                <a:lnTo>
                  <a:pt x="526288" y="152298"/>
                </a:lnTo>
                <a:lnTo>
                  <a:pt x="526288" y="46926"/>
                </a:lnTo>
                <a:lnTo>
                  <a:pt x="527558" y="36677"/>
                </a:lnTo>
                <a:lnTo>
                  <a:pt x="531507" y="28460"/>
                </a:lnTo>
                <a:lnTo>
                  <a:pt x="538314" y="22999"/>
                </a:lnTo>
                <a:lnTo>
                  <a:pt x="548170" y="21018"/>
                </a:lnTo>
                <a:lnTo>
                  <a:pt x="558190" y="22999"/>
                </a:lnTo>
                <a:lnTo>
                  <a:pt x="565073" y="28460"/>
                </a:lnTo>
                <a:lnTo>
                  <a:pt x="569048" y="36677"/>
                </a:lnTo>
                <a:lnTo>
                  <a:pt x="570331" y="46926"/>
                </a:lnTo>
                <a:lnTo>
                  <a:pt x="570331" y="4356"/>
                </a:lnTo>
                <a:lnTo>
                  <a:pt x="569671" y="3873"/>
                </a:lnTo>
                <a:lnTo>
                  <a:pt x="548170" y="12"/>
                </a:lnTo>
                <a:lnTo>
                  <a:pt x="526948" y="3873"/>
                </a:lnTo>
                <a:lnTo>
                  <a:pt x="512254" y="14541"/>
                </a:lnTo>
                <a:lnTo>
                  <a:pt x="503707" y="30607"/>
                </a:lnTo>
                <a:lnTo>
                  <a:pt x="500951" y="50673"/>
                </a:lnTo>
                <a:lnTo>
                  <a:pt x="500951" y="148551"/>
                </a:lnTo>
                <a:lnTo>
                  <a:pt x="503707" y="168490"/>
                </a:lnTo>
                <a:lnTo>
                  <a:pt x="512254" y="184581"/>
                </a:lnTo>
                <a:lnTo>
                  <a:pt x="526948" y="195326"/>
                </a:lnTo>
                <a:lnTo>
                  <a:pt x="548170" y="199237"/>
                </a:lnTo>
                <a:lnTo>
                  <a:pt x="569671" y="195326"/>
                </a:lnTo>
                <a:lnTo>
                  <a:pt x="584441" y="184581"/>
                </a:lnTo>
                <a:lnTo>
                  <a:pt x="587806" y="178206"/>
                </a:lnTo>
                <a:lnTo>
                  <a:pt x="592937" y="168490"/>
                </a:lnTo>
                <a:lnTo>
                  <a:pt x="595668" y="148551"/>
                </a:lnTo>
                <a:lnTo>
                  <a:pt x="595668" y="50673"/>
                </a:lnTo>
                <a:close/>
              </a:path>
              <a:path w="1039495" h="467995">
                <a:moveTo>
                  <a:pt x="670509" y="465899"/>
                </a:moveTo>
                <a:lnTo>
                  <a:pt x="625030" y="361111"/>
                </a:lnTo>
                <a:lnTo>
                  <a:pt x="669937" y="270713"/>
                </a:lnTo>
                <a:lnTo>
                  <a:pt x="644613" y="270713"/>
                </a:lnTo>
                <a:lnTo>
                  <a:pt x="601713" y="359384"/>
                </a:lnTo>
                <a:lnTo>
                  <a:pt x="601713" y="270713"/>
                </a:lnTo>
                <a:lnTo>
                  <a:pt x="576376" y="270713"/>
                </a:lnTo>
                <a:lnTo>
                  <a:pt x="576376" y="465899"/>
                </a:lnTo>
                <a:lnTo>
                  <a:pt x="601713" y="465899"/>
                </a:lnTo>
                <a:lnTo>
                  <a:pt x="601713" y="369468"/>
                </a:lnTo>
                <a:lnTo>
                  <a:pt x="644029" y="465899"/>
                </a:lnTo>
                <a:lnTo>
                  <a:pt x="670509" y="465899"/>
                </a:lnTo>
                <a:close/>
              </a:path>
              <a:path w="1039495" h="467995">
                <a:moveTo>
                  <a:pt x="701027" y="46913"/>
                </a:moveTo>
                <a:lnTo>
                  <a:pt x="699046" y="27813"/>
                </a:lnTo>
                <a:lnTo>
                  <a:pt x="692099" y="12992"/>
                </a:lnTo>
                <a:lnTo>
                  <a:pt x="678675" y="3416"/>
                </a:lnTo>
                <a:lnTo>
                  <a:pt x="657275" y="0"/>
                </a:lnTo>
                <a:lnTo>
                  <a:pt x="636016" y="3873"/>
                </a:lnTo>
                <a:lnTo>
                  <a:pt x="621538" y="14541"/>
                </a:lnTo>
                <a:lnTo>
                  <a:pt x="613270" y="30607"/>
                </a:lnTo>
                <a:lnTo>
                  <a:pt x="610641" y="50660"/>
                </a:lnTo>
                <a:lnTo>
                  <a:pt x="610641" y="148539"/>
                </a:lnTo>
                <a:lnTo>
                  <a:pt x="613270" y="168490"/>
                </a:lnTo>
                <a:lnTo>
                  <a:pt x="621538" y="184581"/>
                </a:lnTo>
                <a:lnTo>
                  <a:pt x="636016" y="195326"/>
                </a:lnTo>
                <a:lnTo>
                  <a:pt x="657275" y="199224"/>
                </a:lnTo>
                <a:lnTo>
                  <a:pt x="678192" y="195656"/>
                </a:lnTo>
                <a:lnTo>
                  <a:pt x="691667" y="185801"/>
                </a:lnTo>
                <a:lnTo>
                  <a:pt x="698881" y="170916"/>
                </a:lnTo>
                <a:lnTo>
                  <a:pt x="701027" y="152285"/>
                </a:lnTo>
                <a:lnTo>
                  <a:pt x="701027" y="118884"/>
                </a:lnTo>
                <a:lnTo>
                  <a:pt x="677710" y="118884"/>
                </a:lnTo>
                <a:lnTo>
                  <a:pt x="677710" y="154012"/>
                </a:lnTo>
                <a:lnTo>
                  <a:pt x="676783" y="163868"/>
                </a:lnTo>
                <a:lnTo>
                  <a:pt x="673569" y="171500"/>
                </a:lnTo>
                <a:lnTo>
                  <a:pt x="667385" y="176441"/>
                </a:lnTo>
                <a:lnTo>
                  <a:pt x="657567" y="178193"/>
                </a:lnTo>
                <a:lnTo>
                  <a:pt x="647636" y="176212"/>
                </a:lnTo>
                <a:lnTo>
                  <a:pt x="640943" y="170751"/>
                </a:lnTo>
                <a:lnTo>
                  <a:pt x="637159" y="162534"/>
                </a:lnTo>
                <a:lnTo>
                  <a:pt x="635977" y="152285"/>
                </a:lnTo>
                <a:lnTo>
                  <a:pt x="635977" y="46913"/>
                </a:lnTo>
                <a:lnTo>
                  <a:pt x="637159" y="36677"/>
                </a:lnTo>
                <a:lnTo>
                  <a:pt x="640943" y="28460"/>
                </a:lnTo>
                <a:lnTo>
                  <a:pt x="647636" y="22999"/>
                </a:lnTo>
                <a:lnTo>
                  <a:pt x="657567" y="21005"/>
                </a:lnTo>
                <a:lnTo>
                  <a:pt x="667346" y="22644"/>
                </a:lnTo>
                <a:lnTo>
                  <a:pt x="673430" y="27381"/>
                </a:lnTo>
                <a:lnTo>
                  <a:pt x="676554" y="34975"/>
                </a:lnTo>
                <a:lnTo>
                  <a:pt x="677430" y="45186"/>
                </a:lnTo>
                <a:lnTo>
                  <a:pt x="677430" y="69951"/>
                </a:lnTo>
                <a:lnTo>
                  <a:pt x="701027" y="69951"/>
                </a:lnTo>
                <a:lnTo>
                  <a:pt x="701027" y="46913"/>
                </a:lnTo>
                <a:close/>
              </a:path>
              <a:path w="1039495" h="467995">
                <a:moveTo>
                  <a:pt x="754595" y="270713"/>
                </a:moveTo>
                <a:lnTo>
                  <a:pt x="679450" y="270713"/>
                </a:lnTo>
                <a:lnTo>
                  <a:pt x="679450" y="465912"/>
                </a:lnTo>
                <a:lnTo>
                  <a:pt x="754595" y="465912"/>
                </a:lnTo>
                <a:lnTo>
                  <a:pt x="754595" y="445173"/>
                </a:lnTo>
                <a:lnTo>
                  <a:pt x="704786" y="445173"/>
                </a:lnTo>
                <a:lnTo>
                  <a:pt x="704786" y="376948"/>
                </a:lnTo>
                <a:lnTo>
                  <a:pt x="740765" y="376948"/>
                </a:lnTo>
                <a:lnTo>
                  <a:pt x="740765" y="356501"/>
                </a:lnTo>
                <a:lnTo>
                  <a:pt x="704786" y="356501"/>
                </a:lnTo>
                <a:lnTo>
                  <a:pt x="704786" y="291439"/>
                </a:lnTo>
                <a:lnTo>
                  <a:pt x="754595" y="291439"/>
                </a:lnTo>
                <a:lnTo>
                  <a:pt x="754595" y="270713"/>
                </a:lnTo>
                <a:close/>
              </a:path>
              <a:path w="1039495" h="467995">
                <a:moveTo>
                  <a:pt x="802665" y="2006"/>
                </a:moveTo>
                <a:lnTo>
                  <a:pt x="778192" y="2006"/>
                </a:lnTo>
                <a:lnTo>
                  <a:pt x="754583" y="86931"/>
                </a:lnTo>
                <a:lnTo>
                  <a:pt x="754291" y="86931"/>
                </a:lnTo>
                <a:lnTo>
                  <a:pt x="730389" y="2006"/>
                </a:lnTo>
                <a:lnTo>
                  <a:pt x="704202" y="2006"/>
                </a:lnTo>
                <a:lnTo>
                  <a:pt x="740765" y="122923"/>
                </a:lnTo>
                <a:lnTo>
                  <a:pt x="740765" y="197205"/>
                </a:lnTo>
                <a:lnTo>
                  <a:pt x="766102" y="197205"/>
                </a:lnTo>
                <a:lnTo>
                  <a:pt x="766102" y="122923"/>
                </a:lnTo>
                <a:lnTo>
                  <a:pt x="802665" y="2006"/>
                </a:lnTo>
                <a:close/>
              </a:path>
              <a:path w="1039495" h="467995">
                <a:moveTo>
                  <a:pt x="883272" y="270713"/>
                </a:moveTo>
                <a:lnTo>
                  <a:pt x="849312" y="270713"/>
                </a:lnTo>
                <a:lnTo>
                  <a:pt x="825411" y="399402"/>
                </a:lnTo>
                <a:lnTo>
                  <a:pt x="825119" y="399402"/>
                </a:lnTo>
                <a:lnTo>
                  <a:pt x="799782" y="270713"/>
                </a:lnTo>
                <a:lnTo>
                  <a:pt x="768692" y="270713"/>
                </a:lnTo>
                <a:lnTo>
                  <a:pt x="768692" y="465912"/>
                </a:lnTo>
                <a:lnTo>
                  <a:pt x="790003" y="465912"/>
                </a:lnTo>
                <a:lnTo>
                  <a:pt x="790003" y="322821"/>
                </a:lnTo>
                <a:lnTo>
                  <a:pt x="790575" y="322821"/>
                </a:lnTo>
                <a:lnTo>
                  <a:pt x="818781" y="465912"/>
                </a:lnTo>
                <a:lnTo>
                  <a:pt x="831456" y="465912"/>
                </a:lnTo>
                <a:lnTo>
                  <a:pt x="858520" y="322821"/>
                </a:lnTo>
                <a:lnTo>
                  <a:pt x="859383" y="322821"/>
                </a:lnTo>
                <a:lnTo>
                  <a:pt x="859383" y="465912"/>
                </a:lnTo>
                <a:lnTo>
                  <a:pt x="883272" y="465912"/>
                </a:lnTo>
                <a:lnTo>
                  <a:pt x="883272" y="270713"/>
                </a:lnTo>
                <a:close/>
              </a:path>
              <a:path w="1039495" h="467995">
                <a:moveTo>
                  <a:pt x="892187" y="2006"/>
                </a:moveTo>
                <a:lnTo>
                  <a:pt x="808139" y="2006"/>
                </a:lnTo>
                <a:lnTo>
                  <a:pt x="808139" y="22326"/>
                </a:lnTo>
                <a:lnTo>
                  <a:pt x="837501" y="22326"/>
                </a:lnTo>
                <a:lnTo>
                  <a:pt x="837501" y="197586"/>
                </a:lnTo>
                <a:lnTo>
                  <a:pt x="863117" y="197586"/>
                </a:lnTo>
                <a:lnTo>
                  <a:pt x="863117" y="22326"/>
                </a:lnTo>
                <a:lnTo>
                  <a:pt x="892187" y="22326"/>
                </a:lnTo>
                <a:lnTo>
                  <a:pt x="892187" y="2006"/>
                </a:lnTo>
                <a:close/>
              </a:path>
              <a:path w="1039495" h="467995">
                <a:moveTo>
                  <a:pt x="923874" y="270713"/>
                </a:moveTo>
                <a:lnTo>
                  <a:pt x="898537" y="270713"/>
                </a:lnTo>
                <a:lnTo>
                  <a:pt x="898537" y="465924"/>
                </a:lnTo>
                <a:lnTo>
                  <a:pt x="923874" y="465924"/>
                </a:lnTo>
                <a:lnTo>
                  <a:pt x="923874" y="270713"/>
                </a:lnTo>
                <a:close/>
              </a:path>
              <a:path w="1039495" h="467995">
                <a:moveTo>
                  <a:pt x="929055" y="2006"/>
                </a:moveTo>
                <a:lnTo>
                  <a:pt x="903719" y="2006"/>
                </a:lnTo>
                <a:lnTo>
                  <a:pt x="903719" y="197205"/>
                </a:lnTo>
                <a:lnTo>
                  <a:pt x="929055" y="197205"/>
                </a:lnTo>
                <a:lnTo>
                  <a:pt x="929055" y="2006"/>
                </a:lnTo>
                <a:close/>
              </a:path>
              <a:path w="1039495" h="467995">
                <a:moveTo>
                  <a:pt x="1034694" y="46913"/>
                </a:moveTo>
                <a:lnTo>
                  <a:pt x="1032713" y="27813"/>
                </a:lnTo>
                <a:lnTo>
                  <a:pt x="1025779" y="12992"/>
                </a:lnTo>
                <a:lnTo>
                  <a:pt x="1012355" y="3416"/>
                </a:lnTo>
                <a:lnTo>
                  <a:pt x="990942" y="0"/>
                </a:lnTo>
                <a:lnTo>
                  <a:pt x="969695" y="3873"/>
                </a:lnTo>
                <a:lnTo>
                  <a:pt x="955205" y="14541"/>
                </a:lnTo>
                <a:lnTo>
                  <a:pt x="946937" y="30607"/>
                </a:lnTo>
                <a:lnTo>
                  <a:pt x="944308" y="50660"/>
                </a:lnTo>
                <a:lnTo>
                  <a:pt x="944308" y="148539"/>
                </a:lnTo>
                <a:lnTo>
                  <a:pt x="946937" y="168490"/>
                </a:lnTo>
                <a:lnTo>
                  <a:pt x="955205" y="184581"/>
                </a:lnTo>
                <a:lnTo>
                  <a:pt x="969695" y="195326"/>
                </a:lnTo>
                <a:lnTo>
                  <a:pt x="990942" y="199224"/>
                </a:lnTo>
                <a:lnTo>
                  <a:pt x="1011859" y="195656"/>
                </a:lnTo>
                <a:lnTo>
                  <a:pt x="1025334" y="185801"/>
                </a:lnTo>
                <a:lnTo>
                  <a:pt x="1032560" y="170916"/>
                </a:lnTo>
                <a:lnTo>
                  <a:pt x="1034694" y="152285"/>
                </a:lnTo>
                <a:lnTo>
                  <a:pt x="1034694" y="118884"/>
                </a:lnTo>
                <a:lnTo>
                  <a:pt x="1011377" y="118884"/>
                </a:lnTo>
                <a:lnTo>
                  <a:pt x="1011377" y="154012"/>
                </a:lnTo>
                <a:lnTo>
                  <a:pt x="1010462" y="163868"/>
                </a:lnTo>
                <a:lnTo>
                  <a:pt x="1007237" y="171500"/>
                </a:lnTo>
                <a:lnTo>
                  <a:pt x="1001064" y="176441"/>
                </a:lnTo>
                <a:lnTo>
                  <a:pt x="991235" y="178193"/>
                </a:lnTo>
                <a:lnTo>
                  <a:pt x="981303" y="176212"/>
                </a:lnTo>
                <a:lnTo>
                  <a:pt x="974610" y="170751"/>
                </a:lnTo>
                <a:lnTo>
                  <a:pt x="970838" y="162534"/>
                </a:lnTo>
                <a:lnTo>
                  <a:pt x="969645" y="152285"/>
                </a:lnTo>
                <a:lnTo>
                  <a:pt x="969645" y="46913"/>
                </a:lnTo>
                <a:lnTo>
                  <a:pt x="970838" y="36677"/>
                </a:lnTo>
                <a:lnTo>
                  <a:pt x="974610" y="28460"/>
                </a:lnTo>
                <a:lnTo>
                  <a:pt x="981303" y="22999"/>
                </a:lnTo>
                <a:lnTo>
                  <a:pt x="991235" y="21005"/>
                </a:lnTo>
                <a:lnTo>
                  <a:pt x="1001014" y="22644"/>
                </a:lnTo>
                <a:lnTo>
                  <a:pt x="1007097" y="27381"/>
                </a:lnTo>
                <a:lnTo>
                  <a:pt x="1010221" y="34975"/>
                </a:lnTo>
                <a:lnTo>
                  <a:pt x="1011097" y="45186"/>
                </a:lnTo>
                <a:lnTo>
                  <a:pt x="1011097" y="69951"/>
                </a:lnTo>
                <a:lnTo>
                  <a:pt x="1034694" y="69951"/>
                </a:lnTo>
                <a:lnTo>
                  <a:pt x="1034694" y="46913"/>
                </a:lnTo>
                <a:close/>
              </a:path>
              <a:path w="1039495" h="467995">
                <a:moveTo>
                  <a:pt x="1039317" y="465912"/>
                </a:moveTo>
                <a:lnTo>
                  <a:pt x="1031354" y="425030"/>
                </a:lnTo>
                <a:lnTo>
                  <a:pt x="1027315" y="404304"/>
                </a:lnTo>
                <a:lnTo>
                  <a:pt x="1009434" y="312458"/>
                </a:lnTo>
                <a:lnTo>
                  <a:pt x="1002169" y="275170"/>
                </a:lnTo>
                <a:lnTo>
                  <a:pt x="1002169" y="404304"/>
                </a:lnTo>
                <a:lnTo>
                  <a:pt x="969060" y="404304"/>
                </a:lnTo>
                <a:lnTo>
                  <a:pt x="985469" y="312458"/>
                </a:lnTo>
                <a:lnTo>
                  <a:pt x="985761" y="312458"/>
                </a:lnTo>
                <a:lnTo>
                  <a:pt x="1002169" y="404304"/>
                </a:lnTo>
                <a:lnTo>
                  <a:pt x="1002169" y="275170"/>
                </a:lnTo>
                <a:lnTo>
                  <a:pt x="1001306" y="270725"/>
                </a:lnTo>
                <a:lnTo>
                  <a:pt x="971651" y="270725"/>
                </a:lnTo>
                <a:lnTo>
                  <a:pt x="933945" y="465912"/>
                </a:lnTo>
                <a:lnTo>
                  <a:pt x="958126" y="465912"/>
                </a:lnTo>
                <a:lnTo>
                  <a:pt x="965327" y="425030"/>
                </a:lnTo>
                <a:lnTo>
                  <a:pt x="1005916" y="425030"/>
                </a:lnTo>
                <a:lnTo>
                  <a:pt x="1013396" y="465912"/>
                </a:lnTo>
                <a:lnTo>
                  <a:pt x="1039317" y="465912"/>
                </a:lnTo>
                <a:close/>
              </a:path>
            </a:pathLst>
          </a:custGeom>
          <a:solidFill>
            <a:srgbClr val="FFC2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91234" y="2209253"/>
            <a:ext cx="2009139" cy="1424940"/>
          </a:xfrm>
          <a:custGeom>
            <a:avLst/>
            <a:gdLst/>
            <a:ahLst/>
            <a:cxnLst/>
            <a:rect l="l" t="t" r="r" b="b"/>
            <a:pathLst>
              <a:path w="2009139" h="1424939">
                <a:moveTo>
                  <a:pt x="813206" y="1424673"/>
                </a:moveTo>
                <a:lnTo>
                  <a:pt x="763638" y="1164132"/>
                </a:lnTo>
                <a:lnTo>
                  <a:pt x="727252" y="972896"/>
                </a:lnTo>
                <a:lnTo>
                  <a:pt x="618502" y="401345"/>
                </a:lnTo>
                <a:lnTo>
                  <a:pt x="542150" y="12"/>
                </a:lnTo>
                <a:lnTo>
                  <a:pt x="491705" y="12"/>
                </a:lnTo>
                <a:lnTo>
                  <a:pt x="491705" y="972896"/>
                </a:lnTo>
                <a:lnTo>
                  <a:pt x="300494" y="972896"/>
                </a:lnTo>
                <a:lnTo>
                  <a:pt x="395058" y="401345"/>
                </a:lnTo>
                <a:lnTo>
                  <a:pt x="397167" y="401345"/>
                </a:lnTo>
                <a:lnTo>
                  <a:pt x="491705" y="972896"/>
                </a:lnTo>
                <a:lnTo>
                  <a:pt x="491705" y="12"/>
                </a:lnTo>
                <a:lnTo>
                  <a:pt x="268973" y="12"/>
                </a:lnTo>
                <a:lnTo>
                  <a:pt x="0" y="1424673"/>
                </a:lnTo>
                <a:lnTo>
                  <a:pt x="226961" y="1424673"/>
                </a:lnTo>
                <a:lnTo>
                  <a:pt x="268973" y="1164132"/>
                </a:lnTo>
                <a:lnTo>
                  <a:pt x="523240" y="1164132"/>
                </a:lnTo>
                <a:lnTo>
                  <a:pt x="567347" y="1424673"/>
                </a:lnTo>
                <a:lnTo>
                  <a:pt x="813206" y="1424673"/>
                </a:lnTo>
                <a:close/>
              </a:path>
              <a:path w="2009139" h="1424939">
                <a:moveTo>
                  <a:pt x="1405737" y="1229360"/>
                </a:moveTo>
                <a:lnTo>
                  <a:pt x="1119962" y="1229360"/>
                </a:lnTo>
                <a:lnTo>
                  <a:pt x="1119962" y="0"/>
                </a:lnTo>
                <a:lnTo>
                  <a:pt x="880414" y="0"/>
                </a:lnTo>
                <a:lnTo>
                  <a:pt x="880414" y="1229360"/>
                </a:lnTo>
                <a:lnTo>
                  <a:pt x="880414" y="1424940"/>
                </a:lnTo>
                <a:lnTo>
                  <a:pt x="1405737" y="1424940"/>
                </a:lnTo>
                <a:lnTo>
                  <a:pt x="1405737" y="1229360"/>
                </a:lnTo>
                <a:close/>
              </a:path>
              <a:path w="2009139" h="1424939">
                <a:moveTo>
                  <a:pt x="2008784" y="1229360"/>
                </a:moveTo>
                <a:lnTo>
                  <a:pt x="1723009" y="1229360"/>
                </a:lnTo>
                <a:lnTo>
                  <a:pt x="1723009" y="0"/>
                </a:lnTo>
                <a:lnTo>
                  <a:pt x="1483461" y="0"/>
                </a:lnTo>
                <a:lnTo>
                  <a:pt x="1483461" y="1229360"/>
                </a:lnTo>
                <a:lnTo>
                  <a:pt x="1483461" y="1424940"/>
                </a:lnTo>
                <a:lnTo>
                  <a:pt x="2008784" y="1424940"/>
                </a:lnTo>
                <a:lnTo>
                  <a:pt x="2008784" y="122936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859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6746" y="455869"/>
            <a:ext cx="924011" cy="2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888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Outline2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20762EF-0474-9358-6ED8-3916562844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422"/>
          <a:stretch/>
        </p:blipFill>
        <p:spPr>
          <a:xfrm>
            <a:off x="0" y="752078"/>
            <a:ext cx="11474606" cy="37343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9576" y="2313432"/>
            <a:ext cx="7369175" cy="13231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E21E1CC-5F5E-4E4C-063D-BBC7DE81B4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3132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with Image2_Blue">
    <p:bg>
      <p:bgPr>
        <a:gradFill>
          <a:gsLst>
            <a:gs pos="0">
              <a:schemeClr val="accent2"/>
            </a:gs>
            <a:gs pos="93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8C084657-8268-012C-F255-B0679B8534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12204191" cy="56896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3AC232-D482-5259-1392-EE2E55B47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9576" y="3059084"/>
            <a:ext cx="10645775" cy="57745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51B8E7A-1241-D7A4-262C-4A45158321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38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with Image2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D22D8B5-A53E-9F27-F895-D600517660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12204191" cy="56896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9576" y="3059084"/>
            <a:ext cx="10645775" cy="57745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680"/>
              </a:lnSpc>
              <a:defRPr sz="3900" b="0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BFBDD2-1AF9-91B5-BF36-65D95A417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7444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_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2DDFB-68D7-644D-9E37-D72139CD6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26682" y="1574800"/>
            <a:ext cx="4977510" cy="3292474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915222-8AED-AE4D-E3B9-8E105C90D5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9477" y="1574800"/>
            <a:ext cx="6599547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A3438A0-3AFA-9012-C63A-4731533CE8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14490" y="4867275"/>
            <a:ext cx="4977510" cy="822324"/>
          </a:xfrm>
          <a:gradFill>
            <a:gsLst>
              <a:gs pos="0">
                <a:schemeClr val="accent2"/>
              </a:gs>
              <a:gs pos="31500">
                <a:srgbClr val="0090D4"/>
              </a:gs>
              <a:gs pos="63000">
                <a:schemeClr val="accent1"/>
              </a:gs>
            </a:gsLst>
            <a:lin ang="720000" scaled="0"/>
          </a:gra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Photo Title</a:t>
            </a:r>
          </a:p>
        </p:txBody>
      </p:sp>
      <p:sp>
        <p:nvSpPr>
          <p:cNvPr id="5" name="Title Placeholder 6">
            <a:extLst>
              <a:ext uri="{FF2B5EF4-FFF2-40B4-BE49-F238E27FC236}">
                <a16:creationId xmlns:a16="http://schemas.microsoft.com/office/drawing/2014/main" id="{C71F3598-B4FC-9300-B36C-0BB31AE92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36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DE4C5-7EF1-4E65-C3FD-C75C8FB9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207" y="1574801"/>
            <a:ext cx="6244844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6A78CD8-646B-CF20-7BEF-9F4FA845C6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574800"/>
            <a:ext cx="5374893" cy="329247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568CC3C-35DE-EF4B-4C3A-0CE5E6F5D4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867275"/>
            <a:ext cx="5374893" cy="822324"/>
          </a:xfrm>
          <a:gradFill>
            <a:gsLst>
              <a:gs pos="0">
                <a:schemeClr val="accent2"/>
              </a:gs>
              <a:gs pos="31500">
                <a:srgbClr val="0090D4"/>
              </a:gs>
              <a:gs pos="63000">
                <a:schemeClr val="accent1"/>
              </a:gs>
            </a:gsLst>
            <a:lin ang="720000" scaled="0"/>
          </a:gra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Photo Title</a:t>
            </a:r>
          </a:p>
        </p:txBody>
      </p:sp>
      <p:sp>
        <p:nvSpPr>
          <p:cNvPr id="6" name="Title Placeholder 6">
            <a:extLst>
              <a:ext uri="{FF2B5EF4-FFF2-40B4-BE49-F238E27FC236}">
                <a16:creationId xmlns:a16="http://schemas.microsoft.com/office/drawing/2014/main" id="{3FF7C4F6-8FCE-FFCA-32B4-E7FE1F7DFD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4999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keaway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4BA461A-240D-E877-408F-9DE26CE11C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1000" y="1574800"/>
            <a:ext cx="6503894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1267CAD-E012-4AA7-A3C8-4883534ED3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60080" y="1574800"/>
            <a:ext cx="3550920" cy="4114800"/>
          </a:xfrm>
          <a:noFill/>
        </p:spPr>
        <p:txBody>
          <a:bodyPr anchor="t"/>
          <a:lstStyle>
            <a:lvl1pPr marL="0" indent="0" algn="l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  <a:defRPr b="1" i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27432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54864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917391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1218956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TAKEAWAY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1FB8A24-E91E-9030-3097-499DEA6FC1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00338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keawa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DE4C5-7EF1-4E65-C3FD-C75C8FB9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207" y="1574801"/>
            <a:ext cx="6244844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506DD96-9DEF-0024-7691-0ACAC39EC0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1949" y="1574802"/>
            <a:ext cx="5033915" cy="4114799"/>
          </a:xfrm>
          <a:noFill/>
        </p:spPr>
        <p:txBody>
          <a:bodyPr anchor="t"/>
          <a:lstStyle>
            <a:lvl1pPr marL="0" indent="0" algn="l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  <a:defRPr b="1" i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27432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54864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917391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1218956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TAKEAWAY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F1E5442-21A0-77E1-5BB7-F319D1BBAB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54462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akeaway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07CE2A-A32A-FDFB-C3C9-ACCB1A8FC8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574800"/>
            <a:ext cx="7226681" cy="41148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AAACF3E-83ED-52C4-27A7-1B90EAC241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60080" y="1574800"/>
            <a:ext cx="3550920" cy="4114800"/>
          </a:xfrm>
          <a:noFill/>
        </p:spPr>
        <p:txBody>
          <a:bodyPr anchor="t"/>
          <a:lstStyle>
            <a:lvl1pPr marL="0" indent="0" algn="l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  <a:defRPr b="1" i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27432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54864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917391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1218956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TAKEAWAY</a:t>
            </a:r>
          </a:p>
        </p:txBody>
      </p:sp>
      <p:sp>
        <p:nvSpPr>
          <p:cNvPr id="4" name="Title Placeholder 6">
            <a:extLst>
              <a:ext uri="{FF2B5EF4-FFF2-40B4-BE49-F238E27FC236}">
                <a16:creationId xmlns:a16="http://schemas.microsoft.com/office/drawing/2014/main" id="{26FF2F96-AD0E-EB85-4484-AE99D085D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054495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akeawa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4405DBE-1BE7-E695-C62E-22EB44D99C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1574799"/>
            <a:ext cx="6815328" cy="41148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6B01E68-D740-637A-BD9F-BD42CE8E9D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7285" y="1574802"/>
            <a:ext cx="4783997" cy="4114799"/>
          </a:xfrm>
          <a:noFill/>
        </p:spPr>
        <p:txBody>
          <a:bodyPr anchor="t"/>
          <a:lstStyle>
            <a:lvl1pPr marL="0" indent="0" algn="l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  <a:defRPr b="1" i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27432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54864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917391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1218956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TAKEAWAY</a:t>
            </a:r>
          </a:p>
        </p:txBody>
      </p:sp>
      <p:sp>
        <p:nvSpPr>
          <p:cNvPr id="6" name="Title Placeholder 6">
            <a:extLst>
              <a:ext uri="{FF2B5EF4-FFF2-40B4-BE49-F238E27FC236}">
                <a16:creationId xmlns:a16="http://schemas.microsoft.com/office/drawing/2014/main" id="{CF2F8706-9F53-3F92-74D0-FFE34BCF91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059674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keaway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4BA461A-240D-E877-408F-9DE26CE11C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7285" y="1574800"/>
            <a:ext cx="11459589" cy="2882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6">
            <a:extLst>
              <a:ext uri="{FF2B5EF4-FFF2-40B4-BE49-F238E27FC236}">
                <a16:creationId xmlns:a16="http://schemas.microsoft.com/office/drawing/2014/main" id="{D3CD59DC-5DE1-B69A-80AE-C320922E6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886CAD-5351-7713-14D9-6775796BA8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7286" y="4867275"/>
            <a:ext cx="11459588" cy="822325"/>
          </a:xfrm>
          <a:noFill/>
        </p:spPr>
        <p:txBody>
          <a:bodyPr anchor="ctr"/>
          <a:lstStyle>
            <a:lvl1pPr marL="0" indent="0" algn="l">
              <a:buNone/>
              <a:defRPr b="1" i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27432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54864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917391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1218956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TAKEAWAY</a:t>
            </a:r>
          </a:p>
        </p:txBody>
      </p:sp>
    </p:spTree>
    <p:extLst>
      <p:ext uri="{BB962C8B-B14F-4D97-AF65-F5344CB8AC3E}">
        <p14:creationId xmlns:p14="http://schemas.microsoft.com/office/powerpoint/2010/main" val="19030629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948753"/>
            <a:ext cx="1828800" cy="114300"/>
          </a:xfrm>
          <a:custGeom>
            <a:avLst/>
            <a:gdLst/>
            <a:ahLst/>
            <a:cxnLst/>
            <a:rect l="l" t="t" r="r" b="b"/>
            <a:pathLst>
              <a:path w="1828800" h="114300">
                <a:moveTo>
                  <a:pt x="1828800" y="0"/>
                </a:moveTo>
                <a:lnTo>
                  <a:pt x="0" y="0"/>
                </a:lnTo>
                <a:lnTo>
                  <a:pt x="0" y="114300"/>
                </a:lnTo>
                <a:lnTo>
                  <a:pt x="1828800" y="1143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C2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53895" y="1968256"/>
            <a:ext cx="1234440" cy="893444"/>
          </a:xfrm>
          <a:custGeom>
            <a:avLst/>
            <a:gdLst/>
            <a:ahLst/>
            <a:cxnLst/>
            <a:rect l="l" t="t" r="r" b="b"/>
            <a:pathLst>
              <a:path w="1234439" h="893444">
                <a:moveTo>
                  <a:pt x="446468" y="0"/>
                </a:moveTo>
                <a:lnTo>
                  <a:pt x="397819" y="2619"/>
                </a:lnTo>
                <a:lnTo>
                  <a:pt x="350688" y="10297"/>
                </a:lnTo>
                <a:lnTo>
                  <a:pt x="305347" y="22760"/>
                </a:lnTo>
                <a:lnTo>
                  <a:pt x="262069" y="39737"/>
                </a:lnTo>
                <a:lnTo>
                  <a:pt x="221124" y="60954"/>
                </a:lnTo>
                <a:lnTo>
                  <a:pt x="182787" y="86140"/>
                </a:lnTo>
                <a:lnTo>
                  <a:pt x="147329" y="115023"/>
                </a:lnTo>
                <a:lnTo>
                  <a:pt x="115023" y="147329"/>
                </a:lnTo>
                <a:lnTo>
                  <a:pt x="86140" y="182787"/>
                </a:lnTo>
                <a:lnTo>
                  <a:pt x="60954" y="221124"/>
                </a:lnTo>
                <a:lnTo>
                  <a:pt x="39737" y="262069"/>
                </a:lnTo>
                <a:lnTo>
                  <a:pt x="22760" y="305347"/>
                </a:lnTo>
                <a:lnTo>
                  <a:pt x="10297" y="350688"/>
                </a:lnTo>
                <a:lnTo>
                  <a:pt x="2619" y="397819"/>
                </a:lnTo>
                <a:lnTo>
                  <a:pt x="0" y="446468"/>
                </a:lnTo>
                <a:lnTo>
                  <a:pt x="2619" y="495114"/>
                </a:lnTo>
                <a:lnTo>
                  <a:pt x="10297" y="542244"/>
                </a:lnTo>
                <a:lnTo>
                  <a:pt x="22760" y="587584"/>
                </a:lnTo>
                <a:lnTo>
                  <a:pt x="39737" y="630862"/>
                </a:lnTo>
                <a:lnTo>
                  <a:pt x="60954" y="671806"/>
                </a:lnTo>
                <a:lnTo>
                  <a:pt x="86140" y="710143"/>
                </a:lnTo>
                <a:lnTo>
                  <a:pt x="115023" y="745602"/>
                </a:lnTo>
                <a:lnTo>
                  <a:pt x="147329" y="777909"/>
                </a:lnTo>
                <a:lnTo>
                  <a:pt x="182787" y="806792"/>
                </a:lnTo>
                <a:lnTo>
                  <a:pt x="221124" y="831979"/>
                </a:lnTo>
                <a:lnTo>
                  <a:pt x="262069" y="853197"/>
                </a:lnTo>
                <a:lnTo>
                  <a:pt x="305347" y="870175"/>
                </a:lnTo>
                <a:lnTo>
                  <a:pt x="350688" y="882638"/>
                </a:lnTo>
                <a:lnTo>
                  <a:pt x="397819" y="890317"/>
                </a:lnTo>
                <a:lnTo>
                  <a:pt x="446468" y="892936"/>
                </a:lnTo>
                <a:lnTo>
                  <a:pt x="496159" y="890201"/>
                </a:lnTo>
                <a:lnTo>
                  <a:pt x="544257" y="882189"/>
                </a:lnTo>
                <a:lnTo>
                  <a:pt x="590470" y="869191"/>
                </a:lnTo>
                <a:lnTo>
                  <a:pt x="634510" y="851499"/>
                </a:lnTo>
                <a:lnTo>
                  <a:pt x="676086" y="829402"/>
                </a:lnTo>
                <a:lnTo>
                  <a:pt x="714908" y="803193"/>
                </a:lnTo>
                <a:lnTo>
                  <a:pt x="750687" y="773161"/>
                </a:lnTo>
                <a:lnTo>
                  <a:pt x="783131" y="739597"/>
                </a:lnTo>
                <a:lnTo>
                  <a:pt x="811953" y="702794"/>
                </a:lnTo>
                <a:lnTo>
                  <a:pt x="836860" y="663040"/>
                </a:lnTo>
                <a:lnTo>
                  <a:pt x="857564" y="620629"/>
                </a:lnTo>
                <a:lnTo>
                  <a:pt x="873775" y="575849"/>
                </a:lnTo>
                <a:lnTo>
                  <a:pt x="885202" y="528993"/>
                </a:lnTo>
                <a:lnTo>
                  <a:pt x="900608" y="508889"/>
                </a:lnTo>
                <a:lnTo>
                  <a:pt x="924879" y="493512"/>
                </a:lnTo>
                <a:lnTo>
                  <a:pt x="960007" y="487650"/>
                </a:lnTo>
                <a:lnTo>
                  <a:pt x="1224732" y="487650"/>
                </a:lnTo>
                <a:lnTo>
                  <a:pt x="1226284" y="485349"/>
                </a:lnTo>
                <a:lnTo>
                  <a:pt x="1234135" y="446468"/>
                </a:lnTo>
                <a:lnTo>
                  <a:pt x="1226284" y="407585"/>
                </a:lnTo>
                <a:lnTo>
                  <a:pt x="1224728" y="405277"/>
                </a:lnTo>
                <a:lnTo>
                  <a:pt x="960007" y="405277"/>
                </a:lnTo>
                <a:lnTo>
                  <a:pt x="924879" y="399417"/>
                </a:lnTo>
                <a:lnTo>
                  <a:pt x="900608" y="384039"/>
                </a:lnTo>
                <a:lnTo>
                  <a:pt x="885202" y="363931"/>
                </a:lnTo>
                <a:lnTo>
                  <a:pt x="873775" y="317074"/>
                </a:lnTo>
                <a:lnTo>
                  <a:pt x="857564" y="272295"/>
                </a:lnTo>
                <a:lnTo>
                  <a:pt x="836860" y="229885"/>
                </a:lnTo>
                <a:lnTo>
                  <a:pt x="811953" y="190132"/>
                </a:lnTo>
                <a:lnTo>
                  <a:pt x="783131" y="153330"/>
                </a:lnTo>
                <a:lnTo>
                  <a:pt x="750687" y="119768"/>
                </a:lnTo>
                <a:lnTo>
                  <a:pt x="714908" y="89738"/>
                </a:lnTo>
                <a:lnTo>
                  <a:pt x="676086" y="63530"/>
                </a:lnTo>
                <a:lnTo>
                  <a:pt x="634510" y="41434"/>
                </a:lnTo>
                <a:lnTo>
                  <a:pt x="590470" y="23743"/>
                </a:lnTo>
                <a:lnTo>
                  <a:pt x="544257" y="10746"/>
                </a:lnTo>
                <a:lnTo>
                  <a:pt x="496159" y="2735"/>
                </a:lnTo>
                <a:lnTo>
                  <a:pt x="446468" y="0"/>
                </a:lnTo>
                <a:close/>
              </a:path>
              <a:path w="1234439" h="893444">
                <a:moveTo>
                  <a:pt x="1224732" y="487650"/>
                </a:moveTo>
                <a:lnTo>
                  <a:pt x="960007" y="487650"/>
                </a:lnTo>
                <a:lnTo>
                  <a:pt x="1007979" y="496090"/>
                </a:lnTo>
                <a:lnTo>
                  <a:pt x="1070787" y="523620"/>
                </a:lnTo>
                <a:lnTo>
                  <a:pt x="1084595" y="533163"/>
                </a:lnTo>
                <a:lnTo>
                  <a:pt x="1099950" y="540311"/>
                </a:lnTo>
                <a:lnTo>
                  <a:pt x="1116586" y="544798"/>
                </a:lnTo>
                <a:lnTo>
                  <a:pt x="1134237" y="546353"/>
                </a:lnTo>
                <a:lnTo>
                  <a:pt x="1173120" y="538505"/>
                </a:lnTo>
                <a:lnTo>
                  <a:pt x="1204874" y="517099"/>
                </a:lnTo>
                <a:lnTo>
                  <a:pt x="1224732" y="487650"/>
                </a:lnTo>
                <a:close/>
              </a:path>
              <a:path w="1234439" h="893444">
                <a:moveTo>
                  <a:pt x="1134237" y="346570"/>
                </a:moveTo>
                <a:lnTo>
                  <a:pt x="1116586" y="348125"/>
                </a:lnTo>
                <a:lnTo>
                  <a:pt x="1099950" y="352613"/>
                </a:lnTo>
                <a:lnTo>
                  <a:pt x="1084595" y="359766"/>
                </a:lnTo>
                <a:lnTo>
                  <a:pt x="1070787" y="369315"/>
                </a:lnTo>
                <a:lnTo>
                  <a:pt x="1007979" y="396834"/>
                </a:lnTo>
                <a:lnTo>
                  <a:pt x="960007" y="405277"/>
                </a:lnTo>
                <a:lnTo>
                  <a:pt x="1224728" y="405277"/>
                </a:lnTo>
                <a:lnTo>
                  <a:pt x="1204874" y="375831"/>
                </a:lnTo>
                <a:lnTo>
                  <a:pt x="1173120" y="354421"/>
                </a:lnTo>
                <a:lnTo>
                  <a:pt x="1134237" y="346570"/>
                </a:lnTo>
                <a:close/>
              </a:path>
              <a:path w="1234439" h="893444">
                <a:moveTo>
                  <a:pt x="1070787" y="369303"/>
                </a:moveTo>
                <a:close/>
              </a:path>
            </a:pathLst>
          </a:custGeom>
          <a:solidFill>
            <a:srgbClr val="257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06518" y="2020867"/>
            <a:ext cx="788035" cy="788035"/>
          </a:xfrm>
          <a:custGeom>
            <a:avLst/>
            <a:gdLst/>
            <a:ahLst/>
            <a:cxnLst/>
            <a:rect l="l" t="t" r="r" b="b"/>
            <a:pathLst>
              <a:path w="788035" h="788035">
                <a:moveTo>
                  <a:pt x="393839" y="0"/>
                </a:moveTo>
                <a:lnTo>
                  <a:pt x="344437" y="3068"/>
                </a:lnTo>
                <a:lnTo>
                  <a:pt x="296865" y="12028"/>
                </a:lnTo>
                <a:lnTo>
                  <a:pt x="251494" y="26511"/>
                </a:lnTo>
                <a:lnTo>
                  <a:pt x="208693" y="46147"/>
                </a:lnTo>
                <a:lnTo>
                  <a:pt x="168830" y="70566"/>
                </a:lnTo>
                <a:lnTo>
                  <a:pt x="132274" y="99401"/>
                </a:lnTo>
                <a:lnTo>
                  <a:pt x="99395" y="132281"/>
                </a:lnTo>
                <a:lnTo>
                  <a:pt x="70562" y="168838"/>
                </a:lnTo>
                <a:lnTo>
                  <a:pt x="46144" y="208702"/>
                </a:lnTo>
                <a:lnTo>
                  <a:pt x="26509" y="251505"/>
                </a:lnTo>
                <a:lnTo>
                  <a:pt x="12028" y="296877"/>
                </a:lnTo>
                <a:lnTo>
                  <a:pt x="3068" y="344449"/>
                </a:lnTo>
                <a:lnTo>
                  <a:pt x="0" y="393852"/>
                </a:lnTo>
                <a:lnTo>
                  <a:pt x="3068" y="443255"/>
                </a:lnTo>
                <a:lnTo>
                  <a:pt x="12028" y="490827"/>
                </a:lnTo>
                <a:lnTo>
                  <a:pt x="26509" y="536199"/>
                </a:lnTo>
                <a:lnTo>
                  <a:pt x="46144" y="579001"/>
                </a:lnTo>
                <a:lnTo>
                  <a:pt x="70562" y="618866"/>
                </a:lnTo>
                <a:lnTo>
                  <a:pt x="99395" y="655423"/>
                </a:lnTo>
                <a:lnTo>
                  <a:pt x="132274" y="688303"/>
                </a:lnTo>
                <a:lnTo>
                  <a:pt x="168830" y="717138"/>
                </a:lnTo>
                <a:lnTo>
                  <a:pt x="208693" y="741557"/>
                </a:lnTo>
                <a:lnTo>
                  <a:pt x="251494" y="761193"/>
                </a:lnTo>
                <a:lnTo>
                  <a:pt x="296865" y="775675"/>
                </a:lnTo>
                <a:lnTo>
                  <a:pt x="344437" y="784636"/>
                </a:lnTo>
                <a:lnTo>
                  <a:pt x="393839" y="787704"/>
                </a:lnTo>
                <a:lnTo>
                  <a:pt x="443245" y="784636"/>
                </a:lnTo>
                <a:lnTo>
                  <a:pt x="490818" y="775675"/>
                </a:lnTo>
                <a:lnTo>
                  <a:pt x="536191" y="761193"/>
                </a:lnTo>
                <a:lnTo>
                  <a:pt x="578994" y="741557"/>
                </a:lnTo>
                <a:lnTo>
                  <a:pt x="618859" y="717138"/>
                </a:lnTo>
                <a:lnTo>
                  <a:pt x="655415" y="688303"/>
                </a:lnTo>
                <a:lnTo>
                  <a:pt x="688295" y="655423"/>
                </a:lnTo>
                <a:lnTo>
                  <a:pt x="717128" y="618866"/>
                </a:lnTo>
                <a:lnTo>
                  <a:pt x="741547" y="579001"/>
                </a:lnTo>
                <a:lnTo>
                  <a:pt x="761182" y="536199"/>
                </a:lnTo>
                <a:lnTo>
                  <a:pt x="775663" y="490827"/>
                </a:lnTo>
                <a:lnTo>
                  <a:pt x="784623" y="443255"/>
                </a:lnTo>
                <a:lnTo>
                  <a:pt x="787692" y="393852"/>
                </a:lnTo>
                <a:lnTo>
                  <a:pt x="784623" y="344449"/>
                </a:lnTo>
                <a:lnTo>
                  <a:pt x="775663" y="296877"/>
                </a:lnTo>
                <a:lnTo>
                  <a:pt x="761182" y="251505"/>
                </a:lnTo>
                <a:lnTo>
                  <a:pt x="741547" y="208702"/>
                </a:lnTo>
                <a:lnTo>
                  <a:pt x="717128" y="168838"/>
                </a:lnTo>
                <a:lnTo>
                  <a:pt x="688295" y="132281"/>
                </a:lnTo>
                <a:lnTo>
                  <a:pt x="655415" y="99401"/>
                </a:lnTo>
                <a:lnTo>
                  <a:pt x="618859" y="70566"/>
                </a:lnTo>
                <a:lnTo>
                  <a:pt x="578994" y="46147"/>
                </a:lnTo>
                <a:lnTo>
                  <a:pt x="536191" y="26511"/>
                </a:lnTo>
                <a:lnTo>
                  <a:pt x="490818" y="12028"/>
                </a:lnTo>
                <a:lnTo>
                  <a:pt x="443245" y="3068"/>
                </a:lnTo>
                <a:lnTo>
                  <a:pt x="393839" y="0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88132" y="1970467"/>
            <a:ext cx="731520" cy="889000"/>
          </a:xfrm>
          <a:custGeom>
            <a:avLst/>
            <a:gdLst/>
            <a:ahLst/>
            <a:cxnLst/>
            <a:rect l="l" t="t" r="r" b="b"/>
            <a:pathLst>
              <a:path w="731520" h="889000">
                <a:moveTo>
                  <a:pt x="731494" y="0"/>
                </a:moveTo>
                <a:lnTo>
                  <a:pt x="303872" y="0"/>
                </a:lnTo>
                <a:lnTo>
                  <a:pt x="254584" y="3977"/>
                </a:lnTo>
                <a:lnTo>
                  <a:pt x="207828" y="15491"/>
                </a:lnTo>
                <a:lnTo>
                  <a:pt x="164228" y="33916"/>
                </a:lnTo>
                <a:lnTo>
                  <a:pt x="124412" y="58628"/>
                </a:lnTo>
                <a:lnTo>
                  <a:pt x="89004" y="89000"/>
                </a:lnTo>
                <a:lnTo>
                  <a:pt x="58631" y="124406"/>
                </a:lnTo>
                <a:lnTo>
                  <a:pt x="33918" y="164223"/>
                </a:lnTo>
                <a:lnTo>
                  <a:pt x="15492" y="207823"/>
                </a:lnTo>
                <a:lnTo>
                  <a:pt x="3977" y="254581"/>
                </a:lnTo>
                <a:lnTo>
                  <a:pt x="0" y="303872"/>
                </a:lnTo>
                <a:lnTo>
                  <a:pt x="44371" y="311029"/>
                </a:lnTo>
                <a:lnTo>
                  <a:pt x="82905" y="330958"/>
                </a:lnTo>
                <a:lnTo>
                  <a:pt x="113291" y="361345"/>
                </a:lnTo>
                <a:lnTo>
                  <a:pt x="133217" y="399879"/>
                </a:lnTo>
                <a:lnTo>
                  <a:pt x="140373" y="444246"/>
                </a:lnTo>
                <a:lnTo>
                  <a:pt x="133217" y="488618"/>
                </a:lnTo>
                <a:lnTo>
                  <a:pt x="113291" y="527156"/>
                </a:lnTo>
                <a:lnTo>
                  <a:pt x="82905" y="557545"/>
                </a:lnTo>
                <a:lnTo>
                  <a:pt x="44371" y="577474"/>
                </a:lnTo>
                <a:lnTo>
                  <a:pt x="0" y="584631"/>
                </a:lnTo>
                <a:lnTo>
                  <a:pt x="3977" y="633923"/>
                </a:lnTo>
                <a:lnTo>
                  <a:pt x="15492" y="680681"/>
                </a:lnTo>
                <a:lnTo>
                  <a:pt x="33918" y="724281"/>
                </a:lnTo>
                <a:lnTo>
                  <a:pt x="58631" y="764097"/>
                </a:lnTo>
                <a:lnTo>
                  <a:pt x="89004" y="799504"/>
                </a:lnTo>
                <a:lnTo>
                  <a:pt x="124412" y="829876"/>
                </a:lnTo>
                <a:lnTo>
                  <a:pt x="164228" y="854588"/>
                </a:lnTo>
                <a:lnTo>
                  <a:pt x="207828" y="873013"/>
                </a:lnTo>
                <a:lnTo>
                  <a:pt x="254584" y="884527"/>
                </a:lnTo>
                <a:lnTo>
                  <a:pt x="303872" y="888504"/>
                </a:lnTo>
                <a:lnTo>
                  <a:pt x="731494" y="888504"/>
                </a:lnTo>
                <a:lnTo>
                  <a:pt x="731494" y="0"/>
                </a:lnTo>
                <a:close/>
              </a:path>
            </a:pathLst>
          </a:custGeom>
          <a:solidFill>
            <a:srgbClr val="285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19624" y="1970468"/>
            <a:ext cx="7169784" cy="889000"/>
          </a:xfrm>
          <a:custGeom>
            <a:avLst/>
            <a:gdLst/>
            <a:ahLst/>
            <a:cxnLst/>
            <a:rect l="l" t="t" r="r" b="b"/>
            <a:pathLst>
              <a:path w="7169784" h="889000">
                <a:moveTo>
                  <a:pt x="7169327" y="0"/>
                </a:moveTo>
                <a:lnTo>
                  <a:pt x="0" y="0"/>
                </a:lnTo>
                <a:lnTo>
                  <a:pt x="0" y="888504"/>
                </a:lnTo>
                <a:lnTo>
                  <a:pt x="7169327" y="888504"/>
                </a:lnTo>
                <a:lnTo>
                  <a:pt x="7169327" y="0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153895" y="3452831"/>
            <a:ext cx="1234440" cy="893444"/>
          </a:xfrm>
          <a:custGeom>
            <a:avLst/>
            <a:gdLst/>
            <a:ahLst/>
            <a:cxnLst/>
            <a:rect l="l" t="t" r="r" b="b"/>
            <a:pathLst>
              <a:path w="1234439" h="893445">
                <a:moveTo>
                  <a:pt x="446468" y="0"/>
                </a:moveTo>
                <a:lnTo>
                  <a:pt x="397819" y="2619"/>
                </a:lnTo>
                <a:lnTo>
                  <a:pt x="350688" y="10297"/>
                </a:lnTo>
                <a:lnTo>
                  <a:pt x="305347" y="22760"/>
                </a:lnTo>
                <a:lnTo>
                  <a:pt x="262069" y="39737"/>
                </a:lnTo>
                <a:lnTo>
                  <a:pt x="221124" y="60954"/>
                </a:lnTo>
                <a:lnTo>
                  <a:pt x="182787" y="86140"/>
                </a:lnTo>
                <a:lnTo>
                  <a:pt x="147329" y="115023"/>
                </a:lnTo>
                <a:lnTo>
                  <a:pt x="115023" y="147329"/>
                </a:lnTo>
                <a:lnTo>
                  <a:pt x="86140" y="182787"/>
                </a:lnTo>
                <a:lnTo>
                  <a:pt x="60954" y="221124"/>
                </a:lnTo>
                <a:lnTo>
                  <a:pt x="39737" y="262069"/>
                </a:lnTo>
                <a:lnTo>
                  <a:pt x="22760" y="305347"/>
                </a:lnTo>
                <a:lnTo>
                  <a:pt x="10297" y="350688"/>
                </a:lnTo>
                <a:lnTo>
                  <a:pt x="2619" y="397819"/>
                </a:lnTo>
                <a:lnTo>
                  <a:pt x="0" y="446468"/>
                </a:lnTo>
                <a:lnTo>
                  <a:pt x="2619" y="495114"/>
                </a:lnTo>
                <a:lnTo>
                  <a:pt x="10297" y="542244"/>
                </a:lnTo>
                <a:lnTo>
                  <a:pt x="22760" y="587584"/>
                </a:lnTo>
                <a:lnTo>
                  <a:pt x="39737" y="630862"/>
                </a:lnTo>
                <a:lnTo>
                  <a:pt x="60954" y="671806"/>
                </a:lnTo>
                <a:lnTo>
                  <a:pt x="86140" y="710143"/>
                </a:lnTo>
                <a:lnTo>
                  <a:pt x="115023" y="745602"/>
                </a:lnTo>
                <a:lnTo>
                  <a:pt x="147329" y="777909"/>
                </a:lnTo>
                <a:lnTo>
                  <a:pt x="182787" y="806792"/>
                </a:lnTo>
                <a:lnTo>
                  <a:pt x="221124" y="831979"/>
                </a:lnTo>
                <a:lnTo>
                  <a:pt x="262069" y="853197"/>
                </a:lnTo>
                <a:lnTo>
                  <a:pt x="305347" y="870175"/>
                </a:lnTo>
                <a:lnTo>
                  <a:pt x="350688" y="882638"/>
                </a:lnTo>
                <a:lnTo>
                  <a:pt x="397819" y="890317"/>
                </a:lnTo>
                <a:lnTo>
                  <a:pt x="446468" y="892936"/>
                </a:lnTo>
                <a:lnTo>
                  <a:pt x="496159" y="890201"/>
                </a:lnTo>
                <a:lnTo>
                  <a:pt x="544257" y="882189"/>
                </a:lnTo>
                <a:lnTo>
                  <a:pt x="590470" y="869191"/>
                </a:lnTo>
                <a:lnTo>
                  <a:pt x="634510" y="851499"/>
                </a:lnTo>
                <a:lnTo>
                  <a:pt x="676086" y="829402"/>
                </a:lnTo>
                <a:lnTo>
                  <a:pt x="714908" y="803193"/>
                </a:lnTo>
                <a:lnTo>
                  <a:pt x="750687" y="773161"/>
                </a:lnTo>
                <a:lnTo>
                  <a:pt x="783131" y="739597"/>
                </a:lnTo>
                <a:lnTo>
                  <a:pt x="811953" y="702794"/>
                </a:lnTo>
                <a:lnTo>
                  <a:pt x="836860" y="663040"/>
                </a:lnTo>
                <a:lnTo>
                  <a:pt x="857564" y="620629"/>
                </a:lnTo>
                <a:lnTo>
                  <a:pt x="873775" y="575849"/>
                </a:lnTo>
                <a:lnTo>
                  <a:pt x="885202" y="528993"/>
                </a:lnTo>
                <a:lnTo>
                  <a:pt x="900608" y="508890"/>
                </a:lnTo>
                <a:lnTo>
                  <a:pt x="924879" y="493516"/>
                </a:lnTo>
                <a:lnTo>
                  <a:pt x="960007" y="487655"/>
                </a:lnTo>
                <a:lnTo>
                  <a:pt x="1224729" y="487655"/>
                </a:lnTo>
                <a:lnTo>
                  <a:pt x="1226284" y="485349"/>
                </a:lnTo>
                <a:lnTo>
                  <a:pt x="1234135" y="446468"/>
                </a:lnTo>
                <a:lnTo>
                  <a:pt x="1226284" y="407585"/>
                </a:lnTo>
                <a:lnTo>
                  <a:pt x="1224730" y="405280"/>
                </a:lnTo>
                <a:lnTo>
                  <a:pt x="960007" y="405280"/>
                </a:lnTo>
                <a:lnTo>
                  <a:pt x="924879" y="399418"/>
                </a:lnTo>
                <a:lnTo>
                  <a:pt x="900608" y="384039"/>
                </a:lnTo>
                <a:lnTo>
                  <a:pt x="885202" y="363931"/>
                </a:lnTo>
                <a:lnTo>
                  <a:pt x="873775" y="317074"/>
                </a:lnTo>
                <a:lnTo>
                  <a:pt x="857564" y="272295"/>
                </a:lnTo>
                <a:lnTo>
                  <a:pt x="836860" y="229885"/>
                </a:lnTo>
                <a:lnTo>
                  <a:pt x="811953" y="190132"/>
                </a:lnTo>
                <a:lnTo>
                  <a:pt x="783131" y="153330"/>
                </a:lnTo>
                <a:lnTo>
                  <a:pt x="750687" y="119768"/>
                </a:lnTo>
                <a:lnTo>
                  <a:pt x="714908" y="89738"/>
                </a:lnTo>
                <a:lnTo>
                  <a:pt x="676086" y="63530"/>
                </a:lnTo>
                <a:lnTo>
                  <a:pt x="634510" y="41434"/>
                </a:lnTo>
                <a:lnTo>
                  <a:pt x="590470" y="23743"/>
                </a:lnTo>
                <a:lnTo>
                  <a:pt x="544257" y="10746"/>
                </a:lnTo>
                <a:lnTo>
                  <a:pt x="496159" y="2735"/>
                </a:lnTo>
                <a:lnTo>
                  <a:pt x="446468" y="0"/>
                </a:lnTo>
                <a:close/>
              </a:path>
              <a:path w="1234439" h="893445">
                <a:moveTo>
                  <a:pt x="1224729" y="487655"/>
                </a:moveTo>
                <a:lnTo>
                  <a:pt x="960007" y="487655"/>
                </a:lnTo>
                <a:lnTo>
                  <a:pt x="1007979" y="496095"/>
                </a:lnTo>
                <a:lnTo>
                  <a:pt x="1070787" y="523620"/>
                </a:lnTo>
                <a:lnTo>
                  <a:pt x="1084595" y="533163"/>
                </a:lnTo>
                <a:lnTo>
                  <a:pt x="1099950" y="540311"/>
                </a:lnTo>
                <a:lnTo>
                  <a:pt x="1116586" y="544798"/>
                </a:lnTo>
                <a:lnTo>
                  <a:pt x="1134237" y="546353"/>
                </a:lnTo>
                <a:lnTo>
                  <a:pt x="1173120" y="538505"/>
                </a:lnTo>
                <a:lnTo>
                  <a:pt x="1204874" y="517099"/>
                </a:lnTo>
                <a:lnTo>
                  <a:pt x="1224729" y="487655"/>
                </a:lnTo>
                <a:close/>
              </a:path>
              <a:path w="1234439" h="893445">
                <a:moveTo>
                  <a:pt x="1134237" y="346570"/>
                </a:moveTo>
                <a:lnTo>
                  <a:pt x="1116586" y="348125"/>
                </a:lnTo>
                <a:lnTo>
                  <a:pt x="1099950" y="352613"/>
                </a:lnTo>
                <a:lnTo>
                  <a:pt x="1084595" y="359766"/>
                </a:lnTo>
                <a:lnTo>
                  <a:pt x="1070787" y="369315"/>
                </a:lnTo>
                <a:lnTo>
                  <a:pt x="1007979" y="396841"/>
                </a:lnTo>
                <a:lnTo>
                  <a:pt x="960007" y="405280"/>
                </a:lnTo>
                <a:lnTo>
                  <a:pt x="1224730" y="405280"/>
                </a:lnTo>
                <a:lnTo>
                  <a:pt x="1204874" y="375831"/>
                </a:lnTo>
                <a:lnTo>
                  <a:pt x="1173120" y="354421"/>
                </a:lnTo>
                <a:lnTo>
                  <a:pt x="1134237" y="346570"/>
                </a:lnTo>
                <a:close/>
              </a:path>
            </a:pathLst>
          </a:custGeom>
          <a:solidFill>
            <a:srgbClr val="FFB0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206518" y="3505443"/>
            <a:ext cx="788035" cy="788035"/>
          </a:xfrm>
          <a:custGeom>
            <a:avLst/>
            <a:gdLst/>
            <a:ahLst/>
            <a:cxnLst/>
            <a:rect l="l" t="t" r="r" b="b"/>
            <a:pathLst>
              <a:path w="788035" h="788035">
                <a:moveTo>
                  <a:pt x="393839" y="0"/>
                </a:moveTo>
                <a:lnTo>
                  <a:pt x="344437" y="3068"/>
                </a:lnTo>
                <a:lnTo>
                  <a:pt x="296865" y="12028"/>
                </a:lnTo>
                <a:lnTo>
                  <a:pt x="251494" y="26511"/>
                </a:lnTo>
                <a:lnTo>
                  <a:pt x="208693" y="46147"/>
                </a:lnTo>
                <a:lnTo>
                  <a:pt x="168830" y="70566"/>
                </a:lnTo>
                <a:lnTo>
                  <a:pt x="132274" y="99401"/>
                </a:lnTo>
                <a:lnTo>
                  <a:pt x="99395" y="132281"/>
                </a:lnTo>
                <a:lnTo>
                  <a:pt x="70562" y="168838"/>
                </a:lnTo>
                <a:lnTo>
                  <a:pt x="46144" y="208702"/>
                </a:lnTo>
                <a:lnTo>
                  <a:pt x="26509" y="251505"/>
                </a:lnTo>
                <a:lnTo>
                  <a:pt x="12028" y="296877"/>
                </a:lnTo>
                <a:lnTo>
                  <a:pt x="3068" y="344449"/>
                </a:lnTo>
                <a:lnTo>
                  <a:pt x="0" y="393852"/>
                </a:lnTo>
                <a:lnTo>
                  <a:pt x="3068" y="443255"/>
                </a:lnTo>
                <a:lnTo>
                  <a:pt x="12028" y="490827"/>
                </a:lnTo>
                <a:lnTo>
                  <a:pt x="26509" y="536199"/>
                </a:lnTo>
                <a:lnTo>
                  <a:pt x="46144" y="579001"/>
                </a:lnTo>
                <a:lnTo>
                  <a:pt x="70562" y="618866"/>
                </a:lnTo>
                <a:lnTo>
                  <a:pt x="99395" y="655423"/>
                </a:lnTo>
                <a:lnTo>
                  <a:pt x="132274" y="688303"/>
                </a:lnTo>
                <a:lnTo>
                  <a:pt x="168830" y="717138"/>
                </a:lnTo>
                <a:lnTo>
                  <a:pt x="208693" y="741557"/>
                </a:lnTo>
                <a:lnTo>
                  <a:pt x="251494" y="761193"/>
                </a:lnTo>
                <a:lnTo>
                  <a:pt x="296865" y="775675"/>
                </a:lnTo>
                <a:lnTo>
                  <a:pt x="344437" y="784636"/>
                </a:lnTo>
                <a:lnTo>
                  <a:pt x="393839" y="787704"/>
                </a:lnTo>
                <a:lnTo>
                  <a:pt x="443245" y="784636"/>
                </a:lnTo>
                <a:lnTo>
                  <a:pt x="490818" y="775675"/>
                </a:lnTo>
                <a:lnTo>
                  <a:pt x="536191" y="761193"/>
                </a:lnTo>
                <a:lnTo>
                  <a:pt x="578994" y="741557"/>
                </a:lnTo>
                <a:lnTo>
                  <a:pt x="618859" y="717138"/>
                </a:lnTo>
                <a:lnTo>
                  <a:pt x="655415" y="688303"/>
                </a:lnTo>
                <a:lnTo>
                  <a:pt x="688295" y="655423"/>
                </a:lnTo>
                <a:lnTo>
                  <a:pt x="717128" y="618866"/>
                </a:lnTo>
                <a:lnTo>
                  <a:pt x="741547" y="579001"/>
                </a:lnTo>
                <a:lnTo>
                  <a:pt x="761182" y="536199"/>
                </a:lnTo>
                <a:lnTo>
                  <a:pt x="775663" y="490827"/>
                </a:lnTo>
                <a:lnTo>
                  <a:pt x="784623" y="443255"/>
                </a:lnTo>
                <a:lnTo>
                  <a:pt x="787692" y="393852"/>
                </a:lnTo>
                <a:lnTo>
                  <a:pt x="784623" y="344449"/>
                </a:lnTo>
                <a:lnTo>
                  <a:pt x="775663" y="296877"/>
                </a:lnTo>
                <a:lnTo>
                  <a:pt x="761182" y="251505"/>
                </a:lnTo>
                <a:lnTo>
                  <a:pt x="741547" y="208702"/>
                </a:lnTo>
                <a:lnTo>
                  <a:pt x="717128" y="168838"/>
                </a:lnTo>
                <a:lnTo>
                  <a:pt x="688295" y="132281"/>
                </a:lnTo>
                <a:lnTo>
                  <a:pt x="655415" y="99401"/>
                </a:lnTo>
                <a:lnTo>
                  <a:pt x="618859" y="70566"/>
                </a:lnTo>
                <a:lnTo>
                  <a:pt x="578994" y="46147"/>
                </a:lnTo>
                <a:lnTo>
                  <a:pt x="536191" y="26511"/>
                </a:lnTo>
                <a:lnTo>
                  <a:pt x="490818" y="12028"/>
                </a:lnTo>
                <a:lnTo>
                  <a:pt x="443245" y="3068"/>
                </a:lnTo>
                <a:lnTo>
                  <a:pt x="393839" y="0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288132" y="3455043"/>
            <a:ext cx="731520" cy="889000"/>
          </a:xfrm>
          <a:custGeom>
            <a:avLst/>
            <a:gdLst/>
            <a:ahLst/>
            <a:cxnLst/>
            <a:rect l="l" t="t" r="r" b="b"/>
            <a:pathLst>
              <a:path w="731520" h="889000">
                <a:moveTo>
                  <a:pt x="731494" y="0"/>
                </a:moveTo>
                <a:lnTo>
                  <a:pt x="303872" y="0"/>
                </a:lnTo>
                <a:lnTo>
                  <a:pt x="254584" y="3977"/>
                </a:lnTo>
                <a:lnTo>
                  <a:pt x="207828" y="15491"/>
                </a:lnTo>
                <a:lnTo>
                  <a:pt x="164228" y="33916"/>
                </a:lnTo>
                <a:lnTo>
                  <a:pt x="124412" y="58628"/>
                </a:lnTo>
                <a:lnTo>
                  <a:pt x="89004" y="89000"/>
                </a:lnTo>
                <a:lnTo>
                  <a:pt x="58631" y="124406"/>
                </a:lnTo>
                <a:lnTo>
                  <a:pt x="33918" y="164223"/>
                </a:lnTo>
                <a:lnTo>
                  <a:pt x="15492" y="207823"/>
                </a:lnTo>
                <a:lnTo>
                  <a:pt x="3977" y="254581"/>
                </a:lnTo>
                <a:lnTo>
                  <a:pt x="0" y="303872"/>
                </a:lnTo>
                <a:lnTo>
                  <a:pt x="44371" y="311029"/>
                </a:lnTo>
                <a:lnTo>
                  <a:pt x="82905" y="330959"/>
                </a:lnTo>
                <a:lnTo>
                  <a:pt x="113291" y="361348"/>
                </a:lnTo>
                <a:lnTo>
                  <a:pt x="133217" y="399885"/>
                </a:lnTo>
                <a:lnTo>
                  <a:pt x="140373" y="444258"/>
                </a:lnTo>
                <a:lnTo>
                  <a:pt x="133217" y="488625"/>
                </a:lnTo>
                <a:lnTo>
                  <a:pt x="113291" y="527159"/>
                </a:lnTo>
                <a:lnTo>
                  <a:pt x="82905" y="557546"/>
                </a:lnTo>
                <a:lnTo>
                  <a:pt x="44371" y="577474"/>
                </a:lnTo>
                <a:lnTo>
                  <a:pt x="0" y="584631"/>
                </a:lnTo>
                <a:lnTo>
                  <a:pt x="3977" y="633923"/>
                </a:lnTo>
                <a:lnTo>
                  <a:pt x="15492" y="680681"/>
                </a:lnTo>
                <a:lnTo>
                  <a:pt x="33918" y="724281"/>
                </a:lnTo>
                <a:lnTo>
                  <a:pt x="58631" y="764097"/>
                </a:lnTo>
                <a:lnTo>
                  <a:pt x="89004" y="799504"/>
                </a:lnTo>
                <a:lnTo>
                  <a:pt x="124412" y="829876"/>
                </a:lnTo>
                <a:lnTo>
                  <a:pt x="164228" y="854588"/>
                </a:lnTo>
                <a:lnTo>
                  <a:pt x="207828" y="873013"/>
                </a:lnTo>
                <a:lnTo>
                  <a:pt x="254584" y="884527"/>
                </a:lnTo>
                <a:lnTo>
                  <a:pt x="303872" y="888504"/>
                </a:lnTo>
                <a:lnTo>
                  <a:pt x="731494" y="888504"/>
                </a:lnTo>
                <a:lnTo>
                  <a:pt x="731494" y="0"/>
                </a:lnTo>
                <a:close/>
              </a:path>
            </a:pathLst>
          </a:custGeom>
          <a:solidFill>
            <a:srgbClr val="FF7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19624" y="3455034"/>
            <a:ext cx="7169784" cy="889000"/>
          </a:xfrm>
          <a:custGeom>
            <a:avLst/>
            <a:gdLst/>
            <a:ahLst/>
            <a:cxnLst/>
            <a:rect l="l" t="t" r="r" b="b"/>
            <a:pathLst>
              <a:path w="7169784" h="889000">
                <a:moveTo>
                  <a:pt x="7169327" y="0"/>
                </a:moveTo>
                <a:lnTo>
                  <a:pt x="0" y="0"/>
                </a:lnTo>
                <a:lnTo>
                  <a:pt x="0" y="888517"/>
                </a:lnTo>
                <a:lnTo>
                  <a:pt x="7169327" y="888517"/>
                </a:lnTo>
                <a:lnTo>
                  <a:pt x="7169327" y="0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153895" y="4937408"/>
            <a:ext cx="1234440" cy="893444"/>
          </a:xfrm>
          <a:custGeom>
            <a:avLst/>
            <a:gdLst/>
            <a:ahLst/>
            <a:cxnLst/>
            <a:rect l="l" t="t" r="r" b="b"/>
            <a:pathLst>
              <a:path w="1234439" h="893445">
                <a:moveTo>
                  <a:pt x="446468" y="0"/>
                </a:moveTo>
                <a:lnTo>
                  <a:pt x="397819" y="2619"/>
                </a:lnTo>
                <a:lnTo>
                  <a:pt x="350688" y="10297"/>
                </a:lnTo>
                <a:lnTo>
                  <a:pt x="305347" y="22760"/>
                </a:lnTo>
                <a:lnTo>
                  <a:pt x="262069" y="39737"/>
                </a:lnTo>
                <a:lnTo>
                  <a:pt x="221124" y="60954"/>
                </a:lnTo>
                <a:lnTo>
                  <a:pt x="182787" y="86140"/>
                </a:lnTo>
                <a:lnTo>
                  <a:pt x="147329" y="115023"/>
                </a:lnTo>
                <a:lnTo>
                  <a:pt x="115023" y="147329"/>
                </a:lnTo>
                <a:lnTo>
                  <a:pt x="86140" y="182787"/>
                </a:lnTo>
                <a:lnTo>
                  <a:pt x="60954" y="221124"/>
                </a:lnTo>
                <a:lnTo>
                  <a:pt x="39737" y="262069"/>
                </a:lnTo>
                <a:lnTo>
                  <a:pt x="22760" y="305347"/>
                </a:lnTo>
                <a:lnTo>
                  <a:pt x="10297" y="350688"/>
                </a:lnTo>
                <a:lnTo>
                  <a:pt x="2619" y="397819"/>
                </a:lnTo>
                <a:lnTo>
                  <a:pt x="0" y="446468"/>
                </a:lnTo>
                <a:lnTo>
                  <a:pt x="2619" y="495114"/>
                </a:lnTo>
                <a:lnTo>
                  <a:pt x="10297" y="542244"/>
                </a:lnTo>
                <a:lnTo>
                  <a:pt x="22760" y="587584"/>
                </a:lnTo>
                <a:lnTo>
                  <a:pt x="39737" y="630862"/>
                </a:lnTo>
                <a:lnTo>
                  <a:pt x="60954" y="671806"/>
                </a:lnTo>
                <a:lnTo>
                  <a:pt x="86140" y="710143"/>
                </a:lnTo>
                <a:lnTo>
                  <a:pt x="115023" y="745602"/>
                </a:lnTo>
                <a:lnTo>
                  <a:pt x="147329" y="777909"/>
                </a:lnTo>
                <a:lnTo>
                  <a:pt x="182787" y="806792"/>
                </a:lnTo>
                <a:lnTo>
                  <a:pt x="221124" y="831979"/>
                </a:lnTo>
                <a:lnTo>
                  <a:pt x="262069" y="853197"/>
                </a:lnTo>
                <a:lnTo>
                  <a:pt x="305347" y="870175"/>
                </a:lnTo>
                <a:lnTo>
                  <a:pt x="350688" y="882638"/>
                </a:lnTo>
                <a:lnTo>
                  <a:pt x="397819" y="890317"/>
                </a:lnTo>
                <a:lnTo>
                  <a:pt x="446468" y="892937"/>
                </a:lnTo>
                <a:lnTo>
                  <a:pt x="496159" y="890201"/>
                </a:lnTo>
                <a:lnTo>
                  <a:pt x="544257" y="882189"/>
                </a:lnTo>
                <a:lnTo>
                  <a:pt x="590470" y="869191"/>
                </a:lnTo>
                <a:lnTo>
                  <a:pt x="634510" y="851499"/>
                </a:lnTo>
                <a:lnTo>
                  <a:pt x="676086" y="829402"/>
                </a:lnTo>
                <a:lnTo>
                  <a:pt x="714908" y="803193"/>
                </a:lnTo>
                <a:lnTo>
                  <a:pt x="750687" y="773161"/>
                </a:lnTo>
                <a:lnTo>
                  <a:pt x="783131" y="739597"/>
                </a:lnTo>
                <a:lnTo>
                  <a:pt x="811953" y="702794"/>
                </a:lnTo>
                <a:lnTo>
                  <a:pt x="836860" y="663040"/>
                </a:lnTo>
                <a:lnTo>
                  <a:pt x="857564" y="620629"/>
                </a:lnTo>
                <a:lnTo>
                  <a:pt x="873775" y="575849"/>
                </a:lnTo>
                <a:lnTo>
                  <a:pt x="885202" y="528993"/>
                </a:lnTo>
                <a:lnTo>
                  <a:pt x="900608" y="508889"/>
                </a:lnTo>
                <a:lnTo>
                  <a:pt x="924879" y="493512"/>
                </a:lnTo>
                <a:lnTo>
                  <a:pt x="960007" y="487650"/>
                </a:lnTo>
                <a:lnTo>
                  <a:pt x="1224732" y="487650"/>
                </a:lnTo>
                <a:lnTo>
                  <a:pt x="1226284" y="485349"/>
                </a:lnTo>
                <a:lnTo>
                  <a:pt x="1234135" y="446468"/>
                </a:lnTo>
                <a:lnTo>
                  <a:pt x="1226284" y="407585"/>
                </a:lnTo>
                <a:lnTo>
                  <a:pt x="1224728" y="405277"/>
                </a:lnTo>
                <a:lnTo>
                  <a:pt x="960007" y="405277"/>
                </a:lnTo>
                <a:lnTo>
                  <a:pt x="924879" y="399417"/>
                </a:lnTo>
                <a:lnTo>
                  <a:pt x="900608" y="384039"/>
                </a:lnTo>
                <a:lnTo>
                  <a:pt x="885202" y="363931"/>
                </a:lnTo>
                <a:lnTo>
                  <a:pt x="873775" y="317074"/>
                </a:lnTo>
                <a:lnTo>
                  <a:pt x="857564" y="272295"/>
                </a:lnTo>
                <a:lnTo>
                  <a:pt x="836860" y="229885"/>
                </a:lnTo>
                <a:lnTo>
                  <a:pt x="811953" y="190132"/>
                </a:lnTo>
                <a:lnTo>
                  <a:pt x="783131" y="153330"/>
                </a:lnTo>
                <a:lnTo>
                  <a:pt x="750687" y="119768"/>
                </a:lnTo>
                <a:lnTo>
                  <a:pt x="714908" y="89738"/>
                </a:lnTo>
                <a:lnTo>
                  <a:pt x="676086" y="63530"/>
                </a:lnTo>
                <a:lnTo>
                  <a:pt x="634510" y="41434"/>
                </a:lnTo>
                <a:lnTo>
                  <a:pt x="590470" y="23743"/>
                </a:lnTo>
                <a:lnTo>
                  <a:pt x="544257" y="10746"/>
                </a:lnTo>
                <a:lnTo>
                  <a:pt x="496159" y="2735"/>
                </a:lnTo>
                <a:lnTo>
                  <a:pt x="446468" y="0"/>
                </a:lnTo>
                <a:close/>
              </a:path>
              <a:path w="1234439" h="893445">
                <a:moveTo>
                  <a:pt x="1224732" y="487650"/>
                </a:moveTo>
                <a:lnTo>
                  <a:pt x="960007" y="487650"/>
                </a:lnTo>
                <a:lnTo>
                  <a:pt x="1007979" y="496090"/>
                </a:lnTo>
                <a:lnTo>
                  <a:pt x="1070787" y="523621"/>
                </a:lnTo>
                <a:lnTo>
                  <a:pt x="1084595" y="533163"/>
                </a:lnTo>
                <a:lnTo>
                  <a:pt x="1099950" y="540311"/>
                </a:lnTo>
                <a:lnTo>
                  <a:pt x="1116586" y="544798"/>
                </a:lnTo>
                <a:lnTo>
                  <a:pt x="1134237" y="546354"/>
                </a:lnTo>
                <a:lnTo>
                  <a:pt x="1173120" y="538505"/>
                </a:lnTo>
                <a:lnTo>
                  <a:pt x="1204874" y="517099"/>
                </a:lnTo>
                <a:lnTo>
                  <a:pt x="1224732" y="487650"/>
                </a:lnTo>
                <a:close/>
              </a:path>
              <a:path w="1234439" h="893445">
                <a:moveTo>
                  <a:pt x="1134237" y="346570"/>
                </a:moveTo>
                <a:lnTo>
                  <a:pt x="1116586" y="348125"/>
                </a:lnTo>
                <a:lnTo>
                  <a:pt x="1099950" y="352613"/>
                </a:lnTo>
                <a:lnTo>
                  <a:pt x="1084595" y="359766"/>
                </a:lnTo>
                <a:lnTo>
                  <a:pt x="1070787" y="369316"/>
                </a:lnTo>
                <a:lnTo>
                  <a:pt x="1007979" y="396834"/>
                </a:lnTo>
                <a:lnTo>
                  <a:pt x="960007" y="405277"/>
                </a:lnTo>
                <a:lnTo>
                  <a:pt x="1224728" y="405277"/>
                </a:lnTo>
                <a:lnTo>
                  <a:pt x="1204874" y="375831"/>
                </a:lnTo>
                <a:lnTo>
                  <a:pt x="1173120" y="354421"/>
                </a:lnTo>
                <a:lnTo>
                  <a:pt x="1134237" y="346570"/>
                </a:lnTo>
                <a:close/>
              </a:path>
              <a:path w="1234439" h="893445">
                <a:moveTo>
                  <a:pt x="1070787" y="369303"/>
                </a:moveTo>
                <a:close/>
              </a:path>
            </a:pathLst>
          </a:custGeom>
          <a:solidFill>
            <a:srgbClr val="A03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206518" y="4990019"/>
            <a:ext cx="788035" cy="788035"/>
          </a:xfrm>
          <a:custGeom>
            <a:avLst/>
            <a:gdLst/>
            <a:ahLst/>
            <a:cxnLst/>
            <a:rect l="l" t="t" r="r" b="b"/>
            <a:pathLst>
              <a:path w="788035" h="788035">
                <a:moveTo>
                  <a:pt x="393839" y="0"/>
                </a:moveTo>
                <a:lnTo>
                  <a:pt x="344437" y="3068"/>
                </a:lnTo>
                <a:lnTo>
                  <a:pt x="296865" y="12028"/>
                </a:lnTo>
                <a:lnTo>
                  <a:pt x="251494" y="26511"/>
                </a:lnTo>
                <a:lnTo>
                  <a:pt x="208693" y="46147"/>
                </a:lnTo>
                <a:lnTo>
                  <a:pt x="168830" y="70566"/>
                </a:lnTo>
                <a:lnTo>
                  <a:pt x="132274" y="99401"/>
                </a:lnTo>
                <a:lnTo>
                  <a:pt x="99395" y="132281"/>
                </a:lnTo>
                <a:lnTo>
                  <a:pt x="70562" y="168838"/>
                </a:lnTo>
                <a:lnTo>
                  <a:pt x="46144" y="208702"/>
                </a:lnTo>
                <a:lnTo>
                  <a:pt x="26509" y="251505"/>
                </a:lnTo>
                <a:lnTo>
                  <a:pt x="12028" y="296877"/>
                </a:lnTo>
                <a:lnTo>
                  <a:pt x="3068" y="344449"/>
                </a:lnTo>
                <a:lnTo>
                  <a:pt x="0" y="393852"/>
                </a:lnTo>
                <a:lnTo>
                  <a:pt x="3068" y="443255"/>
                </a:lnTo>
                <a:lnTo>
                  <a:pt x="12028" y="490827"/>
                </a:lnTo>
                <a:lnTo>
                  <a:pt x="26509" y="536199"/>
                </a:lnTo>
                <a:lnTo>
                  <a:pt x="46144" y="579001"/>
                </a:lnTo>
                <a:lnTo>
                  <a:pt x="70562" y="618866"/>
                </a:lnTo>
                <a:lnTo>
                  <a:pt x="99395" y="655423"/>
                </a:lnTo>
                <a:lnTo>
                  <a:pt x="132274" y="688303"/>
                </a:lnTo>
                <a:lnTo>
                  <a:pt x="168830" y="717138"/>
                </a:lnTo>
                <a:lnTo>
                  <a:pt x="208693" y="741557"/>
                </a:lnTo>
                <a:lnTo>
                  <a:pt x="251494" y="761193"/>
                </a:lnTo>
                <a:lnTo>
                  <a:pt x="296865" y="775675"/>
                </a:lnTo>
                <a:lnTo>
                  <a:pt x="344437" y="784636"/>
                </a:lnTo>
                <a:lnTo>
                  <a:pt x="393839" y="787704"/>
                </a:lnTo>
                <a:lnTo>
                  <a:pt x="443245" y="784636"/>
                </a:lnTo>
                <a:lnTo>
                  <a:pt x="490818" y="775675"/>
                </a:lnTo>
                <a:lnTo>
                  <a:pt x="536191" y="761193"/>
                </a:lnTo>
                <a:lnTo>
                  <a:pt x="578994" y="741557"/>
                </a:lnTo>
                <a:lnTo>
                  <a:pt x="618859" y="717138"/>
                </a:lnTo>
                <a:lnTo>
                  <a:pt x="655415" y="688303"/>
                </a:lnTo>
                <a:lnTo>
                  <a:pt x="688295" y="655423"/>
                </a:lnTo>
                <a:lnTo>
                  <a:pt x="717128" y="618866"/>
                </a:lnTo>
                <a:lnTo>
                  <a:pt x="741547" y="579001"/>
                </a:lnTo>
                <a:lnTo>
                  <a:pt x="761182" y="536199"/>
                </a:lnTo>
                <a:lnTo>
                  <a:pt x="775663" y="490827"/>
                </a:lnTo>
                <a:lnTo>
                  <a:pt x="784623" y="443255"/>
                </a:lnTo>
                <a:lnTo>
                  <a:pt x="787692" y="393852"/>
                </a:lnTo>
                <a:lnTo>
                  <a:pt x="784623" y="344449"/>
                </a:lnTo>
                <a:lnTo>
                  <a:pt x="775663" y="296877"/>
                </a:lnTo>
                <a:lnTo>
                  <a:pt x="761182" y="251505"/>
                </a:lnTo>
                <a:lnTo>
                  <a:pt x="741547" y="208702"/>
                </a:lnTo>
                <a:lnTo>
                  <a:pt x="717128" y="168838"/>
                </a:lnTo>
                <a:lnTo>
                  <a:pt x="688295" y="132281"/>
                </a:lnTo>
                <a:lnTo>
                  <a:pt x="655415" y="99401"/>
                </a:lnTo>
                <a:lnTo>
                  <a:pt x="618859" y="70566"/>
                </a:lnTo>
                <a:lnTo>
                  <a:pt x="578994" y="46147"/>
                </a:lnTo>
                <a:lnTo>
                  <a:pt x="536191" y="26511"/>
                </a:lnTo>
                <a:lnTo>
                  <a:pt x="490818" y="12028"/>
                </a:lnTo>
                <a:lnTo>
                  <a:pt x="443245" y="3068"/>
                </a:lnTo>
                <a:lnTo>
                  <a:pt x="393839" y="0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288132" y="4939619"/>
            <a:ext cx="731520" cy="889000"/>
          </a:xfrm>
          <a:custGeom>
            <a:avLst/>
            <a:gdLst/>
            <a:ahLst/>
            <a:cxnLst/>
            <a:rect l="l" t="t" r="r" b="b"/>
            <a:pathLst>
              <a:path w="731520" h="889000">
                <a:moveTo>
                  <a:pt x="731494" y="0"/>
                </a:moveTo>
                <a:lnTo>
                  <a:pt x="303872" y="0"/>
                </a:lnTo>
                <a:lnTo>
                  <a:pt x="254584" y="3977"/>
                </a:lnTo>
                <a:lnTo>
                  <a:pt x="207828" y="15491"/>
                </a:lnTo>
                <a:lnTo>
                  <a:pt x="164228" y="33916"/>
                </a:lnTo>
                <a:lnTo>
                  <a:pt x="124412" y="58628"/>
                </a:lnTo>
                <a:lnTo>
                  <a:pt x="89004" y="89000"/>
                </a:lnTo>
                <a:lnTo>
                  <a:pt x="58631" y="124406"/>
                </a:lnTo>
                <a:lnTo>
                  <a:pt x="33918" y="164223"/>
                </a:lnTo>
                <a:lnTo>
                  <a:pt x="15492" y="207823"/>
                </a:lnTo>
                <a:lnTo>
                  <a:pt x="3977" y="254581"/>
                </a:lnTo>
                <a:lnTo>
                  <a:pt x="0" y="303872"/>
                </a:lnTo>
                <a:lnTo>
                  <a:pt x="44371" y="311029"/>
                </a:lnTo>
                <a:lnTo>
                  <a:pt x="82905" y="330958"/>
                </a:lnTo>
                <a:lnTo>
                  <a:pt x="113291" y="361345"/>
                </a:lnTo>
                <a:lnTo>
                  <a:pt x="133217" y="399879"/>
                </a:lnTo>
                <a:lnTo>
                  <a:pt x="140373" y="444245"/>
                </a:lnTo>
                <a:lnTo>
                  <a:pt x="133217" y="488618"/>
                </a:lnTo>
                <a:lnTo>
                  <a:pt x="113291" y="527156"/>
                </a:lnTo>
                <a:lnTo>
                  <a:pt x="82905" y="557545"/>
                </a:lnTo>
                <a:lnTo>
                  <a:pt x="44371" y="577474"/>
                </a:lnTo>
                <a:lnTo>
                  <a:pt x="0" y="584631"/>
                </a:lnTo>
                <a:lnTo>
                  <a:pt x="3977" y="633923"/>
                </a:lnTo>
                <a:lnTo>
                  <a:pt x="15492" y="680681"/>
                </a:lnTo>
                <a:lnTo>
                  <a:pt x="33918" y="724281"/>
                </a:lnTo>
                <a:lnTo>
                  <a:pt x="58631" y="764097"/>
                </a:lnTo>
                <a:lnTo>
                  <a:pt x="89004" y="799504"/>
                </a:lnTo>
                <a:lnTo>
                  <a:pt x="124412" y="829876"/>
                </a:lnTo>
                <a:lnTo>
                  <a:pt x="164228" y="854588"/>
                </a:lnTo>
                <a:lnTo>
                  <a:pt x="207828" y="873013"/>
                </a:lnTo>
                <a:lnTo>
                  <a:pt x="254584" y="884527"/>
                </a:lnTo>
                <a:lnTo>
                  <a:pt x="303872" y="888504"/>
                </a:lnTo>
                <a:lnTo>
                  <a:pt x="731494" y="888504"/>
                </a:lnTo>
                <a:lnTo>
                  <a:pt x="731494" y="0"/>
                </a:lnTo>
                <a:close/>
              </a:path>
            </a:pathLst>
          </a:custGeom>
          <a:solidFill>
            <a:srgbClr val="711F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019624" y="4939614"/>
            <a:ext cx="7169784" cy="889000"/>
          </a:xfrm>
          <a:custGeom>
            <a:avLst/>
            <a:gdLst/>
            <a:ahLst/>
            <a:cxnLst/>
            <a:rect l="l" t="t" r="r" b="b"/>
            <a:pathLst>
              <a:path w="7169784" h="889000">
                <a:moveTo>
                  <a:pt x="7169327" y="0"/>
                </a:moveTo>
                <a:lnTo>
                  <a:pt x="0" y="0"/>
                </a:lnTo>
                <a:lnTo>
                  <a:pt x="0" y="888504"/>
                </a:lnTo>
                <a:lnTo>
                  <a:pt x="7169327" y="888504"/>
                </a:lnTo>
                <a:lnTo>
                  <a:pt x="7169327" y="0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371659" y="2243276"/>
            <a:ext cx="457834" cy="3312160"/>
          </a:xfrm>
          <a:custGeom>
            <a:avLst/>
            <a:gdLst/>
            <a:ahLst/>
            <a:cxnLst/>
            <a:rect l="l" t="t" r="r" b="b"/>
            <a:pathLst>
              <a:path w="457835" h="3312160">
                <a:moveTo>
                  <a:pt x="457403" y="3017228"/>
                </a:moveTo>
                <a:lnTo>
                  <a:pt x="409333" y="2969158"/>
                </a:lnTo>
                <a:lnTo>
                  <a:pt x="162560" y="3215919"/>
                </a:lnTo>
                <a:lnTo>
                  <a:pt x="48069" y="3101429"/>
                </a:lnTo>
                <a:lnTo>
                  <a:pt x="0" y="3149498"/>
                </a:lnTo>
                <a:lnTo>
                  <a:pt x="162560" y="3312058"/>
                </a:lnTo>
                <a:lnTo>
                  <a:pt x="457403" y="3017228"/>
                </a:lnTo>
                <a:close/>
              </a:path>
              <a:path w="457835" h="3312160">
                <a:moveTo>
                  <a:pt x="457403" y="1532648"/>
                </a:moveTo>
                <a:lnTo>
                  <a:pt x="409333" y="1484579"/>
                </a:lnTo>
                <a:lnTo>
                  <a:pt x="162560" y="1731340"/>
                </a:lnTo>
                <a:lnTo>
                  <a:pt x="48069" y="1616849"/>
                </a:lnTo>
                <a:lnTo>
                  <a:pt x="0" y="1664919"/>
                </a:lnTo>
                <a:lnTo>
                  <a:pt x="162560" y="1827479"/>
                </a:lnTo>
                <a:lnTo>
                  <a:pt x="457403" y="1532648"/>
                </a:lnTo>
                <a:close/>
              </a:path>
              <a:path w="457835" h="3312160">
                <a:moveTo>
                  <a:pt x="457403" y="48069"/>
                </a:moveTo>
                <a:lnTo>
                  <a:pt x="409333" y="0"/>
                </a:lnTo>
                <a:lnTo>
                  <a:pt x="162560" y="246761"/>
                </a:lnTo>
                <a:lnTo>
                  <a:pt x="48069" y="132270"/>
                </a:lnTo>
                <a:lnTo>
                  <a:pt x="0" y="180340"/>
                </a:lnTo>
                <a:lnTo>
                  <a:pt x="162560" y="342900"/>
                </a:lnTo>
                <a:lnTo>
                  <a:pt x="457403" y="48069"/>
                </a:lnTo>
                <a:close/>
              </a:path>
            </a:pathLst>
          </a:custGeom>
          <a:solidFill>
            <a:srgbClr val="FFC20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0178" y="465890"/>
            <a:ext cx="198081" cy="231025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0967508" y="457203"/>
            <a:ext cx="593090" cy="248920"/>
          </a:xfrm>
          <a:custGeom>
            <a:avLst/>
            <a:gdLst/>
            <a:ahLst/>
            <a:cxnLst/>
            <a:rect l="l" t="t" r="r" b="b"/>
            <a:pathLst>
              <a:path w="593090" h="248920">
                <a:moveTo>
                  <a:pt x="358025" y="0"/>
                </a:moveTo>
                <a:lnTo>
                  <a:pt x="316334" y="6054"/>
                </a:lnTo>
                <a:lnTo>
                  <a:pt x="279006" y="25463"/>
                </a:lnTo>
                <a:lnTo>
                  <a:pt x="252980" y="54422"/>
                </a:lnTo>
                <a:lnTo>
                  <a:pt x="236347" y="89687"/>
                </a:lnTo>
                <a:lnTo>
                  <a:pt x="236347" y="9715"/>
                </a:lnTo>
                <a:lnTo>
                  <a:pt x="194682" y="22566"/>
                </a:lnTo>
                <a:lnTo>
                  <a:pt x="161707" y="49599"/>
                </a:lnTo>
                <a:lnTo>
                  <a:pt x="136664" y="85567"/>
                </a:lnTo>
                <a:lnTo>
                  <a:pt x="118795" y="125222"/>
                </a:lnTo>
                <a:lnTo>
                  <a:pt x="109735" y="104052"/>
                </a:lnTo>
                <a:lnTo>
                  <a:pt x="87275" y="64141"/>
                </a:lnTo>
                <a:lnTo>
                  <a:pt x="57064" y="31941"/>
                </a:lnTo>
                <a:lnTo>
                  <a:pt x="20843" y="13272"/>
                </a:lnTo>
                <a:lnTo>
                  <a:pt x="0" y="9715"/>
                </a:lnTo>
                <a:lnTo>
                  <a:pt x="0" y="239712"/>
                </a:lnTo>
                <a:lnTo>
                  <a:pt x="55460" y="239712"/>
                </a:lnTo>
                <a:lnTo>
                  <a:pt x="55460" y="115163"/>
                </a:lnTo>
                <a:lnTo>
                  <a:pt x="71311" y="144004"/>
                </a:lnTo>
                <a:lnTo>
                  <a:pt x="82616" y="174818"/>
                </a:lnTo>
                <a:lnTo>
                  <a:pt x="89554" y="206942"/>
                </a:lnTo>
                <a:lnTo>
                  <a:pt x="92303" y="239712"/>
                </a:lnTo>
                <a:lnTo>
                  <a:pt x="144475" y="239712"/>
                </a:lnTo>
                <a:lnTo>
                  <a:pt x="146762" y="206873"/>
                </a:lnTo>
                <a:lnTo>
                  <a:pt x="153000" y="174375"/>
                </a:lnTo>
                <a:lnTo>
                  <a:pt x="164081" y="143409"/>
                </a:lnTo>
                <a:lnTo>
                  <a:pt x="180898" y="115163"/>
                </a:lnTo>
                <a:lnTo>
                  <a:pt x="180898" y="239712"/>
                </a:lnTo>
                <a:lnTo>
                  <a:pt x="236347" y="239712"/>
                </a:lnTo>
                <a:lnTo>
                  <a:pt x="236347" y="159461"/>
                </a:lnTo>
                <a:lnTo>
                  <a:pt x="242168" y="177262"/>
                </a:lnTo>
                <a:lnTo>
                  <a:pt x="250228" y="193775"/>
                </a:lnTo>
                <a:lnTo>
                  <a:pt x="291702" y="234271"/>
                </a:lnTo>
                <a:lnTo>
                  <a:pt x="331759" y="247078"/>
                </a:lnTo>
                <a:lnTo>
                  <a:pt x="353098" y="248539"/>
                </a:lnTo>
                <a:lnTo>
                  <a:pt x="380824" y="245710"/>
                </a:lnTo>
                <a:lnTo>
                  <a:pt x="429889" y="223212"/>
                </a:lnTo>
                <a:lnTo>
                  <a:pt x="458181" y="191669"/>
                </a:lnTo>
                <a:lnTo>
                  <a:pt x="474294" y="151866"/>
                </a:lnTo>
                <a:lnTo>
                  <a:pt x="474294" y="239712"/>
                </a:lnTo>
                <a:lnTo>
                  <a:pt x="592810" y="239712"/>
                </a:lnTo>
                <a:lnTo>
                  <a:pt x="592810" y="184391"/>
                </a:lnTo>
                <a:lnTo>
                  <a:pt x="530923" y="184391"/>
                </a:lnTo>
                <a:lnTo>
                  <a:pt x="530923" y="151866"/>
                </a:lnTo>
                <a:lnTo>
                  <a:pt x="592810" y="151866"/>
                </a:lnTo>
                <a:lnTo>
                  <a:pt x="592810" y="96951"/>
                </a:lnTo>
                <a:lnTo>
                  <a:pt x="530923" y="96951"/>
                </a:lnTo>
                <a:lnTo>
                  <a:pt x="530923" y="65049"/>
                </a:lnTo>
                <a:lnTo>
                  <a:pt x="592810" y="65049"/>
                </a:lnTo>
                <a:lnTo>
                  <a:pt x="592810" y="9715"/>
                </a:lnTo>
                <a:lnTo>
                  <a:pt x="474294" y="9715"/>
                </a:lnTo>
                <a:lnTo>
                  <a:pt x="474294" y="96951"/>
                </a:lnTo>
                <a:lnTo>
                  <a:pt x="347891" y="96951"/>
                </a:lnTo>
                <a:lnTo>
                  <a:pt x="347891" y="151866"/>
                </a:lnTo>
                <a:lnTo>
                  <a:pt x="416090" y="151866"/>
                </a:lnTo>
                <a:lnTo>
                  <a:pt x="413141" y="158608"/>
                </a:lnTo>
                <a:lnTo>
                  <a:pt x="379355" y="190453"/>
                </a:lnTo>
                <a:lnTo>
                  <a:pt x="353987" y="194729"/>
                </a:lnTo>
                <a:lnTo>
                  <a:pt x="325618" y="189380"/>
                </a:lnTo>
                <a:lnTo>
                  <a:pt x="303872" y="174531"/>
                </a:lnTo>
                <a:lnTo>
                  <a:pt x="289946" y="151979"/>
                </a:lnTo>
                <a:lnTo>
                  <a:pt x="285038" y="123520"/>
                </a:lnTo>
                <a:lnTo>
                  <a:pt x="290348" y="96051"/>
                </a:lnTo>
                <a:lnTo>
                  <a:pt x="304973" y="74279"/>
                </a:lnTo>
                <a:lnTo>
                  <a:pt x="326952" y="59940"/>
                </a:lnTo>
                <a:lnTo>
                  <a:pt x="354330" y="54775"/>
                </a:lnTo>
                <a:lnTo>
                  <a:pt x="372189" y="56605"/>
                </a:lnTo>
                <a:lnTo>
                  <a:pt x="388070" y="62388"/>
                </a:lnTo>
                <a:lnTo>
                  <a:pt x="401203" y="72563"/>
                </a:lnTo>
                <a:lnTo>
                  <a:pt x="410819" y="87566"/>
                </a:lnTo>
                <a:lnTo>
                  <a:pt x="470103" y="87566"/>
                </a:lnTo>
                <a:lnTo>
                  <a:pt x="455954" y="51815"/>
                </a:lnTo>
                <a:lnTo>
                  <a:pt x="429909" y="24166"/>
                </a:lnTo>
                <a:lnTo>
                  <a:pt x="395942" y="6325"/>
                </a:lnTo>
                <a:lnTo>
                  <a:pt x="358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9487" y="466793"/>
            <a:ext cx="162267" cy="230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8293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akeaway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4BA461A-240D-E877-408F-9DE26CE11C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7285" y="2161309"/>
            <a:ext cx="11459589" cy="2296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D8F6F53-5D6A-B7D1-E934-127054AF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86" y="1574800"/>
            <a:ext cx="11459589" cy="412750"/>
          </a:xfrm>
        </p:spPr>
        <p:txBody>
          <a:bodyPr/>
          <a:lstStyle>
            <a:lvl1pPr marL="0" indent="0">
              <a:buNone/>
              <a:defRPr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D50C4556-A8A5-B202-62A2-406BA8465C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7286" y="4867275"/>
            <a:ext cx="11459588" cy="822325"/>
          </a:xfrm>
          <a:noFill/>
        </p:spPr>
        <p:txBody>
          <a:bodyPr anchor="ctr"/>
          <a:lstStyle>
            <a:lvl1pPr marL="0" indent="0" algn="l">
              <a:buNone/>
              <a:defRPr b="1" i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27432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54864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917391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1218956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TAKEAWAY</a:t>
            </a:r>
          </a:p>
        </p:txBody>
      </p:sp>
      <p:sp>
        <p:nvSpPr>
          <p:cNvPr id="8" name="Title Placeholder 6">
            <a:extLst>
              <a:ext uri="{FF2B5EF4-FFF2-40B4-BE49-F238E27FC236}">
                <a16:creationId xmlns:a16="http://schemas.microsoft.com/office/drawing/2014/main" id="{8BB0B106-C721-639B-D509-06DA5A056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601196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07CE2A-A32A-FDFB-C3C9-ACCB1A8FC8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574800"/>
            <a:ext cx="4059936" cy="41148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EC9213B5-827D-C71F-EF1A-7FC0B0C74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44263" y="1574800"/>
            <a:ext cx="4059936" cy="41148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7BAA8D4-D7AA-9D91-4F96-00C161C4F3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2131" y="1574800"/>
            <a:ext cx="4059936" cy="4114800"/>
          </a:xfrm>
          <a:gradFill>
            <a:gsLst>
              <a:gs pos="0">
                <a:schemeClr val="accent2"/>
              </a:gs>
              <a:gs pos="81000">
                <a:schemeClr val="accent1"/>
              </a:gs>
            </a:gsLst>
            <a:lin ang="2700000" scaled="1"/>
          </a:gradFill>
        </p:spPr>
        <p:txBody>
          <a:bodyPr lIns="548640" tIns="457200" rIns="548640" bIns="457200" anchor="ctr" anchorCtr="0"/>
          <a:lstStyle>
            <a:lvl1pPr marL="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27432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548640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917391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1218956" indent="0">
              <a:buNone/>
              <a:defRPr b="1" i="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6">
            <a:extLst>
              <a:ext uri="{FF2B5EF4-FFF2-40B4-BE49-F238E27FC236}">
                <a16:creationId xmlns:a16="http://schemas.microsoft.com/office/drawing/2014/main" id="{32556B1E-92C0-FF17-34F3-F0B2F7F8C5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690502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07CE2A-A32A-FDFB-C3C9-ACCB1A8FC8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574800"/>
            <a:ext cx="4048125" cy="41148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EC9213B5-827D-C71F-EF1A-7FC0B0C74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40700" y="1574800"/>
            <a:ext cx="4059556" cy="41148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F0EF2BBE-22ED-FE3F-3717-D0206AC89C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48126" y="1574800"/>
            <a:ext cx="4092574" cy="41148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27AFA4C9-F353-EFC2-0E28-99A47913C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59199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07CE2A-A32A-FDFB-C3C9-ACCB1A8FC8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574800"/>
            <a:ext cx="12192000" cy="41148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itle Placeholder 6">
            <a:extLst>
              <a:ext uri="{FF2B5EF4-FFF2-40B4-BE49-F238E27FC236}">
                <a16:creationId xmlns:a16="http://schemas.microsoft.com/office/drawing/2014/main" id="{CADBF2AD-EE6C-ABE0-CB3B-C30862383B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065738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07CE2A-A32A-FDFB-C3C9-ACCB1A8FC8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574800"/>
            <a:ext cx="5989320" cy="329247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D32751F7-C423-4BF6-B332-A88D7DE725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334" y="1574800"/>
            <a:ext cx="5987666" cy="3292475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E194A7D9-53FF-1665-CBB2-EE47190B8F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867275"/>
            <a:ext cx="5987666" cy="822324"/>
          </a:xfrm>
          <a:gradFill>
            <a:gsLst>
              <a:gs pos="0">
                <a:schemeClr val="accent2"/>
              </a:gs>
              <a:gs pos="31500">
                <a:srgbClr val="0090D4"/>
              </a:gs>
              <a:gs pos="63000">
                <a:schemeClr val="accent1"/>
              </a:gs>
            </a:gsLst>
            <a:lin ang="720000" scaled="0"/>
          </a:gra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Photo title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63A00F1-1319-E5A2-4E6B-332C233E9A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2679" y="4867275"/>
            <a:ext cx="5987666" cy="822324"/>
          </a:xfrm>
          <a:gradFill>
            <a:gsLst>
              <a:gs pos="0">
                <a:schemeClr val="accent2"/>
              </a:gs>
              <a:gs pos="31500">
                <a:srgbClr val="0090D4"/>
              </a:gs>
              <a:gs pos="63000">
                <a:schemeClr val="accent1"/>
              </a:gs>
            </a:gsLst>
            <a:lin ang="720000" scaled="0"/>
          </a:gra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Photo title</a:t>
            </a:r>
          </a:p>
        </p:txBody>
      </p:sp>
      <p:sp>
        <p:nvSpPr>
          <p:cNvPr id="8" name="Title Placeholder 6">
            <a:extLst>
              <a:ext uri="{FF2B5EF4-FFF2-40B4-BE49-F238E27FC236}">
                <a16:creationId xmlns:a16="http://schemas.microsoft.com/office/drawing/2014/main" id="{68A4D2D3-4E8C-03CC-D5CF-F9F6FC16C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4446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07CE2A-A32A-FDFB-C3C9-ACCB1A8FC8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02400" y="1574800"/>
            <a:ext cx="2457450" cy="4114801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78B418E-4070-C63D-241C-2774A3FC78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574801"/>
            <a:ext cx="6502399" cy="2057399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E74BD90-A83A-1901-41A0-21FE5E119B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25799" y="3632200"/>
            <a:ext cx="3276600" cy="20573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8014880-258D-BEA4-65D8-7CD8165D91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59850" y="1574801"/>
            <a:ext cx="3226933" cy="20573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A0E4F7DF-234E-148E-00D8-7B89319F6C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59850" y="3632200"/>
            <a:ext cx="3226933" cy="2057399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01107484-51EE-8311-7A3E-FF87A3DB7C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3632200"/>
            <a:ext cx="3225799" cy="2057399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A4D5B246-C7A9-4D5F-9C9B-61F4EB8664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8528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tream_al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52DF42-1B24-E9B1-F26F-6CF440EE5D13}"/>
              </a:ext>
            </a:extLst>
          </p:cNvPr>
          <p:cNvSpPr/>
          <p:nvPr userDrawn="1"/>
        </p:nvSpPr>
        <p:spPr>
          <a:xfrm>
            <a:off x="767891" y="5954256"/>
            <a:ext cx="2888343" cy="903744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645E1-4862-8D64-AE7A-47627A914695}"/>
              </a:ext>
            </a:extLst>
          </p:cNvPr>
          <p:cNvSpPr/>
          <p:nvPr userDrawn="1"/>
        </p:nvSpPr>
        <p:spPr>
          <a:xfrm>
            <a:off x="1048512" y="6362931"/>
            <a:ext cx="2260377" cy="208385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D3AC29-E555-4156-D017-773CC40A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7285" y="5679583"/>
            <a:ext cx="8193024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1FB1242-F8A0-C971-9637-73C9F6AD1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7286" y="1574800"/>
            <a:ext cx="1064736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56EC04-D0E9-4E75-E319-52A1C00A1A6D}"/>
              </a:ext>
            </a:extLst>
          </p:cNvPr>
          <p:cNvSpPr>
            <a:spLocks noGrp="1" noChangeArrowheads="1"/>
          </p:cNvSpPr>
          <p:nvPr userDrawn="1"/>
        </p:nvSpPr>
        <p:spPr bwMode="gray">
          <a:xfrm>
            <a:off x="367285" y="6332043"/>
            <a:ext cx="409575" cy="208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defTabSz="775867" eaLnBrk="1" hangingPunct="1">
              <a:defRPr/>
            </a:pPr>
            <a:fld id="{3DBC93D6-C358-9648-9CB7-FB101C9037AB}" type="slidenum">
              <a:rPr lang="en-US" sz="8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pPr algn="l" defTabSz="775867" eaLnBrk="1" hangingPunct="1">
                <a:defRPr/>
              </a:pPr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B91F8D5-9357-63C1-00EC-5DCE903EFC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415779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tream_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D2F8FD-C59F-0497-1C96-F9ED88751A96}"/>
              </a:ext>
            </a:extLst>
          </p:cNvPr>
          <p:cNvSpPr/>
          <p:nvPr userDrawn="1"/>
        </p:nvSpPr>
        <p:spPr>
          <a:xfrm>
            <a:off x="767891" y="5954256"/>
            <a:ext cx="2888343" cy="903744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6DBC2-A26A-8D43-BE88-D4C7E492D743}"/>
              </a:ext>
            </a:extLst>
          </p:cNvPr>
          <p:cNvSpPr/>
          <p:nvPr userDrawn="1"/>
        </p:nvSpPr>
        <p:spPr>
          <a:xfrm>
            <a:off x="1048512" y="6362931"/>
            <a:ext cx="2260377" cy="208385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865AC6-A05A-4E55-3F12-48C6AEE67458}"/>
              </a:ext>
            </a:extLst>
          </p:cNvPr>
          <p:cNvSpPr>
            <a:spLocks noGrp="1" noChangeArrowheads="1"/>
          </p:cNvSpPr>
          <p:nvPr userDrawn="1"/>
        </p:nvSpPr>
        <p:spPr bwMode="gray">
          <a:xfrm>
            <a:off x="367285" y="6332043"/>
            <a:ext cx="409575" cy="208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defTabSz="775867" eaLnBrk="1" hangingPunct="1">
              <a:defRPr/>
            </a:pPr>
            <a:fld id="{3DBC93D6-C358-9648-9CB7-FB101C9037AB}" type="slidenum">
              <a:rPr lang="en-US" sz="8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pPr algn="l" defTabSz="775867" eaLnBrk="1" hangingPunct="1">
                <a:defRPr/>
              </a:pPr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D3AC29-E555-4156-D017-773CC40A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7285" y="5679583"/>
            <a:ext cx="8193024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4273455-FF6F-8ADE-DD2B-25DEE0A326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7286" y="1574800"/>
            <a:ext cx="1064736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6">
            <a:extLst>
              <a:ext uri="{FF2B5EF4-FFF2-40B4-BE49-F238E27FC236}">
                <a16:creationId xmlns:a16="http://schemas.microsoft.com/office/drawing/2014/main" id="{9E19FE9F-36BF-354C-3021-23F88658E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338825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tream_al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0000D-D716-8CF4-F243-6EC433C7AC36}"/>
              </a:ext>
            </a:extLst>
          </p:cNvPr>
          <p:cNvSpPr/>
          <p:nvPr userDrawn="1"/>
        </p:nvSpPr>
        <p:spPr>
          <a:xfrm>
            <a:off x="0" y="5698671"/>
            <a:ext cx="5976257" cy="1159329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7A75E-5AAD-9992-F70C-EBFB8D563C53}"/>
              </a:ext>
            </a:extLst>
          </p:cNvPr>
          <p:cNvSpPr/>
          <p:nvPr userDrawn="1"/>
        </p:nvSpPr>
        <p:spPr>
          <a:xfrm>
            <a:off x="1819275" y="6327648"/>
            <a:ext cx="1549400" cy="228367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84323-2C1E-F13E-B63A-4329FB369D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7285" y="5404104"/>
            <a:ext cx="8193024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D301C193-5767-C664-938C-B7C2447B71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7286" y="1574800"/>
            <a:ext cx="10647363" cy="370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2759C-62D6-43EB-ED30-D1DB0EE55731}"/>
              </a:ext>
            </a:extLst>
          </p:cNvPr>
          <p:cNvSpPr>
            <a:spLocks noGrp="1" noChangeArrowheads="1"/>
          </p:cNvSpPr>
          <p:nvPr userDrawn="1"/>
        </p:nvSpPr>
        <p:spPr bwMode="gray">
          <a:xfrm>
            <a:off x="384582" y="6299769"/>
            <a:ext cx="409575" cy="208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defTabSz="775867" eaLnBrk="1" hangingPunct="1">
              <a:defRPr/>
            </a:pPr>
            <a:fld id="{3DBC93D6-C358-9648-9CB7-FB101C9037AB}" type="slidenum">
              <a:rPr lang="en-US" sz="800">
                <a:solidFill>
                  <a:schemeClr val="bg1"/>
                </a:solidFill>
                <a:latin typeface="Century Gothic" panose="020B0502020202020204" pitchFamily="34" charset="0"/>
              </a:rPr>
              <a:pPr algn="l" defTabSz="775867" eaLnBrk="1" hangingPunct="1"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Placeholder 6">
            <a:extLst>
              <a:ext uri="{FF2B5EF4-FFF2-40B4-BE49-F238E27FC236}">
                <a16:creationId xmlns:a16="http://schemas.microsoft.com/office/drawing/2014/main" id="{9F27C0C5-A621-1875-6DD1-05E7F2B8E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28199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tream_alt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0000D-D716-8CF4-F243-6EC433C7AC36}"/>
              </a:ext>
            </a:extLst>
          </p:cNvPr>
          <p:cNvSpPr/>
          <p:nvPr userDrawn="1"/>
        </p:nvSpPr>
        <p:spPr>
          <a:xfrm>
            <a:off x="0" y="5698671"/>
            <a:ext cx="5976257" cy="1159329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7A75E-5AAD-9992-F70C-EBFB8D563C53}"/>
              </a:ext>
            </a:extLst>
          </p:cNvPr>
          <p:cNvSpPr/>
          <p:nvPr userDrawn="1"/>
        </p:nvSpPr>
        <p:spPr>
          <a:xfrm>
            <a:off x="1819275" y="6327648"/>
            <a:ext cx="1549400" cy="228367"/>
          </a:xfrm>
          <a:prstGeom prst="rect">
            <a:avLst/>
          </a:prstGeom>
          <a:solidFill>
            <a:schemeClr val="bg1"/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8DB81A-8D46-EDD0-A9C3-EC82C50747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7285" y="5404104"/>
            <a:ext cx="8193024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4B82DF6-1BD0-235D-4322-670F89E656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7286" y="1574800"/>
            <a:ext cx="10647363" cy="370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9F018-2B30-8466-9630-77384C22E5B8}"/>
              </a:ext>
            </a:extLst>
          </p:cNvPr>
          <p:cNvSpPr>
            <a:spLocks noGrp="1" noChangeArrowheads="1"/>
          </p:cNvSpPr>
          <p:nvPr userDrawn="1"/>
        </p:nvSpPr>
        <p:spPr bwMode="gray">
          <a:xfrm>
            <a:off x="384582" y="6299769"/>
            <a:ext cx="409575" cy="208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defTabSz="775867" eaLnBrk="1" hangingPunct="1">
              <a:defRPr/>
            </a:pPr>
            <a:fld id="{3DBC93D6-C358-9648-9CB7-FB101C9037AB}" type="slidenum">
              <a:rPr lang="en-US" sz="800">
                <a:solidFill>
                  <a:schemeClr val="bg1"/>
                </a:solidFill>
                <a:latin typeface="Century Gothic" panose="020B0502020202020204" pitchFamily="34" charset="0"/>
              </a:rPr>
              <a:pPr algn="l" defTabSz="775867" eaLnBrk="1" hangingPunct="1"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Placeholder 6">
            <a:extLst>
              <a:ext uri="{FF2B5EF4-FFF2-40B4-BE49-F238E27FC236}">
                <a16:creationId xmlns:a16="http://schemas.microsoft.com/office/drawing/2014/main" id="{9913E819-8D52-8A95-7D31-C73BEC59D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392497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1_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50B24137-05D7-FA7F-8E73-50CFAF0BB3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2401" y="5598870"/>
            <a:ext cx="8997028" cy="427008"/>
          </a:xfrm>
        </p:spPr>
        <p:txBody>
          <a:bodyPr tIns="0"/>
          <a:lstStyle>
            <a:lvl1pPr marL="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900" b="1" i="0" cap="none" spc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70400-B5E3-8E86-16D3-74444D1AD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401" y="4685665"/>
            <a:ext cx="8997024" cy="685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3800" b="1" i="0" cap="none" spc="0" baseline="0">
                <a:solidFill>
                  <a:schemeClr val="bg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9F4E6B-1C6D-07C3-BCA9-E78964CD84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401" y="5887534"/>
            <a:ext cx="8997028" cy="427008"/>
          </a:xfrm>
        </p:spPr>
        <p:txBody>
          <a:bodyPr tIns="0"/>
          <a:lstStyle>
            <a:lvl1pPr marL="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425" b="0" i="0" cap="none" spc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8BA9991-E50E-8965-C781-50935FCA9F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7413" y="5699303"/>
            <a:ext cx="1760018" cy="419052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AA4AD52-FE9E-9AA0-830D-340E2BDD92F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29631"/>
            <a:ext cx="12192000" cy="3285067"/>
          </a:xfrm>
          <a:custGeom>
            <a:avLst/>
            <a:gdLst>
              <a:gd name="connsiteX0" fmla="*/ 2021205 w 12192000"/>
              <a:gd name="connsiteY0" fmla="*/ 40 h 3285067"/>
              <a:gd name="connsiteX1" fmla="*/ 12192000 w 12192000"/>
              <a:gd name="connsiteY1" fmla="*/ 40 h 3285067"/>
              <a:gd name="connsiteX2" fmla="*/ 12192000 w 12192000"/>
              <a:gd name="connsiteY2" fmla="*/ 3285067 h 3285067"/>
              <a:gd name="connsiteX3" fmla="*/ 0 w 12192000"/>
              <a:gd name="connsiteY3" fmla="*/ 3285067 h 3285067"/>
              <a:gd name="connsiteX4" fmla="*/ 0 w 12192000"/>
              <a:gd name="connsiteY4" fmla="*/ 1506224 h 3285067"/>
              <a:gd name="connsiteX5" fmla="*/ 847090 w 12192000"/>
              <a:gd name="connsiteY5" fmla="*/ 409722 h 3285067"/>
              <a:gd name="connsiteX6" fmla="*/ 2021205 w 12192000"/>
              <a:gd name="connsiteY6" fmla="*/ 40 h 328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285067">
                <a:moveTo>
                  <a:pt x="2021205" y="40"/>
                </a:moveTo>
                <a:lnTo>
                  <a:pt x="12192000" y="40"/>
                </a:lnTo>
                <a:lnTo>
                  <a:pt x="12192000" y="3285067"/>
                </a:lnTo>
                <a:lnTo>
                  <a:pt x="0" y="3285067"/>
                </a:lnTo>
                <a:lnTo>
                  <a:pt x="0" y="1506224"/>
                </a:lnTo>
                <a:cubicBezTo>
                  <a:pt x="203835" y="1107957"/>
                  <a:pt x="462280" y="699543"/>
                  <a:pt x="847090" y="409722"/>
                </a:cubicBezTo>
                <a:cubicBezTo>
                  <a:pt x="1038225" y="266397"/>
                  <a:pt x="1391920" y="-3765"/>
                  <a:pt x="2021205" y="4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ACD3-F187-6FA0-E9DB-FCA114A2796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6796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tream_alt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570AD9-F776-9BD3-F569-E65C4607FC60}"/>
              </a:ext>
            </a:extLst>
          </p:cNvPr>
          <p:cNvSpPr/>
          <p:nvPr userDrawn="1"/>
        </p:nvSpPr>
        <p:spPr>
          <a:xfrm>
            <a:off x="3277590" y="219808"/>
            <a:ext cx="997527" cy="603504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1C332D2-1F4E-F48E-13A6-799362D72D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7285" y="5833872"/>
            <a:ext cx="8193024" cy="4937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1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273368" indent="0">
              <a:buNone/>
              <a:defRPr/>
            </a:lvl2pPr>
            <a:lvl3pPr marL="548640" indent="0">
              <a:buNone/>
              <a:defRPr/>
            </a:lvl3pPr>
            <a:lvl4pPr marL="73152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*Footnotes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2CF81CD-DD46-EA79-7BCD-7356762AF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7286" y="1574800"/>
            <a:ext cx="1064736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C4BF043-2D21-E606-9266-D4F265644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86" y="365759"/>
            <a:ext cx="11459588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854339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2788642"/>
            <a:ext cx="11184565" cy="61555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8000" y="2241549"/>
            <a:ext cx="10822517" cy="1709739"/>
          </a:xfrm>
        </p:spPr>
        <p:txBody>
          <a:bodyPr anchor="ctr"/>
          <a:lstStyle>
            <a:lvl1pPr>
              <a:spcBef>
                <a:spcPct val="20000"/>
              </a:spcBef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8000" y="4570414"/>
            <a:ext cx="10822517" cy="1054100"/>
          </a:xfrm>
          <a:ln/>
        </p:spPr>
        <p:txBody>
          <a:bodyPr/>
          <a:lstStyle>
            <a:lvl1pPr marL="0" indent="0">
              <a:lnSpc>
                <a:spcPct val="115000"/>
              </a:lnSpc>
              <a:spcBef>
                <a:spcPct val="35000"/>
              </a:spcBef>
              <a:buFontTx/>
              <a:buNone/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1327904" y="2788642"/>
            <a:ext cx="864096" cy="615553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3288" y="717277"/>
            <a:ext cx="3288165" cy="9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40862"/>
      </p:ext>
    </p:extLst>
  </p:cSld>
  <p:clrMapOvr>
    <a:masterClrMapping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ection Slide"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2062457"/>
            <a:ext cx="9232592" cy="20597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9344483" y="2062457"/>
            <a:ext cx="1632181" cy="205973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43339" y="2062455"/>
            <a:ext cx="8928992" cy="2059735"/>
          </a:xfr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42436" y="4570414"/>
            <a:ext cx="10822517" cy="1054100"/>
          </a:xfrm>
          <a:ln/>
        </p:spPr>
        <p:txBody>
          <a:bodyPr/>
          <a:lstStyle>
            <a:lvl1pPr marL="0" indent="0">
              <a:lnSpc>
                <a:spcPct val="115000"/>
              </a:lnSpc>
              <a:spcBef>
                <a:spcPct val="3500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81634" name="Picture 34" descr="AmgenTaglineBlue CMY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7443314" y="704679"/>
            <a:ext cx="4301765" cy="7917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1088555" y="2062458"/>
            <a:ext cx="1103445" cy="205973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77485"/>
      </p:ext>
    </p:extLst>
  </p:cSld>
  <p:clrMapOvr>
    <a:masterClrMapping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0" y="2"/>
            <a:ext cx="11203200" cy="1141044"/>
          </a:xfrm>
        </p:spPr>
        <p:txBody>
          <a:bodyPr lIns="90000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63" y="1316765"/>
            <a:ext cx="11203200" cy="4626835"/>
          </a:xfrm>
        </p:spPr>
        <p:txBody>
          <a:bodyPr lIns="82296"/>
          <a:lstStyle>
            <a:lvl1pPr marL="252000" indent="-252000">
              <a:buFont typeface="Arial" panose="020B0604020202020204" pitchFamily="34" charset="0"/>
              <a:buChar char="•"/>
              <a:defRPr/>
            </a:lvl1pPr>
            <a:lvl2pPr marL="504000" indent="-252000">
              <a:buFont typeface="Arial" panose="020B0604020202020204" pitchFamily="34" charset="0"/>
              <a:buChar char="–"/>
              <a:defRPr/>
            </a:lvl2pPr>
            <a:lvl3pPr marL="756000" indent="-252000">
              <a:buFont typeface="Courier New" panose="02070309020205020404" pitchFamily="49" charset="0"/>
              <a:buChar char="o"/>
              <a:defRPr/>
            </a:lvl3pPr>
            <a:lvl5pPr marL="1260000" indent="-252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706173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orient="horz" pos="89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0" y="2"/>
            <a:ext cx="11203200" cy="1141044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7481821"/>
      </p:ext>
    </p:extLst>
  </p:cSld>
  <p:clrMapOvr>
    <a:masterClrMapping/>
  </p:clrMapOvr>
  <p:transition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997927"/>
      </p:ext>
    </p:extLst>
  </p:cSld>
  <p:clrMapOvr>
    <a:masterClrMapping/>
  </p:clrMapOvr>
  <p:transition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34FF63-59A3-07AA-47A6-F14D63EFB8AA}"/>
              </a:ext>
            </a:extLst>
          </p:cNvPr>
          <p:cNvSpPr/>
          <p:nvPr userDrawn="1"/>
        </p:nvSpPr>
        <p:spPr bwMode="auto">
          <a:xfrm>
            <a:off x="-10542" y="1"/>
            <a:ext cx="12202542" cy="57530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74531"/>
      </p:ext>
    </p:extLst>
  </p:cSld>
  <p:clrMapOvr>
    <a:masterClrMapping/>
  </p:clrMapOvr>
  <p:transition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-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57" y="3063525"/>
            <a:ext cx="10550145" cy="1252728"/>
          </a:xfrm>
        </p:spPr>
        <p:txBody>
          <a:bodyPr wrap="square" lIns="0" tIns="0" rIns="0" bIns="0" anchor="b"/>
          <a:lstStyle>
            <a:lvl1pPr algn="l">
              <a:lnSpc>
                <a:spcPts val="4800"/>
              </a:lnSpc>
              <a:spcBef>
                <a:spcPts val="0"/>
              </a:spcBef>
              <a:defRPr lang="en-US" sz="3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48"/>
            <a:ext cx="10956544" cy="119690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b="1" i="1" dirty="0">
                <a:solidFill>
                  <a:schemeClr val="accent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ct val="25000"/>
              </a:spcBef>
              <a:buNone/>
            </a:pPr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" y="4337268"/>
            <a:ext cx="1107439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ChangeArrowheads="1"/>
          </p:cNvSpPr>
          <p:nvPr userDrawn="1"/>
        </p:nvSpPr>
        <p:spPr bwMode="ltGray">
          <a:xfrm>
            <a:off x="0" y="0"/>
            <a:ext cx="12192000" cy="2667000"/>
          </a:xfrm>
          <a:prstGeom prst="rect">
            <a:avLst/>
          </a:prstGeom>
          <a:solidFill>
            <a:srgbClr val="1475BE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5929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-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57" y="3063525"/>
            <a:ext cx="10550145" cy="1252728"/>
          </a:xfrm>
        </p:spPr>
        <p:txBody>
          <a:bodyPr wrap="square" lIns="0" tIns="0" rIns="0" bIns="0" anchor="b"/>
          <a:lstStyle>
            <a:lvl1pPr algn="l">
              <a:lnSpc>
                <a:spcPts val="4800"/>
              </a:lnSpc>
              <a:spcBef>
                <a:spcPts val="0"/>
              </a:spcBef>
              <a:defRPr lang="en-US" sz="3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48"/>
            <a:ext cx="10956544" cy="119690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b="1" i="1" dirty="0">
                <a:solidFill>
                  <a:schemeClr val="accent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ct val="25000"/>
              </a:spcBef>
              <a:buNone/>
            </a:pPr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" y="4337268"/>
            <a:ext cx="1107439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ChangeArrowheads="1"/>
          </p:cNvSpPr>
          <p:nvPr userDrawn="1"/>
        </p:nvSpPr>
        <p:spPr bwMode="ltGray">
          <a:xfrm>
            <a:off x="0" y="0"/>
            <a:ext cx="12192000" cy="2667000"/>
          </a:xfrm>
          <a:prstGeom prst="rect">
            <a:avLst/>
          </a:prstGeom>
          <a:solidFill>
            <a:srgbClr val="1475BE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8507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DD3ADD7-6C65-C7B6-F5A3-C8D149E7BE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2401" y="5598870"/>
            <a:ext cx="8997028" cy="427008"/>
          </a:xfrm>
        </p:spPr>
        <p:txBody>
          <a:bodyPr tIns="0"/>
          <a:lstStyle>
            <a:lvl1pPr marL="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900" b="1" i="0" cap="none" spc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6A9473-9444-A1F0-5B86-11A3C05F6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401" y="4685665"/>
            <a:ext cx="8997024" cy="685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3800" b="1" i="0" cap="none" spc="0" baseline="0">
                <a:solidFill>
                  <a:schemeClr val="accent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982034D-4664-2E5A-69EB-08390D2395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401" y="5887534"/>
            <a:ext cx="8997028" cy="427008"/>
          </a:xfrm>
        </p:spPr>
        <p:txBody>
          <a:bodyPr tIns="0"/>
          <a:lstStyle>
            <a:lvl1pPr marL="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425" b="0" i="0" cap="none" spc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5C274-2D42-403C-473A-770A4C7681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29631"/>
            <a:ext cx="12192000" cy="3285067"/>
          </a:xfrm>
          <a:custGeom>
            <a:avLst/>
            <a:gdLst>
              <a:gd name="connsiteX0" fmla="*/ 2021205 w 12192000"/>
              <a:gd name="connsiteY0" fmla="*/ 40 h 3285067"/>
              <a:gd name="connsiteX1" fmla="*/ 12192000 w 12192000"/>
              <a:gd name="connsiteY1" fmla="*/ 40 h 3285067"/>
              <a:gd name="connsiteX2" fmla="*/ 12192000 w 12192000"/>
              <a:gd name="connsiteY2" fmla="*/ 3285067 h 3285067"/>
              <a:gd name="connsiteX3" fmla="*/ 0 w 12192000"/>
              <a:gd name="connsiteY3" fmla="*/ 3285067 h 3285067"/>
              <a:gd name="connsiteX4" fmla="*/ 0 w 12192000"/>
              <a:gd name="connsiteY4" fmla="*/ 1506224 h 3285067"/>
              <a:gd name="connsiteX5" fmla="*/ 847090 w 12192000"/>
              <a:gd name="connsiteY5" fmla="*/ 409722 h 3285067"/>
              <a:gd name="connsiteX6" fmla="*/ 2021205 w 12192000"/>
              <a:gd name="connsiteY6" fmla="*/ 40 h 328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285067">
                <a:moveTo>
                  <a:pt x="2021205" y="40"/>
                </a:moveTo>
                <a:lnTo>
                  <a:pt x="12192000" y="40"/>
                </a:lnTo>
                <a:lnTo>
                  <a:pt x="12192000" y="3285067"/>
                </a:lnTo>
                <a:lnTo>
                  <a:pt x="0" y="3285067"/>
                </a:lnTo>
                <a:lnTo>
                  <a:pt x="0" y="1506224"/>
                </a:lnTo>
                <a:cubicBezTo>
                  <a:pt x="203835" y="1107957"/>
                  <a:pt x="462280" y="699543"/>
                  <a:pt x="847090" y="409722"/>
                </a:cubicBezTo>
                <a:cubicBezTo>
                  <a:pt x="1038225" y="266397"/>
                  <a:pt x="1391920" y="-3765"/>
                  <a:pt x="2021205" y="4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A1C1D5B-0DAB-DA38-12BB-A3F36F8A1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7413" y="5699303"/>
            <a:ext cx="1760018" cy="4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213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2_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D97F866D-C535-8B25-290D-B9A16BD990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2401" y="2711764"/>
            <a:ext cx="8997028" cy="427008"/>
          </a:xfrm>
        </p:spPr>
        <p:txBody>
          <a:bodyPr tIns="0"/>
          <a:lstStyle>
            <a:lvl1pPr marL="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900" b="1" i="0" cap="none" spc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73E3BC-9FC7-7368-4543-7697BFB3D5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401" y="1798559"/>
            <a:ext cx="8997024" cy="685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3800" b="1" i="0" cap="none" spc="0" baseline="0">
                <a:solidFill>
                  <a:schemeClr val="bg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0C83F00A-0D83-4373-E33A-CF63E5680A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401" y="3000428"/>
            <a:ext cx="8997028" cy="427008"/>
          </a:xfrm>
        </p:spPr>
        <p:txBody>
          <a:bodyPr tIns="0"/>
          <a:lstStyle>
            <a:lvl1pPr marL="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425" b="0" i="0" cap="none" spc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4D27B2B-D576-D71C-59A8-B9F113604B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636403"/>
            <a:ext cx="12192000" cy="2876162"/>
          </a:xfrm>
          <a:custGeom>
            <a:avLst/>
            <a:gdLst>
              <a:gd name="connsiteX0" fmla="*/ 1781810 w 12192000"/>
              <a:gd name="connsiteY0" fmla="*/ 31 h 2876162"/>
              <a:gd name="connsiteX1" fmla="*/ 12192000 w 12192000"/>
              <a:gd name="connsiteY1" fmla="*/ 31 h 2876162"/>
              <a:gd name="connsiteX2" fmla="*/ 12192000 w 12192000"/>
              <a:gd name="connsiteY2" fmla="*/ 2876162 h 2876162"/>
              <a:gd name="connsiteX3" fmla="*/ 0 w 12192000"/>
              <a:gd name="connsiteY3" fmla="*/ 2876162 h 2876162"/>
              <a:gd name="connsiteX4" fmla="*/ 0 w 12192000"/>
              <a:gd name="connsiteY4" fmla="*/ 1342353 h 2876162"/>
              <a:gd name="connsiteX5" fmla="*/ 753745 w 12192000"/>
              <a:gd name="connsiteY5" fmla="*/ 358915 h 2876162"/>
              <a:gd name="connsiteX6" fmla="*/ 1781810 w 12192000"/>
              <a:gd name="connsiteY6" fmla="*/ 31 h 287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876162">
                <a:moveTo>
                  <a:pt x="1781810" y="31"/>
                </a:moveTo>
                <a:lnTo>
                  <a:pt x="12192000" y="31"/>
                </a:lnTo>
                <a:lnTo>
                  <a:pt x="12192000" y="2876162"/>
                </a:lnTo>
                <a:lnTo>
                  <a:pt x="0" y="2876162"/>
                </a:lnTo>
                <a:lnTo>
                  <a:pt x="0" y="1342353"/>
                </a:lnTo>
                <a:cubicBezTo>
                  <a:pt x="180341" y="986007"/>
                  <a:pt x="408940" y="618248"/>
                  <a:pt x="753745" y="358915"/>
                </a:cubicBezTo>
                <a:cubicBezTo>
                  <a:pt x="921385" y="232734"/>
                  <a:pt x="1231265" y="-3139"/>
                  <a:pt x="1781810" y="3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8945A5-9CA2-F0C7-7DFE-454036D91D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7413" y="2816776"/>
            <a:ext cx="1760018" cy="4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87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2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5BE11003-33E3-C602-1590-A0E78DE24A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2401" y="2711764"/>
            <a:ext cx="8997028" cy="427008"/>
          </a:xfrm>
        </p:spPr>
        <p:txBody>
          <a:bodyPr tIns="0"/>
          <a:lstStyle>
            <a:lvl1pPr marL="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900" b="1" i="0" cap="none" spc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5EE928-3886-45B3-67DE-39C5D24FA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401" y="1798559"/>
            <a:ext cx="8997024" cy="685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3800" b="1" i="0" cap="none" spc="0" baseline="0">
                <a:solidFill>
                  <a:schemeClr val="accent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5E1E0F3-8278-99F7-3887-286AEFCDD3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401" y="3000428"/>
            <a:ext cx="8997028" cy="427008"/>
          </a:xfrm>
        </p:spPr>
        <p:txBody>
          <a:bodyPr tIns="0"/>
          <a:lstStyle>
            <a:lvl1pPr marL="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  <a:defRPr sz="1425" b="0" i="0" cap="none" spc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3F56E97-E395-3C7D-D75B-6CBEFC9944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636403"/>
            <a:ext cx="12192000" cy="2876162"/>
          </a:xfrm>
          <a:custGeom>
            <a:avLst/>
            <a:gdLst>
              <a:gd name="connsiteX0" fmla="*/ 1781810 w 12192000"/>
              <a:gd name="connsiteY0" fmla="*/ 31 h 2876162"/>
              <a:gd name="connsiteX1" fmla="*/ 12192000 w 12192000"/>
              <a:gd name="connsiteY1" fmla="*/ 31 h 2876162"/>
              <a:gd name="connsiteX2" fmla="*/ 12192000 w 12192000"/>
              <a:gd name="connsiteY2" fmla="*/ 2876162 h 2876162"/>
              <a:gd name="connsiteX3" fmla="*/ 0 w 12192000"/>
              <a:gd name="connsiteY3" fmla="*/ 2876162 h 2876162"/>
              <a:gd name="connsiteX4" fmla="*/ 0 w 12192000"/>
              <a:gd name="connsiteY4" fmla="*/ 1342353 h 2876162"/>
              <a:gd name="connsiteX5" fmla="*/ 753745 w 12192000"/>
              <a:gd name="connsiteY5" fmla="*/ 358915 h 2876162"/>
              <a:gd name="connsiteX6" fmla="*/ 1781810 w 12192000"/>
              <a:gd name="connsiteY6" fmla="*/ 31 h 287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876162">
                <a:moveTo>
                  <a:pt x="1781810" y="31"/>
                </a:moveTo>
                <a:lnTo>
                  <a:pt x="12192000" y="31"/>
                </a:lnTo>
                <a:lnTo>
                  <a:pt x="12192000" y="2876162"/>
                </a:lnTo>
                <a:lnTo>
                  <a:pt x="0" y="2876162"/>
                </a:lnTo>
                <a:lnTo>
                  <a:pt x="0" y="1342353"/>
                </a:lnTo>
                <a:cubicBezTo>
                  <a:pt x="180341" y="986007"/>
                  <a:pt x="408940" y="618248"/>
                  <a:pt x="753745" y="358915"/>
                </a:cubicBezTo>
                <a:cubicBezTo>
                  <a:pt x="921385" y="232734"/>
                  <a:pt x="1231265" y="-3139"/>
                  <a:pt x="1781810" y="3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CC6EE47-8032-AF6F-FABF-6E7F10DE4B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7413" y="2816776"/>
            <a:ext cx="1760018" cy="4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859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9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52.xml"/><Relationship Id="rId50" Type="http://schemas.openxmlformats.org/officeDocument/2006/relationships/slideLayout" Target="../slideLayouts/slideLayout55.xml"/><Relationship Id="rId55" Type="http://schemas.openxmlformats.org/officeDocument/2006/relationships/slideLayout" Target="../slideLayouts/slideLayout60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40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8.xml"/><Relationship Id="rId58" Type="http://schemas.openxmlformats.org/officeDocument/2006/relationships/oleObject" Target="../embeddings/oleObject1.bin"/><Relationship Id="rId5" Type="http://schemas.openxmlformats.org/officeDocument/2006/relationships/slideLayout" Target="../slideLayouts/slideLayout10.xml"/><Relationship Id="rId61" Type="http://schemas.openxmlformats.org/officeDocument/2006/relationships/image" Target="../media/image18.svg"/><Relationship Id="rId1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8.xml"/><Relationship Id="rId48" Type="http://schemas.openxmlformats.org/officeDocument/2006/relationships/slideLayout" Target="../slideLayouts/slideLayout53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13.xml"/><Relationship Id="rId51" Type="http://schemas.openxmlformats.org/officeDocument/2006/relationships/slideLayout" Target="../slideLayouts/slideLayout56.xml"/><Relationship Id="rId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51.xml"/><Relationship Id="rId59" Type="http://schemas.openxmlformats.org/officeDocument/2006/relationships/image" Target="../media/image16.emf"/><Relationship Id="rId20" Type="http://schemas.openxmlformats.org/officeDocument/2006/relationships/slideLayout" Target="../slideLayouts/slideLayout25.xml"/><Relationship Id="rId41" Type="http://schemas.openxmlformats.org/officeDocument/2006/relationships/slideLayout" Target="../slideLayouts/slideLayout46.xml"/><Relationship Id="rId54" Type="http://schemas.openxmlformats.org/officeDocument/2006/relationships/slideLayout" Target="../slideLayouts/slideLayout59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49" Type="http://schemas.openxmlformats.org/officeDocument/2006/relationships/slideLayout" Target="../slideLayouts/slideLayout54.xml"/><Relationship Id="rId57" Type="http://schemas.openxmlformats.org/officeDocument/2006/relationships/tags" Target="../tags/tag1.xml"/><Relationship Id="rId10" Type="http://schemas.openxmlformats.org/officeDocument/2006/relationships/slideLayout" Target="../slideLayouts/slideLayout15.xml"/><Relationship Id="rId31" Type="http://schemas.openxmlformats.org/officeDocument/2006/relationships/slideLayout" Target="../slideLayouts/slideLayout36.xml"/><Relationship Id="rId44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7.xml"/><Relationship Id="rId60" Type="http://schemas.openxmlformats.org/officeDocument/2006/relationships/image" Target="../media/image17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34.emf"/><Relationship Id="rId4" Type="http://schemas.openxmlformats.org/officeDocument/2006/relationships/slideLayout" Target="../slideLayouts/slideLayout6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311" y="1530474"/>
            <a:ext cx="3930015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859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4358" y="2380456"/>
            <a:ext cx="6063282" cy="2056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FC20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54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04C7E17-E761-2692-C514-86595ADD47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4226693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8" imgW="278" imgH="278" progId="TCLayout.ActiveDocument.1">
                  <p:embed/>
                </p:oleObj>
              </mc:Choice>
              <mc:Fallback>
                <p:oleObj name="think-cell Slide" r:id="rId58" imgW="278" imgH="278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4C7E17-E761-2692-C514-86595ADD47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CD0E37A5-329C-6B42-A03C-2BAEC2052D29}"/>
              </a:ext>
            </a:extLst>
          </p:cNvPr>
          <p:cNvSpPr>
            <a:spLocks noGrp="1" noChangeArrowheads="1"/>
          </p:cNvSpPr>
          <p:nvPr/>
        </p:nvSpPr>
        <p:spPr bwMode="gray">
          <a:xfrm>
            <a:off x="365126" y="6332043"/>
            <a:ext cx="409575" cy="208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defTabSz="775867" eaLnBrk="1" hangingPunct="1">
              <a:defRPr/>
            </a:pPr>
            <a:fld id="{3DBC93D6-C358-9648-9CB7-FB101C9037AB}" type="slidenum">
              <a:rPr lang="en-US" sz="80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pPr algn="l" defTabSz="775867" eaLnBrk="1" hangingPunct="1">
                <a:defRPr/>
              </a:pPr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FE426-7321-534C-8485-5B1BB1E2C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6" y="1574800"/>
            <a:ext cx="11461748" cy="41374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2BC6372-ED2A-7044-A75D-F358185E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365759"/>
            <a:ext cx="11461748" cy="4663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68FE0-EE9F-E934-8F3D-7FD1120CA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126" y="5833872"/>
            <a:ext cx="8188324" cy="49377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0" indent="0" algn="l">
              <a:tabLst/>
              <a:defRPr sz="900" b="0" i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54A0DC-99E9-C6F3-5DB6-E45C9168588B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617958" y="6225542"/>
            <a:ext cx="1294641" cy="308248"/>
          </a:xfrm>
          <a:prstGeom prst="rect">
            <a:avLst/>
          </a:prstGeom>
        </p:spPr>
      </p:pic>
      <p:sp>
        <p:nvSpPr>
          <p:cNvPr id="3" name="Text Box 5">
            <a:extLst>
              <a:ext uri="{FF2B5EF4-FFF2-40B4-BE49-F238E27FC236}">
                <a16:creationId xmlns:a16="http://schemas.microsoft.com/office/drawing/2014/main" id="{7B46FC4E-62A3-9D43-DF8C-87112867AB9F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74628" y="6550227"/>
            <a:ext cx="2042547" cy="30777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 wrap="none" lIns="91440" tIns="91440" rIns="91440" bIns="91440" anchor="b">
            <a:spAutoFit/>
          </a:bodyPr>
          <a:lstStyle/>
          <a:p>
            <a:pPr>
              <a:tabLst>
                <a:tab pos="4572000" algn="ctr"/>
                <a:tab pos="8964613" algn="r"/>
              </a:tabLst>
              <a:defRPr/>
            </a:pPr>
            <a:r>
              <a:rPr lang="en-US" sz="8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© 2023 Amgen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809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  <p:sldLayoutId id="2147483716" r:id="rId50"/>
    <p:sldLayoutId id="2147483717" r:id="rId51"/>
    <p:sldLayoutId id="2147483718" r:id="rId52"/>
    <p:sldLayoutId id="2147483719" r:id="rId53"/>
    <p:sldLayoutId id="2147483720" r:id="rId54"/>
    <p:sldLayoutId id="2147483721" r:id="rId55"/>
  </p:sldLayoutIdLst>
  <p:transition>
    <p:fade/>
  </p:transition>
  <p:hf sldNum="0" hdr="0" ftr="0" dt="0"/>
  <p:txStyles>
    <p:titleStyle>
      <a:lvl1pPr algn="l" defTabSz="379337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 i="0" kern="1200" cap="none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  <a:lvl2pPr algn="l" defTabSz="379337" rtl="0" eaLnBrk="1" fontAlgn="base" hangingPunct="1">
        <a:spcBef>
          <a:spcPct val="0"/>
        </a:spcBef>
        <a:spcAft>
          <a:spcPct val="0"/>
        </a:spcAft>
        <a:defRPr sz="3399" b="1">
          <a:solidFill>
            <a:schemeClr val="accent1"/>
          </a:solidFill>
          <a:latin typeface="Calibri" panose="020F0502020204030204" pitchFamily="34" charset="0"/>
        </a:defRPr>
      </a:lvl2pPr>
      <a:lvl3pPr algn="l" defTabSz="379337" rtl="0" eaLnBrk="1" fontAlgn="base" hangingPunct="1">
        <a:spcBef>
          <a:spcPct val="0"/>
        </a:spcBef>
        <a:spcAft>
          <a:spcPct val="0"/>
        </a:spcAft>
        <a:defRPr sz="3399" b="1">
          <a:solidFill>
            <a:schemeClr val="accent1"/>
          </a:solidFill>
          <a:latin typeface="Calibri" panose="020F0502020204030204" pitchFamily="34" charset="0"/>
        </a:defRPr>
      </a:lvl3pPr>
      <a:lvl4pPr algn="l" defTabSz="379337" rtl="0" eaLnBrk="1" fontAlgn="base" hangingPunct="1">
        <a:spcBef>
          <a:spcPct val="0"/>
        </a:spcBef>
        <a:spcAft>
          <a:spcPct val="0"/>
        </a:spcAft>
        <a:defRPr sz="3399" b="1">
          <a:solidFill>
            <a:schemeClr val="accent1"/>
          </a:solidFill>
          <a:latin typeface="Calibri" panose="020F0502020204030204" pitchFamily="34" charset="0"/>
        </a:defRPr>
      </a:lvl4pPr>
      <a:lvl5pPr algn="l" defTabSz="379337" rtl="0" eaLnBrk="1" fontAlgn="base" hangingPunct="1">
        <a:spcBef>
          <a:spcPct val="0"/>
        </a:spcBef>
        <a:spcAft>
          <a:spcPct val="0"/>
        </a:spcAft>
        <a:defRPr sz="3399" b="1">
          <a:solidFill>
            <a:schemeClr val="accent1"/>
          </a:solidFill>
          <a:latin typeface="Calibri" panose="020F0502020204030204" pitchFamily="34" charset="0"/>
        </a:defRPr>
      </a:lvl5pPr>
      <a:lvl6pPr marL="457109" algn="l" defTabSz="379337" rtl="0" eaLnBrk="1" fontAlgn="base" hangingPunct="1">
        <a:spcBef>
          <a:spcPct val="0"/>
        </a:spcBef>
        <a:spcAft>
          <a:spcPct val="0"/>
        </a:spcAft>
        <a:defRPr sz="3399" b="1">
          <a:solidFill>
            <a:schemeClr val="accent1"/>
          </a:solidFill>
          <a:latin typeface="Calibri" panose="020F0502020204030204" pitchFamily="34" charset="0"/>
        </a:defRPr>
      </a:lvl6pPr>
      <a:lvl7pPr marL="914217" algn="l" defTabSz="379337" rtl="0" eaLnBrk="1" fontAlgn="base" hangingPunct="1">
        <a:spcBef>
          <a:spcPct val="0"/>
        </a:spcBef>
        <a:spcAft>
          <a:spcPct val="0"/>
        </a:spcAft>
        <a:defRPr sz="3399" b="1">
          <a:solidFill>
            <a:schemeClr val="accent1"/>
          </a:solidFill>
          <a:latin typeface="Calibri" panose="020F0502020204030204" pitchFamily="34" charset="0"/>
        </a:defRPr>
      </a:lvl7pPr>
      <a:lvl8pPr marL="1371326" algn="l" defTabSz="379337" rtl="0" eaLnBrk="1" fontAlgn="base" hangingPunct="1">
        <a:spcBef>
          <a:spcPct val="0"/>
        </a:spcBef>
        <a:spcAft>
          <a:spcPct val="0"/>
        </a:spcAft>
        <a:defRPr sz="3399" b="1">
          <a:solidFill>
            <a:schemeClr val="accent1"/>
          </a:solidFill>
          <a:latin typeface="Calibri" panose="020F0502020204030204" pitchFamily="34" charset="0"/>
        </a:defRPr>
      </a:lvl8pPr>
      <a:lvl9pPr marL="1828434" algn="l" defTabSz="379337" rtl="0" eaLnBrk="1" fontAlgn="base" hangingPunct="1">
        <a:spcBef>
          <a:spcPct val="0"/>
        </a:spcBef>
        <a:spcAft>
          <a:spcPct val="0"/>
        </a:spcAft>
        <a:defRPr sz="3399" b="1">
          <a:solidFill>
            <a:schemeClr val="accent1"/>
          </a:solidFill>
          <a:latin typeface="Calibri" panose="020F0502020204030204" pitchFamily="34" charset="0"/>
        </a:defRPr>
      </a:lvl9pPr>
    </p:titleStyle>
    <p:bodyStyle>
      <a:lvl1pPr marL="256032" indent="-256032" algn="l" defTabSz="379337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000" b="0" kern="1200" spc="1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47688" indent="-274320" algn="l" defTabSz="379337" rtl="0" eaLnBrk="1" fontAlgn="base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90000"/>
        <a:buFont typeface="Courier New" panose="02070309020205020404" pitchFamily="49" charset="0"/>
        <a:buChar char="o"/>
        <a:tabLst/>
        <a:defRPr sz="1800" b="0" kern="1200" spc="1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182880" algn="l" defTabSz="379337" rtl="0" eaLnBrk="1" fontAlgn="base" hangingPunct="1">
        <a:lnSpc>
          <a:spcPct val="100000"/>
        </a:lnSpc>
        <a:spcBef>
          <a:spcPts val="0"/>
        </a:spcBef>
        <a:spcAft>
          <a:spcPts val="200"/>
        </a:spcAft>
        <a:buClr>
          <a:schemeClr val="accent1"/>
        </a:buClr>
        <a:buSzPct val="90000"/>
        <a:buFont typeface="System Font Regular"/>
        <a:buChar char="–"/>
        <a:tabLst/>
        <a:defRPr sz="1600" b="0" kern="1200" spc="1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914400" indent="-182880" algn="l" defTabSz="379337" rtl="0" eaLnBrk="1" fontAlgn="base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042416" indent="-128016" algn="l" defTabSz="379337" rtl="0" eaLnBrk="1" fontAlgn="base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Courier New" panose="02070309020205020404" pitchFamily="49" charset="0"/>
        <a:buChar char="o"/>
        <a:tabLst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952121" indent="0" algn="l" defTabSz="380848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None/>
        <a:defRPr sz="751" kern="1200">
          <a:solidFill>
            <a:schemeClr val="tx1"/>
          </a:solidFill>
          <a:latin typeface="+mn-lt"/>
          <a:ea typeface="+mn-ea"/>
          <a:cs typeface="+mn-cs"/>
        </a:defRPr>
      </a:lvl6pPr>
      <a:lvl7pPr marL="1237756" indent="-95213" algn="l" defTabSz="380848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7pPr>
      <a:lvl8pPr marL="1428181" indent="-95213" algn="l" defTabSz="380848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8pPr>
      <a:lvl9pPr marL="1618605" indent="-95213" algn="l" defTabSz="380848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848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1pPr>
      <a:lvl2pPr marL="190424" algn="l" defTabSz="380848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2pPr>
      <a:lvl3pPr marL="380848" algn="l" defTabSz="380848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3pPr>
      <a:lvl4pPr marL="571272" algn="l" defTabSz="380848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4pPr>
      <a:lvl5pPr marL="761697" algn="l" defTabSz="380848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5pPr>
      <a:lvl6pPr marL="952121" algn="l" defTabSz="380848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6pPr>
      <a:lvl7pPr marL="1142544" algn="l" defTabSz="380848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7pPr>
      <a:lvl8pPr marL="1332968" algn="l" defTabSz="380848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8pPr>
      <a:lvl9pPr marL="1523392" algn="l" defTabSz="380848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">
          <p15:clr>
            <a:srgbClr val="5ACBF0"/>
          </p15:clr>
        </p15:guide>
        <p15:guide id="4" orient="horz" pos="527">
          <p15:clr>
            <a:srgbClr val="F26B43"/>
          </p15:clr>
        </p15:guide>
        <p15:guide id="8" orient="horz" pos="3929">
          <p15:clr>
            <a:srgbClr val="F26B43"/>
          </p15:clr>
        </p15:guide>
        <p15:guide id="11" orient="horz" pos="4104">
          <p15:clr>
            <a:srgbClr val="5ACBF0"/>
          </p15:clr>
        </p15:guide>
        <p15:guide id="12" pos="228">
          <p15:clr>
            <a:srgbClr val="5ACBF0"/>
          </p15:clr>
        </p15:guide>
        <p15:guide id="28" pos="7452">
          <p15:clr>
            <a:srgbClr val="5ACBF0"/>
          </p15:clr>
        </p15:guide>
        <p15:guide id="34" pos="3912">
          <p15:clr>
            <a:srgbClr val="A4A3A4"/>
          </p15:clr>
        </p15:guide>
        <p15:guide id="40" orient="horz" pos="744">
          <p15:clr>
            <a:srgbClr val="A4A3A4"/>
          </p15:clr>
        </p15:guide>
        <p15:guide id="41" orient="horz" pos="992">
          <p15:clr>
            <a:srgbClr val="A4A3A4"/>
          </p15:clr>
        </p15:guide>
        <p15:guide id="42" orient="horz" pos="2030">
          <p15:clr>
            <a:srgbClr val="A4A3A4"/>
          </p15:clr>
        </p15:guide>
        <p15:guide id="45" orient="horz" pos="3584">
          <p15:clr>
            <a:srgbClr val="A4A3A4"/>
          </p15:clr>
        </p15:guide>
        <p15:guide id="46" orient="horz" pos="3672">
          <p15:clr>
            <a:srgbClr val="F26B43"/>
          </p15:clr>
        </p15:guide>
        <p15:guide id="47" orient="horz" pos="3990">
          <p15:clr>
            <a:srgbClr val="F26B43"/>
          </p15:clr>
        </p15:guide>
        <p15:guide id="48" pos="3840">
          <p15:clr>
            <a:srgbClr val="A4A3A4"/>
          </p15:clr>
        </p15:guide>
        <p15:guide id="49" pos="3768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99" name="Rectangle 23"/>
          <p:cNvSpPr>
            <a:spLocks noGrp="1" noChangeArrowheads="1"/>
          </p:cNvSpPr>
          <p:nvPr>
            <p:ph type="title"/>
          </p:nvPr>
        </p:nvSpPr>
        <p:spPr bwMode="gray">
          <a:xfrm>
            <a:off x="528000" y="1"/>
            <a:ext cx="112032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80600" name="Rectangle 2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8000" y="1316765"/>
            <a:ext cx="11203200" cy="46268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6634043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fld id="{1A043B0A-5740-4B74-8731-9730A0B481D5}" type="slidenum">
              <a:rPr lang="en-US" sz="1000" smtClean="0">
                <a:solidFill>
                  <a:srgbClr val="000000"/>
                </a:solidFill>
              </a:rPr>
              <a:pPr defTabSz="914377"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239350" y="1121421"/>
            <a:ext cx="10849205" cy="8093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1145464" y="1121421"/>
            <a:ext cx="626777" cy="80931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1835700" y="1121421"/>
            <a:ext cx="354187" cy="80931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494108" y="6305370"/>
            <a:ext cx="1565179" cy="443376"/>
          </a:xfrm>
          <a:prstGeom prst="rect">
            <a:avLst/>
          </a:prstGeom>
        </p:spPr>
      </p:pic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239350" y="6649482"/>
            <a:ext cx="245058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</a:rPr>
              <a:t>© 2023 Amgen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731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transition>
    <p:wipe dir="r"/>
  </p:transition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3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52000" indent="-2520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2pPr>
      <a:lvl3pPr marL="756000" indent="-252000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-"/>
        <a:defRPr sz="2000">
          <a:solidFill>
            <a:schemeClr val="tx1"/>
          </a:solidFill>
          <a:latin typeface="+mn-lt"/>
        </a:defRPr>
      </a:lvl3pPr>
      <a:lvl4pPr marL="1008000" indent="-252000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800">
          <a:solidFill>
            <a:schemeClr val="tx1"/>
          </a:solidFill>
          <a:latin typeface="+mn-lt"/>
        </a:defRPr>
      </a:lvl4pPr>
      <a:lvl5pPr marL="1260000" indent="-252000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accent1"/>
        </a:buClr>
        <a:buSzPct val="75000"/>
        <a:buFont typeface="Courier New" panose="02070309020205020404" pitchFamily="49" charset="0"/>
        <a:buChar char="o"/>
        <a:defRPr sz="1600"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826">
          <p15:clr>
            <a:srgbClr val="F26B43"/>
          </p15:clr>
        </p15:guide>
        <p15:guide id="9" pos="7392">
          <p15:clr>
            <a:srgbClr val="F26B43"/>
          </p15:clr>
        </p15:guide>
        <p15:guide id="13" pos="391">
          <p15:clr>
            <a:srgbClr val="F26B43"/>
          </p15:clr>
        </p15:guide>
        <p15:guide id="14" orient="horz" pos="642">
          <p15:clr>
            <a:srgbClr val="F26B43"/>
          </p15:clr>
        </p15:guide>
        <p15:guide id="15" orient="horz" pos="40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linicaltrials.gov/ct2/show/NCT02744768" TargetMode="External"/><Relationship Id="rId3" Type="http://schemas.openxmlformats.org/officeDocument/2006/relationships/image" Target="../media/image36.png"/><Relationship Id="rId7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4.xml"/><Relationship Id="rId4" Type="http://schemas.openxmlformats.org/officeDocument/2006/relationships/image" Target="../media/image37.png"/><Relationship Id="rId9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ct2/show/record/NCT0326357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3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3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3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3.xml"/><Relationship Id="rId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4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4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23.xml"/><Relationship Id="rId4" Type="http://schemas.openxmlformats.org/officeDocument/2006/relationships/slide" Target="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6.png"/><Relationship Id="rId7" Type="http://schemas.openxmlformats.org/officeDocument/2006/relationships/slide" Target="slide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6.xml"/><Relationship Id="rId5" Type="http://schemas.openxmlformats.org/officeDocument/2006/relationships/image" Target="../media/image37.png"/><Relationship Id="rId4" Type="http://schemas.openxmlformats.org/officeDocument/2006/relationships/hyperlink" Target="https://clinicaltrials.gov/ct2/show/record/NCT03263572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nicaltrials.gov/ct2/show/NCT0137163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36.png"/><Relationship Id="rId5" Type="http://schemas.openxmlformats.org/officeDocument/2006/relationships/slide" Target="slide27.xml"/><Relationship Id="rId4" Type="http://schemas.openxmlformats.org/officeDocument/2006/relationships/slide" Target="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36.png"/><Relationship Id="rId5" Type="http://schemas.openxmlformats.org/officeDocument/2006/relationships/slide" Target="slide28.xml"/><Relationship Id="rId4" Type="http://schemas.openxmlformats.org/officeDocument/2006/relationships/slide" Target="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36.png"/><Relationship Id="rId5" Type="http://schemas.openxmlformats.org/officeDocument/2006/relationships/slide" Target="slide29.xml"/><Relationship Id="rId4" Type="http://schemas.openxmlformats.org/officeDocument/2006/relationships/slide" Target="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36.png"/><Relationship Id="rId5" Type="http://schemas.openxmlformats.org/officeDocument/2006/relationships/slide" Target="slide30.xml"/><Relationship Id="rId4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trials.gov/ct2/show/NCT0274476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36.png"/><Relationship Id="rId4" Type="http://schemas.openxmlformats.org/officeDocument/2006/relationships/slide" Target="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4.xml"/><Relationship Id="rId4" Type="http://schemas.openxmlformats.org/officeDocument/2006/relationships/slide" Target="slide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inicaltrialsregister.eu/ctr-search/trial/2017-002853-13/DE" TargetMode="External"/><Relationship Id="rId3" Type="http://schemas.openxmlformats.org/officeDocument/2006/relationships/slide" Target="slide4.xml"/><Relationship Id="rId7" Type="http://schemas.openxmlformats.org/officeDocument/2006/relationships/hyperlink" Target="https://clinicaltrials.gov/ct2/show/NCT0348043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4.xml"/><Relationship Id="rId6" Type="http://schemas.openxmlformats.org/officeDocument/2006/relationships/slide" Target="slide32.xml"/><Relationship Id="rId5" Type="http://schemas.openxmlformats.org/officeDocument/2006/relationships/image" Target="../media/image36.png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4.xml"/><Relationship Id="rId6" Type="http://schemas.openxmlformats.org/officeDocument/2006/relationships/slide" Target="slide32.xml"/><Relationship Id="rId5" Type="http://schemas.openxmlformats.org/officeDocument/2006/relationships/image" Target="../media/image36.png"/><Relationship Id="rId4" Type="http://schemas.openxmlformats.org/officeDocument/2006/relationships/slide" Target="slide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4.xml"/><Relationship Id="rId6" Type="http://schemas.openxmlformats.org/officeDocument/2006/relationships/slide" Target="slide32.xml"/><Relationship Id="rId5" Type="http://schemas.openxmlformats.org/officeDocument/2006/relationships/image" Target="../media/image36.png"/><Relationship Id="rId4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4.xml"/><Relationship Id="rId6" Type="http://schemas.openxmlformats.org/officeDocument/2006/relationships/slide" Target="slide32.xml"/><Relationship Id="rId5" Type="http://schemas.openxmlformats.org/officeDocument/2006/relationships/image" Target="../media/image36.png"/><Relationship Id="rId4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4.xml"/><Relationship Id="rId4" Type="http://schemas.openxmlformats.org/officeDocument/2006/relationships/slide" Target="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nicaltrials.gov/ct2/show/NCT027447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6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277637"/>
            <a:ext cx="10785587" cy="14324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spc="-300" dirty="0">
                <a:solidFill>
                  <a:srgbClr val="FFC20E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March 2</a:t>
            </a:r>
            <a:r>
              <a:rPr lang="en-US" sz="2800" b="1" spc="-300" baseline="30000" dirty="0">
                <a:solidFill>
                  <a:srgbClr val="FFC20E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nd</a:t>
            </a:r>
            <a:r>
              <a:rPr lang="en-US" sz="2800" b="1" spc="-300" dirty="0">
                <a:solidFill>
                  <a:srgbClr val="FFC20E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2024</a:t>
            </a:r>
            <a:br>
              <a:rPr lang="en-US" sz="4800" b="1" spc="-300" dirty="0">
                <a:solidFill>
                  <a:srgbClr val="FFC20E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</a:br>
            <a:r>
              <a:rPr lang="en-US" sz="3200" b="1" spc="-300" dirty="0">
                <a:solidFill>
                  <a:srgbClr val="FFC20E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Management of Ph+ B-ALL and elderly ALL</a:t>
            </a:r>
            <a:br>
              <a:rPr lang="en-US" sz="3200" b="1" spc="-300" dirty="0">
                <a:solidFill>
                  <a:srgbClr val="FFC20E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</a:br>
            <a:r>
              <a:rPr lang="en-US" sz="3200" b="1" spc="-3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ADVISORS PRE-READS</a:t>
            </a:r>
            <a:endParaRPr sz="4800" spc="-3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BF550-56A8-0D12-1573-92C0AC7C3D24}"/>
              </a:ext>
            </a:extLst>
          </p:cNvPr>
          <p:cNvSpPr txBox="1"/>
          <p:nvPr/>
        </p:nvSpPr>
        <p:spPr>
          <a:xfrm rot="16200000">
            <a:off x="8958642" y="3655419"/>
            <a:ext cx="6097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03030"/>
                </a:solidFill>
                <a:effectLst/>
                <a:latin typeface="Arial" panose="020B0604020202020204" pitchFamily="34" charset="0"/>
              </a:rPr>
              <a:t>SC-GL-AMG103-00107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345B9F-C133-431F-83C1-EE985F2D0E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defTabSz="1219170">
              <a:lnSpc>
                <a:spcPct val="100000"/>
              </a:lnSpc>
              <a:spcBef>
                <a:spcPts val="0"/>
              </a:spcBef>
              <a:buClr>
                <a:srgbClr val="0063C3"/>
              </a:buClr>
            </a:pPr>
            <a:r>
              <a:rPr lang="en-US" noProof="0" dirty="0">
                <a:solidFill>
                  <a:srgbClr val="000000"/>
                </a:solidFill>
                <a:latin typeface="+mn-lt"/>
              </a:rPr>
              <a:t>At a median follow-up of 28.8 months:</a:t>
            </a:r>
          </a:p>
          <a:p>
            <a:pPr marL="548640" lvl="1" indent="-274320" defTabSz="12191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</a:pPr>
            <a:r>
              <a:rPr lang="en-US" sz="2000" noProof="0" dirty="0">
                <a:solidFill>
                  <a:srgbClr val="000000"/>
                </a:solidFill>
                <a:latin typeface="+mn-lt"/>
              </a:rPr>
              <a:t>Twenty-nine patients continued only with a TKI, of whom:</a:t>
            </a:r>
          </a:p>
          <a:p>
            <a:pPr marL="822960" lvl="2" indent="-274320" defTabSz="12191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Font typeface="Arial" panose="020B0604020202020204" pitchFamily="34" charset="0"/>
              <a:buChar char="−"/>
            </a:pPr>
            <a:r>
              <a:rPr lang="en-US" sz="1800" noProof="0" dirty="0">
                <a:solidFill>
                  <a:srgbClr val="000000"/>
                </a:solidFill>
                <a:latin typeface="+mn-lt"/>
              </a:rPr>
              <a:t>Twenty-one continued dasatinib</a:t>
            </a:r>
          </a:p>
          <a:p>
            <a:pPr marL="822960" lvl="2" indent="-274320" defTabSz="12191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Font typeface="Arial" panose="020B0604020202020204" pitchFamily="34" charset="0"/>
              <a:buChar char="−"/>
            </a:pPr>
            <a:r>
              <a:rPr lang="en-US" sz="1800" noProof="0" dirty="0">
                <a:solidFill>
                  <a:srgbClr val="000000"/>
                </a:solidFill>
                <a:latin typeface="+mn-lt"/>
              </a:rPr>
              <a:t>Five continued dasatinib, then shifted to another TKI:</a:t>
            </a:r>
          </a:p>
          <a:p>
            <a:pPr marL="1097280" lvl="3" indent="-274320" defTabSz="12191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</a:pPr>
            <a:r>
              <a:rPr lang="en-US" sz="1600" noProof="0" dirty="0">
                <a:solidFill>
                  <a:srgbClr val="000000"/>
                </a:solidFill>
                <a:latin typeface="+mn-lt"/>
              </a:rPr>
              <a:t>Three to ponatinib</a:t>
            </a:r>
          </a:p>
          <a:p>
            <a:pPr marL="1097280" lvl="3" indent="-274320" defTabSz="12191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</a:pPr>
            <a:r>
              <a:rPr lang="en-US" sz="1600" noProof="0" dirty="0">
                <a:solidFill>
                  <a:srgbClr val="000000"/>
                </a:solidFill>
                <a:latin typeface="+mn-lt"/>
              </a:rPr>
              <a:t>One to imatinib</a:t>
            </a:r>
          </a:p>
          <a:p>
            <a:pPr marL="1097280" lvl="3" indent="-274320" defTabSz="12191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</a:pPr>
            <a:r>
              <a:rPr lang="en-US" sz="1600" noProof="0" dirty="0">
                <a:solidFill>
                  <a:srgbClr val="000000"/>
                </a:solidFill>
                <a:latin typeface="+mn-lt"/>
              </a:rPr>
              <a:t>One to ponatinib plus imatinib</a:t>
            </a:r>
          </a:p>
          <a:p>
            <a:pPr marL="822960" lvl="2" indent="-274320" defTabSz="121917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Font typeface="Arial" panose="020B0604020202020204" pitchFamily="34" charset="0"/>
              <a:buChar char="−"/>
            </a:pPr>
            <a:r>
              <a:rPr lang="en-US" sz="1800" noProof="0" dirty="0">
                <a:solidFill>
                  <a:srgbClr val="000000"/>
                </a:solidFill>
                <a:latin typeface="+mn-lt"/>
              </a:rPr>
              <a:t>Two shifted to imatinib</a:t>
            </a:r>
          </a:p>
          <a:p>
            <a:pPr marL="822960" lvl="2" indent="-274320" defTabSz="121917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3C3"/>
              </a:buClr>
              <a:buFont typeface="Arial" panose="020B0604020202020204" pitchFamily="34" charset="0"/>
              <a:buChar char="−"/>
            </a:pPr>
            <a:r>
              <a:rPr lang="en-US" sz="1800" noProof="0" dirty="0">
                <a:solidFill>
                  <a:srgbClr val="000000"/>
                </a:solidFill>
                <a:latin typeface="+mn-lt"/>
              </a:rPr>
              <a:t>One shifted to ponatinib</a:t>
            </a:r>
          </a:p>
          <a:p>
            <a:pPr marL="548640" lvl="1" indent="-274320" defTabSz="121917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3C3"/>
              </a:buClr>
            </a:pPr>
            <a:r>
              <a:rPr lang="en-US" sz="2000" noProof="0" dirty="0">
                <a:solidFill>
                  <a:srgbClr val="000000"/>
                </a:solidFill>
                <a:latin typeface="+mn-lt"/>
              </a:rPr>
              <a:t>Twenty-nine patients proceeded to alloHSCT</a:t>
            </a:r>
            <a:endParaRPr lang="en-US" sz="2400" noProof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600B-00B9-DDF5-C5B9-67354B5CDE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283" y="5833872"/>
            <a:ext cx="9758849" cy="493776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alloHSCT, allogeneic hematopoietic stem cell transplantation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B-ALL, B-cell acute lymphoblastic leukemia; Ph+, Philadelphia chromosome positive; TKI, tyrosine kinase inhibitor.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Chiaretti S, et al. Oral presentation at: Virtual Congress of European Hematology Association; June 9-17, 2021.</a:t>
            </a:r>
            <a:endParaRPr kumimoji="0" lang="en-US" sz="900" b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365760"/>
            <a:ext cx="11461750" cy="861774"/>
          </a:xfrm>
        </p:spPr>
        <p:txBody>
          <a:bodyPr/>
          <a:lstStyle/>
          <a:p>
            <a:r>
              <a:rPr lang="en-US" sz="2800" noProof="0" dirty="0"/>
              <a:t>Treatment Status After Blinatumomab in First-Line </a:t>
            </a:r>
            <a:br>
              <a:rPr lang="en-US" sz="2800" noProof="0" dirty="0"/>
            </a:br>
            <a:r>
              <a:rPr lang="en-US" sz="2800" noProof="0" dirty="0"/>
              <a:t>Ph+ B-ALL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DCF964-B643-414D-B319-96FAE78BE112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F7D1AD38-6AFB-254D-B179-8556D9D47061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534F8A38-9031-A343-91CA-AB1B69CBD298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11FDF9-07B0-034E-A685-61CB0148B6E9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FAD2B70-C164-074C-B7DB-C9DA3A973836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14" name="Freeform 60">
                <a:extLst>
                  <a:ext uri="{FF2B5EF4-FFF2-40B4-BE49-F238E27FC236}">
                    <a16:creationId xmlns:a16="http://schemas.microsoft.com/office/drawing/2014/main" id="{B42863A0-5373-9F4F-9897-886C356FD066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61">
                <a:extLst>
                  <a:ext uri="{FF2B5EF4-FFF2-40B4-BE49-F238E27FC236}">
                    <a16:creationId xmlns:a16="http://schemas.microsoft.com/office/drawing/2014/main" id="{B7ECD255-A043-3346-A348-B859AA8EFEF9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556EBF-E7AB-A348-9F8D-C11EB2EA0A66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2B8E06-88EB-934C-A401-FD62FCD74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6615225-FFD4-D545-81E6-92719E22E765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33BF5D-C5A6-2D48-AE3B-164D0D76FD7F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0" name="Freeform 60">
                <a:extLst>
                  <a:ext uri="{FF2B5EF4-FFF2-40B4-BE49-F238E27FC236}">
                    <a16:creationId xmlns:a16="http://schemas.microsoft.com/office/drawing/2014/main" id="{913ADF93-A2F2-2149-BC60-E3F58E5B0D2B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61">
                <a:extLst>
                  <a:ext uri="{FF2B5EF4-FFF2-40B4-BE49-F238E27FC236}">
                    <a16:creationId xmlns:a16="http://schemas.microsoft.com/office/drawing/2014/main" id="{1F75F03A-4A6E-F643-ADF1-46039BE167F2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28AA0A-7F68-B347-98DF-86371E442D49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2" name="Rounded 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7F55C164-7947-4049-B85C-81327E0A17BE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ounded Rectangle 22">
            <a:hlinkClick r:id="rId4" action="ppaction://hlinksldjump"/>
            <a:extLst>
              <a:ext uri="{FF2B5EF4-FFF2-40B4-BE49-F238E27FC236}">
                <a16:creationId xmlns:a16="http://schemas.microsoft.com/office/drawing/2014/main" id="{29E906D9-899D-2142-B130-E84239726301}"/>
              </a:ext>
            </a:extLst>
          </p:cNvPr>
          <p:cNvSpPr/>
          <p:nvPr/>
        </p:nvSpPr>
        <p:spPr bwMode="auto">
          <a:xfrm>
            <a:off x="10536335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Rounded 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3015E1A4-EE5A-004D-8DA9-E810B7F57FDA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F2B14E-96C6-4081-AAFF-F73018F6BFE5}"/>
              </a:ext>
            </a:extLst>
          </p:cNvPr>
          <p:cNvSpPr txBox="1"/>
          <p:nvPr/>
        </p:nvSpPr>
        <p:spPr>
          <a:xfrm>
            <a:off x="10113871" y="-1940"/>
            <a:ext cx="1111202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D-ALBA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65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34453-20A3-145C-201E-88375E3011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284" y="5833872"/>
            <a:ext cx="9208516" cy="493776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AE, adverse event;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alloHSCT, allogeneic hematopoietic stem cell transplantation;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CHR, complete hematological response; CMV, cytomegalovirus.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Foa R, et al. N Engl J Med. 2020;383:1613-1623. 2. Chiaretti S, et al. Oral presentation at: Virtual Congress of European Hematology Association; June 9-17, 2021.</a:t>
            </a:r>
            <a:endParaRPr kumimoji="0" lang="en-US" sz="900" b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365760"/>
            <a:ext cx="11461750" cy="430887"/>
          </a:xfrm>
        </p:spPr>
        <p:txBody>
          <a:bodyPr/>
          <a:lstStyle/>
          <a:p>
            <a:r>
              <a:rPr lang="en-US" sz="2800" noProof="0" dirty="0"/>
              <a:t>At the Primary Analysis, 60 AEs Occurred in 28 Patients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56D3B1-6209-4EA7-A537-3260D8FCDDD2}"/>
              </a:ext>
            </a:extLst>
          </p:cNvPr>
          <p:cNvSpPr txBox="1">
            <a:spLocks/>
          </p:cNvSpPr>
          <p:nvPr/>
        </p:nvSpPr>
        <p:spPr bwMode="auto">
          <a:xfrm>
            <a:off x="365125" y="5022926"/>
            <a:ext cx="11479742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  <a:spAutoFit/>
          </a:bodyPr>
          <a:lstStyle>
            <a:lvl1pPr marL="282575" indent="-282575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Char char="•"/>
            </a:lvl1pPr>
            <a:lvl2pPr marL="684213" indent="-3429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−"/>
              <a:defRPr sz="2000"/>
            </a:lvl2pPr>
            <a:lvl3pPr indent="-230188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</a:lvl3pPr>
            <a:lvl4pPr marL="1144588" indent="-230188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−"/>
            </a:lvl4pPr>
            <a:lvl5pPr marL="1376363" indent="-231775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•"/>
            </a:lvl5pPr>
            <a:lvl6pPr marL="25146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6pPr>
            <a:lvl7pPr marL="29718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7pPr>
            <a:lvl8pPr marL="34290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8pPr>
            <a:lvl9pPr marL="38862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9pPr>
          </a:lstStyle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Grade ≥ 3 AEs were CMV reactivation or infection (n = 6), neutropenia (n = 4), persistent fever (n = 2), pleural effusion (n = 1), pulmonary hypertension (n = 1), and a neurologic disorder (n = 1)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</a:p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At a longer median follow-up of 28.8 months, 10 deaths were reported, of which six occurred in the first CHR (four of them after alloHSCT) and three occurred in the second CHR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702055-8A2A-A84A-BCDC-A77BAE36B2F9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D7AC630D-7199-454F-B149-A1A1F27307BB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2" name="Freeform 61">
              <a:extLst>
                <a:ext uri="{FF2B5EF4-FFF2-40B4-BE49-F238E27FC236}">
                  <a16:creationId xmlns:a16="http://schemas.microsoft.com/office/drawing/2014/main" id="{5A65997C-5920-9543-8B30-1F9D9068E60A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AC430F-E4E7-784C-BC83-897DC6AC99E9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DE6DACC-6D24-ED43-A007-85CBA6A246F8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16" name="Freeform 60">
                <a:extLst>
                  <a:ext uri="{FF2B5EF4-FFF2-40B4-BE49-F238E27FC236}">
                    <a16:creationId xmlns:a16="http://schemas.microsoft.com/office/drawing/2014/main" id="{CE4EBB07-7968-054C-A31E-DFCB25ED8D90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61">
                <a:extLst>
                  <a:ext uri="{FF2B5EF4-FFF2-40B4-BE49-F238E27FC236}">
                    <a16:creationId xmlns:a16="http://schemas.microsoft.com/office/drawing/2014/main" id="{81EE825C-EE50-6E44-84FA-457B35F57A2C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720DCC-5126-8547-B80A-54B52F5C0FD3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60E3832-0DEC-5E4B-A989-CD060D107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2A7F0EC-8D1F-184C-8992-09091C7B6FEE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E514AE-B7F0-E842-96BF-391001328679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2" name="Freeform 60">
                <a:extLst>
                  <a:ext uri="{FF2B5EF4-FFF2-40B4-BE49-F238E27FC236}">
                    <a16:creationId xmlns:a16="http://schemas.microsoft.com/office/drawing/2014/main" id="{1E36C5F5-C478-4040-8608-2A4968F676EE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61">
                <a:extLst>
                  <a:ext uri="{FF2B5EF4-FFF2-40B4-BE49-F238E27FC236}">
                    <a16:creationId xmlns:a16="http://schemas.microsoft.com/office/drawing/2014/main" id="{AE23CE79-4129-C941-8989-C9F90C6F7B2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9E98C-2205-0E4F-B951-AB2FCF41FC13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4" name="Rounded Rectangle 23">
            <a:hlinkClick r:id="rId4" action="ppaction://hlinksldjump"/>
            <a:extLst>
              <a:ext uri="{FF2B5EF4-FFF2-40B4-BE49-F238E27FC236}">
                <a16:creationId xmlns:a16="http://schemas.microsoft.com/office/drawing/2014/main" id="{B066E890-435F-144F-8DC0-2CAA5D2CF9FB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Rounded 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6883E547-7884-EF41-A2E2-04F57B0F8275}"/>
              </a:ext>
            </a:extLst>
          </p:cNvPr>
          <p:cNvSpPr/>
          <p:nvPr/>
        </p:nvSpPr>
        <p:spPr bwMode="auto">
          <a:xfrm>
            <a:off x="10536335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Rounded Rectangle 25">
            <a:hlinkClick r:id="rId5" action="ppaction://hlinksldjump"/>
            <a:extLst>
              <a:ext uri="{FF2B5EF4-FFF2-40B4-BE49-F238E27FC236}">
                <a16:creationId xmlns:a16="http://schemas.microsoft.com/office/drawing/2014/main" id="{7F78D12A-D9F1-3349-8A59-D3306B35B893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DAD218-C087-7745-9C12-64529ED6A5B6}"/>
              </a:ext>
            </a:extLst>
          </p:cNvPr>
          <p:cNvGraphicFramePr>
            <a:graphicFrameLocks noGrp="1"/>
          </p:cNvGraphicFramePr>
          <p:nvPr/>
        </p:nvGraphicFramePr>
        <p:xfrm>
          <a:off x="365125" y="1186880"/>
          <a:ext cx="5498943" cy="367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169">
                  <a:extLst>
                    <a:ext uri="{9D8B030D-6E8A-4147-A177-3AD203B41FA5}">
                      <a16:colId xmlns:a16="http://schemas.microsoft.com/office/drawing/2014/main" val="3939770369"/>
                    </a:ext>
                  </a:extLst>
                </a:gridCol>
                <a:gridCol w="2011369">
                  <a:extLst>
                    <a:ext uri="{9D8B030D-6E8A-4147-A177-3AD203B41FA5}">
                      <a16:colId xmlns:a16="http://schemas.microsoft.com/office/drawing/2014/main" val="795055648"/>
                    </a:ext>
                  </a:extLst>
                </a:gridCol>
                <a:gridCol w="388881">
                  <a:extLst>
                    <a:ext uri="{9D8B030D-6E8A-4147-A177-3AD203B41FA5}">
                      <a16:colId xmlns:a16="http://schemas.microsoft.com/office/drawing/2014/main" val="1772226720"/>
                    </a:ext>
                  </a:extLst>
                </a:gridCol>
                <a:gridCol w="388881">
                  <a:extLst>
                    <a:ext uri="{9D8B030D-6E8A-4147-A177-3AD203B41FA5}">
                      <a16:colId xmlns:a16="http://schemas.microsoft.com/office/drawing/2014/main" val="3549487073"/>
                    </a:ext>
                  </a:extLst>
                </a:gridCol>
                <a:gridCol w="388881">
                  <a:extLst>
                    <a:ext uri="{9D8B030D-6E8A-4147-A177-3AD203B41FA5}">
                      <a16:colId xmlns:a16="http://schemas.microsoft.com/office/drawing/2014/main" val="2571049175"/>
                    </a:ext>
                  </a:extLst>
                </a:gridCol>
                <a:gridCol w="388881">
                  <a:extLst>
                    <a:ext uri="{9D8B030D-6E8A-4147-A177-3AD203B41FA5}">
                      <a16:colId xmlns:a16="http://schemas.microsoft.com/office/drawing/2014/main" val="3465927639"/>
                    </a:ext>
                  </a:extLst>
                </a:gridCol>
                <a:gridCol w="388881">
                  <a:extLst>
                    <a:ext uri="{9D8B030D-6E8A-4147-A177-3AD203B41FA5}">
                      <a16:colId xmlns:a16="http://schemas.microsoft.com/office/drawing/2014/main" val="3197934956"/>
                    </a:ext>
                  </a:extLst>
                </a:gridCol>
              </a:tblGrid>
              <a:tr h="195882">
                <a:tc rowSpan="2"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AEs</a:t>
                      </a:r>
                      <a:r>
                        <a:rPr lang="en-US" sz="1000" b="1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Grade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18288" marB="1828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18288" marB="1828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18288" marB="1828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90057"/>
                  </a:ext>
                </a:extLst>
              </a:tr>
              <a:tr h="195882">
                <a:tc gridSpan="2" v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II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III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IV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035360"/>
                  </a:ext>
                </a:extLst>
              </a:tr>
              <a:tr h="195882">
                <a:tc rowSpan="3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General disorders </a:t>
                      </a:r>
                      <a:br>
                        <a:rPr lang="en-US" sz="10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and administration </a:t>
                      </a:r>
                      <a:br>
                        <a:rPr lang="en-US" sz="10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site conditions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Asthenia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004723"/>
                  </a:ext>
                </a:extLst>
              </a:tr>
              <a:tr h="19588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Peripheral edema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576810"/>
                  </a:ext>
                </a:extLst>
              </a:tr>
              <a:tr h="19588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Pyrexia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83558"/>
                  </a:ext>
                </a:extLst>
              </a:tr>
              <a:tr h="195882">
                <a:tc rowSpan="4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Infections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CMV infection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69624"/>
                  </a:ext>
                </a:extLst>
              </a:tr>
              <a:tr h="19588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CMV viremia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53428"/>
                  </a:ext>
                </a:extLst>
              </a:tr>
              <a:tr h="19588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Infection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70280"/>
                  </a:ext>
                </a:extLst>
              </a:tr>
              <a:tr h="19588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Pneumonia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378090"/>
                  </a:ext>
                </a:extLst>
              </a:tr>
              <a:tr h="195882">
                <a:tc rowSpan="7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Nervous system disorders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Aphasia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06336"/>
                  </a:ext>
                </a:extLst>
              </a:tr>
              <a:tr h="19588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Intracranial hemorrhage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124677"/>
                  </a:ext>
                </a:extLst>
              </a:tr>
              <a:tr h="19588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Neurologic signs and symptoms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739941"/>
                  </a:ext>
                </a:extLst>
              </a:tr>
              <a:tr h="19588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Neurotoxicity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247670"/>
                  </a:ext>
                </a:extLst>
              </a:tr>
              <a:tr h="19588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Tremor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797687"/>
                  </a:ext>
                </a:extLst>
              </a:tr>
              <a:tr h="19588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Bradyphrenia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702"/>
                  </a:ext>
                </a:extLst>
              </a:tr>
              <a:tr h="19588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Confusional state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47905"/>
                  </a:ext>
                </a:extLst>
              </a:tr>
              <a:tr h="195882"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Blood and lymphatic system disorders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Anemia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25049"/>
                  </a:ext>
                </a:extLst>
              </a:tr>
              <a:tr h="19588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Neutropenia</a:t>
                      </a: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—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25446"/>
                  </a:ext>
                </a:extLst>
              </a:tr>
            </a:tbl>
          </a:graphicData>
        </a:graphic>
      </p:graphicFrame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B215CA1F-7849-9848-A4BE-417F6A0823A7}"/>
              </a:ext>
            </a:extLst>
          </p:cNvPr>
          <p:cNvGraphicFramePr>
            <a:graphicFrameLocks noGrp="1"/>
          </p:cNvGraphicFramePr>
          <p:nvPr/>
        </p:nvGraphicFramePr>
        <p:xfrm>
          <a:off x="6327932" y="1186880"/>
          <a:ext cx="5498943" cy="383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271">
                  <a:extLst>
                    <a:ext uri="{9D8B030D-6E8A-4147-A177-3AD203B41FA5}">
                      <a16:colId xmlns:a16="http://schemas.microsoft.com/office/drawing/2014/main" val="3939770369"/>
                    </a:ext>
                  </a:extLst>
                </a:gridCol>
                <a:gridCol w="1904267">
                  <a:extLst>
                    <a:ext uri="{9D8B030D-6E8A-4147-A177-3AD203B41FA5}">
                      <a16:colId xmlns:a16="http://schemas.microsoft.com/office/drawing/2014/main" val="795055648"/>
                    </a:ext>
                  </a:extLst>
                </a:gridCol>
                <a:gridCol w="388881">
                  <a:extLst>
                    <a:ext uri="{9D8B030D-6E8A-4147-A177-3AD203B41FA5}">
                      <a16:colId xmlns:a16="http://schemas.microsoft.com/office/drawing/2014/main" val="1772226720"/>
                    </a:ext>
                  </a:extLst>
                </a:gridCol>
                <a:gridCol w="388881">
                  <a:extLst>
                    <a:ext uri="{9D8B030D-6E8A-4147-A177-3AD203B41FA5}">
                      <a16:colId xmlns:a16="http://schemas.microsoft.com/office/drawing/2014/main" val="3549487073"/>
                    </a:ext>
                  </a:extLst>
                </a:gridCol>
                <a:gridCol w="388881">
                  <a:extLst>
                    <a:ext uri="{9D8B030D-6E8A-4147-A177-3AD203B41FA5}">
                      <a16:colId xmlns:a16="http://schemas.microsoft.com/office/drawing/2014/main" val="2571049175"/>
                    </a:ext>
                  </a:extLst>
                </a:gridCol>
                <a:gridCol w="388881">
                  <a:extLst>
                    <a:ext uri="{9D8B030D-6E8A-4147-A177-3AD203B41FA5}">
                      <a16:colId xmlns:a16="http://schemas.microsoft.com/office/drawing/2014/main" val="3465927639"/>
                    </a:ext>
                  </a:extLst>
                </a:gridCol>
                <a:gridCol w="388881">
                  <a:extLst>
                    <a:ext uri="{9D8B030D-6E8A-4147-A177-3AD203B41FA5}">
                      <a16:colId xmlns:a16="http://schemas.microsoft.com/office/drawing/2014/main" val="3197934956"/>
                    </a:ext>
                  </a:extLst>
                </a:gridCol>
              </a:tblGrid>
              <a:tr h="164028">
                <a:tc rowSpan="2" grid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AEs</a:t>
                      </a:r>
                      <a:r>
                        <a:rPr lang="en-US" sz="1000" b="1" baseline="300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R="4572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Grade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18288" marB="1828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18288" marB="1828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18288" marB="1828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90057"/>
                  </a:ext>
                </a:extLst>
              </a:tr>
              <a:tr h="170311">
                <a:tc gridSpan="2" v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II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III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IV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035360"/>
                  </a:ext>
                </a:extLst>
              </a:tr>
              <a:tr h="296308">
                <a:tc rowSpan="3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Hepatobiliary disorders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Alanine aminotransferase increase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3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004723"/>
                  </a:ext>
                </a:extLst>
              </a:tr>
              <a:tr h="296308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Gamma-glutamyltransferase increase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2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576810"/>
                  </a:ext>
                </a:extLst>
              </a:tr>
              <a:tr h="170311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Hepatic function abnormal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83558"/>
                  </a:ext>
                </a:extLst>
              </a:tr>
              <a:tr h="170311"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Gastrointestinal disorders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Diarrhea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2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69624"/>
                  </a:ext>
                </a:extLst>
              </a:tr>
              <a:tr h="170311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18288" marB="18288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Vomiting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53428"/>
                  </a:ext>
                </a:extLst>
              </a:tr>
              <a:tr h="2963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Injury poisoning and procedural complications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Infusion-related reaction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3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06336"/>
                  </a:ext>
                </a:extLst>
              </a:tr>
              <a:tr h="17031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Cardiac disorders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Atrial fibrillation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25049"/>
                  </a:ext>
                </a:extLst>
              </a:tr>
              <a:tr h="2963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Immune system disorders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Hypogammaglobulinemia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71873"/>
                  </a:ext>
                </a:extLst>
              </a:tr>
              <a:tr h="164028"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Reproductive system </a:t>
                      </a:r>
                      <a:b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and breast disorders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Testicular edema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96153"/>
                  </a:ext>
                </a:extLst>
              </a:tr>
              <a:tr h="1640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Testicular pain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03649"/>
                  </a:ext>
                </a:extLst>
              </a:tr>
              <a:tr h="164028">
                <a:tc rowSpan="3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Respiratory thoracic and mediastinal disorders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Hypoxia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142179"/>
                  </a:ext>
                </a:extLst>
              </a:tr>
              <a:tr h="1640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Pleural effusion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2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56831"/>
                  </a:ext>
                </a:extLst>
              </a:tr>
              <a:tr h="1640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Pulmonary arterial hypertension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92532"/>
                  </a:ext>
                </a:extLst>
              </a:tr>
              <a:tr h="296308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lt"/>
                        </a:rPr>
                        <a:t>Skin and subcutaneous tissue disorders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Maculovesicular rash</a:t>
                      </a:r>
                    </a:p>
                  </a:txBody>
                  <a:tcPr marR="4572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</a:rPr>
                        <a:t>1</a:t>
                      </a:r>
                    </a:p>
                  </a:txBody>
                  <a:tcPr marL="0" marR="0"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3933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B791061-C098-418B-9354-7DB68ABDEF84}"/>
              </a:ext>
            </a:extLst>
          </p:cNvPr>
          <p:cNvSpPr txBox="1"/>
          <p:nvPr/>
        </p:nvSpPr>
        <p:spPr>
          <a:xfrm>
            <a:off x="10113871" y="-1940"/>
            <a:ext cx="1111202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D-ALBA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60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0140FB-2F36-1410-44FC-138C656278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283" y="5833872"/>
            <a:ext cx="9801183" cy="493776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*MRD response was measured using RT-PCR.</a:t>
            </a:r>
            <a:r>
              <a:rPr kumimoji="0" 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†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isolated CNS and one combined BM and CNS.</a:t>
            </a:r>
            <a:r>
              <a:rPr kumimoji="0" 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b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AE, adverse event; 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alloHSCT, allogeneic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hematopoietic 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stem cell transplantation;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B-ALL, B-cell acute lymphoblastic leukemia; BM, bone marrow; 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CNS, central nervous system;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CR, complete remission; DFS, disease-free survival; GIMEMA, Gruppo Italiano Malattie Ematologiche dell’Adulto; MRD, measurable residual disease; OS, overall survival; Ph+, Philadelphia chromosome positive; RT-PCR, reverse transcriptase polymerase chain reaction.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Foa R, et al. N Engl J Med. 2020;383:1613-1623. 2. Chiaretti S, et al. Oral presentation at: Virtual Congress of European Hematology Association; June 9-17, 2021.</a:t>
            </a:r>
            <a:endParaRPr kumimoji="0" lang="en-US" sz="900" b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365760"/>
            <a:ext cx="11461750" cy="430887"/>
          </a:xfrm>
        </p:spPr>
        <p:txBody>
          <a:bodyPr/>
          <a:lstStyle/>
          <a:p>
            <a:r>
              <a:rPr lang="en-US" sz="2800" noProof="0" dirty="0"/>
              <a:t>GIMEMA LAL2116 D-ALBA Study – Key Results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E3607-03BC-354B-B36F-E0E968287F62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14" name="Freeform 60">
              <a:extLst>
                <a:ext uri="{FF2B5EF4-FFF2-40B4-BE49-F238E27FC236}">
                  <a16:creationId xmlns:a16="http://schemas.microsoft.com/office/drawing/2014/main" id="{8D30C828-F143-0341-B08D-E024936CC488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21D1C5F8-2DA5-3546-A0A5-34A7449FA759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A4C7658-E3D6-4A48-9D1C-8DCFE8D56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A1F201-1627-0646-AE91-D9AC4572C6B6}"/>
              </a:ext>
            </a:extLst>
          </p:cNvPr>
          <p:cNvSpPr txBox="1"/>
          <p:nvPr/>
        </p:nvSpPr>
        <p:spPr>
          <a:xfrm>
            <a:off x="694141" y="2691283"/>
            <a:ext cx="11137392" cy="573822"/>
          </a:xfrm>
          <a:prstGeom prst="roundRect">
            <a:avLst>
              <a:gd name="adj" fmla="val 16504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5760" tIns="45720" rIns="45720" bIns="45720" rtlCol="0" anchor="ctr">
            <a:noAutofit/>
          </a:bodyPr>
          <a:lstStyle/>
          <a:p>
            <a:pPr marL="256032" marR="0" lvl="0" indent="-256032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After two cycles of blinatumomab, 60% of patients had a molecular response;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12 months later, this proportion increased to 89% (with up to five cycles of blinatumomab)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4779DF-54EE-344D-81EB-B4FE68DB30B9}"/>
              </a:ext>
            </a:extLst>
          </p:cNvPr>
          <p:cNvSpPr/>
          <p:nvPr/>
        </p:nvSpPr>
        <p:spPr bwMode="auto">
          <a:xfrm>
            <a:off x="366193" y="2681014"/>
            <a:ext cx="622800" cy="6228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B1828B-9F99-C544-AA88-738832475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3" y="2740695"/>
            <a:ext cx="525620" cy="503438"/>
          </a:xfrm>
          <a:prstGeom prst="rect">
            <a:avLst/>
          </a:prstGeom>
        </p:spPr>
      </p:pic>
      <p:sp>
        <p:nvSpPr>
          <p:cNvPr id="12" name="Rounded Rectangle 40">
            <a:hlinkClick r:id="rId5" action="ppaction://hlinksldjump"/>
            <a:extLst>
              <a:ext uri="{FF2B5EF4-FFF2-40B4-BE49-F238E27FC236}">
                <a16:creationId xmlns:a16="http://schemas.microsoft.com/office/drawing/2014/main" id="{93D0FDA0-351B-BB4B-9526-3BBF79659D88}"/>
              </a:ext>
            </a:extLst>
          </p:cNvPr>
          <p:cNvSpPr/>
          <p:nvPr/>
        </p:nvSpPr>
        <p:spPr bwMode="auto">
          <a:xfrm>
            <a:off x="380413" y="2695234"/>
            <a:ext cx="594360" cy="59436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C7419F-256A-AB49-B0B5-409B0BFDA617}"/>
              </a:ext>
            </a:extLst>
          </p:cNvPr>
          <p:cNvSpPr txBox="1"/>
          <p:nvPr/>
        </p:nvSpPr>
        <p:spPr>
          <a:xfrm>
            <a:off x="694141" y="3379490"/>
            <a:ext cx="11137392" cy="788670"/>
          </a:xfrm>
          <a:prstGeom prst="roundRect">
            <a:avLst>
              <a:gd name="adj" fmla="val 11639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5760" tIns="45720" rIns="45720" bIns="45720" rtlCol="0" anchor="ctr">
            <a:noAutofit/>
          </a:bodyPr>
          <a:lstStyle/>
          <a:p>
            <a:pPr marL="256032" marR="0" lvl="0" indent="-256032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Durable responses were observed with an OS rate of 80% and a DFS rate of 71%;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the probability of DFS was higher among patients who achieved a molecular response at the end of induction than among those who did not (100% vs 78%,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respectively), and survival outcomes were independent of alloHSCT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636AC6-6F62-B044-B5B7-00A04403E4BF}"/>
              </a:ext>
            </a:extLst>
          </p:cNvPr>
          <p:cNvSpPr/>
          <p:nvPr/>
        </p:nvSpPr>
        <p:spPr bwMode="auto">
          <a:xfrm>
            <a:off x="366193" y="3476645"/>
            <a:ext cx="622800" cy="6228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4AA8A5B-A109-9840-84F5-5CC9E8E8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3" y="3536326"/>
            <a:ext cx="525620" cy="503438"/>
          </a:xfrm>
          <a:prstGeom prst="rect">
            <a:avLst/>
          </a:prstGeom>
        </p:spPr>
      </p:pic>
      <p:sp>
        <p:nvSpPr>
          <p:cNvPr id="45" name="Rounded Rectangle 41">
            <a:hlinkClick r:id="rId6" action="ppaction://hlinksldjump"/>
            <a:extLst>
              <a:ext uri="{FF2B5EF4-FFF2-40B4-BE49-F238E27FC236}">
                <a16:creationId xmlns:a16="http://schemas.microsoft.com/office/drawing/2014/main" id="{5DDC3EB7-7E1F-F761-86A9-84F10211295C}"/>
              </a:ext>
            </a:extLst>
          </p:cNvPr>
          <p:cNvSpPr/>
          <p:nvPr/>
        </p:nvSpPr>
        <p:spPr bwMode="auto">
          <a:xfrm>
            <a:off x="380413" y="3490865"/>
            <a:ext cx="594360" cy="59436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0432B-095E-9244-BE4D-B534A522E882}"/>
              </a:ext>
            </a:extLst>
          </p:cNvPr>
          <p:cNvSpPr txBox="1"/>
          <p:nvPr/>
        </p:nvSpPr>
        <p:spPr>
          <a:xfrm>
            <a:off x="694141" y="4349943"/>
            <a:ext cx="11137392" cy="410587"/>
          </a:xfrm>
          <a:prstGeom prst="roundRect">
            <a:avLst>
              <a:gd name="adj" fmla="val 3090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5760" tIns="45720" rIns="45720" bIns="45720" rtlCol="0" anchor="ctr">
            <a:noAutofit/>
          </a:bodyPr>
          <a:lstStyle/>
          <a:p>
            <a:pPr marL="256032" marR="0" lvl="0" indent="-256032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Of 62 patients, nine relapses occurred overall, of which four were CNS relapses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2,†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FE96130-FD97-A34D-B9AD-F04D2373235E}"/>
              </a:ext>
            </a:extLst>
          </p:cNvPr>
          <p:cNvSpPr/>
          <p:nvPr/>
        </p:nvSpPr>
        <p:spPr bwMode="auto">
          <a:xfrm>
            <a:off x="366193" y="4243836"/>
            <a:ext cx="622800" cy="6228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D2C7913-D4B7-5244-A760-9EE9FDA7D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3" y="4303517"/>
            <a:ext cx="525620" cy="503438"/>
          </a:xfrm>
          <a:prstGeom prst="rect">
            <a:avLst/>
          </a:prstGeom>
        </p:spPr>
      </p:pic>
      <p:sp>
        <p:nvSpPr>
          <p:cNvPr id="47" name="Rounded Rectangle 42">
            <a:hlinkClick r:id="rId7" action="ppaction://hlinksldjump"/>
            <a:extLst>
              <a:ext uri="{FF2B5EF4-FFF2-40B4-BE49-F238E27FC236}">
                <a16:creationId xmlns:a16="http://schemas.microsoft.com/office/drawing/2014/main" id="{1875D5D5-79FD-C7C5-5B65-BB354C04AEAD}"/>
              </a:ext>
            </a:extLst>
          </p:cNvPr>
          <p:cNvSpPr/>
          <p:nvPr/>
        </p:nvSpPr>
        <p:spPr bwMode="auto">
          <a:xfrm>
            <a:off x="380413" y="4258056"/>
            <a:ext cx="594360" cy="59436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844FE3-D55D-3C44-AC59-0CD3DBADE11A}"/>
              </a:ext>
            </a:extLst>
          </p:cNvPr>
          <p:cNvSpPr txBox="1"/>
          <p:nvPr/>
        </p:nvSpPr>
        <p:spPr>
          <a:xfrm>
            <a:off x="694141" y="1191923"/>
            <a:ext cx="11137392" cy="7740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5760" tIns="45720" rIns="45720" bIns="45720" rtlCol="0" anchor="ctr">
            <a:noAutofit/>
          </a:bodyPr>
          <a:lstStyle/>
          <a:p>
            <a:pPr marL="256032" marR="0" lvl="0" indent="-256032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The GIMEMA cooperative trial group has adopted a chemotherapy-free induction strategy for adults with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Ph+ B-ALL, which has resulted in CR rates of up to 100%; however, achievement of MRD-negative complete response may be associated with better prognosis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615EC4-44DE-C746-AA1C-C30F6873F654}"/>
              </a:ext>
            </a:extLst>
          </p:cNvPr>
          <p:cNvSpPr txBox="1"/>
          <p:nvPr/>
        </p:nvSpPr>
        <p:spPr>
          <a:xfrm>
            <a:off x="694141" y="2041637"/>
            <a:ext cx="11137392" cy="563701"/>
          </a:xfrm>
          <a:prstGeom prst="roundRect">
            <a:avLst>
              <a:gd name="adj" fmla="val 130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5760" tIns="45720" rIns="45720" bIns="45720" rtlCol="0" anchor="ctr">
            <a:noAutofit/>
          </a:bodyPr>
          <a:lstStyle/>
          <a:p>
            <a:pPr marL="256032" marR="0" lvl="0" indent="-256032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The phase 2 GIMEMA LAL2116 D-ALBA study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  <a:hlinkClick r:id="rId8"/>
              </a:rPr>
              <a:t>NCT02744768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investigated the addition of blinatumomab + dasatinib consolidation to this chemotherapy-free induction strategy, with the aim of inducing MRD-negative response* (N = 63)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C597E5-E917-094B-8B29-06D55024E788}"/>
              </a:ext>
            </a:extLst>
          </p:cNvPr>
          <p:cNvSpPr txBox="1"/>
          <p:nvPr/>
        </p:nvSpPr>
        <p:spPr>
          <a:xfrm>
            <a:off x="694141" y="4957939"/>
            <a:ext cx="11137392" cy="583942"/>
          </a:xfrm>
          <a:prstGeom prst="roundRect">
            <a:avLst>
              <a:gd name="adj" fmla="val 1881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5760" tIns="45720" rIns="45720" bIns="45720" rtlCol="0" anchor="ctr">
            <a:noAutofit/>
          </a:bodyPr>
          <a:lstStyle/>
          <a:p>
            <a:pPr marL="256032" marR="0" lvl="0" indent="-256032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Dasatinib and blinatumomab were generally well tolerated, with 60 any-grade AEs reported in 28 patients,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and grade ≥ 3 AEs in 15 patients;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10 patients had died by the 12-month follow-up after the primary endpoint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82045B0-49C1-286B-EB7D-4A64FE93F576}"/>
              </a:ext>
            </a:extLst>
          </p:cNvPr>
          <p:cNvSpPr/>
          <p:nvPr/>
        </p:nvSpPr>
        <p:spPr bwMode="auto">
          <a:xfrm>
            <a:off x="366697" y="4942314"/>
            <a:ext cx="621792" cy="62179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72FBCF7-E55E-3C0B-D39B-15C7060E1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3" y="5001491"/>
            <a:ext cx="525620" cy="503438"/>
          </a:xfrm>
          <a:prstGeom prst="rect">
            <a:avLst/>
          </a:prstGeom>
        </p:spPr>
      </p:pic>
      <p:sp>
        <p:nvSpPr>
          <p:cNvPr id="48" name="Rounded Rectangle 43">
            <a:hlinkClick r:id="rId9" action="ppaction://hlinksldjump"/>
            <a:extLst>
              <a:ext uri="{FF2B5EF4-FFF2-40B4-BE49-F238E27FC236}">
                <a16:creationId xmlns:a16="http://schemas.microsoft.com/office/drawing/2014/main" id="{AAB7E1E0-EC94-6A4E-7E98-0F71390DA168}"/>
              </a:ext>
            </a:extLst>
          </p:cNvPr>
          <p:cNvSpPr/>
          <p:nvPr/>
        </p:nvSpPr>
        <p:spPr bwMode="auto">
          <a:xfrm>
            <a:off x="380413" y="4956030"/>
            <a:ext cx="594360" cy="59436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418AC6-CA0E-6FCD-56A9-72C32AE1CD71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07CCCDE-BAFD-1998-0020-00B0E291F5F9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" name="Freeform 60">
                <a:extLst>
                  <a:ext uri="{FF2B5EF4-FFF2-40B4-BE49-F238E27FC236}">
                    <a16:creationId xmlns:a16="http://schemas.microsoft.com/office/drawing/2014/main" id="{6B5ECCD6-C7F9-E382-D54A-134F1D39DBB6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 6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DA3529A-C36F-113D-2DD7-3931E482A8ED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hlinkClick r:id="rId10" action="ppaction://hlinksldjump"/>
              <a:extLst>
                <a:ext uri="{FF2B5EF4-FFF2-40B4-BE49-F238E27FC236}">
                  <a16:creationId xmlns:a16="http://schemas.microsoft.com/office/drawing/2014/main" id="{9F584C66-D6C6-B767-9B1D-BE4041780477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20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C096-22E9-4E96-BF25-40D5FF00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313853"/>
            <a:ext cx="10645775" cy="1323110"/>
          </a:xfrm>
        </p:spPr>
        <p:txBody>
          <a:bodyPr/>
          <a:lstStyle/>
          <a:p>
            <a:r>
              <a:rPr lang="en-US" noProof="0" dirty="0"/>
              <a:t>MDACC Blin Plus Ponatinib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98F1D-7BBC-47B1-9674-A97070B426F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5125" y="3775075"/>
            <a:ext cx="11293475" cy="1126066"/>
          </a:xfrm>
        </p:spPr>
        <p:txBody>
          <a:bodyPr lIns="0"/>
          <a:lstStyle/>
          <a:p>
            <a:pPr marL="0" indent="0">
              <a:buNone/>
            </a:pPr>
            <a:r>
              <a:rPr lang="en-US" i="1" noProof="0" dirty="0">
                <a:solidFill>
                  <a:schemeClr val="bg1"/>
                </a:solidFill>
              </a:rPr>
              <a:t>Phase 2 Study of Blinatumomab Plus Ponatinib Treatment in Adults With Newly Diagnosed or R/R Ph+ ALL</a:t>
            </a:r>
          </a:p>
          <a:p>
            <a:pPr marL="0" indent="0">
              <a:buNone/>
            </a:pPr>
            <a:r>
              <a:rPr lang="en-US" i="1" noProof="0" dirty="0">
                <a:solidFill>
                  <a:schemeClr val="bg1"/>
                </a:solidFill>
              </a:rPr>
              <a:t>(</a:t>
            </a:r>
            <a:r>
              <a:rPr lang="en-US" i="1" noProof="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NCT03263572</a:t>
            </a:r>
            <a:r>
              <a:rPr lang="en-US" i="1" noProof="0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733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1B6AE-097B-8320-47C4-EB9EFEB9EF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441" y="5941504"/>
            <a:ext cx="11215117" cy="493776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*The study also included a cohort of patients with lymphoid accelerated or blast phase chronic myeloid leukemia (n = 6), for which efficacy results are not shown in this presentation.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Previous therapy with 1–2 courses of chemotherapy ± TKI was allowed in the ND cohort. </a:t>
            </a:r>
            <a:r>
              <a:rPr kumimoji="0" 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Twelve doses of prophylactic intrathecal chemotherapy were administered in total throughout the induction and consolidation phases. </a:t>
            </a:r>
            <a:r>
              <a:rPr kumimoji="0" 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Overall response was defined as the composite of CR and CRi.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ALL, acute lymphoblastic leukemia; Ara-C, cytarabine; CMR, complete molecular response; CR, complete remission; 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CRi, complete remission with incomplete hematologic recovery; E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FS, event-free survival; IT, intrathecal; MTX, methotrexate; MDACC, Monroe Dunaway Anderson Cancer Center; ND, newly diagnosed; ORR, </a:t>
            </a:r>
            <a:r>
              <a:rPr kumimoji="0" lang="en-US" sz="9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overall response rate;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OS, overall survival; Ph+, Philadelphia chromosome positive; R/R, relapsed or refractory; TKI, tyrosine kinase inhibitor. </a:t>
            </a:r>
          </a:p>
          <a:p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Jabbour E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et al.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Lancet Haematol. 2023;10:e24-e34.</a:t>
            </a:r>
            <a:endParaRPr lang="en-US" spc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228600" indent="-228600">
              <a:buAutoNum type="arabicPeriod"/>
            </a:pPr>
            <a:endParaRPr lang="en-US" spc="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65760"/>
            <a:ext cx="8778875" cy="861774"/>
          </a:xfrm>
        </p:spPr>
        <p:txBody>
          <a:bodyPr/>
          <a:lstStyle/>
          <a:p>
            <a:r>
              <a:rPr lang="en-US" sz="2800" noProof="0" dirty="0"/>
              <a:t>Blinatumomab Plus Ponatinib Study: Single-Arm, Phase 2 Study in ND or R/R Ph+ ALL*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A7D037-BAB0-EC4C-BD29-40CD296EB050}"/>
              </a:ext>
            </a:extLst>
          </p:cNvPr>
          <p:cNvSpPr/>
          <p:nvPr/>
        </p:nvSpPr>
        <p:spPr bwMode="auto">
          <a:xfrm>
            <a:off x="365125" y="1419897"/>
            <a:ext cx="640080" cy="3610217"/>
          </a:xfrm>
          <a:prstGeom prst="round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Screening/prephase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3C9420-8E57-F04E-AD75-43F5DAC4DDAC}"/>
              </a:ext>
            </a:extLst>
          </p:cNvPr>
          <p:cNvSpPr/>
          <p:nvPr/>
        </p:nvSpPr>
        <p:spPr bwMode="auto">
          <a:xfrm>
            <a:off x="1546411" y="1419897"/>
            <a:ext cx="2103120" cy="3610217"/>
          </a:xfrm>
          <a:prstGeom prst="roundRect">
            <a:avLst>
              <a:gd name="adj" fmla="val 4869"/>
            </a:avLst>
          </a:prstGeom>
          <a:solidFill>
            <a:schemeClr val="accent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18288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INDUCTION</a:t>
            </a:r>
            <a:r>
              <a:rPr kumimoji="0" lang="en-US" sz="1200" b="1" i="0" u="sng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Ponatinib 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30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mg/day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6 weeks</a:t>
            </a:r>
            <a:endParaRPr kumimoji="0" lang="en-US" sz="1200" b="1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+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Blinatumomab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continuous infusion at standard doses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4 weeks on,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2 weeks off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+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 MTX/Ara-C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once every 2 weeks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One cycle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Arial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5C3DA53-FCD4-2E42-B421-1D5D47936189}"/>
              </a:ext>
            </a:extLst>
          </p:cNvPr>
          <p:cNvSpPr/>
          <p:nvPr/>
        </p:nvSpPr>
        <p:spPr bwMode="auto">
          <a:xfrm>
            <a:off x="4190737" y="1419897"/>
            <a:ext cx="2103120" cy="3610217"/>
          </a:xfrm>
          <a:prstGeom prst="roundRect">
            <a:avLst>
              <a:gd name="adj" fmla="val 4213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18288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CONSOLIDATION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Ponatinib 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15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mg/day (if in CMR)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6 weeks</a:t>
            </a:r>
            <a:endParaRPr kumimoji="0" lang="en-US" sz="1200" b="1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+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Blinatumomab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continuous infusion at standard doses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4 weeks on,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2 weeks off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+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 MTX/Ara-C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once every 2 weeks</a:t>
            </a:r>
            <a:r>
              <a:rPr kumimoji="0" lang="en-US" sz="120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Up to four additional cycles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E1A7A5C-8DDF-F042-B47D-68AD07FB98D1}"/>
              </a:ext>
            </a:extLst>
          </p:cNvPr>
          <p:cNvSpPr/>
          <p:nvPr/>
        </p:nvSpPr>
        <p:spPr>
          <a:xfrm>
            <a:off x="3796470" y="3022327"/>
            <a:ext cx="247328" cy="405356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630B8C8-8B6D-814D-8607-2EE4F7E0BD7D}"/>
              </a:ext>
            </a:extLst>
          </p:cNvPr>
          <p:cNvSpPr/>
          <p:nvPr/>
        </p:nvSpPr>
        <p:spPr>
          <a:xfrm>
            <a:off x="1152144" y="3022327"/>
            <a:ext cx="247328" cy="405356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5F88B3-C383-2143-968E-1456277EF8BE}"/>
              </a:ext>
            </a:extLst>
          </p:cNvPr>
          <p:cNvSpPr txBox="1"/>
          <p:nvPr/>
        </p:nvSpPr>
        <p:spPr>
          <a:xfrm>
            <a:off x="9070343" y="1419897"/>
            <a:ext cx="2756532" cy="3610217"/>
          </a:xfrm>
          <a:prstGeom prst="roundRect">
            <a:avLst>
              <a:gd name="adj" fmla="val 2816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txBody>
          <a:bodyPr wrap="square" lIns="91440" tIns="91440" rIns="60960" rtlCol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63C3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Study endpoints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63C3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Primary</a:t>
            </a:r>
          </a:p>
          <a:p>
            <a:pPr marL="234000" marR="0" lvl="0" indent="-2340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63C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ND cohort: CMR rate</a:t>
            </a:r>
          </a:p>
          <a:p>
            <a:pPr marL="234000" marR="0" lvl="0" indent="-2340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63C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R/R cohort: ORR</a:t>
            </a:r>
            <a:r>
              <a:rPr kumimoji="0" lang="en-US" sz="1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63C3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Secondary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234000" marR="0" lvl="0" indent="-2340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63C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Safety</a:t>
            </a:r>
          </a:p>
          <a:p>
            <a:pPr marL="234000" marR="0" lvl="0" indent="-2340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63C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EFS</a:t>
            </a:r>
          </a:p>
          <a:p>
            <a:pPr marL="234000" marR="0" lvl="0" indent="-2340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63C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OS</a:t>
            </a: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6F51F013-6E10-4871-91DE-4A47CE6915FD}"/>
              </a:ext>
            </a:extLst>
          </p:cNvPr>
          <p:cNvSpPr/>
          <p:nvPr/>
        </p:nvSpPr>
        <p:spPr bwMode="auto">
          <a:xfrm>
            <a:off x="6835062" y="1419897"/>
            <a:ext cx="2103120" cy="3610217"/>
          </a:xfrm>
          <a:prstGeom prst="roundRect">
            <a:avLst>
              <a:gd name="adj" fmla="val 4213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18288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MAINTENANCE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Ponatinib 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15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mg/day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(in responding patients)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5 years</a:t>
            </a:r>
          </a:p>
        </p:txBody>
      </p:sp>
      <p:sp>
        <p:nvSpPr>
          <p:cNvPr id="25" name="Right Arrow 16">
            <a:extLst>
              <a:ext uri="{FF2B5EF4-FFF2-40B4-BE49-F238E27FC236}">
                <a16:creationId xmlns:a16="http://schemas.microsoft.com/office/drawing/2014/main" id="{F4F10DC0-462B-4168-BF75-061EE9C984EC}"/>
              </a:ext>
            </a:extLst>
          </p:cNvPr>
          <p:cNvSpPr/>
          <p:nvPr/>
        </p:nvSpPr>
        <p:spPr>
          <a:xfrm>
            <a:off x="6440796" y="3022327"/>
            <a:ext cx="247328" cy="405356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4D53FB-4C28-4B69-A8D6-1FBED2F4F0D1}"/>
              </a:ext>
            </a:extLst>
          </p:cNvPr>
          <p:cNvSpPr txBox="1"/>
          <p:nvPr/>
        </p:nvSpPr>
        <p:spPr>
          <a:xfrm>
            <a:off x="9023828" y="-1940"/>
            <a:ext cx="2249335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MDACC Blin + Ponatinib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D5E9CD-A472-4E1C-80FD-D1F9112DA927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5C35517-FC5C-4D8E-988D-48145ECEA912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1F829FD4-CADC-4CCA-B643-E4ACC1F3D441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6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9D7A1D-48AA-4DA8-AF42-50DDD6FD1096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TextBox 27">
              <a:hlinkClick r:id="rId3" action="ppaction://hlinksldjump"/>
              <a:extLst>
                <a:ext uri="{FF2B5EF4-FFF2-40B4-BE49-F238E27FC236}">
                  <a16:creationId xmlns:a16="http://schemas.microsoft.com/office/drawing/2014/main" id="{D6C2AB99-CDEC-4BBF-B94F-2EB1A2CB2593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29588D-5CBD-9343-6ACC-0CCD45BBA2BD}"/>
              </a:ext>
            </a:extLst>
          </p:cNvPr>
          <p:cNvGrpSpPr/>
          <p:nvPr/>
        </p:nvGrpSpPr>
        <p:grpSpPr>
          <a:xfrm>
            <a:off x="9901364" y="270371"/>
            <a:ext cx="534076" cy="613470"/>
            <a:chOff x="9901364" y="270371"/>
            <a:chExt cx="534076" cy="6134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50BF41-18F1-B81A-BE30-5D3AA02EDF0F}"/>
                </a:ext>
              </a:extLst>
            </p:cNvPr>
            <p:cNvGrpSpPr/>
            <p:nvPr/>
          </p:nvGrpSpPr>
          <p:grpSpPr>
            <a:xfrm>
              <a:off x="9901364" y="304800"/>
              <a:ext cx="527664" cy="527665"/>
              <a:chOff x="10505592" y="264840"/>
              <a:chExt cx="589448" cy="58944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2EF5793-9B7E-2973-9F8D-695ECE0DCB66}"/>
                  </a:ext>
                </a:extLst>
              </p:cNvPr>
              <p:cNvGrpSpPr/>
              <p:nvPr/>
            </p:nvGrpSpPr>
            <p:grpSpPr>
              <a:xfrm>
                <a:off x="10505592" y="264840"/>
                <a:ext cx="589448" cy="589449"/>
                <a:chOff x="2430098" y="-1202122"/>
                <a:chExt cx="3683289" cy="3683289"/>
              </a:xfrm>
            </p:grpSpPr>
            <p:sp>
              <p:nvSpPr>
                <p:cNvPr id="10" name="Freeform 60">
                  <a:extLst>
                    <a:ext uri="{FF2B5EF4-FFF2-40B4-BE49-F238E27FC236}">
                      <a16:creationId xmlns:a16="http://schemas.microsoft.com/office/drawing/2014/main" id="{D6024E51-D823-DD06-86EF-D8B4C230214C}"/>
                    </a:ext>
                  </a:extLst>
                </p:cNvPr>
                <p:cNvSpPr/>
                <p:nvPr/>
              </p:nvSpPr>
              <p:spPr>
                <a:xfrm>
                  <a:off x="2430098" y="-1202122"/>
                  <a:ext cx="3683289" cy="3683289"/>
                </a:xfrm>
                <a:custGeom>
                  <a:avLst/>
                  <a:gdLst>
                    <a:gd name="connsiteX0" fmla="*/ 3682928 w 3683289"/>
                    <a:gd name="connsiteY0" fmla="*/ 1841408 h 3683289"/>
                    <a:gd name="connsiteX1" fmla="*/ 1841283 w 3683289"/>
                    <a:gd name="connsiteY1" fmla="*/ 3683053 h 3683289"/>
                    <a:gd name="connsiteX2" fmla="*/ -361 w 3683289"/>
                    <a:gd name="connsiteY2" fmla="*/ 1841408 h 3683289"/>
                    <a:gd name="connsiteX3" fmla="*/ 1841283 w 3683289"/>
                    <a:gd name="connsiteY3" fmla="*/ -237 h 3683289"/>
                    <a:gd name="connsiteX4" fmla="*/ 3682928 w 3683289"/>
                    <a:gd name="connsiteY4" fmla="*/ 1841408 h 3683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289" h="3683289">
                      <a:moveTo>
                        <a:pt x="3682928" y="1841408"/>
                      </a:moveTo>
                      <a:cubicBezTo>
                        <a:pt x="3682928" y="2858520"/>
                        <a:pt x="2858396" y="3683053"/>
                        <a:pt x="1841283" y="3683053"/>
                      </a:cubicBezTo>
                      <a:cubicBezTo>
                        <a:pt x="824171" y="3683053"/>
                        <a:pt x="-361" y="2858520"/>
                        <a:pt x="-361" y="1841408"/>
                      </a:cubicBezTo>
                      <a:cubicBezTo>
                        <a:pt x="-361" y="824296"/>
                        <a:pt x="824171" y="-237"/>
                        <a:pt x="1841283" y="-237"/>
                      </a:cubicBezTo>
                      <a:cubicBezTo>
                        <a:pt x="2858396" y="-237"/>
                        <a:pt x="3682928" y="824296"/>
                        <a:pt x="3682928" y="184140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D6D6D6"/>
                    </a:gs>
                  </a:gsLst>
                  <a:lin ang="0" scaled="0"/>
                </a:gradFill>
                <a:ln w="33955" cap="flat">
                  <a:noFill/>
                  <a:prstDash val="solid"/>
                  <a:miter/>
                </a:ln>
                <a:effectLst>
                  <a:outerShdw blurRad="1143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Freeform 61">
                  <a:extLst>
                    <a:ext uri="{FF2B5EF4-FFF2-40B4-BE49-F238E27FC236}">
                      <a16:creationId xmlns:a16="http://schemas.microsoft.com/office/drawing/2014/main" id="{7270555F-EAA7-3B90-2D87-408465E2D0A9}"/>
                    </a:ext>
                  </a:extLst>
                </p:cNvPr>
                <p:cNvSpPr/>
                <p:nvPr/>
              </p:nvSpPr>
              <p:spPr>
                <a:xfrm>
                  <a:off x="2489058" y="-1142972"/>
                  <a:ext cx="3564956" cy="3564956"/>
                </a:xfrm>
                <a:custGeom>
                  <a:avLst/>
                  <a:gdLst>
                    <a:gd name="connsiteX0" fmla="*/ 3564956 w 3564956"/>
                    <a:gd name="connsiteY0" fmla="*/ 1782478 h 3564956"/>
                    <a:gd name="connsiteX1" fmla="*/ 1782478 w 3564956"/>
                    <a:gd name="connsiteY1" fmla="*/ 3564956 h 3564956"/>
                    <a:gd name="connsiteX2" fmla="*/ 0 w 3564956"/>
                    <a:gd name="connsiteY2" fmla="*/ 1782478 h 3564956"/>
                    <a:gd name="connsiteX3" fmla="*/ 1782478 w 3564956"/>
                    <a:gd name="connsiteY3" fmla="*/ 0 h 3564956"/>
                    <a:gd name="connsiteX4" fmla="*/ 3564956 w 3564956"/>
                    <a:gd name="connsiteY4" fmla="*/ 1782478 h 3564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4956" h="3564956">
                      <a:moveTo>
                        <a:pt x="3564956" y="1782478"/>
                      </a:moveTo>
                      <a:cubicBezTo>
                        <a:pt x="3564956" y="2766913"/>
                        <a:pt x="2766914" y="3564956"/>
                        <a:pt x="1782478" y="3564956"/>
                      </a:cubicBezTo>
                      <a:cubicBezTo>
                        <a:pt x="798043" y="3564956"/>
                        <a:pt x="0" y="2766914"/>
                        <a:pt x="0" y="1782478"/>
                      </a:cubicBezTo>
                      <a:cubicBezTo>
                        <a:pt x="0" y="798043"/>
                        <a:pt x="798043" y="0"/>
                        <a:pt x="1782478" y="0"/>
                      </a:cubicBezTo>
                      <a:cubicBezTo>
                        <a:pt x="2766914" y="0"/>
                        <a:pt x="3564956" y="798043"/>
                        <a:pt x="3564956" y="1782478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1200000" scaled="0"/>
                </a:gradFill>
                <a:ln w="339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9B3AF-2819-7FD7-656F-D6EB84088B51}"/>
                  </a:ext>
                </a:extLst>
              </p:cNvPr>
              <p:cNvSpPr txBox="1"/>
              <p:nvPr/>
            </p:nvSpPr>
            <p:spPr>
              <a:xfrm>
                <a:off x="10515028" y="407207"/>
                <a:ext cx="570511" cy="30943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16F73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Arial Narrow" panose="020B0604020202020204" pitchFamily="34" charset="0"/>
                  </a:rPr>
                  <a:t>BACK</a:t>
                </a:r>
              </a:p>
            </p:txBody>
          </p:sp>
        </p:grpSp>
        <p:sp>
          <p:nvSpPr>
            <p:cNvPr id="7" name="Rounded Rectangle 24">
              <a:hlinkClick r:id="rId4" action="ppaction://hlinksldjump"/>
              <a:extLst>
                <a:ext uri="{FF2B5EF4-FFF2-40B4-BE49-F238E27FC236}">
                  <a16:creationId xmlns:a16="http://schemas.microsoft.com/office/drawing/2014/main" id="{4900F580-C867-216E-6E61-F5BF57866A1A}"/>
                </a:ext>
              </a:extLst>
            </p:cNvPr>
            <p:cNvSpPr/>
            <p:nvPr/>
          </p:nvSpPr>
          <p:spPr bwMode="auto">
            <a:xfrm>
              <a:off x="9907776" y="270371"/>
              <a:ext cx="527664" cy="61347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ounded 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D9DFC1C1-CBA0-1A31-30D7-A54EE7AE1813}"/>
              </a:ext>
            </a:extLst>
          </p:cNvPr>
          <p:cNvSpPr/>
          <p:nvPr/>
        </p:nvSpPr>
        <p:spPr bwMode="auto">
          <a:xfrm>
            <a:off x="9923444" y="261895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22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F5554-3E21-C9A6-9E1B-2A82BC362A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125" y="5758800"/>
            <a:ext cx="10796017" cy="654981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900" b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ABL1, Abelson murine leukemia viral oncogene homolog 1;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ALL, acute lymphoblastic leukemia; BCR, breakpoint cluster region; 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CD19,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 of differentiation 19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CNS, central nervous </a:t>
            </a:r>
            <a:b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system; IQR, </a:t>
            </a:r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interquartile range;</a:t>
            </a:r>
            <a:r>
              <a:rPr lang="en-US" altLang="en-US" spc="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MDACC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Monroe Dunaway Anderson Cancer Center; ND, newly diagnosed; Ph+, Philadelphia chromosome positive; R/R, relapsed or refractory</a:t>
            </a:r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.</a:t>
            </a:r>
            <a:endParaRPr kumimoji="0" lang="en-US" sz="900" b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Jabbour E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et al.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Lancet Haematol. 2023;10:e24-e34.</a:t>
            </a:r>
            <a:endParaRPr lang="en-US" spc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125" y="365760"/>
            <a:ext cx="6454775" cy="430887"/>
          </a:xfrm>
        </p:spPr>
        <p:txBody>
          <a:bodyPr/>
          <a:lstStyle/>
          <a:p>
            <a:r>
              <a:rPr lang="en-US" sz="2800" noProof="0" dirty="0"/>
              <a:t>Patient Characteristics</a:t>
            </a:r>
            <a:endParaRPr lang="en-US" sz="2800" baseline="30000" noProof="0" dirty="0">
              <a:highlight>
                <a:srgbClr val="00FFFF"/>
              </a:highlight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BB7F507-CD1B-4D8A-84A8-33764F29C6AD}"/>
              </a:ext>
            </a:extLst>
          </p:cNvPr>
          <p:cNvGraphicFramePr>
            <a:graphicFrameLocks noGrp="1"/>
          </p:cNvGraphicFramePr>
          <p:nvPr/>
        </p:nvGraphicFramePr>
        <p:xfrm>
          <a:off x="365125" y="1185333"/>
          <a:ext cx="11471275" cy="446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2405">
                  <a:extLst>
                    <a:ext uri="{9D8B030D-6E8A-4147-A177-3AD203B41FA5}">
                      <a16:colId xmlns:a16="http://schemas.microsoft.com/office/drawing/2014/main" val="2505509741"/>
                    </a:ext>
                  </a:extLst>
                </a:gridCol>
                <a:gridCol w="3234435">
                  <a:extLst>
                    <a:ext uri="{9D8B030D-6E8A-4147-A177-3AD203B41FA5}">
                      <a16:colId xmlns:a16="http://schemas.microsoft.com/office/drawing/2014/main" val="3493930529"/>
                    </a:ext>
                  </a:extLst>
                </a:gridCol>
                <a:gridCol w="3234435">
                  <a:extLst>
                    <a:ext uri="{9D8B030D-6E8A-4147-A177-3AD203B41FA5}">
                      <a16:colId xmlns:a16="http://schemas.microsoft.com/office/drawing/2014/main" val="1631820215"/>
                    </a:ext>
                  </a:extLst>
                </a:gridCol>
              </a:tblGrid>
              <a:tr h="222843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+mn-lt"/>
                        </a:rPr>
                        <a:t>Characteristic</a:t>
                      </a:r>
                    </a:p>
                  </a:txBody>
                  <a:tcPr marT="27432" marB="27432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  <a:latin typeface="+mn-lt"/>
                        </a:rPr>
                        <a:t>ND Ph+ ALL</a:t>
                      </a:r>
                      <a:br>
                        <a:rPr lang="en-GB" sz="1200" dirty="0">
                          <a:solidFill>
                            <a:schemeClr val="bg1"/>
                          </a:solidFill>
                          <a:latin typeface="+mn-lt"/>
                        </a:rPr>
                      </a:br>
                      <a:r>
                        <a:rPr lang="en-GB" sz="1200" dirty="0">
                          <a:solidFill>
                            <a:schemeClr val="bg1"/>
                          </a:solidFill>
                          <a:latin typeface="+mn-lt"/>
                        </a:rPr>
                        <a:t>(n = 40)</a:t>
                      </a:r>
                      <a:endParaRPr lang="en-GB" sz="120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+mn-lt"/>
                        </a:rPr>
                        <a:t>R/R Ph+ ALL</a:t>
                      </a:r>
                      <a:br>
                        <a:rPr lang="en-GB" sz="1200" dirty="0">
                          <a:solidFill>
                            <a:schemeClr val="bg1"/>
                          </a:solidFill>
                          <a:latin typeface="+mn-lt"/>
                        </a:rPr>
                      </a:br>
                      <a:r>
                        <a:rPr lang="en-GB" sz="1200" dirty="0">
                          <a:solidFill>
                            <a:schemeClr val="bg1"/>
                          </a:solidFill>
                          <a:latin typeface="+mn-lt"/>
                        </a:rPr>
                        <a:t>(n = 14)</a:t>
                      </a:r>
                      <a:endParaRPr lang="en-GB" sz="120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246609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0" lvl="1" indent="0">
                        <a:tabLst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Age, years (IQR)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57 (38</a:t>
                      </a:r>
                      <a:r>
                        <a:rPr lang="en-GB" sz="1200" dirty="0">
                          <a:latin typeface="+mn-lt"/>
                        </a:rPr>
                        <a:t>–</a:t>
                      </a:r>
                      <a:r>
                        <a:rPr lang="en-US" sz="1200" dirty="0">
                          <a:latin typeface="+mn-lt"/>
                        </a:rPr>
                        <a:t>72) 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38 (32</a:t>
                      </a:r>
                      <a:r>
                        <a:rPr lang="en-GB" sz="1200" dirty="0">
                          <a:latin typeface="+mn-lt"/>
                        </a:rPr>
                        <a:t>–</a:t>
                      </a:r>
                      <a:r>
                        <a:rPr lang="en-US" sz="1200" dirty="0">
                          <a:latin typeface="+mn-lt"/>
                        </a:rPr>
                        <a:t>50) 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6688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White blood cell count at start x 10</a:t>
                      </a:r>
                      <a:r>
                        <a:rPr lang="en-GB" sz="1200" b="1" baseline="30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/L, median (IQR)</a:t>
                      </a:r>
                      <a:endParaRPr lang="en-GB" sz="1200" b="1" baseline="30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32 (4.9</a:t>
                      </a:r>
                      <a:r>
                        <a:rPr lang="en-GB" sz="1200" dirty="0">
                          <a:latin typeface="+mn-lt"/>
                        </a:rPr>
                        <a:t>–</a:t>
                      </a:r>
                      <a:r>
                        <a:rPr lang="en-US" sz="1200" dirty="0">
                          <a:latin typeface="+mn-lt"/>
                        </a:rPr>
                        <a:t>74.3)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4.7 (3.0–7.1)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58037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ECOG Performance status, n (%)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+mn-lt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+mn-lt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45784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118872" marR="0" lvl="1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</a:rPr>
                        <a:t>–</a:t>
                      </a: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34 (85)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13 (93)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5987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118872" marR="0" lvl="1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6 (15)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 (7)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44726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0" marR="0" lvl="0" indent="-285739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CNS involvement, n (%)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2 (5)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72149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Percentage CD19 expression, median (IQR)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99.8 (99.7–99.9)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99.9 (99.6–99.9)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64714"/>
                  </a:ext>
                </a:extLst>
              </a:tr>
              <a:tr h="237744">
                <a:tc gridSpan="3">
                  <a:txBody>
                    <a:bodyPr/>
                    <a:lstStyle/>
                    <a:p>
                      <a:pPr marL="0" lvl="1" indent="0">
                        <a:tabLst/>
                      </a:pPr>
                      <a:r>
                        <a:rPr lang="en-GB" sz="1200" b="1" i="1" dirty="0">
                          <a:solidFill>
                            <a:schemeClr val="tx1"/>
                          </a:solidFill>
                          <a:latin typeface="+mn-lt"/>
                        </a:rPr>
                        <a:t>BCR-ABL1</a:t>
                      </a:r>
                      <a:r>
                        <a:rPr lang="en-GB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 transcript, n (%)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443761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+mn-lt"/>
                        </a:rPr>
                        <a:t>e2a2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30 (75)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13 (93)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30956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+mn-lt"/>
                        </a:rPr>
                        <a:t>b2a2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9 (22)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 (7)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31617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+mn-lt"/>
                        </a:rPr>
                        <a:t>b3a2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 (3)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81903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+mn-lt"/>
                        </a:rPr>
                        <a:t>b2a2 + b3a2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99658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Line of therapy, n (%)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latin typeface="+mn-lt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dirty="0">
                        <a:latin typeface="+mn-lt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685901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</a:rPr>
                        <a:t>Frontline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aseline="0" dirty="0">
                          <a:latin typeface="+mn-lt"/>
                        </a:rPr>
                        <a:t>40 (100)</a:t>
                      </a:r>
                      <a:endParaRPr lang="en-GB" sz="1200" baseline="30000" dirty="0">
                        <a:latin typeface="+mn-lt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+mn-lt"/>
                        </a:rPr>
                        <a:t>0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82211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</a:rPr>
                        <a:t>Primary refractory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0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2 (14)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26988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</a:rPr>
                        <a:t>Salvage 1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0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6 (43)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13849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+mn-lt"/>
                        </a:rPr>
                        <a:t>Salvage ≥ 2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0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6 (43)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97735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95DF307-A127-DF6B-D318-A7827255E9FF}"/>
              </a:ext>
            </a:extLst>
          </p:cNvPr>
          <p:cNvSpPr txBox="1"/>
          <p:nvPr/>
        </p:nvSpPr>
        <p:spPr>
          <a:xfrm>
            <a:off x="9023828" y="-1940"/>
            <a:ext cx="2249335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MDACC Blin + Ponatinib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44FF95-1FB2-9500-C39C-F1DD0AFF2B32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FB4EBE-F7E5-1B8E-10E9-65483D018AE4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2" name="Freeform 60">
                <a:extLst>
                  <a:ext uri="{FF2B5EF4-FFF2-40B4-BE49-F238E27FC236}">
                    <a16:creationId xmlns:a16="http://schemas.microsoft.com/office/drawing/2014/main" id="{52B6F927-0020-BEA0-CA08-9F8F9A9FCAFA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6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4433279-CB0E-A601-2691-ECAF2D24EAB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" name="TextBox 20">
              <a:hlinkClick r:id="rId3" action="ppaction://hlinksldjump"/>
              <a:extLst>
                <a:ext uri="{FF2B5EF4-FFF2-40B4-BE49-F238E27FC236}">
                  <a16:creationId xmlns:a16="http://schemas.microsoft.com/office/drawing/2014/main" id="{489B260A-F2DA-14A7-2F14-C9512F849E70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FD8A20-A900-59BC-8F40-A47631E0BE90}"/>
              </a:ext>
            </a:extLst>
          </p:cNvPr>
          <p:cNvGrpSpPr/>
          <p:nvPr/>
        </p:nvGrpSpPr>
        <p:grpSpPr>
          <a:xfrm>
            <a:off x="9901364" y="270371"/>
            <a:ext cx="534076" cy="613470"/>
            <a:chOff x="9901364" y="270371"/>
            <a:chExt cx="534076" cy="61347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1B28998-951A-4B2F-B2C9-929C613EEE1C}"/>
                </a:ext>
              </a:extLst>
            </p:cNvPr>
            <p:cNvGrpSpPr/>
            <p:nvPr/>
          </p:nvGrpSpPr>
          <p:grpSpPr>
            <a:xfrm>
              <a:off x="9901364" y="304800"/>
              <a:ext cx="527664" cy="527665"/>
              <a:chOff x="10505592" y="264840"/>
              <a:chExt cx="589448" cy="58944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D42C5E-2521-8AB3-C83A-9E676205552F}"/>
                  </a:ext>
                </a:extLst>
              </p:cNvPr>
              <p:cNvGrpSpPr/>
              <p:nvPr/>
            </p:nvGrpSpPr>
            <p:grpSpPr>
              <a:xfrm>
                <a:off x="10505592" y="264840"/>
                <a:ext cx="589448" cy="589449"/>
                <a:chOff x="2430098" y="-1202122"/>
                <a:chExt cx="3683289" cy="3683289"/>
              </a:xfrm>
            </p:grpSpPr>
            <p:sp>
              <p:nvSpPr>
                <p:cNvPr id="31" name="Freeform 60">
                  <a:extLst>
                    <a:ext uri="{FF2B5EF4-FFF2-40B4-BE49-F238E27FC236}">
                      <a16:creationId xmlns:a16="http://schemas.microsoft.com/office/drawing/2014/main" id="{52819B3F-4834-5644-1884-54D99497CAD3}"/>
                    </a:ext>
                  </a:extLst>
                </p:cNvPr>
                <p:cNvSpPr/>
                <p:nvPr/>
              </p:nvSpPr>
              <p:spPr>
                <a:xfrm>
                  <a:off x="2430098" y="-1202122"/>
                  <a:ext cx="3683289" cy="3683289"/>
                </a:xfrm>
                <a:custGeom>
                  <a:avLst/>
                  <a:gdLst>
                    <a:gd name="connsiteX0" fmla="*/ 3682928 w 3683289"/>
                    <a:gd name="connsiteY0" fmla="*/ 1841408 h 3683289"/>
                    <a:gd name="connsiteX1" fmla="*/ 1841283 w 3683289"/>
                    <a:gd name="connsiteY1" fmla="*/ 3683053 h 3683289"/>
                    <a:gd name="connsiteX2" fmla="*/ -361 w 3683289"/>
                    <a:gd name="connsiteY2" fmla="*/ 1841408 h 3683289"/>
                    <a:gd name="connsiteX3" fmla="*/ 1841283 w 3683289"/>
                    <a:gd name="connsiteY3" fmla="*/ -237 h 3683289"/>
                    <a:gd name="connsiteX4" fmla="*/ 3682928 w 3683289"/>
                    <a:gd name="connsiteY4" fmla="*/ 1841408 h 3683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289" h="3683289">
                      <a:moveTo>
                        <a:pt x="3682928" y="1841408"/>
                      </a:moveTo>
                      <a:cubicBezTo>
                        <a:pt x="3682928" y="2858520"/>
                        <a:pt x="2858396" y="3683053"/>
                        <a:pt x="1841283" y="3683053"/>
                      </a:cubicBezTo>
                      <a:cubicBezTo>
                        <a:pt x="824171" y="3683053"/>
                        <a:pt x="-361" y="2858520"/>
                        <a:pt x="-361" y="1841408"/>
                      </a:cubicBezTo>
                      <a:cubicBezTo>
                        <a:pt x="-361" y="824296"/>
                        <a:pt x="824171" y="-237"/>
                        <a:pt x="1841283" y="-237"/>
                      </a:cubicBezTo>
                      <a:cubicBezTo>
                        <a:pt x="2858396" y="-237"/>
                        <a:pt x="3682928" y="824296"/>
                        <a:pt x="3682928" y="184140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D6D6D6"/>
                    </a:gs>
                  </a:gsLst>
                  <a:lin ang="0" scaled="0"/>
                </a:gradFill>
                <a:ln w="33955" cap="flat">
                  <a:noFill/>
                  <a:prstDash val="solid"/>
                  <a:miter/>
                </a:ln>
                <a:effectLst>
                  <a:outerShdw blurRad="1143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 61">
                  <a:extLst>
                    <a:ext uri="{FF2B5EF4-FFF2-40B4-BE49-F238E27FC236}">
                      <a16:creationId xmlns:a16="http://schemas.microsoft.com/office/drawing/2014/main" id="{DABA023D-C6D6-ECA4-F159-5901B32E053C}"/>
                    </a:ext>
                  </a:extLst>
                </p:cNvPr>
                <p:cNvSpPr/>
                <p:nvPr/>
              </p:nvSpPr>
              <p:spPr>
                <a:xfrm>
                  <a:off x="2489058" y="-1142972"/>
                  <a:ext cx="3564956" cy="3564956"/>
                </a:xfrm>
                <a:custGeom>
                  <a:avLst/>
                  <a:gdLst>
                    <a:gd name="connsiteX0" fmla="*/ 3564956 w 3564956"/>
                    <a:gd name="connsiteY0" fmla="*/ 1782478 h 3564956"/>
                    <a:gd name="connsiteX1" fmla="*/ 1782478 w 3564956"/>
                    <a:gd name="connsiteY1" fmla="*/ 3564956 h 3564956"/>
                    <a:gd name="connsiteX2" fmla="*/ 0 w 3564956"/>
                    <a:gd name="connsiteY2" fmla="*/ 1782478 h 3564956"/>
                    <a:gd name="connsiteX3" fmla="*/ 1782478 w 3564956"/>
                    <a:gd name="connsiteY3" fmla="*/ 0 h 3564956"/>
                    <a:gd name="connsiteX4" fmla="*/ 3564956 w 3564956"/>
                    <a:gd name="connsiteY4" fmla="*/ 1782478 h 3564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4956" h="3564956">
                      <a:moveTo>
                        <a:pt x="3564956" y="1782478"/>
                      </a:moveTo>
                      <a:cubicBezTo>
                        <a:pt x="3564956" y="2766913"/>
                        <a:pt x="2766914" y="3564956"/>
                        <a:pt x="1782478" y="3564956"/>
                      </a:cubicBezTo>
                      <a:cubicBezTo>
                        <a:pt x="798043" y="3564956"/>
                        <a:pt x="0" y="2766914"/>
                        <a:pt x="0" y="1782478"/>
                      </a:cubicBezTo>
                      <a:cubicBezTo>
                        <a:pt x="0" y="798043"/>
                        <a:pt x="798043" y="0"/>
                        <a:pt x="1782478" y="0"/>
                      </a:cubicBezTo>
                      <a:cubicBezTo>
                        <a:pt x="2766914" y="0"/>
                        <a:pt x="3564956" y="798043"/>
                        <a:pt x="3564956" y="1782478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1200000" scaled="0"/>
                </a:gradFill>
                <a:ln w="339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2A3E54-FA53-0F7F-7CBD-0A0F99BB919A}"/>
                  </a:ext>
                </a:extLst>
              </p:cNvPr>
              <p:cNvSpPr txBox="1"/>
              <p:nvPr/>
            </p:nvSpPr>
            <p:spPr>
              <a:xfrm>
                <a:off x="10515028" y="407207"/>
                <a:ext cx="570511" cy="30943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16F73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Arial Narrow" panose="020B0604020202020204" pitchFamily="34" charset="0"/>
                  </a:rPr>
                  <a:t>BACK</a:t>
                </a:r>
              </a:p>
            </p:txBody>
          </p:sp>
        </p:grpSp>
        <p:sp>
          <p:nvSpPr>
            <p:cNvPr id="28" name="Rounded Rectangle 24">
              <a:hlinkClick r:id="rId4" action="ppaction://hlinksldjump"/>
              <a:extLst>
                <a:ext uri="{FF2B5EF4-FFF2-40B4-BE49-F238E27FC236}">
                  <a16:creationId xmlns:a16="http://schemas.microsoft.com/office/drawing/2014/main" id="{D196A5D6-67E4-3029-DE81-3C0C787B6D78}"/>
                </a:ext>
              </a:extLst>
            </p:cNvPr>
            <p:cNvSpPr/>
            <p:nvPr/>
          </p:nvSpPr>
          <p:spPr bwMode="auto">
            <a:xfrm>
              <a:off x="9907776" y="270371"/>
              <a:ext cx="527664" cy="61347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7" name="Rounded 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4AC57F43-093E-AC7B-091A-B77C3217F9CA}"/>
              </a:ext>
            </a:extLst>
          </p:cNvPr>
          <p:cNvSpPr/>
          <p:nvPr/>
        </p:nvSpPr>
        <p:spPr bwMode="auto">
          <a:xfrm>
            <a:off x="9923444" y="261895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15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115F-EBC7-4D5B-A00E-F0C74A515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5124" y="4498450"/>
            <a:ext cx="11459591" cy="1092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noProof="0" dirty="0"/>
              <a:t>Median follow-up </a:t>
            </a:r>
            <a:r>
              <a:rPr lang="en-US" sz="1600" dirty="0"/>
              <a:t>was 15 months (IQR: 8 – 21 ) for the ND Ph+ ALL cohort, 22 months (14 – 24 ) for the R/R Ph+ ALL cohort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noProof="0" dirty="0"/>
              <a:t>One early death was observed in the </a:t>
            </a:r>
            <a:r>
              <a:rPr lang="en-US" sz="1600" dirty="0"/>
              <a:t>ND Ph+ ALL </a:t>
            </a:r>
            <a:r>
              <a:rPr lang="en-US" sz="1600" noProof="0" dirty="0"/>
              <a:t>cohort</a:t>
            </a:r>
            <a:endParaRPr lang="en-US" sz="1600" baseline="30000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4864A-41E0-A678-28AA-12CE0E6652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342" y="5590650"/>
            <a:ext cx="11483858" cy="736998"/>
          </a:xfrm>
        </p:spPr>
        <p:txBody>
          <a:bodyPr/>
          <a:lstStyle/>
          <a:p>
            <a:pPr lvl="0" defTabSz="1219170" fontAlgn="auto">
              <a:spcAft>
                <a:spcPts val="100"/>
              </a:spcAft>
              <a:buClrTx/>
              <a:buSzTx/>
              <a:defRPr/>
            </a:pPr>
            <a:r>
              <a:rPr lang="en-US" altLang="en-US" spc="0" baseline="30000" dirty="0">
                <a:solidFill>
                  <a:srgbClr val="000000"/>
                </a:solidFill>
                <a:latin typeface="+mn-lt"/>
                <a:cs typeface="+mn-cs"/>
              </a:rPr>
              <a:t>a</a:t>
            </a:r>
            <a:r>
              <a:rPr lang="en-US" altLang="en-US" spc="0" dirty="0">
                <a:solidFill>
                  <a:srgbClr val="000000"/>
                </a:solidFill>
                <a:latin typeface="+mn-lt"/>
                <a:cs typeface="+mn-cs"/>
              </a:rPr>
              <a:t>n refers to the number of patients for the response categories.</a:t>
            </a:r>
            <a:r>
              <a:rPr lang="en-US" altLang="en-US" spc="0" baseline="300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kumimoji="0" lang="en-US" alt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en-US" sz="9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refers to the total number of evaluable patients per category. </a:t>
            </a:r>
            <a:r>
              <a:rPr kumimoji="0" lang="en-US" alt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12 patients in the newly diagnosed cohort and 1 patient in the relapsed or refractory cohort were in complete response at the start of therapy. </a:t>
            </a:r>
            <a:r>
              <a:rPr lang="en-US" spc="0" baseline="30000" dirty="0">
                <a:solidFill>
                  <a:srgbClr val="000000"/>
                </a:solidFill>
                <a:latin typeface="+mn-lt"/>
                <a:cs typeface="+mn-cs"/>
              </a:rPr>
              <a:t>d</a:t>
            </a:r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Two patients in the frontline group had complete molecular response at the start of therapy. ALL, acute </a:t>
            </a:r>
            <a:r>
              <a:rPr kumimoji="0" lang="en-US" sz="9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lymphoblastic leukemia; CMR, complete molecular response; CR, complete remission; </a:t>
            </a:r>
            <a:r>
              <a:rPr kumimoji="0" lang="en-US" altLang="en-US" sz="9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CRi, complete remission with incomplete hematologic recovery;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HSCT, hematopoietic stem cell transplantation</a:t>
            </a:r>
            <a:r>
              <a:rPr lang="en-US" spc="0" baseline="0" dirty="0">
                <a:solidFill>
                  <a:srgbClr val="000000"/>
                </a:solidFill>
                <a:latin typeface="+mn-lt"/>
                <a:cs typeface="+mn-cs"/>
              </a:rPr>
              <a:t>;</a:t>
            </a:r>
            <a:r>
              <a:rPr kumimoji="0" lang="en-US" sz="9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IQR, interquartile range; </a:t>
            </a:r>
            <a:r>
              <a:rPr kumimoji="0" lang="en-US" altLang="en-US" sz="9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MMR, major molecular remission; </a:t>
            </a:r>
            <a:r>
              <a:rPr kumimoji="0" lang="en-US" sz="9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ND, newly diagnosed; NR, no response; Ph+, Philadelphia chromosome positive; PR, partial response; R/R, relapsed or refractory</a:t>
            </a:r>
            <a:r>
              <a:rPr kumimoji="0" lang="en-US" altLang="en-US" sz="9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lang="en-US" altLang="en-US" spc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Jabbour E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et al.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Lancet Haematol. 2023;10:e24-e34.</a:t>
            </a:r>
            <a:endParaRPr lang="en-US" spc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1A1E-1967-4D2D-B612-B6E07CD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365760"/>
            <a:ext cx="9261475" cy="738664"/>
          </a:xfrm>
        </p:spPr>
        <p:txBody>
          <a:bodyPr anchor="ctr"/>
          <a:lstStyle/>
          <a:p>
            <a:r>
              <a:rPr lang="en-US" sz="2400" dirty="0"/>
              <a:t>96% of ND and 92% of R/R Ph+ ALL Patients Achieved CR/CRi With the Combination of Blinatumomab and Ponatinib</a:t>
            </a:r>
            <a:endParaRPr lang="en-US" sz="2400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75B2FC-4FE2-2447-BAA4-05329D79AFB6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6EB121D8-8748-6D42-9998-6DBAAF8D8614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087A7861-BA92-AE43-8EAC-259A57077423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A2BA96-3F02-824D-AEBA-247663AFDA75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1D629E-0B9B-F948-9351-795CCFDFF6E2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14" name="Freeform 60">
                <a:extLst>
                  <a:ext uri="{FF2B5EF4-FFF2-40B4-BE49-F238E27FC236}">
                    <a16:creationId xmlns:a16="http://schemas.microsoft.com/office/drawing/2014/main" id="{6DD40893-F1A0-4143-8503-874051470924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61">
                <a:extLst>
                  <a:ext uri="{FF2B5EF4-FFF2-40B4-BE49-F238E27FC236}">
                    <a16:creationId xmlns:a16="http://schemas.microsoft.com/office/drawing/2014/main" id="{B159DF87-96CD-7A4E-8C46-6689332A7D42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8BC9C5-2E8F-914D-88F6-E30CEA6D7755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23062CD-0CFF-6243-B6FE-A3E70220C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sp>
        <p:nvSpPr>
          <p:cNvPr id="22" name="Rounded 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506F8510-7608-3C4A-AA2A-3EE1F653DB0D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ounded Rectangle 22">
            <a:hlinkClick r:id="rId4" action="ppaction://hlinksldjump"/>
            <a:extLst>
              <a:ext uri="{FF2B5EF4-FFF2-40B4-BE49-F238E27FC236}">
                <a16:creationId xmlns:a16="http://schemas.microsoft.com/office/drawing/2014/main" id="{0F8DC23C-B18D-A94F-AB3D-11703F353E58}"/>
              </a:ext>
            </a:extLst>
          </p:cNvPr>
          <p:cNvSpPr/>
          <p:nvPr/>
        </p:nvSpPr>
        <p:spPr bwMode="auto">
          <a:xfrm>
            <a:off x="10536335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D374A336-A7A7-4106-82C6-247119706B0B}"/>
              </a:ext>
            </a:extLst>
          </p:cNvPr>
          <p:cNvGraphicFramePr>
            <a:graphicFrameLocks noGrp="1"/>
          </p:cNvGraphicFramePr>
          <p:nvPr/>
        </p:nvGraphicFramePr>
        <p:xfrm>
          <a:off x="365124" y="1377950"/>
          <a:ext cx="11458575" cy="27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525">
                  <a:extLst>
                    <a:ext uri="{9D8B030D-6E8A-4147-A177-3AD203B41FA5}">
                      <a16:colId xmlns:a16="http://schemas.microsoft.com/office/drawing/2014/main" val="2505509741"/>
                    </a:ext>
                  </a:extLst>
                </a:gridCol>
                <a:gridCol w="3819525">
                  <a:extLst>
                    <a:ext uri="{9D8B030D-6E8A-4147-A177-3AD203B41FA5}">
                      <a16:colId xmlns:a16="http://schemas.microsoft.com/office/drawing/2014/main" val="3493930529"/>
                    </a:ext>
                  </a:extLst>
                </a:gridCol>
                <a:gridCol w="3819525">
                  <a:extLst>
                    <a:ext uri="{9D8B030D-6E8A-4147-A177-3AD203B41FA5}">
                      <a16:colId xmlns:a16="http://schemas.microsoft.com/office/drawing/2014/main" val="1631820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/>
                        <a:t>Response, n/N (%)</a:t>
                      </a:r>
                      <a:r>
                        <a:rPr lang="en-GB" sz="1400" baseline="30000" dirty="0"/>
                        <a:t>a,b</a:t>
                      </a:r>
                      <a:endParaRPr lang="en-GB" sz="14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/>
                        <a:t>ND Ph+ ALL</a:t>
                      </a:r>
                      <a:br>
                        <a:rPr lang="en-GB" sz="1400" dirty="0"/>
                      </a:br>
                      <a:r>
                        <a:rPr lang="en-GB" sz="1400" dirty="0"/>
                        <a:t>(n = 40)</a:t>
                      </a:r>
                      <a:endParaRPr lang="en-GB" sz="1400" baseline="300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R/R Ph+ ALL</a:t>
                      </a:r>
                      <a:br>
                        <a:rPr lang="en-GB" sz="1400" dirty="0"/>
                      </a:br>
                      <a:r>
                        <a:rPr lang="en-GB" sz="1400" dirty="0"/>
                        <a:t>(n = 14)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246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CR</a:t>
                      </a:r>
                      <a:r>
                        <a:rPr lang="en-GB" sz="1400" b="1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26/28 (93)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11/13 (85)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022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CRi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1/28 (4)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1/13 (8)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8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dirty="0">
                          <a:solidFill>
                            <a:schemeClr val="tx1"/>
                          </a:solidFill>
                        </a:rPr>
                        <a:t>27/28 (96)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dirty="0">
                          <a:solidFill>
                            <a:schemeClr val="tx1"/>
                          </a:solidFill>
                        </a:rPr>
                        <a:t>12/13 (92)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5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-285739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NR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1/13(8)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77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MMR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lang="en-US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36/37 (97)</a:t>
                      </a:r>
                    </a:p>
                  </a:txBody>
                  <a:tcPr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12/14 (86)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5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Overall CMR</a:t>
                      </a:r>
                      <a:r>
                        <a:rPr lang="en-GB" sz="1400" b="1" baseline="300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lang="en-US" alt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33/38 (87)</a:t>
                      </a:r>
                    </a:p>
                  </a:txBody>
                  <a:tcPr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11/14 (79)</a:t>
                      </a:r>
                      <a:endParaRPr lang="en-US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9675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248BFCD2-1FBD-4F90-BB4D-F1B7F660E91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8994D5-1A8E-455A-94CB-9E1A1048C8AC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68D3C251-574F-47FF-8630-C32FF4E85863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61">
                <a:extLst>
                  <a:ext uri="{FF2B5EF4-FFF2-40B4-BE49-F238E27FC236}">
                    <a16:creationId xmlns:a16="http://schemas.microsoft.com/office/drawing/2014/main" id="{FA2C717E-6F5C-454C-BEBB-0A072FBCAD65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A6242F-DB52-4CC9-9C2E-58F60A2DA10E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34" name="Rounded 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AD7978BA-D7D2-47A1-8437-44532C84EA71}"/>
              </a:ext>
            </a:extLst>
          </p:cNvPr>
          <p:cNvSpPr/>
          <p:nvPr/>
        </p:nvSpPr>
        <p:spPr bwMode="auto">
          <a:xfrm>
            <a:off x="9880642" y="254334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F7F1FA-8FD5-443F-AAE3-0A696C8C92B3}"/>
              </a:ext>
            </a:extLst>
          </p:cNvPr>
          <p:cNvSpPr txBox="1"/>
          <p:nvPr/>
        </p:nvSpPr>
        <p:spPr>
          <a:xfrm>
            <a:off x="9093145" y="-3155"/>
            <a:ext cx="2249335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MDACC Blin + Ponatinib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70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9C5C04B-D07E-471B-B020-90B5932C9F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7284" y="5232398"/>
            <a:ext cx="11459591" cy="465667"/>
          </a:xfrm>
        </p:spPr>
        <p:txBody>
          <a:bodyPr lIns="0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I</a:t>
            </a:r>
            <a:r>
              <a:rPr lang="en-US" sz="1600" noProof="0" dirty="0"/>
              <a:t>n the ND Ph+ ALL cohort most patients maintained the response without HSCT in the first CR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2BCEE-A654-AB20-B159-4AB5996BD5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284" y="5833872"/>
            <a:ext cx="10605516" cy="493776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ABL1, Abelson murine leukemia viral oncogene homolog 1;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ALL, acute lymphoblastic leukemia; BCR, breakpoint cluster region; CR, complete remission; CRi, complete remission with incomplete hematologic recovery; HSCT, hematopoietic stem cell transplantation; MDACC, Monroe Dunaway Anderson Cancer Center; ND, newly diagnosed; Ph+, Philadelphia chromosome positive; R/R, relapsed or refractory.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Jabbour E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et al.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Lancet Haematol. 2023;10:e24-e34</a:t>
            </a:r>
            <a:r>
              <a:rPr lang="en-US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US" spc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1A1E-1967-4D2D-B612-B6E07CD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365760"/>
            <a:ext cx="11461750" cy="430887"/>
          </a:xfrm>
        </p:spPr>
        <p:txBody>
          <a:bodyPr/>
          <a:lstStyle/>
          <a:p>
            <a:r>
              <a:rPr lang="en-US" sz="2800" noProof="0" dirty="0"/>
              <a:t>Disease Status at the Interim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75B2FC-4FE2-2447-BAA4-05329D79AFB6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6EB121D8-8748-6D42-9998-6DBAAF8D8614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087A7861-BA92-AE43-8EAC-259A57077423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A2BA96-3F02-824D-AEBA-247663AFDA75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1D629E-0B9B-F948-9351-795CCFDFF6E2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14" name="Freeform 60">
                <a:extLst>
                  <a:ext uri="{FF2B5EF4-FFF2-40B4-BE49-F238E27FC236}">
                    <a16:creationId xmlns:a16="http://schemas.microsoft.com/office/drawing/2014/main" id="{6DD40893-F1A0-4143-8503-874051470924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61">
                <a:extLst>
                  <a:ext uri="{FF2B5EF4-FFF2-40B4-BE49-F238E27FC236}">
                    <a16:creationId xmlns:a16="http://schemas.microsoft.com/office/drawing/2014/main" id="{B159DF87-96CD-7A4E-8C46-6689332A7D42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8BC9C5-2E8F-914D-88F6-E30CEA6D7755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23062CD-0CFF-6243-B6FE-A3E70220C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sp>
        <p:nvSpPr>
          <p:cNvPr id="22" name="Rounded 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506F8510-7608-3C4A-AA2A-3EE1F653DB0D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ounded Rectangle 22">
            <a:hlinkClick r:id="rId4" action="ppaction://hlinksldjump"/>
            <a:extLst>
              <a:ext uri="{FF2B5EF4-FFF2-40B4-BE49-F238E27FC236}">
                <a16:creationId xmlns:a16="http://schemas.microsoft.com/office/drawing/2014/main" id="{0F8DC23C-B18D-A94F-AB3D-11703F353E58}"/>
              </a:ext>
            </a:extLst>
          </p:cNvPr>
          <p:cNvSpPr/>
          <p:nvPr/>
        </p:nvSpPr>
        <p:spPr bwMode="auto">
          <a:xfrm>
            <a:off x="10536335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53E42-F675-4F97-BE8B-595F98EE15CC}"/>
              </a:ext>
            </a:extLst>
          </p:cNvPr>
          <p:cNvSpPr txBox="1"/>
          <p:nvPr/>
        </p:nvSpPr>
        <p:spPr>
          <a:xfrm>
            <a:off x="630153" y="1191791"/>
            <a:ext cx="5394410" cy="341632"/>
          </a:xfrm>
          <a:prstGeom prst="rect">
            <a:avLst/>
          </a:prstGeom>
          <a:noFill/>
          <a:ln>
            <a:noFill/>
          </a:ln>
        </p:spPr>
        <p:txBody>
          <a:bodyPr wrap="square" tIns="1828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ND Ph+ ALL Cohort </a:t>
            </a:r>
            <a:endParaRPr kumimoji="0" lang="en-US" sz="1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032AC8-CAFB-48D6-A4A0-D22DCA6151E3}"/>
              </a:ext>
            </a:extLst>
          </p:cNvPr>
          <p:cNvSpPr txBox="1"/>
          <p:nvPr/>
        </p:nvSpPr>
        <p:spPr>
          <a:xfrm>
            <a:off x="6167438" y="1191791"/>
            <a:ext cx="5573712" cy="341632"/>
          </a:xfrm>
          <a:prstGeom prst="rect">
            <a:avLst/>
          </a:prstGeom>
          <a:noFill/>
          <a:ln>
            <a:noFill/>
          </a:ln>
        </p:spPr>
        <p:txBody>
          <a:bodyPr wrap="square" tIns="1828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R/R Ph+ ALL Cohort </a:t>
            </a:r>
            <a:endParaRPr kumimoji="0" lang="en-US" sz="1800" b="1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E85C044-A4B7-46E2-B260-F5B3FB63EF90}"/>
              </a:ext>
            </a:extLst>
          </p:cNvPr>
          <p:cNvSpPr txBox="1">
            <a:spLocks/>
          </p:cNvSpPr>
          <p:nvPr/>
        </p:nvSpPr>
        <p:spPr bwMode="gray">
          <a:xfrm>
            <a:off x="623803" y="3082551"/>
            <a:ext cx="15735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0990" indent="-380990" algn="l" rtl="0" eaLnBrk="1" fontAlgn="base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8179" indent="-38099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295368" indent="-38099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752556" indent="-38099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09728" marR="0" lvl="0" indent="-10972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Due to postprocedural bleeding and hypovolemic shock</a:t>
            </a:r>
            <a:endParaRPr kumimoji="0" lang="en-GB" sz="1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BCD3A22F-3116-4EEE-A7F5-7AC123F1C32A}"/>
              </a:ext>
            </a:extLst>
          </p:cNvPr>
          <p:cNvSpPr txBox="1">
            <a:spLocks/>
          </p:cNvSpPr>
          <p:nvPr/>
        </p:nvSpPr>
        <p:spPr bwMode="gray">
          <a:xfrm>
            <a:off x="6183875" y="4503075"/>
            <a:ext cx="13258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0990" indent="-380990" algn="l" rtl="0" eaLnBrk="1" fontAlgn="base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8179" indent="-38099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295368" indent="-38099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752556" indent="-38099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09728" marR="0" lvl="0" indent="-10972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Alive, n = 5</a:t>
            </a:r>
          </a:p>
          <a:p>
            <a:pPr marL="109728" marR="0" lvl="0" indent="-10972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Relapsed </a:t>
            </a: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Died, </a:t>
            </a:r>
            <a:b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 = 1</a:t>
            </a:r>
            <a:endParaRPr kumimoji="0" lang="en-GB" sz="1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06AD8A-6E42-4671-8C0C-327E38E75CB0}"/>
              </a:ext>
            </a:extLst>
          </p:cNvPr>
          <p:cNvSpPr/>
          <p:nvPr/>
        </p:nvSpPr>
        <p:spPr bwMode="auto">
          <a:xfrm>
            <a:off x="8055844" y="1648317"/>
            <a:ext cx="182880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 = 14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358FB1-9ADB-4929-A31B-BAB4434789ED}"/>
              </a:ext>
            </a:extLst>
          </p:cNvPr>
          <p:cNvSpPr/>
          <p:nvPr/>
        </p:nvSpPr>
        <p:spPr bwMode="auto">
          <a:xfrm>
            <a:off x="6640225" y="2323402"/>
            <a:ext cx="182880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CR/CRi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n = 13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0512C5-5620-4FDC-B70F-B91FE533553A}"/>
              </a:ext>
            </a:extLst>
          </p:cNvPr>
          <p:cNvSpPr/>
          <p:nvPr/>
        </p:nvSpPr>
        <p:spPr bwMode="auto">
          <a:xfrm>
            <a:off x="9471465" y="2323402"/>
            <a:ext cx="182880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No response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n =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E2F785-3517-4704-98E7-F8B90C1C1458}"/>
              </a:ext>
            </a:extLst>
          </p:cNvPr>
          <p:cNvSpPr/>
          <p:nvPr/>
        </p:nvSpPr>
        <p:spPr bwMode="auto">
          <a:xfrm>
            <a:off x="7599495" y="3357105"/>
            <a:ext cx="1325880" cy="109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Relapse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 = 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B39ACE-5CEC-445B-97FE-CBF851AAE96E}"/>
              </a:ext>
            </a:extLst>
          </p:cNvPr>
          <p:cNvSpPr/>
          <p:nvPr/>
        </p:nvSpPr>
        <p:spPr bwMode="auto">
          <a:xfrm>
            <a:off x="9015115" y="3357105"/>
            <a:ext cx="1325880" cy="109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Death in CR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 =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C3E736-7117-4081-9C59-7DF6E8C6412D}"/>
              </a:ext>
            </a:extLst>
          </p:cNvPr>
          <p:cNvSpPr/>
          <p:nvPr/>
        </p:nvSpPr>
        <p:spPr bwMode="auto">
          <a:xfrm>
            <a:off x="6183875" y="3357105"/>
            <a:ext cx="1325880" cy="109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HSCT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 = 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C55DC2-8D77-43C2-9E31-9F15F37A724C}"/>
              </a:ext>
            </a:extLst>
          </p:cNvPr>
          <p:cNvSpPr/>
          <p:nvPr/>
        </p:nvSpPr>
        <p:spPr bwMode="auto">
          <a:xfrm>
            <a:off x="10430734" y="3357105"/>
            <a:ext cx="1325880" cy="1097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Ongoing response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without HSCT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n = 2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02EBFC5-7E81-4BDA-B9D8-E70E897675D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 bwMode="auto">
          <a:xfrm rot="5400000">
            <a:off x="8107773" y="1460930"/>
            <a:ext cx="309325" cy="1415619"/>
          </a:xfrm>
          <a:prstGeom prst="bentConnector3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6F1A455-05B7-4838-A88B-FF02F5B7C403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rot="16200000" flipH="1">
            <a:off x="9523392" y="1460928"/>
            <a:ext cx="309325" cy="1415621"/>
          </a:xfrm>
          <a:prstGeom prst="bentConnector3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DAA623-2E4B-431E-9896-B4159F2BA1A6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 rot="5400000">
            <a:off x="6866749" y="2669228"/>
            <a:ext cx="667943" cy="7078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F6DD91-C282-461F-8B5F-131D70584D81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 bwMode="auto">
          <a:xfrm rot="16200000" flipH="1">
            <a:off x="8282369" y="1961418"/>
            <a:ext cx="667943" cy="21234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56AAC2-DA26-4E93-8000-29A5EA6CC3BD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 bwMode="auto">
          <a:xfrm rot="16200000" flipH="1">
            <a:off x="8990178" y="1253608"/>
            <a:ext cx="667943" cy="35390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BEF83C9-3B52-43E4-880F-DD73C0CD3817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 bwMode="auto">
          <a:xfrm rot="16200000" flipH="1">
            <a:off x="7574559" y="2669228"/>
            <a:ext cx="667943" cy="70781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D17BB0B7-F519-42A4-A64A-82D151BED72F}"/>
              </a:ext>
            </a:extLst>
          </p:cNvPr>
          <p:cNvSpPr txBox="1">
            <a:spLocks/>
          </p:cNvSpPr>
          <p:nvPr/>
        </p:nvSpPr>
        <p:spPr bwMode="gray">
          <a:xfrm>
            <a:off x="9015115" y="4503075"/>
            <a:ext cx="132588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0990" indent="-380990" algn="l" rtl="0" eaLnBrk="1" fontAlgn="base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8179" indent="-38099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295368" indent="-38099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3pPr>
            <a:lvl4pPr marL="1752556" indent="-38099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09728" marR="0" lvl="0" indent="-10972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Off-study due to insurance</a:t>
            </a:r>
            <a:b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issues </a:t>
            </a: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  <a:sym typeface="Symbol" panose="05050102010706020507" pitchFamily="18" charset="2"/>
              </a:rPr>
              <a:t> Unknown cause of death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ACACF6-401F-4F88-ABAF-E3C94D36EA36}"/>
              </a:ext>
            </a:extLst>
          </p:cNvPr>
          <p:cNvCxnSpPr>
            <a:cxnSpLocks/>
          </p:cNvCxnSpPr>
          <p:nvPr/>
        </p:nvCxnSpPr>
        <p:spPr bwMode="auto">
          <a:xfrm>
            <a:off x="6096000" y="1272539"/>
            <a:ext cx="0" cy="3787140"/>
          </a:xfrm>
          <a:prstGeom prst="line">
            <a:avLst/>
          </a:prstGeom>
          <a:ln>
            <a:solidFill>
              <a:schemeClr val="bg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DC6CE30-9C20-4E89-9EBD-B09DEFD71916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FBB7EF2-EB20-4CC7-B6A5-294EF4B87509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54" name="Freeform 60">
                <a:extLst>
                  <a:ext uri="{FF2B5EF4-FFF2-40B4-BE49-F238E27FC236}">
                    <a16:creationId xmlns:a16="http://schemas.microsoft.com/office/drawing/2014/main" id="{DD7768E0-38C8-4170-A858-8F6FD4F57978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 61">
                <a:extLst>
                  <a:ext uri="{FF2B5EF4-FFF2-40B4-BE49-F238E27FC236}">
                    <a16:creationId xmlns:a16="http://schemas.microsoft.com/office/drawing/2014/main" id="{316478F9-4FBB-4212-87CC-361B8580B83A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73883D-0074-4FF4-AD2B-4D8E06398E16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56" name="Rounded 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AC296322-02D3-4494-B687-CEA9AEDDEE5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848D9-F52B-4479-B001-5F67F815A26B}"/>
              </a:ext>
            </a:extLst>
          </p:cNvPr>
          <p:cNvSpPr txBox="1"/>
          <p:nvPr/>
        </p:nvSpPr>
        <p:spPr>
          <a:xfrm>
            <a:off x="9023828" y="-1940"/>
            <a:ext cx="2249335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MDACC Blin + Ponatinib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4E1FC-337A-4912-B522-4E1560A8EC5A}"/>
              </a:ext>
            </a:extLst>
          </p:cNvPr>
          <p:cNvSpPr/>
          <p:nvPr/>
        </p:nvSpPr>
        <p:spPr bwMode="auto">
          <a:xfrm>
            <a:off x="2420331" y="1648317"/>
            <a:ext cx="1828800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 = 40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9478DD-ECEA-4858-9E47-9DD0F18E13CD}"/>
              </a:ext>
            </a:extLst>
          </p:cNvPr>
          <p:cNvSpPr/>
          <p:nvPr/>
        </p:nvSpPr>
        <p:spPr bwMode="auto">
          <a:xfrm>
            <a:off x="1336977" y="3722865"/>
            <a:ext cx="18288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Ongoing response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with HSCT in CR1,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 = 1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5E41006-C7E9-4CBE-A0E0-3962DD107D5D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 bwMode="auto">
          <a:xfrm rot="5400000">
            <a:off x="2157377" y="1146047"/>
            <a:ext cx="309325" cy="20453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C3E471-CEA5-4219-9774-0B5E4985B966}"/>
              </a:ext>
            </a:extLst>
          </p:cNvPr>
          <p:cNvSpPr/>
          <p:nvPr/>
        </p:nvSpPr>
        <p:spPr bwMode="auto">
          <a:xfrm>
            <a:off x="649267" y="2323402"/>
            <a:ext cx="128016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Death in CR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 =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B23085-7647-1DD4-DE8A-15A91D11EECD}"/>
              </a:ext>
            </a:extLst>
          </p:cNvPr>
          <p:cNvSpPr/>
          <p:nvPr/>
        </p:nvSpPr>
        <p:spPr bwMode="auto">
          <a:xfrm>
            <a:off x="4740035" y="2323402"/>
            <a:ext cx="128016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Early death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 = 1</a:t>
            </a:r>
          </a:p>
        </p:txBody>
      </p:sp>
      <p:cxnSp>
        <p:nvCxnSpPr>
          <p:cNvPr id="62" name="Connector: Elbow 36">
            <a:extLst>
              <a:ext uri="{FF2B5EF4-FFF2-40B4-BE49-F238E27FC236}">
                <a16:creationId xmlns:a16="http://schemas.microsoft.com/office/drawing/2014/main" id="{251DB407-A296-727B-F767-AEB9A471376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 bwMode="auto">
          <a:xfrm rot="16200000" flipH="1">
            <a:off x="4202761" y="1146047"/>
            <a:ext cx="309325" cy="20453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7412EE5-E3BE-0AB2-BF36-5814E0A0C7E6}"/>
              </a:ext>
            </a:extLst>
          </p:cNvPr>
          <p:cNvSpPr/>
          <p:nvPr/>
        </p:nvSpPr>
        <p:spPr bwMode="auto">
          <a:xfrm>
            <a:off x="3512112" y="3722865"/>
            <a:ext cx="18288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Ongoing response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without HSCT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 = 37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467829-44D6-AC9E-C109-387176DED191}"/>
              </a:ext>
            </a:extLst>
          </p:cNvPr>
          <p:cNvSpPr txBox="1"/>
          <p:nvPr/>
        </p:nvSpPr>
        <p:spPr>
          <a:xfrm>
            <a:off x="1289347" y="4503075"/>
            <a:ext cx="2038012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126000" indent="-1260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 i="1" kern="0"/>
            </a:lvl1pPr>
            <a:lvl2pPr marL="838179" indent="-38099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/>
            </a:lvl2pPr>
            <a:lvl3pPr marL="1295368" indent="-38099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2000"/>
            </a:lvl3pPr>
            <a:lvl4pPr marL="1752556" indent="-38099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lvl4pPr>
            <a:lvl5pPr marL="2057349" indent="-228594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anose="02070309020205020404" pitchFamily="49" charset="0"/>
              <a:buChar char="o"/>
              <a:defRPr sz="1600"/>
            </a:lvl5pPr>
            <a:lvl6pPr marL="2514537" indent="-228594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6pPr>
            <a:lvl7pPr marL="2971726" indent="-228594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7pPr>
            <a:lvl8pPr marL="3428914" indent="-228594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8pPr>
            <a:lvl9pPr marL="3886103" indent="-228594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9pPr>
          </a:lstStyle>
          <a:p>
            <a:pPr marL="109728" marR="0" lvl="0" indent="-10972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Patient had persistently detectable BCR-ABL1 transcript levels of </a:t>
            </a:r>
            <a:br>
              <a:rPr kumimoji="0" lang="en-GB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GB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0.01%–0.05%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DD0F7D5-C13A-5AFE-3286-CFF3DFFCE8A6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 bwMode="auto">
          <a:xfrm rot="5400000">
            <a:off x="1938660" y="2326794"/>
            <a:ext cx="1708788" cy="108335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0737EB5-E590-4D66-1984-24B8E3959374}"/>
              </a:ext>
            </a:extLst>
          </p:cNvPr>
          <p:cNvCxnSpPr>
            <a:cxnSpLocks/>
            <a:stCxn id="3" idx="2"/>
            <a:endCxn id="64" idx="0"/>
          </p:cNvCxnSpPr>
          <p:nvPr/>
        </p:nvCxnSpPr>
        <p:spPr bwMode="auto">
          <a:xfrm rot="16200000" flipH="1">
            <a:off x="3026227" y="2322580"/>
            <a:ext cx="1708788" cy="10917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4565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BFB4A9-CF0A-B3CE-EC5A-1DDCDEC38AEF}"/>
              </a:ext>
            </a:extLst>
          </p:cNvPr>
          <p:cNvGrpSpPr/>
          <p:nvPr/>
        </p:nvGrpSpPr>
        <p:grpSpPr>
          <a:xfrm>
            <a:off x="7648041" y="2051123"/>
            <a:ext cx="3935896" cy="2105967"/>
            <a:chOff x="1304663" y="2045510"/>
            <a:chExt cx="3935896" cy="21059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86CFC3-5372-4B4E-E094-2B9FA28FB25A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4150538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8D37CD-7B13-3B08-E2B4-87B34AE7AAC5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3624281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019BCF-50AF-D6F1-30CC-BCD36413CAFE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3098024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ADB7F7-A5C1-556E-D568-8BE053193AE3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2571767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A5D44A-8612-23BE-D4B0-C1508DC7BBD4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2045510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CB3209FF-D356-358B-4867-883A31E9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365125"/>
            <a:ext cx="11461750" cy="861774"/>
          </a:xfrm>
        </p:spPr>
        <p:txBody>
          <a:bodyPr/>
          <a:lstStyle/>
          <a:p>
            <a:r>
              <a:rPr lang="en-US" sz="2800" noProof="0" dirty="0"/>
              <a:t>OS in Patients With ND </a:t>
            </a:r>
            <a:r>
              <a:rPr lang="en-US" sz="2800" dirty="0"/>
              <a:t>and</a:t>
            </a:r>
            <a:r>
              <a:rPr lang="en-US" sz="2800" noProof="0" dirty="0"/>
              <a:t> R/R Ph+ ALL After </a:t>
            </a:r>
            <a:br>
              <a:rPr lang="en-US" sz="2800" noProof="0" dirty="0"/>
            </a:br>
            <a:r>
              <a:rPr lang="en-US" sz="2800" noProof="0" dirty="0"/>
              <a:t>the Blinatumomab Plus Ponatinib Regimen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97EDFF0-B30A-0FD8-F75D-A923C15C20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2" y="5826034"/>
            <a:ext cx="10078283" cy="501741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ALL, acute lymphoblastic leukemia; CI, confidence </a:t>
            </a:r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interval; IQR, interquartile range;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MDACC, Monroe Dunaway Anderson Cancer Center; ND, newly diagnosed; OS, overall survival; Ph+, Philadelphia chromosome positive; R/R, relapsed or refractory. </a:t>
            </a:r>
          </a:p>
          <a:p>
            <a:r>
              <a:rPr lang="en-US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. Jabbour E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et al.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Lancet Haematol. 2023;10:e24-e34</a:t>
            </a:r>
            <a:r>
              <a:rPr lang="en-US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. 2.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Jabbour E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et al.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Lancet Haematol. 2023;10:e24-e34;</a:t>
            </a:r>
            <a:r>
              <a:rPr lang="en-US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supplementary material.</a:t>
            </a:r>
            <a:endParaRPr lang="en-US" spc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0817B-BC31-320B-F61A-4C306A8A7A54}"/>
              </a:ext>
            </a:extLst>
          </p:cNvPr>
          <p:cNvSpPr txBox="1"/>
          <p:nvPr/>
        </p:nvSpPr>
        <p:spPr>
          <a:xfrm>
            <a:off x="9023828" y="-1940"/>
            <a:ext cx="2249335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MDACC Blin + Ponatinib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90E9FF8-083D-E069-7228-3F6753E143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5125" y="5277243"/>
            <a:ext cx="11459591" cy="5513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Median duration of follow-up (IQR) was 15 months (8–21) for the ND Ph+ ALL cohort and 22 months (14–24) for the R/R Ph+ cohort</a:t>
            </a:r>
            <a:r>
              <a:rPr lang="en-US" sz="1400" baseline="30000" dirty="0"/>
              <a:t>1</a:t>
            </a:r>
            <a:endParaRPr lang="en-US" sz="1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6462F5-2EA6-DC83-2C62-9AD33A630C15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48" name="Freeform 60">
              <a:extLst>
                <a:ext uri="{FF2B5EF4-FFF2-40B4-BE49-F238E27FC236}">
                  <a16:creationId xmlns:a16="http://schemas.microsoft.com/office/drawing/2014/main" id="{5BC60D8D-79E9-9419-3065-71AF938DD857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9" name="Freeform 61">
              <a:extLst>
                <a:ext uri="{FF2B5EF4-FFF2-40B4-BE49-F238E27FC236}">
                  <a16:creationId xmlns:a16="http://schemas.microsoft.com/office/drawing/2014/main" id="{FB34284C-65A0-1038-F9F2-DE70FA4EB597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7F91C8B-3381-0D02-1896-A2FC5AEF5BAE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B31AC77-5216-F67E-AC26-76180D45C835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53" name="Freeform 60">
                <a:extLst>
                  <a:ext uri="{FF2B5EF4-FFF2-40B4-BE49-F238E27FC236}">
                    <a16:creationId xmlns:a16="http://schemas.microsoft.com/office/drawing/2014/main" id="{30C72038-0C80-0918-9973-D604631B771C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61">
                <a:extLst>
                  <a:ext uri="{FF2B5EF4-FFF2-40B4-BE49-F238E27FC236}">
                    <a16:creationId xmlns:a16="http://schemas.microsoft.com/office/drawing/2014/main" id="{61CD8B27-5FC9-D833-EB71-DFBDDAB5A2FF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632F0BC-CE1B-0276-4BCD-D5D60729D87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99CDB38-BE15-B0C8-28FB-AC6672095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sp>
        <p:nvSpPr>
          <p:cNvPr id="56" name="Rounded 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7F2E1D96-9490-261E-A3E5-F4ECA7C62EFD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7" name="Rounded 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24514628-F469-025E-B727-42757E4B906D}"/>
              </a:ext>
            </a:extLst>
          </p:cNvPr>
          <p:cNvSpPr/>
          <p:nvPr/>
        </p:nvSpPr>
        <p:spPr bwMode="auto">
          <a:xfrm>
            <a:off x="10536335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222107-71A9-9EBF-5338-1389218B112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A20B13-7BAA-BA2C-F093-FDD47DB9854F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293124A-437F-D6CE-9F89-7DF04C80D9B8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BDF62DDE-5425-FC8D-483C-AD92DD6C674F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B27EC5-C6C7-5E64-094E-04D2910E9E58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63" name="Rounded Rectangle 23">
            <a:hlinkClick r:id="rId4" action="ppaction://hlinksldjump"/>
            <a:extLst>
              <a:ext uri="{FF2B5EF4-FFF2-40B4-BE49-F238E27FC236}">
                <a16:creationId xmlns:a16="http://schemas.microsoft.com/office/drawing/2014/main" id="{013AEDFC-F3C0-3D50-C15D-81330BD1DBF4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BE54D-C05C-CAC8-75FE-A8E4BE5BC182}"/>
              </a:ext>
            </a:extLst>
          </p:cNvPr>
          <p:cNvSpPr txBox="1"/>
          <p:nvPr/>
        </p:nvSpPr>
        <p:spPr>
          <a:xfrm>
            <a:off x="423466" y="4686480"/>
            <a:ext cx="1207062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Number at risk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(number censored)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74AFF-3D32-93E2-D303-E243A2F2321E}"/>
              </a:ext>
            </a:extLst>
          </p:cNvPr>
          <p:cNvSpPr txBox="1"/>
          <p:nvPr/>
        </p:nvSpPr>
        <p:spPr>
          <a:xfrm>
            <a:off x="1821295" y="4215577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A64C2-9CE1-73D4-E799-CB1C024DC650}"/>
              </a:ext>
            </a:extLst>
          </p:cNvPr>
          <p:cNvSpPr txBox="1"/>
          <p:nvPr/>
        </p:nvSpPr>
        <p:spPr>
          <a:xfrm>
            <a:off x="1703843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40 (0)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18A11A-59F2-E650-E6AA-20BCAA75451D}"/>
              </a:ext>
            </a:extLst>
          </p:cNvPr>
          <p:cNvSpPr txBox="1"/>
          <p:nvPr/>
        </p:nvSpPr>
        <p:spPr>
          <a:xfrm>
            <a:off x="2250104" y="4215577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DFC87-0F04-B27F-E0C2-0DF475BA8A3E}"/>
              </a:ext>
            </a:extLst>
          </p:cNvPr>
          <p:cNvSpPr txBox="1"/>
          <p:nvPr/>
        </p:nvSpPr>
        <p:spPr>
          <a:xfrm>
            <a:off x="2143487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31 (7)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1E9B51-7CE1-8618-5A3A-B4999875D8F5}"/>
              </a:ext>
            </a:extLst>
          </p:cNvPr>
          <p:cNvSpPr txBox="1"/>
          <p:nvPr/>
        </p:nvSpPr>
        <p:spPr>
          <a:xfrm>
            <a:off x="2646690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FE1A2E-7643-BFF2-F224-DB07E725C6C8}"/>
              </a:ext>
            </a:extLst>
          </p:cNvPr>
          <p:cNvSpPr txBox="1"/>
          <p:nvPr/>
        </p:nvSpPr>
        <p:spPr>
          <a:xfrm>
            <a:off x="2543846" y="4686480"/>
            <a:ext cx="419988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23 (15)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C17A1D-8DB1-8768-B999-12C3E799E9C1}"/>
              </a:ext>
            </a:extLst>
          </p:cNvPr>
          <p:cNvSpPr txBox="1"/>
          <p:nvPr/>
        </p:nvSpPr>
        <p:spPr>
          <a:xfrm>
            <a:off x="3073806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D1ADB-454B-0369-F22A-65BCF2915935}"/>
              </a:ext>
            </a:extLst>
          </p:cNvPr>
          <p:cNvSpPr txBox="1"/>
          <p:nvPr/>
        </p:nvSpPr>
        <p:spPr>
          <a:xfrm>
            <a:off x="2968930" y="4686480"/>
            <a:ext cx="419988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14 (24)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E585B4-084D-4407-2B17-CA90DE2F9213}"/>
              </a:ext>
            </a:extLst>
          </p:cNvPr>
          <p:cNvSpPr txBox="1"/>
          <p:nvPr/>
        </p:nvSpPr>
        <p:spPr>
          <a:xfrm>
            <a:off x="3503122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210F9-065E-2A74-56A5-F8AD0268BD15}"/>
              </a:ext>
            </a:extLst>
          </p:cNvPr>
          <p:cNvSpPr txBox="1"/>
          <p:nvPr/>
        </p:nvSpPr>
        <p:spPr>
          <a:xfrm>
            <a:off x="3426866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8 (30)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5F106E-702D-C40E-71B3-F5D7E75CC491}"/>
              </a:ext>
            </a:extLst>
          </p:cNvPr>
          <p:cNvSpPr txBox="1"/>
          <p:nvPr/>
        </p:nvSpPr>
        <p:spPr>
          <a:xfrm>
            <a:off x="3934470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0993EB-9D41-4CBB-7C3D-C452A15CFC9E}"/>
              </a:ext>
            </a:extLst>
          </p:cNvPr>
          <p:cNvSpPr txBox="1"/>
          <p:nvPr/>
        </p:nvSpPr>
        <p:spPr>
          <a:xfrm>
            <a:off x="3865155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7 (31)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FE5215-DC28-30ED-D88B-DC0A75293747}"/>
              </a:ext>
            </a:extLst>
          </p:cNvPr>
          <p:cNvSpPr txBox="1"/>
          <p:nvPr/>
        </p:nvSpPr>
        <p:spPr>
          <a:xfrm>
            <a:off x="4363449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C96FBB-2117-B4CC-9617-73A287C6D21B}"/>
              </a:ext>
            </a:extLst>
          </p:cNvPr>
          <p:cNvSpPr txBox="1"/>
          <p:nvPr/>
        </p:nvSpPr>
        <p:spPr>
          <a:xfrm>
            <a:off x="4292609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5 (33)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15270B-3D29-ADD1-2F1B-60067DD0AB88}"/>
              </a:ext>
            </a:extLst>
          </p:cNvPr>
          <p:cNvSpPr txBox="1"/>
          <p:nvPr/>
        </p:nvSpPr>
        <p:spPr>
          <a:xfrm>
            <a:off x="4794458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42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13FFCD-6627-E727-D74C-9313EA1044B0}"/>
              </a:ext>
            </a:extLst>
          </p:cNvPr>
          <p:cNvSpPr txBox="1"/>
          <p:nvPr/>
        </p:nvSpPr>
        <p:spPr>
          <a:xfrm>
            <a:off x="4723111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 (35)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5D915-4FD6-5DED-F98E-EE97282A50C3}"/>
              </a:ext>
            </a:extLst>
          </p:cNvPr>
          <p:cNvSpPr txBox="1"/>
          <p:nvPr/>
        </p:nvSpPr>
        <p:spPr>
          <a:xfrm>
            <a:off x="5221574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48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A615F7-950A-104E-D3D6-55D884D1BAA0}"/>
              </a:ext>
            </a:extLst>
          </p:cNvPr>
          <p:cNvSpPr txBox="1"/>
          <p:nvPr/>
        </p:nvSpPr>
        <p:spPr>
          <a:xfrm>
            <a:off x="5156321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 (37)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894CF8-1901-95BA-A894-FD5B61D229D0}"/>
              </a:ext>
            </a:extLst>
          </p:cNvPr>
          <p:cNvSpPr txBox="1"/>
          <p:nvPr/>
        </p:nvSpPr>
        <p:spPr>
          <a:xfrm>
            <a:off x="5655123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54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6320BF-E303-BF71-2342-996A96BD0D47}"/>
              </a:ext>
            </a:extLst>
          </p:cNvPr>
          <p:cNvSpPr txBox="1"/>
          <p:nvPr/>
        </p:nvSpPr>
        <p:spPr>
          <a:xfrm>
            <a:off x="5578697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0 (38)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795702-E8F5-EE33-CEC6-926E9FF835DB}"/>
              </a:ext>
            </a:extLst>
          </p:cNvPr>
          <p:cNvSpPr txBox="1"/>
          <p:nvPr/>
        </p:nvSpPr>
        <p:spPr>
          <a:xfrm>
            <a:off x="1692411" y="4080146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40556-0D6B-7B56-9E3E-A172D5FC6032}"/>
              </a:ext>
            </a:extLst>
          </p:cNvPr>
          <p:cNvSpPr txBox="1"/>
          <p:nvPr/>
        </p:nvSpPr>
        <p:spPr>
          <a:xfrm>
            <a:off x="1620277" y="3553696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C382D2-4319-F811-77DE-6FBC2915AA63}"/>
              </a:ext>
            </a:extLst>
          </p:cNvPr>
          <p:cNvSpPr txBox="1"/>
          <p:nvPr/>
        </p:nvSpPr>
        <p:spPr>
          <a:xfrm>
            <a:off x="1620277" y="3027247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50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7859FC-8A65-D9DB-0691-0EEC76655175}"/>
              </a:ext>
            </a:extLst>
          </p:cNvPr>
          <p:cNvSpPr txBox="1"/>
          <p:nvPr/>
        </p:nvSpPr>
        <p:spPr>
          <a:xfrm>
            <a:off x="1620277" y="2500798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75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798516-030F-FB1C-9842-E81D60963DC0}"/>
              </a:ext>
            </a:extLst>
          </p:cNvPr>
          <p:cNvSpPr txBox="1"/>
          <p:nvPr/>
        </p:nvSpPr>
        <p:spPr>
          <a:xfrm>
            <a:off x="1548141" y="1974349"/>
            <a:ext cx="21640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C4F553-E249-D07B-33EA-5A2E5274780D}"/>
              </a:ext>
            </a:extLst>
          </p:cNvPr>
          <p:cNvSpPr txBox="1"/>
          <p:nvPr/>
        </p:nvSpPr>
        <p:spPr>
          <a:xfrm rot="16200000">
            <a:off x="1125258" y="3071353"/>
            <a:ext cx="41678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OS (%)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B63569-CB95-7142-7365-96B472D709E2}"/>
              </a:ext>
            </a:extLst>
          </p:cNvPr>
          <p:cNvGrpSpPr/>
          <p:nvPr/>
        </p:nvGrpSpPr>
        <p:grpSpPr>
          <a:xfrm>
            <a:off x="1807439" y="2051123"/>
            <a:ext cx="3935896" cy="2105967"/>
            <a:chOff x="1304663" y="2045510"/>
            <a:chExt cx="3935896" cy="210596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7B304D8-4D4D-F3D5-DEB6-B4836D002394}"/>
                </a:ext>
              </a:extLst>
            </p:cNvPr>
            <p:cNvGrpSpPr/>
            <p:nvPr/>
          </p:nvGrpSpPr>
          <p:grpSpPr>
            <a:xfrm>
              <a:off x="1304663" y="2045510"/>
              <a:ext cx="3935896" cy="2105967"/>
              <a:chOff x="1304663" y="2045510"/>
              <a:chExt cx="3935896" cy="2105967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3F4D14B-D877-3397-AE77-AFEE6F842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663" y="4150538"/>
                <a:ext cx="3935896" cy="939"/>
              </a:xfrm>
              <a:prstGeom prst="line">
                <a:avLst/>
              </a:prstGeom>
              <a:ln w="9525" cap="rnd">
                <a:solidFill>
                  <a:srgbClr val="D9D9D9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68320D2-3F18-5122-E320-BDA2476F2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663" y="3624281"/>
                <a:ext cx="3935896" cy="939"/>
              </a:xfrm>
              <a:prstGeom prst="line">
                <a:avLst/>
              </a:prstGeom>
              <a:ln w="9525" cap="rnd">
                <a:solidFill>
                  <a:srgbClr val="D9D9D9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3CB231A-87C8-ACAC-61E5-9F56AE43C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663" y="3098024"/>
                <a:ext cx="3935896" cy="939"/>
              </a:xfrm>
              <a:prstGeom prst="line">
                <a:avLst/>
              </a:prstGeom>
              <a:ln w="9525" cap="rnd">
                <a:solidFill>
                  <a:srgbClr val="D9D9D9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03CFA0C-010C-C8CC-9A6C-9088D0F71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663" y="2571767"/>
                <a:ext cx="3935896" cy="939"/>
              </a:xfrm>
              <a:prstGeom prst="line">
                <a:avLst/>
              </a:prstGeom>
              <a:ln w="9525" cap="rnd">
                <a:solidFill>
                  <a:srgbClr val="D9D9D9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21914C2-177E-FE68-897C-F5A8E6B15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663" y="2045510"/>
                <a:ext cx="3935896" cy="939"/>
              </a:xfrm>
              <a:prstGeom prst="line">
                <a:avLst/>
              </a:prstGeom>
              <a:ln w="9525" cap="rnd">
                <a:solidFill>
                  <a:srgbClr val="D9D9D9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1319FF5-0F7B-8414-8723-49AA319EF6C7}"/>
                </a:ext>
              </a:extLst>
            </p:cNvPr>
            <p:cNvGrpSpPr/>
            <p:nvPr/>
          </p:nvGrpSpPr>
          <p:grpSpPr>
            <a:xfrm>
              <a:off x="1355187" y="2051232"/>
              <a:ext cx="3515452" cy="111900"/>
              <a:chOff x="1355187" y="2051232"/>
              <a:chExt cx="3515452" cy="111900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97B2014-045A-6BB3-FF33-ECD282241238}"/>
                  </a:ext>
                </a:extLst>
              </p:cNvPr>
              <p:cNvSpPr/>
              <p:nvPr/>
            </p:nvSpPr>
            <p:spPr>
              <a:xfrm>
                <a:off x="4853711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57A9EC6-AE65-5307-3FB5-1915FBB1140F}"/>
                  </a:ext>
                </a:extLst>
              </p:cNvPr>
              <p:cNvSpPr/>
              <p:nvPr/>
            </p:nvSpPr>
            <p:spPr>
              <a:xfrm>
                <a:off x="4578278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F5F1A1D-9C1F-8303-E5C3-4A0D9EC067FA}"/>
                  </a:ext>
                </a:extLst>
              </p:cNvPr>
              <p:cNvSpPr/>
              <p:nvPr/>
            </p:nvSpPr>
            <p:spPr>
              <a:xfrm>
                <a:off x="4465532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835FA6F-9D13-0CCD-43B2-B7CDB00436F0}"/>
                  </a:ext>
                </a:extLst>
              </p:cNvPr>
              <p:cNvSpPr/>
              <p:nvPr/>
            </p:nvSpPr>
            <p:spPr>
              <a:xfrm>
                <a:off x="4051282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EE28B3F-27CC-6107-A03C-C0CA96BF4A24}"/>
                  </a:ext>
                </a:extLst>
              </p:cNvPr>
              <p:cNvSpPr/>
              <p:nvPr/>
            </p:nvSpPr>
            <p:spPr>
              <a:xfrm>
                <a:off x="4020471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0BE684A-A5DD-D0C7-D9A9-A812E56F1E08}"/>
                  </a:ext>
                </a:extLst>
              </p:cNvPr>
              <p:cNvSpPr/>
              <p:nvPr/>
            </p:nvSpPr>
            <p:spPr>
              <a:xfrm>
                <a:off x="3749778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FEA72C-4B9A-B165-2B62-584D6BC1D7F4}"/>
                  </a:ext>
                </a:extLst>
              </p:cNvPr>
              <p:cNvSpPr/>
              <p:nvPr/>
            </p:nvSpPr>
            <p:spPr>
              <a:xfrm>
                <a:off x="3728617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C75B8789-6865-0D62-89C2-E32E365B2526}"/>
                  </a:ext>
                </a:extLst>
              </p:cNvPr>
              <p:cNvSpPr/>
              <p:nvPr/>
            </p:nvSpPr>
            <p:spPr>
              <a:xfrm>
                <a:off x="3465711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6AFA437-72B3-5AEE-F07E-0F132FA89DFB}"/>
                  </a:ext>
                </a:extLst>
              </p:cNvPr>
              <p:cNvSpPr/>
              <p:nvPr/>
            </p:nvSpPr>
            <p:spPr>
              <a:xfrm>
                <a:off x="2952258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79639D-9FE8-F6ED-B965-BEC9F80D44DB}"/>
                  </a:ext>
                </a:extLst>
              </p:cNvPr>
              <p:cNvSpPr/>
              <p:nvPr/>
            </p:nvSpPr>
            <p:spPr>
              <a:xfrm>
                <a:off x="2841543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0E7B196-6FF0-30FF-5199-58B49FB88094}"/>
                  </a:ext>
                </a:extLst>
              </p:cNvPr>
              <p:cNvSpPr/>
              <p:nvPr/>
            </p:nvSpPr>
            <p:spPr>
              <a:xfrm>
                <a:off x="2794312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D6A023D-1557-586F-3D42-FADFC7947481}"/>
                  </a:ext>
                </a:extLst>
              </p:cNvPr>
              <p:cNvSpPr/>
              <p:nvPr/>
            </p:nvSpPr>
            <p:spPr>
              <a:xfrm>
                <a:off x="2686305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D012CF6-0AEE-F32B-B4AF-D20B77ED26AA}"/>
                  </a:ext>
                </a:extLst>
              </p:cNvPr>
              <p:cNvSpPr/>
              <p:nvPr/>
            </p:nvSpPr>
            <p:spPr>
              <a:xfrm>
                <a:off x="2679703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A6D1CEC8-FE22-FF8E-6D94-A849446DC268}"/>
                  </a:ext>
                </a:extLst>
              </p:cNvPr>
              <p:cNvSpPr/>
              <p:nvPr/>
            </p:nvSpPr>
            <p:spPr>
              <a:xfrm>
                <a:off x="2670054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2F98636-AA4B-C5CB-9D82-7BE6F69E5C20}"/>
                  </a:ext>
                </a:extLst>
              </p:cNvPr>
              <p:cNvSpPr/>
              <p:nvPr/>
            </p:nvSpPr>
            <p:spPr>
              <a:xfrm>
                <a:off x="2573728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01E3A86-A853-14F5-1B1A-A8A00D094F63}"/>
                  </a:ext>
                </a:extLst>
              </p:cNvPr>
              <p:cNvSpPr/>
              <p:nvPr/>
            </p:nvSpPr>
            <p:spPr>
              <a:xfrm>
                <a:off x="2545796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0F44036-F8CB-CF34-31C0-19824F31679D}"/>
                  </a:ext>
                </a:extLst>
              </p:cNvPr>
              <p:cNvSpPr/>
              <p:nvPr/>
            </p:nvSpPr>
            <p:spPr>
              <a:xfrm>
                <a:off x="2533268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3980995-250D-B2C7-005F-9FB01563416A}"/>
                  </a:ext>
                </a:extLst>
              </p:cNvPr>
              <p:cNvSpPr/>
              <p:nvPr/>
            </p:nvSpPr>
            <p:spPr>
              <a:xfrm>
                <a:off x="2531237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4967317-91FF-159E-2747-27790297000E}"/>
                  </a:ext>
                </a:extLst>
              </p:cNvPr>
              <p:cNvSpPr/>
              <p:nvPr/>
            </p:nvSpPr>
            <p:spPr>
              <a:xfrm>
                <a:off x="2488914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CB99B4F-8CE0-1D19-7394-D0130A660A25}"/>
                  </a:ext>
                </a:extLst>
              </p:cNvPr>
              <p:cNvSpPr/>
              <p:nvPr/>
            </p:nvSpPr>
            <p:spPr>
              <a:xfrm>
                <a:off x="2397329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3F4F66D-3FA4-4546-0B31-194F75B0166D}"/>
                  </a:ext>
                </a:extLst>
              </p:cNvPr>
              <p:cNvSpPr/>
              <p:nvPr/>
            </p:nvSpPr>
            <p:spPr>
              <a:xfrm>
                <a:off x="2338586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18764A3-B89E-D11E-D324-0F225C0F8282}"/>
                  </a:ext>
                </a:extLst>
              </p:cNvPr>
              <p:cNvSpPr/>
              <p:nvPr/>
            </p:nvSpPr>
            <p:spPr>
              <a:xfrm>
                <a:off x="2265453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7D8F2ED-084F-338B-A363-439A387C512B}"/>
                  </a:ext>
                </a:extLst>
              </p:cNvPr>
              <p:cNvSpPr/>
              <p:nvPr/>
            </p:nvSpPr>
            <p:spPr>
              <a:xfrm>
                <a:off x="2234642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CACE98C-F4C4-8E02-62C6-4282D2F21EAA}"/>
                  </a:ext>
                </a:extLst>
              </p:cNvPr>
              <p:cNvSpPr/>
              <p:nvPr/>
            </p:nvSpPr>
            <p:spPr>
              <a:xfrm>
                <a:off x="2138317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6C89EDA-3724-1CC0-A63F-CCCC35828CA0}"/>
                  </a:ext>
                </a:extLst>
              </p:cNvPr>
              <p:cNvSpPr/>
              <p:nvPr/>
            </p:nvSpPr>
            <p:spPr>
              <a:xfrm>
                <a:off x="2115125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57ECAA8-678B-8D3D-DC36-D713A3FF4C3A}"/>
                  </a:ext>
                </a:extLst>
              </p:cNvPr>
              <p:cNvSpPr/>
              <p:nvPr/>
            </p:nvSpPr>
            <p:spPr>
              <a:xfrm>
                <a:off x="2112247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A006065-615F-4BC9-66BA-9B763574F917}"/>
                  </a:ext>
                </a:extLst>
              </p:cNvPr>
              <p:cNvSpPr/>
              <p:nvPr/>
            </p:nvSpPr>
            <p:spPr>
              <a:xfrm>
                <a:off x="2034204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04D692A2-5BAC-2804-2735-611AE027EDA0}"/>
                  </a:ext>
                </a:extLst>
              </p:cNvPr>
              <p:cNvSpPr/>
              <p:nvPr/>
            </p:nvSpPr>
            <p:spPr>
              <a:xfrm>
                <a:off x="1999500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C70E500-6F26-DC3F-A927-3EED420442C6}"/>
                  </a:ext>
                </a:extLst>
              </p:cNvPr>
              <p:cNvSpPr/>
              <p:nvPr/>
            </p:nvSpPr>
            <p:spPr>
              <a:xfrm>
                <a:off x="1908084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006FB63-0F56-886F-2D3B-33E765D7D5E6}"/>
                  </a:ext>
                </a:extLst>
              </p:cNvPr>
              <p:cNvSpPr/>
              <p:nvPr/>
            </p:nvSpPr>
            <p:spPr>
              <a:xfrm>
                <a:off x="1851203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AA16DA1-3ABD-940F-0702-55C41D146284}"/>
                  </a:ext>
                </a:extLst>
              </p:cNvPr>
              <p:cNvSpPr/>
              <p:nvPr/>
            </p:nvSpPr>
            <p:spPr>
              <a:xfrm>
                <a:off x="1813621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A0A6B7CD-D030-E9AA-983C-BF8159EA1E71}"/>
                  </a:ext>
                </a:extLst>
              </p:cNvPr>
              <p:cNvSpPr/>
              <p:nvPr/>
            </p:nvSpPr>
            <p:spPr>
              <a:xfrm>
                <a:off x="1773161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62DAB4B-31F5-2D18-F48F-BF0AA12A103E}"/>
                  </a:ext>
                </a:extLst>
              </p:cNvPr>
              <p:cNvSpPr/>
              <p:nvPr/>
            </p:nvSpPr>
            <p:spPr>
              <a:xfrm>
                <a:off x="1747260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62D03F3-5DCA-554F-1AD1-08FF649A4BE0}"/>
                  </a:ext>
                </a:extLst>
              </p:cNvPr>
              <p:cNvSpPr/>
              <p:nvPr/>
            </p:nvSpPr>
            <p:spPr>
              <a:xfrm>
                <a:off x="1674973" y="2120302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A35C8174-AFD5-4DEF-5CAA-8EA44515E888}"/>
                  </a:ext>
                </a:extLst>
              </p:cNvPr>
              <p:cNvSpPr/>
              <p:nvPr/>
            </p:nvSpPr>
            <p:spPr>
              <a:xfrm>
                <a:off x="1596931" y="2061220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50F20E0-8FCF-71FC-D99B-9AD7323CC5B5}"/>
                  </a:ext>
                </a:extLst>
              </p:cNvPr>
              <p:cNvSpPr/>
              <p:nvPr/>
            </p:nvSpPr>
            <p:spPr>
              <a:xfrm>
                <a:off x="1564089" y="2061220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62EDA07-9567-5206-1D58-056D466716B8}"/>
                  </a:ext>
                </a:extLst>
              </p:cNvPr>
              <p:cNvSpPr/>
              <p:nvPr/>
            </p:nvSpPr>
            <p:spPr>
              <a:xfrm>
                <a:off x="1554609" y="2061220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CDFFB57-5718-B49E-D57E-E9D63814699F}"/>
                  </a:ext>
                </a:extLst>
              </p:cNvPr>
              <p:cNvSpPr/>
              <p:nvPr/>
            </p:nvSpPr>
            <p:spPr>
              <a:xfrm>
                <a:off x="1512117" y="2061220"/>
                <a:ext cx="16928" cy="42830"/>
              </a:xfrm>
              <a:custGeom>
                <a:avLst/>
                <a:gdLst>
                  <a:gd name="connsiteX0" fmla="*/ 0 w 16928"/>
                  <a:gd name="connsiteY0" fmla="*/ 0 h 42830"/>
                  <a:gd name="connsiteX1" fmla="*/ 0 w 16928"/>
                  <a:gd name="connsiteY1" fmla="*/ 42830 h 4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28" h="42830">
                    <a:moveTo>
                      <a:pt x="0" y="0"/>
                    </a:moveTo>
                    <a:lnTo>
                      <a:pt x="0" y="42830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511937D-26EC-8CB6-26B0-5E87C727246C}"/>
                  </a:ext>
                </a:extLst>
              </p:cNvPr>
              <p:cNvSpPr/>
              <p:nvPr/>
            </p:nvSpPr>
            <p:spPr>
              <a:xfrm>
                <a:off x="1355187" y="2051232"/>
                <a:ext cx="3498524" cy="111899"/>
              </a:xfrm>
              <a:custGeom>
                <a:avLst/>
                <a:gdLst>
                  <a:gd name="connsiteX0" fmla="*/ 0 w 3498524"/>
                  <a:gd name="connsiteY0" fmla="*/ 0 h 111899"/>
                  <a:gd name="connsiteX1" fmla="*/ 0 w 3498524"/>
                  <a:gd name="connsiteY1" fmla="*/ 0 h 111899"/>
                  <a:gd name="connsiteX2" fmla="*/ 39444 w 3498524"/>
                  <a:gd name="connsiteY2" fmla="*/ 0 h 111899"/>
                  <a:gd name="connsiteX3" fmla="*/ 39444 w 3498524"/>
                  <a:gd name="connsiteY3" fmla="*/ 52818 h 111899"/>
                  <a:gd name="connsiteX4" fmla="*/ 156931 w 3498524"/>
                  <a:gd name="connsiteY4" fmla="*/ 52818 h 111899"/>
                  <a:gd name="connsiteX5" fmla="*/ 199422 w 3498524"/>
                  <a:gd name="connsiteY5" fmla="*/ 52818 h 111899"/>
                  <a:gd name="connsiteX6" fmla="*/ 208903 w 3498524"/>
                  <a:gd name="connsiteY6" fmla="*/ 52818 h 111899"/>
                  <a:gd name="connsiteX7" fmla="*/ 241745 w 3498524"/>
                  <a:gd name="connsiteY7" fmla="*/ 52818 h 111899"/>
                  <a:gd name="connsiteX8" fmla="*/ 279327 w 3498524"/>
                  <a:gd name="connsiteY8" fmla="*/ 52818 h 111899"/>
                  <a:gd name="connsiteX9" fmla="*/ 279327 w 3498524"/>
                  <a:gd name="connsiteY9" fmla="*/ 111900 h 111899"/>
                  <a:gd name="connsiteX10" fmla="*/ 319787 w 3498524"/>
                  <a:gd name="connsiteY10" fmla="*/ 111900 h 111899"/>
                  <a:gd name="connsiteX11" fmla="*/ 392073 w 3498524"/>
                  <a:gd name="connsiteY11" fmla="*/ 111900 h 111899"/>
                  <a:gd name="connsiteX12" fmla="*/ 417974 w 3498524"/>
                  <a:gd name="connsiteY12" fmla="*/ 111900 h 111899"/>
                  <a:gd name="connsiteX13" fmla="*/ 458434 w 3498524"/>
                  <a:gd name="connsiteY13" fmla="*/ 111900 h 111899"/>
                  <a:gd name="connsiteX14" fmla="*/ 496017 w 3498524"/>
                  <a:gd name="connsiteY14" fmla="*/ 111900 h 111899"/>
                  <a:gd name="connsiteX15" fmla="*/ 552898 w 3498524"/>
                  <a:gd name="connsiteY15" fmla="*/ 111900 h 111899"/>
                  <a:gd name="connsiteX16" fmla="*/ 644314 w 3498524"/>
                  <a:gd name="connsiteY16" fmla="*/ 111900 h 111899"/>
                  <a:gd name="connsiteX17" fmla="*/ 679018 w 3498524"/>
                  <a:gd name="connsiteY17" fmla="*/ 111900 h 111899"/>
                  <a:gd name="connsiteX18" fmla="*/ 757060 w 3498524"/>
                  <a:gd name="connsiteY18" fmla="*/ 111900 h 111899"/>
                  <a:gd name="connsiteX19" fmla="*/ 759938 w 3498524"/>
                  <a:gd name="connsiteY19" fmla="*/ 111900 h 111899"/>
                  <a:gd name="connsiteX20" fmla="*/ 783131 w 3498524"/>
                  <a:gd name="connsiteY20" fmla="*/ 111900 h 111899"/>
                  <a:gd name="connsiteX21" fmla="*/ 879456 w 3498524"/>
                  <a:gd name="connsiteY21" fmla="*/ 111900 h 111899"/>
                  <a:gd name="connsiteX22" fmla="*/ 910267 w 3498524"/>
                  <a:gd name="connsiteY22" fmla="*/ 111900 h 111899"/>
                  <a:gd name="connsiteX23" fmla="*/ 983399 w 3498524"/>
                  <a:gd name="connsiteY23" fmla="*/ 111900 h 111899"/>
                  <a:gd name="connsiteX24" fmla="*/ 1042143 w 3498524"/>
                  <a:gd name="connsiteY24" fmla="*/ 111900 h 111899"/>
                  <a:gd name="connsiteX25" fmla="*/ 1133728 w 3498524"/>
                  <a:gd name="connsiteY25" fmla="*/ 111900 h 111899"/>
                  <a:gd name="connsiteX26" fmla="*/ 1176050 w 3498524"/>
                  <a:gd name="connsiteY26" fmla="*/ 111900 h 111899"/>
                  <a:gd name="connsiteX27" fmla="*/ 1178082 w 3498524"/>
                  <a:gd name="connsiteY27" fmla="*/ 111900 h 111899"/>
                  <a:gd name="connsiteX28" fmla="*/ 1190609 w 3498524"/>
                  <a:gd name="connsiteY28" fmla="*/ 111900 h 111899"/>
                  <a:gd name="connsiteX29" fmla="*/ 1218542 w 3498524"/>
                  <a:gd name="connsiteY29" fmla="*/ 111900 h 111899"/>
                  <a:gd name="connsiteX30" fmla="*/ 1314867 w 3498524"/>
                  <a:gd name="connsiteY30" fmla="*/ 111900 h 111899"/>
                  <a:gd name="connsiteX31" fmla="*/ 1324516 w 3498524"/>
                  <a:gd name="connsiteY31" fmla="*/ 111900 h 111899"/>
                  <a:gd name="connsiteX32" fmla="*/ 1331119 w 3498524"/>
                  <a:gd name="connsiteY32" fmla="*/ 111900 h 111899"/>
                  <a:gd name="connsiteX33" fmla="*/ 1439125 w 3498524"/>
                  <a:gd name="connsiteY33" fmla="*/ 111900 h 111899"/>
                  <a:gd name="connsiteX34" fmla="*/ 1486357 w 3498524"/>
                  <a:gd name="connsiteY34" fmla="*/ 111900 h 111899"/>
                  <a:gd name="connsiteX35" fmla="*/ 1597072 w 3498524"/>
                  <a:gd name="connsiteY35" fmla="*/ 111900 h 111899"/>
                  <a:gd name="connsiteX36" fmla="*/ 2110525 w 3498524"/>
                  <a:gd name="connsiteY36" fmla="*/ 111900 h 111899"/>
                  <a:gd name="connsiteX37" fmla="*/ 2373431 w 3498524"/>
                  <a:gd name="connsiteY37" fmla="*/ 111900 h 111899"/>
                  <a:gd name="connsiteX38" fmla="*/ 2394592 w 3498524"/>
                  <a:gd name="connsiteY38" fmla="*/ 111900 h 111899"/>
                  <a:gd name="connsiteX39" fmla="*/ 2665285 w 3498524"/>
                  <a:gd name="connsiteY39" fmla="*/ 111900 h 111899"/>
                  <a:gd name="connsiteX40" fmla="*/ 2696095 w 3498524"/>
                  <a:gd name="connsiteY40" fmla="*/ 111900 h 111899"/>
                  <a:gd name="connsiteX41" fmla="*/ 3110345 w 3498524"/>
                  <a:gd name="connsiteY41" fmla="*/ 111900 h 111899"/>
                  <a:gd name="connsiteX42" fmla="*/ 3223092 w 3498524"/>
                  <a:gd name="connsiteY42" fmla="*/ 111900 h 111899"/>
                  <a:gd name="connsiteX43" fmla="*/ 3498525 w 3498524"/>
                  <a:gd name="connsiteY43" fmla="*/ 111900 h 11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498524" h="111899">
                    <a:moveTo>
                      <a:pt x="0" y="0"/>
                    </a:moveTo>
                    <a:lnTo>
                      <a:pt x="0" y="0"/>
                    </a:lnTo>
                    <a:lnTo>
                      <a:pt x="39444" y="0"/>
                    </a:lnTo>
                    <a:lnTo>
                      <a:pt x="39444" y="52818"/>
                    </a:lnTo>
                    <a:lnTo>
                      <a:pt x="156931" y="52818"/>
                    </a:lnTo>
                    <a:lnTo>
                      <a:pt x="199422" y="52818"/>
                    </a:lnTo>
                    <a:lnTo>
                      <a:pt x="208903" y="52818"/>
                    </a:lnTo>
                    <a:lnTo>
                      <a:pt x="241745" y="52818"/>
                    </a:lnTo>
                    <a:lnTo>
                      <a:pt x="279327" y="52818"/>
                    </a:lnTo>
                    <a:lnTo>
                      <a:pt x="279327" y="111900"/>
                    </a:lnTo>
                    <a:lnTo>
                      <a:pt x="319787" y="111900"/>
                    </a:lnTo>
                    <a:lnTo>
                      <a:pt x="392073" y="111900"/>
                    </a:lnTo>
                    <a:lnTo>
                      <a:pt x="417974" y="111900"/>
                    </a:lnTo>
                    <a:lnTo>
                      <a:pt x="458434" y="111900"/>
                    </a:lnTo>
                    <a:lnTo>
                      <a:pt x="496017" y="111900"/>
                    </a:lnTo>
                    <a:lnTo>
                      <a:pt x="552898" y="111900"/>
                    </a:lnTo>
                    <a:lnTo>
                      <a:pt x="644314" y="111900"/>
                    </a:lnTo>
                    <a:lnTo>
                      <a:pt x="679018" y="111900"/>
                    </a:lnTo>
                    <a:lnTo>
                      <a:pt x="757060" y="111900"/>
                    </a:lnTo>
                    <a:lnTo>
                      <a:pt x="759938" y="111900"/>
                    </a:lnTo>
                    <a:lnTo>
                      <a:pt x="783131" y="111900"/>
                    </a:lnTo>
                    <a:lnTo>
                      <a:pt x="879456" y="111900"/>
                    </a:lnTo>
                    <a:lnTo>
                      <a:pt x="910267" y="111900"/>
                    </a:lnTo>
                    <a:lnTo>
                      <a:pt x="983399" y="111900"/>
                    </a:lnTo>
                    <a:lnTo>
                      <a:pt x="1042143" y="111900"/>
                    </a:lnTo>
                    <a:lnTo>
                      <a:pt x="1133728" y="111900"/>
                    </a:lnTo>
                    <a:lnTo>
                      <a:pt x="1176050" y="111900"/>
                    </a:lnTo>
                    <a:lnTo>
                      <a:pt x="1178082" y="111900"/>
                    </a:lnTo>
                    <a:lnTo>
                      <a:pt x="1190609" y="111900"/>
                    </a:lnTo>
                    <a:lnTo>
                      <a:pt x="1218542" y="111900"/>
                    </a:lnTo>
                    <a:lnTo>
                      <a:pt x="1314867" y="111900"/>
                    </a:lnTo>
                    <a:lnTo>
                      <a:pt x="1324516" y="111900"/>
                    </a:lnTo>
                    <a:lnTo>
                      <a:pt x="1331119" y="111900"/>
                    </a:lnTo>
                    <a:lnTo>
                      <a:pt x="1439125" y="111900"/>
                    </a:lnTo>
                    <a:lnTo>
                      <a:pt x="1486357" y="111900"/>
                    </a:lnTo>
                    <a:lnTo>
                      <a:pt x="1597072" y="111900"/>
                    </a:lnTo>
                    <a:lnTo>
                      <a:pt x="2110525" y="111900"/>
                    </a:lnTo>
                    <a:lnTo>
                      <a:pt x="2373431" y="111900"/>
                    </a:lnTo>
                    <a:lnTo>
                      <a:pt x="2394592" y="111900"/>
                    </a:lnTo>
                    <a:lnTo>
                      <a:pt x="2665285" y="111900"/>
                    </a:lnTo>
                    <a:lnTo>
                      <a:pt x="2696095" y="111900"/>
                    </a:lnTo>
                    <a:lnTo>
                      <a:pt x="3110345" y="111900"/>
                    </a:lnTo>
                    <a:lnTo>
                      <a:pt x="3223092" y="111900"/>
                    </a:lnTo>
                    <a:lnTo>
                      <a:pt x="3498525" y="111900"/>
                    </a:ln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8C91A8D-D01D-3ADE-6BC0-C1C17AEA2F88}"/>
              </a:ext>
            </a:extLst>
          </p:cNvPr>
          <p:cNvGrpSpPr/>
          <p:nvPr/>
        </p:nvGrpSpPr>
        <p:grpSpPr>
          <a:xfrm>
            <a:off x="1931850" y="3630622"/>
            <a:ext cx="3011252" cy="430539"/>
            <a:chOff x="1829124" y="3644059"/>
            <a:chExt cx="2568667" cy="43053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88FD38-BA8A-DF24-1EB0-587E9306BA6D}"/>
                </a:ext>
              </a:extLst>
            </p:cNvPr>
            <p:cNvSpPr txBox="1"/>
            <p:nvPr/>
          </p:nvSpPr>
          <p:spPr>
            <a:xfrm>
              <a:off x="1829124" y="3670962"/>
              <a:ext cx="29014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Total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FAE756D-20D7-6AD4-1F45-43BD1F3B7A61}"/>
                </a:ext>
              </a:extLst>
            </p:cNvPr>
            <p:cNvSpPr txBox="1"/>
            <p:nvPr/>
          </p:nvSpPr>
          <p:spPr>
            <a:xfrm>
              <a:off x="1902061" y="3920710"/>
              <a:ext cx="14427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F3EE001-9C9F-8119-11CB-0B1BE2D08C09}"/>
                </a:ext>
              </a:extLst>
            </p:cNvPr>
            <p:cNvSpPr txBox="1"/>
            <p:nvPr/>
          </p:nvSpPr>
          <p:spPr>
            <a:xfrm>
              <a:off x="2099645" y="3670962"/>
              <a:ext cx="392736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Events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972C199-9891-7FE9-1708-B78863FBE733}"/>
                </a:ext>
              </a:extLst>
            </p:cNvPr>
            <p:cNvSpPr txBox="1"/>
            <p:nvPr/>
          </p:nvSpPr>
          <p:spPr>
            <a:xfrm>
              <a:off x="2259945" y="3920710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7FAF23-B564-FA2A-2F3C-09A4D9BC16B4}"/>
                </a:ext>
              </a:extLst>
            </p:cNvPr>
            <p:cNvSpPr txBox="1"/>
            <p:nvPr/>
          </p:nvSpPr>
          <p:spPr>
            <a:xfrm>
              <a:off x="2647292" y="3670962"/>
              <a:ext cx="58388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Median OS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B262065-6677-8DD0-5342-9DF24ECFACB8}"/>
                </a:ext>
              </a:extLst>
            </p:cNvPr>
            <p:cNvSpPr txBox="1"/>
            <p:nvPr/>
          </p:nvSpPr>
          <p:spPr>
            <a:xfrm>
              <a:off x="2539283" y="3920710"/>
              <a:ext cx="79989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Not reached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7E20177-A6C5-3B69-E1DD-3EC8EDA8A481}"/>
                </a:ext>
              </a:extLst>
            </p:cNvPr>
            <p:cNvSpPr txBox="1"/>
            <p:nvPr/>
          </p:nvSpPr>
          <p:spPr>
            <a:xfrm>
              <a:off x="3395487" y="3670962"/>
              <a:ext cx="100230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1-year OS (95% CI)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13B3F5C-D0E9-1B20-7650-E75EC9298462}"/>
                </a:ext>
              </a:extLst>
            </p:cNvPr>
            <p:cNvSpPr txBox="1"/>
            <p:nvPr/>
          </p:nvSpPr>
          <p:spPr>
            <a:xfrm>
              <a:off x="4082009" y="3644059"/>
              <a:ext cx="31932" cy="2203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203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-26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 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4A7EA1A-74D4-5B27-139F-F54765CE62E0}"/>
                </a:ext>
              </a:extLst>
            </p:cNvPr>
            <p:cNvSpPr txBox="1"/>
            <p:nvPr/>
          </p:nvSpPr>
          <p:spPr>
            <a:xfrm>
              <a:off x="3527147" y="3920710"/>
              <a:ext cx="73898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95% (80–99)</a:t>
              </a: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8C7D75E-EDAB-BAA2-A67C-1FB9EE07B13B}"/>
                </a:ext>
              </a:extLst>
            </p:cNvPr>
            <p:cNvSpPr/>
            <p:nvPr/>
          </p:nvSpPr>
          <p:spPr>
            <a:xfrm>
              <a:off x="1831171" y="3879745"/>
              <a:ext cx="2548833" cy="0"/>
            </a:xfrm>
            <a:custGeom>
              <a:avLst/>
              <a:gdLst>
                <a:gd name="connsiteX0" fmla="*/ 2463831 w 2463830"/>
                <a:gd name="connsiteY0" fmla="*/ 0 h 16928"/>
                <a:gd name="connsiteX1" fmla="*/ 0 w 2463830"/>
                <a:gd name="connsiteY1" fmla="*/ 0 h 1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3830" h="16928">
                  <a:moveTo>
                    <a:pt x="2463831" y="0"/>
                  </a:moveTo>
                  <a:lnTo>
                    <a:pt x="0" y="0"/>
                  </a:lnTo>
                </a:path>
              </a:pathLst>
            </a:custGeom>
            <a:ln w="8456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581" name="TextBox 580">
            <a:extLst>
              <a:ext uri="{FF2B5EF4-FFF2-40B4-BE49-F238E27FC236}">
                <a16:creationId xmlns:a16="http://schemas.microsoft.com/office/drawing/2014/main" id="{B6D80BA1-EB6B-E822-6EBE-682ECEE0790F}"/>
              </a:ext>
            </a:extLst>
          </p:cNvPr>
          <p:cNvSpPr txBox="1"/>
          <p:nvPr/>
        </p:nvSpPr>
        <p:spPr>
          <a:xfrm>
            <a:off x="2561117" y="4462003"/>
            <a:ext cx="242855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Time since the start of therapy (months)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DA380F64-B287-A2A1-16A4-4DDFDEB77FEE}"/>
              </a:ext>
            </a:extLst>
          </p:cNvPr>
          <p:cNvSpPr txBox="1"/>
          <p:nvPr/>
        </p:nvSpPr>
        <p:spPr>
          <a:xfrm>
            <a:off x="6264068" y="4676660"/>
            <a:ext cx="1207062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Number at risk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(number censored)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8CA6D737-1915-7C09-1F74-034D12D3179C}"/>
              </a:ext>
            </a:extLst>
          </p:cNvPr>
          <p:cNvSpPr txBox="1"/>
          <p:nvPr/>
        </p:nvSpPr>
        <p:spPr>
          <a:xfrm>
            <a:off x="7661897" y="4243857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0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846CDB81-7F9D-207A-B99C-B93CD18CD61E}"/>
              </a:ext>
            </a:extLst>
          </p:cNvPr>
          <p:cNvSpPr txBox="1"/>
          <p:nvPr/>
        </p:nvSpPr>
        <p:spPr>
          <a:xfrm>
            <a:off x="7544445" y="467666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14 (0)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7C9A9402-55A3-F4FF-3664-AB04314F2A95}"/>
              </a:ext>
            </a:extLst>
          </p:cNvPr>
          <p:cNvSpPr txBox="1"/>
          <p:nvPr/>
        </p:nvSpPr>
        <p:spPr>
          <a:xfrm>
            <a:off x="8090706" y="4243857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6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98135697-3DC0-BBBE-6AF5-8A0FF571382B}"/>
              </a:ext>
            </a:extLst>
          </p:cNvPr>
          <p:cNvSpPr txBox="1"/>
          <p:nvPr/>
        </p:nvSpPr>
        <p:spPr>
          <a:xfrm>
            <a:off x="7984089" y="467666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13 (0)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9F024B3A-4B0A-0A89-978B-E25F3A8650D4}"/>
              </a:ext>
            </a:extLst>
          </p:cNvPr>
          <p:cNvSpPr txBox="1"/>
          <p:nvPr/>
        </p:nvSpPr>
        <p:spPr>
          <a:xfrm>
            <a:off x="8487292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12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A868F1C5-EF49-689B-E930-2D248D227497}"/>
              </a:ext>
            </a:extLst>
          </p:cNvPr>
          <p:cNvSpPr txBox="1"/>
          <p:nvPr/>
        </p:nvSpPr>
        <p:spPr>
          <a:xfrm>
            <a:off x="8420516" y="4676660"/>
            <a:ext cx="34785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10 (1)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A3D297BA-2BBB-236B-A933-C6F2E9053174}"/>
              </a:ext>
            </a:extLst>
          </p:cNvPr>
          <p:cNvSpPr txBox="1"/>
          <p:nvPr/>
        </p:nvSpPr>
        <p:spPr>
          <a:xfrm>
            <a:off x="8914408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18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238DF68A-2735-21CC-2DB2-B8E5E10A0035}"/>
              </a:ext>
            </a:extLst>
          </p:cNvPr>
          <p:cNvSpPr txBox="1"/>
          <p:nvPr/>
        </p:nvSpPr>
        <p:spPr>
          <a:xfrm>
            <a:off x="8881667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5 (4)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32885E7C-7CDF-E8A2-1585-D2C4E89B521D}"/>
              </a:ext>
            </a:extLst>
          </p:cNvPr>
          <p:cNvSpPr txBox="1"/>
          <p:nvPr/>
        </p:nvSpPr>
        <p:spPr>
          <a:xfrm>
            <a:off x="9343724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24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2057096C-2AFE-D726-683E-0F5373F1438E}"/>
              </a:ext>
            </a:extLst>
          </p:cNvPr>
          <p:cNvSpPr txBox="1"/>
          <p:nvPr/>
        </p:nvSpPr>
        <p:spPr>
          <a:xfrm>
            <a:off x="9303535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 (6)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96738A50-FCAD-9FCF-7C77-8472E18D4BF3}"/>
              </a:ext>
            </a:extLst>
          </p:cNvPr>
          <p:cNvSpPr txBox="1"/>
          <p:nvPr/>
        </p:nvSpPr>
        <p:spPr>
          <a:xfrm>
            <a:off x="9775072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30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83E23BF2-7112-E4B2-3D90-2213B7C5F49A}"/>
              </a:ext>
            </a:extLst>
          </p:cNvPr>
          <p:cNvSpPr txBox="1"/>
          <p:nvPr/>
        </p:nvSpPr>
        <p:spPr>
          <a:xfrm>
            <a:off x="9741824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 (7)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0D8FB06D-6211-8134-7583-6E68D8BB2151}"/>
              </a:ext>
            </a:extLst>
          </p:cNvPr>
          <p:cNvSpPr txBox="1"/>
          <p:nvPr/>
        </p:nvSpPr>
        <p:spPr>
          <a:xfrm>
            <a:off x="10204051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36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8505B42A-F940-01C3-874A-7E320727C943}"/>
              </a:ext>
            </a:extLst>
          </p:cNvPr>
          <p:cNvSpPr txBox="1"/>
          <p:nvPr/>
        </p:nvSpPr>
        <p:spPr>
          <a:xfrm>
            <a:off x="10169279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 (7)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2798990-8CD7-1067-A8B7-BD40551C65B5}"/>
              </a:ext>
            </a:extLst>
          </p:cNvPr>
          <p:cNvSpPr txBox="1"/>
          <p:nvPr/>
        </p:nvSpPr>
        <p:spPr>
          <a:xfrm>
            <a:off x="10635060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42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C2B26E9B-ED8B-6DBD-2DB1-08E9E3D77142}"/>
              </a:ext>
            </a:extLst>
          </p:cNvPr>
          <p:cNvSpPr txBox="1"/>
          <p:nvPr/>
        </p:nvSpPr>
        <p:spPr>
          <a:xfrm>
            <a:off x="10599780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 (7)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D263B397-C569-6580-0C95-DC32BBB29595}"/>
              </a:ext>
            </a:extLst>
          </p:cNvPr>
          <p:cNvSpPr txBox="1"/>
          <p:nvPr/>
        </p:nvSpPr>
        <p:spPr>
          <a:xfrm>
            <a:off x="11062176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48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037EE756-554F-32EC-FDAE-84DB684CC28B}"/>
              </a:ext>
            </a:extLst>
          </p:cNvPr>
          <p:cNvSpPr txBox="1"/>
          <p:nvPr/>
        </p:nvSpPr>
        <p:spPr>
          <a:xfrm>
            <a:off x="11032992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 (8)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A4337748-C629-5E3B-2EB7-81E1B383D275}"/>
              </a:ext>
            </a:extLst>
          </p:cNvPr>
          <p:cNvSpPr txBox="1"/>
          <p:nvPr/>
        </p:nvSpPr>
        <p:spPr>
          <a:xfrm>
            <a:off x="11495725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54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63FC2BF0-91AF-3AC0-A902-417133622450}"/>
              </a:ext>
            </a:extLst>
          </p:cNvPr>
          <p:cNvSpPr txBox="1"/>
          <p:nvPr/>
        </p:nvSpPr>
        <p:spPr>
          <a:xfrm>
            <a:off x="11455366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0 (9)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50F757F6-2499-B3AF-8618-C2A882485E8A}"/>
              </a:ext>
            </a:extLst>
          </p:cNvPr>
          <p:cNvSpPr txBox="1"/>
          <p:nvPr/>
        </p:nvSpPr>
        <p:spPr>
          <a:xfrm>
            <a:off x="7533013" y="4108426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0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1B6472C0-14ED-293B-88C7-04F5E7A3D096}"/>
              </a:ext>
            </a:extLst>
          </p:cNvPr>
          <p:cNvSpPr txBox="1"/>
          <p:nvPr/>
        </p:nvSpPr>
        <p:spPr>
          <a:xfrm>
            <a:off x="7460879" y="3581976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25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B9F17AB1-EE2A-5B7C-2E98-7A53BC536DC8}"/>
              </a:ext>
            </a:extLst>
          </p:cNvPr>
          <p:cNvSpPr txBox="1"/>
          <p:nvPr/>
        </p:nvSpPr>
        <p:spPr>
          <a:xfrm>
            <a:off x="7460879" y="3055527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50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E2FFB779-A931-4F57-7821-6281BB76E2C4}"/>
              </a:ext>
            </a:extLst>
          </p:cNvPr>
          <p:cNvSpPr txBox="1"/>
          <p:nvPr/>
        </p:nvSpPr>
        <p:spPr>
          <a:xfrm>
            <a:off x="7460879" y="2529078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75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B47E7C2E-E847-A547-8B09-C9DD0DEB6FF8}"/>
              </a:ext>
            </a:extLst>
          </p:cNvPr>
          <p:cNvSpPr txBox="1"/>
          <p:nvPr/>
        </p:nvSpPr>
        <p:spPr>
          <a:xfrm>
            <a:off x="7388743" y="2002629"/>
            <a:ext cx="21640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100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18EA512E-BF8C-2282-B382-9E629111002E}"/>
              </a:ext>
            </a:extLst>
          </p:cNvPr>
          <p:cNvSpPr txBox="1"/>
          <p:nvPr/>
        </p:nvSpPr>
        <p:spPr>
          <a:xfrm rot="16200000">
            <a:off x="6344617" y="3099633"/>
            <a:ext cx="170880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Patients who were alive (%)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63A44055-D16E-B41E-AE66-EE2110134547}"/>
              </a:ext>
            </a:extLst>
          </p:cNvPr>
          <p:cNvSpPr txBox="1"/>
          <p:nvPr/>
        </p:nvSpPr>
        <p:spPr>
          <a:xfrm>
            <a:off x="9181575" y="4452183"/>
            <a:ext cx="868828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Time (months)</a:t>
            </a:r>
          </a:p>
        </p:txBody>
      </p: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DA87F8F8-9E10-E546-01F8-4B481A256791}"/>
              </a:ext>
            </a:extLst>
          </p:cNvPr>
          <p:cNvGrpSpPr/>
          <p:nvPr/>
        </p:nvGrpSpPr>
        <p:grpSpPr>
          <a:xfrm>
            <a:off x="7888156" y="3436223"/>
            <a:ext cx="2952000" cy="711414"/>
            <a:chOff x="1818985" y="3517073"/>
            <a:chExt cx="2518125" cy="711414"/>
          </a:xfrm>
        </p:grpSpPr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0209F85-BCC8-E72F-3AC8-0DE428A5751D}"/>
                </a:ext>
              </a:extLst>
            </p:cNvPr>
            <p:cNvSpPr txBox="1"/>
            <p:nvPr/>
          </p:nvSpPr>
          <p:spPr>
            <a:xfrm>
              <a:off x="1829124" y="3670962"/>
              <a:ext cx="29014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Total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4906D1BD-DF6C-0F7B-F8E5-6A140155E305}"/>
                </a:ext>
              </a:extLst>
            </p:cNvPr>
            <p:cNvSpPr txBox="1"/>
            <p:nvPr/>
          </p:nvSpPr>
          <p:spPr>
            <a:xfrm>
              <a:off x="1912663" y="3920710"/>
              <a:ext cx="12306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14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B5A96C4C-A89A-0A07-090A-676390CB60CE}"/>
                </a:ext>
              </a:extLst>
            </p:cNvPr>
            <p:cNvSpPr txBox="1"/>
            <p:nvPr/>
          </p:nvSpPr>
          <p:spPr>
            <a:xfrm>
              <a:off x="2282264" y="3670962"/>
              <a:ext cx="392736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Events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A983C09D-B114-F42A-698E-4DD7834BD4C3}"/>
                </a:ext>
              </a:extLst>
            </p:cNvPr>
            <p:cNvSpPr txBox="1"/>
            <p:nvPr/>
          </p:nvSpPr>
          <p:spPr>
            <a:xfrm>
              <a:off x="2447864" y="3920710"/>
              <a:ext cx="6153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F5D43298-FB43-9E71-3805-D515B92EB2B9}"/>
                </a:ext>
              </a:extLst>
            </p:cNvPr>
            <p:cNvSpPr txBox="1"/>
            <p:nvPr/>
          </p:nvSpPr>
          <p:spPr>
            <a:xfrm>
              <a:off x="2837995" y="3670962"/>
              <a:ext cx="58388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Median OS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54887072-7257-C293-E15E-81B18094032E}"/>
                </a:ext>
              </a:extLst>
            </p:cNvPr>
            <p:cNvSpPr txBox="1"/>
            <p:nvPr/>
          </p:nvSpPr>
          <p:spPr>
            <a:xfrm>
              <a:off x="2894386" y="3920710"/>
              <a:ext cx="47109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Not reached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058039B2-5ABD-2AE1-214D-632335ACB95A}"/>
                </a:ext>
              </a:extLst>
            </p:cNvPr>
            <p:cNvSpPr txBox="1"/>
            <p:nvPr/>
          </p:nvSpPr>
          <p:spPr>
            <a:xfrm>
              <a:off x="3584872" y="3517073"/>
              <a:ext cx="623533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1-year</a:t>
              </a:r>
              <a:b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</a:b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OS (95% CI)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8BB421CF-0B31-F18D-7537-091A4F0BB9EB}"/>
                </a:ext>
              </a:extLst>
            </p:cNvPr>
            <p:cNvSpPr txBox="1"/>
            <p:nvPr/>
          </p:nvSpPr>
          <p:spPr>
            <a:xfrm>
              <a:off x="4082009" y="3644059"/>
              <a:ext cx="31932" cy="2203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203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-26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 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78A0A950-1327-37D9-D4FC-DBE670238CCB}"/>
                </a:ext>
              </a:extLst>
            </p:cNvPr>
            <p:cNvSpPr txBox="1"/>
            <p:nvPr/>
          </p:nvSpPr>
          <p:spPr>
            <a:xfrm>
              <a:off x="3581452" y="3920710"/>
              <a:ext cx="63037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79% (47–93)</a:t>
              </a:r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D7D3B61-32D5-EED6-653A-A944BC546A79}"/>
                </a:ext>
              </a:extLst>
            </p:cNvPr>
            <p:cNvSpPr/>
            <p:nvPr/>
          </p:nvSpPr>
          <p:spPr>
            <a:xfrm>
              <a:off x="1818985" y="3874982"/>
              <a:ext cx="2518125" cy="0"/>
            </a:xfrm>
            <a:custGeom>
              <a:avLst/>
              <a:gdLst>
                <a:gd name="connsiteX0" fmla="*/ 2463831 w 2463830"/>
                <a:gd name="connsiteY0" fmla="*/ 0 h 16928"/>
                <a:gd name="connsiteX1" fmla="*/ 0 w 2463830"/>
                <a:gd name="connsiteY1" fmla="*/ 0 h 1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3830" h="16928">
                  <a:moveTo>
                    <a:pt x="2463831" y="0"/>
                  </a:moveTo>
                  <a:lnTo>
                    <a:pt x="0" y="0"/>
                  </a:lnTo>
                </a:path>
              </a:pathLst>
            </a:custGeom>
            <a:ln w="8456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0FFD4F94-CD4F-7F25-FB4D-3D4CFFDAA566}"/>
              </a:ext>
            </a:extLst>
          </p:cNvPr>
          <p:cNvGrpSpPr/>
          <p:nvPr/>
        </p:nvGrpSpPr>
        <p:grpSpPr>
          <a:xfrm>
            <a:off x="7684202" y="2077006"/>
            <a:ext cx="3743741" cy="866775"/>
            <a:chOff x="7031528" y="1980567"/>
            <a:chExt cx="4190370" cy="908192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06B786BD-1FF8-7685-3F3C-5F8509725801}"/>
                </a:ext>
              </a:extLst>
            </p:cNvPr>
            <p:cNvSpPr/>
            <p:nvPr/>
          </p:nvSpPr>
          <p:spPr>
            <a:xfrm>
              <a:off x="7031528" y="1980567"/>
              <a:ext cx="4175726" cy="908191"/>
            </a:xfrm>
            <a:custGeom>
              <a:avLst/>
              <a:gdLst>
                <a:gd name="connsiteX0" fmla="*/ 0 w 4175726"/>
                <a:gd name="connsiteY0" fmla="*/ 0 h 908191"/>
                <a:gd name="connsiteX1" fmla="*/ 0 w 4175726"/>
                <a:gd name="connsiteY1" fmla="*/ 0 h 908191"/>
                <a:gd name="connsiteX2" fmla="*/ 425554 w 4175726"/>
                <a:gd name="connsiteY2" fmla="*/ 0 h 908191"/>
                <a:gd name="connsiteX3" fmla="*/ 425554 w 4175726"/>
                <a:gd name="connsiteY3" fmla="*/ 158021 h 908191"/>
                <a:gd name="connsiteX4" fmla="*/ 534651 w 4175726"/>
                <a:gd name="connsiteY4" fmla="*/ 158021 h 908191"/>
                <a:gd name="connsiteX5" fmla="*/ 534651 w 4175726"/>
                <a:gd name="connsiteY5" fmla="*/ 315941 h 908191"/>
                <a:gd name="connsiteX6" fmla="*/ 825920 w 4175726"/>
                <a:gd name="connsiteY6" fmla="*/ 315941 h 908191"/>
                <a:gd name="connsiteX7" fmla="*/ 825920 w 4175726"/>
                <a:gd name="connsiteY7" fmla="*/ 473962 h 908191"/>
                <a:gd name="connsiteX8" fmla="*/ 855500 w 4175726"/>
                <a:gd name="connsiteY8" fmla="*/ 473962 h 908191"/>
                <a:gd name="connsiteX9" fmla="*/ 994032 w 4175726"/>
                <a:gd name="connsiteY9" fmla="*/ 473962 h 908191"/>
                <a:gd name="connsiteX10" fmla="*/ 1116163 w 4175726"/>
                <a:gd name="connsiteY10" fmla="*/ 473962 h 908191"/>
                <a:gd name="connsiteX11" fmla="*/ 1145597 w 4175726"/>
                <a:gd name="connsiteY11" fmla="*/ 473962 h 908191"/>
                <a:gd name="connsiteX12" fmla="*/ 1145597 w 4175726"/>
                <a:gd name="connsiteY12" fmla="*/ 691077 h 908191"/>
                <a:gd name="connsiteX13" fmla="*/ 1214424 w 4175726"/>
                <a:gd name="connsiteY13" fmla="*/ 691077 h 908191"/>
                <a:gd name="connsiteX14" fmla="*/ 1214424 w 4175726"/>
                <a:gd name="connsiteY14" fmla="*/ 908192 h 908191"/>
                <a:gd name="connsiteX15" fmla="*/ 1337726 w 4175726"/>
                <a:gd name="connsiteY15" fmla="*/ 908192 h 908191"/>
                <a:gd name="connsiteX16" fmla="*/ 1782903 w 4175726"/>
                <a:gd name="connsiteY16" fmla="*/ 908192 h 908191"/>
                <a:gd name="connsiteX17" fmla="*/ 1803697 w 4175726"/>
                <a:gd name="connsiteY17" fmla="*/ 908192 h 908191"/>
                <a:gd name="connsiteX18" fmla="*/ 1955262 w 4175726"/>
                <a:gd name="connsiteY18" fmla="*/ 908192 h 908191"/>
                <a:gd name="connsiteX19" fmla="*/ 3728353 w 4175726"/>
                <a:gd name="connsiteY19" fmla="*/ 908192 h 908191"/>
                <a:gd name="connsiteX20" fmla="*/ 4175726 w 4175726"/>
                <a:gd name="connsiteY20" fmla="*/ 908192 h 90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75726" h="908191">
                  <a:moveTo>
                    <a:pt x="0" y="0"/>
                  </a:moveTo>
                  <a:lnTo>
                    <a:pt x="0" y="0"/>
                  </a:lnTo>
                  <a:lnTo>
                    <a:pt x="425554" y="0"/>
                  </a:lnTo>
                  <a:lnTo>
                    <a:pt x="425554" y="158021"/>
                  </a:lnTo>
                  <a:lnTo>
                    <a:pt x="534651" y="158021"/>
                  </a:lnTo>
                  <a:lnTo>
                    <a:pt x="534651" y="315941"/>
                  </a:lnTo>
                  <a:lnTo>
                    <a:pt x="825920" y="315941"/>
                  </a:lnTo>
                  <a:lnTo>
                    <a:pt x="825920" y="473962"/>
                  </a:lnTo>
                  <a:lnTo>
                    <a:pt x="855500" y="473962"/>
                  </a:lnTo>
                  <a:lnTo>
                    <a:pt x="994032" y="473962"/>
                  </a:lnTo>
                  <a:lnTo>
                    <a:pt x="1116163" y="473962"/>
                  </a:lnTo>
                  <a:lnTo>
                    <a:pt x="1145597" y="473962"/>
                  </a:lnTo>
                  <a:lnTo>
                    <a:pt x="1145597" y="691077"/>
                  </a:lnTo>
                  <a:lnTo>
                    <a:pt x="1214424" y="691077"/>
                  </a:lnTo>
                  <a:lnTo>
                    <a:pt x="1214424" y="908192"/>
                  </a:lnTo>
                  <a:lnTo>
                    <a:pt x="1337726" y="908192"/>
                  </a:lnTo>
                  <a:lnTo>
                    <a:pt x="1782903" y="908192"/>
                  </a:lnTo>
                  <a:lnTo>
                    <a:pt x="1803697" y="908192"/>
                  </a:lnTo>
                  <a:lnTo>
                    <a:pt x="1955262" y="908192"/>
                  </a:lnTo>
                  <a:lnTo>
                    <a:pt x="3728353" y="908192"/>
                  </a:lnTo>
                  <a:lnTo>
                    <a:pt x="4175726" y="908192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43777A8B-C923-F904-7495-13BAD63D3C2C}"/>
                </a:ext>
              </a:extLst>
            </p:cNvPr>
            <p:cNvSpPr/>
            <p:nvPr/>
          </p:nvSpPr>
          <p:spPr>
            <a:xfrm>
              <a:off x="7887029" y="2409553"/>
              <a:ext cx="14643" cy="44975"/>
            </a:xfrm>
            <a:custGeom>
              <a:avLst/>
              <a:gdLst>
                <a:gd name="connsiteX0" fmla="*/ 0 w 14643"/>
                <a:gd name="connsiteY0" fmla="*/ 0 h 44975"/>
                <a:gd name="connsiteX1" fmla="*/ 0 w 14643"/>
                <a:gd name="connsiteY1" fmla="*/ 44976 h 4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3" h="44975">
                  <a:moveTo>
                    <a:pt x="0" y="0"/>
                  </a:moveTo>
                  <a:lnTo>
                    <a:pt x="0" y="44976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12C7514A-F66F-5408-7F98-CA7FD9610938}"/>
                </a:ext>
              </a:extLst>
            </p:cNvPr>
            <p:cNvSpPr/>
            <p:nvPr/>
          </p:nvSpPr>
          <p:spPr>
            <a:xfrm>
              <a:off x="8025561" y="2409553"/>
              <a:ext cx="14643" cy="44975"/>
            </a:xfrm>
            <a:custGeom>
              <a:avLst/>
              <a:gdLst>
                <a:gd name="connsiteX0" fmla="*/ 0 w 14643"/>
                <a:gd name="connsiteY0" fmla="*/ 0 h 44975"/>
                <a:gd name="connsiteX1" fmla="*/ 0 w 14643"/>
                <a:gd name="connsiteY1" fmla="*/ 44976 h 4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3" h="44975">
                  <a:moveTo>
                    <a:pt x="0" y="0"/>
                  </a:moveTo>
                  <a:lnTo>
                    <a:pt x="0" y="44976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FA4A7447-741C-6C70-BEC0-8AA5369C17F1}"/>
                </a:ext>
              </a:extLst>
            </p:cNvPr>
            <p:cNvSpPr/>
            <p:nvPr/>
          </p:nvSpPr>
          <p:spPr>
            <a:xfrm>
              <a:off x="8147691" y="2409553"/>
              <a:ext cx="14643" cy="44975"/>
            </a:xfrm>
            <a:custGeom>
              <a:avLst/>
              <a:gdLst>
                <a:gd name="connsiteX0" fmla="*/ 0 w 14643"/>
                <a:gd name="connsiteY0" fmla="*/ 0 h 44975"/>
                <a:gd name="connsiteX1" fmla="*/ 0 w 14643"/>
                <a:gd name="connsiteY1" fmla="*/ 44976 h 4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3" h="44975">
                  <a:moveTo>
                    <a:pt x="0" y="0"/>
                  </a:moveTo>
                  <a:lnTo>
                    <a:pt x="0" y="44976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AD15DB37-EF6E-7A80-670B-C7E43F441606}"/>
                </a:ext>
              </a:extLst>
            </p:cNvPr>
            <p:cNvSpPr/>
            <p:nvPr/>
          </p:nvSpPr>
          <p:spPr>
            <a:xfrm>
              <a:off x="8369254" y="2843884"/>
              <a:ext cx="14643" cy="44875"/>
            </a:xfrm>
            <a:custGeom>
              <a:avLst/>
              <a:gdLst>
                <a:gd name="connsiteX0" fmla="*/ 0 w 14643"/>
                <a:gd name="connsiteY0" fmla="*/ 0 h 44875"/>
                <a:gd name="connsiteX1" fmla="*/ 0 w 14643"/>
                <a:gd name="connsiteY1" fmla="*/ 44875 h 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3" h="44875">
                  <a:moveTo>
                    <a:pt x="0" y="0"/>
                  </a:moveTo>
                  <a:lnTo>
                    <a:pt x="0" y="4487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98A7177D-7DB2-2F42-2263-194194F171DA}"/>
                </a:ext>
              </a:extLst>
            </p:cNvPr>
            <p:cNvSpPr/>
            <p:nvPr/>
          </p:nvSpPr>
          <p:spPr>
            <a:xfrm>
              <a:off x="8814431" y="2843884"/>
              <a:ext cx="14643" cy="44875"/>
            </a:xfrm>
            <a:custGeom>
              <a:avLst/>
              <a:gdLst>
                <a:gd name="connsiteX0" fmla="*/ 0 w 14643"/>
                <a:gd name="connsiteY0" fmla="*/ 0 h 44875"/>
                <a:gd name="connsiteX1" fmla="*/ 0 w 14643"/>
                <a:gd name="connsiteY1" fmla="*/ 44875 h 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3" h="44875">
                  <a:moveTo>
                    <a:pt x="0" y="0"/>
                  </a:moveTo>
                  <a:lnTo>
                    <a:pt x="0" y="4487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A11491C-8889-BF04-3468-2239E6A22706}"/>
                </a:ext>
              </a:extLst>
            </p:cNvPr>
            <p:cNvSpPr/>
            <p:nvPr/>
          </p:nvSpPr>
          <p:spPr>
            <a:xfrm>
              <a:off x="8835079" y="2843884"/>
              <a:ext cx="14643" cy="44875"/>
            </a:xfrm>
            <a:custGeom>
              <a:avLst/>
              <a:gdLst>
                <a:gd name="connsiteX0" fmla="*/ 0 w 14643"/>
                <a:gd name="connsiteY0" fmla="*/ 0 h 44875"/>
                <a:gd name="connsiteX1" fmla="*/ 0 w 14643"/>
                <a:gd name="connsiteY1" fmla="*/ 44875 h 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3" h="44875">
                  <a:moveTo>
                    <a:pt x="0" y="0"/>
                  </a:moveTo>
                  <a:lnTo>
                    <a:pt x="0" y="4487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A9DF2676-A2C0-3476-C4BA-E625059745B9}"/>
                </a:ext>
              </a:extLst>
            </p:cNvPr>
            <p:cNvSpPr/>
            <p:nvPr/>
          </p:nvSpPr>
          <p:spPr>
            <a:xfrm>
              <a:off x="8986790" y="2843884"/>
              <a:ext cx="14643" cy="44875"/>
            </a:xfrm>
            <a:custGeom>
              <a:avLst/>
              <a:gdLst>
                <a:gd name="connsiteX0" fmla="*/ 0 w 14643"/>
                <a:gd name="connsiteY0" fmla="*/ 0 h 44875"/>
                <a:gd name="connsiteX1" fmla="*/ 0 w 14643"/>
                <a:gd name="connsiteY1" fmla="*/ 44875 h 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3" h="44875">
                  <a:moveTo>
                    <a:pt x="0" y="0"/>
                  </a:moveTo>
                  <a:lnTo>
                    <a:pt x="0" y="4487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66151E70-AA8D-5E93-820C-396AEB6BED4E}"/>
                </a:ext>
              </a:extLst>
            </p:cNvPr>
            <p:cNvSpPr/>
            <p:nvPr/>
          </p:nvSpPr>
          <p:spPr>
            <a:xfrm>
              <a:off x="10759881" y="2843884"/>
              <a:ext cx="14643" cy="44875"/>
            </a:xfrm>
            <a:custGeom>
              <a:avLst/>
              <a:gdLst>
                <a:gd name="connsiteX0" fmla="*/ 0 w 14643"/>
                <a:gd name="connsiteY0" fmla="*/ 0 h 44875"/>
                <a:gd name="connsiteX1" fmla="*/ 0 w 14643"/>
                <a:gd name="connsiteY1" fmla="*/ 44875 h 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3" h="44875">
                  <a:moveTo>
                    <a:pt x="0" y="0"/>
                  </a:moveTo>
                  <a:lnTo>
                    <a:pt x="0" y="4487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7568CB0E-E33F-C4CB-1328-8F1035EE16C9}"/>
                </a:ext>
              </a:extLst>
            </p:cNvPr>
            <p:cNvSpPr/>
            <p:nvPr/>
          </p:nvSpPr>
          <p:spPr>
            <a:xfrm>
              <a:off x="11207255" y="2843884"/>
              <a:ext cx="14643" cy="44875"/>
            </a:xfrm>
            <a:custGeom>
              <a:avLst/>
              <a:gdLst>
                <a:gd name="connsiteX0" fmla="*/ 0 w 14643"/>
                <a:gd name="connsiteY0" fmla="*/ 0 h 44875"/>
                <a:gd name="connsiteX1" fmla="*/ 0 w 14643"/>
                <a:gd name="connsiteY1" fmla="*/ 44875 h 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3" h="44875">
                  <a:moveTo>
                    <a:pt x="0" y="0"/>
                  </a:moveTo>
                  <a:lnTo>
                    <a:pt x="0" y="4487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776314-EC87-47E8-D4A5-0F61873F68C3}"/>
              </a:ext>
            </a:extLst>
          </p:cNvPr>
          <p:cNvSpPr txBox="1"/>
          <p:nvPr/>
        </p:nvSpPr>
        <p:spPr>
          <a:xfrm>
            <a:off x="8739147" y="1608485"/>
            <a:ext cx="175368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R/R Ph+ ALL Cohort</a:t>
            </a:r>
            <a:r>
              <a:rPr kumimoji="0" lang="en-US" sz="14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endParaRPr kumimoji="0" lang="en-US" sz="1400" b="1" i="0" u="none" strike="noStrike" kern="1200" cap="none" spc="0" normalizeH="0" baseline="3000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3FAE1-6C98-D96A-0EE6-F8C26A725C3C}"/>
              </a:ext>
            </a:extLst>
          </p:cNvPr>
          <p:cNvSpPr txBox="1"/>
          <p:nvPr/>
        </p:nvSpPr>
        <p:spPr>
          <a:xfrm>
            <a:off x="2915376" y="1599685"/>
            <a:ext cx="172002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ND Ph+ ALL Cohort</a:t>
            </a:r>
            <a:r>
              <a:rPr kumimoji="0" lang="en-US" sz="14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endParaRPr kumimoji="0" lang="en-US" sz="1400" b="1" i="0" u="none" strike="noStrike" kern="1200" cap="none" spc="0" normalizeH="0" baseline="3000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2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2BE2915-E873-1DF1-F74C-F6D96201E351}"/>
              </a:ext>
            </a:extLst>
          </p:cNvPr>
          <p:cNvGrpSpPr/>
          <p:nvPr/>
        </p:nvGrpSpPr>
        <p:grpSpPr>
          <a:xfrm>
            <a:off x="7648041" y="2051123"/>
            <a:ext cx="3935896" cy="2105967"/>
            <a:chOff x="1304663" y="2045510"/>
            <a:chExt cx="3935896" cy="21059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C1AB4AD-1D35-756E-CEB4-9A9CF534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4150538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432DE1D-8733-A49C-80C0-6412EE685EE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3624281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3CEDE64-0235-A8E9-C17C-7C3E19F61BD9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3098024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3CF607-DC65-FCAD-57F7-9CA33A8B51BE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2571767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0E657F8-FB4C-5ABB-B32D-A5F56CE7D13C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2045510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CB3209FF-D356-358B-4867-883A31E9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365125"/>
            <a:ext cx="11461750" cy="861774"/>
          </a:xfrm>
        </p:spPr>
        <p:txBody>
          <a:bodyPr/>
          <a:lstStyle/>
          <a:p>
            <a:r>
              <a:rPr lang="en-US" sz="2800" noProof="0" dirty="0"/>
              <a:t>EFS in Patients With ND </a:t>
            </a:r>
            <a:r>
              <a:rPr lang="en-US" sz="2800" dirty="0"/>
              <a:t>and</a:t>
            </a:r>
            <a:r>
              <a:rPr lang="en-US" sz="2800" noProof="0" dirty="0"/>
              <a:t> R/R Ph+ ALL After </a:t>
            </a:r>
            <a:br>
              <a:rPr lang="en-US" sz="2800" noProof="0" dirty="0"/>
            </a:br>
            <a:r>
              <a:rPr lang="en-US" sz="2800" noProof="0" dirty="0"/>
              <a:t>the Blinatumomab Plus Ponatinib Regimen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97EDFF0-B30A-0FD8-F75D-A923C15C20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2" y="5826034"/>
            <a:ext cx="10186749" cy="501741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ALL, acute lymphoblastic leukemia; CI, confidence </a:t>
            </a:r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interval; EFS, event-free survival;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MDACC, Monroe Dunaway Anderson Cancer Center; ND, newly diagnosed; Ph+, Philadelphia chromosome positive; R/R, relapsed or refractory. </a:t>
            </a:r>
          </a:p>
          <a:p>
            <a:r>
              <a:rPr lang="en-US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1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. Jabbour E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et al.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Lancet Haematol. 2023;10:e24-e34</a:t>
            </a:r>
            <a:r>
              <a:rPr lang="en-US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. 2.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Jabbour E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et al.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Lancet Haematol. 2023;10:e24-e34;</a:t>
            </a:r>
            <a:r>
              <a:rPr lang="en-US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supplementary material.</a:t>
            </a:r>
            <a:endParaRPr lang="en-US" spc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0817B-BC31-320B-F61A-4C306A8A7A54}"/>
              </a:ext>
            </a:extLst>
          </p:cNvPr>
          <p:cNvSpPr txBox="1"/>
          <p:nvPr/>
        </p:nvSpPr>
        <p:spPr>
          <a:xfrm>
            <a:off x="9023828" y="-1940"/>
            <a:ext cx="2249335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MDACC Blin + Ponatinib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90E9FF8-083D-E069-7228-3F6753E143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5125" y="5316003"/>
            <a:ext cx="11459591" cy="5513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noProof="0" dirty="0"/>
              <a:t>The estimated 1-year EFS rates were 95% (95% CI, 80–99) and 57% (95% CI, 28–78) among ND Ph+ ALL and R/R Ph+ ALL cohorts, respectively</a:t>
            </a:r>
            <a:r>
              <a:rPr lang="en-US" sz="1400" baseline="30000" noProof="0" dirty="0"/>
              <a:t>1,2</a:t>
            </a:r>
            <a:endParaRPr lang="en-US" sz="1400" noProof="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6462F5-2EA6-DC83-2C62-9AD33A630C15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48" name="Freeform 60">
              <a:extLst>
                <a:ext uri="{FF2B5EF4-FFF2-40B4-BE49-F238E27FC236}">
                  <a16:creationId xmlns:a16="http://schemas.microsoft.com/office/drawing/2014/main" id="{5BC60D8D-79E9-9419-3065-71AF938DD857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49" name="Freeform 61">
              <a:extLst>
                <a:ext uri="{FF2B5EF4-FFF2-40B4-BE49-F238E27FC236}">
                  <a16:creationId xmlns:a16="http://schemas.microsoft.com/office/drawing/2014/main" id="{FB34284C-65A0-1038-F9F2-DE70FA4EB597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7F91C8B-3381-0D02-1896-A2FC5AEF5BAE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B31AC77-5216-F67E-AC26-76180D45C835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53" name="Freeform 60">
                <a:extLst>
                  <a:ext uri="{FF2B5EF4-FFF2-40B4-BE49-F238E27FC236}">
                    <a16:creationId xmlns:a16="http://schemas.microsoft.com/office/drawing/2014/main" id="{30C72038-0C80-0918-9973-D604631B771C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 61">
                <a:extLst>
                  <a:ext uri="{FF2B5EF4-FFF2-40B4-BE49-F238E27FC236}">
                    <a16:creationId xmlns:a16="http://schemas.microsoft.com/office/drawing/2014/main" id="{61CD8B27-5FC9-D833-EB71-DFBDDAB5A2FF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632F0BC-CE1B-0276-4BCD-D5D60729D87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99CDB38-BE15-B0C8-28FB-AC6672095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sp>
        <p:nvSpPr>
          <p:cNvPr id="56" name="Rounded 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7F2E1D96-9490-261E-A3E5-F4ECA7C62EFD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7" name="Rounded 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24514628-F469-025E-B727-42757E4B906D}"/>
              </a:ext>
            </a:extLst>
          </p:cNvPr>
          <p:cNvSpPr/>
          <p:nvPr/>
        </p:nvSpPr>
        <p:spPr bwMode="auto">
          <a:xfrm>
            <a:off x="10536335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222107-71A9-9EBF-5338-1389218B112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A20B13-7BAA-BA2C-F093-FDD47DB9854F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293124A-437F-D6CE-9F89-7DF04C80D9B8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BDF62DDE-5425-FC8D-483C-AD92DD6C674F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B27EC5-C6C7-5E64-094E-04D2910E9E58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63" name="Rounded Rectangle 23">
            <a:hlinkClick r:id="rId4" action="ppaction://hlinksldjump"/>
            <a:extLst>
              <a:ext uri="{FF2B5EF4-FFF2-40B4-BE49-F238E27FC236}">
                <a16:creationId xmlns:a16="http://schemas.microsoft.com/office/drawing/2014/main" id="{013AEDFC-F3C0-3D50-C15D-81330BD1DBF4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5F2360-587B-3D14-5022-30A5EDF05E74}"/>
              </a:ext>
            </a:extLst>
          </p:cNvPr>
          <p:cNvSpPr txBox="1"/>
          <p:nvPr/>
        </p:nvSpPr>
        <p:spPr>
          <a:xfrm>
            <a:off x="8739147" y="1608485"/>
            <a:ext cx="175368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R/R Ph+ ALL Cohort</a:t>
            </a:r>
            <a:r>
              <a:rPr kumimoji="0" lang="en-US" sz="14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endParaRPr kumimoji="0" lang="en-US" sz="1400" b="1" i="0" u="none" strike="noStrike" kern="1200" cap="none" spc="0" normalizeH="0" baseline="3000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6FCE869-5BA6-B8D3-C94D-D037ACE0F226}"/>
              </a:ext>
            </a:extLst>
          </p:cNvPr>
          <p:cNvSpPr txBox="1"/>
          <p:nvPr/>
        </p:nvSpPr>
        <p:spPr>
          <a:xfrm>
            <a:off x="2915376" y="1599685"/>
            <a:ext cx="172002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ND Ph+ ALL Cohort</a:t>
            </a:r>
            <a:r>
              <a:rPr kumimoji="0" lang="en-US" sz="14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endParaRPr kumimoji="0" lang="en-US" sz="1400" b="1" i="0" u="none" strike="noStrike" kern="1200" cap="none" spc="0" normalizeH="0" baseline="3000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D642F58-91E4-6E88-E511-8FD0A62D37B9}"/>
              </a:ext>
            </a:extLst>
          </p:cNvPr>
          <p:cNvSpPr txBox="1"/>
          <p:nvPr/>
        </p:nvSpPr>
        <p:spPr>
          <a:xfrm>
            <a:off x="423466" y="4686480"/>
            <a:ext cx="1207062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Number at risk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(number censored)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0CF5510-0972-6103-C80D-78A4513F74FD}"/>
              </a:ext>
            </a:extLst>
          </p:cNvPr>
          <p:cNvSpPr txBox="1"/>
          <p:nvPr/>
        </p:nvSpPr>
        <p:spPr>
          <a:xfrm>
            <a:off x="1821295" y="4215577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3CFE1EC-1152-AE43-3610-ACE81B290A25}"/>
              </a:ext>
            </a:extLst>
          </p:cNvPr>
          <p:cNvSpPr txBox="1"/>
          <p:nvPr/>
        </p:nvSpPr>
        <p:spPr>
          <a:xfrm>
            <a:off x="1703843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40 (0)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4D6DB9E-D5DB-2A0C-38A7-B66576C67028}"/>
              </a:ext>
            </a:extLst>
          </p:cNvPr>
          <p:cNvSpPr txBox="1"/>
          <p:nvPr/>
        </p:nvSpPr>
        <p:spPr>
          <a:xfrm>
            <a:off x="2250104" y="4215577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49C2622-923F-3CBC-1130-70D78140FD4C}"/>
              </a:ext>
            </a:extLst>
          </p:cNvPr>
          <p:cNvSpPr txBox="1"/>
          <p:nvPr/>
        </p:nvSpPr>
        <p:spPr>
          <a:xfrm>
            <a:off x="2143487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31 (7)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D458B7C-D6DF-1A72-B7D4-5C6A7F4D1091}"/>
              </a:ext>
            </a:extLst>
          </p:cNvPr>
          <p:cNvSpPr txBox="1"/>
          <p:nvPr/>
        </p:nvSpPr>
        <p:spPr>
          <a:xfrm>
            <a:off x="2646690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31FF124-DFA8-B46C-BA2C-2CC2BE81B82F}"/>
              </a:ext>
            </a:extLst>
          </p:cNvPr>
          <p:cNvSpPr txBox="1"/>
          <p:nvPr/>
        </p:nvSpPr>
        <p:spPr>
          <a:xfrm>
            <a:off x="2543846" y="4686480"/>
            <a:ext cx="419988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23 (15)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5D07A3A-1C4D-94F6-CD9B-D2147AB90041}"/>
              </a:ext>
            </a:extLst>
          </p:cNvPr>
          <p:cNvSpPr txBox="1"/>
          <p:nvPr/>
        </p:nvSpPr>
        <p:spPr>
          <a:xfrm>
            <a:off x="3073806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18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F1D65A0-5BB8-A765-3423-480D25463A02}"/>
              </a:ext>
            </a:extLst>
          </p:cNvPr>
          <p:cNvSpPr txBox="1"/>
          <p:nvPr/>
        </p:nvSpPr>
        <p:spPr>
          <a:xfrm>
            <a:off x="2968930" y="4686480"/>
            <a:ext cx="419988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14 (24)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E4D687F-C884-A651-8A53-FE9B508D7455}"/>
              </a:ext>
            </a:extLst>
          </p:cNvPr>
          <p:cNvSpPr txBox="1"/>
          <p:nvPr/>
        </p:nvSpPr>
        <p:spPr>
          <a:xfrm>
            <a:off x="3503122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47AA9B6-DC66-FC6B-0A82-4585BB019B8A}"/>
              </a:ext>
            </a:extLst>
          </p:cNvPr>
          <p:cNvSpPr txBox="1"/>
          <p:nvPr/>
        </p:nvSpPr>
        <p:spPr>
          <a:xfrm>
            <a:off x="3426866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8 (30)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76DFF50-AA06-ACAD-75C2-7CF5B20B689D}"/>
              </a:ext>
            </a:extLst>
          </p:cNvPr>
          <p:cNvSpPr txBox="1"/>
          <p:nvPr/>
        </p:nvSpPr>
        <p:spPr>
          <a:xfrm>
            <a:off x="3934470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4D72D4A-96DE-44FC-FE97-0C08D57845B6}"/>
              </a:ext>
            </a:extLst>
          </p:cNvPr>
          <p:cNvSpPr txBox="1"/>
          <p:nvPr/>
        </p:nvSpPr>
        <p:spPr>
          <a:xfrm>
            <a:off x="3865155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7 (31)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0F48369-EE40-9263-2F5F-4E092F9D5259}"/>
              </a:ext>
            </a:extLst>
          </p:cNvPr>
          <p:cNvSpPr txBox="1"/>
          <p:nvPr/>
        </p:nvSpPr>
        <p:spPr>
          <a:xfrm>
            <a:off x="4363449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36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285A9CA-196B-63BB-E583-6F040B341AF3}"/>
              </a:ext>
            </a:extLst>
          </p:cNvPr>
          <p:cNvSpPr txBox="1"/>
          <p:nvPr/>
        </p:nvSpPr>
        <p:spPr>
          <a:xfrm>
            <a:off x="4292609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5 (33)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710314B-6CC4-6BA4-16D2-FA798BA5B4BB}"/>
              </a:ext>
            </a:extLst>
          </p:cNvPr>
          <p:cNvSpPr txBox="1"/>
          <p:nvPr/>
        </p:nvSpPr>
        <p:spPr>
          <a:xfrm>
            <a:off x="4794458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42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4AB84B3-B3F4-8598-234C-EB27CF0EAF35}"/>
              </a:ext>
            </a:extLst>
          </p:cNvPr>
          <p:cNvSpPr txBox="1"/>
          <p:nvPr/>
        </p:nvSpPr>
        <p:spPr>
          <a:xfrm>
            <a:off x="4723111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 (35)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B5A306D-D700-A303-7F71-1A33307E7740}"/>
              </a:ext>
            </a:extLst>
          </p:cNvPr>
          <p:cNvSpPr txBox="1"/>
          <p:nvPr/>
        </p:nvSpPr>
        <p:spPr>
          <a:xfrm>
            <a:off x="5221574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48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8F1228E-EB7D-418E-E34F-CDC04AB002BA}"/>
              </a:ext>
            </a:extLst>
          </p:cNvPr>
          <p:cNvSpPr txBox="1"/>
          <p:nvPr/>
        </p:nvSpPr>
        <p:spPr>
          <a:xfrm>
            <a:off x="5156321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 (37)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23E56C4-7370-C379-C50C-638FF39D5C74}"/>
              </a:ext>
            </a:extLst>
          </p:cNvPr>
          <p:cNvSpPr txBox="1"/>
          <p:nvPr/>
        </p:nvSpPr>
        <p:spPr>
          <a:xfrm>
            <a:off x="5655123" y="421557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54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F6E40D3-EC81-156C-5B59-FF0939E8AFE8}"/>
              </a:ext>
            </a:extLst>
          </p:cNvPr>
          <p:cNvSpPr txBox="1"/>
          <p:nvPr/>
        </p:nvSpPr>
        <p:spPr>
          <a:xfrm>
            <a:off x="5578697" y="468648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0 (38)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7B11B22-C4E8-EB12-1BAB-480C4E8079D1}"/>
              </a:ext>
            </a:extLst>
          </p:cNvPr>
          <p:cNvSpPr txBox="1"/>
          <p:nvPr/>
        </p:nvSpPr>
        <p:spPr>
          <a:xfrm>
            <a:off x="1692411" y="4080146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25F232A-C2BE-9FB8-0BF2-D09870E5D23A}"/>
              </a:ext>
            </a:extLst>
          </p:cNvPr>
          <p:cNvSpPr txBox="1"/>
          <p:nvPr/>
        </p:nvSpPr>
        <p:spPr>
          <a:xfrm>
            <a:off x="1620277" y="3553696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25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F1822F4-D8E9-9B69-CA7D-20B5C9CA9B8C}"/>
              </a:ext>
            </a:extLst>
          </p:cNvPr>
          <p:cNvSpPr txBox="1"/>
          <p:nvPr/>
        </p:nvSpPr>
        <p:spPr>
          <a:xfrm>
            <a:off x="1620277" y="3027247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50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B73A571-DC77-776D-836A-E533C99C9D43}"/>
              </a:ext>
            </a:extLst>
          </p:cNvPr>
          <p:cNvSpPr txBox="1"/>
          <p:nvPr/>
        </p:nvSpPr>
        <p:spPr>
          <a:xfrm>
            <a:off x="1620277" y="2500798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75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E325AD6-62C5-745D-4ACF-F48C98DFAA3D}"/>
              </a:ext>
            </a:extLst>
          </p:cNvPr>
          <p:cNvSpPr txBox="1"/>
          <p:nvPr/>
        </p:nvSpPr>
        <p:spPr>
          <a:xfrm>
            <a:off x="1548141" y="1974349"/>
            <a:ext cx="21640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100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0BAB48F-1807-4FF2-B945-96A27FEE44D0}"/>
              </a:ext>
            </a:extLst>
          </p:cNvPr>
          <p:cNvSpPr txBox="1"/>
          <p:nvPr/>
        </p:nvSpPr>
        <p:spPr>
          <a:xfrm rot="16200000">
            <a:off x="556993" y="3027248"/>
            <a:ext cx="155331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Proportion of patients (%)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B09D1C2-1322-5AF1-ED0E-8DCF617F14A4}"/>
              </a:ext>
            </a:extLst>
          </p:cNvPr>
          <p:cNvGrpSpPr/>
          <p:nvPr/>
        </p:nvGrpSpPr>
        <p:grpSpPr>
          <a:xfrm>
            <a:off x="1807439" y="2051123"/>
            <a:ext cx="3935896" cy="2105967"/>
            <a:chOff x="1304663" y="2045510"/>
            <a:chExt cx="3935896" cy="2105967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EF9B04B-F701-4651-8F92-49EDCAD7DF9F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4150538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74AC965-FA50-33B4-29AA-9446803E26CD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3624281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879A448-164C-4970-B36B-6687C1BFFC31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3098024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5D52B96-427C-F02A-0420-A27931E85B4B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2571767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A0EC01E-365D-176E-AD86-14A24E948489}"/>
                </a:ext>
              </a:extLst>
            </p:cNvPr>
            <p:cNvCxnSpPr>
              <a:cxnSpLocks/>
            </p:cNvCxnSpPr>
            <p:nvPr/>
          </p:nvCxnSpPr>
          <p:spPr>
            <a:xfrm>
              <a:off x="1304663" y="2045510"/>
              <a:ext cx="3935896" cy="939"/>
            </a:xfrm>
            <a:prstGeom prst="line">
              <a:avLst/>
            </a:prstGeom>
            <a:ln w="9525" cap="rnd">
              <a:solidFill>
                <a:srgbClr val="D9D9D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29C37E54-50E3-0A58-0424-992807B6663A}"/>
              </a:ext>
            </a:extLst>
          </p:cNvPr>
          <p:cNvSpPr txBox="1"/>
          <p:nvPr/>
        </p:nvSpPr>
        <p:spPr>
          <a:xfrm>
            <a:off x="1931850" y="3738488"/>
            <a:ext cx="340136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Total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82E4852-329D-6B89-2E3C-99D0A5AAC295}"/>
              </a:ext>
            </a:extLst>
          </p:cNvPr>
          <p:cNvSpPr txBox="1"/>
          <p:nvPr/>
        </p:nvSpPr>
        <p:spPr>
          <a:xfrm>
            <a:off x="2017354" y="3988236"/>
            <a:ext cx="16912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2181D3-7636-9E7B-F155-EFC920A82342}"/>
              </a:ext>
            </a:extLst>
          </p:cNvPr>
          <p:cNvSpPr txBox="1"/>
          <p:nvPr/>
        </p:nvSpPr>
        <p:spPr>
          <a:xfrm>
            <a:off x="2385931" y="3738488"/>
            <a:ext cx="460405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Events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E4E5367-26D9-FBCA-CF3F-46F20B3D7F7F}"/>
              </a:ext>
            </a:extLst>
          </p:cNvPr>
          <p:cNvSpPr txBox="1"/>
          <p:nvPr/>
        </p:nvSpPr>
        <p:spPr>
          <a:xfrm>
            <a:off x="2573851" y="3988236"/>
            <a:ext cx="845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4C4D4F2-FFE6-2B02-3F67-859A0EDD652A}"/>
              </a:ext>
            </a:extLst>
          </p:cNvPr>
          <p:cNvSpPr txBox="1"/>
          <p:nvPr/>
        </p:nvSpPr>
        <p:spPr>
          <a:xfrm>
            <a:off x="3048423" y="3584599"/>
            <a:ext cx="115576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Median event-free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survival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391C38A-76ED-C446-D605-F53804808E00}"/>
              </a:ext>
            </a:extLst>
          </p:cNvPr>
          <p:cNvSpPr txBox="1"/>
          <p:nvPr/>
        </p:nvSpPr>
        <p:spPr>
          <a:xfrm>
            <a:off x="3157444" y="3988236"/>
            <a:ext cx="93772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Not reached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9A1C08B-5665-33AA-66CC-52B77210FDFD}"/>
              </a:ext>
            </a:extLst>
          </p:cNvPr>
          <p:cNvSpPr txBox="1"/>
          <p:nvPr/>
        </p:nvSpPr>
        <p:spPr>
          <a:xfrm>
            <a:off x="4608346" y="3584599"/>
            <a:ext cx="751809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1-year </a:t>
            </a:r>
            <a:br>
              <a:rPr kumimoji="0" lang="en-US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</a:br>
            <a:r>
              <a:rPr kumimoji="0" lang="en-US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EFS (95% CI)</a:t>
            </a:r>
            <a:endParaRPr kumimoji="0" lang="en-IN" sz="1000" b="1" i="0" u="none" strike="noStrike" kern="1200" cap="none" spc="0" normalizeH="0" baseline="0" noProof="0" dirty="0">
              <a:ln/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entury Gothic" panose="020F0302020204030204"/>
              <a:ea typeface="MS Mincho" panose="02020609040205080304" pitchFamily="49" charset="-128"/>
              <a:cs typeface="Arial"/>
              <a:sym typeface="Arial"/>
              <a:rtl val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A927B2B-65E5-1DC7-8673-7994D9AF9F17}"/>
              </a:ext>
            </a:extLst>
          </p:cNvPr>
          <p:cNvSpPr txBox="1"/>
          <p:nvPr/>
        </p:nvSpPr>
        <p:spPr>
          <a:xfrm>
            <a:off x="4572910" y="3711585"/>
            <a:ext cx="37434" cy="220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3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-26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3CEC91-5923-CB82-86C2-8CC907E005D8}"/>
              </a:ext>
            </a:extLst>
          </p:cNvPr>
          <p:cNvSpPr txBox="1"/>
          <p:nvPr/>
        </p:nvSpPr>
        <p:spPr>
          <a:xfrm>
            <a:off x="4551095" y="3988236"/>
            <a:ext cx="86631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95% (80–99)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F0EEAC7B-CB4C-55A1-0477-ACFB162E6068}"/>
              </a:ext>
            </a:extLst>
          </p:cNvPr>
          <p:cNvSpPr/>
          <p:nvPr/>
        </p:nvSpPr>
        <p:spPr>
          <a:xfrm>
            <a:off x="1934251" y="3947271"/>
            <a:ext cx="3595022" cy="96092"/>
          </a:xfrm>
          <a:custGeom>
            <a:avLst/>
            <a:gdLst>
              <a:gd name="connsiteX0" fmla="*/ 2463831 w 2463830"/>
              <a:gd name="connsiteY0" fmla="*/ 0 h 16928"/>
              <a:gd name="connsiteX1" fmla="*/ 0 w 2463830"/>
              <a:gd name="connsiteY1" fmla="*/ 0 h 1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3830" h="16928">
                <a:moveTo>
                  <a:pt x="2463831" y="0"/>
                </a:moveTo>
                <a:lnTo>
                  <a:pt x="0" y="0"/>
                </a:lnTo>
              </a:path>
            </a:pathLst>
          </a:custGeom>
          <a:ln w="8456" cap="flat">
            <a:solidFill>
              <a:srgbClr val="231F20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E2A7E3-A32F-4BC7-C808-A7C78317D6F6}"/>
              </a:ext>
            </a:extLst>
          </p:cNvPr>
          <p:cNvSpPr txBox="1"/>
          <p:nvPr/>
        </p:nvSpPr>
        <p:spPr>
          <a:xfrm>
            <a:off x="2561117" y="4462003"/>
            <a:ext cx="242855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Time since the start of therapy (months)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78EBC35-B2F7-6D65-03CF-BA96E0D39630}"/>
              </a:ext>
            </a:extLst>
          </p:cNvPr>
          <p:cNvSpPr txBox="1"/>
          <p:nvPr/>
        </p:nvSpPr>
        <p:spPr>
          <a:xfrm>
            <a:off x="6264068" y="4676660"/>
            <a:ext cx="1207062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Number at risk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(number censored)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FFA96F3-B444-1DF5-0B12-01218166D358}"/>
              </a:ext>
            </a:extLst>
          </p:cNvPr>
          <p:cNvSpPr txBox="1"/>
          <p:nvPr/>
        </p:nvSpPr>
        <p:spPr>
          <a:xfrm>
            <a:off x="7661897" y="4243857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0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C8759C1-4C99-B9B7-F196-C29EAE1ED422}"/>
              </a:ext>
            </a:extLst>
          </p:cNvPr>
          <p:cNvSpPr txBox="1"/>
          <p:nvPr/>
        </p:nvSpPr>
        <p:spPr>
          <a:xfrm>
            <a:off x="7544445" y="467666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14 (0)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592C373-1B5A-EBD9-DEF7-600B4EA1DC6B}"/>
              </a:ext>
            </a:extLst>
          </p:cNvPr>
          <p:cNvSpPr txBox="1"/>
          <p:nvPr/>
        </p:nvSpPr>
        <p:spPr>
          <a:xfrm>
            <a:off x="8090706" y="4243857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6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319B497-F153-F51A-37D5-0C66BBB838A3}"/>
              </a:ext>
            </a:extLst>
          </p:cNvPr>
          <p:cNvSpPr txBox="1"/>
          <p:nvPr/>
        </p:nvSpPr>
        <p:spPr>
          <a:xfrm>
            <a:off x="7984089" y="467666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11 (0)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CCE70ED-F5AF-3341-C49B-3D98493B9CBC}"/>
              </a:ext>
            </a:extLst>
          </p:cNvPr>
          <p:cNvSpPr txBox="1"/>
          <p:nvPr/>
        </p:nvSpPr>
        <p:spPr>
          <a:xfrm>
            <a:off x="8487292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D3AB64F-CA38-B394-BCAA-01366E1EC041}"/>
              </a:ext>
            </a:extLst>
          </p:cNvPr>
          <p:cNvSpPr txBox="1"/>
          <p:nvPr/>
        </p:nvSpPr>
        <p:spPr>
          <a:xfrm>
            <a:off x="8456583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7 (1)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A20ACF5-0FEF-B5CB-5C9F-A95A10D9E692}"/>
              </a:ext>
            </a:extLst>
          </p:cNvPr>
          <p:cNvSpPr txBox="1"/>
          <p:nvPr/>
        </p:nvSpPr>
        <p:spPr>
          <a:xfrm>
            <a:off x="8914408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1560FC8-D89B-6453-FEE5-C9236C549AF5}"/>
              </a:ext>
            </a:extLst>
          </p:cNvPr>
          <p:cNvSpPr txBox="1"/>
          <p:nvPr/>
        </p:nvSpPr>
        <p:spPr>
          <a:xfrm>
            <a:off x="8881667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4 (3)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4B5396E-79E7-FD14-DDAC-ED091129FB3C}"/>
              </a:ext>
            </a:extLst>
          </p:cNvPr>
          <p:cNvSpPr txBox="1"/>
          <p:nvPr/>
        </p:nvSpPr>
        <p:spPr>
          <a:xfrm>
            <a:off x="9343724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24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E8F9FD99-2B41-6CD8-124D-D1CF8740B0E7}"/>
              </a:ext>
            </a:extLst>
          </p:cNvPr>
          <p:cNvSpPr txBox="1"/>
          <p:nvPr/>
        </p:nvSpPr>
        <p:spPr>
          <a:xfrm>
            <a:off x="9303535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 (5)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E4BCAD77-A993-3EAC-3FB8-B169D60A2B74}"/>
              </a:ext>
            </a:extLst>
          </p:cNvPr>
          <p:cNvSpPr txBox="1"/>
          <p:nvPr/>
        </p:nvSpPr>
        <p:spPr>
          <a:xfrm>
            <a:off x="9775072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30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83221BE-1228-B41F-089F-98CA55EA8DB4}"/>
              </a:ext>
            </a:extLst>
          </p:cNvPr>
          <p:cNvSpPr txBox="1"/>
          <p:nvPr/>
        </p:nvSpPr>
        <p:spPr>
          <a:xfrm>
            <a:off x="9741824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 (5)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B207211-E7CD-25BD-E541-E1F9CBB56CA9}"/>
              </a:ext>
            </a:extLst>
          </p:cNvPr>
          <p:cNvSpPr txBox="1"/>
          <p:nvPr/>
        </p:nvSpPr>
        <p:spPr>
          <a:xfrm>
            <a:off x="10204051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36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78E620C-5244-0D21-973F-C7EA1840D60A}"/>
              </a:ext>
            </a:extLst>
          </p:cNvPr>
          <p:cNvSpPr txBox="1"/>
          <p:nvPr/>
        </p:nvSpPr>
        <p:spPr>
          <a:xfrm>
            <a:off x="10169279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 (5)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B8055D9-DFC3-0D75-6096-28FF750B966F}"/>
              </a:ext>
            </a:extLst>
          </p:cNvPr>
          <p:cNvSpPr txBox="1"/>
          <p:nvPr/>
        </p:nvSpPr>
        <p:spPr>
          <a:xfrm>
            <a:off x="10635060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42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963C34E5-9CD3-DDC2-32FA-EB5E6AEEFF7E}"/>
              </a:ext>
            </a:extLst>
          </p:cNvPr>
          <p:cNvSpPr txBox="1"/>
          <p:nvPr/>
        </p:nvSpPr>
        <p:spPr>
          <a:xfrm>
            <a:off x="10599780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 (5)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365F8E9-42F4-D4F9-B7C4-B3DB56323461}"/>
              </a:ext>
            </a:extLst>
          </p:cNvPr>
          <p:cNvSpPr txBox="1"/>
          <p:nvPr/>
        </p:nvSpPr>
        <p:spPr>
          <a:xfrm>
            <a:off x="11062176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48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5F34E877-EFF7-A869-6BCF-4046D0015EDF}"/>
              </a:ext>
            </a:extLst>
          </p:cNvPr>
          <p:cNvSpPr txBox="1"/>
          <p:nvPr/>
        </p:nvSpPr>
        <p:spPr>
          <a:xfrm>
            <a:off x="11032992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 (6)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D2DED23-0E67-A372-A17D-1ECEFB294BD2}"/>
              </a:ext>
            </a:extLst>
          </p:cNvPr>
          <p:cNvSpPr txBox="1"/>
          <p:nvPr/>
        </p:nvSpPr>
        <p:spPr>
          <a:xfrm>
            <a:off x="11495725" y="4243857"/>
            <a:ext cx="144271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54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FE5A3A0-A71C-EDEA-2E03-256393E3B464}"/>
              </a:ext>
            </a:extLst>
          </p:cNvPr>
          <p:cNvSpPr txBox="1"/>
          <p:nvPr/>
        </p:nvSpPr>
        <p:spPr>
          <a:xfrm>
            <a:off x="11455366" y="4676660"/>
            <a:ext cx="27571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0 (7)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4C258FF-2651-6F02-6E51-A5A4ED639CA3}"/>
              </a:ext>
            </a:extLst>
          </p:cNvPr>
          <p:cNvSpPr txBox="1"/>
          <p:nvPr/>
        </p:nvSpPr>
        <p:spPr>
          <a:xfrm>
            <a:off x="7533013" y="4108426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5ACE399-ED65-D8E7-A572-39765CB9D6D9}"/>
              </a:ext>
            </a:extLst>
          </p:cNvPr>
          <p:cNvSpPr txBox="1"/>
          <p:nvPr/>
        </p:nvSpPr>
        <p:spPr>
          <a:xfrm>
            <a:off x="7460879" y="3581976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25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5233C67-5CEF-D0B1-99C5-EF1A9CB27C0B}"/>
              </a:ext>
            </a:extLst>
          </p:cNvPr>
          <p:cNvSpPr txBox="1"/>
          <p:nvPr/>
        </p:nvSpPr>
        <p:spPr>
          <a:xfrm>
            <a:off x="7460879" y="3055527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50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F6430B6-BB09-0823-4A45-7258B68E1B8F}"/>
              </a:ext>
            </a:extLst>
          </p:cNvPr>
          <p:cNvSpPr txBox="1"/>
          <p:nvPr/>
        </p:nvSpPr>
        <p:spPr>
          <a:xfrm>
            <a:off x="7460879" y="2529078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75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DA6A94B-8D9E-A4F7-26E8-C9F513FCAD4B}"/>
              </a:ext>
            </a:extLst>
          </p:cNvPr>
          <p:cNvSpPr txBox="1"/>
          <p:nvPr/>
        </p:nvSpPr>
        <p:spPr>
          <a:xfrm>
            <a:off x="7388743" y="2002629"/>
            <a:ext cx="21640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100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2396512F-A166-1A78-E56A-23DD74341B61}"/>
              </a:ext>
            </a:extLst>
          </p:cNvPr>
          <p:cNvSpPr txBox="1"/>
          <p:nvPr/>
        </p:nvSpPr>
        <p:spPr>
          <a:xfrm rot="16200000">
            <a:off x="6313357" y="3099633"/>
            <a:ext cx="177131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Patients without an event (%)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F93B5DC-41BB-E45B-58EB-FEC46E922200}"/>
              </a:ext>
            </a:extLst>
          </p:cNvPr>
          <p:cNvSpPr txBox="1"/>
          <p:nvPr/>
        </p:nvSpPr>
        <p:spPr>
          <a:xfrm>
            <a:off x="9181575" y="4452183"/>
            <a:ext cx="868828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Time (months)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E4DE543-03A3-FAF6-5D2B-21B3E52ACDAD}"/>
              </a:ext>
            </a:extLst>
          </p:cNvPr>
          <p:cNvSpPr txBox="1"/>
          <p:nvPr/>
        </p:nvSpPr>
        <p:spPr>
          <a:xfrm>
            <a:off x="7900042" y="3590112"/>
            <a:ext cx="34013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Total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741CAD5-1D12-0AC5-65B6-1BB1135C1A87}"/>
              </a:ext>
            </a:extLst>
          </p:cNvPr>
          <p:cNvSpPr txBox="1"/>
          <p:nvPr/>
        </p:nvSpPr>
        <p:spPr>
          <a:xfrm>
            <a:off x="7997975" y="3839860"/>
            <a:ext cx="1442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14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40FB83E-B52D-44C9-E79F-EE817ABF280B}"/>
              </a:ext>
            </a:extLst>
          </p:cNvPr>
          <p:cNvSpPr txBox="1"/>
          <p:nvPr/>
        </p:nvSpPr>
        <p:spPr>
          <a:xfrm>
            <a:off x="8431258" y="3590112"/>
            <a:ext cx="46040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Events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71E6B87-939E-5D90-2C07-3E580313001D}"/>
              </a:ext>
            </a:extLst>
          </p:cNvPr>
          <p:cNvSpPr txBox="1"/>
          <p:nvPr/>
        </p:nvSpPr>
        <p:spPr>
          <a:xfrm>
            <a:off x="8625391" y="3839860"/>
            <a:ext cx="7213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7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09080CB-2E5E-8AE2-28C0-4EA65D175817}"/>
              </a:ext>
            </a:extLst>
          </p:cNvPr>
          <p:cNvSpPr txBox="1"/>
          <p:nvPr/>
        </p:nvSpPr>
        <p:spPr>
          <a:xfrm>
            <a:off x="9072323" y="3590112"/>
            <a:ext cx="70532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Median EFS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A4BF26DF-EBCD-FA6F-EC60-32EA7A1582BD}"/>
              </a:ext>
            </a:extLst>
          </p:cNvPr>
          <p:cNvSpPr txBox="1"/>
          <p:nvPr/>
        </p:nvSpPr>
        <p:spPr>
          <a:xfrm>
            <a:off x="9148849" y="3839860"/>
            <a:ext cx="5522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15.0 months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8679AD8-9091-AEDF-9B98-92AA2E623C6B}"/>
              </a:ext>
            </a:extLst>
          </p:cNvPr>
          <p:cNvSpPr txBox="1"/>
          <p:nvPr/>
        </p:nvSpPr>
        <p:spPr>
          <a:xfrm>
            <a:off x="10025504" y="3482385"/>
            <a:ext cx="81465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1-year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 EFS (95% CI)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56DF8BB-84F0-1BAA-B8C1-7293835CD293}"/>
              </a:ext>
            </a:extLst>
          </p:cNvPr>
          <p:cNvSpPr txBox="1"/>
          <p:nvPr/>
        </p:nvSpPr>
        <p:spPr>
          <a:xfrm>
            <a:off x="10541101" y="3563209"/>
            <a:ext cx="37434" cy="2203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03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-26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1C0DCFD-1F05-8794-F15F-C29D2289311D}"/>
              </a:ext>
            </a:extLst>
          </p:cNvPr>
          <p:cNvSpPr txBox="1"/>
          <p:nvPr/>
        </p:nvSpPr>
        <p:spPr>
          <a:xfrm>
            <a:off x="9938941" y="3839860"/>
            <a:ext cx="96019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/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MS Mincho" panose="02020609040205080304" pitchFamily="49" charset="-128"/>
                <a:cs typeface="Arial"/>
                <a:sym typeface="Arial"/>
                <a:rtl val="0"/>
              </a:rPr>
              <a:t>57% (28%–78%)</a:t>
            </a:r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14499B50-E4C8-D864-E4BB-70038AA90784}"/>
              </a:ext>
            </a:extLst>
          </p:cNvPr>
          <p:cNvSpPr/>
          <p:nvPr/>
        </p:nvSpPr>
        <p:spPr>
          <a:xfrm>
            <a:off x="7888156" y="3794132"/>
            <a:ext cx="2952000" cy="0"/>
          </a:xfrm>
          <a:custGeom>
            <a:avLst/>
            <a:gdLst>
              <a:gd name="connsiteX0" fmla="*/ 2463831 w 2463830"/>
              <a:gd name="connsiteY0" fmla="*/ 0 h 16928"/>
              <a:gd name="connsiteX1" fmla="*/ 0 w 2463830"/>
              <a:gd name="connsiteY1" fmla="*/ 0 h 1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3830" h="16928">
                <a:moveTo>
                  <a:pt x="2463831" y="0"/>
                </a:moveTo>
                <a:lnTo>
                  <a:pt x="0" y="0"/>
                </a:lnTo>
              </a:path>
            </a:pathLst>
          </a:custGeom>
          <a:ln w="8456" cap="flat">
            <a:solidFill>
              <a:srgbClr val="231F20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Line 15">
            <a:extLst>
              <a:ext uri="{FF2B5EF4-FFF2-40B4-BE49-F238E27FC236}">
                <a16:creationId xmlns:a16="http://schemas.microsoft.com/office/drawing/2014/main" id="{A5530DD9-861F-713F-01C1-6DD96B20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0513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C4CBDE59-1F8E-1AC0-D9E7-D57E3DE21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28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B8CC8FBE-C07A-525D-8026-94BC74843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998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24C1171B-E7EC-042E-512C-3E426F5B1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122C9B5E-3308-E3C1-2810-468E6A0EF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8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A4593C63-F4EF-EA9A-DFD1-12866EF1A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4025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A127188E-F554-9E6D-A814-5DB1BDDFB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1800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8DCF5782-2984-1C43-4D89-94BC39272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Line 23">
            <a:extLst>
              <a:ext uri="{FF2B5EF4-FFF2-40B4-BE49-F238E27FC236}">
                <a16:creationId xmlns:a16="http://schemas.microsoft.com/office/drawing/2014/main" id="{1A879E5E-BC11-36E6-401A-3354FCD4C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25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id="{4F488450-51F1-5B66-99D1-40B4EE658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F3EE158D-42F8-ADF8-C333-C30A13CAE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993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C5BB600C-32B0-4D0C-5218-32E65747E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633A3E67-ED32-FC0F-5DD5-A68FA0D75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8">
            <a:extLst>
              <a:ext uri="{FF2B5EF4-FFF2-40B4-BE49-F238E27FC236}">
                <a16:creationId xmlns:a16="http://schemas.microsoft.com/office/drawing/2014/main" id="{8E14209F-45E7-E70C-C88C-5DAFEECB4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93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DBBAD217-7078-93DB-5E49-BC06DF021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4E75A497-EC76-8039-80AC-5D3C1CA03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F64E8F07-A679-7359-A8C0-80C96F55B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6413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02D41219-A35B-DFAD-35E8-959E3DE58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23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57BDEB07-020E-9B6B-12BE-09AF03730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1963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F11BB656-9F8C-BAD3-B1CB-211BA60B3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2EAE42EE-56FA-0CCF-E441-33C89F73A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73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242CEB65-E946-3D7D-C3A0-4A8B36BE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9713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Line 37">
            <a:extLst>
              <a:ext uri="{FF2B5EF4-FFF2-40B4-BE49-F238E27FC236}">
                <a16:creationId xmlns:a16="http://schemas.microsoft.com/office/drawing/2014/main" id="{8187EE6F-ADD7-11D3-072D-026DC5CCF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907C0D97-3680-C7D7-1E1E-FE85D7254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" name="Line 39">
            <a:extLst>
              <a:ext uri="{FF2B5EF4-FFF2-40B4-BE49-F238E27FC236}">
                <a16:creationId xmlns:a16="http://schemas.microsoft.com/office/drawing/2014/main" id="{1DA9C45C-A51C-41CD-4081-96555EDE9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" name="Line 40">
            <a:extLst>
              <a:ext uri="{FF2B5EF4-FFF2-40B4-BE49-F238E27FC236}">
                <a16:creationId xmlns:a16="http://schemas.microsoft.com/office/drawing/2014/main" id="{E7D4DF80-C6CC-90F6-6434-3BBD5606F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13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67F3B1C9-A47D-7AB4-34FE-505FA34EC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" name="Line 42">
            <a:extLst>
              <a:ext uri="{FF2B5EF4-FFF2-40B4-BE49-F238E27FC236}">
                <a16:creationId xmlns:a16="http://schemas.microsoft.com/office/drawing/2014/main" id="{3BFA829F-8063-C4A4-E8B8-A4BFB4C54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3013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FFDFA666-E3B3-22DA-793D-0350FE8D2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093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" name="Line 44">
            <a:extLst>
              <a:ext uri="{FF2B5EF4-FFF2-40B4-BE49-F238E27FC236}">
                <a16:creationId xmlns:a16="http://schemas.microsoft.com/office/drawing/2014/main" id="{A9C228CA-58A2-0397-5D05-CBA08C40B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788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" name="Line 45">
            <a:extLst>
              <a:ext uri="{FF2B5EF4-FFF2-40B4-BE49-F238E27FC236}">
                <a16:creationId xmlns:a16="http://schemas.microsoft.com/office/drawing/2014/main" id="{E54F536B-3D8C-240E-9CC2-E92D8F22C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275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" name="Line 46">
            <a:extLst>
              <a:ext uri="{FF2B5EF4-FFF2-40B4-BE49-F238E27FC236}">
                <a16:creationId xmlns:a16="http://schemas.microsoft.com/office/drawing/2014/main" id="{E4796441-736E-DA5D-F899-05D96424F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Line 47">
            <a:extLst>
              <a:ext uri="{FF2B5EF4-FFF2-40B4-BE49-F238E27FC236}">
                <a16:creationId xmlns:a16="http://schemas.microsoft.com/office/drawing/2014/main" id="{EB773CC5-33A5-5D59-99DE-62E8EDA79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600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Line 48">
            <a:extLst>
              <a:ext uri="{FF2B5EF4-FFF2-40B4-BE49-F238E27FC236}">
                <a16:creationId xmlns:a16="http://schemas.microsoft.com/office/drawing/2014/main" id="{BFA15922-CC04-C2D5-80F7-EAFEA44A5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575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" name="Line 49">
            <a:extLst>
              <a:ext uri="{FF2B5EF4-FFF2-40B4-BE49-F238E27FC236}">
                <a16:creationId xmlns:a16="http://schemas.microsoft.com/office/drawing/2014/main" id="{AE5A65E4-1AE7-12ED-25CB-25CE6799D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2124075"/>
            <a:ext cx="0" cy="412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Line 50">
            <a:extLst>
              <a:ext uri="{FF2B5EF4-FFF2-40B4-BE49-F238E27FC236}">
                <a16:creationId xmlns:a16="http://schemas.microsoft.com/office/drawing/2014/main" id="{216904FB-E0B7-6004-4C54-B7AAC3F01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200" y="2063750"/>
            <a:ext cx="0" cy="444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8" name="Line 51">
            <a:extLst>
              <a:ext uri="{FF2B5EF4-FFF2-40B4-BE49-F238E27FC236}">
                <a16:creationId xmlns:a16="http://schemas.microsoft.com/office/drawing/2014/main" id="{184C58B7-6B0F-F794-F809-BD4455A57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063750"/>
            <a:ext cx="0" cy="444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9" name="Line 52">
            <a:extLst>
              <a:ext uri="{FF2B5EF4-FFF2-40B4-BE49-F238E27FC236}">
                <a16:creationId xmlns:a16="http://schemas.microsoft.com/office/drawing/2014/main" id="{CA9E8F25-BD92-0194-5778-324190A0A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6925" y="2063750"/>
            <a:ext cx="0" cy="444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" name="Line 53">
            <a:extLst>
              <a:ext uri="{FF2B5EF4-FFF2-40B4-BE49-F238E27FC236}">
                <a16:creationId xmlns:a16="http://schemas.microsoft.com/office/drawing/2014/main" id="{4C7628CE-0DB3-AD67-1F9A-0E1A12847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5650" y="2063750"/>
            <a:ext cx="0" cy="444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" name="Line 54">
            <a:extLst>
              <a:ext uri="{FF2B5EF4-FFF2-40B4-BE49-F238E27FC236}">
                <a16:creationId xmlns:a16="http://schemas.microsoft.com/office/drawing/2014/main" id="{103924E6-9418-203D-9006-AA679840D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063750"/>
            <a:ext cx="0" cy="444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2" name="Freeform 55">
            <a:extLst>
              <a:ext uri="{FF2B5EF4-FFF2-40B4-BE49-F238E27FC236}">
                <a16:creationId xmlns:a16="http://schemas.microsoft.com/office/drawing/2014/main" id="{382A1096-6E4C-7D4E-7033-D519E245D396}"/>
              </a:ext>
            </a:extLst>
          </p:cNvPr>
          <p:cNvSpPr>
            <a:spLocks/>
          </p:cNvSpPr>
          <p:nvPr/>
        </p:nvSpPr>
        <p:spPr bwMode="auto">
          <a:xfrm>
            <a:off x="1866900" y="2054225"/>
            <a:ext cx="3503613" cy="111125"/>
          </a:xfrm>
          <a:custGeom>
            <a:avLst/>
            <a:gdLst>
              <a:gd name="T0" fmla="*/ 0 w 2207"/>
              <a:gd name="T1" fmla="*/ 0 h 70"/>
              <a:gd name="T2" fmla="*/ 0 w 2207"/>
              <a:gd name="T3" fmla="*/ 0 h 70"/>
              <a:gd name="T4" fmla="*/ 26 w 2207"/>
              <a:gd name="T5" fmla="*/ 0 h 70"/>
              <a:gd name="T6" fmla="*/ 26 w 2207"/>
              <a:gd name="T7" fmla="*/ 34 h 70"/>
              <a:gd name="T8" fmla="*/ 100 w 2207"/>
              <a:gd name="T9" fmla="*/ 34 h 70"/>
              <a:gd name="T10" fmla="*/ 126 w 2207"/>
              <a:gd name="T11" fmla="*/ 34 h 70"/>
              <a:gd name="T12" fmla="*/ 132 w 2207"/>
              <a:gd name="T13" fmla="*/ 34 h 70"/>
              <a:gd name="T14" fmla="*/ 152 w 2207"/>
              <a:gd name="T15" fmla="*/ 34 h 70"/>
              <a:gd name="T16" fmla="*/ 176 w 2207"/>
              <a:gd name="T17" fmla="*/ 34 h 70"/>
              <a:gd name="T18" fmla="*/ 176 w 2207"/>
              <a:gd name="T19" fmla="*/ 70 h 70"/>
              <a:gd name="T20" fmla="*/ 202 w 2207"/>
              <a:gd name="T21" fmla="*/ 70 h 70"/>
              <a:gd name="T22" fmla="*/ 248 w 2207"/>
              <a:gd name="T23" fmla="*/ 70 h 70"/>
              <a:gd name="T24" fmla="*/ 264 w 2207"/>
              <a:gd name="T25" fmla="*/ 70 h 70"/>
              <a:gd name="T26" fmla="*/ 290 w 2207"/>
              <a:gd name="T27" fmla="*/ 70 h 70"/>
              <a:gd name="T28" fmla="*/ 313 w 2207"/>
              <a:gd name="T29" fmla="*/ 70 h 70"/>
              <a:gd name="T30" fmla="*/ 349 w 2207"/>
              <a:gd name="T31" fmla="*/ 70 h 70"/>
              <a:gd name="T32" fmla="*/ 407 w 2207"/>
              <a:gd name="T33" fmla="*/ 70 h 70"/>
              <a:gd name="T34" fmla="*/ 429 w 2207"/>
              <a:gd name="T35" fmla="*/ 70 h 70"/>
              <a:gd name="T36" fmla="*/ 477 w 2207"/>
              <a:gd name="T37" fmla="*/ 70 h 70"/>
              <a:gd name="T38" fmla="*/ 479 w 2207"/>
              <a:gd name="T39" fmla="*/ 70 h 70"/>
              <a:gd name="T40" fmla="*/ 493 w 2207"/>
              <a:gd name="T41" fmla="*/ 70 h 70"/>
              <a:gd name="T42" fmla="*/ 555 w 2207"/>
              <a:gd name="T43" fmla="*/ 70 h 70"/>
              <a:gd name="T44" fmla="*/ 575 w 2207"/>
              <a:gd name="T45" fmla="*/ 70 h 70"/>
              <a:gd name="T46" fmla="*/ 621 w 2207"/>
              <a:gd name="T47" fmla="*/ 70 h 70"/>
              <a:gd name="T48" fmla="*/ 657 w 2207"/>
              <a:gd name="T49" fmla="*/ 70 h 70"/>
              <a:gd name="T50" fmla="*/ 715 w 2207"/>
              <a:gd name="T51" fmla="*/ 70 h 70"/>
              <a:gd name="T52" fmla="*/ 741 w 2207"/>
              <a:gd name="T53" fmla="*/ 70 h 70"/>
              <a:gd name="T54" fmla="*/ 743 w 2207"/>
              <a:gd name="T55" fmla="*/ 70 h 70"/>
              <a:gd name="T56" fmla="*/ 751 w 2207"/>
              <a:gd name="T57" fmla="*/ 70 h 70"/>
              <a:gd name="T58" fmla="*/ 769 w 2207"/>
              <a:gd name="T59" fmla="*/ 70 h 70"/>
              <a:gd name="T60" fmla="*/ 829 w 2207"/>
              <a:gd name="T61" fmla="*/ 70 h 70"/>
              <a:gd name="T62" fmla="*/ 835 w 2207"/>
              <a:gd name="T63" fmla="*/ 70 h 70"/>
              <a:gd name="T64" fmla="*/ 839 w 2207"/>
              <a:gd name="T65" fmla="*/ 70 h 70"/>
              <a:gd name="T66" fmla="*/ 909 w 2207"/>
              <a:gd name="T67" fmla="*/ 70 h 70"/>
              <a:gd name="T68" fmla="*/ 937 w 2207"/>
              <a:gd name="T69" fmla="*/ 70 h 70"/>
              <a:gd name="T70" fmla="*/ 1006 w 2207"/>
              <a:gd name="T71" fmla="*/ 70 h 70"/>
              <a:gd name="T72" fmla="*/ 1330 w 2207"/>
              <a:gd name="T73" fmla="*/ 70 h 70"/>
              <a:gd name="T74" fmla="*/ 1496 w 2207"/>
              <a:gd name="T75" fmla="*/ 70 h 70"/>
              <a:gd name="T76" fmla="*/ 1510 w 2207"/>
              <a:gd name="T77" fmla="*/ 70 h 70"/>
              <a:gd name="T78" fmla="*/ 1681 w 2207"/>
              <a:gd name="T79" fmla="*/ 70 h 70"/>
              <a:gd name="T80" fmla="*/ 1699 w 2207"/>
              <a:gd name="T81" fmla="*/ 70 h 70"/>
              <a:gd name="T82" fmla="*/ 1961 w 2207"/>
              <a:gd name="T83" fmla="*/ 70 h 70"/>
              <a:gd name="T84" fmla="*/ 2033 w 2207"/>
              <a:gd name="T85" fmla="*/ 70 h 70"/>
              <a:gd name="T86" fmla="*/ 2207 w 2207"/>
              <a:gd name="T87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207" h="70">
                <a:moveTo>
                  <a:pt x="0" y="0"/>
                </a:moveTo>
                <a:lnTo>
                  <a:pt x="0" y="0"/>
                </a:lnTo>
                <a:lnTo>
                  <a:pt x="26" y="0"/>
                </a:lnTo>
                <a:lnTo>
                  <a:pt x="26" y="34"/>
                </a:lnTo>
                <a:lnTo>
                  <a:pt x="100" y="34"/>
                </a:lnTo>
                <a:lnTo>
                  <a:pt x="126" y="34"/>
                </a:lnTo>
                <a:lnTo>
                  <a:pt x="132" y="34"/>
                </a:lnTo>
                <a:lnTo>
                  <a:pt x="152" y="34"/>
                </a:lnTo>
                <a:lnTo>
                  <a:pt x="176" y="34"/>
                </a:lnTo>
                <a:lnTo>
                  <a:pt x="176" y="70"/>
                </a:lnTo>
                <a:lnTo>
                  <a:pt x="202" y="70"/>
                </a:lnTo>
                <a:lnTo>
                  <a:pt x="248" y="70"/>
                </a:lnTo>
                <a:lnTo>
                  <a:pt x="264" y="70"/>
                </a:lnTo>
                <a:lnTo>
                  <a:pt x="290" y="70"/>
                </a:lnTo>
                <a:lnTo>
                  <a:pt x="313" y="70"/>
                </a:lnTo>
                <a:lnTo>
                  <a:pt x="349" y="70"/>
                </a:lnTo>
                <a:lnTo>
                  <a:pt x="407" y="70"/>
                </a:lnTo>
                <a:lnTo>
                  <a:pt x="429" y="70"/>
                </a:lnTo>
                <a:lnTo>
                  <a:pt x="477" y="70"/>
                </a:lnTo>
                <a:lnTo>
                  <a:pt x="479" y="70"/>
                </a:lnTo>
                <a:lnTo>
                  <a:pt x="493" y="70"/>
                </a:lnTo>
                <a:lnTo>
                  <a:pt x="555" y="70"/>
                </a:lnTo>
                <a:lnTo>
                  <a:pt x="575" y="70"/>
                </a:lnTo>
                <a:lnTo>
                  <a:pt x="621" y="70"/>
                </a:lnTo>
                <a:lnTo>
                  <a:pt x="657" y="70"/>
                </a:lnTo>
                <a:lnTo>
                  <a:pt x="715" y="70"/>
                </a:lnTo>
                <a:lnTo>
                  <a:pt x="741" y="70"/>
                </a:lnTo>
                <a:lnTo>
                  <a:pt x="743" y="70"/>
                </a:lnTo>
                <a:lnTo>
                  <a:pt x="751" y="70"/>
                </a:lnTo>
                <a:lnTo>
                  <a:pt x="769" y="70"/>
                </a:lnTo>
                <a:lnTo>
                  <a:pt x="829" y="70"/>
                </a:lnTo>
                <a:lnTo>
                  <a:pt x="835" y="70"/>
                </a:lnTo>
                <a:lnTo>
                  <a:pt x="839" y="70"/>
                </a:lnTo>
                <a:lnTo>
                  <a:pt x="909" y="70"/>
                </a:lnTo>
                <a:lnTo>
                  <a:pt x="937" y="70"/>
                </a:lnTo>
                <a:lnTo>
                  <a:pt x="1006" y="70"/>
                </a:lnTo>
                <a:lnTo>
                  <a:pt x="1330" y="70"/>
                </a:lnTo>
                <a:lnTo>
                  <a:pt x="1496" y="70"/>
                </a:lnTo>
                <a:lnTo>
                  <a:pt x="1510" y="70"/>
                </a:lnTo>
                <a:lnTo>
                  <a:pt x="1681" y="70"/>
                </a:lnTo>
                <a:lnTo>
                  <a:pt x="1699" y="70"/>
                </a:lnTo>
                <a:lnTo>
                  <a:pt x="1961" y="70"/>
                </a:lnTo>
                <a:lnTo>
                  <a:pt x="2033" y="70"/>
                </a:lnTo>
                <a:lnTo>
                  <a:pt x="2207" y="70"/>
                </a:lnTo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412D91E-D6AD-D018-2D4A-D32562CF5A33}"/>
              </a:ext>
            </a:extLst>
          </p:cNvPr>
          <p:cNvGrpSpPr/>
          <p:nvPr/>
        </p:nvGrpSpPr>
        <p:grpSpPr>
          <a:xfrm>
            <a:off x="7646988" y="2054225"/>
            <a:ext cx="3692525" cy="1146175"/>
            <a:chOff x="7646988" y="2054225"/>
            <a:chExt cx="3692525" cy="1146175"/>
          </a:xfrm>
        </p:grpSpPr>
        <p:sp>
          <p:nvSpPr>
            <p:cNvPr id="133" name="Freeform 56">
              <a:extLst>
                <a:ext uri="{FF2B5EF4-FFF2-40B4-BE49-F238E27FC236}">
                  <a16:creationId xmlns:a16="http://schemas.microsoft.com/office/drawing/2014/main" id="{39C4C832-59DA-2136-69E9-33C74A8DE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6988" y="2054225"/>
              <a:ext cx="3692525" cy="1146175"/>
            </a:xfrm>
            <a:custGeom>
              <a:avLst/>
              <a:gdLst>
                <a:gd name="T0" fmla="*/ 0 w 2326"/>
                <a:gd name="T1" fmla="*/ 0 h 722"/>
                <a:gd name="T2" fmla="*/ 0 w 2326"/>
                <a:gd name="T3" fmla="*/ 0 h 722"/>
                <a:gd name="T4" fmla="*/ 66 w 2326"/>
                <a:gd name="T5" fmla="*/ 0 h 722"/>
                <a:gd name="T6" fmla="*/ 66 w 2326"/>
                <a:gd name="T7" fmla="*/ 94 h 722"/>
                <a:gd name="T8" fmla="*/ 119 w 2326"/>
                <a:gd name="T9" fmla="*/ 94 h 722"/>
                <a:gd name="T10" fmla="*/ 119 w 2326"/>
                <a:gd name="T11" fmla="*/ 191 h 722"/>
                <a:gd name="T12" fmla="*/ 259 w 2326"/>
                <a:gd name="T13" fmla="*/ 191 h 722"/>
                <a:gd name="T14" fmla="*/ 259 w 2326"/>
                <a:gd name="T15" fmla="*/ 285 h 722"/>
                <a:gd name="T16" fmla="*/ 315 w 2326"/>
                <a:gd name="T17" fmla="*/ 285 h 722"/>
                <a:gd name="T18" fmla="*/ 315 w 2326"/>
                <a:gd name="T19" fmla="*/ 381 h 722"/>
                <a:gd name="T20" fmla="*/ 367 w 2326"/>
                <a:gd name="T21" fmla="*/ 381 h 722"/>
                <a:gd name="T22" fmla="*/ 367 w 2326"/>
                <a:gd name="T23" fmla="*/ 475 h 722"/>
                <a:gd name="T24" fmla="*/ 397 w 2326"/>
                <a:gd name="T25" fmla="*/ 475 h 722"/>
                <a:gd name="T26" fmla="*/ 397 w 2326"/>
                <a:gd name="T27" fmla="*/ 570 h 722"/>
                <a:gd name="T28" fmla="*/ 475 w 2326"/>
                <a:gd name="T29" fmla="*/ 570 h 722"/>
                <a:gd name="T30" fmla="*/ 553 w 2326"/>
                <a:gd name="T31" fmla="*/ 570 h 722"/>
                <a:gd name="T32" fmla="*/ 621 w 2326"/>
                <a:gd name="T33" fmla="*/ 570 h 722"/>
                <a:gd name="T34" fmla="*/ 677 w 2326"/>
                <a:gd name="T35" fmla="*/ 570 h 722"/>
                <a:gd name="T36" fmla="*/ 677 w 2326"/>
                <a:gd name="T37" fmla="*/ 722 h 722"/>
                <a:gd name="T38" fmla="*/ 992 w 2326"/>
                <a:gd name="T39" fmla="*/ 722 h 722"/>
                <a:gd name="T40" fmla="*/ 1004 w 2326"/>
                <a:gd name="T41" fmla="*/ 722 h 722"/>
                <a:gd name="T42" fmla="*/ 2077 w 2326"/>
                <a:gd name="T43" fmla="*/ 722 h 722"/>
                <a:gd name="T44" fmla="*/ 2326 w 2326"/>
                <a:gd name="T4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6" h="722">
                  <a:moveTo>
                    <a:pt x="0" y="0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94"/>
                  </a:lnTo>
                  <a:lnTo>
                    <a:pt x="119" y="94"/>
                  </a:lnTo>
                  <a:lnTo>
                    <a:pt x="119" y="191"/>
                  </a:lnTo>
                  <a:lnTo>
                    <a:pt x="259" y="191"/>
                  </a:lnTo>
                  <a:lnTo>
                    <a:pt x="259" y="285"/>
                  </a:lnTo>
                  <a:lnTo>
                    <a:pt x="315" y="285"/>
                  </a:lnTo>
                  <a:lnTo>
                    <a:pt x="315" y="381"/>
                  </a:lnTo>
                  <a:lnTo>
                    <a:pt x="367" y="381"/>
                  </a:lnTo>
                  <a:lnTo>
                    <a:pt x="367" y="475"/>
                  </a:lnTo>
                  <a:lnTo>
                    <a:pt x="397" y="475"/>
                  </a:lnTo>
                  <a:lnTo>
                    <a:pt x="397" y="570"/>
                  </a:lnTo>
                  <a:lnTo>
                    <a:pt x="475" y="570"/>
                  </a:lnTo>
                  <a:lnTo>
                    <a:pt x="553" y="570"/>
                  </a:lnTo>
                  <a:lnTo>
                    <a:pt x="621" y="570"/>
                  </a:lnTo>
                  <a:lnTo>
                    <a:pt x="677" y="570"/>
                  </a:lnTo>
                  <a:lnTo>
                    <a:pt x="677" y="722"/>
                  </a:lnTo>
                  <a:lnTo>
                    <a:pt x="992" y="722"/>
                  </a:lnTo>
                  <a:lnTo>
                    <a:pt x="1004" y="722"/>
                  </a:lnTo>
                  <a:lnTo>
                    <a:pt x="2077" y="722"/>
                  </a:lnTo>
                  <a:lnTo>
                    <a:pt x="2326" y="722"/>
                  </a:lnTo>
                </a:path>
              </a:pathLst>
            </a:custGeom>
            <a:noFill/>
            <a:ln w="1905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4" name="Line 57">
              <a:extLst>
                <a:ext uri="{FF2B5EF4-FFF2-40B4-BE49-F238E27FC236}">
                  <a16:creationId xmlns:a16="http://schemas.microsoft.com/office/drawing/2014/main" id="{828F3783-04EA-4517-9498-9F8996BE1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1763" y="2162175"/>
              <a:ext cx="0" cy="412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5" name="Line 58">
              <a:extLst>
                <a:ext uri="{FF2B5EF4-FFF2-40B4-BE49-F238E27FC236}">
                  <a16:creationId xmlns:a16="http://schemas.microsoft.com/office/drawing/2014/main" id="{EBCD5545-F73A-53B7-831C-146E34D26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5900" y="2312988"/>
              <a:ext cx="0" cy="4445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Line 59">
              <a:extLst>
                <a:ext uri="{FF2B5EF4-FFF2-40B4-BE49-F238E27FC236}">
                  <a16:creationId xmlns:a16="http://schemas.microsoft.com/office/drawing/2014/main" id="{3E254263-9A50-169D-A278-46F56214F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8150" y="2465388"/>
              <a:ext cx="0" cy="412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7" name="Line 60">
              <a:extLst>
                <a:ext uri="{FF2B5EF4-FFF2-40B4-BE49-F238E27FC236}">
                  <a16:creationId xmlns:a16="http://schemas.microsoft.com/office/drawing/2014/main" id="{AB469F2A-8B1D-BD0B-DDC5-5D3144B77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7050" y="2614613"/>
              <a:ext cx="0" cy="4445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8" name="Line 61">
              <a:extLst>
                <a:ext uri="{FF2B5EF4-FFF2-40B4-BE49-F238E27FC236}">
                  <a16:creationId xmlns:a16="http://schemas.microsoft.com/office/drawing/2014/main" id="{BAF2982A-2316-D2BB-16E3-CAD85A1D8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9600" y="2763838"/>
              <a:ext cx="0" cy="4445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Line 62">
              <a:extLst>
                <a:ext uri="{FF2B5EF4-FFF2-40B4-BE49-F238E27FC236}">
                  <a16:creationId xmlns:a16="http://schemas.microsoft.com/office/drawing/2014/main" id="{94C2C8FA-9F29-470D-AFAE-02DF82363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7225" y="2917825"/>
              <a:ext cx="0" cy="412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0" name="Line 63">
              <a:extLst>
                <a:ext uri="{FF2B5EF4-FFF2-40B4-BE49-F238E27FC236}">
                  <a16:creationId xmlns:a16="http://schemas.microsoft.com/office/drawing/2014/main" id="{E417A40C-CD7A-50D1-57E5-B743947B0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1050" y="2917825"/>
              <a:ext cx="0" cy="412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1" name="Line 64">
              <a:extLst>
                <a:ext uri="{FF2B5EF4-FFF2-40B4-BE49-F238E27FC236}">
                  <a16:creationId xmlns:a16="http://schemas.microsoft.com/office/drawing/2014/main" id="{E2352F88-DAA3-39C5-E82B-FFBD61F3E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75" y="2917825"/>
              <a:ext cx="0" cy="412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2" name="Line 65">
              <a:extLst>
                <a:ext uri="{FF2B5EF4-FFF2-40B4-BE49-F238E27FC236}">
                  <a16:creationId xmlns:a16="http://schemas.microsoft.com/office/drawing/2014/main" id="{50F1BF68-CE9D-764C-175F-1912B7E2E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2825" y="2917825"/>
              <a:ext cx="0" cy="412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3" name="Line 66">
              <a:extLst>
                <a:ext uri="{FF2B5EF4-FFF2-40B4-BE49-F238E27FC236}">
                  <a16:creationId xmlns:a16="http://schemas.microsoft.com/office/drawing/2014/main" id="{36812380-14F1-5549-9FFE-681CAD91E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1725" y="3159125"/>
              <a:ext cx="0" cy="412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4" name="Line 67">
              <a:extLst>
                <a:ext uri="{FF2B5EF4-FFF2-40B4-BE49-F238E27FC236}">
                  <a16:creationId xmlns:a16="http://schemas.microsoft.com/office/drawing/2014/main" id="{ECD1DD2F-60F0-3024-E5B3-48FE1CFB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1788" y="3159125"/>
              <a:ext cx="0" cy="412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5" name="Line 68">
              <a:extLst>
                <a:ext uri="{FF2B5EF4-FFF2-40B4-BE49-F238E27FC236}">
                  <a16:creationId xmlns:a16="http://schemas.microsoft.com/office/drawing/2014/main" id="{A573FDFF-E474-393F-3463-2CA09D1FD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38" y="3159125"/>
              <a:ext cx="0" cy="412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6" name="Line 69">
              <a:extLst>
                <a:ext uri="{FF2B5EF4-FFF2-40B4-BE49-F238E27FC236}">
                  <a16:creationId xmlns:a16="http://schemas.microsoft.com/office/drawing/2014/main" id="{6C6B8C8C-C31B-572A-64E7-33F8A8586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4225" y="3159125"/>
              <a:ext cx="0" cy="412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7" name="Line 70">
              <a:extLst>
                <a:ext uri="{FF2B5EF4-FFF2-40B4-BE49-F238E27FC236}">
                  <a16:creationId xmlns:a16="http://schemas.microsoft.com/office/drawing/2014/main" id="{3C162E02-F048-68ED-0EA2-E9251997A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9513" y="3159125"/>
              <a:ext cx="0" cy="412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58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A2C4-1199-A898-1937-F93AB0F7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24" y="1688416"/>
            <a:ext cx="3930015" cy="492443"/>
          </a:xfrm>
        </p:spPr>
        <p:txBody>
          <a:bodyPr/>
          <a:lstStyle/>
          <a:p>
            <a:r>
              <a:rPr lang="en-US" sz="3200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5160A-1C78-6170-8818-51875CE4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242" y="3236667"/>
            <a:ext cx="6063282" cy="3539430"/>
          </a:xfrm>
        </p:spPr>
        <p:txBody>
          <a:bodyPr/>
          <a:lstStyle/>
          <a:p>
            <a:r>
              <a:rPr lang="en-US" dirty="0"/>
              <a:t>Ph+ B-ALL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2"/>
                </a:solidFill>
              </a:rPr>
              <a:t>D-ALBA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2"/>
                </a:solidFill>
              </a:rPr>
              <a:t>MDACC Phase 2 Ponatinib + Blin</a:t>
            </a:r>
          </a:p>
          <a:p>
            <a:endParaRPr lang="en-US" dirty="0"/>
          </a:p>
          <a:p>
            <a:r>
              <a:rPr lang="en-US" dirty="0"/>
              <a:t>Elderly B-ALL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/>
                <a:ea typeface="+mn-ea"/>
              </a:rPr>
              <a:t>MDACC Phase 2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/>
                <a:ea typeface="+mn-ea"/>
              </a:rPr>
              <a:t>MiniHCVD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/>
                <a:ea typeface="+mn-ea"/>
              </a:rPr>
              <a:t> + Blin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/>
                <a:ea typeface="+mn-ea"/>
              </a:rPr>
              <a:t>EWALL Bold Study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2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CCBF-A99E-86C2-3183-7D37233A6E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127" y="5969837"/>
            <a:ext cx="10186178" cy="493776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*Safety data were collected in the entire study population, which included the following cohorts: Patients with ND Ph+ ALL (n = </a:t>
            </a:r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40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patients with R/R Ph+ ALL (n = 14), and patients with lymphoid accelerated or blast phase chronic myeloid leukemia (n = 6).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ALL, acute lymphoblastic leukemia; MDACC, Monroe Dunaway Anderson Cancer Center; ND, newly diagnosed; Ph+, Philadelphia chromosome positive; R/R, relapsed or refractory; SAE, serious adverse event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Jabbour E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et al.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Lancet Haematol. 2023;10:e24-e34</a:t>
            </a:r>
            <a:r>
              <a:rPr lang="en-US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US" spc="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sz="900" b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1A1E-1967-4D2D-B612-B6E07CD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74" y="487383"/>
            <a:ext cx="9578712" cy="430887"/>
          </a:xfrm>
        </p:spPr>
        <p:txBody>
          <a:bodyPr/>
          <a:lstStyle/>
          <a:p>
            <a:pPr algn="l"/>
            <a:r>
              <a:rPr lang="en-US" sz="2800" dirty="0"/>
              <a:t>The Most Common SAEs Reported In ≥ 5% Patients</a:t>
            </a:r>
            <a:r>
              <a:rPr lang="en-US" sz="2800" noProof="0" dirty="0"/>
              <a:t>*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75B2FC-4FE2-2447-BAA4-05329D79AFB6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6EB121D8-8748-6D42-9998-6DBAAF8D8614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087A7861-BA92-AE43-8EAC-259A57077423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23062CD-0CFF-6243-B6FE-A3E70220C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D7AAF90-B9B2-CE43-8366-A23DEF729582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2430098" y="-1202122"/>
            <a:chExt cx="3683289" cy="3683289"/>
          </a:xfrm>
        </p:grpSpPr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7F4F0915-012F-614A-AFFF-12C07CFD3847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21" name="Freeform 61">
              <a:extLst>
                <a:ext uri="{FF2B5EF4-FFF2-40B4-BE49-F238E27FC236}">
                  <a16:creationId xmlns:a16="http://schemas.microsoft.com/office/drawing/2014/main" id="{C3570117-491C-3B4A-A0B4-5DB429EA5AC1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F3985A1-44FC-0748-9514-5D6956DFB663}"/>
              </a:ext>
            </a:extLst>
          </p:cNvPr>
          <p:cNvSpPr txBox="1"/>
          <p:nvPr/>
        </p:nvSpPr>
        <p:spPr>
          <a:xfrm>
            <a:off x="9909811" y="432245"/>
            <a:ext cx="510712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16F73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 Narrow" panose="020B0604020202020204" pitchFamily="34" charset="0"/>
              </a:rPr>
              <a:t>BACK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AD86A8-E558-33C9-9891-C1E1449E5634}"/>
              </a:ext>
            </a:extLst>
          </p:cNvPr>
          <p:cNvGrpSpPr/>
          <p:nvPr/>
        </p:nvGrpSpPr>
        <p:grpSpPr>
          <a:xfrm>
            <a:off x="10536335" y="270371"/>
            <a:ext cx="544791" cy="613470"/>
            <a:chOff x="10536335" y="270371"/>
            <a:chExt cx="544791" cy="6134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0A2BA96-3F02-824D-AEBA-247663AFDA75}"/>
                </a:ext>
              </a:extLst>
            </p:cNvPr>
            <p:cNvGrpSpPr/>
            <p:nvPr/>
          </p:nvGrpSpPr>
          <p:grpSpPr>
            <a:xfrm>
              <a:off x="10536364" y="304800"/>
              <a:ext cx="527664" cy="527665"/>
              <a:chOff x="10505592" y="264840"/>
              <a:chExt cx="589448" cy="58944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1D629E-0B9B-F948-9351-795CCFDFF6E2}"/>
                  </a:ext>
                </a:extLst>
              </p:cNvPr>
              <p:cNvGrpSpPr/>
              <p:nvPr/>
            </p:nvGrpSpPr>
            <p:grpSpPr>
              <a:xfrm>
                <a:off x="10505592" y="264840"/>
                <a:ext cx="589448" cy="589449"/>
                <a:chOff x="2430098" y="-1202122"/>
                <a:chExt cx="3683289" cy="3683289"/>
              </a:xfrm>
            </p:grpSpPr>
            <p:sp>
              <p:nvSpPr>
                <p:cNvPr id="14" name="Freeform 60">
                  <a:extLst>
                    <a:ext uri="{FF2B5EF4-FFF2-40B4-BE49-F238E27FC236}">
                      <a16:creationId xmlns:a16="http://schemas.microsoft.com/office/drawing/2014/main" id="{6DD40893-F1A0-4143-8503-874051470924}"/>
                    </a:ext>
                  </a:extLst>
                </p:cNvPr>
                <p:cNvSpPr/>
                <p:nvPr/>
              </p:nvSpPr>
              <p:spPr>
                <a:xfrm>
                  <a:off x="2430098" y="-1202122"/>
                  <a:ext cx="3683289" cy="3683289"/>
                </a:xfrm>
                <a:custGeom>
                  <a:avLst/>
                  <a:gdLst>
                    <a:gd name="connsiteX0" fmla="*/ 3682928 w 3683289"/>
                    <a:gd name="connsiteY0" fmla="*/ 1841408 h 3683289"/>
                    <a:gd name="connsiteX1" fmla="*/ 1841283 w 3683289"/>
                    <a:gd name="connsiteY1" fmla="*/ 3683053 h 3683289"/>
                    <a:gd name="connsiteX2" fmla="*/ -361 w 3683289"/>
                    <a:gd name="connsiteY2" fmla="*/ 1841408 h 3683289"/>
                    <a:gd name="connsiteX3" fmla="*/ 1841283 w 3683289"/>
                    <a:gd name="connsiteY3" fmla="*/ -237 h 3683289"/>
                    <a:gd name="connsiteX4" fmla="*/ 3682928 w 3683289"/>
                    <a:gd name="connsiteY4" fmla="*/ 1841408 h 3683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289" h="3683289">
                      <a:moveTo>
                        <a:pt x="3682928" y="1841408"/>
                      </a:moveTo>
                      <a:cubicBezTo>
                        <a:pt x="3682928" y="2858520"/>
                        <a:pt x="2858396" y="3683053"/>
                        <a:pt x="1841283" y="3683053"/>
                      </a:cubicBezTo>
                      <a:cubicBezTo>
                        <a:pt x="824171" y="3683053"/>
                        <a:pt x="-361" y="2858520"/>
                        <a:pt x="-361" y="1841408"/>
                      </a:cubicBezTo>
                      <a:cubicBezTo>
                        <a:pt x="-361" y="824296"/>
                        <a:pt x="824171" y="-237"/>
                        <a:pt x="1841283" y="-237"/>
                      </a:cubicBezTo>
                      <a:cubicBezTo>
                        <a:pt x="2858396" y="-237"/>
                        <a:pt x="3682928" y="824296"/>
                        <a:pt x="3682928" y="184140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D6D6D6"/>
                    </a:gs>
                  </a:gsLst>
                  <a:lin ang="0" scaled="0"/>
                </a:gradFill>
                <a:ln w="33955" cap="flat">
                  <a:noFill/>
                  <a:prstDash val="solid"/>
                  <a:miter/>
                </a:ln>
                <a:effectLst>
                  <a:outerShdw blurRad="1143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61">
                  <a:extLst>
                    <a:ext uri="{FF2B5EF4-FFF2-40B4-BE49-F238E27FC236}">
                      <a16:creationId xmlns:a16="http://schemas.microsoft.com/office/drawing/2014/main" id="{B159DF87-96CD-7A4E-8C46-6689332A7D42}"/>
                    </a:ext>
                  </a:extLst>
                </p:cNvPr>
                <p:cNvSpPr/>
                <p:nvPr/>
              </p:nvSpPr>
              <p:spPr>
                <a:xfrm>
                  <a:off x="2489058" y="-1142972"/>
                  <a:ext cx="3564956" cy="3564956"/>
                </a:xfrm>
                <a:custGeom>
                  <a:avLst/>
                  <a:gdLst>
                    <a:gd name="connsiteX0" fmla="*/ 3564956 w 3564956"/>
                    <a:gd name="connsiteY0" fmla="*/ 1782478 h 3564956"/>
                    <a:gd name="connsiteX1" fmla="*/ 1782478 w 3564956"/>
                    <a:gd name="connsiteY1" fmla="*/ 3564956 h 3564956"/>
                    <a:gd name="connsiteX2" fmla="*/ 0 w 3564956"/>
                    <a:gd name="connsiteY2" fmla="*/ 1782478 h 3564956"/>
                    <a:gd name="connsiteX3" fmla="*/ 1782478 w 3564956"/>
                    <a:gd name="connsiteY3" fmla="*/ 0 h 3564956"/>
                    <a:gd name="connsiteX4" fmla="*/ 3564956 w 3564956"/>
                    <a:gd name="connsiteY4" fmla="*/ 1782478 h 3564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4956" h="3564956">
                      <a:moveTo>
                        <a:pt x="3564956" y="1782478"/>
                      </a:moveTo>
                      <a:cubicBezTo>
                        <a:pt x="3564956" y="2766913"/>
                        <a:pt x="2766914" y="3564956"/>
                        <a:pt x="1782478" y="3564956"/>
                      </a:cubicBezTo>
                      <a:cubicBezTo>
                        <a:pt x="798043" y="3564956"/>
                        <a:pt x="0" y="2766914"/>
                        <a:pt x="0" y="1782478"/>
                      </a:cubicBezTo>
                      <a:cubicBezTo>
                        <a:pt x="0" y="798043"/>
                        <a:pt x="798043" y="0"/>
                        <a:pt x="1782478" y="0"/>
                      </a:cubicBezTo>
                      <a:cubicBezTo>
                        <a:pt x="2766914" y="0"/>
                        <a:pt x="3564956" y="798043"/>
                        <a:pt x="3564956" y="1782478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1200000" scaled="0"/>
                </a:gradFill>
                <a:ln w="339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8BC9C5-2E8F-914D-88F6-E30CEA6D7755}"/>
                  </a:ext>
                </a:extLst>
              </p:cNvPr>
              <p:cNvSpPr txBox="1"/>
              <p:nvPr/>
            </p:nvSpPr>
            <p:spPr>
              <a:xfrm>
                <a:off x="10515028" y="407207"/>
                <a:ext cx="570511" cy="30943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16F73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Arial Narrow" panose="020B0604020202020204" pitchFamily="34" charset="0"/>
                  </a:rPr>
                  <a:t>MENU</a:t>
                </a:r>
              </a:p>
            </p:txBody>
          </p:sp>
        </p:grpSp>
        <p:sp>
          <p:nvSpPr>
            <p:cNvPr id="22" name="Rounded Rectangle 21">
              <a:hlinkClick r:id="rId4" action="ppaction://hlinksldjump"/>
              <a:extLst>
                <a:ext uri="{FF2B5EF4-FFF2-40B4-BE49-F238E27FC236}">
                  <a16:creationId xmlns:a16="http://schemas.microsoft.com/office/drawing/2014/main" id="{506F8510-7608-3C4A-AA2A-3EE1F653DB0D}"/>
                </a:ext>
              </a:extLst>
            </p:cNvPr>
            <p:cNvSpPr/>
            <p:nvPr/>
          </p:nvSpPr>
          <p:spPr bwMode="auto">
            <a:xfrm>
              <a:off x="10553462" y="270371"/>
              <a:ext cx="527664" cy="61347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23" name="Rounded Rectangle 22">
              <a:hlinkClick r:id="rId4" action="ppaction://hlinksldjump"/>
              <a:extLst>
                <a:ext uri="{FF2B5EF4-FFF2-40B4-BE49-F238E27FC236}">
                  <a16:creationId xmlns:a16="http://schemas.microsoft.com/office/drawing/2014/main" id="{0F8DC23C-B18D-A94F-AB3D-11703F353E58}"/>
                </a:ext>
              </a:extLst>
            </p:cNvPr>
            <p:cNvSpPr/>
            <p:nvPr/>
          </p:nvSpPr>
          <p:spPr bwMode="auto">
            <a:xfrm>
              <a:off x="10536335" y="270371"/>
              <a:ext cx="527664" cy="61347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D374A336-A7A7-4106-82C6-247119706B0B}"/>
              </a:ext>
            </a:extLst>
          </p:cNvPr>
          <p:cNvGraphicFramePr>
            <a:graphicFrameLocks noGrp="1"/>
          </p:cNvGraphicFramePr>
          <p:nvPr/>
        </p:nvGraphicFramePr>
        <p:xfrm>
          <a:off x="1355533" y="1790700"/>
          <a:ext cx="7580594" cy="235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767">
                  <a:extLst>
                    <a:ext uri="{9D8B030D-6E8A-4147-A177-3AD203B41FA5}">
                      <a16:colId xmlns:a16="http://schemas.microsoft.com/office/drawing/2014/main" val="2505509741"/>
                    </a:ext>
                  </a:extLst>
                </a:gridCol>
                <a:gridCol w="1351827">
                  <a:extLst>
                    <a:ext uri="{9D8B030D-6E8A-4147-A177-3AD203B41FA5}">
                      <a16:colId xmlns:a16="http://schemas.microsoft.com/office/drawing/2014/main" val="456410079"/>
                    </a:ext>
                  </a:extLst>
                </a:gridCol>
              </a:tblGrid>
              <a:tr h="306423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n-lt"/>
                        </a:rPr>
                        <a:t>SAE, n (%)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Patients</a:t>
                      </a: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(N = 60)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246609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+mn-lt"/>
                        </a:rPr>
                        <a:t>Infection and febrile neutropenia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22 (37)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6688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+mn-lt"/>
                        </a:rPr>
                        <a:t>Increased lipase or amylase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5 (8)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51905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pPr algn="l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Increased alanine aminotransferase or aspartate </a:t>
                      </a:r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aminotransferase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(7)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567006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+mn-lt"/>
                        </a:rPr>
                        <a:t>Hypertension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4 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58037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Pain (abdominal, back, chest, extremity, bone, or </a:t>
                      </a:r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testicular)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843181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Hyperglycemia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9459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56EE413-BCA7-42AD-8C01-C84ED63EE6F8}"/>
              </a:ext>
            </a:extLst>
          </p:cNvPr>
          <p:cNvSpPr txBox="1"/>
          <p:nvPr/>
        </p:nvSpPr>
        <p:spPr>
          <a:xfrm>
            <a:off x="9023828" y="-1940"/>
            <a:ext cx="2249335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MDACC Blin + Ponatinib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Rounded 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F8B8BB2D-4000-F344-AB2B-A47A1D5DB905}"/>
              </a:ext>
            </a:extLst>
          </p:cNvPr>
          <p:cNvSpPr/>
          <p:nvPr/>
        </p:nvSpPr>
        <p:spPr bwMode="auto">
          <a:xfrm>
            <a:off x="9923444" y="261895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E95AA-B5D5-1284-E6AA-20D01BB644A4}"/>
              </a:ext>
            </a:extLst>
          </p:cNvPr>
          <p:cNvSpPr txBox="1"/>
          <p:nvPr/>
        </p:nvSpPr>
        <p:spPr>
          <a:xfrm>
            <a:off x="533400" y="4706364"/>
            <a:ext cx="6093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No grade 4–5 drug-related adverse events observed</a:t>
            </a:r>
            <a:endParaRPr kumimoji="0" lang="en-IN" sz="1400" b="0" i="0" u="none" strike="noStrike" kern="1200" cap="none" spc="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13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47F69-13D8-D8DA-820A-6C63AA6E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365759"/>
            <a:ext cx="9083674" cy="861774"/>
          </a:xfrm>
        </p:spPr>
        <p:txBody>
          <a:bodyPr/>
          <a:lstStyle/>
          <a:p>
            <a:r>
              <a:rPr lang="en-US" sz="2800" dirty="0"/>
              <a:t>Additional Follow-up for ND and R/R Ph+ ALL Patients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BE6E6045-226A-5E11-8F37-033508EDBBC6}"/>
              </a:ext>
            </a:extLst>
          </p:cNvPr>
          <p:cNvGraphicFramePr>
            <a:graphicFrameLocks noGrp="1"/>
          </p:cNvGraphicFramePr>
          <p:nvPr/>
        </p:nvGraphicFramePr>
        <p:xfrm>
          <a:off x="365125" y="1164314"/>
          <a:ext cx="11483236" cy="1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505509741"/>
                    </a:ext>
                  </a:extLst>
                </a:gridCol>
                <a:gridCol w="4121618">
                  <a:extLst>
                    <a:ext uri="{9D8B030D-6E8A-4147-A177-3AD203B41FA5}">
                      <a16:colId xmlns:a16="http://schemas.microsoft.com/office/drawing/2014/main" val="3493930529"/>
                    </a:ext>
                  </a:extLst>
                </a:gridCol>
                <a:gridCol w="4121618">
                  <a:extLst>
                    <a:ext uri="{9D8B030D-6E8A-4147-A177-3AD203B41FA5}">
                      <a16:colId xmlns:a16="http://schemas.microsoft.com/office/drawing/2014/main" val="1631820215"/>
                    </a:ext>
                  </a:extLst>
                </a:gridCol>
              </a:tblGrid>
              <a:tr h="26929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/>
                        <a:t>Response, n/N (%)</a:t>
                      </a:r>
                      <a:endParaRPr lang="en-GB" sz="12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ND Ph+ ALL</a:t>
                      </a:r>
                      <a:r>
                        <a:rPr lang="en-GB" sz="120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  <a:br>
                        <a:rPr lang="en-GB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(n = 60)</a:t>
                      </a:r>
                      <a:endParaRPr lang="en-GB" sz="12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R/R Ph+ ALL</a:t>
                      </a:r>
                      <a:r>
                        <a:rPr lang="en-GB" sz="12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br>
                        <a:rPr lang="en-GB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(n = 14)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246609"/>
                  </a:ext>
                </a:extLst>
              </a:tr>
              <a:tr h="172683"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CR/CRi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37/38 (97)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12/13 (92)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022016"/>
                  </a:ext>
                </a:extLst>
              </a:tr>
              <a:tr h="172683"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CR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36/38 (95)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11/13 (85)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86005"/>
                  </a:ext>
                </a:extLst>
              </a:tr>
              <a:tr h="17268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Overall CMR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dirty="0">
                          <a:solidFill>
                            <a:schemeClr val="tx1"/>
                          </a:solidFill>
                        </a:rPr>
                        <a:t>45/54 (83)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dirty="0">
                          <a:solidFill>
                            <a:schemeClr val="tx1"/>
                          </a:solidFill>
                        </a:rPr>
                        <a:t>11/14 (79)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16412"/>
                  </a:ext>
                </a:extLst>
              </a:tr>
              <a:tr h="172683">
                <a:tc>
                  <a:txBody>
                    <a:bodyPr/>
                    <a:lstStyle/>
                    <a:p>
                      <a:pPr marL="190424" lvl="2" indent="0" algn="l" defTabSz="38084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1 cycle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36/54 (67)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10/14 (71)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550269"/>
                  </a:ext>
                </a:extLst>
              </a:tr>
              <a:tr h="172683"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NGS MRD negative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41/46 (89)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91053"/>
                  </a:ext>
                </a:extLst>
              </a:tr>
              <a:tr h="172683">
                <a:tc>
                  <a:txBody>
                    <a:bodyPr/>
                    <a:lstStyle/>
                    <a:p>
                      <a:pPr marL="190424" lvl="2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After 1 cycle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9/20 (45)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8537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AE10607-8687-62B9-749B-D8EE6427D00C}"/>
              </a:ext>
            </a:extLst>
          </p:cNvPr>
          <p:cNvGraphicFramePr>
            <a:graphicFrameLocks noGrp="1"/>
          </p:cNvGraphicFramePr>
          <p:nvPr/>
        </p:nvGraphicFramePr>
        <p:xfrm>
          <a:off x="365126" y="3386178"/>
          <a:ext cx="11484000" cy="17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505509741"/>
                    </a:ext>
                  </a:extLst>
                </a:gridCol>
                <a:gridCol w="4122000">
                  <a:extLst>
                    <a:ext uri="{9D8B030D-6E8A-4147-A177-3AD203B41FA5}">
                      <a16:colId xmlns:a16="http://schemas.microsoft.com/office/drawing/2014/main" val="3493930529"/>
                    </a:ext>
                  </a:extLst>
                </a:gridCol>
                <a:gridCol w="4122000">
                  <a:extLst>
                    <a:ext uri="{9D8B030D-6E8A-4147-A177-3AD203B41FA5}">
                      <a16:colId xmlns:a16="http://schemas.microsoft.com/office/drawing/2014/main" val="1631820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Disposition, n</a:t>
                      </a:r>
                      <a:endParaRPr lang="en-GB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ND Ph+ ALL</a:t>
                      </a:r>
                      <a:r>
                        <a:rPr lang="en-GB" sz="120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  <a:br>
                        <a:rPr lang="en-GB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(n = 60)</a:t>
                      </a:r>
                      <a:endParaRPr lang="en-GB" sz="12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R/R Ph+ ALL</a:t>
                      </a:r>
                      <a:r>
                        <a:rPr lang="en-GB" sz="12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br>
                        <a:rPr lang="en-GB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(n = 14)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246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Death in CR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022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Early death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8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Relapse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550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HSCT in CR1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5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Ongoing response without HSCT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4861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941EC17-EB36-77F0-E3B2-93CA24D63954}"/>
              </a:ext>
            </a:extLst>
          </p:cNvPr>
          <p:cNvGrpSpPr/>
          <p:nvPr/>
        </p:nvGrpSpPr>
        <p:grpSpPr>
          <a:xfrm>
            <a:off x="10536335" y="270371"/>
            <a:ext cx="544791" cy="613470"/>
            <a:chOff x="10536335" y="270371"/>
            <a:chExt cx="544791" cy="61347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0D2996-49E6-4E6E-3099-43C03C8CE663}"/>
                </a:ext>
              </a:extLst>
            </p:cNvPr>
            <p:cNvGrpSpPr/>
            <p:nvPr/>
          </p:nvGrpSpPr>
          <p:grpSpPr>
            <a:xfrm>
              <a:off x="10536364" y="304800"/>
              <a:ext cx="527664" cy="527665"/>
              <a:chOff x="10505592" y="264840"/>
              <a:chExt cx="589448" cy="58944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30D64A6-C7EE-9D5C-2877-CFD68EBDC381}"/>
                  </a:ext>
                </a:extLst>
              </p:cNvPr>
              <p:cNvGrpSpPr/>
              <p:nvPr/>
            </p:nvGrpSpPr>
            <p:grpSpPr>
              <a:xfrm>
                <a:off x="10505592" y="264840"/>
                <a:ext cx="589448" cy="589449"/>
                <a:chOff x="2430098" y="-1202122"/>
                <a:chExt cx="3683289" cy="3683289"/>
              </a:xfrm>
            </p:grpSpPr>
            <p:sp>
              <p:nvSpPr>
                <p:cNvPr id="13" name="Freeform 60">
                  <a:extLst>
                    <a:ext uri="{FF2B5EF4-FFF2-40B4-BE49-F238E27FC236}">
                      <a16:creationId xmlns:a16="http://schemas.microsoft.com/office/drawing/2014/main" id="{155B5607-C415-23EA-C806-48C2282FEB05}"/>
                    </a:ext>
                  </a:extLst>
                </p:cNvPr>
                <p:cNvSpPr/>
                <p:nvPr/>
              </p:nvSpPr>
              <p:spPr>
                <a:xfrm>
                  <a:off x="2430098" y="-1202122"/>
                  <a:ext cx="3683289" cy="3683289"/>
                </a:xfrm>
                <a:custGeom>
                  <a:avLst/>
                  <a:gdLst>
                    <a:gd name="connsiteX0" fmla="*/ 3682928 w 3683289"/>
                    <a:gd name="connsiteY0" fmla="*/ 1841408 h 3683289"/>
                    <a:gd name="connsiteX1" fmla="*/ 1841283 w 3683289"/>
                    <a:gd name="connsiteY1" fmla="*/ 3683053 h 3683289"/>
                    <a:gd name="connsiteX2" fmla="*/ -361 w 3683289"/>
                    <a:gd name="connsiteY2" fmla="*/ 1841408 h 3683289"/>
                    <a:gd name="connsiteX3" fmla="*/ 1841283 w 3683289"/>
                    <a:gd name="connsiteY3" fmla="*/ -237 h 3683289"/>
                    <a:gd name="connsiteX4" fmla="*/ 3682928 w 3683289"/>
                    <a:gd name="connsiteY4" fmla="*/ 1841408 h 3683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289" h="3683289">
                      <a:moveTo>
                        <a:pt x="3682928" y="1841408"/>
                      </a:moveTo>
                      <a:cubicBezTo>
                        <a:pt x="3682928" y="2858520"/>
                        <a:pt x="2858396" y="3683053"/>
                        <a:pt x="1841283" y="3683053"/>
                      </a:cubicBezTo>
                      <a:cubicBezTo>
                        <a:pt x="824171" y="3683053"/>
                        <a:pt x="-361" y="2858520"/>
                        <a:pt x="-361" y="1841408"/>
                      </a:cubicBezTo>
                      <a:cubicBezTo>
                        <a:pt x="-361" y="824296"/>
                        <a:pt x="824171" y="-237"/>
                        <a:pt x="1841283" y="-237"/>
                      </a:cubicBezTo>
                      <a:cubicBezTo>
                        <a:pt x="2858396" y="-237"/>
                        <a:pt x="3682928" y="824296"/>
                        <a:pt x="3682928" y="184140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D6D6D6"/>
                    </a:gs>
                  </a:gsLst>
                  <a:lin ang="0" scaled="0"/>
                </a:gradFill>
                <a:ln w="33955" cap="flat">
                  <a:noFill/>
                  <a:prstDash val="solid"/>
                  <a:miter/>
                </a:ln>
                <a:effectLst>
                  <a:outerShdw blurRad="1143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 61">
                  <a:extLst>
                    <a:ext uri="{FF2B5EF4-FFF2-40B4-BE49-F238E27FC236}">
                      <a16:creationId xmlns:a16="http://schemas.microsoft.com/office/drawing/2014/main" id="{9568529B-9F56-CD43-0DFC-4375F585FCF9}"/>
                    </a:ext>
                  </a:extLst>
                </p:cNvPr>
                <p:cNvSpPr/>
                <p:nvPr/>
              </p:nvSpPr>
              <p:spPr>
                <a:xfrm>
                  <a:off x="2489058" y="-1142972"/>
                  <a:ext cx="3564956" cy="3564956"/>
                </a:xfrm>
                <a:custGeom>
                  <a:avLst/>
                  <a:gdLst>
                    <a:gd name="connsiteX0" fmla="*/ 3564956 w 3564956"/>
                    <a:gd name="connsiteY0" fmla="*/ 1782478 h 3564956"/>
                    <a:gd name="connsiteX1" fmla="*/ 1782478 w 3564956"/>
                    <a:gd name="connsiteY1" fmla="*/ 3564956 h 3564956"/>
                    <a:gd name="connsiteX2" fmla="*/ 0 w 3564956"/>
                    <a:gd name="connsiteY2" fmla="*/ 1782478 h 3564956"/>
                    <a:gd name="connsiteX3" fmla="*/ 1782478 w 3564956"/>
                    <a:gd name="connsiteY3" fmla="*/ 0 h 3564956"/>
                    <a:gd name="connsiteX4" fmla="*/ 3564956 w 3564956"/>
                    <a:gd name="connsiteY4" fmla="*/ 1782478 h 3564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4956" h="3564956">
                      <a:moveTo>
                        <a:pt x="3564956" y="1782478"/>
                      </a:moveTo>
                      <a:cubicBezTo>
                        <a:pt x="3564956" y="2766913"/>
                        <a:pt x="2766914" y="3564956"/>
                        <a:pt x="1782478" y="3564956"/>
                      </a:cubicBezTo>
                      <a:cubicBezTo>
                        <a:pt x="798043" y="3564956"/>
                        <a:pt x="0" y="2766914"/>
                        <a:pt x="0" y="1782478"/>
                      </a:cubicBezTo>
                      <a:cubicBezTo>
                        <a:pt x="0" y="798043"/>
                        <a:pt x="798043" y="0"/>
                        <a:pt x="1782478" y="0"/>
                      </a:cubicBezTo>
                      <a:cubicBezTo>
                        <a:pt x="2766914" y="0"/>
                        <a:pt x="3564956" y="798043"/>
                        <a:pt x="3564956" y="1782478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1200000" scaled="0"/>
                </a:gradFill>
                <a:ln w="339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85D00C-452F-95BC-74F6-0EC9EFA0E02B}"/>
                  </a:ext>
                </a:extLst>
              </p:cNvPr>
              <p:cNvSpPr txBox="1"/>
              <p:nvPr/>
            </p:nvSpPr>
            <p:spPr>
              <a:xfrm>
                <a:off x="10515028" y="407207"/>
                <a:ext cx="570511" cy="30943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16F73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Arial Narrow" panose="020B0604020202020204" pitchFamily="34" charset="0"/>
                  </a:rPr>
                  <a:t>MENU</a:t>
                </a:r>
              </a:p>
            </p:txBody>
          </p:sp>
        </p:grpSp>
        <p:sp>
          <p:nvSpPr>
            <p:cNvPr id="9" name="Rounded Rectangle 21">
              <a:hlinkClick r:id="rId2" action="ppaction://hlinksldjump"/>
              <a:extLst>
                <a:ext uri="{FF2B5EF4-FFF2-40B4-BE49-F238E27FC236}">
                  <a16:creationId xmlns:a16="http://schemas.microsoft.com/office/drawing/2014/main" id="{D9ABB269-6214-5E14-C2CE-E0EFFF7FBFFA}"/>
                </a:ext>
              </a:extLst>
            </p:cNvPr>
            <p:cNvSpPr/>
            <p:nvPr/>
          </p:nvSpPr>
          <p:spPr bwMode="auto">
            <a:xfrm>
              <a:off x="10553462" y="270371"/>
              <a:ext cx="527664" cy="61347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" name="Rounded Rectangle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55D20FAE-907E-08C0-DDB5-909280E65FBE}"/>
                </a:ext>
              </a:extLst>
            </p:cNvPr>
            <p:cNvSpPr/>
            <p:nvPr/>
          </p:nvSpPr>
          <p:spPr bwMode="auto">
            <a:xfrm>
              <a:off x="10536335" y="270371"/>
              <a:ext cx="527664" cy="61347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50DA4D-109F-1534-A5AC-0D34094FCCDC}"/>
              </a:ext>
            </a:extLst>
          </p:cNvPr>
          <p:cNvGrpSpPr/>
          <p:nvPr/>
        </p:nvGrpSpPr>
        <p:grpSpPr>
          <a:xfrm>
            <a:off x="9827588" y="312477"/>
            <a:ext cx="527664" cy="527665"/>
            <a:chOff x="10505592" y="264840"/>
            <a:chExt cx="589448" cy="5894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7EAF95-213C-65D5-8AD2-A4E485AF5DE8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0" name="Freeform 60">
                <a:extLst>
                  <a:ext uri="{FF2B5EF4-FFF2-40B4-BE49-F238E27FC236}">
                    <a16:creationId xmlns:a16="http://schemas.microsoft.com/office/drawing/2014/main" id="{05B62804-6EB2-6D8F-EACE-16653359EFBB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61">
                <a:extLst>
                  <a:ext uri="{FF2B5EF4-FFF2-40B4-BE49-F238E27FC236}">
                    <a16:creationId xmlns:a16="http://schemas.microsoft.com/office/drawing/2014/main" id="{9821D23E-E363-FAAA-A95C-FDFE79586D59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85EDF3-D5D8-0860-D1B3-536FE3E568E7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FFE034B-22CF-F04E-5C5A-0E7DB101A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204" y="919658"/>
            <a:ext cx="524301" cy="6157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CDF17A-CAF6-F6DE-2E1E-5AB1E782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049" y="228600"/>
            <a:ext cx="524301" cy="615749"/>
          </a:xfrm>
          <a:prstGeom prst="rect">
            <a:avLst/>
          </a:prstGeom>
        </p:spPr>
      </p:pic>
      <p:sp>
        <p:nvSpPr>
          <p:cNvPr id="26" name="Rounded Rectangle 23">
            <a:hlinkClick r:id="rId4" action="ppaction://hlinksldjump"/>
            <a:extLst>
              <a:ext uri="{FF2B5EF4-FFF2-40B4-BE49-F238E27FC236}">
                <a16:creationId xmlns:a16="http://schemas.microsoft.com/office/drawing/2014/main" id="{E6118248-C2F4-642B-1291-5271EB0436F6}"/>
              </a:ext>
            </a:extLst>
          </p:cNvPr>
          <p:cNvSpPr/>
          <p:nvPr/>
        </p:nvSpPr>
        <p:spPr bwMode="auto">
          <a:xfrm>
            <a:off x="9818908" y="152400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AC7B4-1B65-87FB-9001-5FDA87532023}"/>
              </a:ext>
            </a:extLst>
          </p:cNvPr>
          <p:cNvSpPr txBox="1"/>
          <p:nvPr/>
        </p:nvSpPr>
        <p:spPr>
          <a:xfrm>
            <a:off x="9247682" y="25682"/>
            <a:ext cx="2249335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MDACC Blin + Ponatinib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675D31D-126D-514A-E223-19C2E46466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283" y="5833872"/>
            <a:ext cx="11169171" cy="493776"/>
          </a:xfrm>
        </p:spPr>
        <p:txBody>
          <a:bodyPr/>
          <a:lstStyle/>
          <a:p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ALL,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acute lymphoblastic leukemia; CMR, complete molecular response; CR, complete remission; C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Ri, complete remission with incomplete hematologic recovery;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HSCT, hematopoietic stem cell transplantation; MDACC, Monroe Dunaway Anderson Cancer Center; 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MRD, minimal residual disease;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ND, newly diagnosed; NGS, next generation sequencing; Ph+, Philadelphia chromosome positive; R/R, relapsed or refractory.</a:t>
            </a:r>
          </a:p>
          <a:p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1.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 NJ,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+mn-cs"/>
              </a:rPr>
              <a:t>et al.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Oral presentation at: European Hematology Association; June 8-15, 2023; Frankfurt and Virtual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+mn-cs"/>
              </a:rPr>
              <a:t>. </a:t>
            </a:r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2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+mn-cs"/>
              </a:rPr>
              <a:t>.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Haddad F, et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+mn-cs"/>
              </a:rPr>
              <a:t>al. Poster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 at: European Hematology Association; </a:t>
            </a:r>
            <a:b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June 8-15, 2023; Frankfurt and Virtual.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3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325A348-2AB2-D30A-246C-0EFE927AFC17}"/>
              </a:ext>
            </a:extLst>
          </p:cNvPr>
          <p:cNvGrpSpPr/>
          <p:nvPr/>
        </p:nvGrpSpPr>
        <p:grpSpPr>
          <a:xfrm>
            <a:off x="6231520" y="1986472"/>
            <a:ext cx="5639805" cy="3366578"/>
            <a:chOff x="6231520" y="1986472"/>
            <a:chExt cx="5639805" cy="336657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4C27AE4-002A-02D3-44A6-4EAAF4924B65}"/>
                </a:ext>
              </a:extLst>
            </p:cNvPr>
            <p:cNvGrpSpPr/>
            <p:nvPr/>
          </p:nvGrpSpPr>
          <p:grpSpPr>
            <a:xfrm>
              <a:off x="6807273" y="2089887"/>
              <a:ext cx="4967358" cy="2854567"/>
              <a:chOff x="927173" y="2089887"/>
              <a:chExt cx="53186" cy="2854567"/>
            </a:xfrm>
          </p:grpSpPr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EDA4638-F0BE-88AA-E136-B0522AA5BC0E}"/>
                  </a:ext>
                </a:extLst>
              </p:cNvPr>
              <p:cNvSpPr/>
              <p:nvPr/>
            </p:nvSpPr>
            <p:spPr>
              <a:xfrm>
                <a:off x="927173" y="2089887"/>
                <a:ext cx="53186" cy="15953"/>
              </a:xfrm>
              <a:custGeom>
                <a:avLst/>
                <a:gdLst>
                  <a:gd name="connsiteX0" fmla="*/ 0 w 48694"/>
                  <a:gd name="connsiteY0" fmla="*/ 0 h 19400"/>
                  <a:gd name="connsiteX1" fmla="*/ 48695 w 48694"/>
                  <a:gd name="connsiteY1" fmla="*/ 0 h 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94" h="19400">
                    <a:moveTo>
                      <a:pt x="0" y="0"/>
                    </a:moveTo>
                    <a:lnTo>
                      <a:pt x="48695" y="0"/>
                    </a:lnTo>
                  </a:path>
                </a:pathLst>
              </a:custGeom>
              <a:ln w="6350" cap="flat">
                <a:solidFill>
                  <a:srgbClr val="D9D9D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0A9DEDB-69D6-6742-2C70-B81DB1A6E737}"/>
                  </a:ext>
                </a:extLst>
              </p:cNvPr>
              <p:cNvSpPr/>
              <p:nvPr/>
            </p:nvSpPr>
            <p:spPr>
              <a:xfrm>
                <a:off x="927173" y="2795831"/>
                <a:ext cx="53186" cy="15953"/>
              </a:xfrm>
              <a:custGeom>
                <a:avLst/>
                <a:gdLst>
                  <a:gd name="connsiteX0" fmla="*/ 0 w 48694"/>
                  <a:gd name="connsiteY0" fmla="*/ 0 h 19400"/>
                  <a:gd name="connsiteX1" fmla="*/ 48695 w 48694"/>
                  <a:gd name="connsiteY1" fmla="*/ 0 h 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94" h="19400">
                    <a:moveTo>
                      <a:pt x="0" y="0"/>
                    </a:moveTo>
                    <a:lnTo>
                      <a:pt x="48695" y="0"/>
                    </a:lnTo>
                  </a:path>
                </a:pathLst>
              </a:custGeom>
              <a:ln w="6350" cap="flat">
                <a:solidFill>
                  <a:srgbClr val="D9D9D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C77099C1-D6B8-683F-303F-806D7C14FE0E}"/>
                  </a:ext>
                </a:extLst>
              </p:cNvPr>
              <p:cNvSpPr/>
              <p:nvPr/>
            </p:nvSpPr>
            <p:spPr>
              <a:xfrm>
                <a:off x="927173" y="3514538"/>
                <a:ext cx="53186" cy="15953"/>
              </a:xfrm>
              <a:custGeom>
                <a:avLst/>
                <a:gdLst>
                  <a:gd name="connsiteX0" fmla="*/ 0 w 48694"/>
                  <a:gd name="connsiteY0" fmla="*/ 0 h 19400"/>
                  <a:gd name="connsiteX1" fmla="*/ 48695 w 48694"/>
                  <a:gd name="connsiteY1" fmla="*/ 0 h 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94" h="19400">
                    <a:moveTo>
                      <a:pt x="0" y="0"/>
                    </a:moveTo>
                    <a:lnTo>
                      <a:pt x="48695" y="0"/>
                    </a:lnTo>
                  </a:path>
                </a:pathLst>
              </a:custGeom>
              <a:ln w="6350" cap="flat">
                <a:solidFill>
                  <a:srgbClr val="D9D9D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E4FFF2C5-2C8B-A3F9-8F03-5DD89FE0B64F}"/>
                  </a:ext>
                </a:extLst>
              </p:cNvPr>
              <p:cNvSpPr/>
              <p:nvPr/>
            </p:nvSpPr>
            <p:spPr>
              <a:xfrm>
                <a:off x="927173" y="4220802"/>
                <a:ext cx="53186" cy="15953"/>
              </a:xfrm>
              <a:custGeom>
                <a:avLst/>
                <a:gdLst>
                  <a:gd name="connsiteX0" fmla="*/ 0 w 48694"/>
                  <a:gd name="connsiteY0" fmla="*/ 0 h 19400"/>
                  <a:gd name="connsiteX1" fmla="*/ 48695 w 48694"/>
                  <a:gd name="connsiteY1" fmla="*/ 0 h 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94" h="19400">
                    <a:moveTo>
                      <a:pt x="0" y="0"/>
                    </a:moveTo>
                    <a:lnTo>
                      <a:pt x="48695" y="0"/>
                    </a:lnTo>
                  </a:path>
                </a:pathLst>
              </a:custGeom>
              <a:ln w="6350" cap="flat">
                <a:solidFill>
                  <a:srgbClr val="D9D9D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A630719A-312D-A37A-0A28-D2552418651D}"/>
                  </a:ext>
                </a:extLst>
              </p:cNvPr>
              <p:cNvSpPr/>
              <p:nvPr/>
            </p:nvSpPr>
            <p:spPr>
              <a:xfrm>
                <a:off x="927173" y="4928501"/>
                <a:ext cx="53186" cy="15953"/>
              </a:xfrm>
              <a:custGeom>
                <a:avLst/>
                <a:gdLst>
                  <a:gd name="connsiteX0" fmla="*/ 0 w 48694"/>
                  <a:gd name="connsiteY0" fmla="*/ 0 h 19400"/>
                  <a:gd name="connsiteX1" fmla="*/ 48695 w 48694"/>
                  <a:gd name="connsiteY1" fmla="*/ 0 h 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94" h="19400">
                    <a:moveTo>
                      <a:pt x="0" y="0"/>
                    </a:moveTo>
                    <a:lnTo>
                      <a:pt x="48695" y="0"/>
                    </a:lnTo>
                  </a:path>
                </a:pathLst>
              </a:custGeom>
              <a:ln w="6350" cap="flat">
                <a:solidFill>
                  <a:srgbClr val="D9D9D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8EB797B-53B9-8F70-9BA6-BF52D1E87165}"/>
                </a:ext>
              </a:extLst>
            </p:cNvPr>
            <p:cNvSpPr txBox="1"/>
            <p:nvPr/>
          </p:nvSpPr>
          <p:spPr>
            <a:xfrm>
              <a:off x="6476872" y="1986472"/>
              <a:ext cx="283642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100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11B71F2-08D3-1FE7-041E-BD7DD16AC30E}"/>
                </a:ext>
              </a:extLst>
            </p:cNvPr>
            <p:cNvSpPr txBox="1"/>
            <p:nvPr/>
          </p:nvSpPr>
          <p:spPr>
            <a:xfrm>
              <a:off x="6571419" y="2722749"/>
              <a:ext cx="189095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75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88A6E91-353B-8441-E7FE-76A91A3FA110}"/>
                </a:ext>
              </a:extLst>
            </p:cNvPr>
            <p:cNvSpPr txBox="1"/>
            <p:nvPr/>
          </p:nvSpPr>
          <p:spPr>
            <a:xfrm>
              <a:off x="6571419" y="3443361"/>
              <a:ext cx="189095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50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DE2AF76-40F9-7EC0-FE8D-A2F9FD0BA4D2}"/>
                </a:ext>
              </a:extLst>
            </p:cNvPr>
            <p:cNvSpPr txBox="1"/>
            <p:nvPr/>
          </p:nvSpPr>
          <p:spPr>
            <a:xfrm>
              <a:off x="6571419" y="4150265"/>
              <a:ext cx="189095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25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62B3442-014E-E72A-344C-CA36C7DA4506}"/>
                </a:ext>
              </a:extLst>
            </p:cNvPr>
            <p:cNvSpPr txBox="1"/>
            <p:nvPr/>
          </p:nvSpPr>
          <p:spPr>
            <a:xfrm>
              <a:off x="6665966" y="4855211"/>
              <a:ext cx="94547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C13718E-8345-C429-A841-7D0544FD3561}"/>
                </a:ext>
              </a:extLst>
            </p:cNvPr>
            <p:cNvSpPr txBox="1"/>
            <p:nvPr/>
          </p:nvSpPr>
          <p:spPr>
            <a:xfrm>
              <a:off x="6814220" y="4964870"/>
              <a:ext cx="94547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13C2A4-6EB5-B184-CE20-CF8169A7FEB7}"/>
                </a:ext>
              </a:extLst>
            </p:cNvPr>
            <p:cNvSpPr txBox="1"/>
            <p:nvPr/>
          </p:nvSpPr>
          <p:spPr>
            <a:xfrm>
              <a:off x="7308395" y="4964870"/>
              <a:ext cx="94547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6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ABED06D-0CD0-A67A-0016-E3E901F800A2}"/>
                </a:ext>
              </a:extLst>
            </p:cNvPr>
            <p:cNvSpPr txBox="1"/>
            <p:nvPr/>
          </p:nvSpPr>
          <p:spPr>
            <a:xfrm>
              <a:off x="7747904" y="4964870"/>
              <a:ext cx="189095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12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690B2AF-A0F5-876C-CEF7-0BA89CD54468}"/>
                </a:ext>
              </a:extLst>
            </p:cNvPr>
            <p:cNvSpPr txBox="1"/>
            <p:nvPr/>
          </p:nvSpPr>
          <p:spPr>
            <a:xfrm>
              <a:off x="8239694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18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97E291B-0BBF-18EB-AF87-E286BE638623}"/>
                </a:ext>
              </a:extLst>
            </p:cNvPr>
            <p:cNvSpPr txBox="1"/>
            <p:nvPr/>
          </p:nvSpPr>
          <p:spPr>
            <a:xfrm>
              <a:off x="8731485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24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F6D9116-6CDD-C685-B2B1-951739E91347}"/>
                </a:ext>
              </a:extLst>
            </p:cNvPr>
            <p:cNvSpPr txBox="1"/>
            <p:nvPr/>
          </p:nvSpPr>
          <p:spPr>
            <a:xfrm>
              <a:off x="9223276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30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9D62B6E-30C4-5ECD-4352-4EAFFBB9FC03}"/>
                </a:ext>
              </a:extLst>
            </p:cNvPr>
            <p:cNvSpPr txBox="1"/>
            <p:nvPr/>
          </p:nvSpPr>
          <p:spPr>
            <a:xfrm>
              <a:off x="9715068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36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38B5DA5-9574-2F68-693F-2070DFF3BA8E}"/>
                </a:ext>
              </a:extLst>
            </p:cNvPr>
            <p:cNvSpPr txBox="1"/>
            <p:nvPr/>
          </p:nvSpPr>
          <p:spPr>
            <a:xfrm>
              <a:off x="10206859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42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907B724-4455-5119-602F-788147C0E511}"/>
                </a:ext>
              </a:extLst>
            </p:cNvPr>
            <p:cNvSpPr txBox="1"/>
            <p:nvPr/>
          </p:nvSpPr>
          <p:spPr>
            <a:xfrm>
              <a:off x="10698650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48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44DF5C6-654F-8EBD-6F95-9AD54BCC1DA7}"/>
                </a:ext>
              </a:extLst>
            </p:cNvPr>
            <p:cNvSpPr txBox="1"/>
            <p:nvPr/>
          </p:nvSpPr>
          <p:spPr>
            <a:xfrm>
              <a:off x="11190441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54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BE9E9B3-9B1B-A8B5-773C-DF0FB4325C72}"/>
                </a:ext>
              </a:extLst>
            </p:cNvPr>
            <p:cNvSpPr txBox="1"/>
            <p:nvPr/>
          </p:nvSpPr>
          <p:spPr>
            <a:xfrm>
              <a:off x="11682229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60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F465AA9-3276-6B2C-989E-934A2962AF06}"/>
                </a:ext>
              </a:extLst>
            </p:cNvPr>
            <p:cNvSpPr txBox="1"/>
            <p:nvPr/>
          </p:nvSpPr>
          <p:spPr>
            <a:xfrm rot="16200000">
              <a:off x="5304342" y="3404437"/>
              <a:ext cx="203902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Patients who were alive (%)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2213CAE-9F65-B6DC-B808-FE2A94B3788C}"/>
                </a:ext>
              </a:extLst>
            </p:cNvPr>
            <p:cNvSpPr txBox="1"/>
            <p:nvPr/>
          </p:nvSpPr>
          <p:spPr>
            <a:xfrm>
              <a:off x="8750495" y="5201193"/>
              <a:ext cx="1139823" cy="1518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Time (months)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39997D4-1BD2-A789-F71C-2B83DDB1D76E}"/>
                </a:ext>
              </a:extLst>
            </p:cNvPr>
            <p:cNvGrpSpPr/>
            <p:nvPr/>
          </p:nvGrpSpPr>
          <p:grpSpPr>
            <a:xfrm>
              <a:off x="7057802" y="4239594"/>
              <a:ext cx="2952000" cy="633983"/>
              <a:chOff x="1818985" y="3640184"/>
              <a:chExt cx="2518125" cy="633983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57C5B5A-C841-B6A9-DD5B-2F7F7D206013}"/>
                  </a:ext>
                </a:extLst>
              </p:cNvPr>
              <p:cNvSpPr txBox="1"/>
              <p:nvPr/>
            </p:nvSpPr>
            <p:spPr>
              <a:xfrm>
                <a:off x="1826517" y="3640184"/>
                <a:ext cx="295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Total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04CD2F4-A320-279F-BAD9-A83ED0806B17}"/>
                  </a:ext>
                </a:extLst>
              </p:cNvPr>
              <p:cNvSpPr txBox="1"/>
              <p:nvPr/>
            </p:nvSpPr>
            <p:spPr>
              <a:xfrm>
                <a:off x="1900357" y="3904835"/>
                <a:ext cx="14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890C063-E534-E1CE-771B-BE9BE03E404D}"/>
                  </a:ext>
                </a:extLst>
              </p:cNvPr>
              <p:cNvSpPr txBox="1"/>
              <p:nvPr/>
            </p:nvSpPr>
            <p:spPr>
              <a:xfrm>
                <a:off x="2277625" y="3640184"/>
                <a:ext cx="4020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Events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4DDAB0D-5470-246F-9CC8-33D68941BF68}"/>
                  </a:ext>
                </a:extLst>
              </p:cNvPr>
              <p:cNvSpPr txBox="1"/>
              <p:nvPr/>
            </p:nvSpPr>
            <p:spPr>
              <a:xfrm>
                <a:off x="2441711" y="3904835"/>
                <a:ext cx="738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E472803-D1E4-14C4-5FF8-FC488B7B3682}"/>
                  </a:ext>
                </a:extLst>
              </p:cNvPr>
              <p:cNvSpPr txBox="1"/>
              <p:nvPr/>
            </p:nvSpPr>
            <p:spPr>
              <a:xfrm>
                <a:off x="2779880" y="3640184"/>
                <a:ext cx="7001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Median OS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6926589-7C2F-7765-EACB-1B426BF8A26A}"/>
                  </a:ext>
                </a:extLst>
              </p:cNvPr>
              <p:cNvSpPr txBox="1"/>
              <p:nvPr/>
            </p:nvSpPr>
            <p:spPr>
              <a:xfrm>
                <a:off x="2791307" y="3904835"/>
                <a:ext cx="67725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Not reached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FCD8BA8-76FF-75F4-A804-36336EEBE44D}"/>
                  </a:ext>
                </a:extLst>
              </p:cNvPr>
              <p:cNvSpPr txBox="1"/>
              <p:nvPr/>
            </p:nvSpPr>
            <p:spPr>
              <a:xfrm>
                <a:off x="3580088" y="3640184"/>
                <a:ext cx="6331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2-year OS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4602622-C635-4C16-E810-BDFA9C4F9197}"/>
                  </a:ext>
                </a:extLst>
              </p:cNvPr>
              <p:cNvSpPr txBox="1"/>
              <p:nvPr/>
            </p:nvSpPr>
            <p:spPr>
              <a:xfrm>
                <a:off x="4082009" y="3644059"/>
                <a:ext cx="31932" cy="220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ts val="203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000" b="1" i="0" u="none" strike="noStrike" kern="1200" cap="none" spc="-26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 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421CBE0-CF2E-6267-CF22-1426C8559689}"/>
                  </a:ext>
                </a:extLst>
              </p:cNvPr>
              <p:cNvSpPr txBox="1"/>
              <p:nvPr/>
            </p:nvSpPr>
            <p:spPr>
              <a:xfrm>
                <a:off x="3766054" y="3904835"/>
                <a:ext cx="261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64%</a:t>
                </a: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3BD6661-7D44-C550-6911-118E19DC4A11}"/>
                  </a:ext>
                </a:extLst>
              </p:cNvPr>
              <p:cNvSpPr/>
              <p:nvPr/>
            </p:nvSpPr>
            <p:spPr>
              <a:xfrm>
                <a:off x="1818985" y="3874982"/>
                <a:ext cx="2518125" cy="0"/>
              </a:xfrm>
              <a:custGeom>
                <a:avLst/>
                <a:gdLst>
                  <a:gd name="connsiteX0" fmla="*/ 2463831 w 2463830"/>
                  <a:gd name="connsiteY0" fmla="*/ 0 h 16928"/>
                  <a:gd name="connsiteX1" fmla="*/ 0 w 2463830"/>
                  <a:gd name="connsiteY1" fmla="*/ 0 h 1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3830" h="16928">
                    <a:moveTo>
                      <a:pt x="2463831" y="0"/>
                    </a:moveTo>
                    <a:lnTo>
                      <a:pt x="0" y="0"/>
                    </a:lnTo>
                  </a:path>
                </a:pathLst>
              </a:custGeom>
              <a:ln w="8456" cap="flat">
                <a:solidFill>
                  <a:srgbClr val="231F2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504957-5A6A-918A-21C8-B4542544C7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ALL,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acute lymphoblastic leukemia; ND, newly diagnosed; OS, overall survival; Ph+, Philadelphia chromosome positive; R/R, relapsed or refractory.</a:t>
            </a:r>
          </a:p>
          <a:p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1.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 NJ,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+mn-cs"/>
              </a:rPr>
              <a:t>et al.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Oral presentation at: European Hematology Association; June 8-15, 2023; Frankfurt and Virtual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+mn-cs"/>
              </a:rPr>
              <a:t>. </a:t>
            </a:r>
            <a:r>
              <a:rPr lang="en-US" spc="0" dirty="0">
                <a:solidFill>
                  <a:srgbClr val="000000"/>
                </a:solidFill>
                <a:latin typeface="+mn-lt"/>
                <a:cs typeface="+mn-cs"/>
              </a:rPr>
              <a:t>2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+mn-cs"/>
              </a:rPr>
              <a:t>.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Haddad F, et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+mn-cs"/>
              </a:rPr>
              <a:t>al. Poster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 at: European Hematology Association; June 8-15, 2023; Frankfurt and Virtual.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0917F26-364C-E455-E7CC-44A127DD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365759"/>
            <a:ext cx="9581106" cy="861774"/>
          </a:xfrm>
        </p:spPr>
        <p:txBody>
          <a:bodyPr/>
          <a:lstStyle/>
          <a:p>
            <a:r>
              <a:rPr lang="en-US" sz="2800" noProof="0" dirty="0"/>
              <a:t>Additional Follow-up: OS in Patients With ND </a:t>
            </a:r>
            <a:r>
              <a:rPr lang="en-US" sz="2800" dirty="0"/>
              <a:t>and</a:t>
            </a:r>
            <a:r>
              <a:rPr lang="en-US" sz="2800" noProof="0" dirty="0"/>
              <a:t> R/R Ph+ ALL After the Blinatumomab Plus Ponatinib Regimen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48D4E-AE48-69DA-04E6-10CFC5FED078}"/>
              </a:ext>
            </a:extLst>
          </p:cNvPr>
          <p:cNvSpPr txBox="1"/>
          <p:nvPr/>
        </p:nvSpPr>
        <p:spPr>
          <a:xfrm>
            <a:off x="7643163" y="1598344"/>
            <a:ext cx="2808000" cy="280077"/>
          </a:xfrm>
          <a:prstGeom prst="rect">
            <a:avLst/>
          </a:prstGeom>
          <a:noFill/>
          <a:ln>
            <a:noFill/>
          </a:ln>
        </p:spPr>
        <p:txBody>
          <a:bodyPr wrap="square" tIns="18288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R/R Ph+ ALL Cohort</a:t>
            </a:r>
            <a:r>
              <a:rPr kumimoji="0" lang="en-US" sz="14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endParaRPr kumimoji="0" lang="en-US" sz="1400" b="1" i="0" u="none" strike="noStrike" kern="1200" cap="none" spc="0" normalizeH="0" baseline="3000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0806B9-68D4-292F-826B-905FE5C58F66}"/>
              </a:ext>
            </a:extLst>
          </p:cNvPr>
          <p:cNvSpPr/>
          <p:nvPr/>
        </p:nvSpPr>
        <p:spPr>
          <a:xfrm>
            <a:off x="-5747496" y="-4998179"/>
            <a:ext cx="19400" cy="19400"/>
          </a:xfrm>
          <a:custGeom>
            <a:avLst/>
            <a:gdLst/>
            <a:ahLst/>
            <a:cxnLst/>
            <a:rect l="l" t="t" r="r" b="b"/>
            <a:pathLst>
              <a:path w="19400" h="19400"/>
            </a:pathLst>
          </a:custGeom>
          <a:noFill/>
          <a:ln w="19374" cap="flat">
            <a:solidFill>
              <a:srgbClr val="231F20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9E620-9DEC-710B-CDCD-A1F779284595}"/>
              </a:ext>
            </a:extLst>
          </p:cNvPr>
          <p:cNvSpPr txBox="1"/>
          <p:nvPr/>
        </p:nvSpPr>
        <p:spPr>
          <a:xfrm>
            <a:off x="2307052" y="1582956"/>
            <a:ext cx="1720023" cy="23153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203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ND Ph+ ALL Cohort</a:t>
            </a:r>
            <a:r>
              <a:rPr kumimoji="0" lang="en-US" sz="14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endParaRPr kumimoji="0" lang="en-US" sz="1400" b="1" i="0" u="none" strike="noStrike" kern="1200" cap="none" spc="0" normalizeH="0" baseline="3000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2871E5A-FE51-A011-B0AE-2C05E0BB7FF2}"/>
              </a:ext>
            </a:extLst>
          </p:cNvPr>
          <p:cNvGrpSpPr/>
          <p:nvPr/>
        </p:nvGrpSpPr>
        <p:grpSpPr>
          <a:xfrm>
            <a:off x="357319" y="5324439"/>
            <a:ext cx="5582639" cy="369332"/>
            <a:chOff x="357319" y="5324439"/>
            <a:chExt cx="5582639" cy="36933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94E3C23-4E3C-D221-93DC-7A208DC7FB53}"/>
                </a:ext>
              </a:extLst>
            </p:cNvPr>
            <p:cNvSpPr txBox="1"/>
            <p:nvPr/>
          </p:nvSpPr>
          <p:spPr>
            <a:xfrm>
              <a:off x="894831" y="5479220"/>
              <a:ext cx="1731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60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B804654-E378-5D23-B9EC-BF5F20150857}"/>
                </a:ext>
              </a:extLst>
            </p:cNvPr>
            <p:cNvSpPr txBox="1"/>
            <p:nvPr/>
          </p:nvSpPr>
          <p:spPr>
            <a:xfrm>
              <a:off x="1389006" y="5479220"/>
              <a:ext cx="1731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46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80B2D45-1A9B-674F-6AE0-1AC29E352EA7}"/>
                </a:ext>
              </a:extLst>
            </p:cNvPr>
            <p:cNvSpPr txBox="1"/>
            <p:nvPr/>
          </p:nvSpPr>
          <p:spPr>
            <a:xfrm>
              <a:off x="1875789" y="5479220"/>
              <a:ext cx="1731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36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BE1CFD9-138D-C1CE-237D-754F5B1F382B}"/>
                </a:ext>
              </a:extLst>
            </p:cNvPr>
            <p:cNvSpPr txBox="1"/>
            <p:nvPr/>
          </p:nvSpPr>
          <p:spPr>
            <a:xfrm>
              <a:off x="2367580" y="5479220"/>
              <a:ext cx="1731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27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568F7C5-510B-46AD-F261-FF69F5242FD7}"/>
                </a:ext>
              </a:extLst>
            </p:cNvPr>
            <p:cNvSpPr txBox="1"/>
            <p:nvPr/>
          </p:nvSpPr>
          <p:spPr>
            <a:xfrm>
              <a:off x="2859371" y="5479220"/>
              <a:ext cx="1731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17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2CB009E-AAFE-4A32-5FFC-A1B67EB76305}"/>
                </a:ext>
              </a:extLst>
            </p:cNvPr>
            <p:cNvSpPr txBox="1"/>
            <p:nvPr/>
          </p:nvSpPr>
          <p:spPr>
            <a:xfrm>
              <a:off x="3351162" y="5479220"/>
              <a:ext cx="1731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10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38E907E-034A-E287-74D4-80272E89437B}"/>
                </a:ext>
              </a:extLst>
            </p:cNvPr>
            <p:cNvSpPr txBox="1"/>
            <p:nvPr/>
          </p:nvSpPr>
          <p:spPr>
            <a:xfrm>
              <a:off x="3886235" y="5479220"/>
              <a:ext cx="86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B5A51B0-6C33-296A-90DD-17D26CA11281}"/>
                </a:ext>
              </a:extLst>
            </p:cNvPr>
            <p:cNvSpPr txBox="1"/>
            <p:nvPr/>
          </p:nvSpPr>
          <p:spPr>
            <a:xfrm>
              <a:off x="4378026" y="5479220"/>
              <a:ext cx="86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7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7A18A0B-E8E9-E87C-52B1-F3A9B0112038}"/>
                </a:ext>
              </a:extLst>
            </p:cNvPr>
            <p:cNvSpPr txBox="1"/>
            <p:nvPr/>
          </p:nvSpPr>
          <p:spPr>
            <a:xfrm>
              <a:off x="4869817" y="5479220"/>
              <a:ext cx="86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3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97700C3-4BA2-0178-BB23-34ACEBECCCF1}"/>
                </a:ext>
              </a:extLst>
            </p:cNvPr>
            <p:cNvSpPr txBox="1"/>
            <p:nvPr/>
          </p:nvSpPr>
          <p:spPr>
            <a:xfrm>
              <a:off x="5361608" y="5479220"/>
              <a:ext cx="86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46DD75C-CBD5-C3BF-7F45-5D380C8E6610}"/>
                </a:ext>
              </a:extLst>
            </p:cNvPr>
            <p:cNvSpPr txBox="1"/>
            <p:nvPr/>
          </p:nvSpPr>
          <p:spPr>
            <a:xfrm>
              <a:off x="5853396" y="5479220"/>
              <a:ext cx="86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9411FE1-62CA-8F5C-2699-D60BD3B1BB58}"/>
                </a:ext>
              </a:extLst>
            </p:cNvPr>
            <p:cNvSpPr txBox="1"/>
            <p:nvPr/>
          </p:nvSpPr>
          <p:spPr>
            <a:xfrm>
              <a:off x="357319" y="5324439"/>
              <a:ext cx="43441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No.</a:t>
              </a:r>
              <a:b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</a:b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at risk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3A06A2-F85D-E566-23F7-0CC732865A16}"/>
              </a:ext>
            </a:extLst>
          </p:cNvPr>
          <p:cNvGrpSpPr/>
          <p:nvPr/>
        </p:nvGrpSpPr>
        <p:grpSpPr>
          <a:xfrm>
            <a:off x="351420" y="1986472"/>
            <a:ext cx="5639805" cy="3366578"/>
            <a:chOff x="351420" y="1986472"/>
            <a:chExt cx="5639805" cy="336657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E3A707D-BC96-BA2C-076C-11E86B3C660C}"/>
                </a:ext>
              </a:extLst>
            </p:cNvPr>
            <p:cNvGrpSpPr/>
            <p:nvPr/>
          </p:nvGrpSpPr>
          <p:grpSpPr>
            <a:xfrm>
              <a:off x="927173" y="2089887"/>
              <a:ext cx="4967358" cy="2854567"/>
              <a:chOff x="927173" y="2089887"/>
              <a:chExt cx="53186" cy="2854567"/>
            </a:xfrm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25A86B-B184-F9FD-7E81-71040DC3BE18}"/>
                  </a:ext>
                </a:extLst>
              </p:cNvPr>
              <p:cNvSpPr/>
              <p:nvPr/>
            </p:nvSpPr>
            <p:spPr>
              <a:xfrm>
                <a:off x="927173" y="2089887"/>
                <a:ext cx="53186" cy="15953"/>
              </a:xfrm>
              <a:custGeom>
                <a:avLst/>
                <a:gdLst>
                  <a:gd name="connsiteX0" fmla="*/ 0 w 48694"/>
                  <a:gd name="connsiteY0" fmla="*/ 0 h 19400"/>
                  <a:gd name="connsiteX1" fmla="*/ 48695 w 48694"/>
                  <a:gd name="connsiteY1" fmla="*/ 0 h 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94" h="19400">
                    <a:moveTo>
                      <a:pt x="0" y="0"/>
                    </a:moveTo>
                    <a:lnTo>
                      <a:pt x="48695" y="0"/>
                    </a:lnTo>
                  </a:path>
                </a:pathLst>
              </a:custGeom>
              <a:ln w="6350" cap="flat">
                <a:solidFill>
                  <a:srgbClr val="D9D9D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1A295663-846B-548C-0D15-0E058A9CB5E1}"/>
                  </a:ext>
                </a:extLst>
              </p:cNvPr>
              <p:cNvSpPr/>
              <p:nvPr/>
            </p:nvSpPr>
            <p:spPr>
              <a:xfrm>
                <a:off x="927173" y="2795831"/>
                <a:ext cx="53186" cy="15953"/>
              </a:xfrm>
              <a:custGeom>
                <a:avLst/>
                <a:gdLst>
                  <a:gd name="connsiteX0" fmla="*/ 0 w 48694"/>
                  <a:gd name="connsiteY0" fmla="*/ 0 h 19400"/>
                  <a:gd name="connsiteX1" fmla="*/ 48695 w 48694"/>
                  <a:gd name="connsiteY1" fmla="*/ 0 h 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94" h="19400">
                    <a:moveTo>
                      <a:pt x="0" y="0"/>
                    </a:moveTo>
                    <a:lnTo>
                      <a:pt x="48695" y="0"/>
                    </a:lnTo>
                  </a:path>
                </a:pathLst>
              </a:custGeom>
              <a:ln w="6350" cap="flat">
                <a:solidFill>
                  <a:srgbClr val="D9D9D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582BDF4-AA8A-E2A0-35FA-0B0ACECC9E44}"/>
                  </a:ext>
                </a:extLst>
              </p:cNvPr>
              <p:cNvSpPr/>
              <p:nvPr/>
            </p:nvSpPr>
            <p:spPr>
              <a:xfrm>
                <a:off x="927173" y="3514538"/>
                <a:ext cx="53186" cy="15953"/>
              </a:xfrm>
              <a:custGeom>
                <a:avLst/>
                <a:gdLst>
                  <a:gd name="connsiteX0" fmla="*/ 0 w 48694"/>
                  <a:gd name="connsiteY0" fmla="*/ 0 h 19400"/>
                  <a:gd name="connsiteX1" fmla="*/ 48695 w 48694"/>
                  <a:gd name="connsiteY1" fmla="*/ 0 h 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94" h="19400">
                    <a:moveTo>
                      <a:pt x="0" y="0"/>
                    </a:moveTo>
                    <a:lnTo>
                      <a:pt x="48695" y="0"/>
                    </a:lnTo>
                  </a:path>
                </a:pathLst>
              </a:custGeom>
              <a:ln w="6350" cap="flat">
                <a:solidFill>
                  <a:srgbClr val="D9D9D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80E8AC3-9616-743C-361F-76AC5E4F12D0}"/>
                  </a:ext>
                </a:extLst>
              </p:cNvPr>
              <p:cNvSpPr/>
              <p:nvPr/>
            </p:nvSpPr>
            <p:spPr>
              <a:xfrm>
                <a:off x="927173" y="4220802"/>
                <a:ext cx="53186" cy="15953"/>
              </a:xfrm>
              <a:custGeom>
                <a:avLst/>
                <a:gdLst>
                  <a:gd name="connsiteX0" fmla="*/ 0 w 48694"/>
                  <a:gd name="connsiteY0" fmla="*/ 0 h 19400"/>
                  <a:gd name="connsiteX1" fmla="*/ 48695 w 48694"/>
                  <a:gd name="connsiteY1" fmla="*/ 0 h 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94" h="19400">
                    <a:moveTo>
                      <a:pt x="0" y="0"/>
                    </a:moveTo>
                    <a:lnTo>
                      <a:pt x="48695" y="0"/>
                    </a:lnTo>
                  </a:path>
                </a:pathLst>
              </a:custGeom>
              <a:ln w="6350" cap="flat">
                <a:solidFill>
                  <a:srgbClr val="D9D9D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2FA21332-1098-5BB5-7A72-A41DC90CC278}"/>
                  </a:ext>
                </a:extLst>
              </p:cNvPr>
              <p:cNvSpPr/>
              <p:nvPr/>
            </p:nvSpPr>
            <p:spPr>
              <a:xfrm>
                <a:off x="927173" y="4928501"/>
                <a:ext cx="53186" cy="15953"/>
              </a:xfrm>
              <a:custGeom>
                <a:avLst/>
                <a:gdLst>
                  <a:gd name="connsiteX0" fmla="*/ 0 w 48694"/>
                  <a:gd name="connsiteY0" fmla="*/ 0 h 19400"/>
                  <a:gd name="connsiteX1" fmla="*/ 48695 w 48694"/>
                  <a:gd name="connsiteY1" fmla="*/ 0 h 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94" h="19400">
                    <a:moveTo>
                      <a:pt x="0" y="0"/>
                    </a:moveTo>
                    <a:lnTo>
                      <a:pt x="48695" y="0"/>
                    </a:lnTo>
                  </a:path>
                </a:pathLst>
              </a:custGeom>
              <a:ln w="6350" cap="flat">
                <a:solidFill>
                  <a:srgbClr val="D9D9D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0D42A41-1396-E457-D314-D1D41DA0AB14}"/>
                </a:ext>
              </a:extLst>
            </p:cNvPr>
            <p:cNvGrpSpPr/>
            <p:nvPr/>
          </p:nvGrpSpPr>
          <p:grpSpPr>
            <a:xfrm>
              <a:off x="980571" y="2082868"/>
              <a:ext cx="4791483" cy="358954"/>
              <a:chOff x="1034271" y="2103694"/>
              <a:chExt cx="4386799" cy="43650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B3150DE-84E0-6EC5-2155-B510C23AA3EE}"/>
                  </a:ext>
                </a:extLst>
              </p:cNvPr>
              <p:cNvSpPr/>
              <p:nvPr/>
            </p:nvSpPr>
            <p:spPr>
              <a:xfrm>
                <a:off x="1034271" y="2112230"/>
                <a:ext cx="4367592" cy="427582"/>
              </a:xfrm>
              <a:custGeom>
                <a:avLst/>
                <a:gdLst>
                  <a:gd name="connsiteX0" fmla="*/ -347 w 4367592"/>
                  <a:gd name="connsiteY0" fmla="*/ -366 h 427582"/>
                  <a:gd name="connsiteX1" fmla="*/ 51064 w 4367592"/>
                  <a:gd name="connsiteY1" fmla="*/ -366 h 427582"/>
                  <a:gd name="connsiteX2" fmla="*/ 51064 w 4367592"/>
                  <a:gd name="connsiteY2" fmla="*/ 64625 h 427582"/>
                  <a:gd name="connsiteX3" fmla="*/ 305402 w 4367592"/>
                  <a:gd name="connsiteY3" fmla="*/ 64625 h 427582"/>
                  <a:gd name="connsiteX4" fmla="*/ 305402 w 4367592"/>
                  <a:gd name="connsiteY4" fmla="*/ 125542 h 427582"/>
                  <a:gd name="connsiteX5" fmla="*/ 1598821 w 4367592"/>
                  <a:gd name="connsiteY5" fmla="*/ 125542 h 427582"/>
                  <a:gd name="connsiteX6" fmla="*/ 1598821 w 4367592"/>
                  <a:gd name="connsiteY6" fmla="*/ 272014 h 427582"/>
                  <a:gd name="connsiteX7" fmla="*/ 1748203 w 4367592"/>
                  <a:gd name="connsiteY7" fmla="*/ 272014 h 427582"/>
                  <a:gd name="connsiteX8" fmla="*/ 1748203 w 4367592"/>
                  <a:gd name="connsiteY8" fmla="*/ 427217 h 427582"/>
                  <a:gd name="connsiteX9" fmla="*/ 4367246 w 4367592"/>
                  <a:gd name="connsiteY9" fmla="*/ 427217 h 427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7592" h="427582">
                    <a:moveTo>
                      <a:pt x="-347" y="-366"/>
                    </a:moveTo>
                    <a:lnTo>
                      <a:pt x="51064" y="-366"/>
                    </a:lnTo>
                    <a:lnTo>
                      <a:pt x="51064" y="64625"/>
                    </a:lnTo>
                    <a:lnTo>
                      <a:pt x="305402" y="64625"/>
                    </a:lnTo>
                    <a:lnTo>
                      <a:pt x="305402" y="125542"/>
                    </a:lnTo>
                    <a:lnTo>
                      <a:pt x="1598821" y="125542"/>
                    </a:lnTo>
                    <a:lnTo>
                      <a:pt x="1598821" y="272014"/>
                    </a:lnTo>
                    <a:lnTo>
                      <a:pt x="1748203" y="272014"/>
                    </a:lnTo>
                    <a:lnTo>
                      <a:pt x="1748203" y="427217"/>
                    </a:lnTo>
                    <a:lnTo>
                      <a:pt x="4367246" y="427217"/>
                    </a:lnTo>
                  </a:path>
                </a:pathLst>
              </a:custGeom>
              <a:noFill/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35516DB-04DD-1C17-CB57-A74E8DA38AF9}"/>
                  </a:ext>
                </a:extLst>
              </p:cNvPr>
              <p:cNvSpPr/>
              <p:nvPr/>
            </p:nvSpPr>
            <p:spPr>
              <a:xfrm>
                <a:off x="1084712" y="2103694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BE4673E-8A2D-A101-71C7-09AB2800D0BF}"/>
                  </a:ext>
                </a:extLst>
              </p:cNvPr>
              <p:cNvSpPr/>
              <p:nvPr/>
            </p:nvSpPr>
            <p:spPr>
              <a:xfrm>
                <a:off x="1110709" y="2103694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8D8944A-D5AB-06F7-B5B3-95983A9ED2D4}"/>
                  </a:ext>
                </a:extLst>
              </p:cNvPr>
              <p:cNvSpPr/>
              <p:nvPr/>
            </p:nvSpPr>
            <p:spPr>
              <a:xfrm>
                <a:off x="1156105" y="2103694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5EBC06A-24F0-BF06-7F94-228BE1EEE6F7}"/>
                  </a:ext>
                </a:extLst>
              </p:cNvPr>
              <p:cNvSpPr/>
              <p:nvPr/>
            </p:nvSpPr>
            <p:spPr>
              <a:xfrm>
                <a:off x="1171044" y="2103694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ED3E556-9E4F-2F7A-DBDA-29A1B83E9D80}"/>
                  </a:ext>
                </a:extLst>
              </p:cNvPr>
              <p:cNvSpPr/>
              <p:nvPr/>
            </p:nvSpPr>
            <p:spPr>
              <a:xfrm>
                <a:off x="1204218" y="2103694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BA7905-08A8-2D84-EB86-21D943008EB4}"/>
                  </a:ext>
                </a:extLst>
              </p:cNvPr>
              <p:cNvSpPr/>
              <p:nvPr/>
            </p:nvSpPr>
            <p:spPr>
              <a:xfrm>
                <a:off x="1293460" y="2103694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C3BCB62-7576-BF5A-2497-4BF3162EEE95}"/>
                  </a:ext>
                </a:extLst>
              </p:cNvPr>
              <p:cNvSpPr/>
              <p:nvPr/>
            </p:nvSpPr>
            <p:spPr>
              <a:xfrm>
                <a:off x="1307622" y="2103694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916D69A-BB8A-F91A-EFF4-B14334E49E3E}"/>
                  </a:ext>
                </a:extLst>
              </p:cNvPr>
              <p:cNvSpPr/>
              <p:nvPr/>
            </p:nvSpPr>
            <p:spPr>
              <a:xfrm>
                <a:off x="1349526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773D303-D039-C7E7-480E-2103ADD9F0D7}"/>
                  </a:ext>
                </a:extLst>
              </p:cNvPr>
              <p:cNvSpPr/>
              <p:nvPr/>
            </p:nvSpPr>
            <p:spPr>
              <a:xfrm>
                <a:off x="1359809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ED022E2-FB73-9EAA-D765-6657EF9F8A2D}"/>
                  </a:ext>
                </a:extLst>
              </p:cNvPr>
              <p:cNvSpPr/>
              <p:nvPr/>
            </p:nvSpPr>
            <p:spPr>
              <a:xfrm>
                <a:off x="1400743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762B807-D3D1-ADA6-1C32-E289D12D27E7}"/>
                  </a:ext>
                </a:extLst>
              </p:cNvPr>
              <p:cNvSpPr/>
              <p:nvPr/>
            </p:nvSpPr>
            <p:spPr>
              <a:xfrm>
                <a:off x="1415875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5DF4C9-541A-5F75-20B7-FDFA9C1C9876}"/>
                  </a:ext>
                </a:extLst>
              </p:cNvPr>
              <p:cNvSpPr/>
              <p:nvPr/>
            </p:nvSpPr>
            <p:spPr>
              <a:xfrm>
                <a:off x="1450020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F7DF6A8-FDD9-C694-B8B8-C2A41F799237}"/>
                  </a:ext>
                </a:extLst>
              </p:cNvPr>
              <p:cNvSpPr/>
              <p:nvPr/>
            </p:nvSpPr>
            <p:spPr>
              <a:xfrm>
                <a:off x="1459526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64E8751-A446-14E9-EE8C-E8C4DF3C77C0}"/>
                  </a:ext>
                </a:extLst>
              </p:cNvPr>
              <p:cNvSpPr/>
              <p:nvPr/>
            </p:nvSpPr>
            <p:spPr>
              <a:xfrm>
                <a:off x="1504147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692FFC0-F557-BDED-99F8-EE3FED42F86F}"/>
                  </a:ext>
                </a:extLst>
              </p:cNvPr>
              <p:cNvSpPr/>
              <p:nvPr/>
            </p:nvSpPr>
            <p:spPr>
              <a:xfrm>
                <a:off x="1535381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184921C-FC1E-0357-34A9-4208B5597038}"/>
                  </a:ext>
                </a:extLst>
              </p:cNvPr>
              <p:cNvSpPr/>
              <p:nvPr/>
            </p:nvSpPr>
            <p:spPr>
              <a:xfrm>
                <a:off x="1609491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01942F2-485B-9FDC-7173-83099B7F062E}"/>
                  </a:ext>
                </a:extLst>
              </p:cNvPr>
              <p:cNvSpPr/>
              <p:nvPr/>
            </p:nvSpPr>
            <p:spPr>
              <a:xfrm>
                <a:off x="1618997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1107A6A-03B4-029B-080B-888FCF64CA0B}"/>
                  </a:ext>
                </a:extLst>
              </p:cNvPr>
              <p:cNvSpPr/>
              <p:nvPr/>
            </p:nvSpPr>
            <p:spPr>
              <a:xfrm>
                <a:off x="1806792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CE515C3-4D6F-B4A7-048C-01B02336D51D}"/>
                  </a:ext>
                </a:extLst>
              </p:cNvPr>
              <p:cNvSpPr/>
              <p:nvPr/>
            </p:nvSpPr>
            <p:spPr>
              <a:xfrm>
                <a:off x="1854323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EF82E99-9620-7F15-562B-E44FCFB2D621}"/>
                  </a:ext>
                </a:extLst>
              </p:cNvPr>
              <p:cNvSpPr/>
              <p:nvPr/>
            </p:nvSpPr>
            <p:spPr>
              <a:xfrm>
                <a:off x="1928238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AA1CD2-CABF-C8C1-011B-F751D8CB0ABE}"/>
                  </a:ext>
                </a:extLst>
              </p:cNvPr>
              <p:cNvSpPr/>
              <p:nvPr/>
            </p:nvSpPr>
            <p:spPr>
              <a:xfrm>
                <a:off x="1945310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2F06174-A6F4-400F-64A4-6FF1937317FE}"/>
                  </a:ext>
                </a:extLst>
              </p:cNvPr>
              <p:cNvSpPr/>
              <p:nvPr/>
            </p:nvSpPr>
            <p:spPr>
              <a:xfrm>
                <a:off x="1984305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0546CE5-4B9F-50DE-32D9-2AEE9B3CE7C0}"/>
                  </a:ext>
                </a:extLst>
              </p:cNvPr>
              <p:cNvSpPr/>
              <p:nvPr/>
            </p:nvSpPr>
            <p:spPr>
              <a:xfrm>
                <a:off x="2031641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9C3E9D7-5DFB-8F9A-7B4F-E0FF8F51CB89}"/>
                  </a:ext>
                </a:extLst>
              </p:cNvPr>
              <p:cNvSpPr/>
              <p:nvPr/>
            </p:nvSpPr>
            <p:spPr>
              <a:xfrm>
                <a:off x="2079172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FBDBEB6-09F1-E426-CCDA-D93C1BE908DF}"/>
                  </a:ext>
                </a:extLst>
              </p:cNvPr>
              <p:cNvSpPr/>
              <p:nvPr/>
            </p:nvSpPr>
            <p:spPr>
              <a:xfrm>
                <a:off x="2196932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1958DBB-0AC3-A544-8EA9-22A9FB958300}"/>
                  </a:ext>
                </a:extLst>
              </p:cNvPr>
              <p:cNvSpPr/>
              <p:nvPr/>
            </p:nvSpPr>
            <p:spPr>
              <a:xfrm>
                <a:off x="2232047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93F2576-D268-29F5-02EA-5E4798ED6B67}"/>
                  </a:ext>
                </a:extLst>
              </p:cNvPr>
              <p:cNvSpPr/>
              <p:nvPr/>
            </p:nvSpPr>
            <p:spPr>
              <a:xfrm>
                <a:off x="2280354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761A898-C269-25B0-59B4-2A99EBF23FEF}"/>
                  </a:ext>
                </a:extLst>
              </p:cNvPr>
              <p:cNvSpPr/>
              <p:nvPr/>
            </p:nvSpPr>
            <p:spPr>
              <a:xfrm>
                <a:off x="2334480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5C57A5C-42C6-3DA7-9025-66A849900E22}"/>
                  </a:ext>
                </a:extLst>
              </p:cNvPr>
              <p:cNvSpPr/>
              <p:nvPr/>
            </p:nvSpPr>
            <p:spPr>
              <a:xfrm>
                <a:off x="2411306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61F6FDB-490C-1E23-1AF2-56F98F836C85}"/>
                  </a:ext>
                </a:extLst>
              </p:cNvPr>
              <p:cNvSpPr/>
              <p:nvPr/>
            </p:nvSpPr>
            <p:spPr>
              <a:xfrm>
                <a:off x="2488131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F4153D1-BDC7-789A-F6F2-BE8E1DE1A531}"/>
                  </a:ext>
                </a:extLst>
              </p:cNvPr>
              <p:cNvSpPr/>
              <p:nvPr/>
            </p:nvSpPr>
            <p:spPr>
              <a:xfrm>
                <a:off x="2609577" y="216829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B87345D-E422-30E0-C326-E955FA2E7D37}"/>
                  </a:ext>
                </a:extLst>
              </p:cNvPr>
              <p:cNvSpPr/>
              <p:nvPr/>
            </p:nvSpPr>
            <p:spPr>
              <a:xfrm>
                <a:off x="2652258" y="231903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CC41F5-1A54-4D44-D88C-8D791A8BE17F}"/>
                  </a:ext>
                </a:extLst>
              </p:cNvPr>
              <p:cNvSpPr/>
              <p:nvPr/>
            </p:nvSpPr>
            <p:spPr>
              <a:xfrm>
                <a:off x="2773704" y="2319037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F14D8A9-2F1B-081F-48F6-8752F99BE3EE}"/>
                  </a:ext>
                </a:extLst>
              </p:cNvPr>
              <p:cNvSpPr/>
              <p:nvPr/>
            </p:nvSpPr>
            <p:spPr>
              <a:xfrm>
                <a:off x="2799506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A8919BA-2603-2380-217A-791D1770B0B0}"/>
                  </a:ext>
                </a:extLst>
              </p:cNvPr>
              <p:cNvSpPr/>
              <p:nvPr/>
            </p:nvSpPr>
            <p:spPr>
              <a:xfrm>
                <a:off x="2814638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5D26CED-B08C-0821-0B32-7544668FD94A}"/>
                  </a:ext>
                </a:extLst>
              </p:cNvPr>
              <p:cNvSpPr/>
              <p:nvPr/>
            </p:nvSpPr>
            <p:spPr>
              <a:xfrm>
                <a:off x="2950246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095212E-685D-283E-1B23-5C59EE04814D}"/>
                  </a:ext>
                </a:extLst>
              </p:cNvPr>
              <p:cNvSpPr/>
              <p:nvPr/>
            </p:nvSpPr>
            <p:spPr>
              <a:xfrm>
                <a:off x="3000687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C0DA2C2-CD1E-2655-A5B7-FAEA8BACB52B}"/>
                  </a:ext>
                </a:extLst>
              </p:cNvPr>
              <p:cNvSpPr/>
              <p:nvPr/>
            </p:nvSpPr>
            <p:spPr>
              <a:xfrm>
                <a:off x="3068006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9C74845-F154-BB59-9C11-B417062F8E08}"/>
                  </a:ext>
                </a:extLst>
              </p:cNvPr>
              <p:cNvSpPr/>
              <p:nvPr/>
            </p:nvSpPr>
            <p:spPr>
              <a:xfrm>
                <a:off x="3196048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64223B0-F636-D946-B2E9-3E05D6990BD4}"/>
                  </a:ext>
                </a:extLst>
              </p:cNvPr>
              <p:cNvSpPr/>
              <p:nvPr/>
            </p:nvSpPr>
            <p:spPr>
              <a:xfrm>
                <a:off x="3274814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46794B6-A16B-BFDA-0983-F7F5DF83073F}"/>
                  </a:ext>
                </a:extLst>
              </p:cNvPr>
              <p:cNvSpPr/>
              <p:nvPr/>
            </p:nvSpPr>
            <p:spPr>
              <a:xfrm>
                <a:off x="3316524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E5C5B7D-A81B-1EAF-8009-697FAFCFE651}"/>
                  </a:ext>
                </a:extLst>
              </p:cNvPr>
              <p:cNvSpPr/>
              <p:nvPr/>
            </p:nvSpPr>
            <p:spPr>
              <a:xfrm>
                <a:off x="3327001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6EAF77A-ABEA-2533-257D-D36CC2B8F49A}"/>
                  </a:ext>
                </a:extLst>
              </p:cNvPr>
              <p:cNvSpPr/>
              <p:nvPr/>
            </p:nvSpPr>
            <p:spPr>
              <a:xfrm>
                <a:off x="3483561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CCDD010-A239-BFC9-1BB6-12BD2E882F7D}"/>
                  </a:ext>
                </a:extLst>
              </p:cNvPr>
              <p:cNvSpPr/>
              <p:nvPr/>
            </p:nvSpPr>
            <p:spPr>
              <a:xfrm>
                <a:off x="3966629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B632C90-5B95-2B58-C790-0836FFA3A9B6}"/>
                  </a:ext>
                </a:extLst>
              </p:cNvPr>
              <p:cNvSpPr/>
              <p:nvPr/>
            </p:nvSpPr>
            <p:spPr>
              <a:xfrm>
                <a:off x="4238039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3BF217C-F1A6-753B-A515-DFE710DE6121}"/>
                  </a:ext>
                </a:extLst>
              </p:cNvPr>
              <p:cNvSpPr/>
              <p:nvPr/>
            </p:nvSpPr>
            <p:spPr>
              <a:xfrm>
                <a:off x="4357545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9EE3354-0FDD-BAED-618A-DEF1E255AAA7}"/>
                  </a:ext>
                </a:extLst>
              </p:cNvPr>
              <p:cNvSpPr/>
              <p:nvPr/>
            </p:nvSpPr>
            <p:spPr>
              <a:xfrm>
                <a:off x="4523612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5F41409-636E-075D-2A17-FECA2872A843}"/>
                  </a:ext>
                </a:extLst>
              </p:cNvPr>
              <p:cNvSpPr/>
              <p:nvPr/>
            </p:nvSpPr>
            <p:spPr>
              <a:xfrm>
                <a:off x="4534088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9E98818-D021-31FD-055D-90D67B949BF6}"/>
                  </a:ext>
                </a:extLst>
              </p:cNvPr>
              <p:cNvSpPr/>
              <p:nvPr/>
            </p:nvSpPr>
            <p:spPr>
              <a:xfrm>
                <a:off x="5008620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8862AB7-04F4-909C-C7E8-BA01F16E0F94}"/>
                  </a:ext>
                </a:extLst>
              </p:cNvPr>
              <p:cNvSpPr/>
              <p:nvPr/>
            </p:nvSpPr>
            <p:spPr>
              <a:xfrm>
                <a:off x="5066433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9FE9293-7EE4-A68B-BD58-2C6D446063A6}"/>
                  </a:ext>
                </a:extLst>
              </p:cNvPr>
              <p:cNvSpPr/>
              <p:nvPr/>
            </p:nvSpPr>
            <p:spPr>
              <a:xfrm>
                <a:off x="5401670" y="2471911"/>
                <a:ext cx="19400" cy="68289"/>
              </a:xfrm>
              <a:custGeom>
                <a:avLst/>
                <a:gdLst>
                  <a:gd name="connsiteX0" fmla="*/ 0 w 19400"/>
                  <a:gd name="connsiteY0" fmla="*/ 0 h 68289"/>
                  <a:gd name="connsiteX1" fmla="*/ 0 w 19400"/>
                  <a:gd name="connsiteY1" fmla="*/ 68289 h 68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00" h="68289">
                    <a:moveTo>
                      <a:pt x="0" y="0"/>
                    </a:moveTo>
                    <a:lnTo>
                      <a:pt x="0" y="68289"/>
                    </a:lnTo>
                  </a:path>
                </a:pathLst>
              </a:custGeom>
              <a:ln w="19374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1128CF1-811C-0509-8BA1-E8EA0ADA7D6C}"/>
                </a:ext>
              </a:extLst>
            </p:cNvPr>
            <p:cNvSpPr txBox="1"/>
            <p:nvPr/>
          </p:nvSpPr>
          <p:spPr>
            <a:xfrm>
              <a:off x="596772" y="1986472"/>
              <a:ext cx="283642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100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6AF7C05-E0B5-6A4B-BF3D-3A7CE6CADF61}"/>
                </a:ext>
              </a:extLst>
            </p:cNvPr>
            <p:cNvSpPr txBox="1"/>
            <p:nvPr/>
          </p:nvSpPr>
          <p:spPr>
            <a:xfrm>
              <a:off x="691319" y="2722749"/>
              <a:ext cx="189095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75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3D95F9-1A8A-CE14-A913-0CE1BC05BA4B}"/>
                </a:ext>
              </a:extLst>
            </p:cNvPr>
            <p:cNvSpPr txBox="1"/>
            <p:nvPr/>
          </p:nvSpPr>
          <p:spPr>
            <a:xfrm>
              <a:off x="691319" y="3443361"/>
              <a:ext cx="189095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50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E218D4-8100-43A2-ED37-44E022F29C7D}"/>
                </a:ext>
              </a:extLst>
            </p:cNvPr>
            <p:cNvSpPr txBox="1"/>
            <p:nvPr/>
          </p:nvSpPr>
          <p:spPr>
            <a:xfrm>
              <a:off x="691319" y="4150265"/>
              <a:ext cx="189095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25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48BF94-8819-197A-C812-9C74A5AFB260}"/>
                </a:ext>
              </a:extLst>
            </p:cNvPr>
            <p:cNvSpPr txBox="1"/>
            <p:nvPr/>
          </p:nvSpPr>
          <p:spPr>
            <a:xfrm>
              <a:off x="785866" y="4855211"/>
              <a:ext cx="94547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F9C00DD-2D5A-6989-A9E6-9F7F49D6CFF3}"/>
                </a:ext>
              </a:extLst>
            </p:cNvPr>
            <p:cNvSpPr txBox="1"/>
            <p:nvPr/>
          </p:nvSpPr>
          <p:spPr>
            <a:xfrm>
              <a:off x="934120" y="4964870"/>
              <a:ext cx="94547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61AAEB-21F3-8D8E-EC52-25D0F2A59595}"/>
                </a:ext>
              </a:extLst>
            </p:cNvPr>
            <p:cNvSpPr txBox="1"/>
            <p:nvPr/>
          </p:nvSpPr>
          <p:spPr>
            <a:xfrm>
              <a:off x="1428295" y="4964870"/>
              <a:ext cx="94547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6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5C22DC-E23E-28CB-2CA0-4CB3285F930B}"/>
                </a:ext>
              </a:extLst>
            </p:cNvPr>
            <p:cNvSpPr txBox="1"/>
            <p:nvPr/>
          </p:nvSpPr>
          <p:spPr>
            <a:xfrm>
              <a:off x="1867804" y="4964870"/>
              <a:ext cx="189095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12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44E6169-0DAE-EFFB-7179-1EF6E0403D12}"/>
                </a:ext>
              </a:extLst>
            </p:cNvPr>
            <p:cNvSpPr txBox="1"/>
            <p:nvPr/>
          </p:nvSpPr>
          <p:spPr>
            <a:xfrm>
              <a:off x="2359594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18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F635FCE-FF70-B259-FEF9-476962CB75AE}"/>
                </a:ext>
              </a:extLst>
            </p:cNvPr>
            <p:cNvSpPr txBox="1"/>
            <p:nvPr/>
          </p:nvSpPr>
          <p:spPr>
            <a:xfrm>
              <a:off x="2851385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24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5A96C90-001F-8F16-0B35-E51E9C231919}"/>
                </a:ext>
              </a:extLst>
            </p:cNvPr>
            <p:cNvSpPr txBox="1"/>
            <p:nvPr/>
          </p:nvSpPr>
          <p:spPr>
            <a:xfrm>
              <a:off x="3343176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30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776934F-90BF-F4D2-0D44-FF6439DDE825}"/>
                </a:ext>
              </a:extLst>
            </p:cNvPr>
            <p:cNvSpPr txBox="1"/>
            <p:nvPr/>
          </p:nvSpPr>
          <p:spPr>
            <a:xfrm>
              <a:off x="3834968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36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93A376C-B939-4BC6-C18C-2601DC5BECF7}"/>
                </a:ext>
              </a:extLst>
            </p:cNvPr>
            <p:cNvSpPr txBox="1"/>
            <p:nvPr/>
          </p:nvSpPr>
          <p:spPr>
            <a:xfrm>
              <a:off x="4326759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42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A34609-04FF-3FF0-664F-6978983596AD}"/>
                </a:ext>
              </a:extLst>
            </p:cNvPr>
            <p:cNvSpPr txBox="1"/>
            <p:nvPr/>
          </p:nvSpPr>
          <p:spPr>
            <a:xfrm>
              <a:off x="4818550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48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5F34756-7E2C-DCC5-3C53-D97F2281D20C}"/>
                </a:ext>
              </a:extLst>
            </p:cNvPr>
            <p:cNvSpPr txBox="1"/>
            <p:nvPr/>
          </p:nvSpPr>
          <p:spPr>
            <a:xfrm>
              <a:off x="5310341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54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102C0AF-B608-06A3-EF86-4C37D21A2D4B}"/>
                </a:ext>
              </a:extLst>
            </p:cNvPr>
            <p:cNvSpPr txBox="1"/>
            <p:nvPr/>
          </p:nvSpPr>
          <p:spPr>
            <a:xfrm>
              <a:off x="5802129" y="4964870"/>
              <a:ext cx="189096" cy="15185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+mn-cs"/>
                </a:rPr>
                <a:t>60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1B8C389-F7C7-586E-6A29-39C986620332}"/>
                </a:ext>
              </a:extLst>
            </p:cNvPr>
            <p:cNvSpPr txBox="1"/>
            <p:nvPr/>
          </p:nvSpPr>
          <p:spPr>
            <a:xfrm rot="16200000">
              <a:off x="-631061" y="3404437"/>
              <a:ext cx="214962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Patients without an event (%)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50D6684-68DA-5F5E-94DF-0A754643A9B8}"/>
                </a:ext>
              </a:extLst>
            </p:cNvPr>
            <p:cNvSpPr txBox="1"/>
            <p:nvPr/>
          </p:nvSpPr>
          <p:spPr>
            <a:xfrm>
              <a:off x="2870395" y="5201193"/>
              <a:ext cx="1139823" cy="1518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/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MS Mincho" panose="02020609040205080304" pitchFamily="49" charset="-128"/>
                  <a:cs typeface="Arial"/>
                  <a:sym typeface="Arial"/>
                  <a:rtl val="0"/>
                </a:rPr>
                <a:t>Time (months)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BF4012-A950-CAB2-E06E-349E1BBE6B9C}"/>
                </a:ext>
              </a:extLst>
            </p:cNvPr>
            <p:cNvGrpSpPr/>
            <p:nvPr/>
          </p:nvGrpSpPr>
          <p:grpSpPr>
            <a:xfrm>
              <a:off x="1177702" y="4239594"/>
              <a:ext cx="2952000" cy="633983"/>
              <a:chOff x="1818985" y="3640184"/>
              <a:chExt cx="2518125" cy="633983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45BE22D-FF4D-F048-6571-0216AC0FC8C2}"/>
                  </a:ext>
                </a:extLst>
              </p:cNvPr>
              <p:cNvSpPr txBox="1"/>
              <p:nvPr/>
            </p:nvSpPr>
            <p:spPr>
              <a:xfrm>
                <a:off x="1826517" y="3640184"/>
                <a:ext cx="295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Total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4DC02C3-2C4E-9E9E-C2C7-1065D7DE9382}"/>
                  </a:ext>
                </a:extLst>
              </p:cNvPr>
              <p:cNvSpPr txBox="1"/>
              <p:nvPr/>
            </p:nvSpPr>
            <p:spPr>
              <a:xfrm>
                <a:off x="1900357" y="3904835"/>
                <a:ext cx="14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60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9EF3CF-2553-5133-4AC3-F40104F50796}"/>
                  </a:ext>
                </a:extLst>
              </p:cNvPr>
              <p:cNvSpPr txBox="1"/>
              <p:nvPr/>
            </p:nvSpPr>
            <p:spPr>
              <a:xfrm>
                <a:off x="2277625" y="3640184"/>
                <a:ext cx="4020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Events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E6274C0-614B-5FA3-C42D-86FC2A671BE6}"/>
                  </a:ext>
                </a:extLst>
              </p:cNvPr>
              <p:cNvSpPr txBox="1"/>
              <p:nvPr/>
            </p:nvSpPr>
            <p:spPr>
              <a:xfrm>
                <a:off x="2441711" y="3904835"/>
                <a:ext cx="738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96F9D83-4528-C915-FE7B-BC6BB0FED6F2}"/>
                  </a:ext>
                </a:extLst>
              </p:cNvPr>
              <p:cNvSpPr txBox="1"/>
              <p:nvPr/>
            </p:nvSpPr>
            <p:spPr>
              <a:xfrm>
                <a:off x="2779880" y="3640184"/>
                <a:ext cx="7001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Median OS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F3814B3-0583-0394-7DD3-FA3FB09B03C0}"/>
                  </a:ext>
                </a:extLst>
              </p:cNvPr>
              <p:cNvSpPr txBox="1"/>
              <p:nvPr/>
            </p:nvSpPr>
            <p:spPr>
              <a:xfrm>
                <a:off x="2791307" y="3904835"/>
                <a:ext cx="67725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Not reached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4F069D8-FF29-A543-5D8F-53F9FC1C2CA7}"/>
                  </a:ext>
                </a:extLst>
              </p:cNvPr>
              <p:cNvSpPr txBox="1"/>
              <p:nvPr/>
            </p:nvSpPr>
            <p:spPr>
              <a:xfrm>
                <a:off x="3580088" y="3640184"/>
                <a:ext cx="6331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2-year OS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463D4CD-DC43-F55B-A45D-07E41EDC755D}"/>
                  </a:ext>
                </a:extLst>
              </p:cNvPr>
              <p:cNvSpPr txBox="1"/>
              <p:nvPr/>
            </p:nvSpPr>
            <p:spPr>
              <a:xfrm>
                <a:off x="4082009" y="3644059"/>
                <a:ext cx="31932" cy="220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ts val="203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000" b="1" i="0" u="none" strike="noStrike" kern="1200" cap="none" spc="-26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 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12F3E6B-C393-1C8A-C1EB-A20E3B497335}"/>
                  </a:ext>
                </a:extLst>
              </p:cNvPr>
              <p:cNvSpPr txBox="1"/>
              <p:nvPr/>
            </p:nvSpPr>
            <p:spPr>
              <a:xfrm>
                <a:off x="3766054" y="3904835"/>
                <a:ext cx="2611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/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MS Mincho" panose="02020609040205080304" pitchFamily="49" charset="-128"/>
                    <a:cs typeface="Arial"/>
                    <a:sym typeface="Arial"/>
                    <a:rtl val="0"/>
                  </a:rPr>
                  <a:t>88%</a:t>
                </a: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11C3B80-E404-10FA-038F-9765F231EEF1}"/>
                  </a:ext>
                </a:extLst>
              </p:cNvPr>
              <p:cNvSpPr/>
              <p:nvPr/>
            </p:nvSpPr>
            <p:spPr>
              <a:xfrm>
                <a:off x="1818985" y="3874982"/>
                <a:ext cx="2518125" cy="0"/>
              </a:xfrm>
              <a:custGeom>
                <a:avLst/>
                <a:gdLst>
                  <a:gd name="connsiteX0" fmla="*/ 2463831 w 2463830"/>
                  <a:gd name="connsiteY0" fmla="*/ 0 h 16928"/>
                  <a:gd name="connsiteX1" fmla="*/ 0 w 2463830"/>
                  <a:gd name="connsiteY1" fmla="*/ 0 h 1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3830" h="16928">
                    <a:moveTo>
                      <a:pt x="2463831" y="0"/>
                    </a:moveTo>
                    <a:lnTo>
                      <a:pt x="0" y="0"/>
                    </a:lnTo>
                  </a:path>
                </a:pathLst>
              </a:custGeom>
              <a:ln w="8456" cap="flat">
                <a:solidFill>
                  <a:srgbClr val="231F2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49DDA25-9240-AAB4-A951-EE3E698F2D9D}"/>
              </a:ext>
            </a:extLst>
          </p:cNvPr>
          <p:cNvGrpSpPr/>
          <p:nvPr/>
        </p:nvGrpSpPr>
        <p:grpSpPr>
          <a:xfrm>
            <a:off x="6848561" y="2085285"/>
            <a:ext cx="4705491" cy="1015794"/>
            <a:chOff x="6848561" y="2085285"/>
            <a:chExt cx="4705491" cy="1015794"/>
          </a:xfrm>
        </p:grpSpPr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5B6AFB2-2164-0E98-D373-AC19AF4767AF}"/>
                </a:ext>
              </a:extLst>
            </p:cNvPr>
            <p:cNvSpPr/>
            <p:nvPr/>
          </p:nvSpPr>
          <p:spPr>
            <a:xfrm>
              <a:off x="6848561" y="2085285"/>
              <a:ext cx="4699230" cy="1015794"/>
            </a:xfrm>
            <a:custGeom>
              <a:avLst/>
              <a:gdLst>
                <a:gd name="connsiteX0" fmla="*/ 0 w 4699230"/>
                <a:gd name="connsiteY0" fmla="*/ 0 h 1015794"/>
                <a:gd name="connsiteX1" fmla="*/ 0 w 4699230"/>
                <a:gd name="connsiteY1" fmla="*/ 0 h 1015794"/>
                <a:gd name="connsiteX2" fmla="*/ 430584 w 4699230"/>
                <a:gd name="connsiteY2" fmla="*/ 0 h 1015794"/>
                <a:gd name="connsiteX3" fmla="*/ 430584 w 4699230"/>
                <a:gd name="connsiteY3" fmla="*/ 203134 h 1015794"/>
                <a:gd name="connsiteX4" fmla="*/ 540969 w 4699230"/>
                <a:gd name="connsiteY4" fmla="*/ 203134 h 1015794"/>
                <a:gd name="connsiteX5" fmla="*/ 540969 w 4699230"/>
                <a:gd name="connsiteY5" fmla="*/ 406330 h 1015794"/>
                <a:gd name="connsiteX6" fmla="*/ 835372 w 4699230"/>
                <a:gd name="connsiteY6" fmla="*/ 406330 h 1015794"/>
                <a:gd name="connsiteX7" fmla="*/ 835372 w 4699230"/>
                <a:gd name="connsiteY7" fmla="*/ 609465 h 1015794"/>
                <a:gd name="connsiteX8" fmla="*/ 1159202 w 4699230"/>
                <a:gd name="connsiteY8" fmla="*/ 609465 h 1015794"/>
                <a:gd name="connsiteX9" fmla="*/ 1159202 w 4699230"/>
                <a:gd name="connsiteY9" fmla="*/ 812661 h 1015794"/>
                <a:gd name="connsiteX10" fmla="*/ 1229077 w 4699230"/>
                <a:gd name="connsiteY10" fmla="*/ 812661 h 1015794"/>
                <a:gd name="connsiteX11" fmla="*/ 1229077 w 4699230"/>
                <a:gd name="connsiteY11" fmla="*/ 1015795 h 1015794"/>
                <a:gd name="connsiteX12" fmla="*/ 1749196 w 4699230"/>
                <a:gd name="connsiteY12" fmla="*/ 1015795 h 1015794"/>
                <a:gd name="connsiteX13" fmla="*/ 1860771 w 4699230"/>
                <a:gd name="connsiteY13" fmla="*/ 1015795 h 1015794"/>
                <a:gd name="connsiteX14" fmla="*/ 1941728 w 4699230"/>
                <a:gd name="connsiteY14" fmla="*/ 1015795 h 1015794"/>
                <a:gd name="connsiteX15" fmla="*/ 1978544 w 4699230"/>
                <a:gd name="connsiteY15" fmla="*/ 1015795 h 1015794"/>
                <a:gd name="connsiteX16" fmla="*/ 2203009 w 4699230"/>
                <a:gd name="connsiteY16" fmla="*/ 1015795 h 1015794"/>
                <a:gd name="connsiteX17" fmla="*/ 2561213 w 4699230"/>
                <a:gd name="connsiteY17" fmla="*/ 1015795 h 1015794"/>
                <a:gd name="connsiteX18" fmla="*/ 2669157 w 4699230"/>
                <a:gd name="connsiteY18" fmla="*/ 1015795 h 1015794"/>
                <a:gd name="connsiteX19" fmla="*/ 4691842 w 4699230"/>
                <a:gd name="connsiteY19" fmla="*/ 1015795 h 1015794"/>
                <a:gd name="connsiteX20" fmla="*/ 4699231 w 4699230"/>
                <a:gd name="connsiteY20" fmla="*/ 1015795 h 101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99230" h="1015794">
                  <a:moveTo>
                    <a:pt x="0" y="0"/>
                  </a:moveTo>
                  <a:lnTo>
                    <a:pt x="0" y="0"/>
                  </a:lnTo>
                  <a:lnTo>
                    <a:pt x="430584" y="0"/>
                  </a:lnTo>
                  <a:lnTo>
                    <a:pt x="430584" y="203134"/>
                  </a:lnTo>
                  <a:lnTo>
                    <a:pt x="540969" y="203134"/>
                  </a:lnTo>
                  <a:lnTo>
                    <a:pt x="540969" y="406330"/>
                  </a:lnTo>
                  <a:lnTo>
                    <a:pt x="835372" y="406330"/>
                  </a:lnTo>
                  <a:lnTo>
                    <a:pt x="835372" y="609465"/>
                  </a:lnTo>
                  <a:lnTo>
                    <a:pt x="1159202" y="609465"/>
                  </a:lnTo>
                  <a:lnTo>
                    <a:pt x="1159202" y="812661"/>
                  </a:lnTo>
                  <a:lnTo>
                    <a:pt x="1229077" y="812661"/>
                  </a:lnTo>
                  <a:lnTo>
                    <a:pt x="1229077" y="1015795"/>
                  </a:lnTo>
                  <a:lnTo>
                    <a:pt x="1749196" y="1015795"/>
                  </a:lnTo>
                  <a:lnTo>
                    <a:pt x="1860771" y="1015795"/>
                  </a:lnTo>
                  <a:lnTo>
                    <a:pt x="1941728" y="1015795"/>
                  </a:lnTo>
                  <a:lnTo>
                    <a:pt x="1978544" y="1015795"/>
                  </a:lnTo>
                  <a:lnTo>
                    <a:pt x="2203009" y="1015795"/>
                  </a:lnTo>
                  <a:lnTo>
                    <a:pt x="2561213" y="1015795"/>
                  </a:lnTo>
                  <a:lnTo>
                    <a:pt x="2669157" y="1015795"/>
                  </a:lnTo>
                  <a:lnTo>
                    <a:pt x="4691842" y="1015795"/>
                  </a:lnTo>
                  <a:lnTo>
                    <a:pt x="4699231" y="1015795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F7AB05D-CF1A-C328-258A-46D96EF0284B}"/>
                </a:ext>
              </a:extLst>
            </p:cNvPr>
            <p:cNvSpPr/>
            <p:nvPr/>
          </p:nvSpPr>
          <p:spPr>
            <a:xfrm>
              <a:off x="8597757" y="3043297"/>
              <a:ext cx="6261" cy="57782"/>
            </a:xfrm>
            <a:custGeom>
              <a:avLst/>
              <a:gdLst>
                <a:gd name="connsiteX0" fmla="*/ 0 w 6261"/>
                <a:gd name="connsiteY0" fmla="*/ 0 h 57782"/>
                <a:gd name="connsiteX1" fmla="*/ 0 w 6261"/>
                <a:gd name="connsiteY1" fmla="*/ 57782 h 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" h="57782">
                  <a:moveTo>
                    <a:pt x="0" y="0"/>
                  </a:moveTo>
                  <a:lnTo>
                    <a:pt x="0" y="57782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9554EDE-2BD0-D59E-FDF1-FFF097F26F64}"/>
                </a:ext>
              </a:extLst>
            </p:cNvPr>
            <p:cNvSpPr/>
            <p:nvPr/>
          </p:nvSpPr>
          <p:spPr>
            <a:xfrm>
              <a:off x="8709331" y="3043297"/>
              <a:ext cx="6261" cy="57782"/>
            </a:xfrm>
            <a:custGeom>
              <a:avLst/>
              <a:gdLst>
                <a:gd name="connsiteX0" fmla="*/ 0 w 6261"/>
                <a:gd name="connsiteY0" fmla="*/ 0 h 57782"/>
                <a:gd name="connsiteX1" fmla="*/ 0 w 6261"/>
                <a:gd name="connsiteY1" fmla="*/ 57782 h 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" h="57782">
                  <a:moveTo>
                    <a:pt x="0" y="0"/>
                  </a:moveTo>
                  <a:lnTo>
                    <a:pt x="0" y="57782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93AA09D-5FC1-20B8-1F83-E86AA9D2FB41}"/>
                </a:ext>
              </a:extLst>
            </p:cNvPr>
            <p:cNvSpPr/>
            <p:nvPr/>
          </p:nvSpPr>
          <p:spPr>
            <a:xfrm>
              <a:off x="8790289" y="3043297"/>
              <a:ext cx="6261" cy="57782"/>
            </a:xfrm>
            <a:custGeom>
              <a:avLst/>
              <a:gdLst>
                <a:gd name="connsiteX0" fmla="*/ 0 w 6261"/>
                <a:gd name="connsiteY0" fmla="*/ 0 h 57782"/>
                <a:gd name="connsiteX1" fmla="*/ 0 w 6261"/>
                <a:gd name="connsiteY1" fmla="*/ 57782 h 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" h="57782">
                  <a:moveTo>
                    <a:pt x="0" y="0"/>
                  </a:moveTo>
                  <a:lnTo>
                    <a:pt x="0" y="57782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FCE97DD-D1E9-AE4A-B4E4-6D5112F65F56}"/>
                </a:ext>
              </a:extLst>
            </p:cNvPr>
            <p:cNvSpPr/>
            <p:nvPr/>
          </p:nvSpPr>
          <p:spPr>
            <a:xfrm>
              <a:off x="8827105" y="3043297"/>
              <a:ext cx="6261" cy="57782"/>
            </a:xfrm>
            <a:custGeom>
              <a:avLst/>
              <a:gdLst>
                <a:gd name="connsiteX0" fmla="*/ 0 w 6261"/>
                <a:gd name="connsiteY0" fmla="*/ 0 h 57782"/>
                <a:gd name="connsiteX1" fmla="*/ 0 w 6261"/>
                <a:gd name="connsiteY1" fmla="*/ 57782 h 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" h="57782">
                  <a:moveTo>
                    <a:pt x="0" y="0"/>
                  </a:moveTo>
                  <a:lnTo>
                    <a:pt x="0" y="57782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C2B1143-8ECC-17DA-515A-BE35FA172ED2}"/>
                </a:ext>
              </a:extLst>
            </p:cNvPr>
            <p:cNvSpPr/>
            <p:nvPr/>
          </p:nvSpPr>
          <p:spPr>
            <a:xfrm>
              <a:off x="9051569" y="3043297"/>
              <a:ext cx="6261" cy="57782"/>
            </a:xfrm>
            <a:custGeom>
              <a:avLst/>
              <a:gdLst>
                <a:gd name="connsiteX0" fmla="*/ 0 w 6261"/>
                <a:gd name="connsiteY0" fmla="*/ 0 h 57782"/>
                <a:gd name="connsiteX1" fmla="*/ 0 w 6261"/>
                <a:gd name="connsiteY1" fmla="*/ 57782 h 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" h="57782">
                  <a:moveTo>
                    <a:pt x="0" y="0"/>
                  </a:moveTo>
                  <a:lnTo>
                    <a:pt x="0" y="57782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E98FF419-4311-DED5-585A-A2AE80B14581}"/>
                </a:ext>
              </a:extLst>
            </p:cNvPr>
            <p:cNvSpPr/>
            <p:nvPr/>
          </p:nvSpPr>
          <p:spPr>
            <a:xfrm>
              <a:off x="9409774" y="3043297"/>
              <a:ext cx="6261" cy="57782"/>
            </a:xfrm>
            <a:custGeom>
              <a:avLst/>
              <a:gdLst>
                <a:gd name="connsiteX0" fmla="*/ 0 w 6261"/>
                <a:gd name="connsiteY0" fmla="*/ 0 h 57782"/>
                <a:gd name="connsiteX1" fmla="*/ 0 w 6261"/>
                <a:gd name="connsiteY1" fmla="*/ 57782 h 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" h="57782">
                  <a:moveTo>
                    <a:pt x="0" y="0"/>
                  </a:moveTo>
                  <a:lnTo>
                    <a:pt x="0" y="57782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6D6C6C2-9487-9745-BC26-603385E6F351}"/>
                </a:ext>
              </a:extLst>
            </p:cNvPr>
            <p:cNvSpPr/>
            <p:nvPr/>
          </p:nvSpPr>
          <p:spPr>
            <a:xfrm>
              <a:off x="9517717" y="3043297"/>
              <a:ext cx="6261" cy="57782"/>
            </a:xfrm>
            <a:custGeom>
              <a:avLst/>
              <a:gdLst>
                <a:gd name="connsiteX0" fmla="*/ 0 w 6261"/>
                <a:gd name="connsiteY0" fmla="*/ 0 h 57782"/>
                <a:gd name="connsiteX1" fmla="*/ 0 w 6261"/>
                <a:gd name="connsiteY1" fmla="*/ 57782 h 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" h="57782">
                  <a:moveTo>
                    <a:pt x="0" y="0"/>
                  </a:moveTo>
                  <a:lnTo>
                    <a:pt x="0" y="57782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4819160-C4C9-5E60-9351-3A4E49E3CB07}"/>
                </a:ext>
              </a:extLst>
            </p:cNvPr>
            <p:cNvSpPr/>
            <p:nvPr/>
          </p:nvSpPr>
          <p:spPr>
            <a:xfrm>
              <a:off x="11540403" y="3043297"/>
              <a:ext cx="6261" cy="57782"/>
            </a:xfrm>
            <a:custGeom>
              <a:avLst/>
              <a:gdLst>
                <a:gd name="connsiteX0" fmla="*/ 0 w 6261"/>
                <a:gd name="connsiteY0" fmla="*/ 0 h 57782"/>
                <a:gd name="connsiteX1" fmla="*/ 0 w 6261"/>
                <a:gd name="connsiteY1" fmla="*/ 57782 h 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" h="57782">
                  <a:moveTo>
                    <a:pt x="0" y="0"/>
                  </a:moveTo>
                  <a:lnTo>
                    <a:pt x="0" y="57782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A9C5C562-58D8-0EC1-AA7C-26AA6EB8D68C}"/>
                </a:ext>
              </a:extLst>
            </p:cNvPr>
            <p:cNvSpPr/>
            <p:nvPr/>
          </p:nvSpPr>
          <p:spPr>
            <a:xfrm>
              <a:off x="11547791" y="3043297"/>
              <a:ext cx="6261" cy="57782"/>
            </a:xfrm>
            <a:custGeom>
              <a:avLst/>
              <a:gdLst>
                <a:gd name="connsiteX0" fmla="*/ 0 w 6261"/>
                <a:gd name="connsiteY0" fmla="*/ 0 h 57782"/>
                <a:gd name="connsiteX1" fmla="*/ 0 w 6261"/>
                <a:gd name="connsiteY1" fmla="*/ 57782 h 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61" h="57782">
                  <a:moveTo>
                    <a:pt x="0" y="0"/>
                  </a:moveTo>
                  <a:lnTo>
                    <a:pt x="0" y="57782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25A681B-CD53-EF8A-BE30-F6C2BD4BECAC}"/>
              </a:ext>
            </a:extLst>
          </p:cNvPr>
          <p:cNvGrpSpPr/>
          <p:nvPr/>
        </p:nvGrpSpPr>
        <p:grpSpPr>
          <a:xfrm>
            <a:off x="9861879" y="304800"/>
            <a:ext cx="527664" cy="527665"/>
            <a:chOff x="10505592" y="264840"/>
            <a:chExt cx="589448" cy="5894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BD7CC1-550F-E0D0-02D8-25CBE69AE136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8" name="Freeform 60">
                <a:extLst>
                  <a:ext uri="{FF2B5EF4-FFF2-40B4-BE49-F238E27FC236}">
                    <a16:creationId xmlns:a16="http://schemas.microsoft.com/office/drawing/2014/main" id="{4724FBA9-F2A8-90F5-991E-E41A0E0D28B4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61">
                <a:extLst>
                  <a:ext uri="{FF2B5EF4-FFF2-40B4-BE49-F238E27FC236}">
                    <a16:creationId xmlns:a16="http://schemas.microsoft.com/office/drawing/2014/main" id="{FB7A7E2A-8C4D-522B-DF72-AE18A0EDF25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7A0775-DBE5-4A60-531F-A42567D3D459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D00D95-C9B0-50CC-3472-93271AE06281}"/>
              </a:ext>
            </a:extLst>
          </p:cNvPr>
          <p:cNvGrpSpPr/>
          <p:nvPr/>
        </p:nvGrpSpPr>
        <p:grpSpPr>
          <a:xfrm>
            <a:off x="10536335" y="270371"/>
            <a:ext cx="544791" cy="613470"/>
            <a:chOff x="10536335" y="270371"/>
            <a:chExt cx="544791" cy="61347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1264B2-360E-2EAA-E97B-D577D24A37E9}"/>
                </a:ext>
              </a:extLst>
            </p:cNvPr>
            <p:cNvGrpSpPr/>
            <p:nvPr/>
          </p:nvGrpSpPr>
          <p:grpSpPr>
            <a:xfrm>
              <a:off x="10536364" y="304800"/>
              <a:ext cx="527664" cy="527665"/>
              <a:chOff x="10505592" y="264840"/>
              <a:chExt cx="589448" cy="58944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3C59555-D397-1F53-5BE4-60DF6887FE87}"/>
                  </a:ext>
                </a:extLst>
              </p:cNvPr>
              <p:cNvGrpSpPr/>
              <p:nvPr/>
            </p:nvGrpSpPr>
            <p:grpSpPr>
              <a:xfrm>
                <a:off x="10505592" y="264840"/>
                <a:ext cx="589448" cy="589449"/>
                <a:chOff x="2430098" y="-1202122"/>
                <a:chExt cx="3683289" cy="3683289"/>
              </a:xfrm>
            </p:grpSpPr>
            <p:sp>
              <p:nvSpPr>
                <p:cNvPr id="21" name="Freeform 60">
                  <a:extLst>
                    <a:ext uri="{FF2B5EF4-FFF2-40B4-BE49-F238E27FC236}">
                      <a16:creationId xmlns:a16="http://schemas.microsoft.com/office/drawing/2014/main" id="{8952FA4D-2EC8-73F9-75E5-4152BE26A004}"/>
                    </a:ext>
                  </a:extLst>
                </p:cNvPr>
                <p:cNvSpPr/>
                <p:nvPr/>
              </p:nvSpPr>
              <p:spPr>
                <a:xfrm>
                  <a:off x="2430098" y="-1202122"/>
                  <a:ext cx="3683289" cy="3683289"/>
                </a:xfrm>
                <a:custGeom>
                  <a:avLst/>
                  <a:gdLst>
                    <a:gd name="connsiteX0" fmla="*/ 3682928 w 3683289"/>
                    <a:gd name="connsiteY0" fmla="*/ 1841408 h 3683289"/>
                    <a:gd name="connsiteX1" fmla="*/ 1841283 w 3683289"/>
                    <a:gd name="connsiteY1" fmla="*/ 3683053 h 3683289"/>
                    <a:gd name="connsiteX2" fmla="*/ -361 w 3683289"/>
                    <a:gd name="connsiteY2" fmla="*/ 1841408 h 3683289"/>
                    <a:gd name="connsiteX3" fmla="*/ 1841283 w 3683289"/>
                    <a:gd name="connsiteY3" fmla="*/ -237 h 3683289"/>
                    <a:gd name="connsiteX4" fmla="*/ 3682928 w 3683289"/>
                    <a:gd name="connsiteY4" fmla="*/ 1841408 h 3683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289" h="3683289">
                      <a:moveTo>
                        <a:pt x="3682928" y="1841408"/>
                      </a:moveTo>
                      <a:cubicBezTo>
                        <a:pt x="3682928" y="2858520"/>
                        <a:pt x="2858396" y="3683053"/>
                        <a:pt x="1841283" y="3683053"/>
                      </a:cubicBezTo>
                      <a:cubicBezTo>
                        <a:pt x="824171" y="3683053"/>
                        <a:pt x="-361" y="2858520"/>
                        <a:pt x="-361" y="1841408"/>
                      </a:cubicBezTo>
                      <a:cubicBezTo>
                        <a:pt x="-361" y="824296"/>
                        <a:pt x="824171" y="-237"/>
                        <a:pt x="1841283" y="-237"/>
                      </a:cubicBezTo>
                      <a:cubicBezTo>
                        <a:pt x="2858396" y="-237"/>
                        <a:pt x="3682928" y="824296"/>
                        <a:pt x="3682928" y="184140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rgbClr val="D6D6D6"/>
                    </a:gs>
                  </a:gsLst>
                  <a:lin ang="0" scaled="0"/>
                </a:gradFill>
                <a:ln w="33955" cap="flat">
                  <a:noFill/>
                  <a:prstDash val="solid"/>
                  <a:miter/>
                </a:ln>
                <a:effectLst>
                  <a:outerShdw blurRad="1143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reeform 61">
                  <a:extLst>
                    <a:ext uri="{FF2B5EF4-FFF2-40B4-BE49-F238E27FC236}">
                      <a16:creationId xmlns:a16="http://schemas.microsoft.com/office/drawing/2014/main" id="{753C42CE-3D86-A046-F556-758D85E24070}"/>
                    </a:ext>
                  </a:extLst>
                </p:cNvPr>
                <p:cNvSpPr/>
                <p:nvPr/>
              </p:nvSpPr>
              <p:spPr>
                <a:xfrm>
                  <a:off x="2489058" y="-1142972"/>
                  <a:ext cx="3564956" cy="3564956"/>
                </a:xfrm>
                <a:custGeom>
                  <a:avLst/>
                  <a:gdLst>
                    <a:gd name="connsiteX0" fmla="*/ 3564956 w 3564956"/>
                    <a:gd name="connsiteY0" fmla="*/ 1782478 h 3564956"/>
                    <a:gd name="connsiteX1" fmla="*/ 1782478 w 3564956"/>
                    <a:gd name="connsiteY1" fmla="*/ 3564956 h 3564956"/>
                    <a:gd name="connsiteX2" fmla="*/ 0 w 3564956"/>
                    <a:gd name="connsiteY2" fmla="*/ 1782478 h 3564956"/>
                    <a:gd name="connsiteX3" fmla="*/ 1782478 w 3564956"/>
                    <a:gd name="connsiteY3" fmla="*/ 0 h 3564956"/>
                    <a:gd name="connsiteX4" fmla="*/ 3564956 w 3564956"/>
                    <a:gd name="connsiteY4" fmla="*/ 1782478 h 3564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4956" h="3564956">
                      <a:moveTo>
                        <a:pt x="3564956" y="1782478"/>
                      </a:moveTo>
                      <a:cubicBezTo>
                        <a:pt x="3564956" y="2766913"/>
                        <a:pt x="2766914" y="3564956"/>
                        <a:pt x="1782478" y="3564956"/>
                      </a:cubicBezTo>
                      <a:cubicBezTo>
                        <a:pt x="798043" y="3564956"/>
                        <a:pt x="0" y="2766914"/>
                        <a:pt x="0" y="1782478"/>
                      </a:cubicBezTo>
                      <a:cubicBezTo>
                        <a:pt x="0" y="798043"/>
                        <a:pt x="798043" y="0"/>
                        <a:pt x="1782478" y="0"/>
                      </a:cubicBezTo>
                      <a:cubicBezTo>
                        <a:pt x="2766914" y="0"/>
                        <a:pt x="3564956" y="798043"/>
                        <a:pt x="3564956" y="1782478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1200000" scaled="0"/>
                </a:gradFill>
                <a:ln w="339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81E5C-7BE5-0C22-5CF6-7BF31DFA1E44}"/>
                  </a:ext>
                </a:extLst>
              </p:cNvPr>
              <p:cNvSpPr txBox="1"/>
              <p:nvPr/>
            </p:nvSpPr>
            <p:spPr>
              <a:xfrm>
                <a:off x="10515028" y="407207"/>
                <a:ext cx="570511" cy="30943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16F73"/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Arial Narrow" panose="020B0604020202020204" pitchFamily="34" charset="0"/>
                  </a:rPr>
                  <a:t>MENU</a:t>
                </a:r>
              </a:p>
            </p:txBody>
          </p:sp>
        </p:grpSp>
        <p:sp>
          <p:nvSpPr>
            <p:cNvPr id="17" name="Rounded Rectangle 21">
              <a:hlinkClick r:id="rId2" action="ppaction://hlinksldjump"/>
              <a:extLst>
                <a:ext uri="{FF2B5EF4-FFF2-40B4-BE49-F238E27FC236}">
                  <a16:creationId xmlns:a16="http://schemas.microsoft.com/office/drawing/2014/main" id="{5C5D01E6-5F7A-AAAD-E51A-585E052990AA}"/>
                </a:ext>
              </a:extLst>
            </p:cNvPr>
            <p:cNvSpPr/>
            <p:nvPr/>
          </p:nvSpPr>
          <p:spPr bwMode="auto">
            <a:xfrm>
              <a:off x="10553462" y="270371"/>
              <a:ext cx="527664" cy="61347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8" name="Rounded Rectangle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60438F07-73E4-E354-F1FA-FD6E7AD890C3}"/>
                </a:ext>
              </a:extLst>
            </p:cNvPr>
            <p:cNvSpPr/>
            <p:nvPr/>
          </p:nvSpPr>
          <p:spPr bwMode="auto">
            <a:xfrm>
              <a:off x="10536335" y="270371"/>
              <a:ext cx="527664" cy="61347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23" name="Rounded 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47A66E7E-55C9-DF45-92F9-569B7A726276}"/>
              </a:ext>
            </a:extLst>
          </p:cNvPr>
          <p:cNvSpPr/>
          <p:nvPr/>
        </p:nvSpPr>
        <p:spPr bwMode="auto">
          <a:xfrm>
            <a:off x="9923444" y="261895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94231-AC70-FDC6-2FCA-775345B81D95}"/>
              </a:ext>
            </a:extLst>
          </p:cNvPr>
          <p:cNvSpPr txBox="1"/>
          <p:nvPr/>
        </p:nvSpPr>
        <p:spPr>
          <a:xfrm>
            <a:off x="9525296" y="12368"/>
            <a:ext cx="2249335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MDACC Blin + Ponatinib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049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365760"/>
            <a:ext cx="11461750" cy="430887"/>
          </a:xfrm>
        </p:spPr>
        <p:txBody>
          <a:bodyPr/>
          <a:lstStyle/>
          <a:p>
            <a:r>
              <a:rPr lang="en-US" sz="2800" noProof="0" dirty="0"/>
              <a:t>MDACC Blinatumomab Plus Ponatinib Study – Key Results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FE3607-03BC-354B-B36F-E0E968287F62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14" name="Freeform 60">
              <a:extLst>
                <a:ext uri="{FF2B5EF4-FFF2-40B4-BE49-F238E27FC236}">
                  <a16:creationId xmlns:a16="http://schemas.microsoft.com/office/drawing/2014/main" id="{8D30C828-F143-0341-B08D-E024936CC488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21D1C5F8-2DA5-3546-A0A5-34A7449FA759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A4C7658-E3D6-4A48-9D1C-8DCFE8D56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844FE3-D55D-3C44-AC59-0CD3DBADE11A}"/>
              </a:ext>
            </a:extLst>
          </p:cNvPr>
          <p:cNvSpPr txBox="1"/>
          <p:nvPr/>
        </p:nvSpPr>
        <p:spPr>
          <a:xfrm>
            <a:off x="694141" y="1191922"/>
            <a:ext cx="11146536" cy="8581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5760" tIns="18288" bIns="18288" rtlCol="0" anchor="ctr">
            <a:noAutofit/>
          </a:bodyPr>
          <a:lstStyle/>
          <a:p>
            <a:pPr marL="256032" marR="0" lvl="0" indent="-256032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Updated results from the phase 2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  <a:hlinkClick r:id="rId4"/>
              </a:rPr>
              <a:t>NCT03263572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study showed that the combination of blinatumomab plus ponatinib (with prophylactic intrathecal chemotherapy) is safe and efficacious for the treatment of adult patients with ND, R/R Ph+ ALL, or CML-LBP (N = 75)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1,a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A1F201-1627-0646-AE91-D9AC4572C6B6}"/>
              </a:ext>
            </a:extLst>
          </p:cNvPr>
          <p:cNvSpPr txBox="1"/>
          <p:nvPr/>
        </p:nvSpPr>
        <p:spPr>
          <a:xfrm>
            <a:off x="694141" y="2154422"/>
            <a:ext cx="11146536" cy="850606"/>
          </a:xfrm>
          <a:prstGeom prst="roundRect">
            <a:avLst>
              <a:gd name="adj" fmla="val 16504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5760" tIns="18288" bIns="18288" rtlCol="0" anchor="ctr">
            <a:noAutofit/>
          </a:bodyPr>
          <a:lstStyle/>
          <a:p>
            <a:pPr marL="256032" marR="0" lvl="0" indent="-256032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Among evaluable patients with ND Ph+ ALL (n = 35), CR or CRi was achieved by 97% patients, overall CMR rate was 90%, and 2-year OS was 90%; one patient underwent HSCT in the first CR, 48 patients have an ongoing response without HSCT, and three relapsed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C7419F-256A-AB49-B0B5-409B0BFDA617}"/>
              </a:ext>
            </a:extLst>
          </p:cNvPr>
          <p:cNvSpPr txBox="1"/>
          <p:nvPr/>
        </p:nvSpPr>
        <p:spPr>
          <a:xfrm>
            <a:off x="694141" y="3109421"/>
            <a:ext cx="11146536" cy="828104"/>
          </a:xfrm>
          <a:prstGeom prst="roundRect">
            <a:avLst>
              <a:gd name="adj" fmla="val 11639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5760" tIns="18288" bIns="18288" rtlCol="0" anchor="ctr">
            <a:noAutofit/>
          </a:bodyPr>
          <a:lstStyle/>
          <a:p>
            <a:pPr marL="256032" marR="0" lvl="0" indent="-256032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Among evaluable patients with R/R Ph+ ALL (n = 14), overall response (CR/CRi) was 92%, overall CMR rate was 43%, and 2-year OS was 64%; of the 13 patients who responded, two have an ongoing response without HSCT, 6 proceeded to HSCT, 4 relapsed, and 1 died while in CR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0432B-095E-9244-BE4D-B534A522E882}"/>
              </a:ext>
            </a:extLst>
          </p:cNvPr>
          <p:cNvSpPr txBox="1"/>
          <p:nvPr/>
        </p:nvSpPr>
        <p:spPr>
          <a:xfrm>
            <a:off x="694141" y="4041918"/>
            <a:ext cx="11146536" cy="642009"/>
          </a:xfrm>
          <a:prstGeom prst="roundRect">
            <a:avLst>
              <a:gd name="adj" fmla="val 3090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5760" tIns="18288" bIns="18288" rtlCol="0" anchor="ctr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Most of the adverse events were grades 1, 2, and 3. There were no grade 4/5 treatment-related adverse events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. These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were consistent with the known toxicity profile of the two agents individually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C597E5-E917-094B-8B29-06D55024E788}"/>
              </a:ext>
            </a:extLst>
          </p:cNvPr>
          <p:cNvSpPr txBox="1"/>
          <p:nvPr/>
        </p:nvSpPr>
        <p:spPr>
          <a:xfrm>
            <a:off x="694141" y="4788320"/>
            <a:ext cx="11146536" cy="590812"/>
          </a:xfrm>
          <a:prstGeom prst="roundRect">
            <a:avLst>
              <a:gd name="adj" fmla="val 1881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lIns="365760" tIns="18288" bIns="18288" rtlCol="0" anchor="ctr">
            <a:noAutofit/>
          </a:bodyPr>
          <a:lstStyle/>
          <a:p>
            <a:pPr marL="256032" marR="0" lvl="0" indent="-256032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These results show that the combination of blinatumomab plus ponatinib is a promising chemotherapy-free, HSCT-sparing regimen for patients with Ph+ ALL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1-3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4779DF-54EE-344D-81EB-B4FE68DB30B9}"/>
              </a:ext>
            </a:extLst>
          </p:cNvPr>
          <p:cNvSpPr/>
          <p:nvPr/>
        </p:nvSpPr>
        <p:spPr bwMode="auto">
          <a:xfrm>
            <a:off x="371630" y="2255131"/>
            <a:ext cx="594360" cy="6491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B1828B-9F99-C544-AA88-738832475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0" y="2319715"/>
            <a:ext cx="520020" cy="52002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73636AC6-6F62-B044-B5B7-00A04403E4BF}"/>
              </a:ext>
            </a:extLst>
          </p:cNvPr>
          <p:cNvSpPr/>
          <p:nvPr/>
        </p:nvSpPr>
        <p:spPr bwMode="auto">
          <a:xfrm>
            <a:off x="371630" y="3198879"/>
            <a:ext cx="594360" cy="6491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4AA8A5B-A109-9840-84F5-5CC9E8E82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0" y="3263463"/>
            <a:ext cx="520020" cy="52002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0FE96130-FD97-A34D-B9AD-F04D2373235E}"/>
              </a:ext>
            </a:extLst>
          </p:cNvPr>
          <p:cNvSpPr/>
          <p:nvPr/>
        </p:nvSpPr>
        <p:spPr bwMode="auto">
          <a:xfrm>
            <a:off x="371630" y="4038328"/>
            <a:ext cx="594360" cy="649188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D2C7913-D4B7-5244-A760-9EE9FDA7D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0" y="4102912"/>
            <a:ext cx="520020" cy="520020"/>
          </a:xfrm>
          <a:prstGeom prst="rect">
            <a:avLst/>
          </a:prstGeom>
        </p:spPr>
      </p:pic>
      <p:sp>
        <p:nvSpPr>
          <p:cNvPr id="9" name="Rounded Rectangle 40">
            <a:hlinkClick r:id="rId6" action="ppaction://hlinksldjump"/>
            <a:extLst>
              <a:ext uri="{FF2B5EF4-FFF2-40B4-BE49-F238E27FC236}">
                <a16:creationId xmlns:a16="http://schemas.microsoft.com/office/drawing/2014/main" id="{5E7FB7DE-29AF-2D18-29C6-ED1376B55C72}"/>
              </a:ext>
            </a:extLst>
          </p:cNvPr>
          <p:cNvSpPr/>
          <p:nvPr/>
        </p:nvSpPr>
        <p:spPr bwMode="auto">
          <a:xfrm>
            <a:off x="371630" y="2264061"/>
            <a:ext cx="594360" cy="631329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ounded Rectangle 41">
            <a:hlinkClick r:id="rId6" action="ppaction://hlinksldjump"/>
            <a:extLst>
              <a:ext uri="{FF2B5EF4-FFF2-40B4-BE49-F238E27FC236}">
                <a16:creationId xmlns:a16="http://schemas.microsoft.com/office/drawing/2014/main" id="{6A242608-155E-E757-4075-139F0DA4596F}"/>
              </a:ext>
            </a:extLst>
          </p:cNvPr>
          <p:cNvSpPr/>
          <p:nvPr/>
        </p:nvSpPr>
        <p:spPr bwMode="auto">
          <a:xfrm>
            <a:off x="371630" y="3207809"/>
            <a:ext cx="594360" cy="631329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ounded Rectangle 42">
            <a:hlinkClick r:id="rId7" action="ppaction://hlinksldjump"/>
            <a:extLst>
              <a:ext uri="{FF2B5EF4-FFF2-40B4-BE49-F238E27FC236}">
                <a16:creationId xmlns:a16="http://schemas.microsoft.com/office/drawing/2014/main" id="{6589A578-BCE5-F2D7-E3C3-C1BEB698CA75}"/>
              </a:ext>
            </a:extLst>
          </p:cNvPr>
          <p:cNvSpPr/>
          <p:nvPr/>
        </p:nvSpPr>
        <p:spPr bwMode="auto">
          <a:xfrm>
            <a:off x="371630" y="4047258"/>
            <a:ext cx="594360" cy="631329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5563C9-79F6-6E79-260A-001A492C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726813-A880-AFE6-6AE1-3C63FBC1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EDD032-6F47-87CA-3545-0B348D64F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67654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81268-7BBC-23B7-52C2-826382ABAC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284" y="5833872"/>
            <a:ext cx="11462766" cy="493776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u="none" strike="noStrike" kern="120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en-US" sz="900" b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data with a cutoff of May 6, 2022.</a:t>
            </a:r>
            <a:endParaRPr kumimoji="0" lang="en-US" sz="9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ALL, acute lymphoblastic leukemia; CML-LBP, chronic myeloid leukemia in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lymphoid blast phase;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CMR, complete molecular response; CR, complete remission; 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CRi, complete remission with incomplete hematologic recovery;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HSCT, hematopoietic stem cell transplantation; MDACC, Monroe Dunaway Anderson Cancer Center; MRD, measurable residual disease; ND, newly diagnosed; OS, overall survival; Ph+, Philadelphia chromosome positive; R/R, relapsed or refractory.</a:t>
            </a:r>
          </a:p>
          <a:p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Jabbour E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et al.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Lancet Haematol. 2023;10:e24-e34. 2.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 NJ,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+mn-cs"/>
              </a:rPr>
              <a:t>et al.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Oral presentation at: European Hematology Association; Frankfurt and Virtual; June 8 – 15, 2023. </a:t>
            </a:r>
            <a:b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Haddad F, et </a:t>
            </a:r>
            <a:r>
              <a:rPr lang="en-US" sz="900" spc="0" dirty="0">
                <a:solidFill>
                  <a:srgbClr val="000000"/>
                </a:solidFill>
                <a:latin typeface="+mn-lt"/>
                <a:cs typeface="+mn-cs"/>
              </a:rPr>
              <a:t>al. Poster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 at: European Hematology Association; Frankfurt and Virtual; June 8 – 15, 2023.</a:t>
            </a:r>
            <a:endParaRPr lang="en-US" sz="900" spc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E55C27-873B-403C-21CE-A74EC3AC020A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FA603C-3AC0-6F68-BEBC-922FEA1B5C0B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34" name="Freeform 60">
                <a:extLst>
                  <a:ext uri="{FF2B5EF4-FFF2-40B4-BE49-F238E27FC236}">
                    <a16:creationId xmlns:a16="http://schemas.microsoft.com/office/drawing/2014/main" id="{2B49A3C3-0AAD-C319-230B-16095D66AB18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6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150A0AD-C631-8F3E-AA87-70277CA6F555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30">
              <a:hlinkClick r:id="rId8" action="ppaction://hlinksldjump"/>
              <a:extLst>
                <a:ext uri="{FF2B5EF4-FFF2-40B4-BE49-F238E27FC236}">
                  <a16:creationId xmlns:a16="http://schemas.microsoft.com/office/drawing/2014/main" id="{E877C553-31D7-1556-16D6-EE3B58831C0E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729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3F826BA-B2EA-738E-B73E-D7D051A6B758}"/>
              </a:ext>
            </a:extLst>
          </p:cNvPr>
          <p:cNvSpPr/>
          <p:nvPr/>
        </p:nvSpPr>
        <p:spPr>
          <a:xfrm>
            <a:off x="630154" y="6270703"/>
            <a:ext cx="9906210" cy="24622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B-ALL, B-cell acute lymphoblastic leukemia; HCVD, hyperfractionated cyclophosphamide, vincristine, and dexamethasone; Ph–, Philadelphia chromosome negative; 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POMP, 6-mercaptopurine, vincristine, methotrexate, and prednisone.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475EE6C4-2DBA-8B2B-329B-3A781032A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Phase 2 Trial of </a:t>
            </a:r>
            <a:r>
              <a:rPr lang="en-US" sz="2000" kern="1200" dirty="0"/>
              <a:t>I</a:t>
            </a:r>
            <a:r>
              <a:rPr lang="en-US" sz="2000" kern="1200" dirty="0">
                <a:effectLst/>
                <a:latin typeface="+mn-lt"/>
                <a:ea typeface="+mn-ea"/>
                <a:cs typeface="+mn-cs"/>
              </a:rPr>
              <a:t>notuzumab </a:t>
            </a:r>
            <a:r>
              <a:rPr lang="en-US" sz="2000" kern="1200" dirty="0"/>
              <a:t>O</a:t>
            </a:r>
            <a:r>
              <a:rPr lang="en-US" sz="2000" kern="1200" dirty="0">
                <a:effectLst/>
                <a:latin typeface="+mn-lt"/>
                <a:ea typeface="+mn-ea"/>
                <a:cs typeface="+mn-cs"/>
              </a:rPr>
              <a:t>zogamicin + Combination </a:t>
            </a:r>
            <a:r>
              <a:rPr lang="en-US" sz="2000" kern="1200" dirty="0"/>
              <a:t>T</a:t>
            </a:r>
            <a:r>
              <a:rPr lang="en-US" sz="2000" kern="1200" dirty="0">
                <a:effectLst/>
                <a:latin typeface="+mn-lt"/>
                <a:ea typeface="+mn-ea"/>
                <a:cs typeface="+mn-cs"/>
              </a:rPr>
              <a:t>herapy With or Without Blinatumomab in Older Patients With </a:t>
            </a:r>
            <a:r>
              <a:rPr lang="en-US" sz="2000" kern="1200" dirty="0"/>
              <a:t>N</a:t>
            </a:r>
            <a:r>
              <a:rPr lang="en-US" sz="2000" kern="1200" dirty="0">
                <a:effectLst/>
                <a:latin typeface="+mn-lt"/>
                <a:ea typeface="+mn-ea"/>
                <a:cs typeface="+mn-cs"/>
              </a:rPr>
              <a:t>ewly </a:t>
            </a:r>
            <a:r>
              <a:rPr lang="en-US" sz="2000" kern="1200" dirty="0"/>
              <a:t>D</a:t>
            </a:r>
            <a:r>
              <a:rPr lang="en-US" sz="2000" kern="1200" dirty="0">
                <a:effectLst/>
                <a:latin typeface="+mn-lt"/>
                <a:ea typeface="+mn-ea"/>
                <a:cs typeface="+mn-cs"/>
              </a:rPr>
              <a:t>iagnosed Ph– B-ALL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0" dirty="0"/>
              <a:t>(Amgen Study ID #20177585)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6B4BF4-A656-D1E4-08CA-468C25C61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Inotuzumab Ozogamicin With Mini-HCVD With or Without Blinatumomab Followed by Maintenance With Blinatumomab + POMP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480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Eligibility Criteria and Endpoints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ound Same Side Corner Rectangle 221">
            <a:extLst>
              <a:ext uri="{FF2B5EF4-FFF2-40B4-BE49-F238E27FC236}">
                <a16:creationId xmlns:a16="http://schemas.microsoft.com/office/drawing/2014/main" id="{5999B0E6-E243-373A-0ADA-D9E5C8E8C307}"/>
              </a:ext>
            </a:extLst>
          </p:cNvPr>
          <p:cNvSpPr/>
          <p:nvPr/>
        </p:nvSpPr>
        <p:spPr bwMode="gray">
          <a:xfrm>
            <a:off x="1086978" y="1320825"/>
            <a:ext cx="2352819" cy="527026"/>
          </a:xfrm>
          <a:prstGeom prst="round2SameRect">
            <a:avLst>
              <a:gd name="adj1" fmla="val 28927"/>
              <a:gd name="adj2" fmla="val 0"/>
            </a:avLst>
          </a:prstGeom>
          <a:solidFill>
            <a:schemeClr val="bg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36000" rIns="88900" bIns="889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Inclusion Criteria</a:t>
            </a:r>
            <a:endParaRPr kumimoji="0" lang="en-US" sz="1800" b="1" i="0" u="none" strike="noStrike" kern="1200" cap="none" spc="0" normalizeH="0" baseline="30000" noProof="0" dirty="0">
              <a:ln>
                <a:noFill/>
              </a:ln>
              <a:solidFill>
                <a:srgbClr val="0063C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 Same Side Corner Rectangle 221">
            <a:extLst>
              <a:ext uri="{FF2B5EF4-FFF2-40B4-BE49-F238E27FC236}">
                <a16:creationId xmlns:a16="http://schemas.microsoft.com/office/drawing/2014/main" id="{A2DA746A-C7E6-A742-7563-A60D09890C4C}"/>
              </a:ext>
            </a:extLst>
          </p:cNvPr>
          <p:cNvSpPr/>
          <p:nvPr/>
        </p:nvSpPr>
        <p:spPr bwMode="gray">
          <a:xfrm>
            <a:off x="1088249" y="1320825"/>
            <a:ext cx="2743200" cy="527026"/>
          </a:xfrm>
          <a:prstGeom prst="round2SameRect">
            <a:avLst>
              <a:gd name="adj1" fmla="val 28927"/>
              <a:gd name="adj2" fmla="val 0"/>
            </a:avLst>
          </a:prstGeom>
          <a:solidFill>
            <a:schemeClr val="bg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36000" rIns="88900" bIns="889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Inclusion Criteria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B57DC-FC80-71A0-5E39-1D2E592298BA}"/>
              </a:ext>
            </a:extLst>
          </p:cNvPr>
          <p:cNvSpPr txBox="1"/>
          <p:nvPr/>
        </p:nvSpPr>
        <p:spPr>
          <a:xfrm>
            <a:off x="631049" y="1800783"/>
            <a:ext cx="3657600" cy="3108960"/>
          </a:xfrm>
          <a:prstGeom prst="round2SameRect">
            <a:avLst>
              <a:gd name="adj1" fmla="val 11557"/>
              <a:gd name="adj2" fmla="val 0"/>
            </a:avLst>
          </a:prstGeom>
          <a:solidFill>
            <a:schemeClr val="bg1">
              <a:lumMod val="95000"/>
            </a:schemeClr>
          </a:solidFill>
          <a:effectLst>
            <a:outerShdw dist="38100" dir="16200000" rotWithShape="0">
              <a:schemeClr val="accent1"/>
            </a:outerShdw>
          </a:effectLst>
        </p:spPr>
        <p:txBody>
          <a:bodyPr wrap="square" lIns="72000" tIns="108000" rIns="72000" bIns="10800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Patients aged ≥ 60 years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Newly diagnosed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Ph– B-ALL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Treated in consecutive, prospective, phase 2 clinical trials with either HCVAD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or INO + mini-HCVD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(with or without blinatumomab)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Patients who received HCVAD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derived from studies conducted before November 1, 2011</a:t>
            </a:r>
          </a:p>
        </p:txBody>
      </p:sp>
      <p:sp>
        <p:nvSpPr>
          <p:cNvPr id="9" name="Round Same Side Corner Rectangle 221">
            <a:extLst>
              <a:ext uri="{FF2B5EF4-FFF2-40B4-BE49-F238E27FC236}">
                <a16:creationId xmlns:a16="http://schemas.microsoft.com/office/drawing/2014/main" id="{E2160B77-E934-463A-2A6B-7734271EA105}"/>
              </a:ext>
            </a:extLst>
          </p:cNvPr>
          <p:cNvSpPr/>
          <p:nvPr/>
        </p:nvSpPr>
        <p:spPr bwMode="gray">
          <a:xfrm>
            <a:off x="4811030" y="1320825"/>
            <a:ext cx="2743200" cy="527026"/>
          </a:xfrm>
          <a:prstGeom prst="round2SameRect">
            <a:avLst>
              <a:gd name="adj1" fmla="val 28927"/>
              <a:gd name="adj2" fmla="val 0"/>
            </a:avLst>
          </a:prstGeom>
          <a:solidFill>
            <a:schemeClr val="bg1"/>
          </a:solidFill>
          <a:ln w="25400" algn="ctr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88900" tIns="36000" rIns="88900" bIns="889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8C76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Exclusion Criteria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88C76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341D1-4C08-F5CA-FE75-E4BEFEC05F60}"/>
              </a:ext>
            </a:extLst>
          </p:cNvPr>
          <p:cNvSpPr txBox="1"/>
          <p:nvPr/>
        </p:nvSpPr>
        <p:spPr>
          <a:xfrm>
            <a:off x="4353831" y="1800783"/>
            <a:ext cx="3657600" cy="3108960"/>
          </a:xfrm>
          <a:prstGeom prst="round2SameRect">
            <a:avLst>
              <a:gd name="adj1" fmla="val 12957"/>
              <a:gd name="adj2" fmla="val 0"/>
            </a:avLst>
          </a:prstGeom>
          <a:solidFill>
            <a:schemeClr val="bg1">
              <a:lumMod val="95000"/>
            </a:schemeClr>
          </a:solidFill>
          <a:effectLst>
            <a:outerShdw dist="38100" dir="16200000" rotWithShape="0">
              <a:schemeClr val="accent2"/>
            </a:outerShdw>
          </a:effectLst>
        </p:spPr>
        <p:txBody>
          <a:bodyPr wrap="square" lIns="72000" tIns="108000" rIns="72000" bIns="10800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C76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Newly diagnosed Burkitt’s leukemia or lymphoma, T-cell ALL, or lymphoblastic lymphoma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C76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Patient with active heart disease or active hepatitis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C76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Patients with a cardiac ejection fraction (as measured by either multigated acquisition scan or echocardiogram)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 40%</a:t>
            </a:r>
          </a:p>
        </p:txBody>
      </p:sp>
      <p:sp>
        <p:nvSpPr>
          <p:cNvPr id="11" name="Round Same Side Corner Rectangle 221">
            <a:extLst>
              <a:ext uri="{FF2B5EF4-FFF2-40B4-BE49-F238E27FC236}">
                <a16:creationId xmlns:a16="http://schemas.microsoft.com/office/drawing/2014/main" id="{DA01ED52-159C-883D-0856-676259B635D0}"/>
              </a:ext>
            </a:extLst>
          </p:cNvPr>
          <p:cNvSpPr/>
          <p:nvPr/>
        </p:nvSpPr>
        <p:spPr bwMode="gray">
          <a:xfrm>
            <a:off x="8533812" y="1320825"/>
            <a:ext cx="2743200" cy="527026"/>
          </a:xfrm>
          <a:prstGeom prst="round2SameRect">
            <a:avLst>
              <a:gd name="adj1" fmla="val 30244"/>
              <a:gd name="adj2" fmla="val 0"/>
            </a:avLst>
          </a:prstGeom>
          <a:solidFill>
            <a:schemeClr val="bg1"/>
          </a:solidFill>
          <a:ln w="2540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36000" rIns="88900" bIns="889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3C1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Endpoints</a:t>
            </a:r>
            <a:r>
              <a:rPr kumimoji="0" lang="en-IN" sz="1800" b="1" i="0" u="none" strike="noStrike" kern="1200" cap="none" spc="0" normalizeH="0" baseline="30000" noProof="0" dirty="0">
                <a:ln>
                  <a:noFill/>
                </a:ln>
                <a:solidFill>
                  <a:srgbClr val="F3C1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1,2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3443A-3246-7152-5F50-4A9DD310921F}"/>
              </a:ext>
            </a:extLst>
          </p:cNvPr>
          <p:cNvSpPr txBox="1"/>
          <p:nvPr/>
        </p:nvSpPr>
        <p:spPr>
          <a:xfrm>
            <a:off x="8076612" y="1800783"/>
            <a:ext cx="3657600" cy="3108960"/>
          </a:xfrm>
          <a:prstGeom prst="round2SameRect">
            <a:avLst>
              <a:gd name="adj1" fmla="val 11727"/>
              <a:gd name="adj2" fmla="val 0"/>
            </a:avLst>
          </a:prstGeom>
          <a:solidFill>
            <a:schemeClr val="bg1">
              <a:lumMod val="95000"/>
            </a:schemeClr>
          </a:solidFill>
          <a:effectLst>
            <a:outerShdw dist="38100" dir="16200000" rotWithShape="0">
              <a:schemeClr val="accent3"/>
            </a:outerShdw>
          </a:effectLst>
        </p:spPr>
        <p:txBody>
          <a:bodyPr wrap="square" lIns="72000" tIns="108000" rIns="72000" bIns="10800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C10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Primary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  <a:p>
            <a:pPr marL="36576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C108"/>
              </a:buClr>
              <a:buSzTx/>
              <a:buFont typeface="Times New Roman" panose="02020603050405020304" pitchFamily="18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PFS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C10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Secondary/other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  <a:p>
            <a:pPr marL="36576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C108"/>
              </a:buClr>
              <a:buSzTx/>
              <a:buFont typeface="Times New Roman" panose="02020603050405020304" pitchFamily="18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1,c</a:t>
            </a:r>
          </a:p>
          <a:p>
            <a:pPr marL="36576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C108"/>
              </a:buClr>
              <a:buSzTx/>
              <a:buFont typeface="Times New Roman" panose="02020603050405020304" pitchFamily="18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MRD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6576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C108"/>
              </a:buClr>
              <a:buSzTx/>
              <a:buFont typeface="Times New Roman" panose="02020603050405020304" pitchFamily="18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EFS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6576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C108"/>
              </a:buClr>
              <a:buSzTx/>
              <a:buFont typeface="Times New Roman" panose="02020603050405020304" pitchFamily="18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C108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B9DCDF-D670-56A8-7808-8FEB1D38C602}"/>
              </a:ext>
            </a:extLst>
          </p:cNvPr>
          <p:cNvSpPr txBox="1"/>
          <p:nvPr/>
        </p:nvSpPr>
        <p:spPr>
          <a:xfrm>
            <a:off x="6544849" y="0"/>
            <a:ext cx="470325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Inotuzumab Ozogamicin With Mini-HCVD With/Without Blinatumomab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772D2-D7B4-2D57-FB1A-0ED1C705AAB6}"/>
              </a:ext>
            </a:extLst>
          </p:cNvPr>
          <p:cNvSpPr/>
          <p:nvPr/>
        </p:nvSpPr>
        <p:spPr>
          <a:xfrm>
            <a:off x="630154" y="5578205"/>
            <a:ext cx="11101046" cy="93871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study also included relapsed patients;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however, for the purposes of this presentation, only information regarding newly diagnosed patients is highlighted. 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HCVAD regimen: standard, adjusted-dose, intensive, hyperfractionated cyclophosphamide, vincristine, doxorubicin, and dexamethasone. 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 was defined as the presence of ≤ 5% blasts in the bone marrow, with &gt; 1 x 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/L neutrophils, &gt; 100 x 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/L platelets in the peripheral blood, and no extramedullary disease;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CR without platelet recovery was defined as a CR except for platelets &lt; 100 x 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/L; a CR without complete hematologic recovery was defined as a CR but with an absolute neutrophil count &lt; 1 x 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/L and platelets &lt; 100 x 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/L. Note: Clinicaltrials.gov includes only primary endpoints: for Phase 2 of study, these were PFS in newly diagnosed patients, and CR and OS in R/R ALL (the latter not in newly diagnosed, hence not included as primary endpoints in this slide).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B-ALL, B-cell acute lymphoblastic leukemia; CR, complete remission;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EFS, event-free survival;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HCVAD, hyperfractionated cyclophosphamide, vincristine, doxorubicin, and dexamethasone;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HCVD, hyperfractionated cyclophosphamide, vincristine, and dexamethasone; INO, inotuzumab ozogamicin; MRD, minimal residual disease;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OS, overall survival;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Ph–, Philadelphia chromosome negative.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1. Jabbour EJ, et al.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Cancer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2019;125:2579-2586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 2.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ClinicalTrials.gov. </a:t>
            </a:r>
            <a:r>
              <a:rPr kumimoji="0" lang="en-US" sz="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https://www.clinicaltrials.gov/ct2/show/NCT01371630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Accessed October 20, 2022,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09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Treatment Regimen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baseline="30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4B8FBA-18B7-E24C-99BB-E1F2FFCFBC91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FBDCAD1-AF00-9F44-9A50-785755CD3554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1242235A-DC61-8248-8E6B-0C4D37D9FBEA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2E97081-CFFF-2547-95EC-AEEF19AEB20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CCA15B-4A1F-4747-B259-B636406349C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sp>
        <p:nvSpPr>
          <p:cNvPr id="42" name="Rounded 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4EA276ED-1367-3345-9FD5-58523C6D1F8A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1B784-E815-6421-4E1E-C38B40C90B9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73413D-89E8-E651-FEC1-9065253462EA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448CCAC7-4C5D-DCC5-809B-D548DDDED24D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354F45E1-637C-0506-AC66-B13E5EF7631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46F7B-09E1-2E76-62D3-8606873A4BEC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3" name="Rounded Rectangle 23">
            <a:hlinkClick r:id="rId4" action="ppaction://hlinksldjump"/>
            <a:extLst>
              <a:ext uri="{FF2B5EF4-FFF2-40B4-BE49-F238E27FC236}">
                <a16:creationId xmlns:a16="http://schemas.microsoft.com/office/drawing/2014/main" id="{925D9225-C25E-55EB-B951-A7C1A861717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Picture 15">
            <a:hlinkClick r:id="rId5" action="ppaction://hlinksldjump"/>
            <a:extLst>
              <a:ext uri="{FF2B5EF4-FFF2-40B4-BE49-F238E27FC236}">
                <a16:creationId xmlns:a16="http://schemas.microsoft.com/office/drawing/2014/main" id="{7043AABC-4AE7-B381-6399-DB7DD31440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3236" y="207776"/>
            <a:ext cx="849498" cy="8494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2727DAB-CB4E-3079-AC89-22158AD7DACE}"/>
              </a:ext>
            </a:extLst>
          </p:cNvPr>
          <p:cNvGrpSpPr/>
          <p:nvPr/>
        </p:nvGrpSpPr>
        <p:grpSpPr>
          <a:xfrm>
            <a:off x="807166" y="1432544"/>
            <a:ext cx="1609722" cy="942975"/>
            <a:chOff x="4075907" y="2063750"/>
            <a:chExt cx="1609722" cy="94297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57DE64-0A9F-A325-9321-03EAAFA4EFCE}"/>
                </a:ext>
              </a:extLst>
            </p:cNvPr>
            <p:cNvSpPr/>
            <p:nvPr/>
          </p:nvSpPr>
          <p:spPr bwMode="auto">
            <a:xfrm>
              <a:off x="4078289" y="2525475"/>
              <a:ext cx="385762" cy="27193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ABB138-9891-9A64-3B81-D3F39E06E9F2}"/>
                </a:ext>
              </a:extLst>
            </p:cNvPr>
            <p:cNvSpPr/>
            <p:nvPr/>
          </p:nvSpPr>
          <p:spPr bwMode="auto">
            <a:xfrm>
              <a:off x="4873626" y="2525475"/>
              <a:ext cx="404811" cy="27193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DA1FB9-803C-4250-A394-294A9578AC2A}"/>
                </a:ext>
              </a:extLst>
            </p:cNvPr>
            <p:cNvSpPr/>
            <p:nvPr/>
          </p:nvSpPr>
          <p:spPr bwMode="auto">
            <a:xfrm>
              <a:off x="4466433" y="2525475"/>
              <a:ext cx="404811" cy="271939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00E609-8DC7-66FC-828D-9F9C9FC0FFB7}"/>
                </a:ext>
              </a:extLst>
            </p:cNvPr>
            <p:cNvSpPr/>
            <p:nvPr/>
          </p:nvSpPr>
          <p:spPr bwMode="auto">
            <a:xfrm>
              <a:off x="5280818" y="2525475"/>
              <a:ext cx="404811" cy="271939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B883506-A341-C94E-C0F0-0A21B1A09C59}"/>
                </a:ext>
              </a:extLst>
            </p:cNvPr>
            <p:cNvSpPr/>
            <p:nvPr/>
          </p:nvSpPr>
          <p:spPr bwMode="auto">
            <a:xfrm>
              <a:off x="4111627" y="2820987"/>
              <a:ext cx="57149" cy="185738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CF32C72-1918-43BB-9E3F-63B04EB72CA0}"/>
                </a:ext>
              </a:extLst>
            </p:cNvPr>
            <p:cNvSpPr/>
            <p:nvPr/>
          </p:nvSpPr>
          <p:spPr bwMode="auto">
            <a:xfrm>
              <a:off x="4264027" y="2820987"/>
              <a:ext cx="57149" cy="185738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BF1A358-7725-0E7B-CCC7-D3177EE7F1BF}"/>
                </a:ext>
              </a:extLst>
            </p:cNvPr>
            <p:cNvSpPr/>
            <p:nvPr/>
          </p:nvSpPr>
          <p:spPr bwMode="auto">
            <a:xfrm>
              <a:off x="4492627" y="2820987"/>
              <a:ext cx="57149" cy="185738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D0A843C-E7D1-F53F-F114-34E2C105F022}"/>
                </a:ext>
              </a:extLst>
            </p:cNvPr>
            <p:cNvSpPr/>
            <p:nvPr/>
          </p:nvSpPr>
          <p:spPr bwMode="auto">
            <a:xfrm>
              <a:off x="4606927" y="2820987"/>
              <a:ext cx="57149" cy="185738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E8362B-0FD0-8FB8-2B57-4A3598E69EBE}"/>
                </a:ext>
              </a:extLst>
            </p:cNvPr>
            <p:cNvSpPr/>
            <p:nvPr/>
          </p:nvSpPr>
          <p:spPr bwMode="auto">
            <a:xfrm>
              <a:off x="4916489" y="2820987"/>
              <a:ext cx="57149" cy="185738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C7B5CD1-377C-CFB6-5107-8219AF8E764A}"/>
                </a:ext>
              </a:extLst>
            </p:cNvPr>
            <p:cNvSpPr/>
            <p:nvPr/>
          </p:nvSpPr>
          <p:spPr bwMode="auto">
            <a:xfrm>
              <a:off x="5030789" y="2820987"/>
              <a:ext cx="57149" cy="185738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41A1C56-13C4-509F-14FB-52F2A4469982}"/>
                </a:ext>
              </a:extLst>
            </p:cNvPr>
            <p:cNvSpPr/>
            <p:nvPr/>
          </p:nvSpPr>
          <p:spPr bwMode="auto">
            <a:xfrm>
              <a:off x="5321302" y="2820987"/>
              <a:ext cx="57149" cy="185738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B5ACAA-8F9A-8B0D-D341-5B50DAE0330B}"/>
                </a:ext>
              </a:extLst>
            </p:cNvPr>
            <p:cNvSpPr/>
            <p:nvPr/>
          </p:nvSpPr>
          <p:spPr bwMode="auto">
            <a:xfrm>
              <a:off x="5435602" y="2820987"/>
              <a:ext cx="57149" cy="185738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6FF22440-6AFA-4624-C2F0-8897CD1052A6}"/>
                </a:ext>
              </a:extLst>
            </p:cNvPr>
            <p:cNvSpPr/>
            <p:nvPr/>
          </p:nvSpPr>
          <p:spPr bwMode="auto">
            <a:xfrm>
              <a:off x="4075907" y="2316162"/>
              <a:ext cx="142875" cy="209550"/>
            </a:xfrm>
            <a:prstGeom prst="down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8CD658F4-7EBE-DA47-13AD-6F24150EA78F}"/>
                </a:ext>
              </a:extLst>
            </p:cNvPr>
            <p:cNvSpPr/>
            <p:nvPr/>
          </p:nvSpPr>
          <p:spPr bwMode="auto">
            <a:xfrm>
              <a:off x="4233069" y="2316162"/>
              <a:ext cx="142875" cy="209550"/>
            </a:xfrm>
            <a:prstGeom prst="down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53E2B81D-810F-6E78-995C-1CD6042FD182}"/>
                </a:ext>
              </a:extLst>
            </p:cNvPr>
            <p:cNvSpPr/>
            <p:nvPr/>
          </p:nvSpPr>
          <p:spPr bwMode="auto">
            <a:xfrm>
              <a:off x="4433095" y="2316162"/>
              <a:ext cx="142875" cy="209550"/>
            </a:xfrm>
            <a:prstGeom prst="down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A48994EC-88C3-E6CD-E94D-8B9C167965BC}"/>
                </a:ext>
              </a:extLst>
            </p:cNvPr>
            <p:cNvSpPr/>
            <p:nvPr/>
          </p:nvSpPr>
          <p:spPr bwMode="auto">
            <a:xfrm>
              <a:off x="4590258" y="2316162"/>
              <a:ext cx="142875" cy="209550"/>
            </a:xfrm>
            <a:prstGeom prst="down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A6E2DBAF-DFE5-6437-A754-3A1DB0A97E7E}"/>
                </a:ext>
              </a:extLst>
            </p:cNvPr>
            <p:cNvSpPr/>
            <p:nvPr/>
          </p:nvSpPr>
          <p:spPr bwMode="auto">
            <a:xfrm>
              <a:off x="4856958" y="2316162"/>
              <a:ext cx="142875" cy="209550"/>
            </a:xfrm>
            <a:prstGeom prst="down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04D154E8-7E11-BD83-2C43-3D4FAE9D62FB}"/>
                </a:ext>
              </a:extLst>
            </p:cNvPr>
            <p:cNvSpPr/>
            <p:nvPr/>
          </p:nvSpPr>
          <p:spPr bwMode="auto">
            <a:xfrm>
              <a:off x="5004596" y="2316162"/>
              <a:ext cx="142875" cy="209550"/>
            </a:xfrm>
            <a:prstGeom prst="down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9E158665-1081-219B-2180-90F01542B6A4}"/>
                </a:ext>
              </a:extLst>
            </p:cNvPr>
            <p:cNvSpPr/>
            <p:nvPr/>
          </p:nvSpPr>
          <p:spPr bwMode="auto">
            <a:xfrm>
              <a:off x="5276059" y="2316162"/>
              <a:ext cx="142875" cy="209550"/>
            </a:xfrm>
            <a:prstGeom prst="down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1673AFD1-BE28-D38C-2E20-7567919CBBEB}"/>
                </a:ext>
              </a:extLst>
            </p:cNvPr>
            <p:cNvSpPr/>
            <p:nvPr/>
          </p:nvSpPr>
          <p:spPr bwMode="auto">
            <a:xfrm>
              <a:off x="5414171" y="2316162"/>
              <a:ext cx="142875" cy="209550"/>
            </a:xfrm>
            <a:prstGeom prst="downArrow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48D372-7732-00E9-0140-C2271565CD97}"/>
                </a:ext>
              </a:extLst>
            </p:cNvPr>
            <p:cNvSpPr txBox="1"/>
            <p:nvPr/>
          </p:nvSpPr>
          <p:spPr>
            <a:xfrm>
              <a:off x="4090670" y="2063750"/>
              <a:ext cx="134011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Intensive Phase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DADDF73-10E1-4EA0-7CCE-C5E54C1E5B5A}"/>
              </a:ext>
            </a:extLst>
          </p:cNvPr>
          <p:cNvGrpSpPr/>
          <p:nvPr/>
        </p:nvGrpSpPr>
        <p:grpSpPr>
          <a:xfrm>
            <a:off x="3114810" y="1434864"/>
            <a:ext cx="1756891" cy="757148"/>
            <a:chOff x="4031674" y="3107066"/>
            <a:chExt cx="1756891" cy="75714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D528078-AD70-14CA-68D3-0A5F61EB91BB}"/>
                </a:ext>
              </a:extLst>
            </p:cNvPr>
            <p:cNvSpPr/>
            <p:nvPr/>
          </p:nvSpPr>
          <p:spPr bwMode="auto">
            <a:xfrm>
              <a:off x="4078289" y="3592275"/>
              <a:ext cx="385762" cy="27193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2A2B85-052C-5CD2-EBD3-BFE17BE9E52A}"/>
                </a:ext>
              </a:extLst>
            </p:cNvPr>
            <p:cNvSpPr/>
            <p:nvPr/>
          </p:nvSpPr>
          <p:spPr bwMode="auto">
            <a:xfrm>
              <a:off x="4873626" y="3592275"/>
              <a:ext cx="404811" cy="27193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4EF4ADD-5FBB-890A-045B-749FB5D8FAB9}"/>
                </a:ext>
              </a:extLst>
            </p:cNvPr>
            <p:cNvSpPr/>
            <p:nvPr/>
          </p:nvSpPr>
          <p:spPr bwMode="auto">
            <a:xfrm>
              <a:off x="4466433" y="3592275"/>
              <a:ext cx="404811" cy="27193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49C0876-4113-7349-2F40-A3FBE4BF697F}"/>
                </a:ext>
              </a:extLst>
            </p:cNvPr>
            <p:cNvSpPr/>
            <p:nvPr/>
          </p:nvSpPr>
          <p:spPr bwMode="auto">
            <a:xfrm>
              <a:off x="5280818" y="3592275"/>
              <a:ext cx="404811" cy="27193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CD8185-E66B-1CE9-B937-DA08589A9CE8}"/>
                </a:ext>
              </a:extLst>
            </p:cNvPr>
            <p:cNvSpPr txBox="1"/>
            <p:nvPr/>
          </p:nvSpPr>
          <p:spPr>
            <a:xfrm>
              <a:off x="4031674" y="3107066"/>
              <a:ext cx="175689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Consolidation Phase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878D0C-63A5-762A-E76B-06BADC06E0F2}"/>
              </a:ext>
            </a:extLst>
          </p:cNvPr>
          <p:cNvGrpSpPr/>
          <p:nvPr/>
        </p:nvGrpSpPr>
        <p:grpSpPr>
          <a:xfrm>
            <a:off x="5488317" y="1442632"/>
            <a:ext cx="3704540" cy="929056"/>
            <a:chOff x="4078288" y="4471163"/>
            <a:chExt cx="3704540" cy="92905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344CD5-2A21-41C0-87AE-D36C9036D2D6}"/>
                </a:ext>
              </a:extLst>
            </p:cNvPr>
            <p:cNvSpPr txBox="1"/>
            <p:nvPr/>
          </p:nvSpPr>
          <p:spPr>
            <a:xfrm>
              <a:off x="4078288" y="4471163"/>
              <a:ext cx="370454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Maintenance Phase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(blinatumomab + POMP)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8550FED-8E51-4A95-FFE5-2FC180546337}"/>
                </a:ext>
              </a:extLst>
            </p:cNvPr>
            <p:cNvGrpSpPr/>
            <p:nvPr/>
          </p:nvGrpSpPr>
          <p:grpSpPr>
            <a:xfrm>
              <a:off x="4078288" y="4911488"/>
              <a:ext cx="3338512" cy="488731"/>
              <a:chOff x="4078289" y="4644788"/>
              <a:chExt cx="2538414" cy="488731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9D410A8-A226-E493-51B9-D323E84A4C12}"/>
                  </a:ext>
                </a:extLst>
              </p:cNvPr>
              <p:cNvSpPr/>
              <p:nvPr/>
            </p:nvSpPr>
            <p:spPr bwMode="auto">
              <a:xfrm>
                <a:off x="4078289" y="4644788"/>
                <a:ext cx="419101" cy="271939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1–3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8B6415D-CE1E-0613-BDDD-768D313D88D0}"/>
                  </a:ext>
                </a:extLst>
              </p:cNvPr>
              <p:cNvSpPr/>
              <p:nvPr/>
            </p:nvSpPr>
            <p:spPr bwMode="auto">
              <a:xfrm>
                <a:off x="4489905" y="4644788"/>
                <a:ext cx="228601" cy="271939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FA01D36-4B05-8248-8D82-8A8E79CAE8CF}"/>
                  </a:ext>
                </a:extLst>
              </p:cNvPr>
              <p:cNvSpPr/>
              <p:nvPr/>
            </p:nvSpPr>
            <p:spPr bwMode="auto">
              <a:xfrm>
                <a:off x="4711021" y="4644788"/>
                <a:ext cx="419101" cy="271939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5–7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329CA64-C8A2-7FC7-62CC-D05183DD7E62}"/>
                  </a:ext>
                </a:extLst>
              </p:cNvPr>
              <p:cNvSpPr/>
              <p:nvPr/>
            </p:nvSpPr>
            <p:spPr bwMode="auto">
              <a:xfrm>
                <a:off x="5122637" y="4644788"/>
                <a:ext cx="228601" cy="271939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708B318-5664-F004-18D9-D9ADBC715180}"/>
                  </a:ext>
                </a:extLst>
              </p:cNvPr>
              <p:cNvSpPr/>
              <p:nvPr/>
            </p:nvSpPr>
            <p:spPr bwMode="auto">
              <a:xfrm>
                <a:off x="5343753" y="4644788"/>
                <a:ext cx="419101" cy="271939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9–11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45B35D3-F70C-6218-A71C-A5F8FB96C384}"/>
                  </a:ext>
                </a:extLst>
              </p:cNvPr>
              <p:cNvSpPr/>
              <p:nvPr/>
            </p:nvSpPr>
            <p:spPr bwMode="auto">
              <a:xfrm>
                <a:off x="5755369" y="4644788"/>
                <a:ext cx="228601" cy="271939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15CE67C-1DB0-172C-02B4-64B0AB68E0C4}"/>
                  </a:ext>
                </a:extLst>
              </p:cNvPr>
              <p:cNvSpPr/>
              <p:nvPr/>
            </p:nvSpPr>
            <p:spPr bwMode="auto">
              <a:xfrm>
                <a:off x="5976485" y="4644788"/>
                <a:ext cx="419101" cy="271939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13–15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37848B6-4BA7-FCFB-CE32-6C4450F8DD04}"/>
                  </a:ext>
                </a:extLst>
              </p:cNvPr>
              <p:cNvSpPr/>
              <p:nvPr/>
            </p:nvSpPr>
            <p:spPr bwMode="auto">
              <a:xfrm>
                <a:off x="6388102" y="4644788"/>
                <a:ext cx="228601" cy="271939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16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4DC1D4E-D85E-9C5F-33C1-F73F8E353D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78289" y="5025797"/>
                <a:ext cx="253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6B49EB8-98C0-26BB-5AE0-1B14229F5E6D}"/>
                  </a:ext>
                </a:extLst>
              </p:cNvPr>
              <p:cNvSpPr txBox="1"/>
              <p:nvPr/>
            </p:nvSpPr>
            <p:spPr>
              <a:xfrm>
                <a:off x="5029783" y="4918075"/>
                <a:ext cx="63501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18 months</a:t>
                </a:r>
                <a:endPara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4BFB4651-D228-40EE-910F-3EDB5783EC78}"/>
              </a:ext>
            </a:extLst>
          </p:cNvPr>
          <p:cNvSpPr/>
          <p:nvPr/>
        </p:nvSpPr>
        <p:spPr bwMode="auto">
          <a:xfrm>
            <a:off x="724298" y="3253473"/>
            <a:ext cx="440056" cy="32367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48E627-F9F1-1C7C-C653-B009A2F879BD}"/>
              </a:ext>
            </a:extLst>
          </p:cNvPr>
          <p:cNvSpPr txBox="1"/>
          <p:nvPr/>
        </p:nvSpPr>
        <p:spPr>
          <a:xfrm>
            <a:off x="1264630" y="3336800"/>
            <a:ext cx="766235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Mini-HCVD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008751-339B-9B0E-3AE2-07AC84F70C85}"/>
              </a:ext>
            </a:extLst>
          </p:cNvPr>
          <p:cNvSpPr/>
          <p:nvPr/>
        </p:nvSpPr>
        <p:spPr bwMode="auto">
          <a:xfrm>
            <a:off x="2196860" y="3253473"/>
            <a:ext cx="440056" cy="323677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A2DAC4-FD7A-6603-B541-2BB80BC6F573}"/>
              </a:ext>
            </a:extLst>
          </p:cNvPr>
          <p:cNvSpPr txBox="1"/>
          <p:nvPr/>
        </p:nvSpPr>
        <p:spPr>
          <a:xfrm>
            <a:off x="2765504" y="3322978"/>
            <a:ext cx="1415452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Mini-MTX-cytarabine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9F5601-1816-686E-79AD-35A3310B733F}"/>
              </a:ext>
            </a:extLst>
          </p:cNvPr>
          <p:cNvSpPr/>
          <p:nvPr/>
        </p:nvSpPr>
        <p:spPr bwMode="auto">
          <a:xfrm>
            <a:off x="4309087" y="3258337"/>
            <a:ext cx="440056" cy="323677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A5F5E6-4737-EF72-69C2-55D50EBE7638}"/>
              </a:ext>
            </a:extLst>
          </p:cNvPr>
          <p:cNvSpPr txBox="1"/>
          <p:nvPr/>
        </p:nvSpPr>
        <p:spPr>
          <a:xfrm>
            <a:off x="4913249" y="3318278"/>
            <a:ext cx="98264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MTX, Ara-C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A784CB1-85B1-BF54-5FF4-4048BF48298F}"/>
              </a:ext>
            </a:extLst>
          </p:cNvPr>
          <p:cNvSpPr/>
          <p:nvPr/>
        </p:nvSpPr>
        <p:spPr bwMode="auto">
          <a:xfrm>
            <a:off x="7179037" y="3248586"/>
            <a:ext cx="440056" cy="350811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B7D7A47-2304-AB10-3D66-A84EA24B9AE4}"/>
              </a:ext>
            </a:extLst>
          </p:cNvPr>
          <p:cNvSpPr txBox="1"/>
          <p:nvPr/>
        </p:nvSpPr>
        <p:spPr>
          <a:xfrm>
            <a:off x="7770699" y="3312939"/>
            <a:ext cx="979435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Blinatumomab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78F7F35-67BD-E64E-4DAF-307418CA424C}"/>
              </a:ext>
            </a:extLst>
          </p:cNvPr>
          <p:cNvSpPr/>
          <p:nvPr/>
        </p:nvSpPr>
        <p:spPr bwMode="auto">
          <a:xfrm>
            <a:off x="8932811" y="3258338"/>
            <a:ext cx="440056" cy="323676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3738E4-BE4E-B748-E056-20F05BFE9AA5}"/>
              </a:ext>
            </a:extLst>
          </p:cNvPr>
          <p:cNvSpPr txBox="1"/>
          <p:nvPr/>
        </p:nvSpPr>
        <p:spPr>
          <a:xfrm>
            <a:off x="9541490" y="3312939"/>
            <a:ext cx="45365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POMP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D25E1-618F-C599-EDC8-FC3C28A07230}"/>
              </a:ext>
            </a:extLst>
          </p:cNvPr>
          <p:cNvSpPr txBox="1"/>
          <p:nvPr/>
        </p:nvSpPr>
        <p:spPr>
          <a:xfrm>
            <a:off x="6544786" y="3312939"/>
            <a:ext cx="331822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INO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endParaRPr kumimoji="0" lang="en-IN" sz="12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08C5F525-D7D4-B7D7-BC91-135A96596FE2}"/>
              </a:ext>
            </a:extLst>
          </p:cNvPr>
          <p:cNvSpPr/>
          <p:nvPr/>
        </p:nvSpPr>
        <p:spPr bwMode="auto">
          <a:xfrm>
            <a:off x="6019362" y="3248587"/>
            <a:ext cx="401952" cy="323676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A6A4A-503C-4D18-6C31-B709080EE6DD}"/>
              </a:ext>
            </a:extLst>
          </p:cNvPr>
          <p:cNvSpPr/>
          <p:nvPr/>
        </p:nvSpPr>
        <p:spPr>
          <a:xfrm>
            <a:off x="630154" y="5824427"/>
            <a:ext cx="11044104" cy="69249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study also included relapsed patients; however, for the purposes of this presentation, only information regarding newly diagnosed patients is highlighted. 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INO dosing in cycle 1 was 0.6 mg/m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/day on day 1, then 0.3 mg/m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/day on day 8. INO dosing in cycles 2–4 was 0.3 mg/m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/day on days 1 and 8. The total cumulative dose of INO was 2.7 mg/m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Ara-C, 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cytosine arabinoside;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INO, inotuzumab ozogamicin; IT, intrathecal; HCVD, hyperfractionated cyclophosphamide, vincristine, and dexamethasone; MTX, methotrexate; POMP, 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6-mercaptopurine, </a:t>
            </a:r>
            <a:b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vincristine, methotrexate, and prednisone.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Jabbour EJ, et al.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Cancer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2019;125:2579-2586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4B4F4-6F86-521F-C9EE-6710DCE53A20}"/>
              </a:ext>
            </a:extLst>
          </p:cNvPr>
          <p:cNvSpPr txBox="1"/>
          <p:nvPr/>
        </p:nvSpPr>
        <p:spPr>
          <a:xfrm>
            <a:off x="6544849" y="0"/>
            <a:ext cx="470325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Inotuzumab Ozogamicin With Mini-HCVD With/Without Blinatumomab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71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8000" y="2"/>
            <a:ext cx="11203200" cy="1141044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Patient Disposition and Baseline Characteristics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4B8FBA-18B7-E24C-99BB-E1F2FFCFBC91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FBDCAD1-AF00-9F44-9A50-785755CD3554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1242235A-DC61-8248-8E6B-0C4D37D9FBEA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2E97081-CFFF-2547-95EC-AEEF19AEB20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CCA15B-4A1F-4747-B259-B636406349C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sp>
        <p:nvSpPr>
          <p:cNvPr id="42" name="Rounded 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4EA276ED-1367-3345-9FD5-58523C6D1F8A}"/>
              </a:ext>
            </a:extLst>
          </p:cNvPr>
          <p:cNvSpPr/>
          <p:nvPr/>
        </p:nvSpPr>
        <p:spPr bwMode="auto">
          <a:xfrm>
            <a:off x="10553462" y="313274"/>
            <a:ext cx="527664" cy="527664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1B784-E815-6421-4E1E-C38B40C90B9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73413D-89E8-E651-FEC1-9065253462EA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448CCAC7-4C5D-DCC5-809B-D548DDDED24D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354F45E1-637C-0506-AC66-B13E5EF7631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46F7B-09E1-2E76-62D3-8606873A4BEC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3" name="Rounded Rectangle 23">
            <a:hlinkClick r:id="rId4" action="ppaction://hlinksldjump"/>
            <a:extLst>
              <a:ext uri="{FF2B5EF4-FFF2-40B4-BE49-F238E27FC236}">
                <a16:creationId xmlns:a16="http://schemas.microsoft.com/office/drawing/2014/main" id="{925D9225-C25E-55EB-B951-A7C1A861717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4" name="Picture 23">
            <a:hlinkClick r:id="rId5" action="ppaction://hlinksldjump"/>
            <a:extLst>
              <a:ext uri="{FF2B5EF4-FFF2-40B4-BE49-F238E27FC236}">
                <a16:creationId xmlns:a16="http://schemas.microsoft.com/office/drawing/2014/main" id="{F1551E10-15C8-4937-D7D2-378D12A0E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3236" y="207776"/>
            <a:ext cx="849498" cy="849499"/>
          </a:xfrm>
          <a:prstGeom prst="rect">
            <a:avLst/>
          </a:prstGeom>
        </p:spPr>
      </p:pic>
      <p:graphicFrame>
        <p:nvGraphicFramePr>
          <p:cNvPr id="3" name="Table 34">
            <a:extLst>
              <a:ext uri="{FF2B5EF4-FFF2-40B4-BE49-F238E27FC236}">
                <a16:creationId xmlns:a16="http://schemas.microsoft.com/office/drawing/2014/main" id="{6A19C51C-747F-B2BF-F20D-CEA1BDC41377}"/>
              </a:ext>
            </a:extLst>
          </p:cNvPr>
          <p:cNvGraphicFramePr>
            <a:graphicFrameLocks noGrp="1"/>
          </p:cNvGraphicFramePr>
          <p:nvPr/>
        </p:nvGraphicFramePr>
        <p:xfrm>
          <a:off x="630150" y="1337928"/>
          <a:ext cx="11104649" cy="4457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95730">
                  <a:extLst>
                    <a:ext uri="{9D8B030D-6E8A-4147-A177-3AD203B41FA5}">
                      <a16:colId xmlns:a16="http://schemas.microsoft.com/office/drawing/2014/main" val="617931186"/>
                    </a:ext>
                  </a:extLst>
                </a:gridCol>
                <a:gridCol w="4508919">
                  <a:extLst>
                    <a:ext uri="{9D8B030D-6E8A-4147-A177-3AD203B41FA5}">
                      <a16:colId xmlns:a16="http://schemas.microsoft.com/office/drawing/2014/main" val="4060833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bg1"/>
                          </a:solidFill>
                        </a:rPr>
                        <a:t>Characteristics</a:t>
                      </a:r>
                    </a:p>
                  </a:txBody>
                  <a:tcPr marT="54000" marB="54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 = 80</a:t>
                      </a:r>
                      <a:endParaRPr 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82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/>
                          </a:solidFill>
                        </a:rPr>
                        <a:t>Age 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(years), median (range)</a:t>
                      </a:r>
                      <a:endParaRPr lang="en-IN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solidFill>
                            <a:schemeClr val="tx1"/>
                          </a:solidFill>
                        </a:rPr>
                        <a:t>68 (60–87)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1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>
                          <a:solidFill>
                            <a:schemeClr val="tx1"/>
                          </a:solidFill>
                        </a:rPr>
                        <a:t>Performance status ≥ 2, n (%)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10 (13)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323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377" rtl="0" eaLnBrk="1" latinLnBrk="0" hangingPunct="1"/>
                      <a:r>
                        <a:rPr lang="en-US" sz="105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WBC count (x 10</a:t>
                      </a:r>
                      <a:r>
                        <a:rPr lang="en-US" sz="1050" b="1" u="none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050" b="1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/L), 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median (range)</a:t>
                      </a:r>
                      <a:endParaRPr lang="en-US" sz="1050" b="1" u="none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3.1 (0.3</a:t>
                      </a:r>
                      <a:r>
                        <a:rPr lang="en-IN" sz="1050" b="0" dirty="0">
                          <a:solidFill>
                            <a:schemeClr val="tx1"/>
                          </a:solidFill>
                        </a:rPr>
                        <a:t>–111.0)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71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377" rtl="0" eaLnBrk="1" latinLnBrk="0" hangingPunct="1"/>
                      <a:r>
                        <a:rPr lang="en-US" sz="105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Karyotype, n (%)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69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9728" indent="0" algn="l" defTabSz="914377" rtl="0" eaLnBrk="1" latinLnBrk="0" hangingPunct="1"/>
                      <a:r>
                        <a:rPr lang="en-US" sz="105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Diploid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26 (32)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932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9728" indent="0" algn="l" defTabSz="914377" rtl="0" eaLnBrk="1" latinLnBrk="0" hangingPunct="1"/>
                      <a:r>
                        <a:rPr lang="en-US" sz="105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HeH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solidFill>
                            <a:schemeClr val="tx1"/>
                          </a:solidFill>
                        </a:rPr>
                        <a:t>5 (6)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27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9728" indent="0" algn="l" defTabSz="914377" rtl="0" eaLnBrk="1" latinLnBrk="0" hangingPunct="1"/>
                      <a:r>
                        <a:rPr lang="en-US" sz="105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Ho-Tr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solidFill>
                            <a:schemeClr val="tx1"/>
                          </a:solidFill>
                        </a:rPr>
                        <a:t>12 (15)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16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9728" algn="l"/>
                      <a:r>
                        <a:rPr lang="en-US" sz="1050" b="0" u="none" dirty="0">
                          <a:solidFill>
                            <a:schemeClr val="tx1"/>
                          </a:solidFill>
                        </a:rPr>
                        <a:t>Tetraploidy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solidFill>
                            <a:schemeClr val="tx1"/>
                          </a:solidFill>
                        </a:rPr>
                        <a:t>3 (4)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15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9728" indent="0" algn="l" defTabSz="914377" rtl="0" eaLnBrk="1" latinLnBrk="0" hangingPunct="1">
                        <a:tabLst>
                          <a:tab pos="111125" algn="l"/>
                        </a:tabLst>
                      </a:pPr>
                      <a:r>
                        <a:rPr lang="en-US" sz="105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 (4)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46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9728" indent="0" algn="l"/>
                      <a:r>
                        <a:rPr lang="en-US" sz="1050" b="0" u="none" dirty="0">
                          <a:solidFill>
                            <a:schemeClr val="tx1"/>
                          </a:solidFill>
                        </a:rPr>
                        <a:t>t(4;11)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 (1)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45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09728" indent="0" algn="l"/>
                      <a:r>
                        <a:rPr lang="en-US" sz="1050" b="0" u="none" dirty="0">
                          <a:solidFill>
                            <a:schemeClr val="tx1"/>
                          </a:solidFill>
                        </a:rPr>
                        <a:t>Misc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u="none" dirty="0">
                          <a:solidFill>
                            <a:schemeClr val="tx1"/>
                          </a:solidFill>
                        </a:rPr>
                        <a:t>15 (19)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37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050" b="1" u="none" dirty="0">
                          <a:solidFill>
                            <a:schemeClr val="tx1"/>
                          </a:solidFill>
                        </a:rPr>
                        <a:t>CNS disease at diagnosis, n (%)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 (5)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0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050" b="1" u="none" dirty="0">
                          <a:solidFill>
                            <a:schemeClr val="tx1"/>
                          </a:solidFill>
                        </a:rPr>
                        <a:t>CD19 expression, %, median (range)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99.5 (26</a:t>
                      </a:r>
                      <a:r>
                        <a:rPr lang="en-IN" sz="1050" b="0" dirty="0">
                          <a:solidFill>
                            <a:schemeClr val="tx1"/>
                          </a:solidFill>
                        </a:rPr>
                        <a:t>–100)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21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050" b="1" u="none" dirty="0">
                          <a:solidFill>
                            <a:schemeClr val="tx1"/>
                          </a:solidFill>
                        </a:rPr>
                        <a:t>CD22 expression, %, median (range)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96.9 (27</a:t>
                      </a:r>
                      <a:r>
                        <a:rPr lang="en-IN" sz="1050" b="0" dirty="0">
                          <a:solidFill>
                            <a:schemeClr val="tx1"/>
                          </a:solidFill>
                        </a:rPr>
                        <a:t>–100)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505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050" b="1" u="none" dirty="0">
                          <a:solidFill>
                            <a:schemeClr val="tx1"/>
                          </a:solidFill>
                        </a:rPr>
                        <a:t>CD20 expression ≥ 20%, median (range)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44/72 (60)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77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050" b="1" u="none" dirty="0">
                          <a:solidFill>
                            <a:schemeClr val="tx1"/>
                          </a:solidFill>
                        </a:rPr>
                        <a:t>Ph-like B-ALL, n/N, %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9/47 (19)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68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050" b="1" i="1" u="none" dirty="0">
                          <a:solidFill>
                            <a:schemeClr val="tx1"/>
                          </a:solidFill>
                        </a:rPr>
                        <a:t>TP53</a:t>
                      </a:r>
                      <a:r>
                        <a:rPr lang="en-US" sz="1050" b="1" u="none" dirty="0">
                          <a:solidFill>
                            <a:schemeClr val="tx1"/>
                          </a:solidFill>
                        </a:rPr>
                        <a:t> mutation, n/N, %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24/61 (39)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744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AA9EDDD-4D1F-75F7-D4E2-6604634B70C2}"/>
              </a:ext>
            </a:extLst>
          </p:cNvPr>
          <p:cNvSpPr/>
          <p:nvPr/>
        </p:nvSpPr>
        <p:spPr>
          <a:xfrm>
            <a:off x="630154" y="6109120"/>
            <a:ext cx="11101046" cy="40780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B-ALL, B-cell acute lymphoblastic leukemia; CD, cluster of differentiation; CNS, central nervous system;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HCVD, hyperfractionated cyclophosphamide, vincristine, and dexamethasone;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HeH,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igh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hyperdiploidy; Ho, low hypodiploidy;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misc., miscellaneous; Ph, Philadelphia chromosome; TP53, tumor protein p53; Tr, triploidy; WBC, white blood cell.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Haddad FG, et al. Poster presented at: European Hematology Association (EHA)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June 9–12, 2022; Vienna, Austria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792A1-CB52-3833-F210-A579706B19A6}"/>
              </a:ext>
            </a:extLst>
          </p:cNvPr>
          <p:cNvSpPr txBox="1"/>
          <p:nvPr/>
        </p:nvSpPr>
        <p:spPr>
          <a:xfrm>
            <a:off x="6544849" y="0"/>
            <a:ext cx="470325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Inotuzumab Ozogamicin With Mini-HCVD With/Without Blinatumomab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98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8000" y="2"/>
            <a:ext cx="11203200" cy="1141044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Duration of CR and OS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4B8FBA-18B7-E24C-99BB-E1F2FFCFBC91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FBDCAD1-AF00-9F44-9A50-785755CD3554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1242235A-DC61-8248-8E6B-0C4D37D9FBEA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2E97081-CFFF-2547-95EC-AEEF19AEB20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CCA15B-4A1F-4747-B259-B636406349C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sp>
        <p:nvSpPr>
          <p:cNvPr id="42" name="Rounded 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4EA276ED-1367-3345-9FD5-58523C6D1F8A}"/>
              </a:ext>
            </a:extLst>
          </p:cNvPr>
          <p:cNvSpPr/>
          <p:nvPr/>
        </p:nvSpPr>
        <p:spPr bwMode="auto">
          <a:xfrm>
            <a:off x="10553462" y="313274"/>
            <a:ext cx="527664" cy="527664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1B784-E815-6421-4E1E-C38B40C90B9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73413D-89E8-E651-FEC1-9065253462EA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448CCAC7-4C5D-DCC5-809B-D548DDDED24D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354F45E1-637C-0506-AC66-B13E5EF7631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46F7B-09E1-2E76-62D3-8606873A4BEC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3" name="Rounded Rectangle 23">
            <a:hlinkClick r:id="rId4" action="ppaction://hlinksldjump"/>
            <a:extLst>
              <a:ext uri="{FF2B5EF4-FFF2-40B4-BE49-F238E27FC236}">
                <a16:creationId xmlns:a16="http://schemas.microsoft.com/office/drawing/2014/main" id="{925D9225-C25E-55EB-B951-A7C1A861717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657AE1-F726-6BBB-3B42-A2A42954B614}"/>
              </a:ext>
            </a:extLst>
          </p:cNvPr>
          <p:cNvSpPr/>
          <p:nvPr/>
        </p:nvSpPr>
        <p:spPr>
          <a:xfrm>
            <a:off x="3519180" y="1438809"/>
            <a:ext cx="5278286" cy="2435208"/>
          </a:xfrm>
          <a:custGeom>
            <a:avLst/>
            <a:gdLst>
              <a:gd name="connsiteX0" fmla="*/ -72 w 5681828"/>
              <a:gd name="connsiteY0" fmla="*/ -221 h 3085165"/>
              <a:gd name="connsiteX1" fmla="*/ 58200 w 5681828"/>
              <a:gd name="connsiteY1" fmla="*/ -221 h 3085165"/>
              <a:gd name="connsiteX2" fmla="*/ 58200 w 5681828"/>
              <a:gd name="connsiteY2" fmla="*/ 56020 h 3085165"/>
              <a:gd name="connsiteX3" fmla="*/ 76708 w 5681828"/>
              <a:gd name="connsiteY3" fmla="*/ 56020 h 3085165"/>
              <a:gd name="connsiteX4" fmla="*/ 76708 w 5681828"/>
              <a:gd name="connsiteY4" fmla="*/ 105814 h 3085165"/>
              <a:gd name="connsiteX5" fmla="*/ 89724 w 5681828"/>
              <a:gd name="connsiteY5" fmla="*/ 105814 h 3085165"/>
              <a:gd name="connsiteX6" fmla="*/ 89724 w 5681828"/>
              <a:gd name="connsiteY6" fmla="*/ 165518 h 3085165"/>
              <a:gd name="connsiteX7" fmla="*/ 168653 w 5681828"/>
              <a:gd name="connsiteY7" fmla="*/ 165518 h 3085165"/>
              <a:gd name="connsiteX8" fmla="*/ 168653 w 5681828"/>
              <a:gd name="connsiteY8" fmla="*/ 262598 h 3085165"/>
              <a:gd name="connsiteX9" fmla="*/ 212356 w 5681828"/>
              <a:gd name="connsiteY9" fmla="*/ 262598 h 3085165"/>
              <a:gd name="connsiteX10" fmla="*/ 212356 w 5681828"/>
              <a:gd name="connsiteY10" fmla="*/ 317884 h 3085165"/>
              <a:gd name="connsiteX11" fmla="*/ 237313 w 5681828"/>
              <a:gd name="connsiteY11" fmla="*/ 317884 h 3085165"/>
              <a:gd name="connsiteX12" fmla="*/ 237313 w 5681828"/>
              <a:gd name="connsiteY12" fmla="*/ 430725 h 3085165"/>
              <a:gd name="connsiteX13" fmla="*/ 269314 w 5681828"/>
              <a:gd name="connsiteY13" fmla="*/ 430725 h 3085165"/>
              <a:gd name="connsiteX14" fmla="*/ 269314 w 5681828"/>
              <a:gd name="connsiteY14" fmla="*/ 480041 h 3085165"/>
              <a:gd name="connsiteX15" fmla="*/ 288539 w 5681828"/>
              <a:gd name="connsiteY15" fmla="*/ 480041 h 3085165"/>
              <a:gd name="connsiteX16" fmla="*/ 288539 w 5681828"/>
              <a:gd name="connsiteY16" fmla="*/ 586673 h 3085165"/>
              <a:gd name="connsiteX17" fmla="*/ 300480 w 5681828"/>
              <a:gd name="connsiteY17" fmla="*/ 586673 h 3085165"/>
              <a:gd name="connsiteX18" fmla="*/ 300480 w 5681828"/>
              <a:gd name="connsiteY18" fmla="*/ 699992 h 3085165"/>
              <a:gd name="connsiteX19" fmla="*/ 311227 w 5681828"/>
              <a:gd name="connsiteY19" fmla="*/ 699992 h 3085165"/>
              <a:gd name="connsiteX20" fmla="*/ 311227 w 5681828"/>
              <a:gd name="connsiteY20" fmla="*/ 854029 h 3085165"/>
              <a:gd name="connsiteX21" fmla="*/ 338094 w 5681828"/>
              <a:gd name="connsiteY21" fmla="*/ 854029 h 3085165"/>
              <a:gd name="connsiteX22" fmla="*/ 338094 w 5681828"/>
              <a:gd name="connsiteY22" fmla="*/ 918033 h 3085165"/>
              <a:gd name="connsiteX23" fmla="*/ 392544 w 5681828"/>
              <a:gd name="connsiteY23" fmla="*/ 918033 h 3085165"/>
              <a:gd name="connsiteX24" fmla="*/ 392544 w 5681828"/>
              <a:gd name="connsiteY24" fmla="*/ 977021 h 3085165"/>
              <a:gd name="connsiteX25" fmla="*/ 437681 w 5681828"/>
              <a:gd name="connsiteY25" fmla="*/ 977021 h 3085165"/>
              <a:gd name="connsiteX26" fmla="*/ 437681 w 5681828"/>
              <a:gd name="connsiteY26" fmla="*/ 1028844 h 3085165"/>
              <a:gd name="connsiteX27" fmla="*/ 497385 w 5681828"/>
              <a:gd name="connsiteY27" fmla="*/ 1028844 h 3085165"/>
              <a:gd name="connsiteX28" fmla="*/ 497385 w 5681828"/>
              <a:gd name="connsiteY28" fmla="*/ 1086160 h 3085165"/>
              <a:gd name="connsiteX29" fmla="*/ 513625 w 5681828"/>
              <a:gd name="connsiteY29" fmla="*/ 1086160 h 3085165"/>
              <a:gd name="connsiteX30" fmla="*/ 513625 w 5681828"/>
              <a:gd name="connsiteY30" fmla="*/ 1147178 h 3085165"/>
              <a:gd name="connsiteX31" fmla="*/ 605689 w 5681828"/>
              <a:gd name="connsiteY31" fmla="*/ 1147178 h 3085165"/>
              <a:gd name="connsiteX32" fmla="*/ 605689 w 5681828"/>
              <a:gd name="connsiteY32" fmla="*/ 1203539 h 3085165"/>
              <a:gd name="connsiteX33" fmla="*/ 769279 w 5681828"/>
              <a:gd name="connsiteY33" fmla="*/ 1203539 h 3085165"/>
              <a:gd name="connsiteX34" fmla="*/ 769279 w 5681828"/>
              <a:gd name="connsiteY34" fmla="*/ 1268139 h 3085165"/>
              <a:gd name="connsiteX35" fmla="*/ 782533 w 5681828"/>
              <a:gd name="connsiteY35" fmla="*/ 1268139 h 3085165"/>
              <a:gd name="connsiteX36" fmla="*/ 782533 w 5681828"/>
              <a:gd name="connsiteY36" fmla="*/ 1327008 h 3085165"/>
              <a:gd name="connsiteX37" fmla="*/ 794474 w 5681828"/>
              <a:gd name="connsiteY37" fmla="*/ 1327008 h 3085165"/>
              <a:gd name="connsiteX38" fmla="*/ 794474 w 5681828"/>
              <a:gd name="connsiteY38" fmla="*/ 1380384 h 3085165"/>
              <a:gd name="connsiteX39" fmla="*/ 944810 w 5681828"/>
              <a:gd name="connsiteY39" fmla="*/ 1380384 h 3085165"/>
              <a:gd name="connsiteX40" fmla="*/ 944810 w 5681828"/>
              <a:gd name="connsiteY40" fmla="*/ 1439371 h 3085165"/>
              <a:gd name="connsiteX41" fmla="*/ 972751 w 5681828"/>
              <a:gd name="connsiteY41" fmla="*/ 1439371 h 3085165"/>
              <a:gd name="connsiteX42" fmla="*/ 972751 w 5681828"/>
              <a:gd name="connsiteY42" fmla="*/ 1505882 h 3085165"/>
              <a:gd name="connsiteX43" fmla="*/ 1100280 w 5681828"/>
              <a:gd name="connsiteY43" fmla="*/ 1505882 h 3085165"/>
              <a:gd name="connsiteX44" fmla="*/ 1100280 w 5681828"/>
              <a:gd name="connsiteY44" fmla="*/ 1556273 h 3085165"/>
              <a:gd name="connsiteX45" fmla="*/ 1284767 w 5681828"/>
              <a:gd name="connsiteY45" fmla="*/ 1556273 h 3085165"/>
              <a:gd name="connsiteX46" fmla="*/ 1284767 w 5681828"/>
              <a:gd name="connsiteY46" fmla="*/ 1620753 h 3085165"/>
              <a:gd name="connsiteX47" fmla="*/ 1509614 w 5681828"/>
              <a:gd name="connsiteY47" fmla="*/ 1620753 h 3085165"/>
              <a:gd name="connsiteX48" fmla="*/ 1509614 w 5681828"/>
              <a:gd name="connsiteY48" fmla="*/ 1689891 h 3085165"/>
              <a:gd name="connsiteX49" fmla="*/ 1581259 w 5681828"/>
              <a:gd name="connsiteY49" fmla="*/ 1689891 h 3085165"/>
              <a:gd name="connsiteX50" fmla="*/ 1581259 w 5681828"/>
              <a:gd name="connsiteY50" fmla="*/ 1757476 h 3085165"/>
              <a:gd name="connsiteX51" fmla="*/ 1625440 w 5681828"/>
              <a:gd name="connsiteY51" fmla="*/ 1757476 h 3085165"/>
              <a:gd name="connsiteX52" fmla="*/ 1625440 w 5681828"/>
              <a:gd name="connsiteY52" fmla="*/ 1822435 h 3085165"/>
              <a:gd name="connsiteX53" fmla="*/ 1653501 w 5681828"/>
              <a:gd name="connsiteY53" fmla="*/ 1822435 h 3085165"/>
              <a:gd name="connsiteX54" fmla="*/ 1653501 w 5681828"/>
              <a:gd name="connsiteY54" fmla="*/ 1876885 h 3085165"/>
              <a:gd name="connsiteX55" fmla="*/ 1818046 w 5681828"/>
              <a:gd name="connsiteY55" fmla="*/ 1876885 h 3085165"/>
              <a:gd name="connsiteX56" fmla="*/ 1818046 w 5681828"/>
              <a:gd name="connsiteY56" fmla="*/ 2008951 h 3085165"/>
              <a:gd name="connsiteX57" fmla="*/ 1950232 w 5681828"/>
              <a:gd name="connsiteY57" fmla="*/ 2008951 h 3085165"/>
              <a:gd name="connsiteX58" fmla="*/ 1950232 w 5681828"/>
              <a:gd name="connsiteY58" fmla="*/ 2089791 h 3085165"/>
              <a:gd name="connsiteX59" fmla="*/ 2143316 w 5681828"/>
              <a:gd name="connsiteY59" fmla="*/ 2089791 h 3085165"/>
              <a:gd name="connsiteX60" fmla="*/ 2143316 w 5681828"/>
              <a:gd name="connsiteY60" fmla="*/ 2156780 h 3085165"/>
              <a:gd name="connsiteX61" fmla="*/ 2686984 w 5681828"/>
              <a:gd name="connsiteY61" fmla="*/ 2156780 h 3085165"/>
              <a:gd name="connsiteX62" fmla="*/ 2686984 w 5681828"/>
              <a:gd name="connsiteY62" fmla="*/ 2250038 h 3085165"/>
              <a:gd name="connsiteX63" fmla="*/ 2936907 w 5681828"/>
              <a:gd name="connsiteY63" fmla="*/ 2250038 h 3085165"/>
              <a:gd name="connsiteX64" fmla="*/ 2936907 w 5681828"/>
              <a:gd name="connsiteY64" fmla="*/ 2341983 h 3085165"/>
              <a:gd name="connsiteX65" fmla="*/ 2948848 w 5681828"/>
              <a:gd name="connsiteY65" fmla="*/ 2341983 h 3085165"/>
              <a:gd name="connsiteX66" fmla="*/ 2948848 w 5681828"/>
              <a:gd name="connsiteY66" fmla="*/ 2421748 h 3085165"/>
              <a:gd name="connsiteX67" fmla="*/ 3243548 w 5681828"/>
              <a:gd name="connsiteY67" fmla="*/ 2421748 h 3085165"/>
              <a:gd name="connsiteX68" fmla="*/ 3243548 w 5681828"/>
              <a:gd name="connsiteY68" fmla="*/ 2514767 h 3085165"/>
              <a:gd name="connsiteX69" fmla="*/ 3288805 w 5681828"/>
              <a:gd name="connsiteY69" fmla="*/ 2514767 h 3085165"/>
              <a:gd name="connsiteX70" fmla="*/ 3288805 w 5681828"/>
              <a:gd name="connsiteY70" fmla="*/ 2610294 h 3085165"/>
              <a:gd name="connsiteX71" fmla="*/ 3587326 w 5681828"/>
              <a:gd name="connsiteY71" fmla="*/ 2610294 h 3085165"/>
              <a:gd name="connsiteX72" fmla="*/ 3587326 w 5681828"/>
              <a:gd name="connsiteY72" fmla="*/ 2712986 h 3085165"/>
              <a:gd name="connsiteX73" fmla="*/ 5235168 w 5681828"/>
              <a:gd name="connsiteY73" fmla="*/ 2712986 h 3085165"/>
              <a:gd name="connsiteX74" fmla="*/ 5235168 w 5681828"/>
              <a:gd name="connsiteY74" fmla="*/ 3084944 h 3085165"/>
              <a:gd name="connsiteX75" fmla="*/ 5681757 w 5681828"/>
              <a:gd name="connsiteY75" fmla="*/ 3084944 h 308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681828" h="3085165">
                <a:moveTo>
                  <a:pt x="-72" y="-221"/>
                </a:moveTo>
                <a:lnTo>
                  <a:pt x="58200" y="-221"/>
                </a:lnTo>
                <a:lnTo>
                  <a:pt x="58200" y="56020"/>
                </a:lnTo>
                <a:lnTo>
                  <a:pt x="76708" y="56020"/>
                </a:lnTo>
                <a:lnTo>
                  <a:pt x="76708" y="105814"/>
                </a:lnTo>
                <a:lnTo>
                  <a:pt x="89724" y="105814"/>
                </a:lnTo>
                <a:lnTo>
                  <a:pt x="89724" y="165518"/>
                </a:lnTo>
                <a:lnTo>
                  <a:pt x="168653" y="165518"/>
                </a:lnTo>
                <a:lnTo>
                  <a:pt x="168653" y="262598"/>
                </a:lnTo>
                <a:lnTo>
                  <a:pt x="212356" y="262598"/>
                </a:lnTo>
                <a:lnTo>
                  <a:pt x="212356" y="317884"/>
                </a:lnTo>
                <a:lnTo>
                  <a:pt x="237313" y="317884"/>
                </a:lnTo>
                <a:lnTo>
                  <a:pt x="237313" y="430725"/>
                </a:lnTo>
                <a:lnTo>
                  <a:pt x="269314" y="430725"/>
                </a:lnTo>
                <a:lnTo>
                  <a:pt x="269314" y="480041"/>
                </a:lnTo>
                <a:lnTo>
                  <a:pt x="288539" y="480041"/>
                </a:lnTo>
                <a:lnTo>
                  <a:pt x="288539" y="586673"/>
                </a:lnTo>
                <a:lnTo>
                  <a:pt x="300480" y="586673"/>
                </a:lnTo>
                <a:lnTo>
                  <a:pt x="300480" y="699992"/>
                </a:lnTo>
                <a:lnTo>
                  <a:pt x="311227" y="699992"/>
                </a:lnTo>
                <a:lnTo>
                  <a:pt x="311227" y="854029"/>
                </a:lnTo>
                <a:lnTo>
                  <a:pt x="338094" y="854029"/>
                </a:lnTo>
                <a:lnTo>
                  <a:pt x="338094" y="918033"/>
                </a:lnTo>
                <a:lnTo>
                  <a:pt x="392544" y="918033"/>
                </a:lnTo>
                <a:lnTo>
                  <a:pt x="392544" y="977021"/>
                </a:lnTo>
                <a:lnTo>
                  <a:pt x="437681" y="977021"/>
                </a:lnTo>
                <a:lnTo>
                  <a:pt x="437681" y="1028844"/>
                </a:lnTo>
                <a:lnTo>
                  <a:pt x="497385" y="1028844"/>
                </a:lnTo>
                <a:lnTo>
                  <a:pt x="497385" y="1086160"/>
                </a:lnTo>
                <a:lnTo>
                  <a:pt x="513625" y="1086160"/>
                </a:lnTo>
                <a:lnTo>
                  <a:pt x="513625" y="1147178"/>
                </a:lnTo>
                <a:lnTo>
                  <a:pt x="605689" y="1147178"/>
                </a:lnTo>
                <a:lnTo>
                  <a:pt x="605689" y="1203539"/>
                </a:lnTo>
                <a:lnTo>
                  <a:pt x="769279" y="1203539"/>
                </a:lnTo>
                <a:lnTo>
                  <a:pt x="769279" y="1268139"/>
                </a:lnTo>
                <a:lnTo>
                  <a:pt x="782533" y="1268139"/>
                </a:lnTo>
                <a:lnTo>
                  <a:pt x="782533" y="1327008"/>
                </a:lnTo>
                <a:lnTo>
                  <a:pt x="794474" y="1327008"/>
                </a:lnTo>
                <a:lnTo>
                  <a:pt x="794474" y="1380384"/>
                </a:lnTo>
                <a:lnTo>
                  <a:pt x="944810" y="1380384"/>
                </a:lnTo>
                <a:lnTo>
                  <a:pt x="944810" y="1439371"/>
                </a:lnTo>
                <a:lnTo>
                  <a:pt x="972751" y="1439371"/>
                </a:lnTo>
                <a:lnTo>
                  <a:pt x="972751" y="1505882"/>
                </a:lnTo>
                <a:lnTo>
                  <a:pt x="1100280" y="1505882"/>
                </a:lnTo>
                <a:lnTo>
                  <a:pt x="1100280" y="1556273"/>
                </a:lnTo>
                <a:lnTo>
                  <a:pt x="1284767" y="1556273"/>
                </a:lnTo>
                <a:lnTo>
                  <a:pt x="1284767" y="1620753"/>
                </a:lnTo>
                <a:lnTo>
                  <a:pt x="1509614" y="1620753"/>
                </a:lnTo>
                <a:lnTo>
                  <a:pt x="1509614" y="1689891"/>
                </a:lnTo>
                <a:lnTo>
                  <a:pt x="1581259" y="1689891"/>
                </a:lnTo>
                <a:lnTo>
                  <a:pt x="1581259" y="1757476"/>
                </a:lnTo>
                <a:lnTo>
                  <a:pt x="1625440" y="1757476"/>
                </a:lnTo>
                <a:lnTo>
                  <a:pt x="1625440" y="1822435"/>
                </a:lnTo>
                <a:lnTo>
                  <a:pt x="1653501" y="1822435"/>
                </a:lnTo>
                <a:lnTo>
                  <a:pt x="1653501" y="1876885"/>
                </a:lnTo>
                <a:lnTo>
                  <a:pt x="1818046" y="1876885"/>
                </a:lnTo>
                <a:lnTo>
                  <a:pt x="1818046" y="2008951"/>
                </a:lnTo>
                <a:lnTo>
                  <a:pt x="1950232" y="2008951"/>
                </a:lnTo>
                <a:lnTo>
                  <a:pt x="1950232" y="2089791"/>
                </a:lnTo>
                <a:cubicBezTo>
                  <a:pt x="1950232" y="2089791"/>
                  <a:pt x="2144749" y="2088239"/>
                  <a:pt x="2143316" y="2089791"/>
                </a:cubicBezTo>
                <a:cubicBezTo>
                  <a:pt x="2141883" y="2091343"/>
                  <a:pt x="2143316" y="2156780"/>
                  <a:pt x="2143316" y="2156780"/>
                </a:cubicBezTo>
                <a:lnTo>
                  <a:pt x="2686984" y="2156780"/>
                </a:lnTo>
                <a:lnTo>
                  <a:pt x="2686984" y="2250038"/>
                </a:lnTo>
                <a:lnTo>
                  <a:pt x="2936907" y="2250038"/>
                </a:lnTo>
                <a:lnTo>
                  <a:pt x="2936907" y="2341983"/>
                </a:lnTo>
                <a:lnTo>
                  <a:pt x="2948848" y="2341983"/>
                </a:lnTo>
                <a:lnTo>
                  <a:pt x="2948848" y="2421748"/>
                </a:lnTo>
                <a:lnTo>
                  <a:pt x="3243548" y="2421748"/>
                </a:lnTo>
                <a:lnTo>
                  <a:pt x="3243548" y="2514767"/>
                </a:lnTo>
                <a:lnTo>
                  <a:pt x="3288805" y="2514767"/>
                </a:lnTo>
                <a:lnTo>
                  <a:pt x="3288805" y="2610294"/>
                </a:lnTo>
                <a:lnTo>
                  <a:pt x="3587326" y="2610294"/>
                </a:lnTo>
                <a:lnTo>
                  <a:pt x="3587326" y="2712986"/>
                </a:lnTo>
                <a:cubicBezTo>
                  <a:pt x="3587326" y="2712986"/>
                  <a:pt x="5235168" y="2709403"/>
                  <a:pt x="5235168" y="2712986"/>
                </a:cubicBezTo>
                <a:lnTo>
                  <a:pt x="5235168" y="3084944"/>
                </a:lnTo>
                <a:lnTo>
                  <a:pt x="5681757" y="3084944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097CA63-2ABA-F1AD-3DDC-3F10237BD1B7}"/>
              </a:ext>
            </a:extLst>
          </p:cNvPr>
          <p:cNvSpPr/>
          <p:nvPr/>
        </p:nvSpPr>
        <p:spPr>
          <a:xfrm>
            <a:off x="3544693" y="1368685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FE46153-09FA-FE96-772C-3FF61769470F}"/>
              </a:ext>
            </a:extLst>
          </p:cNvPr>
          <p:cNvSpPr/>
          <p:nvPr/>
        </p:nvSpPr>
        <p:spPr>
          <a:xfrm>
            <a:off x="3614578" y="1374528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059B013-5C45-DC40-B46B-59F88CF08E99}"/>
              </a:ext>
            </a:extLst>
          </p:cNvPr>
          <p:cNvSpPr/>
          <p:nvPr/>
        </p:nvSpPr>
        <p:spPr>
          <a:xfrm>
            <a:off x="3633880" y="142259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855F7D-555D-3C44-F1FE-9AF2A8D65696}"/>
              </a:ext>
            </a:extLst>
          </p:cNvPr>
          <p:cNvSpPr/>
          <p:nvPr/>
        </p:nvSpPr>
        <p:spPr>
          <a:xfrm>
            <a:off x="3643419" y="142259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94C8C02-D526-FDA3-1EDD-9E8E6358FAE4}"/>
              </a:ext>
            </a:extLst>
          </p:cNvPr>
          <p:cNvSpPr/>
          <p:nvPr/>
        </p:nvSpPr>
        <p:spPr>
          <a:xfrm>
            <a:off x="3650630" y="142259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50BC179-0B08-B367-C793-3C01BE2265BC}"/>
              </a:ext>
            </a:extLst>
          </p:cNvPr>
          <p:cNvSpPr/>
          <p:nvPr/>
        </p:nvSpPr>
        <p:spPr>
          <a:xfrm>
            <a:off x="3671817" y="1465105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62D6E02-05C3-8151-AC38-D394A547744C}"/>
              </a:ext>
            </a:extLst>
          </p:cNvPr>
          <p:cNvSpPr/>
          <p:nvPr/>
        </p:nvSpPr>
        <p:spPr>
          <a:xfrm>
            <a:off x="3748912" y="1465105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9829500-5E38-633A-7C8F-6F042CB47963}"/>
              </a:ext>
            </a:extLst>
          </p:cNvPr>
          <p:cNvSpPr/>
          <p:nvPr/>
        </p:nvSpPr>
        <p:spPr>
          <a:xfrm>
            <a:off x="3757453" y="1465105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3086037-F6C5-D9D7-F191-D36DDC48858D}"/>
              </a:ext>
            </a:extLst>
          </p:cNvPr>
          <p:cNvSpPr/>
          <p:nvPr/>
        </p:nvSpPr>
        <p:spPr>
          <a:xfrm>
            <a:off x="3765551" y="1465105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8368F72-6E1C-D7A1-35A8-234F9380A1A8}"/>
              </a:ext>
            </a:extLst>
          </p:cNvPr>
          <p:cNvSpPr/>
          <p:nvPr/>
        </p:nvSpPr>
        <p:spPr>
          <a:xfrm>
            <a:off x="3775202" y="1465105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A72036D-7FEE-1A4F-4069-516EB1108FF3}"/>
              </a:ext>
            </a:extLst>
          </p:cNvPr>
          <p:cNvSpPr/>
          <p:nvPr/>
        </p:nvSpPr>
        <p:spPr>
          <a:xfrm>
            <a:off x="3845308" y="1465105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B125455-FC79-0E87-BC3F-E730C6AEAEF4}"/>
              </a:ext>
            </a:extLst>
          </p:cNvPr>
          <p:cNvSpPr/>
          <p:nvPr/>
        </p:nvSpPr>
        <p:spPr>
          <a:xfrm>
            <a:off x="3857955" y="1518641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CD5BF70-7300-91A5-6E9C-E5C0D4D06A0B}"/>
              </a:ext>
            </a:extLst>
          </p:cNvPr>
          <p:cNvSpPr/>
          <p:nvPr/>
        </p:nvSpPr>
        <p:spPr>
          <a:xfrm>
            <a:off x="3908649" y="1518641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CFC0873-B546-C1DC-A4A0-F9477FE0A80B}"/>
              </a:ext>
            </a:extLst>
          </p:cNvPr>
          <p:cNvSpPr/>
          <p:nvPr/>
        </p:nvSpPr>
        <p:spPr>
          <a:xfrm>
            <a:off x="3919298" y="1518641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A809B7D-CD04-35EE-8D16-9B33166C4976}"/>
              </a:ext>
            </a:extLst>
          </p:cNvPr>
          <p:cNvSpPr/>
          <p:nvPr/>
        </p:nvSpPr>
        <p:spPr>
          <a:xfrm>
            <a:off x="3972321" y="1518641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457E4B7-435F-E63A-9720-0EB01B36936A}"/>
              </a:ext>
            </a:extLst>
          </p:cNvPr>
          <p:cNvSpPr/>
          <p:nvPr/>
        </p:nvSpPr>
        <p:spPr>
          <a:xfrm>
            <a:off x="3978422" y="1518641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5E0A8F5-8438-2BEB-2CB9-63719C230DB4}"/>
              </a:ext>
            </a:extLst>
          </p:cNvPr>
          <p:cNvSpPr/>
          <p:nvPr/>
        </p:nvSpPr>
        <p:spPr>
          <a:xfrm>
            <a:off x="3994285" y="1579434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CD051E8-F5C5-F0EA-0EB1-967B72488FA1}"/>
              </a:ext>
            </a:extLst>
          </p:cNvPr>
          <p:cNvSpPr/>
          <p:nvPr/>
        </p:nvSpPr>
        <p:spPr>
          <a:xfrm>
            <a:off x="3584849" y="141402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6928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6928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61A1DCA-8B5E-130B-1AE6-FBCCA20F5D6C}"/>
              </a:ext>
            </a:extLst>
          </p:cNvPr>
          <p:cNvSpPr/>
          <p:nvPr/>
        </p:nvSpPr>
        <p:spPr>
          <a:xfrm>
            <a:off x="3614356" y="1500261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46928 h 88840"/>
              <a:gd name="connsiteX2" fmla="*/ 0 w 11940"/>
              <a:gd name="connsiteY2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46928"/>
                </a:lnTo>
                <a:lnTo>
                  <a:pt x="0" y="8884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AE3376A-72E3-FA48-A625-691C1D01B942}"/>
              </a:ext>
            </a:extLst>
          </p:cNvPr>
          <p:cNvSpPr/>
          <p:nvPr/>
        </p:nvSpPr>
        <p:spPr>
          <a:xfrm>
            <a:off x="3650630" y="1500261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46928 h 88840"/>
              <a:gd name="connsiteX2" fmla="*/ 0 w 11940"/>
              <a:gd name="connsiteY2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46928"/>
                </a:lnTo>
                <a:lnTo>
                  <a:pt x="0" y="8884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2258AF9-F5B8-DD7C-B0F6-02C877A4410F}"/>
              </a:ext>
            </a:extLst>
          </p:cNvPr>
          <p:cNvSpPr/>
          <p:nvPr/>
        </p:nvSpPr>
        <p:spPr>
          <a:xfrm>
            <a:off x="3669044" y="1500261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46928 h 88840"/>
              <a:gd name="connsiteX2" fmla="*/ 0 w 11940"/>
              <a:gd name="connsiteY2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46928"/>
                </a:lnTo>
                <a:lnTo>
                  <a:pt x="0" y="8884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B41A43B-93AD-97FF-B301-6D9DD7806202}"/>
              </a:ext>
            </a:extLst>
          </p:cNvPr>
          <p:cNvSpPr/>
          <p:nvPr/>
        </p:nvSpPr>
        <p:spPr>
          <a:xfrm>
            <a:off x="3689565" y="1579434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DE13599-F0A8-4D1D-0B77-4B8D4FAE79C5}"/>
              </a:ext>
            </a:extLst>
          </p:cNvPr>
          <p:cNvSpPr/>
          <p:nvPr/>
        </p:nvSpPr>
        <p:spPr>
          <a:xfrm>
            <a:off x="3755346" y="1711859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1AE306-3CB5-6E4A-3FEE-0A1CA4649378}"/>
              </a:ext>
            </a:extLst>
          </p:cNvPr>
          <p:cNvSpPr/>
          <p:nvPr/>
        </p:nvSpPr>
        <p:spPr>
          <a:xfrm>
            <a:off x="3788736" y="1788015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0D71A03-82F5-5C27-3E43-7A94D1D8A360}"/>
              </a:ext>
            </a:extLst>
          </p:cNvPr>
          <p:cNvSpPr/>
          <p:nvPr/>
        </p:nvSpPr>
        <p:spPr>
          <a:xfrm>
            <a:off x="3801492" y="1877461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B015EFA-79D6-955F-7B54-962BFCF49777}"/>
              </a:ext>
            </a:extLst>
          </p:cNvPr>
          <p:cNvSpPr/>
          <p:nvPr/>
        </p:nvSpPr>
        <p:spPr>
          <a:xfrm>
            <a:off x="3897999" y="2144102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876AEFD-B98E-73AF-B25C-6755DFFC90F0}"/>
              </a:ext>
            </a:extLst>
          </p:cNvPr>
          <p:cNvSpPr/>
          <p:nvPr/>
        </p:nvSpPr>
        <p:spPr>
          <a:xfrm>
            <a:off x="3992843" y="2227893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5C3FBCE-6999-6B74-FED6-972A65BB9CC6}"/>
              </a:ext>
            </a:extLst>
          </p:cNvPr>
          <p:cNvSpPr/>
          <p:nvPr/>
        </p:nvSpPr>
        <p:spPr>
          <a:xfrm>
            <a:off x="4031778" y="2278412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B771002-B0E0-4913-C032-04EF0F87C650}"/>
              </a:ext>
            </a:extLst>
          </p:cNvPr>
          <p:cNvSpPr/>
          <p:nvPr/>
        </p:nvSpPr>
        <p:spPr>
          <a:xfrm>
            <a:off x="4236441" y="236635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77EE888-9E74-C11D-BCD2-349343755FE1}"/>
              </a:ext>
            </a:extLst>
          </p:cNvPr>
          <p:cNvSpPr/>
          <p:nvPr/>
        </p:nvSpPr>
        <p:spPr>
          <a:xfrm>
            <a:off x="4248421" y="2401412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C9531C0-CE0D-E4F3-B06A-B079E729BD40}"/>
              </a:ext>
            </a:extLst>
          </p:cNvPr>
          <p:cNvSpPr/>
          <p:nvPr/>
        </p:nvSpPr>
        <p:spPr>
          <a:xfrm>
            <a:off x="4258848" y="2442412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46928 h 88840"/>
              <a:gd name="connsiteX2" fmla="*/ 0 w 11940"/>
              <a:gd name="connsiteY2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46928"/>
                </a:lnTo>
                <a:lnTo>
                  <a:pt x="0" y="8884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8863E90-AB9C-7AF0-6F22-67F353F4D629}"/>
              </a:ext>
            </a:extLst>
          </p:cNvPr>
          <p:cNvSpPr/>
          <p:nvPr/>
        </p:nvSpPr>
        <p:spPr>
          <a:xfrm>
            <a:off x="3926064" y="2184914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46928 h 88840"/>
              <a:gd name="connsiteX2" fmla="*/ 0 w 11940"/>
              <a:gd name="connsiteY2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46928"/>
                </a:lnTo>
                <a:lnTo>
                  <a:pt x="0" y="8884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00157D3-0960-E207-7860-0ECCC5D88837}"/>
              </a:ext>
            </a:extLst>
          </p:cNvPr>
          <p:cNvSpPr/>
          <p:nvPr/>
        </p:nvSpPr>
        <p:spPr>
          <a:xfrm>
            <a:off x="4085690" y="2316019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4C18DE8-AE22-3CFB-4F7E-6F94D15B137E}"/>
              </a:ext>
            </a:extLst>
          </p:cNvPr>
          <p:cNvSpPr/>
          <p:nvPr/>
        </p:nvSpPr>
        <p:spPr>
          <a:xfrm>
            <a:off x="4370331" y="2462017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8C38CF0-2E97-C349-FDEE-DBEDCFDD20C6}"/>
              </a:ext>
            </a:extLst>
          </p:cNvPr>
          <p:cNvSpPr/>
          <p:nvPr/>
        </p:nvSpPr>
        <p:spPr>
          <a:xfrm>
            <a:off x="4423133" y="2551085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46928 h 88840"/>
              <a:gd name="connsiteX2" fmla="*/ 0 w 11940"/>
              <a:gd name="connsiteY2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46928"/>
                </a:lnTo>
                <a:lnTo>
                  <a:pt x="0" y="8884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AA9044A-E202-FBAD-796C-76574075799F}"/>
              </a:ext>
            </a:extLst>
          </p:cNvPr>
          <p:cNvSpPr/>
          <p:nvPr/>
        </p:nvSpPr>
        <p:spPr>
          <a:xfrm>
            <a:off x="3841648" y="2095468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46928 h 88840"/>
              <a:gd name="connsiteX2" fmla="*/ 0 w 11940"/>
              <a:gd name="connsiteY2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46928"/>
                </a:lnTo>
                <a:lnTo>
                  <a:pt x="0" y="8884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B02815D-2927-83EF-5F27-9A4CFAD8DEB8}"/>
              </a:ext>
            </a:extLst>
          </p:cNvPr>
          <p:cNvSpPr/>
          <p:nvPr/>
        </p:nvSpPr>
        <p:spPr>
          <a:xfrm>
            <a:off x="4549701" y="2597552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C6B5C10-9574-9A8D-C46F-927029413850}"/>
              </a:ext>
            </a:extLst>
          </p:cNvPr>
          <p:cNvSpPr/>
          <p:nvPr/>
        </p:nvSpPr>
        <p:spPr>
          <a:xfrm>
            <a:off x="4639331" y="2597552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446BE40-557E-6883-1307-0F6D41289D88}"/>
              </a:ext>
            </a:extLst>
          </p:cNvPr>
          <p:cNvSpPr/>
          <p:nvPr/>
        </p:nvSpPr>
        <p:spPr>
          <a:xfrm>
            <a:off x="4740830" y="2650522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9FB1888-BCA5-0DA5-B5E1-95F8A8F6CC56}"/>
              </a:ext>
            </a:extLst>
          </p:cNvPr>
          <p:cNvSpPr/>
          <p:nvPr/>
        </p:nvSpPr>
        <p:spPr>
          <a:xfrm>
            <a:off x="4997185" y="275721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6928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6928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F8D3D34-EFB3-EA49-5839-17802D4E40E1}"/>
              </a:ext>
            </a:extLst>
          </p:cNvPr>
          <p:cNvSpPr/>
          <p:nvPr/>
        </p:nvSpPr>
        <p:spPr>
          <a:xfrm>
            <a:off x="5038228" y="2809715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3E95983-ED8A-F669-F33E-73FE86F2DF4F}"/>
              </a:ext>
            </a:extLst>
          </p:cNvPr>
          <p:cNvSpPr/>
          <p:nvPr/>
        </p:nvSpPr>
        <p:spPr>
          <a:xfrm>
            <a:off x="5065627" y="2852694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46928 h 88840"/>
              <a:gd name="connsiteX2" fmla="*/ 0 w 11940"/>
              <a:gd name="connsiteY2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46928"/>
                </a:lnTo>
                <a:lnTo>
                  <a:pt x="0" y="8884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CB0E6B5-9AB6-3BD6-52E0-DDB8059456AD}"/>
              </a:ext>
            </a:extLst>
          </p:cNvPr>
          <p:cNvSpPr/>
          <p:nvPr/>
        </p:nvSpPr>
        <p:spPr>
          <a:xfrm>
            <a:off x="5076498" y="2852694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46928 h 88840"/>
              <a:gd name="connsiteX2" fmla="*/ 0 w 11940"/>
              <a:gd name="connsiteY2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46928"/>
                </a:lnTo>
                <a:lnTo>
                  <a:pt x="0" y="8884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82C7EA1-A370-2131-A8A8-AADFE19BC28D}"/>
              </a:ext>
            </a:extLst>
          </p:cNvPr>
          <p:cNvSpPr/>
          <p:nvPr/>
        </p:nvSpPr>
        <p:spPr>
          <a:xfrm>
            <a:off x="5161913" y="2852694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46928 h 88840"/>
              <a:gd name="connsiteX2" fmla="*/ 0 w 11940"/>
              <a:gd name="connsiteY2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46928"/>
                </a:lnTo>
                <a:lnTo>
                  <a:pt x="0" y="8884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74EF5D4-4516-2C74-EA83-0F5A68356238}"/>
              </a:ext>
            </a:extLst>
          </p:cNvPr>
          <p:cNvSpPr/>
          <p:nvPr/>
        </p:nvSpPr>
        <p:spPr>
          <a:xfrm>
            <a:off x="5313884" y="2957504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78941EF2-5416-5C79-A15E-EB131454B421}"/>
              </a:ext>
            </a:extLst>
          </p:cNvPr>
          <p:cNvSpPr/>
          <p:nvPr/>
        </p:nvSpPr>
        <p:spPr>
          <a:xfrm>
            <a:off x="5319986" y="2957504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7D42761-FE2A-31EC-E320-DB8A15FB80C8}"/>
              </a:ext>
            </a:extLst>
          </p:cNvPr>
          <p:cNvSpPr/>
          <p:nvPr/>
        </p:nvSpPr>
        <p:spPr>
          <a:xfrm>
            <a:off x="5474397" y="3018956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46928 h 88840"/>
              <a:gd name="connsiteX2" fmla="*/ 0 w 11940"/>
              <a:gd name="connsiteY2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46928"/>
                </a:lnTo>
                <a:lnTo>
                  <a:pt x="0" y="8884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ECACC4E-E486-9771-BDCE-E9E411630935}"/>
              </a:ext>
            </a:extLst>
          </p:cNvPr>
          <p:cNvSpPr/>
          <p:nvPr/>
        </p:nvSpPr>
        <p:spPr>
          <a:xfrm>
            <a:off x="5704240" y="3075225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74E80302-3EB5-5383-6B71-85DD6729D058}"/>
              </a:ext>
            </a:extLst>
          </p:cNvPr>
          <p:cNvSpPr/>
          <p:nvPr/>
        </p:nvSpPr>
        <p:spPr>
          <a:xfrm>
            <a:off x="5844009" y="3075225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1C308BFA-3C78-BA12-3AC2-83C4C9FB2A4D}"/>
              </a:ext>
            </a:extLst>
          </p:cNvPr>
          <p:cNvSpPr/>
          <p:nvPr/>
        </p:nvSpPr>
        <p:spPr>
          <a:xfrm>
            <a:off x="6064867" y="3145443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1F2D648-A86E-9573-CD32-9BA496AE3CE8}"/>
              </a:ext>
            </a:extLst>
          </p:cNvPr>
          <p:cNvSpPr/>
          <p:nvPr/>
        </p:nvSpPr>
        <p:spPr>
          <a:xfrm>
            <a:off x="6228708" y="3145443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9A98DA89-AE18-C4D2-2B60-657931B074C1}"/>
              </a:ext>
            </a:extLst>
          </p:cNvPr>
          <p:cNvSpPr/>
          <p:nvPr/>
        </p:nvSpPr>
        <p:spPr>
          <a:xfrm>
            <a:off x="6359935" y="3282581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165C2B5-894F-A00A-E133-EF52E68CF981}"/>
              </a:ext>
            </a:extLst>
          </p:cNvPr>
          <p:cNvSpPr/>
          <p:nvPr/>
        </p:nvSpPr>
        <p:spPr>
          <a:xfrm>
            <a:off x="6603976" y="3428201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981B6B5-04EF-2997-90CF-8EDFB06AA102}"/>
              </a:ext>
            </a:extLst>
          </p:cNvPr>
          <p:cNvSpPr/>
          <p:nvPr/>
        </p:nvSpPr>
        <p:spPr>
          <a:xfrm>
            <a:off x="6779575" y="3428201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B428E80B-5D40-7532-0D81-F64B373D426C}"/>
              </a:ext>
            </a:extLst>
          </p:cNvPr>
          <p:cNvSpPr/>
          <p:nvPr/>
        </p:nvSpPr>
        <p:spPr>
          <a:xfrm>
            <a:off x="7632945" y="350963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2B86A67-7304-D9B1-4496-3B4FDDDAC76C}"/>
              </a:ext>
            </a:extLst>
          </p:cNvPr>
          <p:cNvSpPr/>
          <p:nvPr/>
        </p:nvSpPr>
        <p:spPr>
          <a:xfrm>
            <a:off x="7684415" y="350963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D12ED3D-7A85-0391-8AAB-036C49C4ECAD}"/>
              </a:ext>
            </a:extLst>
          </p:cNvPr>
          <p:cNvSpPr/>
          <p:nvPr/>
        </p:nvSpPr>
        <p:spPr>
          <a:xfrm>
            <a:off x="7692513" y="350963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C82AA24-269C-1EC4-1E0B-F528EFB22868}"/>
              </a:ext>
            </a:extLst>
          </p:cNvPr>
          <p:cNvSpPr/>
          <p:nvPr/>
        </p:nvSpPr>
        <p:spPr>
          <a:xfrm>
            <a:off x="7717028" y="350963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B141D7D0-E858-E221-B381-6555579EFC7E}"/>
              </a:ext>
            </a:extLst>
          </p:cNvPr>
          <p:cNvSpPr/>
          <p:nvPr/>
        </p:nvSpPr>
        <p:spPr>
          <a:xfrm>
            <a:off x="7741100" y="350963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026C366-C12F-7095-48D2-E40799B78E2A}"/>
              </a:ext>
            </a:extLst>
          </p:cNvPr>
          <p:cNvSpPr/>
          <p:nvPr/>
        </p:nvSpPr>
        <p:spPr>
          <a:xfrm>
            <a:off x="7803885" y="350963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696F7F3-4A62-7B44-D62E-FD8D9BA7AB0B}"/>
              </a:ext>
            </a:extLst>
          </p:cNvPr>
          <p:cNvSpPr/>
          <p:nvPr/>
        </p:nvSpPr>
        <p:spPr>
          <a:xfrm>
            <a:off x="7811428" y="350963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E7691A9-50B9-315A-8253-122D85A349BD}"/>
              </a:ext>
            </a:extLst>
          </p:cNvPr>
          <p:cNvSpPr/>
          <p:nvPr/>
        </p:nvSpPr>
        <p:spPr>
          <a:xfrm>
            <a:off x="7854801" y="350963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2BAC28C5-4AC9-8976-0202-DE08E40D6F0A}"/>
              </a:ext>
            </a:extLst>
          </p:cNvPr>
          <p:cNvSpPr/>
          <p:nvPr/>
        </p:nvSpPr>
        <p:spPr>
          <a:xfrm>
            <a:off x="7866116" y="350963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D258F745-0202-CB8E-4C14-BF523D575075}"/>
              </a:ext>
            </a:extLst>
          </p:cNvPr>
          <p:cNvSpPr/>
          <p:nvPr/>
        </p:nvSpPr>
        <p:spPr>
          <a:xfrm>
            <a:off x="8202782" y="350963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9FF8436-DCC7-FD53-13E4-A99AD5234C07}"/>
              </a:ext>
            </a:extLst>
          </p:cNvPr>
          <p:cNvSpPr/>
          <p:nvPr/>
        </p:nvSpPr>
        <p:spPr>
          <a:xfrm>
            <a:off x="8213542" y="350963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7EEB119-B34E-5816-F17B-C71E430680A5}"/>
              </a:ext>
            </a:extLst>
          </p:cNvPr>
          <p:cNvSpPr/>
          <p:nvPr/>
        </p:nvSpPr>
        <p:spPr>
          <a:xfrm>
            <a:off x="8247596" y="3509636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60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19870BD5-4B1C-7EBC-0976-805FEC85F751}"/>
              </a:ext>
            </a:extLst>
          </p:cNvPr>
          <p:cNvSpPr/>
          <p:nvPr/>
        </p:nvSpPr>
        <p:spPr>
          <a:xfrm>
            <a:off x="8561412" y="3803987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59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59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30C115DA-C1F5-2C02-1F49-077D0F06CC74}"/>
              </a:ext>
            </a:extLst>
          </p:cNvPr>
          <p:cNvSpPr/>
          <p:nvPr/>
        </p:nvSpPr>
        <p:spPr>
          <a:xfrm>
            <a:off x="8718154" y="3803987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59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59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9FB3E40-51E1-0669-C126-318BE2804EF3}"/>
              </a:ext>
            </a:extLst>
          </p:cNvPr>
          <p:cNvSpPr/>
          <p:nvPr/>
        </p:nvSpPr>
        <p:spPr>
          <a:xfrm>
            <a:off x="8797467" y="3803987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47047 h 88959"/>
              <a:gd name="connsiteX2" fmla="*/ 0 w 11940"/>
              <a:gd name="connsiteY2" fmla="*/ 88959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47047"/>
                </a:lnTo>
                <a:lnTo>
                  <a:pt x="0" y="88959"/>
                </a:lnTo>
              </a:path>
            </a:pathLst>
          </a:custGeom>
          <a:noFill/>
          <a:ln w="28575" cap="flat">
            <a:solidFill>
              <a:srgbClr val="0063C3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3E28F457-E5E8-304D-7B64-D927C543B2F0}"/>
              </a:ext>
            </a:extLst>
          </p:cNvPr>
          <p:cNvSpPr/>
          <p:nvPr/>
        </p:nvSpPr>
        <p:spPr>
          <a:xfrm>
            <a:off x="4048861" y="1641169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355A802-182A-60BB-9729-62B74D5DA76D}"/>
              </a:ext>
            </a:extLst>
          </p:cNvPr>
          <p:cNvSpPr/>
          <p:nvPr/>
        </p:nvSpPr>
        <p:spPr>
          <a:xfrm>
            <a:off x="4152690" y="1771521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512B5964-25EE-1305-0432-82B0C57E419D}"/>
              </a:ext>
            </a:extLst>
          </p:cNvPr>
          <p:cNvSpPr/>
          <p:nvPr/>
        </p:nvSpPr>
        <p:spPr>
          <a:xfrm>
            <a:off x="4202275" y="1771521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0B7B062-AB82-6B56-0790-A095A5552FA0}"/>
              </a:ext>
            </a:extLst>
          </p:cNvPr>
          <p:cNvSpPr/>
          <p:nvPr/>
        </p:nvSpPr>
        <p:spPr>
          <a:xfrm>
            <a:off x="4223018" y="1832973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3E0BB47-5AA6-D370-DDA9-A4FFF3529AC0}"/>
              </a:ext>
            </a:extLst>
          </p:cNvPr>
          <p:cNvSpPr/>
          <p:nvPr/>
        </p:nvSpPr>
        <p:spPr>
          <a:xfrm>
            <a:off x="4342377" y="1832973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069FDFE5-263B-455A-42D9-1261440CF293}"/>
              </a:ext>
            </a:extLst>
          </p:cNvPr>
          <p:cNvSpPr/>
          <p:nvPr/>
        </p:nvSpPr>
        <p:spPr>
          <a:xfrm>
            <a:off x="4390076" y="1832973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4A53DDF7-353E-9272-E51A-D9C3195A689A}"/>
              </a:ext>
            </a:extLst>
          </p:cNvPr>
          <p:cNvSpPr/>
          <p:nvPr/>
        </p:nvSpPr>
        <p:spPr>
          <a:xfrm>
            <a:off x="4499673" y="1900741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132E505-A3A0-558C-5005-75D222B4AC68}"/>
              </a:ext>
            </a:extLst>
          </p:cNvPr>
          <p:cNvSpPr/>
          <p:nvPr/>
        </p:nvSpPr>
        <p:spPr>
          <a:xfrm>
            <a:off x="4507216" y="1900741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1BAA1F56-ADCF-4E2A-39F5-98654B70D796}"/>
              </a:ext>
            </a:extLst>
          </p:cNvPr>
          <p:cNvSpPr/>
          <p:nvPr/>
        </p:nvSpPr>
        <p:spPr>
          <a:xfrm>
            <a:off x="4529845" y="1900741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181DE17F-2068-7539-E7FA-9BDEE1247D3F}"/>
              </a:ext>
            </a:extLst>
          </p:cNvPr>
          <p:cNvSpPr/>
          <p:nvPr/>
        </p:nvSpPr>
        <p:spPr>
          <a:xfrm>
            <a:off x="4611377" y="1900741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AC7CE5F-449D-471A-B4C6-A37CB5F0F4F0}"/>
              </a:ext>
            </a:extLst>
          </p:cNvPr>
          <p:cNvSpPr/>
          <p:nvPr/>
        </p:nvSpPr>
        <p:spPr>
          <a:xfrm>
            <a:off x="4690691" y="1900741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8249309C-C2E3-7079-B6C9-15EC4F846EB0}"/>
              </a:ext>
            </a:extLst>
          </p:cNvPr>
          <p:cNvSpPr/>
          <p:nvPr/>
        </p:nvSpPr>
        <p:spPr>
          <a:xfrm>
            <a:off x="4985537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01BDC77C-343E-65C2-B560-7641EB30CE8A}"/>
              </a:ext>
            </a:extLst>
          </p:cNvPr>
          <p:cNvSpPr/>
          <p:nvPr/>
        </p:nvSpPr>
        <p:spPr>
          <a:xfrm>
            <a:off x="4996408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0D911F08-83F9-697F-5E63-A3B809621041}"/>
              </a:ext>
            </a:extLst>
          </p:cNvPr>
          <p:cNvSpPr/>
          <p:nvPr/>
        </p:nvSpPr>
        <p:spPr>
          <a:xfrm>
            <a:off x="5008278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186143E0-48A8-5640-CF96-E30AA9CF8DA9}"/>
              </a:ext>
            </a:extLst>
          </p:cNvPr>
          <p:cNvSpPr/>
          <p:nvPr/>
        </p:nvSpPr>
        <p:spPr>
          <a:xfrm>
            <a:off x="5058528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F3F1BF92-36CB-ED53-DA3E-EF64D9E5BC7A}"/>
              </a:ext>
            </a:extLst>
          </p:cNvPr>
          <p:cNvSpPr/>
          <p:nvPr/>
        </p:nvSpPr>
        <p:spPr>
          <a:xfrm>
            <a:off x="5177443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136F1B8E-5050-B926-B7AC-E9688C8D3AC7}"/>
              </a:ext>
            </a:extLst>
          </p:cNvPr>
          <p:cNvSpPr/>
          <p:nvPr/>
        </p:nvSpPr>
        <p:spPr>
          <a:xfrm>
            <a:off x="5273063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77A7917A-1304-50F6-7148-1087E0C06C31}"/>
              </a:ext>
            </a:extLst>
          </p:cNvPr>
          <p:cNvSpPr/>
          <p:nvPr/>
        </p:nvSpPr>
        <p:spPr>
          <a:xfrm>
            <a:off x="5279386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76E7F211-F48E-1122-1A54-5C69C5D6C1D6}"/>
              </a:ext>
            </a:extLst>
          </p:cNvPr>
          <p:cNvSpPr/>
          <p:nvPr/>
        </p:nvSpPr>
        <p:spPr>
          <a:xfrm>
            <a:off x="5436570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987C5EBA-13A7-A85E-6080-AA8CBA1A6ABE}"/>
              </a:ext>
            </a:extLst>
          </p:cNvPr>
          <p:cNvSpPr/>
          <p:nvPr/>
        </p:nvSpPr>
        <p:spPr>
          <a:xfrm>
            <a:off x="5446554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90CA3BC3-4FDE-298A-9096-F67E5F3DEB5E}"/>
              </a:ext>
            </a:extLst>
          </p:cNvPr>
          <p:cNvSpPr/>
          <p:nvPr/>
        </p:nvSpPr>
        <p:spPr>
          <a:xfrm>
            <a:off x="5661754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EF7DD32D-368A-A8D8-E5E9-488E8E024429}"/>
              </a:ext>
            </a:extLst>
          </p:cNvPr>
          <p:cNvSpPr/>
          <p:nvPr/>
        </p:nvSpPr>
        <p:spPr>
          <a:xfrm>
            <a:off x="5812616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900D135-9CCE-137C-36DA-67CF9DA13DED}"/>
              </a:ext>
            </a:extLst>
          </p:cNvPr>
          <p:cNvSpPr/>
          <p:nvPr/>
        </p:nvSpPr>
        <p:spPr>
          <a:xfrm>
            <a:off x="5984666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5528726A-8DFA-4B05-44A0-51A9B2B5F2B6}"/>
              </a:ext>
            </a:extLst>
          </p:cNvPr>
          <p:cNvSpPr/>
          <p:nvPr/>
        </p:nvSpPr>
        <p:spPr>
          <a:xfrm>
            <a:off x="5995981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58F668D-BDA6-7139-00A0-887051781E83}"/>
              </a:ext>
            </a:extLst>
          </p:cNvPr>
          <p:cNvSpPr/>
          <p:nvPr/>
        </p:nvSpPr>
        <p:spPr>
          <a:xfrm>
            <a:off x="6037024" y="2054090"/>
            <a:ext cx="11092" cy="70218"/>
          </a:xfrm>
          <a:custGeom>
            <a:avLst/>
            <a:gdLst>
              <a:gd name="connsiteX0" fmla="*/ 0 w 11940"/>
              <a:gd name="connsiteY0" fmla="*/ 0 h 88959"/>
              <a:gd name="connsiteX1" fmla="*/ 0 w 11940"/>
              <a:gd name="connsiteY1" fmla="*/ 88960 h 8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959">
                <a:moveTo>
                  <a:pt x="0" y="0"/>
                </a:moveTo>
                <a:lnTo>
                  <a:pt x="0" y="8896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C0FED01D-28B2-0680-F102-3D794D2A74E4}"/>
              </a:ext>
            </a:extLst>
          </p:cNvPr>
          <p:cNvSpPr/>
          <p:nvPr/>
        </p:nvSpPr>
        <p:spPr>
          <a:xfrm>
            <a:off x="6173021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169AFB8E-6473-0215-7268-1B59A082296F}"/>
              </a:ext>
            </a:extLst>
          </p:cNvPr>
          <p:cNvSpPr/>
          <p:nvPr/>
        </p:nvSpPr>
        <p:spPr>
          <a:xfrm>
            <a:off x="6192767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83B7C14-2A06-C93E-CAE0-73A383705295}"/>
              </a:ext>
            </a:extLst>
          </p:cNvPr>
          <p:cNvSpPr/>
          <p:nvPr/>
        </p:nvSpPr>
        <p:spPr>
          <a:xfrm>
            <a:off x="6227487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C69B4B80-DA92-A608-C850-244968D5F8BE}"/>
              </a:ext>
            </a:extLst>
          </p:cNvPr>
          <p:cNvSpPr/>
          <p:nvPr/>
        </p:nvSpPr>
        <p:spPr>
          <a:xfrm>
            <a:off x="6335864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CADD196-62C5-FD33-782B-C0F7743AAF0B}"/>
              </a:ext>
            </a:extLst>
          </p:cNvPr>
          <p:cNvSpPr/>
          <p:nvPr/>
        </p:nvSpPr>
        <p:spPr>
          <a:xfrm>
            <a:off x="6535534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484D011A-1825-ABBB-4923-6240CA6CD598}"/>
              </a:ext>
            </a:extLst>
          </p:cNvPr>
          <p:cNvSpPr/>
          <p:nvPr/>
        </p:nvSpPr>
        <p:spPr>
          <a:xfrm>
            <a:off x="6548291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9F0C062-053F-8665-276B-7825B65CA9B7}"/>
              </a:ext>
            </a:extLst>
          </p:cNvPr>
          <p:cNvSpPr/>
          <p:nvPr/>
        </p:nvSpPr>
        <p:spPr>
          <a:xfrm>
            <a:off x="6562379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C2833E9F-A671-622B-D3E0-4F8F8B247E8C}"/>
              </a:ext>
            </a:extLst>
          </p:cNvPr>
          <p:cNvSpPr/>
          <p:nvPr/>
        </p:nvSpPr>
        <p:spPr>
          <a:xfrm>
            <a:off x="6743635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FB120D3-25AD-4B6D-961C-3BBE58470ADA}"/>
              </a:ext>
            </a:extLst>
          </p:cNvPr>
          <p:cNvSpPr/>
          <p:nvPr/>
        </p:nvSpPr>
        <p:spPr>
          <a:xfrm>
            <a:off x="6818734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93C9AE9-6507-0601-BC97-C4484B1F671A}"/>
              </a:ext>
            </a:extLst>
          </p:cNvPr>
          <p:cNvSpPr/>
          <p:nvPr/>
        </p:nvSpPr>
        <p:spPr>
          <a:xfrm>
            <a:off x="7601774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9DFA825-AC7C-CE64-6F64-A0D9121F4176}"/>
              </a:ext>
            </a:extLst>
          </p:cNvPr>
          <p:cNvSpPr/>
          <p:nvPr/>
        </p:nvSpPr>
        <p:spPr>
          <a:xfrm>
            <a:off x="7647809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A297C67-9792-B8C2-FA58-0B5A8236A88B}"/>
              </a:ext>
            </a:extLst>
          </p:cNvPr>
          <p:cNvSpPr/>
          <p:nvPr/>
        </p:nvSpPr>
        <p:spPr>
          <a:xfrm>
            <a:off x="7672657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D5B780B-BFA1-F0D2-DA4A-E46A786596AF}"/>
              </a:ext>
            </a:extLst>
          </p:cNvPr>
          <p:cNvSpPr/>
          <p:nvPr/>
        </p:nvSpPr>
        <p:spPr>
          <a:xfrm>
            <a:off x="7681864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F931F30-C814-972C-30CC-199995875018}"/>
              </a:ext>
            </a:extLst>
          </p:cNvPr>
          <p:cNvSpPr/>
          <p:nvPr/>
        </p:nvSpPr>
        <p:spPr>
          <a:xfrm>
            <a:off x="7717915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C7E0C53-54CF-AA02-085A-4D758980E57E}"/>
              </a:ext>
            </a:extLst>
          </p:cNvPr>
          <p:cNvSpPr/>
          <p:nvPr/>
        </p:nvSpPr>
        <p:spPr>
          <a:xfrm>
            <a:off x="7778815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26AF48D-AE20-17B8-DF66-0469A57083A0}"/>
              </a:ext>
            </a:extLst>
          </p:cNvPr>
          <p:cNvSpPr/>
          <p:nvPr/>
        </p:nvSpPr>
        <p:spPr>
          <a:xfrm>
            <a:off x="7826292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37270ED6-DBBE-9DB6-944F-7D91361D9A96}"/>
              </a:ext>
            </a:extLst>
          </p:cNvPr>
          <p:cNvSpPr/>
          <p:nvPr/>
        </p:nvSpPr>
        <p:spPr>
          <a:xfrm>
            <a:off x="8164068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16A68532-1914-6215-280E-78ED0CC0DC08}"/>
              </a:ext>
            </a:extLst>
          </p:cNvPr>
          <p:cNvSpPr/>
          <p:nvPr/>
        </p:nvSpPr>
        <p:spPr>
          <a:xfrm>
            <a:off x="8171833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DEFD9D11-563C-7CF1-D358-71F34A141C51}"/>
              </a:ext>
            </a:extLst>
          </p:cNvPr>
          <p:cNvSpPr/>
          <p:nvPr/>
        </p:nvSpPr>
        <p:spPr>
          <a:xfrm>
            <a:off x="8219976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95A6E3E5-C264-2198-8504-DC7E86830C24}"/>
              </a:ext>
            </a:extLst>
          </p:cNvPr>
          <p:cNvSpPr/>
          <p:nvPr/>
        </p:nvSpPr>
        <p:spPr>
          <a:xfrm>
            <a:off x="8341774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15DE4E5-2BA0-D2EF-3197-F2B80EC58A8E}"/>
              </a:ext>
            </a:extLst>
          </p:cNvPr>
          <p:cNvSpPr/>
          <p:nvPr/>
        </p:nvSpPr>
        <p:spPr>
          <a:xfrm>
            <a:off x="8532238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DA97DCA8-3CD5-3F0B-8655-69C346BDCED7}"/>
              </a:ext>
            </a:extLst>
          </p:cNvPr>
          <p:cNvSpPr/>
          <p:nvPr/>
        </p:nvSpPr>
        <p:spPr>
          <a:xfrm>
            <a:off x="8682323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85B5021-6938-C277-FB1F-1F71A7FC834E}"/>
              </a:ext>
            </a:extLst>
          </p:cNvPr>
          <p:cNvSpPr/>
          <p:nvPr/>
        </p:nvSpPr>
        <p:spPr>
          <a:xfrm>
            <a:off x="8792808" y="2175677"/>
            <a:ext cx="11092" cy="70124"/>
          </a:xfrm>
          <a:custGeom>
            <a:avLst/>
            <a:gdLst>
              <a:gd name="connsiteX0" fmla="*/ 0 w 11940"/>
              <a:gd name="connsiteY0" fmla="*/ 0 h 88840"/>
              <a:gd name="connsiteX1" fmla="*/ 0 w 11940"/>
              <a:gd name="connsiteY1" fmla="*/ 88840 h 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0" h="88840">
                <a:moveTo>
                  <a:pt x="0" y="0"/>
                </a:moveTo>
                <a:lnTo>
                  <a:pt x="0" y="88840"/>
                </a:lnTo>
              </a:path>
            </a:pathLst>
          </a:custGeom>
          <a:ln w="28575" cap="flat">
            <a:solidFill>
              <a:srgbClr val="88C76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A9AEACD1-47C1-9492-C28E-79B99829AD9C}"/>
              </a:ext>
            </a:extLst>
          </p:cNvPr>
          <p:cNvSpPr/>
          <p:nvPr/>
        </p:nvSpPr>
        <p:spPr>
          <a:xfrm>
            <a:off x="3519180" y="1438243"/>
            <a:ext cx="5276400" cy="810197"/>
          </a:xfrm>
          <a:custGeom>
            <a:avLst/>
            <a:gdLst>
              <a:gd name="connsiteX0" fmla="*/ -72 w 5679798"/>
              <a:gd name="connsiteY0" fmla="*/ -221 h 1026438"/>
              <a:gd name="connsiteX1" fmla="*/ 102620 w 5679798"/>
              <a:gd name="connsiteY1" fmla="*/ -221 h 1026438"/>
              <a:gd name="connsiteX2" fmla="*/ 102620 w 5679798"/>
              <a:gd name="connsiteY2" fmla="*/ 56617 h 1026438"/>
              <a:gd name="connsiteX3" fmla="*/ 159578 w 5679798"/>
              <a:gd name="connsiteY3" fmla="*/ 56617 h 1026438"/>
              <a:gd name="connsiteX4" fmla="*/ 159578 w 5679798"/>
              <a:gd name="connsiteY4" fmla="*/ 117635 h 1026438"/>
              <a:gd name="connsiteX5" fmla="*/ 360782 w 5679798"/>
              <a:gd name="connsiteY5" fmla="*/ 117635 h 1026438"/>
              <a:gd name="connsiteX6" fmla="*/ 360782 w 5679798"/>
              <a:gd name="connsiteY6" fmla="*/ 189281 h 1026438"/>
              <a:gd name="connsiteX7" fmla="*/ 500012 w 5679798"/>
              <a:gd name="connsiteY7" fmla="*/ 189281 h 1026438"/>
              <a:gd name="connsiteX8" fmla="*/ 500012 w 5679798"/>
              <a:gd name="connsiteY8" fmla="*/ 269643 h 1026438"/>
              <a:gd name="connsiteX9" fmla="*/ 564015 w 5679798"/>
              <a:gd name="connsiteY9" fmla="*/ 269643 h 1026438"/>
              <a:gd name="connsiteX10" fmla="*/ 564015 w 5679798"/>
              <a:gd name="connsiteY10" fmla="*/ 347856 h 1026438"/>
              <a:gd name="connsiteX11" fmla="*/ 669692 w 5679798"/>
              <a:gd name="connsiteY11" fmla="*/ 347856 h 1026438"/>
              <a:gd name="connsiteX12" fmla="*/ 669692 w 5679798"/>
              <a:gd name="connsiteY12" fmla="*/ 442308 h 1026438"/>
              <a:gd name="connsiteX13" fmla="*/ 678886 w 5679798"/>
              <a:gd name="connsiteY13" fmla="*/ 442308 h 1026438"/>
              <a:gd name="connsiteX14" fmla="*/ 678886 w 5679798"/>
              <a:gd name="connsiteY14" fmla="*/ 510490 h 1026438"/>
              <a:gd name="connsiteX15" fmla="*/ 753995 w 5679798"/>
              <a:gd name="connsiteY15" fmla="*/ 510490 h 1026438"/>
              <a:gd name="connsiteX16" fmla="*/ 753995 w 5679798"/>
              <a:gd name="connsiteY16" fmla="*/ 583569 h 1026438"/>
              <a:gd name="connsiteX17" fmla="*/ 970483 w 5679798"/>
              <a:gd name="connsiteY17" fmla="*/ 583569 h 1026438"/>
              <a:gd name="connsiteX18" fmla="*/ 970483 w 5679798"/>
              <a:gd name="connsiteY18" fmla="*/ 677065 h 1026438"/>
              <a:gd name="connsiteX19" fmla="*/ 1280946 w 5679798"/>
              <a:gd name="connsiteY19" fmla="*/ 677065 h 1026438"/>
              <a:gd name="connsiteX20" fmla="*/ 1280946 w 5679798"/>
              <a:gd name="connsiteY20" fmla="*/ 768533 h 1026438"/>
              <a:gd name="connsiteX21" fmla="*/ 1565497 w 5679798"/>
              <a:gd name="connsiteY21" fmla="*/ 768533 h 1026438"/>
              <a:gd name="connsiteX22" fmla="*/ 1565497 w 5679798"/>
              <a:gd name="connsiteY22" fmla="*/ 865612 h 1026438"/>
              <a:gd name="connsiteX23" fmla="*/ 2844485 w 5679798"/>
              <a:gd name="connsiteY23" fmla="*/ 865612 h 1026438"/>
              <a:gd name="connsiteX24" fmla="*/ 2844485 w 5679798"/>
              <a:gd name="connsiteY24" fmla="*/ 1026217 h 1026438"/>
              <a:gd name="connsiteX25" fmla="*/ 5679727 w 5679798"/>
              <a:gd name="connsiteY25" fmla="*/ 1026217 h 1026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79798" h="1026438">
                <a:moveTo>
                  <a:pt x="-72" y="-221"/>
                </a:moveTo>
                <a:lnTo>
                  <a:pt x="102620" y="-221"/>
                </a:lnTo>
                <a:lnTo>
                  <a:pt x="102620" y="56617"/>
                </a:lnTo>
                <a:lnTo>
                  <a:pt x="159578" y="56617"/>
                </a:lnTo>
                <a:lnTo>
                  <a:pt x="159578" y="117635"/>
                </a:lnTo>
                <a:lnTo>
                  <a:pt x="360782" y="117635"/>
                </a:lnTo>
                <a:lnTo>
                  <a:pt x="360782" y="189281"/>
                </a:lnTo>
                <a:lnTo>
                  <a:pt x="500012" y="189281"/>
                </a:lnTo>
                <a:lnTo>
                  <a:pt x="500012" y="269643"/>
                </a:lnTo>
                <a:lnTo>
                  <a:pt x="564015" y="269643"/>
                </a:lnTo>
                <a:lnTo>
                  <a:pt x="564015" y="347856"/>
                </a:lnTo>
                <a:lnTo>
                  <a:pt x="669692" y="347856"/>
                </a:lnTo>
                <a:lnTo>
                  <a:pt x="669692" y="442308"/>
                </a:lnTo>
                <a:lnTo>
                  <a:pt x="678886" y="442308"/>
                </a:lnTo>
                <a:lnTo>
                  <a:pt x="678886" y="510490"/>
                </a:lnTo>
                <a:lnTo>
                  <a:pt x="753995" y="510490"/>
                </a:lnTo>
                <a:lnTo>
                  <a:pt x="753995" y="583569"/>
                </a:lnTo>
                <a:lnTo>
                  <a:pt x="970483" y="583569"/>
                </a:lnTo>
                <a:lnTo>
                  <a:pt x="970483" y="677065"/>
                </a:lnTo>
                <a:lnTo>
                  <a:pt x="1280946" y="677065"/>
                </a:lnTo>
                <a:lnTo>
                  <a:pt x="1280946" y="768533"/>
                </a:lnTo>
                <a:lnTo>
                  <a:pt x="1565497" y="768533"/>
                </a:lnTo>
                <a:lnTo>
                  <a:pt x="1565497" y="865612"/>
                </a:lnTo>
                <a:lnTo>
                  <a:pt x="2844485" y="865612"/>
                </a:lnTo>
                <a:lnTo>
                  <a:pt x="2844485" y="1026217"/>
                </a:lnTo>
                <a:lnTo>
                  <a:pt x="5679727" y="1026217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5F8E09-A689-7E12-125B-5B1961668C90}"/>
              </a:ext>
            </a:extLst>
          </p:cNvPr>
          <p:cNvGrpSpPr/>
          <p:nvPr/>
        </p:nvGrpSpPr>
        <p:grpSpPr>
          <a:xfrm>
            <a:off x="3395037" y="1423809"/>
            <a:ext cx="5424657" cy="3512308"/>
            <a:chOff x="3151510" y="1446419"/>
            <a:chExt cx="5817475" cy="429334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DD387E-3F32-0FB1-A8FE-BE50824186C6}"/>
                </a:ext>
              </a:extLst>
            </p:cNvPr>
            <p:cNvSpPr/>
            <p:nvPr/>
          </p:nvSpPr>
          <p:spPr>
            <a:xfrm>
              <a:off x="3231513" y="1446419"/>
              <a:ext cx="5725532" cy="4213339"/>
            </a:xfrm>
            <a:custGeom>
              <a:avLst/>
              <a:gdLst>
                <a:gd name="connsiteX0" fmla="*/ 0 w 5725532"/>
                <a:gd name="connsiteY0" fmla="*/ 0 h 4213339"/>
                <a:gd name="connsiteX1" fmla="*/ 0 w 5725532"/>
                <a:gd name="connsiteY1" fmla="*/ 4213340 h 4213339"/>
                <a:gd name="connsiteX2" fmla="*/ 5725532 w 5725532"/>
                <a:gd name="connsiteY2" fmla="*/ 4213340 h 42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25532" h="4213339">
                  <a:moveTo>
                    <a:pt x="0" y="0"/>
                  </a:moveTo>
                  <a:lnTo>
                    <a:pt x="0" y="4213340"/>
                  </a:lnTo>
                  <a:lnTo>
                    <a:pt x="5725532" y="421334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9891DD-C18B-1074-BD53-C067647DB7A0}"/>
                </a:ext>
              </a:extLst>
            </p:cNvPr>
            <p:cNvSpPr/>
            <p:nvPr/>
          </p:nvSpPr>
          <p:spPr>
            <a:xfrm>
              <a:off x="3231513" y="5659758"/>
              <a:ext cx="11940" cy="80003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41D4E26-64B8-8109-730D-2DEF393EFEEE}"/>
                </a:ext>
              </a:extLst>
            </p:cNvPr>
            <p:cNvSpPr/>
            <p:nvPr/>
          </p:nvSpPr>
          <p:spPr>
            <a:xfrm>
              <a:off x="3151510" y="5659758"/>
              <a:ext cx="80003" cy="11940"/>
            </a:xfrm>
            <a:custGeom>
              <a:avLst/>
              <a:gdLst>
                <a:gd name="connsiteX0" fmla="*/ 0 w 80003"/>
                <a:gd name="connsiteY0" fmla="*/ 0 h 11940"/>
                <a:gd name="connsiteX1" fmla="*/ 80004 w 80003"/>
                <a:gd name="connsiteY1" fmla="*/ 0 h 1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03" h="11940">
                  <a:moveTo>
                    <a:pt x="0" y="0"/>
                  </a:moveTo>
                  <a:lnTo>
                    <a:pt x="80004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277B9EE-A77C-44FC-3504-424FA5089086}"/>
                </a:ext>
              </a:extLst>
            </p:cNvPr>
            <p:cNvSpPr/>
            <p:nvPr/>
          </p:nvSpPr>
          <p:spPr>
            <a:xfrm>
              <a:off x="3151510" y="4808135"/>
              <a:ext cx="80003" cy="11940"/>
            </a:xfrm>
            <a:custGeom>
              <a:avLst/>
              <a:gdLst>
                <a:gd name="connsiteX0" fmla="*/ 0 w 80003"/>
                <a:gd name="connsiteY0" fmla="*/ 0 h 11940"/>
                <a:gd name="connsiteX1" fmla="*/ 80004 w 80003"/>
                <a:gd name="connsiteY1" fmla="*/ 0 h 1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03" h="11940">
                  <a:moveTo>
                    <a:pt x="0" y="0"/>
                  </a:moveTo>
                  <a:lnTo>
                    <a:pt x="80004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BC3D7B-3782-408F-3E02-32B32ED6B6FE}"/>
                </a:ext>
              </a:extLst>
            </p:cNvPr>
            <p:cNvSpPr/>
            <p:nvPr/>
          </p:nvSpPr>
          <p:spPr>
            <a:xfrm>
              <a:off x="3151510" y="3968691"/>
              <a:ext cx="80003" cy="11940"/>
            </a:xfrm>
            <a:custGeom>
              <a:avLst/>
              <a:gdLst>
                <a:gd name="connsiteX0" fmla="*/ 0 w 80003"/>
                <a:gd name="connsiteY0" fmla="*/ 0 h 11940"/>
                <a:gd name="connsiteX1" fmla="*/ 80004 w 80003"/>
                <a:gd name="connsiteY1" fmla="*/ 0 h 1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03" h="11940">
                  <a:moveTo>
                    <a:pt x="0" y="0"/>
                  </a:moveTo>
                  <a:lnTo>
                    <a:pt x="80004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7122CA-CCF6-DE95-8FCA-F39711518C3A}"/>
                </a:ext>
              </a:extLst>
            </p:cNvPr>
            <p:cNvSpPr/>
            <p:nvPr/>
          </p:nvSpPr>
          <p:spPr>
            <a:xfrm>
              <a:off x="3151510" y="3131396"/>
              <a:ext cx="80003" cy="11940"/>
            </a:xfrm>
            <a:custGeom>
              <a:avLst/>
              <a:gdLst>
                <a:gd name="connsiteX0" fmla="*/ 0 w 80003"/>
                <a:gd name="connsiteY0" fmla="*/ 0 h 11940"/>
                <a:gd name="connsiteX1" fmla="*/ 80004 w 80003"/>
                <a:gd name="connsiteY1" fmla="*/ 0 h 1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03" h="11940">
                  <a:moveTo>
                    <a:pt x="0" y="0"/>
                  </a:moveTo>
                  <a:lnTo>
                    <a:pt x="80004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7848A1-A6EB-CEE2-BB21-B14BA0BBAE80}"/>
                </a:ext>
              </a:extLst>
            </p:cNvPr>
            <p:cNvSpPr/>
            <p:nvPr/>
          </p:nvSpPr>
          <p:spPr>
            <a:xfrm>
              <a:off x="3151510" y="2293982"/>
              <a:ext cx="80003" cy="11940"/>
            </a:xfrm>
            <a:custGeom>
              <a:avLst/>
              <a:gdLst>
                <a:gd name="connsiteX0" fmla="*/ 0 w 80003"/>
                <a:gd name="connsiteY0" fmla="*/ 0 h 11940"/>
                <a:gd name="connsiteX1" fmla="*/ 80004 w 80003"/>
                <a:gd name="connsiteY1" fmla="*/ 0 h 1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03" h="11940">
                  <a:moveTo>
                    <a:pt x="0" y="0"/>
                  </a:moveTo>
                  <a:lnTo>
                    <a:pt x="80004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C45C3F-DAA7-3D71-D162-7BB0B8E5458A}"/>
                </a:ext>
              </a:extLst>
            </p:cNvPr>
            <p:cNvSpPr/>
            <p:nvPr/>
          </p:nvSpPr>
          <p:spPr>
            <a:xfrm>
              <a:off x="3151510" y="1446419"/>
              <a:ext cx="80003" cy="11940"/>
            </a:xfrm>
            <a:custGeom>
              <a:avLst/>
              <a:gdLst>
                <a:gd name="connsiteX0" fmla="*/ 0 w 80003"/>
                <a:gd name="connsiteY0" fmla="*/ 0 h 11940"/>
                <a:gd name="connsiteX1" fmla="*/ 80004 w 80003"/>
                <a:gd name="connsiteY1" fmla="*/ 0 h 1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03" h="11940">
                  <a:moveTo>
                    <a:pt x="0" y="0"/>
                  </a:moveTo>
                  <a:lnTo>
                    <a:pt x="80004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48BE4A-CEB4-B59D-74CF-682BF8A44760}"/>
                </a:ext>
              </a:extLst>
            </p:cNvPr>
            <p:cNvSpPr/>
            <p:nvPr/>
          </p:nvSpPr>
          <p:spPr>
            <a:xfrm>
              <a:off x="3804079" y="5659758"/>
              <a:ext cx="11940" cy="80003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40EBEA7-9133-F0BB-20CF-83D91C747444}"/>
                </a:ext>
              </a:extLst>
            </p:cNvPr>
            <p:cNvSpPr/>
            <p:nvPr/>
          </p:nvSpPr>
          <p:spPr>
            <a:xfrm>
              <a:off x="4376644" y="5659758"/>
              <a:ext cx="11940" cy="80003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7253341-9C47-01DC-5DE0-03E80F81B21C}"/>
                </a:ext>
              </a:extLst>
            </p:cNvPr>
            <p:cNvSpPr/>
            <p:nvPr/>
          </p:nvSpPr>
          <p:spPr>
            <a:xfrm>
              <a:off x="4949209" y="5659758"/>
              <a:ext cx="11940" cy="80003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3C376E-D145-74D1-D28E-5B064573A9F6}"/>
                </a:ext>
              </a:extLst>
            </p:cNvPr>
            <p:cNvSpPr/>
            <p:nvPr/>
          </p:nvSpPr>
          <p:spPr>
            <a:xfrm>
              <a:off x="5521774" y="5659758"/>
              <a:ext cx="11940" cy="80003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73525D-058A-95EC-9646-1DA4810738AA}"/>
                </a:ext>
              </a:extLst>
            </p:cNvPr>
            <p:cNvSpPr/>
            <p:nvPr/>
          </p:nvSpPr>
          <p:spPr>
            <a:xfrm>
              <a:off x="6094339" y="5659758"/>
              <a:ext cx="11940" cy="80003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84AB19A-7D53-86A1-4D37-F5552DAD195D}"/>
                </a:ext>
              </a:extLst>
            </p:cNvPr>
            <p:cNvSpPr/>
            <p:nvPr/>
          </p:nvSpPr>
          <p:spPr>
            <a:xfrm>
              <a:off x="6666904" y="5659758"/>
              <a:ext cx="11940" cy="80003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CCBE5A0-08CE-4DC3-72DA-E8D2EF23D11F}"/>
                </a:ext>
              </a:extLst>
            </p:cNvPr>
            <p:cNvSpPr/>
            <p:nvPr/>
          </p:nvSpPr>
          <p:spPr>
            <a:xfrm>
              <a:off x="7239350" y="5659758"/>
              <a:ext cx="11940" cy="80003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5049E47-EB7B-AEF0-FE37-F94D7DE94CDA}"/>
                </a:ext>
              </a:extLst>
            </p:cNvPr>
            <p:cNvSpPr/>
            <p:nvPr/>
          </p:nvSpPr>
          <p:spPr>
            <a:xfrm>
              <a:off x="7811915" y="5659758"/>
              <a:ext cx="11940" cy="80003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B68CEBD-F37A-63E2-8483-EA493313440F}"/>
                </a:ext>
              </a:extLst>
            </p:cNvPr>
            <p:cNvSpPr/>
            <p:nvPr/>
          </p:nvSpPr>
          <p:spPr>
            <a:xfrm>
              <a:off x="8384480" y="5659758"/>
              <a:ext cx="11940" cy="80003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CC9BDC-0DCA-493B-A4A1-B2B62DF57E3A}"/>
                </a:ext>
              </a:extLst>
            </p:cNvPr>
            <p:cNvSpPr/>
            <p:nvPr/>
          </p:nvSpPr>
          <p:spPr>
            <a:xfrm>
              <a:off x="8957045" y="5659758"/>
              <a:ext cx="11940" cy="80003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22B29DB6-5EF9-65D4-9090-379120F8E094}"/>
              </a:ext>
            </a:extLst>
          </p:cNvPr>
          <p:cNvSpPr txBox="1"/>
          <p:nvPr/>
        </p:nvSpPr>
        <p:spPr>
          <a:xfrm>
            <a:off x="3102878" y="1322131"/>
            <a:ext cx="231689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1DEC02-0C76-736F-61E5-8043DAD43CBB}"/>
              </a:ext>
            </a:extLst>
          </p:cNvPr>
          <p:cNvSpPr txBox="1"/>
          <p:nvPr/>
        </p:nvSpPr>
        <p:spPr>
          <a:xfrm>
            <a:off x="3102878" y="2014082"/>
            <a:ext cx="231689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D8900F5-DF17-24AE-DBDC-5C3A13C4E789}"/>
              </a:ext>
            </a:extLst>
          </p:cNvPr>
          <p:cNvSpPr txBox="1"/>
          <p:nvPr/>
        </p:nvSpPr>
        <p:spPr>
          <a:xfrm>
            <a:off x="3102878" y="2709149"/>
            <a:ext cx="231689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0137153-DAED-98F0-029E-526EB62EBB02}"/>
              </a:ext>
            </a:extLst>
          </p:cNvPr>
          <p:cNvSpPr txBox="1"/>
          <p:nvPr/>
        </p:nvSpPr>
        <p:spPr>
          <a:xfrm>
            <a:off x="3102878" y="3394866"/>
            <a:ext cx="231689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0.4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9628FC7-EBFD-C35E-BEA5-B59BDC1AFBF7}"/>
              </a:ext>
            </a:extLst>
          </p:cNvPr>
          <p:cNvSpPr txBox="1"/>
          <p:nvPr/>
        </p:nvSpPr>
        <p:spPr>
          <a:xfrm>
            <a:off x="3102878" y="4086816"/>
            <a:ext cx="231689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3747AE8-49F9-92D8-45C9-45669E68AC1E}"/>
              </a:ext>
            </a:extLst>
          </p:cNvPr>
          <p:cNvSpPr txBox="1"/>
          <p:nvPr/>
        </p:nvSpPr>
        <p:spPr>
          <a:xfrm>
            <a:off x="3102878" y="4763182"/>
            <a:ext cx="231689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E6152EF-CCB8-D0CA-30F9-14D8BE2A48C3}"/>
              </a:ext>
            </a:extLst>
          </p:cNvPr>
          <p:cNvSpPr txBox="1"/>
          <p:nvPr/>
        </p:nvSpPr>
        <p:spPr>
          <a:xfrm rot="16200000">
            <a:off x="1591464" y="3331257"/>
            <a:ext cx="2617631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Probability of Survival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9A5D363-4C9D-F2C5-E6EA-D3DD29FD2D49}"/>
              </a:ext>
            </a:extLst>
          </p:cNvPr>
          <p:cNvSpPr txBox="1"/>
          <p:nvPr/>
        </p:nvSpPr>
        <p:spPr>
          <a:xfrm>
            <a:off x="5016104" y="5189497"/>
            <a:ext cx="224599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 (Months)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08EBA39-70B0-23BB-666C-96A937974AAE}"/>
              </a:ext>
            </a:extLst>
          </p:cNvPr>
          <p:cNvSpPr txBox="1"/>
          <p:nvPr/>
        </p:nvSpPr>
        <p:spPr>
          <a:xfrm>
            <a:off x="3412423" y="4987599"/>
            <a:ext cx="92675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C44BDC4-3CAE-E357-5A93-7520FC29AEFB}"/>
              </a:ext>
            </a:extLst>
          </p:cNvPr>
          <p:cNvSpPr txBox="1"/>
          <p:nvPr/>
        </p:nvSpPr>
        <p:spPr>
          <a:xfrm>
            <a:off x="3906101" y="4987599"/>
            <a:ext cx="185351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00A3129-F6E7-E3B2-F39B-5B0ADF7A88F7}"/>
              </a:ext>
            </a:extLst>
          </p:cNvPr>
          <p:cNvSpPr txBox="1"/>
          <p:nvPr/>
        </p:nvSpPr>
        <p:spPr>
          <a:xfrm>
            <a:off x="4441840" y="4987599"/>
            <a:ext cx="185351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3C44BB-CC41-8646-C69F-5A9AAF9B622F}"/>
              </a:ext>
            </a:extLst>
          </p:cNvPr>
          <p:cNvSpPr txBox="1"/>
          <p:nvPr/>
        </p:nvSpPr>
        <p:spPr>
          <a:xfrm>
            <a:off x="4977580" y="4987599"/>
            <a:ext cx="185351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36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032C601-3205-569E-8571-D83F88128A57}"/>
              </a:ext>
            </a:extLst>
          </p:cNvPr>
          <p:cNvSpPr txBox="1"/>
          <p:nvPr/>
        </p:nvSpPr>
        <p:spPr>
          <a:xfrm>
            <a:off x="5513319" y="4987599"/>
            <a:ext cx="185351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ED13635-52A6-C22E-7F2E-46C5D62B1392}"/>
              </a:ext>
            </a:extLst>
          </p:cNvPr>
          <p:cNvSpPr txBox="1"/>
          <p:nvPr/>
        </p:nvSpPr>
        <p:spPr>
          <a:xfrm>
            <a:off x="6049058" y="4987599"/>
            <a:ext cx="185351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60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EC5BF13-7F3B-87D3-226E-297A9CE96B35}"/>
              </a:ext>
            </a:extLst>
          </p:cNvPr>
          <p:cNvSpPr txBox="1"/>
          <p:nvPr/>
        </p:nvSpPr>
        <p:spPr>
          <a:xfrm>
            <a:off x="6584797" y="4987599"/>
            <a:ext cx="185351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0A7592C-FF62-AA5D-4E42-C1ECB8329B02}"/>
              </a:ext>
            </a:extLst>
          </p:cNvPr>
          <p:cNvSpPr txBox="1"/>
          <p:nvPr/>
        </p:nvSpPr>
        <p:spPr>
          <a:xfrm>
            <a:off x="7120537" y="4987599"/>
            <a:ext cx="185351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84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93CAFA5-47F8-9C0F-6323-27B0A1BD0779}"/>
              </a:ext>
            </a:extLst>
          </p:cNvPr>
          <p:cNvSpPr txBox="1"/>
          <p:nvPr/>
        </p:nvSpPr>
        <p:spPr>
          <a:xfrm>
            <a:off x="7656276" y="4987599"/>
            <a:ext cx="185351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E40F58F-24A9-3CAD-E79A-9A07A1D8651D}"/>
              </a:ext>
            </a:extLst>
          </p:cNvPr>
          <p:cNvSpPr txBox="1"/>
          <p:nvPr/>
        </p:nvSpPr>
        <p:spPr>
          <a:xfrm>
            <a:off x="8145678" y="4987599"/>
            <a:ext cx="278026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FA81D1C-8F5C-8CB6-AEE1-5C06565E852A}"/>
              </a:ext>
            </a:extLst>
          </p:cNvPr>
          <p:cNvSpPr txBox="1"/>
          <p:nvPr/>
        </p:nvSpPr>
        <p:spPr>
          <a:xfrm>
            <a:off x="8681416" y="4987599"/>
            <a:ext cx="278026" cy="17625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4118639-73F0-761D-4F0D-F3E3603AAB45}"/>
              </a:ext>
            </a:extLst>
          </p:cNvPr>
          <p:cNvSpPr txBox="1"/>
          <p:nvPr/>
        </p:nvSpPr>
        <p:spPr>
          <a:xfrm>
            <a:off x="4101274" y="4320775"/>
            <a:ext cx="2418562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 duration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EA136AF-FA85-C552-DC9E-9C04BF602F18}"/>
              </a:ext>
            </a:extLst>
          </p:cNvPr>
          <p:cNvSpPr txBox="1"/>
          <p:nvPr/>
        </p:nvSpPr>
        <p:spPr>
          <a:xfrm>
            <a:off x="4101274" y="4536482"/>
            <a:ext cx="148586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E86673C-D2DA-43EF-8908-E046AF408BE4}"/>
              </a:ext>
            </a:extLst>
          </p:cNvPr>
          <p:cNvGrpSpPr/>
          <p:nvPr/>
        </p:nvGrpSpPr>
        <p:grpSpPr>
          <a:xfrm>
            <a:off x="3697241" y="4377024"/>
            <a:ext cx="355332" cy="102944"/>
            <a:chOff x="1699260" y="4088130"/>
            <a:chExt cx="491490" cy="193147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33B1B1C-BD1B-E468-A21B-1342250933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9260" y="4281277"/>
              <a:ext cx="491490" cy="0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/>
            </a:ln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58BA208-9A8C-DCD4-7D8C-5962D69DD8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45005" y="4088130"/>
              <a:ext cx="0" cy="1905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88C7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5826931-589E-E98D-4877-A5586D6B0607}"/>
              </a:ext>
            </a:extLst>
          </p:cNvPr>
          <p:cNvGrpSpPr/>
          <p:nvPr/>
        </p:nvGrpSpPr>
        <p:grpSpPr>
          <a:xfrm>
            <a:off x="3697241" y="4593437"/>
            <a:ext cx="355332" cy="101533"/>
            <a:chOff x="1699260" y="4423410"/>
            <a:chExt cx="491490" cy="1905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69BBB11-E558-1B9A-0357-7DC9B365AF8C}"/>
                </a:ext>
              </a:extLst>
            </p:cNvPr>
            <p:cNvCxnSpPr/>
            <p:nvPr/>
          </p:nvCxnSpPr>
          <p:spPr bwMode="auto">
            <a:xfrm>
              <a:off x="1699260" y="4608937"/>
              <a:ext cx="491490" cy="0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D5423B2-B86B-CE99-C2D2-C8F96254C6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45005" y="4423410"/>
              <a:ext cx="0" cy="1905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63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91CB26-5DB4-EC80-9C16-0A2937D7CC2D}"/>
              </a:ext>
            </a:extLst>
          </p:cNvPr>
          <p:cNvSpPr txBox="1"/>
          <p:nvPr/>
        </p:nvSpPr>
        <p:spPr>
          <a:xfrm>
            <a:off x="5015579" y="4156741"/>
            <a:ext cx="720727" cy="1594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Total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96CFC97-4829-45EC-67B1-7D1C0D7A7B6D}"/>
              </a:ext>
            </a:extLst>
          </p:cNvPr>
          <p:cNvSpPr txBox="1"/>
          <p:nvPr/>
        </p:nvSpPr>
        <p:spPr>
          <a:xfrm>
            <a:off x="5730987" y="4156741"/>
            <a:ext cx="720727" cy="1594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C483752-C0A7-7180-DE01-AE0E9E3E8E61}"/>
              </a:ext>
            </a:extLst>
          </p:cNvPr>
          <p:cNvSpPr txBox="1"/>
          <p:nvPr/>
        </p:nvSpPr>
        <p:spPr>
          <a:xfrm>
            <a:off x="6446395" y="4128761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5-Year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94174C0-AA1F-3F58-C9F8-5572DAD976F3}"/>
              </a:ext>
            </a:extLst>
          </p:cNvPr>
          <p:cNvSpPr txBox="1"/>
          <p:nvPr/>
        </p:nvSpPr>
        <p:spPr>
          <a:xfrm>
            <a:off x="5015579" y="4348526"/>
            <a:ext cx="720727" cy="1594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79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46D2231-7EE9-ECC4-4024-C59A3A64443F}"/>
              </a:ext>
            </a:extLst>
          </p:cNvPr>
          <p:cNvSpPr txBox="1"/>
          <p:nvPr/>
        </p:nvSpPr>
        <p:spPr>
          <a:xfrm>
            <a:off x="5730987" y="4348526"/>
            <a:ext cx="720727" cy="1594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ED9F0AA-967D-D7BC-871F-D3CABCD763CF}"/>
              </a:ext>
            </a:extLst>
          </p:cNvPr>
          <p:cNvSpPr txBox="1"/>
          <p:nvPr/>
        </p:nvSpPr>
        <p:spPr>
          <a:xfrm>
            <a:off x="6446395" y="4348524"/>
            <a:ext cx="720727" cy="1594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76%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43A1FDF-7419-61DB-4309-FE8AC0163A96}"/>
              </a:ext>
            </a:extLst>
          </p:cNvPr>
          <p:cNvSpPr txBox="1"/>
          <p:nvPr/>
        </p:nvSpPr>
        <p:spPr>
          <a:xfrm>
            <a:off x="5015579" y="4564233"/>
            <a:ext cx="720727" cy="1594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80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6EA0B92-7379-D65E-2A14-81E219526AC2}"/>
              </a:ext>
            </a:extLst>
          </p:cNvPr>
          <p:cNvSpPr txBox="1"/>
          <p:nvPr/>
        </p:nvSpPr>
        <p:spPr>
          <a:xfrm>
            <a:off x="5730987" y="4564233"/>
            <a:ext cx="720727" cy="1594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0F1D777-E8DF-2522-F2AB-C9EAC8ECAD1A}"/>
              </a:ext>
            </a:extLst>
          </p:cNvPr>
          <p:cNvSpPr txBox="1"/>
          <p:nvPr/>
        </p:nvSpPr>
        <p:spPr>
          <a:xfrm>
            <a:off x="6446395" y="4564231"/>
            <a:ext cx="720727" cy="1594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47%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77D15-6F94-9776-DF12-A59EC04988B4}"/>
              </a:ext>
            </a:extLst>
          </p:cNvPr>
          <p:cNvSpPr txBox="1"/>
          <p:nvPr/>
        </p:nvSpPr>
        <p:spPr>
          <a:xfrm>
            <a:off x="8389" y="5552267"/>
            <a:ext cx="12192000" cy="391628"/>
          </a:xfrm>
          <a:prstGeom prst="rect">
            <a:avLst/>
          </a:prstGeom>
          <a:solidFill>
            <a:schemeClr val="accent1"/>
          </a:solidFill>
        </p:spPr>
        <p:txBody>
          <a:bodyPr wrap="square" lIns="612000" tIns="72000" rIns="288000" bIns="72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5-year CR rate was 76% and OS rate was 47%</a:t>
            </a:r>
          </a:p>
        </p:txBody>
      </p:sp>
      <p:pic>
        <p:nvPicPr>
          <p:cNvPr id="24" name="Picture 23">
            <a:hlinkClick r:id="rId5" action="ppaction://hlinksldjump"/>
            <a:extLst>
              <a:ext uri="{FF2B5EF4-FFF2-40B4-BE49-F238E27FC236}">
                <a16:creationId xmlns:a16="http://schemas.microsoft.com/office/drawing/2014/main" id="{F1551E10-15C8-4937-D7D2-378D12A0E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3236" y="207776"/>
            <a:ext cx="849498" cy="8494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ABAA00-A788-E7A2-7C3A-FAC1EF3778D8}"/>
              </a:ext>
            </a:extLst>
          </p:cNvPr>
          <p:cNvSpPr/>
          <p:nvPr/>
        </p:nvSpPr>
        <p:spPr>
          <a:xfrm>
            <a:off x="630154" y="6232231"/>
            <a:ext cx="11101046" cy="28469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CR, 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omplete remission;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HCVD, hyperfractionated cyclophosphamide, vincristine, and dexamethasone; 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OS, overall survival.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Haddad FG, et al. Poster presented at: European Hematology Association (EHA)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June 9–12, 2022; Vienna, Austria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2D4E2-790A-8702-0FDE-D09B50945760}"/>
              </a:ext>
            </a:extLst>
          </p:cNvPr>
          <p:cNvSpPr txBox="1"/>
          <p:nvPr/>
        </p:nvSpPr>
        <p:spPr>
          <a:xfrm>
            <a:off x="6544849" y="0"/>
            <a:ext cx="470325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Inotuzumab Ozogamicin With Mini-HCVD With/Without Blinatumomab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5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35E93DD-034C-8CF2-0AD0-B03A40D8DEFB}"/>
              </a:ext>
            </a:extLst>
          </p:cNvPr>
          <p:cNvSpPr txBox="1"/>
          <p:nvPr/>
        </p:nvSpPr>
        <p:spPr>
          <a:xfrm>
            <a:off x="4894869" y="5500279"/>
            <a:ext cx="212391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 (Months)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8000" y="2"/>
            <a:ext cx="11203200" cy="1141044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OS by Age and Cytogenetics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4B8FBA-18B7-E24C-99BB-E1F2FFCFBC91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FBDCAD1-AF00-9F44-9A50-785755CD3554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1242235A-DC61-8248-8E6B-0C4D37D9FBEA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2E97081-CFFF-2547-95EC-AEEF19AEB20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CCA15B-4A1F-4747-B259-B636406349C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sp>
        <p:nvSpPr>
          <p:cNvPr id="42" name="Rounded 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4EA276ED-1367-3345-9FD5-58523C6D1F8A}"/>
              </a:ext>
            </a:extLst>
          </p:cNvPr>
          <p:cNvSpPr/>
          <p:nvPr/>
        </p:nvSpPr>
        <p:spPr bwMode="auto">
          <a:xfrm>
            <a:off x="10553462" y="313274"/>
            <a:ext cx="527664" cy="527664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1B784-E815-6421-4E1E-C38B40C90B9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73413D-89E8-E651-FEC1-9065253462EA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448CCAC7-4C5D-DCC5-809B-D548DDDED24D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354F45E1-637C-0506-AC66-B13E5EF7631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46F7B-09E1-2E76-62D3-8606873A4BEC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3" name="Rounded Rectangle 23">
            <a:hlinkClick r:id="rId4" action="ppaction://hlinksldjump"/>
            <a:extLst>
              <a:ext uri="{FF2B5EF4-FFF2-40B4-BE49-F238E27FC236}">
                <a16:creationId xmlns:a16="http://schemas.microsoft.com/office/drawing/2014/main" id="{925D9225-C25E-55EB-B951-A7C1A861717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4" name="Picture 23">
            <a:hlinkClick r:id="rId5" action="ppaction://hlinksldjump"/>
            <a:extLst>
              <a:ext uri="{FF2B5EF4-FFF2-40B4-BE49-F238E27FC236}">
                <a16:creationId xmlns:a16="http://schemas.microsoft.com/office/drawing/2014/main" id="{F1551E10-15C8-4937-D7D2-378D12A0E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3236" y="207776"/>
            <a:ext cx="849498" cy="849499"/>
          </a:xfrm>
          <a:prstGeom prst="rect">
            <a:avLst/>
          </a:prstGeom>
        </p:spPr>
      </p:pic>
      <p:sp>
        <p:nvSpPr>
          <p:cNvPr id="315" name="TextBox 314">
            <a:extLst>
              <a:ext uri="{FF2B5EF4-FFF2-40B4-BE49-F238E27FC236}">
                <a16:creationId xmlns:a16="http://schemas.microsoft.com/office/drawing/2014/main" id="{0D780C5F-E682-C796-6938-DA57758AAE12}"/>
              </a:ext>
            </a:extLst>
          </p:cNvPr>
          <p:cNvSpPr txBox="1"/>
          <p:nvPr/>
        </p:nvSpPr>
        <p:spPr>
          <a:xfrm>
            <a:off x="9861869" y="3916352"/>
            <a:ext cx="170574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0.001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EAF93F-ED5C-2BEE-9AA5-86E5B8EA813A}"/>
              </a:ext>
            </a:extLst>
          </p:cNvPr>
          <p:cNvSpPr txBox="1"/>
          <p:nvPr/>
        </p:nvSpPr>
        <p:spPr>
          <a:xfrm>
            <a:off x="8389" y="5552267"/>
            <a:ext cx="12192000" cy="391628"/>
          </a:xfrm>
          <a:prstGeom prst="rect">
            <a:avLst/>
          </a:prstGeom>
          <a:solidFill>
            <a:schemeClr val="accent1"/>
          </a:solidFill>
        </p:spPr>
        <p:txBody>
          <a:bodyPr wrap="square" lIns="612000" tIns="72000" rIns="288000" bIns="72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 was the highest in patients between 60 and 69 years with non–poor risk cytogenetics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397728-7D4F-F111-019D-1CD73947989C}"/>
              </a:ext>
            </a:extLst>
          </p:cNvPr>
          <p:cNvSpPr/>
          <p:nvPr/>
        </p:nvSpPr>
        <p:spPr>
          <a:xfrm>
            <a:off x="630154" y="6232231"/>
            <a:ext cx="11101046" cy="28469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HCVD, hyperfractionated cyclophosphamide, vincristine, and dexamethasone;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OS, overall survival.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Haddad FG, et al. Poster presented at: European Hematology Association (EHA)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June 9–12, 2022; Vienna, Austria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D0CA57F-F5C4-A11A-B7B1-6ED6B6346B0E}"/>
              </a:ext>
            </a:extLst>
          </p:cNvPr>
          <p:cNvSpPr txBox="1"/>
          <p:nvPr/>
        </p:nvSpPr>
        <p:spPr>
          <a:xfrm>
            <a:off x="3350756" y="5225459"/>
            <a:ext cx="224599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 (Months)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2A9EF54-51F7-4279-C978-FD7BE699D874}"/>
              </a:ext>
            </a:extLst>
          </p:cNvPr>
          <p:cNvGrpSpPr/>
          <p:nvPr/>
        </p:nvGrpSpPr>
        <p:grpSpPr>
          <a:xfrm>
            <a:off x="1124986" y="1343966"/>
            <a:ext cx="6184900" cy="3826976"/>
            <a:chOff x="2774951" y="1327150"/>
            <a:chExt cx="6184900" cy="382697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7F217C8-D1BC-7C5C-6BB6-A075E8729A30}"/>
                </a:ext>
              </a:extLst>
            </p:cNvPr>
            <p:cNvGrpSpPr/>
            <p:nvPr/>
          </p:nvGrpSpPr>
          <p:grpSpPr>
            <a:xfrm>
              <a:off x="3461233" y="1426847"/>
              <a:ext cx="1719140" cy="3438072"/>
              <a:chOff x="3461233" y="1426847"/>
              <a:chExt cx="1719140" cy="3438072"/>
            </a:xfrm>
          </p:grpSpPr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5E044D9C-503E-4A98-B78C-3C7C1703F686}"/>
                  </a:ext>
                </a:extLst>
              </p:cNvPr>
              <p:cNvSpPr/>
              <p:nvPr/>
            </p:nvSpPr>
            <p:spPr>
              <a:xfrm>
                <a:off x="3461233" y="1426847"/>
                <a:ext cx="1682161" cy="3437946"/>
              </a:xfrm>
              <a:custGeom>
                <a:avLst/>
                <a:gdLst>
                  <a:gd name="connsiteX0" fmla="*/ 0 w 1805270"/>
                  <a:gd name="connsiteY0" fmla="*/ 0 h 4218634"/>
                  <a:gd name="connsiteX1" fmla="*/ 152676 w 1805270"/>
                  <a:gd name="connsiteY1" fmla="*/ 0 h 4218634"/>
                  <a:gd name="connsiteX2" fmla="*/ 152676 w 1805270"/>
                  <a:gd name="connsiteY2" fmla="*/ 714921 h 4218634"/>
                  <a:gd name="connsiteX3" fmla="*/ 161580 w 1805270"/>
                  <a:gd name="connsiteY3" fmla="*/ 714921 h 4218634"/>
                  <a:gd name="connsiteX4" fmla="*/ 161580 w 1805270"/>
                  <a:gd name="connsiteY4" fmla="*/ 1409243 h 4218634"/>
                  <a:gd name="connsiteX5" fmla="*/ 264106 w 1805270"/>
                  <a:gd name="connsiteY5" fmla="*/ 1409243 h 4218634"/>
                  <a:gd name="connsiteX6" fmla="*/ 264106 w 1805270"/>
                  <a:gd name="connsiteY6" fmla="*/ 2111591 h 4218634"/>
                  <a:gd name="connsiteX7" fmla="*/ 273010 w 1805270"/>
                  <a:gd name="connsiteY7" fmla="*/ 2111591 h 4218634"/>
                  <a:gd name="connsiteX8" fmla="*/ 273010 w 1805270"/>
                  <a:gd name="connsiteY8" fmla="*/ 2823035 h 4218634"/>
                  <a:gd name="connsiteX9" fmla="*/ 917104 w 1805270"/>
                  <a:gd name="connsiteY9" fmla="*/ 2823035 h 4218634"/>
                  <a:gd name="connsiteX10" fmla="*/ 917104 w 1805270"/>
                  <a:gd name="connsiteY10" fmla="*/ 3527790 h 4218634"/>
                  <a:gd name="connsiteX11" fmla="*/ 1805270 w 1805270"/>
                  <a:gd name="connsiteY11" fmla="*/ 3527790 h 4218634"/>
                  <a:gd name="connsiteX12" fmla="*/ 1805270 w 1805270"/>
                  <a:gd name="connsiteY12" fmla="*/ 4218635 h 4218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5270" h="4218634">
                    <a:moveTo>
                      <a:pt x="0" y="0"/>
                    </a:moveTo>
                    <a:lnTo>
                      <a:pt x="152676" y="0"/>
                    </a:lnTo>
                    <a:lnTo>
                      <a:pt x="152676" y="714921"/>
                    </a:lnTo>
                    <a:lnTo>
                      <a:pt x="161580" y="714921"/>
                    </a:lnTo>
                    <a:lnTo>
                      <a:pt x="161580" y="1409243"/>
                    </a:lnTo>
                    <a:lnTo>
                      <a:pt x="264106" y="1409243"/>
                    </a:lnTo>
                    <a:lnTo>
                      <a:pt x="264106" y="2111591"/>
                    </a:lnTo>
                    <a:lnTo>
                      <a:pt x="273010" y="2111591"/>
                    </a:lnTo>
                    <a:lnTo>
                      <a:pt x="273010" y="2823035"/>
                    </a:lnTo>
                    <a:lnTo>
                      <a:pt x="917104" y="2823035"/>
                    </a:lnTo>
                    <a:lnTo>
                      <a:pt x="917104" y="3527790"/>
                    </a:lnTo>
                    <a:lnTo>
                      <a:pt x="1805270" y="3527790"/>
                    </a:lnTo>
                    <a:lnTo>
                      <a:pt x="1805270" y="4218635"/>
                    </a:lnTo>
                  </a:path>
                </a:pathLst>
              </a:custGeom>
              <a:noFill/>
              <a:ln w="28575" cap="flat">
                <a:solidFill>
                  <a:schemeClr val="accent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93118857-3AE1-75F1-BF32-018D16EE07D5}"/>
                  </a:ext>
                </a:extLst>
              </p:cNvPr>
              <p:cNvGrpSpPr/>
              <p:nvPr/>
            </p:nvGrpSpPr>
            <p:grpSpPr>
              <a:xfrm>
                <a:off x="3564666" y="1925971"/>
                <a:ext cx="1615707" cy="2938948"/>
                <a:chOff x="3564666" y="1925971"/>
                <a:chExt cx="1615707" cy="2938948"/>
              </a:xfrm>
            </p:grpSpPr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3754C644-E657-5482-2815-51D98F21DFBF}"/>
                    </a:ext>
                  </a:extLst>
                </p:cNvPr>
                <p:cNvSpPr/>
                <p:nvPr/>
              </p:nvSpPr>
              <p:spPr>
                <a:xfrm>
                  <a:off x="5143369" y="4786438"/>
                  <a:ext cx="12201" cy="78481"/>
                </a:xfrm>
                <a:custGeom>
                  <a:avLst/>
                  <a:gdLst>
                    <a:gd name="connsiteX0" fmla="*/ 0 w 13094"/>
                    <a:gd name="connsiteY0" fmla="*/ 0 h 96303"/>
                    <a:gd name="connsiteX1" fmla="*/ 0 w 13094"/>
                    <a:gd name="connsiteY1" fmla="*/ 96304 h 96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094" h="96303">
                      <a:moveTo>
                        <a:pt x="0" y="0"/>
                      </a:moveTo>
                      <a:lnTo>
                        <a:pt x="0" y="96304"/>
                      </a:lnTo>
                    </a:path>
                  </a:pathLst>
                </a:custGeom>
                <a:ln w="28575" cap="flat">
                  <a:solidFill>
                    <a:schemeClr val="accent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9A96D076-0D08-D863-E0D4-86E47A2EA003}"/>
                    </a:ext>
                  </a:extLst>
                </p:cNvPr>
                <p:cNvSpPr/>
                <p:nvPr/>
              </p:nvSpPr>
              <p:spPr>
                <a:xfrm rot="5400000">
                  <a:off x="5141187" y="4780102"/>
                  <a:ext cx="0" cy="78372"/>
                </a:xfrm>
                <a:custGeom>
                  <a:avLst/>
                  <a:gdLst>
                    <a:gd name="connsiteX0" fmla="*/ 0 w 13094"/>
                    <a:gd name="connsiteY0" fmla="*/ 0 h 96169"/>
                    <a:gd name="connsiteX1" fmla="*/ 0 w 13094"/>
                    <a:gd name="connsiteY1" fmla="*/ 96170 h 96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094" h="96169">
                      <a:moveTo>
                        <a:pt x="0" y="0"/>
                      </a:moveTo>
                      <a:lnTo>
                        <a:pt x="0" y="96170"/>
                      </a:lnTo>
                    </a:path>
                  </a:pathLst>
                </a:custGeom>
                <a:ln w="28575" cap="flat">
                  <a:solidFill>
                    <a:schemeClr val="accent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497E8C43-1D72-E2BC-66E2-7FABC2382B52}"/>
                    </a:ext>
                  </a:extLst>
                </p:cNvPr>
                <p:cNvGrpSpPr/>
                <p:nvPr/>
              </p:nvGrpSpPr>
              <p:grpSpPr>
                <a:xfrm>
                  <a:off x="3564666" y="1925971"/>
                  <a:ext cx="792747" cy="2375491"/>
                  <a:chOff x="3564666" y="1925971"/>
                  <a:chExt cx="792747" cy="2375491"/>
                </a:xfrm>
              </p:grpSpPr>
              <p:sp>
                <p:nvSpPr>
                  <p:cNvPr id="431" name="Freeform: Shape 430">
                    <a:extLst>
                      <a:ext uri="{FF2B5EF4-FFF2-40B4-BE49-F238E27FC236}">
                        <a16:creationId xmlns:a16="http://schemas.microsoft.com/office/drawing/2014/main" id="{AC23F403-6118-090C-0AE7-76CCF8D740F8}"/>
                      </a:ext>
                    </a:extLst>
                  </p:cNvPr>
                  <p:cNvSpPr/>
                  <p:nvPr/>
                </p:nvSpPr>
                <p:spPr>
                  <a:xfrm>
                    <a:off x="4318969" y="4223090"/>
                    <a:ext cx="12201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2" name="Freeform: Shape 431">
                    <a:extLst>
                      <a:ext uri="{FF2B5EF4-FFF2-40B4-BE49-F238E27FC236}">
                        <a16:creationId xmlns:a16="http://schemas.microsoft.com/office/drawing/2014/main" id="{91FB430D-A841-90B0-EC1E-F508692A40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318227" y="4221937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33" name="Group 432">
                    <a:extLst>
                      <a:ext uri="{FF2B5EF4-FFF2-40B4-BE49-F238E27FC236}">
                        <a16:creationId xmlns:a16="http://schemas.microsoft.com/office/drawing/2014/main" id="{BD70FF9C-60BF-DA26-FE61-6727EDC7AF82}"/>
                      </a:ext>
                    </a:extLst>
                  </p:cNvPr>
                  <p:cNvGrpSpPr/>
                  <p:nvPr/>
                </p:nvGrpSpPr>
                <p:grpSpPr>
                  <a:xfrm>
                    <a:off x="3564666" y="1925971"/>
                    <a:ext cx="192672" cy="1793854"/>
                    <a:chOff x="3564666" y="1925971"/>
                    <a:chExt cx="192672" cy="1793854"/>
                  </a:xfrm>
                </p:grpSpPr>
                <p:sp>
                  <p:nvSpPr>
                    <p:cNvPr id="434" name="Freeform: Shape 433">
                      <a:extLst>
                        <a:ext uri="{FF2B5EF4-FFF2-40B4-BE49-F238E27FC236}">
                          <a16:creationId xmlns:a16="http://schemas.microsoft.com/office/drawing/2014/main" id="{835E6380-7A99-43FB-926E-C0C9EB4534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5623" y="3641453"/>
                      <a:ext cx="12201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5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35" name="Freeform: Shape 434">
                      <a:extLst>
                        <a:ext uri="{FF2B5EF4-FFF2-40B4-BE49-F238E27FC236}">
                          <a16:creationId xmlns:a16="http://schemas.microsoft.com/office/drawing/2014/main" id="{AB385514-0EDC-BA95-1469-03931E0521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18152" y="3642817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5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36" name="Group 435">
                      <a:extLst>
                        <a:ext uri="{FF2B5EF4-FFF2-40B4-BE49-F238E27FC236}">
                          <a16:creationId xmlns:a16="http://schemas.microsoft.com/office/drawing/2014/main" id="{62B2FA28-2742-6F7A-2D00-D0DDD853F4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64666" y="1925971"/>
                      <a:ext cx="183147" cy="1219846"/>
                      <a:chOff x="3564666" y="1925971"/>
                      <a:chExt cx="183147" cy="1219846"/>
                    </a:xfrm>
                  </p:grpSpPr>
                  <p:sp>
                    <p:nvSpPr>
                      <p:cNvPr id="437" name="Freeform: Shape 436">
                        <a:extLst>
                          <a:ext uri="{FF2B5EF4-FFF2-40B4-BE49-F238E27FC236}">
                            <a16:creationId xmlns:a16="http://schemas.microsoft.com/office/drawing/2014/main" id="{92E74C63-257B-5A20-00AF-3E3087CE3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06351" y="3067445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5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" name="Freeform: Shape 437">
                        <a:extLst>
                          <a:ext uri="{FF2B5EF4-FFF2-40B4-BE49-F238E27FC236}">
                            <a16:creationId xmlns:a16="http://schemas.microsoft.com/office/drawing/2014/main" id="{E05AFC1D-6922-0A59-D2E6-C716DD9371D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708627" y="3063697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5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39" name="Group 438">
                        <a:extLst>
                          <a:ext uri="{FF2B5EF4-FFF2-40B4-BE49-F238E27FC236}">
                            <a16:creationId xmlns:a16="http://schemas.microsoft.com/office/drawing/2014/main" id="{DDF4071A-EAF5-C75C-F2BA-39B36C0286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4666" y="1925971"/>
                        <a:ext cx="87897" cy="650308"/>
                        <a:chOff x="3564666" y="1925971"/>
                        <a:chExt cx="87897" cy="650308"/>
                      </a:xfrm>
                    </p:grpSpPr>
                    <p:sp>
                      <p:nvSpPr>
                        <p:cNvPr id="440" name="Freeform: Shape 439">
                          <a:extLst>
                            <a:ext uri="{FF2B5EF4-FFF2-40B4-BE49-F238E27FC236}">
                              <a16:creationId xmlns:a16="http://schemas.microsoft.com/office/drawing/2014/main" id="{7BB1C357-603C-D1F3-8810-5CEE10382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13866" y="2497907"/>
                          <a:ext cx="12201" cy="78372"/>
                        </a:xfrm>
                        <a:custGeom>
                          <a:avLst/>
                          <a:gdLst>
                            <a:gd name="connsiteX0" fmla="*/ 0 w 13094"/>
                            <a:gd name="connsiteY0" fmla="*/ 0 h 96169"/>
                            <a:gd name="connsiteX1" fmla="*/ 0 w 13094"/>
                            <a:gd name="connsiteY1" fmla="*/ 96170 h 961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3094" h="96169">
                              <a:moveTo>
                                <a:pt x="0" y="0"/>
                              </a:moveTo>
                              <a:lnTo>
                                <a:pt x="0" y="96170"/>
                              </a:lnTo>
                            </a:path>
                          </a:pathLst>
                        </a:custGeom>
                        <a:ln w="28575" cap="flat">
                          <a:solidFill>
                            <a:schemeClr val="accent5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1" name="Freeform: Shape 440">
                          <a:extLst>
                            <a:ext uri="{FF2B5EF4-FFF2-40B4-BE49-F238E27FC236}">
                              <a16:creationId xmlns:a16="http://schemas.microsoft.com/office/drawing/2014/main" id="{AF109663-1472-4220-BBA3-6434C33F6B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613377" y="2492197"/>
                          <a:ext cx="0" cy="78372"/>
                        </a:xfrm>
                        <a:custGeom>
                          <a:avLst/>
                          <a:gdLst>
                            <a:gd name="connsiteX0" fmla="*/ 0 w 13094"/>
                            <a:gd name="connsiteY0" fmla="*/ 0 h 96169"/>
                            <a:gd name="connsiteX1" fmla="*/ 0 w 13094"/>
                            <a:gd name="connsiteY1" fmla="*/ 96170 h 961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3094" h="96169">
                              <a:moveTo>
                                <a:pt x="0" y="0"/>
                              </a:moveTo>
                              <a:lnTo>
                                <a:pt x="0" y="96170"/>
                              </a:lnTo>
                            </a:path>
                          </a:pathLst>
                        </a:custGeom>
                        <a:ln w="28575" cap="flat">
                          <a:solidFill>
                            <a:schemeClr val="accent5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  <p:grpSp>
                      <p:nvGrpSpPr>
                        <p:cNvPr id="442" name="Group 441">
                          <a:extLst>
                            <a:ext uri="{FF2B5EF4-FFF2-40B4-BE49-F238E27FC236}">
                              <a16:creationId xmlns:a16="http://schemas.microsoft.com/office/drawing/2014/main" id="{813601EB-CC96-0883-52EC-B28BB1EA59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64666" y="1925971"/>
                          <a:ext cx="78372" cy="78372"/>
                          <a:chOff x="3564666" y="1925971"/>
                          <a:chExt cx="78372" cy="78372"/>
                        </a:xfrm>
                      </p:grpSpPr>
                      <p:sp>
                        <p:nvSpPr>
                          <p:cNvPr id="443" name="Freeform: Shape 442">
                            <a:extLst>
                              <a:ext uri="{FF2B5EF4-FFF2-40B4-BE49-F238E27FC236}">
                                <a16:creationId xmlns:a16="http://schemas.microsoft.com/office/drawing/2014/main" id="{D090EC71-1F1B-E305-7CB9-09B0E4D3B8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01422" y="1925971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5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4" name="Freeform: Shape 443">
                            <a:extLst>
                              <a:ext uri="{FF2B5EF4-FFF2-40B4-BE49-F238E27FC236}">
                                <a16:creationId xmlns:a16="http://schemas.microsoft.com/office/drawing/2014/main" id="{FE12E8DF-6C9F-4BC7-D1CF-5F95C2B2FE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3603852" y="1928317"/>
                            <a:ext cx="0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5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9BF5C24-8975-0A23-B9B7-68DC7F1D065D}"/>
                </a:ext>
              </a:extLst>
            </p:cNvPr>
            <p:cNvGrpSpPr/>
            <p:nvPr/>
          </p:nvGrpSpPr>
          <p:grpSpPr>
            <a:xfrm>
              <a:off x="3466479" y="1430552"/>
              <a:ext cx="4472434" cy="2618900"/>
              <a:chOff x="3466479" y="1430552"/>
              <a:chExt cx="4472434" cy="2618900"/>
            </a:xfrm>
          </p:grpSpPr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C3081FCA-43C3-0564-0B31-0200635A3E4D}"/>
                  </a:ext>
                </a:extLst>
              </p:cNvPr>
              <p:cNvSpPr/>
              <p:nvPr/>
            </p:nvSpPr>
            <p:spPr>
              <a:xfrm>
                <a:off x="3466479" y="1430552"/>
                <a:ext cx="4428621" cy="2618900"/>
              </a:xfrm>
              <a:custGeom>
                <a:avLst/>
                <a:gdLst>
                  <a:gd name="connsiteX0" fmla="*/ 0 w 4752730"/>
                  <a:gd name="connsiteY0" fmla="*/ 0 h 3213599"/>
                  <a:gd name="connsiteX1" fmla="*/ 56828 w 4752730"/>
                  <a:gd name="connsiteY1" fmla="*/ 0 h 3213599"/>
                  <a:gd name="connsiteX2" fmla="*/ 56828 w 4752730"/>
                  <a:gd name="connsiteY2" fmla="*/ 182174 h 3213599"/>
                  <a:gd name="connsiteX3" fmla="*/ 70184 w 4752730"/>
                  <a:gd name="connsiteY3" fmla="*/ 182174 h 3213599"/>
                  <a:gd name="connsiteX4" fmla="*/ 70184 w 4752730"/>
                  <a:gd name="connsiteY4" fmla="*/ 351776 h 3213599"/>
                  <a:gd name="connsiteX5" fmla="*/ 85766 w 4752730"/>
                  <a:gd name="connsiteY5" fmla="*/ 351776 h 3213599"/>
                  <a:gd name="connsiteX6" fmla="*/ 85766 w 4752730"/>
                  <a:gd name="connsiteY6" fmla="*/ 524855 h 3213599"/>
                  <a:gd name="connsiteX7" fmla="*/ 222860 w 4752730"/>
                  <a:gd name="connsiteY7" fmla="*/ 524855 h 3213599"/>
                  <a:gd name="connsiteX8" fmla="*/ 222860 w 4752730"/>
                  <a:gd name="connsiteY8" fmla="*/ 727360 h 3213599"/>
                  <a:gd name="connsiteX9" fmla="*/ 288592 w 4752730"/>
                  <a:gd name="connsiteY9" fmla="*/ 727360 h 3213599"/>
                  <a:gd name="connsiteX10" fmla="*/ 288592 w 4752730"/>
                  <a:gd name="connsiteY10" fmla="*/ 869675 h 3213599"/>
                  <a:gd name="connsiteX11" fmla="*/ 364275 w 4752730"/>
                  <a:gd name="connsiteY11" fmla="*/ 869675 h 3213599"/>
                  <a:gd name="connsiteX12" fmla="*/ 364275 w 4752730"/>
                  <a:gd name="connsiteY12" fmla="*/ 1055194 h 3213599"/>
                  <a:gd name="connsiteX13" fmla="*/ 812352 w 4752730"/>
                  <a:gd name="connsiteY13" fmla="*/ 1055194 h 3213599"/>
                  <a:gd name="connsiteX14" fmla="*/ 812352 w 4752730"/>
                  <a:gd name="connsiteY14" fmla="*/ 1240846 h 3213599"/>
                  <a:gd name="connsiteX15" fmla="*/ 1077506 w 4752730"/>
                  <a:gd name="connsiteY15" fmla="*/ 1240846 h 3213599"/>
                  <a:gd name="connsiteX16" fmla="*/ 1077506 w 4752730"/>
                  <a:gd name="connsiteY16" fmla="*/ 1449102 h 3213599"/>
                  <a:gd name="connsiteX17" fmla="*/ 1332708 w 4752730"/>
                  <a:gd name="connsiteY17" fmla="*/ 1449102 h 3213599"/>
                  <a:gd name="connsiteX18" fmla="*/ 1332708 w 4752730"/>
                  <a:gd name="connsiteY18" fmla="*/ 1631277 h 3213599"/>
                  <a:gd name="connsiteX19" fmla="*/ 1371728 w 4752730"/>
                  <a:gd name="connsiteY19" fmla="*/ 1631277 h 3213599"/>
                  <a:gd name="connsiteX20" fmla="*/ 1371728 w 4752730"/>
                  <a:gd name="connsiteY20" fmla="*/ 1833916 h 3213599"/>
                  <a:gd name="connsiteX21" fmla="*/ 1387310 w 4752730"/>
                  <a:gd name="connsiteY21" fmla="*/ 1833916 h 3213599"/>
                  <a:gd name="connsiteX22" fmla="*/ 1387310 w 4752730"/>
                  <a:gd name="connsiteY22" fmla="*/ 2037625 h 3213599"/>
                  <a:gd name="connsiteX23" fmla="*/ 1522178 w 4752730"/>
                  <a:gd name="connsiteY23" fmla="*/ 2037625 h 3213599"/>
                  <a:gd name="connsiteX24" fmla="*/ 1522178 w 4752730"/>
                  <a:gd name="connsiteY24" fmla="*/ 2261932 h 3213599"/>
                  <a:gd name="connsiteX25" fmla="*/ 1626930 w 4752730"/>
                  <a:gd name="connsiteY25" fmla="*/ 2261932 h 3213599"/>
                  <a:gd name="connsiteX26" fmla="*/ 1626930 w 4752730"/>
                  <a:gd name="connsiteY26" fmla="*/ 2478214 h 3213599"/>
                  <a:gd name="connsiteX27" fmla="*/ 2246538 w 4752730"/>
                  <a:gd name="connsiteY27" fmla="*/ 2478214 h 3213599"/>
                  <a:gd name="connsiteX28" fmla="*/ 2246538 w 4752730"/>
                  <a:gd name="connsiteY28" fmla="*/ 2720712 h 3213599"/>
                  <a:gd name="connsiteX29" fmla="*/ 2457221 w 4752730"/>
                  <a:gd name="connsiteY29" fmla="*/ 2720712 h 3213599"/>
                  <a:gd name="connsiteX30" fmla="*/ 2457221 w 4752730"/>
                  <a:gd name="connsiteY30" fmla="*/ 2977923 h 3213599"/>
                  <a:gd name="connsiteX31" fmla="*/ 2721196 w 4752730"/>
                  <a:gd name="connsiteY31" fmla="*/ 2977923 h 3213599"/>
                  <a:gd name="connsiteX32" fmla="*/ 2721196 w 4752730"/>
                  <a:gd name="connsiteY32" fmla="*/ 3213599 h 3213599"/>
                  <a:gd name="connsiteX33" fmla="*/ 4752730 w 4752730"/>
                  <a:gd name="connsiteY33" fmla="*/ 3213599 h 32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752730" h="3213599">
                    <a:moveTo>
                      <a:pt x="0" y="0"/>
                    </a:moveTo>
                    <a:lnTo>
                      <a:pt x="56828" y="0"/>
                    </a:lnTo>
                    <a:lnTo>
                      <a:pt x="56828" y="182174"/>
                    </a:lnTo>
                    <a:lnTo>
                      <a:pt x="70184" y="182174"/>
                    </a:lnTo>
                    <a:lnTo>
                      <a:pt x="70184" y="351776"/>
                    </a:lnTo>
                    <a:lnTo>
                      <a:pt x="85766" y="351776"/>
                    </a:lnTo>
                    <a:lnTo>
                      <a:pt x="85766" y="524855"/>
                    </a:lnTo>
                    <a:lnTo>
                      <a:pt x="222860" y="524855"/>
                    </a:lnTo>
                    <a:lnTo>
                      <a:pt x="222860" y="727360"/>
                    </a:lnTo>
                    <a:lnTo>
                      <a:pt x="288592" y="727360"/>
                    </a:lnTo>
                    <a:lnTo>
                      <a:pt x="288592" y="869675"/>
                    </a:lnTo>
                    <a:lnTo>
                      <a:pt x="364275" y="869675"/>
                    </a:lnTo>
                    <a:lnTo>
                      <a:pt x="364275" y="1055194"/>
                    </a:lnTo>
                    <a:lnTo>
                      <a:pt x="812352" y="1055194"/>
                    </a:lnTo>
                    <a:lnTo>
                      <a:pt x="812352" y="1240846"/>
                    </a:lnTo>
                    <a:lnTo>
                      <a:pt x="1077506" y="1240846"/>
                    </a:lnTo>
                    <a:lnTo>
                      <a:pt x="1077506" y="1449102"/>
                    </a:lnTo>
                    <a:lnTo>
                      <a:pt x="1332708" y="1449102"/>
                    </a:lnTo>
                    <a:lnTo>
                      <a:pt x="1332708" y="1631277"/>
                    </a:lnTo>
                    <a:lnTo>
                      <a:pt x="1371728" y="1631277"/>
                    </a:lnTo>
                    <a:lnTo>
                      <a:pt x="1371728" y="1833916"/>
                    </a:lnTo>
                    <a:lnTo>
                      <a:pt x="1387310" y="1833916"/>
                    </a:lnTo>
                    <a:lnTo>
                      <a:pt x="1387310" y="2037625"/>
                    </a:lnTo>
                    <a:lnTo>
                      <a:pt x="1522178" y="2037625"/>
                    </a:lnTo>
                    <a:lnTo>
                      <a:pt x="1522178" y="2261932"/>
                    </a:lnTo>
                    <a:lnTo>
                      <a:pt x="1626930" y="2261932"/>
                    </a:lnTo>
                    <a:lnTo>
                      <a:pt x="1626930" y="2478214"/>
                    </a:lnTo>
                    <a:lnTo>
                      <a:pt x="2246538" y="2478214"/>
                    </a:lnTo>
                    <a:lnTo>
                      <a:pt x="2246538" y="2720712"/>
                    </a:lnTo>
                    <a:lnTo>
                      <a:pt x="2457221" y="2720712"/>
                    </a:lnTo>
                    <a:lnTo>
                      <a:pt x="2457221" y="2977923"/>
                    </a:lnTo>
                    <a:lnTo>
                      <a:pt x="2721196" y="2977923"/>
                    </a:lnTo>
                    <a:lnTo>
                      <a:pt x="2721196" y="3213599"/>
                    </a:lnTo>
                    <a:lnTo>
                      <a:pt x="4752730" y="3213599"/>
                    </a:lnTo>
                  </a:path>
                </a:pathLst>
              </a:custGeom>
              <a:noFill/>
              <a:ln w="28575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238145AD-1ADA-B49F-6387-5210B28BA3FA}"/>
                  </a:ext>
                </a:extLst>
              </p:cNvPr>
              <p:cNvGrpSpPr/>
              <p:nvPr/>
            </p:nvGrpSpPr>
            <p:grpSpPr>
              <a:xfrm>
                <a:off x="3480946" y="1487125"/>
                <a:ext cx="4457967" cy="2562327"/>
                <a:chOff x="3480946" y="1487125"/>
                <a:chExt cx="4457967" cy="2562327"/>
              </a:xfrm>
            </p:grpSpPr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A31AF418-D99A-27A3-B14E-45BAF026C804}"/>
                    </a:ext>
                  </a:extLst>
                </p:cNvPr>
                <p:cNvGrpSpPr/>
                <p:nvPr/>
              </p:nvGrpSpPr>
              <p:grpSpPr>
                <a:xfrm>
                  <a:off x="3480946" y="1487125"/>
                  <a:ext cx="1661427" cy="1959105"/>
                  <a:chOff x="3480946" y="1487125"/>
                  <a:chExt cx="1661427" cy="1959105"/>
                </a:xfrm>
              </p:grpSpPr>
              <p:grpSp>
                <p:nvGrpSpPr>
                  <p:cNvPr id="391" name="Group 390">
                    <a:extLst>
                      <a:ext uri="{FF2B5EF4-FFF2-40B4-BE49-F238E27FC236}">
                        <a16:creationId xmlns:a16="http://schemas.microsoft.com/office/drawing/2014/main" id="{37819993-3134-77EE-6AAC-F47085E83963}"/>
                      </a:ext>
                    </a:extLst>
                  </p:cNvPr>
                  <p:cNvGrpSpPr/>
                  <p:nvPr/>
                </p:nvGrpSpPr>
                <p:grpSpPr>
                  <a:xfrm>
                    <a:off x="3480946" y="1487125"/>
                    <a:ext cx="1030872" cy="1120438"/>
                    <a:chOff x="3480946" y="1487125"/>
                    <a:chExt cx="1030872" cy="1120438"/>
                  </a:xfrm>
                </p:grpSpPr>
                <p:sp>
                  <p:nvSpPr>
                    <p:cNvPr id="407" name="Freeform: Shape 406">
                      <a:extLst>
                        <a:ext uri="{FF2B5EF4-FFF2-40B4-BE49-F238E27FC236}">
                          <a16:creationId xmlns:a16="http://schemas.microsoft.com/office/drawing/2014/main" id="{1EF41B59-3BF1-034E-32CA-5AAFA8A6A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8820" y="1487125"/>
                      <a:ext cx="12201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601672A0-6E6B-31B1-952C-E2B21A803F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80946" y="1521901"/>
                      <a:ext cx="1030872" cy="1085662"/>
                      <a:chOff x="3480946" y="1521901"/>
                      <a:chExt cx="1030872" cy="1085662"/>
                    </a:xfrm>
                  </p:grpSpPr>
                  <p:sp>
                    <p:nvSpPr>
                      <p:cNvPr id="409" name="Freeform: Shape 408">
                        <a:extLst>
                          <a:ext uri="{FF2B5EF4-FFF2-40B4-BE49-F238E27FC236}">
                            <a16:creationId xmlns:a16="http://schemas.microsoft.com/office/drawing/2014/main" id="{9D246F8E-2133-C2B9-CD31-558B539D4B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1267" y="1639511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0" name="Freeform: Shape 409">
                        <a:extLst>
                          <a:ext uri="{FF2B5EF4-FFF2-40B4-BE49-F238E27FC236}">
                            <a16:creationId xmlns:a16="http://schemas.microsoft.com/office/drawing/2014/main" id="{0D1E36EE-2D2E-C1DC-2BA8-2C9B6DD30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6152" y="1780778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1" name="Freeform: Shape 410">
                        <a:extLst>
                          <a:ext uri="{FF2B5EF4-FFF2-40B4-BE49-F238E27FC236}">
                            <a16:creationId xmlns:a16="http://schemas.microsoft.com/office/drawing/2014/main" id="{70F9CA15-0496-F651-CD65-64DE712393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17455" y="2063967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" name="Freeform: Shape 411">
                        <a:extLst>
                          <a:ext uri="{FF2B5EF4-FFF2-40B4-BE49-F238E27FC236}">
                            <a16:creationId xmlns:a16="http://schemas.microsoft.com/office/drawing/2014/main" id="{36F1437C-9BA7-9973-08B6-2194DC2792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6947" y="1938723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" name="Freeform: Shape 412">
                        <a:extLst>
                          <a:ext uri="{FF2B5EF4-FFF2-40B4-BE49-F238E27FC236}">
                            <a16:creationId xmlns:a16="http://schemas.microsoft.com/office/drawing/2014/main" id="{69939DBC-9F00-411B-D073-6B2544E8B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07010" y="2207960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" name="Freeform: Shape 413">
                        <a:extLst>
                          <a:ext uri="{FF2B5EF4-FFF2-40B4-BE49-F238E27FC236}">
                            <a16:creationId xmlns:a16="http://schemas.microsoft.com/office/drawing/2014/main" id="{B2D9F755-99AA-E652-5D14-0291056F9D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0978" y="2207959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" name="Freeform: Shape 414">
                        <a:extLst>
                          <a:ext uri="{FF2B5EF4-FFF2-40B4-BE49-F238E27FC236}">
                            <a16:creationId xmlns:a16="http://schemas.microsoft.com/office/drawing/2014/main" id="{F7E4A341-71EC-2F0E-A19A-D65FCCE5DA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22335" y="2360783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" name="Freeform: Shape 415">
                        <a:extLst>
                          <a:ext uri="{FF2B5EF4-FFF2-40B4-BE49-F238E27FC236}">
                            <a16:creationId xmlns:a16="http://schemas.microsoft.com/office/drawing/2014/main" id="{F1EA082C-8EE4-502C-2156-6D9036C50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72578" y="2529191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" name="Freeform: Shape 416">
                        <a:extLst>
                          <a:ext uri="{FF2B5EF4-FFF2-40B4-BE49-F238E27FC236}">
                            <a16:creationId xmlns:a16="http://schemas.microsoft.com/office/drawing/2014/main" id="{C8FF362F-510F-EA31-388D-1CA8B4D3FFC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520132" y="1482715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" name="Freeform: Shape 417">
                        <a:extLst>
                          <a:ext uri="{FF2B5EF4-FFF2-40B4-BE49-F238E27FC236}">
                            <a16:creationId xmlns:a16="http://schemas.microsoft.com/office/drawing/2014/main" id="{7B86AD5F-EDCD-BA23-3F02-4C23727D3EB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535372" y="1635115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" name="Freeform: Shape 418">
                        <a:extLst>
                          <a:ext uri="{FF2B5EF4-FFF2-40B4-BE49-F238E27FC236}">
                            <a16:creationId xmlns:a16="http://schemas.microsoft.com/office/drawing/2014/main" id="{E32C52C5-9562-A825-F369-4CF01DAF38A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542992" y="1777990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" name="Freeform: Shape 419">
                        <a:extLst>
                          <a:ext uri="{FF2B5EF4-FFF2-40B4-BE49-F238E27FC236}">
                            <a16:creationId xmlns:a16="http://schemas.microsoft.com/office/drawing/2014/main" id="{9829FBD4-FAD3-3577-B301-889BDD698B7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680152" y="1934200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" name="Freeform: Shape 420">
                        <a:extLst>
                          <a:ext uri="{FF2B5EF4-FFF2-40B4-BE49-F238E27FC236}">
                            <a16:creationId xmlns:a16="http://schemas.microsoft.com/office/drawing/2014/main" id="{E9603F50-4973-4458-8B2C-91653BA22AB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720157" y="2061835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" name="Freeform: Shape 421">
                        <a:extLst>
                          <a:ext uri="{FF2B5EF4-FFF2-40B4-BE49-F238E27FC236}">
                            <a16:creationId xmlns:a16="http://schemas.microsoft.com/office/drawing/2014/main" id="{097FA48F-32C3-9248-64F6-9699E1198C1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05882" y="2208520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" name="Freeform: Shape 422">
                        <a:extLst>
                          <a:ext uri="{FF2B5EF4-FFF2-40B4-BE49-F238E27FC236}">
                            <a16:creationId xmlns:a16="http://schemas.microsoft.com/office/drawing/2014/main" id="{2F547492-9DB9-4670-436D-53156DAE40C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192597" y="2204710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" name="Freeform: Shape 423">
                        <a:extLst>
                          <a:ext uri="{FF2B5EF4-FFF2-40B4-BE49-F238E27FC236}">
                            <a16:creationId xmlns:a16="http://schemas.microsoft.com/office/drawing/2014/main" id="{BEE37266-A4D7-8225-61AA-F5390EE758A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221172" y="2359015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" name="Freeform: Shape 424">
                        <a:extLst>
                          <a:ext uri="{FF2B5EF4-FFF2-40B4-BE49-F238E27FC236}">
                            <a16:creationId xmlns:a16="http://schemas.microsoft.com/office/drawing/2014/main" id="{29578379-E0E4-B132-71A3-C29CCC6218D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472632" y="2522845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392" name="Group 391">
                    <a:extLst>
                      <a:ext uri="{FF2B5EF4-FFF2-40B4-BE49-F238E27FC236}">
                        <a16:creationId xmlns:a16="http://schemas.microsoft.com/office/drawing/2014/main" id="{9C818BF1-A97D-FA8D-6C72-32FA401E32B9}"/>
                      </a:ext>
                    </a:extLst>
                  </p:cNvPr>
                  <p:cNvGrpSpPr/>
                  <p:nvPr/>
                </p:nvGrpSpPr>
                <p:grpSpPr>
                  <a:xfrm>
                    <a:off x="4673476" y="2679506"/>
                    <a:ext cx="468897" cy="766724"/>
                    <a:chOff x="4673476" y="2679506"/>
                    <a:chExt cx="468897" cy="766724"/>
                  </a:xfrm>
                </p:grpSpPr>
                <p:sp>
                  <p:nvSpPr>
                    <p:cNvPr id="393" name="Freeform: Shape 392">
                      <a:extLst>
                        <a:ext uri="{FF2B5EF4-FFF2-40B4-BE49-F238E27FC236}">
                          <a16:creationId xmlns:a16="http://schemas.microsoft.com/office/drawing/2014/main" id="{1DD55B2C-C5C2-AAC9-5714-CE1B5D809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7327" y="2679506"/>
                      <a:ext cx="12201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4" name="Freeform: Shape 393">
                      <a:extLst>
                        <a:ext uri="{FF2B5EF4-FFF2-40B4-BE49-F238E27FC236}">
                          <a16:creationId xmlns:a16="http://schemas.microsoft.com/office/drawing/2014/main" id="{D1065BBF-A4FC-9BA6-43B2-76CE496ACF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9182" y="3009675"/>
                      <a:ext cx="12201" cy="78481"/>
                    </a:xfrm>
                    <a:custGeom>
                      <a:avLst/>
                      <a:gdLst>
                        <a:gd name="connsiteX0" fmla="*/ 0 w 13094"/>
                        <a:gd name="connsiteY0" fmla="*/ 0 h 96303"/>
                        <a:gd name="connsiteX1" fmla="*/ 0 w 13094"/>
                        <a:gd name="connsiteY1" fmla="*/ 96304 h 96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303">
                          <a:moveTo>
                            <a:pt x="0" y="0"/>
                          </a:moveTo>
                          <a:lnTo>
                            <a:pt x="0" y="96304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5" name="Freeform: Shape 394">
                      <a:extLst>
                        <a:ext uri="{FF2B5EF4-FFF2-40B4-BE49-F238E27FC236}">
                          <a16:creationId xmlns:a16="http://schemas.microsoft.com/office/drawing/2014/main" id="{14B7665E-2A00-828C-8E2E-550260011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701" y="3009675"/>
                      <a:ext cx="12201" cy="78481"/>
                    </a:xfrm>
                    <a:custGeom>
                      <a:avLst/>
                      <a:gdLst>
                        <a:gd name="connsiteX0" fmla="*/ 0 w 13094"/>
                        <a:gd name="connsiteY0" fmla="*/ 0 h 96303"/>
                        <a:gd name="connsiteX1" fmla="*/ 0 w 13094"/>
                        <a:gd name="connsiteY1" fmla="*/ 96304 h 96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303">
                          <a:moveTo>
                            <a:pt x="0" y="0"/>
                          </a:moveTo>
                          <a:lnTo>
                            <a:pt x="0" y="96304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6" name="Freeform: Shape 395">
                      <a:extLst>
                        <a:ext uri="{FF2B5EF4-FFF2-40B4-BE49-F238E27FC236}">
                          <a16:creationId xmlns:a16="http://schemas.microsoft.com/office/drawing/2014/main" id="{446BC351-4533-C7D9-CC4A-AF9B0212B6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4662" y="2838978"/>
                      <a:ext cx="12201" cy="78481"/>
                    </a:xfrm>
                    <a:custGeom>
                      <a:avLst/>
                      <a:gdLst>
                        <a:gd name="connsiteX0" fmla="*/ 0 w 13094"/>
                        <a:gd name="connsiteY0" fmla="*/ 0 h 96303"/>
                        <a:gd name="connsiteX1" fmla="*/ 0 w 13094"/>
                        <a:gd name="connsiteY1" fmla="*/ 96304 h 96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303">
                          <a:moveTo>
                            <a:pt x="0" y="0"/>
                          </a:moveTo>
                          <a:lnTo>
                            <a:pt x="0" y="96304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7" name="Freeform: Shape 396">
                      <a:extLst>
                        <a:ext uri="{FF2B5EF4-FFF2-40B4-BE49-F238E27FC236}">
                          <a16:creationId xmlns:a16="http://schemas.microsoft.com/office/drawing/2014/main" id="{E37B54E1-C204-2A41-FA88-7259EC4CF5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3559" y="3367749"/>
                      <a:ext cx="12201" cy="78481"/>
                    </a:xfrm>
                    <a:custGeom>
                      <a:avLst/>
                      <a:gdLst>
                        <a:gd name="connsiteX0" fmla="*/ 0 w 13094"/>
                        <a:gd name="connsiteY0" fmla="*/ 0 h 96303"/>
                        <a:gd name="connsiteX1" fmla="*/ 0 w 13094"/>
                        <a:gd name="connsiteY1" fmla="*/ 96304 h 96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303">
                          <a:moveTo>
                            <a:pt x="0" y="0"/>
                          </a:moveTo>
                          <a:lnTo>
                            <a:pt x="0" y="96304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8" name="Freeform: Shape 397">
                      <a:extLst>
                        <a:ext uri="{FF2B5EF4-FFF2-40B4-BE49-F238E27FC236}">
                          <a16:creationId xmlns:a16="http://schemas.microsoft.com/office/drawing/2014/main" id="{3AF46821-E81F-545E-1443-E9988F631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9109" y="3367749"/>
                      <a:ext cx="12201" cy="78481"/>
                    </a:xfrm>
                    <a:custGeom>
                      <a:avLst/>
                      <a:gdLst>
                        <a:gd name="connsiteX0" fmla="*/ 0 w 13094"/>
                        <a:gd name="connsiteY0" fmla="*/ 0 h 96303"/>
                        <a:gd name="connsiteX1" fmla="*/ 0 w 13094"/>
                        <a:gd name="connsiteY1" fmla="*/ 96304 h 96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303">
                          <a:moveTo>
                            <a:pt x="0" y="0"/>
                          </a:moveTo>
                          <a:lnTo>
                            <a:pt x="0" y="96304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9" name="Freeform: Shape 398">
                      <a:extLst>
                        <a:ext uri="{FF2B5EF4-FFF2-40B4-BE49-F238E27FC236}">
                          <a16:creationId xmlns:a16="http://schemas.microsoft.com/office/drawing/2014/main" id="{45C5F12C-DC1A-FA10-F454-5C7C043FC9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5951" y="3180372"/>
                      <a:ext cx="12201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0" name="Freeform: Shape 399">
                      <a:extLst>
                        <a:ext uri="{FF2B5EF4-FFF2-40B4-BE49-F238E27FC236}">
                          <a16:creationId xmlns:a16="http://schemas.microsoft.com/office/drawing/2014/main" id="{3C3B8332-8B8F-EF9A-2662-FB3B6A482B7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2662" y="2679055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1" name="Freeform: Shape 400">
                      <a:extLst>
                        <a:ext uri="{FF2B5EF4-FFF2-40B4-BE49-F238E27FC236}">
                          <a16:creationId xmlns:a16="http://schemas.microsoft.com/office/drawing/2014/main" id="{6A994F00-E4BC-2451-D6C5-B5CDC87B725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45047" y="2837170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2" name="Freeform: Shape 401">
                      <a:extLst>
                        <a:ext uri="{FF2B5EF4-FFF2-40B4-BE49-F238E27FC236}">
                          <a16:creationId xmlns:a16="http://schemas.microsoft.com/office/drawing/2014/main" id="{C82FC1E8-B44B-FEB5-5C9A-F649183257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64097" y="3010525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3" name="Freeform: Shape 402">
                      <a:extLst>
                        <a:ext uri="{FF2B5EF4-FFF2-40B4-BE49-F238E27FC236}">
                          <a16:creationId xmlns:a16="http://schemas.microsoft.com/office/drawing/2014/main" id="{24878149-2A80-A4A0-85F8-ECD34D4ECC3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77432" y="3010525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4" name="Freeform: Shape 403">
                      <a:extLst>
                        <a:ext uri="{FF2B5EF4-FFF2-40B4-BE49-F238E27FC236}">
                          <a16:creationId xmlns:a16="http://schemas.microsoft.com/office/drawing/2014/main" id="{E6F1811E-37A0-7BFE-675E-E3E3246968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86017" y="3180070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5" name="Freeform: Shape 404">
                      <a:extLst>
                        <a:ext uri="{FF2B5EF4-FFF2-40B4-BE49-F238E27FC236}">
                          <a16:creationId xmlns:a16="http://schemas.microsoft.com/office/drawing/2014/main" id="{14A654BB-AAE0-DCAA-90CF-B95F8E05BCF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85077" y="3368665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6" name="Freeform: Shape 405">
                      <a:extLst>
                        <a:ext uri="{FF2B5EF4-FFF2-40B4-BE49-F238E27FC236}">
                          <a16:creationId xmlns:a16="http://schemas.microsoft.com/office/drawing/2014/main" id="{46116BC9-266A-EC16-FC73-473A8916A8B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103187" y="3368665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DE67E12B-7AE2-9B32-E3A1-2E2B253E3CB4}"/>
                    </a:ext>
                  </a:extLst>
                </p:cNvPr>
                <p:cNvGrpSpPr/>
                <p:nvPr/>
              </p:nvGrpSpPr>
              <p:grpSpPr>
                <a:xfrm>
                  <a:off x="5515486" y="3563954"/>
                  <a:ext cx="2423427" cy="485498"/>
                  <a:chOff x="5515486" y="3563954"/>
                  <a:chExt cx="2423427" cy="485498"/>
                </a:xfrm>
              </p:grpSpPr>
              <p:sp>
                <p:nvSpPr>
                  <p:cNvPr id="377" name="Freeform: Shape 376">
                    <a:extLst>
                      <a:ext uri="{FF2B5EF4-FFF2-40B4-BE49-F238E27FC236}">
                        <a16:creationId xmlns:a16="http://schemas.microsoft.com/office/drawing/2014/main" id="{079A03BC-697E-7C1F-2EA7-535D7569BAD5}"/>
                      </a:ext>
                    </a:extLst>
                  </p:cNvPr>
                  <p:cNvSpPr/>
                  <p:nvPr/>
                </p:nvSpPr>
                <p:spPr>
                  <a:xfrm>
                    <a:off x="5557742" y="3563954"/>
                    <a:ext cx="12201" cy="78481"/>
                  </a:xfrm>
                  <a:custGeom>
                    <a:avLst/>
                    <a:gdLst>
                      <a:gd name="connsiteX0" fmla="*/ 0 w 13094"/>
                      <a:gd name="connsiteY0" fmla="*/ 0 h 96303"/>
                      <a:gd name="connsiteX1" fmla="*/ 0 w 13094"/>
                      <a:gd name="connsiteY1" fmla="*/ 96304 h 96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303">
                        <a:moveTo>
                          <a:pt x="0" y="0"/>
                        </a:moveTo>
                        <a:lnTo>
                          <a:pt x="0" y="96304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8" name="Freeform: Shape 377">
                    <a:extLst>
                      <a:ext uri="{FF2B5EF4-FFF2-40B4-BE49-F238E27FC236}">
                        <a16:creationId xmlns:a16="http://schemas.microsoft.com/office/drawing/2014/main" id="{F2DC5402-F1A8-FEF6-682F-5BAC04AAFC0B}"/>
                      </a:ext>
                    </a:extLst>
                  </p:cNvPr>
                  <p:cNvSpPr/>
                  <p:nvPr/>
                </p:nvSpPr>
                <p:spPr>
                  <a:xfrm>
                    <a:off x="5753935" y="3760159"/>
                    <a:ext cx="12201" cy="78481"/>
                  </a:xfrm>
                  <a:custGeom>
                    <a:avLst/>
                    <a:gdLst>
                      <a:gd name="connsiteX0" fmla="*/ 0 w 13094"/>
                      <a:gd name="connsiteY0" fmla="*/ 0 h 96303"/>
                      <a:gd name="connsiteX1" fmla="*/ 0 w 13094"/>
                      <a:gd name="connsiteY1" fmla="*/ 96304 h 96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303">
                        <a:moveTo>
                          <a:pt x="0" y="0"/>
                        </a:moveTo>
                        <a:lnTo>
                          <a:pt x="0" y="96304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9" name="Freeform: Shape 378">
                    <a:extLst>
                      <a:ext uri="{FF2B5EF4-FFF2-40B4-BE49-F238E27FC236}">
                        <a16:creationId xmlns:a16="http://schemas.microsoft.com/office/drawing/2014/main" id="{B395ACC5-239D-AE81-154A-4616E6F97921}"/>
                      </a:ext>
                    </a:extLst>
                  </p:cNvPr>
                  <p:cNvSpPr/>
                  <p:nvPr/>
                </p:nvSpPr>
                <p:spPr>
                  <a:xfrm>
                    <a:off x="6001617" y="3971080"/>
                    <a:ext cx="12201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0" name="Freeform: Shape 379">
                    <a:extLst>
                      <a:ext uri="{FF2B5EF4-FFF2-40B4-BE49-F238E27FC236}">
                        <a16:creationId xmlns:a16="http://schemas.microsoft.com/office/drawing/2014/main" id="{ED5FC647-FFA7-7385-86E4-8A0B89A27FBF}"/>
                      </a:ext>
                    </a:extLst>
                  </p:cNvPr>
                  <p:cNvSpPr/>
                  <p:nvPr/>
                </p:nvSpPr>
                <p:spPr>
                  <a:xfrm>
                    <a:off x="7006252" y="3971080"/>
                    <a:ext cx="12201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1" name="Freeform: Shape 380">
                    <a:extLst>
                      <a:ext uri="{FF2B5EF4-FFF2-40B4-BE49-F238E27FC236}">
                        <a16:creationId xmlns:a16="http://schemas.microsoft.com/office/drawing/2014/main" id="{DF4291F1-3581-48AA-76E8-258341BE3275}"/>
                      </a:ext>
                    </a:extLst>
                  </p:cNvPr>
                  <p:cNvSpPr/>
                  <p:nvPr/>
                </p:nvSpPr>
                <p:spPr>
                  <a:xfrm>
                    <a:off x="7437682" y="3971080"/>
                    <a:ext cx="12201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2" name="Freeform: Shape 381">
                    <a:extLst>
                      <a:ext uri="{FF2B5EF4-FFF2-40B4-BE49-F238E27FC236}">
                        <a16:creationId xmlns:a16="http://schemas.microsoft.com/office/drawing/2014/main" id="{FD854A36-BCA8-3C42-96AE-7212799C6B36}"/>
                      </a:ext>
                    </a:extLst>
                  </p:cNvPr>
                  <p:cNvSpPr/>
                  <p:nvPr/>
                </p:nvSpPr>
                <p:spPr>
                  <a:xfrm>
                    <a:off x="7825554" y="3971080"/>
                    <a:ext cx="12201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3" name="Freeform: Shape 382">
                    <a:extLst>
                      <a:ext uri="{FF2B5EF4-FFF2-40B4-BE49-F238E27FC236}">
                        <a16:creationId xmlns:a16="http://schemas.microsoft.com/office/drawing/2014/main" id="{75A931BE-2DD7-0470-62E7-7F83E297DFCD}"/>
                      </a:ext>
                    </a:extLst>
                  </p:cNvPr>
                  <p:cNvSpPr/>
                  <p:nvPr/>
                </p:nvSpPr>
                <p:spPr>
                  <a:xfrm>
                    <a:off x="7895100" y="3971079"/>
                    <a:ext cx="12201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4" name="Freeform: Shape 383">
                    <a:extLst>
                      <a:ext uri="{FF2B5EF4-FFF2-40B4-BE49-F238E27FC236}">
                        <a16:creationId xmlns:a16="http://schemas.microsoft.com/office/drawing/2014/main" id="{F836CB35-FF81-4E6F-8520-73A29AE6EB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4672" y="3566785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5" name="Freeform: Shape 384">
                    <a:extLst>
                      <a:ext uri="{FF2B5EF4-FFF2-40B4-BE49-F238E27FC236}">
                        <a16:creationId xmlns:a16="http://schemas.microsoft.com/office/drawing/2014/main" id="{ED21ECCC-442C-BF85-0FCB-6F3AEB5D48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752792" y="3757285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6" name="Freeform: Shape 385">
                    <a:extLst>
                      <a:ext uri="{FF2B5EF4-FFF2-40B4-BE49-F238E27FC236}">
                        <a16:creationId xmlns:a16="http://schemas.microsoft.com/office/drawing/2014/main" id="{56AE48EC-7A18-216A-E355-5A2F8249A67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994727" y="3968740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7" name="Freeform: Shape 386">
                    <a:extLst>
                      <a:ext uri="{FF2B5EF4-FFF2-40B4-BE49-F238E27FC236}">
                        <a16:creationId xmlns:a16="http://schemas.microsoft.com/office/drawing/2014/main" id="{0BC0FD94-BAC6-C371-111B-631184FDBC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005647" y="3968740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8" name="Freeform: Shape 387">
                    <a:extLst>
                      <a:ext uri="{FF2B5EF4-FFF2-40B4-BE49-F238E27FC236}">
                        <a16:creationId xmlns:a16="http://schemas.microsoft.com/office/drawing/2014/main" id="{6A98BD7F-D1F3-AA43-6A18-AECBBAA30F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434907" y="3968740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9" name="Freeform: Shape 388">
                    <a:extLst>
                      <a:ext uri="{FF2B5EF4-FFF2-40B4-BE49-F238E27FC236}">
                        <a16:creationId xmlns:a16="http://schemas.microsoft.com/office/drawing/2014/main" id="{F1B68ED3-417D-7BFE-B409-0CD5F01BA2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826067" y="3968740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48A67A10-F637-7CD4-7C1A-96E7B09269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899727" y="3968740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454B7BD-F566-E74C-279F-775E66BA190C}"/>
                </a:ext>
              </a:extLst>
            </p:cNvPr>
            <p:cNvGrpSpPr/>
            <p:nvPr/>
          </p:nvGrpSpPr>
          <p:grpSpPr>
            <a:xfrm>
              <a:off x="3466479" y="1434259"/>
              <a:ext cx="3980844" cy="2934244"/>
              <a:chOff x="3466479" y="1434259"/>
              <a:chExt cx="3980844" cy="2934244"/>
            </a:xfrm>
          </p:grpSpPr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81AD904-39F1-8A03-D993-10F68E762A14}"/>
                  </a:ext>
                </a:extLst>
              </p:cNvPr>
              <p:cNvSpPr/>
              <p:nvPr/>
            </p:nvSpPr>
            <p:spPr>
              <a:xfrm>
                <a:off x="3466479" y="1434259"/>
                <a:ext cx="3940577" cy="2934244"/>
              </a:xfrm>
              <a:custGeom>
                <a:avLst/>
                <a:gdLst>
                  <a:gd name="connsiteX0" fmla="*/ 0 w 4228969"/>
                  <a:gd name="connsiteY0" fmla="*/ 0 h 3600552"/>
                  <a:gd name="connsiteX1" fmla="*/ 269606 w 4228969"/>
                  <a:gd name="connsiteY1" fmla="*/ 0 h 3600552"/>
                  <a:gd name="connsiteX2" fmla="*/ 269606 w 4228969"/>
                  <a:gd name="connsiteY2" fmla="*/ 323286 h 3600552"/>
                  <a:gd name="connsiteX3" fmla="*/ 332064 w 4228969"/>
                  <a:gd name="connsiteY3" fmla="*/ 323286 h 3600552"/>
                  <a:gd name="connsiteX4" fmla="*/ 332064 w 4228969"/>
                  <a:gd name="connsiteY4" fmla="*/ 644298 h 3600552"/>
                  <a:gd name="connsiteX5" fmla="*/ 431186 w 4228969"/>
                  <a:gd name="connsiteY5" fmla="*/ 644298 h 3600552"/>
                  <a:gd name="connsiteX6" fmla="*/ 431186 w 4228969"/>
                  <a:gd name="connsiteY6" fmla="*/ 971062 h 3600552"/>
                  <a:gd name="connsiteX7" fmla="*/ 443494 w 4228969"/>
                  <a:gd name="connsiteY7" fmla="*/ 971062 h 3600552"/>
                  <a:gd name="connsiteX8" fmla="*/ 443494 w 4228969"/>
                  <a:gd name="connsiteY8" fmla="*/ 1299966 h 3600552"/>
                  <a:gd name="connsiteX9" fmla="*/ 645142 w 4228969"/>
                  <a:gd name="connsiteY9" fmla="*/ 1299966 h 3600552"/>
                  <a:gd name="connsiteX10" fmla="*/ 645142 w 4228969"/>
                  <a:gd name="connsiteY10" fmla="*/ 1602252 h 3600552"/>
                  <a:gd name="connsiteX11" fmla="*/ 662949 w 4228969"/>
                  <a:gd name="connsiteY11" fmla="*/ 1602252 h 3600552"/>
                  <a:gd name="connsiteX12" fmla="*/ 662949 w 4228969"/>
                  <a:gd name="connsiteY12" fmla="*/ 1939716 h 3600552"/>
                  <a:gd name="connsiteX13" fmla="*/ 788914 w 4228969"/>
                  <a:gd name="connsiteY13" fmla="*/ 1939716 h 3600552"/>
                  <a:gd name="connsiteX14" fmla="*/ 788914 w 4228969"/>
                  <a:gd name="connsiteY14" fmla="*/ 2268753 h 3600552"/>
                  <a:gd name="connsiteX15" fmla="*/ 1263702 w 4228969"/>
                  <a:gd name="connsiteY15" fmla="*/ 2268753 h 3600552"/>
                  <a:gd name="connsiteX16" fmla="*/ 1263702 w 4228969"/>
                  <a:gd name="connsiteY16" fmla="*/ 2587492 h 3600552"/>
                  <a:gd name="connsiteX17" fmla="*/ 2755764 w 4228969"/>
                  <a:gd name="connsiteY17" fmla="*/ 2587492 h 3600552"/>
                  <a:gd name="connsiteX18" fmla="*/ 2755764 w 4228969"/>
                  <a:gd name="connsiteY18" fmla="*/ 3000661 h 3600552"/>
                  <a:gd name="connsiteX19" fmla="*/ 3007693 w 4228969"/>
                  <a:gd name="connsiteY19" fmla="*/ 3000661 h 3600552"/>
                  <a:gd name="connsiteX20" fmla="*/ 3007693 w 4228969"/>
                  <a:gd name="connsiteY20" fmla="*/ 3600553 h 3600552"/>
                  <a:gd name="connsiteX21" fmla="*/ 4228970 w 4228969"/>
                  <a:gd name="connsiteY21" fmla="*/ 3600553 h 360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28969" h="3600552">
                    <a:moveTo>
                      <a:pt x="0" y="0"/>
                    </a:moveTo>
                    <a:lnTo>
                      <a:pt x="269606" y="0"/>
                    </a:lnTo>
                    <a:lnTo>
                      <a:pt x="269606" y="323286"/>
                    </a:lnTo>
                    <a:lnTo>
                      <a:pt x="332064" y="323286"/>
                    </a:lnTo>
                    <a:lnTo>
                      <a:pt x="332064" y="644298"/>
                    </a:lnTo>
                    <a:lnTo>
                      <a:pt x="431186" y="644298"/>
                    </a:lnTo>
                    <a:lnTo>
                      <a:pt x="431186" y="971062"/>
                    </a:lnTo>
                    <a:lnTo>
                      <a:pt x="443494" y="971062"/>
                    </a:lnTo>
                    <a:lnTo>
                      <a:pt x="443494" y="1299966"/>
                    </a:lnTo>
                    <a:lnTo>
                      <a:pt x="645142" y="1299966"/>
                    </a:lnTo>
                    <a:lnTo>
                      <a:pt x="645142" y="1602252"/>
                    </a:lnTo>
                    <a:lnTo>
                      <a:pt x="662949" y="1602252"/>
                    </a:lnTo>
                    <a:lnTo>
                      <a:pt x="662949" y="1939716"/>
                    </a:lnTo>
                    <a:lnTo>
                      <a:pt x="788914" y="1939716"/>
                    </a:lnTo>
                    <a:lnTo>
                      <a:pt x="788914" y="2268753"/>
                    </a:lnTo>
                    <a:lnTo>
                      <a:pt x="1263702" y="2268753"/>
                    </a:lnTo>
                    <a:lnTo>
                      <a:pt x="1263702" y="2587492"/>
                    </a:lnTo>
                    <a:lnTo>
                      <a:pt x="2755764" y="2587492"/>
                    </a:lnTo>
                    <a:lnTo>
                      <a:pt x="2755764" y="3000661"/>
                    </a:lnTo>
                    <a:lnTo>
                      <a:pt x="3007693" y="3000661"/>
                    </a:lnTo>
                    <a:lnTo>
                      <a:pt x="3007693" y="3600553"/>
                    </a:lnTo>
                    <a:lnTo>
                      <a:pt x="4228970" y="3600553"/>
                    </a:lnTo>
                  </a:path>
                </a:pathLst>
              </a:custGeom>
              <a:noFill/>
              <a:ln w="28575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02073910-9DB1-86AF-FE77-ACE31EFD5171}"/>
                  </a:ext>
                </a:extLst>
              </p:cNvPr>
              <p:cNvGrpSpPr/>
              <p:nvPr/>
            </p:nvGrpSpPr>
            <p:grpSpPr>
              <a:xfrm>
                <a:off x="3677061" y="1613786"/>
                <a:ext cx="3770262" cy="2754717"/>
                <a:chOff x="3677061" y="1613786"/>
                <a:chExt cx="3770262" cy="2754717"/>
              </a:xfrm>
            </p:grpSpPr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45C4AB7-2CF3-2EF7-9D33-124668DEF097}"/>
                    </a:ext>
                  </a:extLst>
                </p:cNvPr>
                <p:cNvGrpSpPr/>
                <p:nvPr/>
              </p:nvGrpSpPr>
              <p:grpSpPr>
                <a:xfrm>
                  <a:off x="3677061" y="1613786"/>
                  <a:ext cx="78372" cy="78372"/>
                  <a:chOff x="3677061" y="1613786"/>
                  <a:chExt cx="78372" cy="78372"/>
                </a:xfrm>
              </p:grpSpPr>
              <p:sp>
                <p:nvSpPr>
                  <p:cNvPr id="371" name="Freeform: Shape 370">
                    <a:extLst>
                      <a:ext uri="{FF2B5EF4-FFF2-40B4-BE49-F238E27FC236}">
                        <a16:creationId xmlns:a16="http://schemas.microsoft.com/office/drawing/2014/main" id="{A33BA4F2-685E-ED8F-0F72-6B39881EB887}"/>
                      </a:ext>
                    </a:extLst>
                  </p:cNvPr>
                  <p:cNvSpPr/>
                  <p:nvPr/>
                </p:nvSpPr>
                <p:spPr>
                  <a:xfrm>
                    <a:off x="3717455" y="1613786"/>
                    <a:ext cx="12201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2" name="Freeform: Shape 371">
                    <a:extLst>
                      <a:ext uri="{FF2B5EF4-FFF2-40B4-BE49-F238E27FC236}">
                        <a16:creationId xmlns:a16="http://schemas.microsoft.com/office/drawing/2014/main" id="{AF92FC78-B805-FB04-AE02-35DD990E8C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16247" y="1608277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F80FB24A-D819-109A-7BB9-6A6A383E1FB0}"/>
                    </a:ext>
                  </a:extLst>
                </p:cNvPr>
                <p:cNvGrpSpPr/>
                <p:nvPr/>
              </p:nvGrpSpPr>
              <p:grpSpPr>
                <a:xfrm>
                  <a:off x="3734211" y="1865909"/>
                  <a:ext cx="78372" cy="78372"/>
                  <a:chOff x="3734211" y="1865909"/>
                  <a:chExt cx="78372" cy="78372"/>
                </a:xfrm>
              </p:grpSpPr>
              <p:sp>
                <p:nvSpPr>
                  <p:cNvPr id="369" name="Freeform: Shape 368">
                    <a:extLst>
                      <a:ext uri="{FF2B5EF4-FFF2-40B4-BE49-F238E27FC236}">
                        <a16:creationId xmlns:a16="http://schemas.microsoft.com/office/drawing/2014/main" id="{86540291-54E6-DC90-BE0A-9AEA43E1363F}"/>
                      </a:ext>
                    </a:extLst>
                  </p:cNvPr>
                  <p:cNvSpPr/>
                  <p:nvPr/>
                </p:nvSpPr>
                <p:spPr>
                  <a:xfrm>
                    <a:off x="3772725" y="1865909"/>
                    <a:ext cx="12201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0" name="Freeform: Shape 369">
                    <a:extLst>
                      <a:ext uri="{FF2B5EF4-FFF2-40B4-BE49-F238E27FC236}">
                        <a16:creationId xmlns:a16="http://schemas.microsoft.com/office/drawing/2014/main" id="{CE32E23D-23C4-AFD8-24C0-77B342E3D32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73397" y="1861642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4C847023-68BA-7E95-16ED-705480B85EA2}"/>
                    </a:ext>
                  </a:extLst>
                </p:cNvPr>
                <p:cNvGrpSpPr/>
                <p:nvPr/>
              </p:nvGrpSpPr>
              <p:grpSpPr>
                <a:xfrm>
                  <a:off x="3829461" y="2142341"/>
                  <a:ext cx="78372" cy="78372"/>
                  <a:chOff x="3829461" y="2142341"/>
                  <a:chExt cx="78372" cy="78372"/>
                </a:xfrm>
              </p:grpSpPr>
              <p:sp>
                <p:nvSpPr>
                  <p:cNvPr id="367" name="Freeform: Shape 366">
                    <a:extLst>
                      <a:ext uri="{FF2B5EF4-FFF2-40B4-BE49-F238E27FC236}">
                        <a16:creationId xmlns:a16="http://schemas.microsoft.com/office/drawing/2014/main" id="{462CC3B0-3C8B-4063-62BC-754E18A6EC35}"/>
                      </a:ext>
                    </a:extLst>
                  </p:cNvPr>
                  <p:cNvSpPr/>
                  <p:nvPr/>
                </p:nvSpPr>
                <p:spPr>
                  <a:xfrm>
                    <a:off x="3867771" y="2142341"/>
                    <a:ext cx="12201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8" name="Freeform: Shape 367">
                    <a:extLst>
                      <a:ext uri="{FF2B5EF4-FFF2-40B4-BE49-F238E27FC236}">
                        <a16:creationId xmlns:a16="http://schemas.microsoft.com/office/drawing/2014/main" id="{DA9CFDD0-FC36-D818-2651-4E905FBC1EE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68647" y="2139772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DA978E34-9BEC-C3E7-478E-FC044858E0B1}"/>
                    </a:ext>
                  </a:extLst>
                </p:cNvPr>
                <p:cNvGrpSpPr/>
                <p:nvPr/>
              </p:nvGrpSpPr>
              <p:grpSpPr>
                <a:xfrm>
                  <a:off x="3827556" y="2408089"/>
                  <a:ext cx="3619767" cy="1960414"/>
                  <a:chOff x="3827556" y="2408089"/>
                  <a:chExt cx="3619767" cy="1960414"/>
                </a:xfrm>
              </p:grpSpPr>
              <p:grpSp>
                <p:nvGrpSpPr>
                  <p:cNvPr id="346" name="Group 345">
                    <a:extLst>
                      <a:ext uri="{FF2B5EF4-FFF2-40B4-BE49-F238E27FC236}">
                        <a16:creationId xmlns:a16="http://schemas.microsoft.com/office/drawing/2014/main" id="{F93052BD-FDA7-4EA3-00F1-E589AAFA20EC}"/>
                      </a:ext>
                    </a:extLst>
                  </p:cNvPr>
                  <p:cNvGrpSpPr/>
                  <p:nvPr/>
                </p:nvGrpSpPr>
                <p:grpSpPr>
                  <a:xfrm>
                    <a:off x="3827556" y="2408089"/>
                    <a:ext cx="415557" cy="867225"/>
                    <a:chOff x="3827556" y="2408089"/>
                    <a:chExt cx="415557" cy="867225"/>
                  </a:xfrm>
                </p:grpSpPr>
                <p:sp>
                  <p:nvSpPr>
                    <p:cNvPr id="359" name="Freeform: Shape 358">
                      <a:extLst>
                        <a:ext uri="{FF2B5EF4-FFF2-40B4-BE49-F238E27FC236}">
                          <a16:creationId xmlns:a16="http://schemas.microsoft.com/office/drawing/2014/main" id="{FED429C6-6393-7276-64F5-C6E411BD7C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7771" y="2408089"/>
                      <a:ext cx="12201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0" name="Freeform: Shape 359">
                      <a:extLst>
                        <a:ext uri="{FF2B5EF4-FFF2-40B4-BE49-F238E27FC236}">
                          <a16:creationId xmlns:a16="http://schemas.microsoft.com/office/drawing/2014/main" id="{CC7F79FF-F904-2E39-BEA9-51BA7F04D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8724" y="2665336"/>
                      <a:ext cx="12201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1" name="Freeform: Shape 360">
                      <a:extLst>
                        <a:ext uri="{FF2B5EF4-FFF2-40B4-BE49-F238E27FC236}">
                          <a16:creationId xmlns:a16="http://schemas.microsoft.com/office/drawing/2014/main" id="{19C49975-5073-747F-DAD4-886FF0A52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2755" y="2945036"/>
                      <a:ext cx="12201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2" name="Freeform: Shape 361">
                      <a:extLst>
                        <a:ext uri="{FF2B5EF4-FFF2-40B4-BE49-F238E27FC236}">
                          <a16:creationId xmlns:a16="http://schemas.microsoft.com/office/drawing/2014/main" id="{92CD3A44-7F6C-6251-C1A3-9C423B7A4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4154" y="3196833"/>
                      <a:ext cx="12201" cy="78481"/>
                    </a:xfrm>
                    <a:custGeom>
                      <a:avLst/>
                      <a:gdLst>
                        <a:gd name="connsiteX0" fmla="*/ 0 w 13094"/>
                        <a:gd name="connsiteY0" fmla="*/ 0 h 96303"/>
                        <a:gd name="connsiteX1" fmla="*/ 0 w 13094"/>
                        <a:gd name="connsiteY1" fmla="*/ 96304 h 96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303">
                          <a:moveTo>
                            <a:pt x="0" y="0"/>
                          </a:moveTo>
                          <a:lnTo>
                            <a:pt x="0" y="96304"/>
                          </a:lnTo>
                        </a:path>
                      </a:pathLst>
                    </a:custGeom>
                    <a:ln w="28575" cap="flat">
                      <a:solidFill>
                        <a:schemeClr val="accent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3" name="Freeform: Shape 362">
                      <a:extLst>
                        <a:ext uri="{FF2B5EF4-FFF2-40B4-BE49-F238E27FC236}">
                          <a16:creationId xmlns:a16="http://schemas.microsoft.com/office/drawing/2014/main" id="{61286FA6-39E9-1BF1-7BAE-48ADF8F52D2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66742" y="2404567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4" name="Freeform: Shape 363">
                      <a:extLst>
                        <a:ext uri="{FF2B5EF4-FFF2-40B4-BE49-F238E27FC236}">
                          <a16:creationId xmlns:a16="http://schemas.microsoft.com/office/drawing/2014/main" id="{15EBBD12-17A2-980D-77A0-A0B8A704F2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66767" y="2661742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5" name="Freeform: Shape 364">
                      <a:extLst>
                        <a:ext uri="{FF2B5EF4-FFF2-40B4-BE49-F238E27FC236}">
                          <a16:creationId xmlns:a16="http://schemas.microsoft.com/office/drawing/2014/main" id="{DBEBF9A5-D7D0-ECE7-E2A7-A6A862E0F2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80102" y="2943682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6" name="Freeform: Shape 365">
                      <a:extLst>
                        <a:ext uri="{FF2B5EF4-FFF2-40B4-BE49-F238E27FC236}">
                          <a16:creationId xmlns:a16="http://schemas.microsoft.com/office/drawing/2014/main" id="{EE672F09-6C50-5D8C-2F08-54B4FA9534A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203927" y="3198952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47" name="Group 346">
                    <a:extLst>
                      <a:ext uri="{FF2B5EF4-FFF2-40B4-BE49-F238E27FC236}">
                        <a16:creationId xmlns:a16="http://schemas.microsoft.com/office/drawing/2014/main" id="{368E2371-2B0D-04EE-1C3A-D961143BE58E}"/>
                      </a:ext>
                    </a:extLst>
                  </p:cNvPr>
                  <p:cNvGrpSpPr/>
                  <p:nvPr/>
                </p:nvGrpSpPr>
                <p:grpSpPr>
                  <a:xfrm>
                    <a:off x="4608606" y="3469667"/>
                    <a:ext cx="2838717" cy="898836"/>
                    <a:chOff x="4608606" y="3469667"/>
                    <a:chExt cx="2838717" cy="898836"/>
                  </a:xfrm>
                </p:grpSpPr>
                <p:sp>
                  <p:nvSpPr>
                    <p:cNvPr id="348" name="Freeform: Shape 347">
                      <a:extLst>
                        <a:ext uri="{FF2B5EF4-FFF2-40B4-BE49-F238E27FC236}">
                          <a16:creationId xmlns:a16="http://schemas.microsoft.com/office/drawing/2014/main" id="{36A45028-C162-6D8A-F2CB-46AB477DD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8152" y="3469667"/>
                      <a:ext cx="12201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49" name="Freeform: Shape 348">
                      <a:extLst>
                        <a:ext uri="{FF2B5EF4-FFF2-40B4-BE49-F238E27FC236}">
                          <a16:creationId xmlns:a16="http://schemas.microsoft.com/office/drawing/2014/main" id="{98D42719-40F9-A74E-B226-C32DFDF22C6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647792" y="3467557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50" name="Group 349">
                      <a:extLst>
                        <a:ext uri="{FF2B5EF4-FFF2-40B4-BE49-F238E27FC236}">
                          <a16:creationId xmlns:a16="http://schemas.microsoft.com/office/drawing/2014/main" id="{959E6C7C-37D9-5AF6-AD26-6C8754B4B4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8171" y="3469667"/>
                      <a:ext cx="2509152" cy="898836"/>
                      <a:chOff x="4938171" y="3469667"/>
                      <a:chExt cx="2509152" cy="898836"/>
                    </a:xfrm>
                  </p:grpSpPr>
                  <p:sp>
                    <p:nvSpPr>
                      <p:cNvPr id="351" name="Freeform: Shape 350">
                        <a:extLst>
                          <a:ext uri="{FF2B5EF4-FFF2-40B4-BE49-F238E27FC236}">
                            <a16:creationId xmlns:a16="http://schemas.microsoft.com/office/drawing/2014/main" id="{B523643C-FE19-F491-CA51-9CCFBA113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7337" y="3469667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2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2" name="Freeform: Shape 351">
                        <a:extLst>
                          <a:ext uri="{FF2B5EF4-FFF2-40B4-BE49-F238E27FC236}">
                            <a16:creationId xmlns:a16="http://schemas.microsoft.com/office/drawing/2014/main" id="{227D364A-C10D-5AD8-65F9-61B0AAA26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5740" y="3799401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2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3" name="Freeform: Shape 352">
                        <a:extLst>
                          <a:ext uri="{FF2B5EF4-FFF2-40B4-BE49-F238E27FC236}">
                            <a16:creationId xmlns:a16="http://schemas.microsoft.com/office/drawing/2014/main" id="{FD782E69-4D20-B2B3-F545-2A82EF4A62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7057" y="4290131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2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4" name="Freeform: Shape 353">
                        <a:extLst>
                          <a:ext uri="{FF2B5EF4-FFF2-40B4-BE49-F238E27FC236}">
                            <a16:creationId xmlns:a16="http://schemas.microsoft.com/office/drawing/2014/main" id="{B59F9D5A-E57C-D717-60AD-A9D2CE4B67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69064" y="4290131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2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5" name="Freeform: Shape 354">
                        <a:extLst>
                          <a:ext uri="{FF2B5EF4-FFF2-40B4-BE49-F238E27FC236}">
                            <a16:creationId xmlns:a16="http://schemas.microsoft.com/office/drawing/2014/main" id="{E691F3EC-4177-4EBB-4504-7D854F04E8A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977357" y="3467557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2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6" name="Freeform: Shape 355">
                        <a:extLst>
                          <a:ext uri="{FF2B5EF4-FFF2-40B4-BE49-F238E27FC236}">
                            <a16:creationId xmlns:a16="http://schemas.microsoft.com/office/drawing/2014/main" id="{C42B2657-6C87-4845-9851-581A53F49D3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207987" y="3797122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2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7" name="Freeform: Shape 356">
                        <a:extLst>
                          <a:ext uri="{FF2B5EF4-FFF2-40B4-BE49-F238E27FC236}">
                            <a16:creationId xmlns:a16="http://schemas.microsoft.com/office/drawing/2014/main" id="{3A8D426B-F856-04A9-0594-3BF62007885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268947" y="4284802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2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8" name="Freeform: Shape 357">
                        <a:extLst>
                          <a:ext uri="{FF2B5EF4-FFF2-40B4-BE49-F238E27FC236}">
                            <a16:creationId xmlns:a16="http://schemas.microsoft.com/office/drawing/2014/main" id="{9CB85699-05F0-C1DA-F90F-378EBCF0B6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408137" y="4284802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2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C219150-3B4E-0E49-AD8D-332CF9F59130}"/>
                </a:ext>
              </a:extLst>
            </p:cNvPr>
            <p:cNvSpPr/>
            <p:nvPr/>
          </p:nvSpPr>
          <p:spPr>
            <a:xfrm>
              <a:off x="3473994" y="1428438"/>
              <a:ext cx="5335084" cy="3433631"/>
            </a:xfrm>
            <a:custGeom>
              <a:avLst/>
              <a:gdLst>
                <a:gd name="connsiteX0" fmla="*/ 0 w 5725532"/>
                <a:gd name="connsiteY0" fmla="*/ 0 h 4213339"/>
                <a:gd name="connsiteX1" fmla="*/ 0 w 5725532"/>
                <a:gd name="connsiteY1" fmla="*/ 4213340 h 4213339"/>
                <a:gd name="connsiteX2" fmla="*/ 5725532 w 5725532"/>
                <a:gd name="connsiteY2" fmla="*/ 4213340 h 42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25532" h="4213339">
                  <a:moveTo>
                    <a:pt x="0" y="0"/>
                  </a:moveTo>
                  <a:lnTo>
                    <a:pt x="0" y="4213340"/>
                  </a:lnTo>
                  <a:lnTo>
                    <a:pt x="5725532" y="421334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B702616-419A-395A-F714-D07B8A7D4681}"/>
                </a:ext>
              </a:extLst>
            </p:cNvPr>
            <p:cNvSpPr/>
            <p:nvPr/>
          </p:nvSpPr>
          <p:spPr>
            <a:xfrm>
              <a:off x="3473994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826C69C-C762-A3F5-2E05-67C0143FDD8B}"/>
                </a:ext>
              </a:extLst>
            </p:cNvPr>
            <p:cNvSpPr/>
            <p:nvPr/>
          </p:nvSpPr>
          <p:spPr>
            <a:xfrm>
              <a:off x="3399446" y="4862069"/>
              <a:ext cx="74547" cy="9731"/>
            </a:xfrm>
            <a:custGeom>
              <a:avLst/>
              <a:gdLst>
                <a:gd name="connsiteX0" fmla="*/ 0 w 80003"/>
                <a:gd name="connsiteY0" fmla="*/ 0 h 11940"/>
                <a:gd name="connsiteX1" fmla="*/ 80004 w 80003"/>
                <a:gd name="connsiteY1" fmla="*/ 0 h 1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03" h="11940">
                  <a:moveTo>
                    <a:pt x="0" y="0"/>
                  </a:moveTo>
                  <a:lnTo>
                    <a:pt x="80004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98A5FE8-2FE8-5C41-E824-CF77302BC837}"/>
                </a:ext>
              </a:extLst>
            </p:cNvPr>
            <p:cNvSpPr/>
            <p:nvPr/>
          </p:nvSpPr>
          <p:spPr>
            <a:xfrm>
              <a:off x="3399446" y="4168044"/>
              <a:ext cx="74547" cy="9731"/>
            </a:xfrm>
            <a:custGeom>
              <a:avLst/>
              <a:gdLst>
                <a:gd name="connsiteX0" fmla="*/ 0 w 80003"/>
                <a:gd name="connsiteY0" fmla="*/ 0 h 11940"/>
                <a:gd name="connsiteX1" fmla="*/ 80004 w 80003"/>
                <a:gd name="connsiteY1" fmla="*/ 0 h 1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03" h="11940">
                  <a:moveTo>
                    <a:pt x="0" y="0"/>
                  </a:moveTo>
                  <a:lnTo>
                    <a:pt x="80004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9C2DF47-5E13-567D-53BB-5CDB6D5B5122}"/>
                </a:ext>
              </a:extLst>
            </p:cNvPr>
            <p:cNvSpPr/>
            <p:nvPr/>
          </p:nvSpPr>
          <p:spPr>
            <a:xfrm>
              <a:off x="3399446" y="3483946"/>
              <a:ext cx="74547" cy="9731"/>
            </a:xfrm>
            <a:custGeom>
              <a:avLst/>
              <a:gdLst>
                <a:gd name="connsiteX0" fmla="*/ 0 w 80003"/>
                <a:gd name="connsiteY0" fmla="*/ 0 h 11940"/>
                <a:gd name="connsiteX1" fmla="*/ 80004 w 80003"/>
                <a:gd name="connsiteY1" fmla="*/ 0 h 1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03" h="11940">
                  <a:moveTo>
                    <a:pt x="0" y="0"/>
                  </a:moveTo>
                  <a:lnTo>
                    <a:pt x="80004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2708F6A-E916-331B-985E-35E2526F0988}"/>
                </a:ext>
              </a:extLst>
            </p:cNvPr>
            <p:cNvSpPr/>
            <p:nvPr/>
          </p:nvSpPr>
          <p:spPr>
            <a:xfrm>
              <a:off x="3399446" y="2801598"/>
              <a:ext cx="74547" cy="9731"/>
            </a:xfrm>
            <a:custGeom>
              <a:avLst/>
              <a:gdLst>
                <a:gd name="connsiteX0" fmla="*/ 0 w 80003"/>
                <a:gd name="connsiteY0" fmla="*/ 0 h 11940"/>
                <a:gd name="connsiteX1" fmla="*/ 80004 w 80003"/>
                <a:gd name="connsiteY1" fmla="*/ 0 h 1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03" h="11940">
                  <a:moveTo>
                    <a:pt x="0" y="0"/>
                  </a:moveTo>
                  <a:lnTo>
                    <a:pt x="80004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F711CBB-3C7F-572C-BD22-A3690D09B030}"/>
                </a:ext>
              </a:extLst>
            </p:cNvPr>
            <p:cNvSpPr/>
            <p:nvPr/>
          </p:nvSpPr>
          <p:spPr>
            <a:xfrm>
              <a:off x="3399446" y="2119153"/>
              <a:ext cx="74547" cy="9731"/>
            </a:xfrm>
            <a:custGeom>
              <a:avLst/>
              <a:gdLst>
                <a:gd name="connsiteX0" fmla="*/ 0 w 80003"/>
                <a:gd name="connsiteY0" fmla="*/ 0 h 11940"/>
                <a:gd name="connsiteX1" fmla="*/ 80004 w 80003"/>
                <a:gd name="connsiteY1" fmla="*/ 0 h 1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03" h="11940">
                  <a:moveTo>
                    <a:pt x="0" y="0"/>
                  </a:moveTo>
                  <a:lnTo>
                    <a:pt x="80004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CEDF2D7-C11B-82C0-4510-A7CACD6729D4}"/>
                </a:ext>
              </a:extLst>
            </p:cNvPr>
            <p:cNvSpPr/>
            <p:nvPr/>
          </p:nvSpPr>
          <p:spPr>
            <a:xfrm>
              <a:off x="3399446" y="1428438"/>
              <a:ext cx="74547" cy="9731"/>
            </a:xfrm>
            <a:custGeom>
              <a:avLst/>
              <a:gdLst>
                <a:gd name="connsiteX0" fmla="*/ 0 w 80003"/>
                <a:gd name="connsiteY0" fmla="*/ 0 h 11940"/>
                <a:gd name="connsiteX1" fmla="*/ 80004 w 80003"/>
                <a:gd name="connsiteY1" fmla="*/ 0 h 1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003" h="11940">
                  <a:moveTo>
                    <a:pt x="0" y="0"/>
                  </a:moveTo>
                  <a:lnTo>
                    <a:pt x="80004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691FE74-17A6-2A35-9F67-BFCC409FDFEC}"/>
                </a:ext>
              </a:extLst>
            </p:cNvPr>
            <p:cNvSpPr/>
            <p:nvPr/>
          </p:nvSpPr>
          <p:spPr>
            <a:xfrm>
              <a:off x="3918584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E6CF4C8-3528-8B0C-8639-00CD9E7FF4FF}"/>
                </a:ext>
              </a:extLst>
            </p:cNvPr>
            <p:cNvSpPr/>
            <p:nvPr/>
          </p:nvSpPr>
          <p:spPr>
            <a:xfrm>
              <a:off x="4363175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47255D4-6AD3-4575-144B-A5C565FBEE75}"/>
                </a:ext>
              </a:extLst>
            </p:cNvPr>
            <p:cNvSpPr/>
            <p:nvPr/>
          </p:nvSpPr>
          <p:spPr>
            <a:xfrm>
              <a:off x="4807765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0ECEBB0-DB59-33AC-A6DC-18620A7D26DD}"/>
                </a:ext>
              </a:extLst>
            </p:cNvPr>
            <p:cNvSpPr/>
            <p:nvPr/>
          </p:nvSpPr>
          <p:spPr>
            <a:xfrm>
              <a:off x="5252356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26CEFDD-28FF-2FF0-CEBA-4565AAE6C3EB}"/>
                </a:ext>
              </a:extLst>
            </p:cNvPr>
            <p:cNvSpPr/>
            <p:nvPr/>
          </p:nvSpPr>
          <p:spPr>
            <a:xfrm>
              <a:off x="5696947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1BF0263-18D6-A793-BB4D-157EDFF67EFD}"/>
                </a:ext>
              </a:extLst>
            </p:cNvPr>
            <p:cNvSpPr/>
            <p:nvPr/>
          </p:nvSpPr>
          <p:spPr>
            <a:xfrm>
              <a:off x="6141537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CD3095-F64B-5CCF-FD2E-07DA4F1307D6}"/>
                </a:ext>
              </a:extLst>
            </p:cNvPr>
            <p:cNvSpPr/>
            <p:nvPr/>
          </p:nvSpPr>
          <p:spPr>
            <a:xfrm>
              <a:off x="6586128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584D3A-786A-AFE2-DC3A-FA0EF970FA54}"/>
                </a:ext>
              </a:extLst>
            </p:cNvPr>
            <p:cNvSpPr/>
            <p:nvPr/>
          </p:nvSpPr>
          <p:spPr>
            <a:xfrm>
              <a:off x="7030719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887D768-3A44-769D-578E-CB818C78189F}"/>
                </a:ext>
              </a:extLst>
            </p:cNvPr>
            <p:cNvSpPr/>
            <p:nvPr/>
          </p:nvSpPr>
          <p:spPr>
            <a:xfrm>
              <a:off x="7475309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11F15E9-8142-5F95-EA2C-D076EC758495}"/>
                </a:ext>
              </a:extLst>
            </p:cNvPr>
            <p:cNvSpPr/>
            <p:nvPr/>
          </p:nvSpPr>
          <p:spPr>
            <a:xfrm>
              <a:off x="8809077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240CE43-C5A7-8423-77E1-ACF898DBDF7B}"/>
                </a:ext>
              </a:extLst>
            </p:cNvPr>
            <p:cNvSpPr/>
            <p:nvPr/>
          </p:nvSpPr>
          <p:spPr>
            <a:xfrm>
              <a:off x="8364491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A74F8CF-5320-F7B7-67F7-98583B6FAAA7}"/>
                </a:ext>
              </a:extLst>
            </p:cNvPr>
            <p:cNvSpPr/>
            <p:nvPr/>
          </p:nvSpPr>
          <p:spPr>
            <a:xfrm>
              <a:off x="7919899" y="4862069"/>
              <a:ext cx="11126" cy="65198"/>
            </a:xfrm>
            <a:custGeom>
              <a:avLst/>
              <a:gdLst>
                <a:gd name="connsiteX0" fmla="*/ 0 w 11940"/>
                <a:gd name="connsiteY0" fmla="*/ 80004 h 80003"/>
                <a:gd name="connsiteX1" fmla="*/ 0 w 11940"/>
                <a:gd name="connsiteY1" fmla="*/ 0 h 8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40" h="80003">
                  <a:moveTo>
                    <a:pt x="0" y="80004"/>
                  </a:moveTo>
                  <a:lnTo>
                    <a:pt x="0" y="0"/>
                  </a:lnTo>
                </a:path>
              </a:pathLst>
            </a:custGeom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90FF69E-4273-5320-2010-4A50FCA66622}"/>
                </a:ext>
              </a:extLst>
            </p:cNvPr>
            <p:cNvSpPr txBox="1"/>
            <p:nvPr/>
          </p:nvSpPr>
          <p:spPr>
            <a:xfrm>
              <a:off x="3107498" y="1327150"/>
              <a:ext cx="231522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1.0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EE0851-2103-C15A-F9CD-423629BAA227}"/>
                </a:ext>
              </a:extLst>
            </p:cNvPr>
            <p:cNvSpPr txBox="1"/>
            <p:nvPr/>
          </p:nvSpPr>
          <p:spPr>
            <a:xfrm>
              <a:off x="3107498" y="2016445"/>
              <a:ext cx="231522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0.8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C6969F2-4118-4C06-0596-A81ACFEB7060}"/>
                </a:ext>
              </a:extLst>
            </p:cNvPr>
            <p:cNvSpPr txBox="1"/>
            <p:nvPr/>
          </p:nvSpPr>
          <p:spPr>
            <a:xfrm>
              <a:off x="3107498" y="2708845"/>
              <a:ext cx="231522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3F1AD48-50F4-FCC2-CC28-7540038F1639}"/>
                </a:ext>
              </a:extLst>
            </p:cNvPr>
            <p:cNvSpPr txBox="1"/>
            <p:nvPr/>
          </p:nvSpPr>
          <p:spPr>
            <a:xfrm>
              <a:off x="3107498" y="3391930"/>
              <a:ext cx="231522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0.4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297463-5915-C35C-1C8D-2B92B0C7BB03}"/>
                </a:ext>
              </a:extLst>
            </p:cNvPr>
            <p:cNvSpPr txBox="1"/>
            <p:nvPr/>
          </p:nvSpPr>
          <p:spPr>
            <a:xfrm>
              <a:off x="3107498" y="4081225"/>
              <a:ext cx="231522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2CF0BCC-76BC-B8B2-3505-CF6EF51065DE}"/>
                </a:ext>
              </a:extLst>
            </p:cNvPr>
            <p:cNvSpPr txBox="1"/>
            <p:nvPr/>
          </p:nvSpPr>
          <p:spPr>
            <a:xfrm>
              <a:off x="3107498" y="4754996"/>
              <a:ext cx="231522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9472A1B-EECC-EBE2-D745-FCBDA406A5DB}"/>
                </a:ext>
              </a:extLst>
            </p:cNvPr>
            <p:cNvSpPr txBox="1"/>
            <p:nvPr/>
          </p:nvSpPr>
          <p:spPr>
            <a:xfrm rot="16200000">
              <a:off x="1585540" y="3336822"/>
              <a:ext cx="2639008" cy="2601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Probability of Survival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CD34167-14CF-3705-3C00-CE384812944D}"/>
                </a:ext>
              </a:extLst>
            </p:cNvPr>
            <p:cNvSpPr txBox="1"/>
            <p:nvPr/>
          </p:nvSpPr>
          <p:spPr>
            <a:xfrm>
              <a:off x="3416819" y="4978551"/>
              <a:ext cx="92608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936C65-4C2B-FB3E-5F81-82E5418A5AEA}"/>
                </a:ext>
              </a:extLst>
            </p:cNvPr>
            <p:cNvSpPr txBox="1"/>
            <p:nvPr/>
          </p:nvSpPr>
          <p:spPr>
            <a:xfrm>
              <a:off x="3816999" y="4978551"/>
              <a:ext cx="185218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F1A0D2C-9E05-944E-EDF2-249CE18CA577}"/>
                </a:ext>
              </a:extLst>
            </p:cNvPr>
            <p:cNvSpPr txBox="1"/>
            <p:nvPr/>
          </p:nvSpPr>
          <p:spPr>
            <a:xfrm>
              <a:off x="4263484" y="4978551"/>
              <a:ext cx="185218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E8B354D-CC9A-5C72-457E-7A4F4B9B8051}"/>
                </a:ext>
              </a:extLst>
            </p:cNvPr>
            <p:cNvSpPr txBox="1"/>
            <p:nvPr/>
          </p:nvSpPr>
          <p:spPr>
            <a:xfrm>
              <a:off x="4709968" y="4978551"/>
              <a:ext cx="185218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36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724EF11-877A-BB91-B0B6-D9D6BFCE251D}"/>
                </a:ext>
              </a:extLst>
            </p:cNvPr>
            <p:cNvSpPr txBox="1"/>
            <p:nvPr/>
          </p:nvSpPr>
          <p:spPr>
            <a:xfrm>
              <a:off x="5156452" y="4978551"/>
              <a:ext cx="185218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48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6A78D8C-0975-20D6-B420-F98709EC27B7}"/>
                </a:ext>
              </a:extLst>
            </p:cNvPr>
            <p:cNvSpPr txBox="1"/>
            <p:nvPr/>
          </p:nvSpPr>
          <p:spPr>
            <a:xfrm>
              <a:off x="5602936" y="4978551"/>
              <a:ext cx="185218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721B067-1363-0C4A-B935-4772080BFE56}"/>
                </a:ext>
              </a:extLst>
            </p:cNvPr>
            <p:cNvSpPr txBox="1"/>
            <p:nvPr/>
          </p:nvSpPr>
          <p:spPr>
            <a:xfrm>
              <a:off x="6049420" y="4978551"/>
              <a:ext cx="185218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A743D81-29AC-5142-EDC2-095A3AAFD2B8}"/>
                </a:ext>
              </a:extLst>
            </p:cNvPr>
            <p:cNvSpPr txBox="1"/>
            <p:nvPr/>
          </p:nvSpPr>
          <p:spPr>
            <a:xfrm>
              <a:off x="6495904" y="4978551"/>
              <a:ext cx="185218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84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E31ECB6-7B70-D4F9-4391-E947CD398927}"/>
                </a:ext>
              </a:extLst>
            </p:cNvPr>
            <p:cNvSpPr txBox="1"/>
            <p:nvPr/>
          </p:nvSpPr>
          <p:spPr>
            <a:xfrm>
              <a:off x="6942388" y="4978551"/>
              <a:ext cx="185218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96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EF3FEFB-C0AB-03E6-F998-B62C39FFB9A2}"/>
                </a:ext>
              </a:extLst>
            </p:cNvPr>
            <p:cNvSpPr txBox="1"/>
            <p:nvPr/>
          </p:nvSpPr>
          <p:spPr>
            <a:xfrm>
              <a:off x="7342568" y="4978551"/>
              <a:ext cx="277826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108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A82B5B2-8079-17D1-B911-FBA1DE36CBAE}"/>
                </a:ext>
              </a:extLst>
            </p:cNvPr>
            <p:cNvSpPr txBox="1"/>
            <p:nvPr/>
          </p:nvSpPr>
          <p:spPr>
            <a:xfrm>
              <a:off x="8682025" y="4978551"/>
              <a:ext cx="277826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9F0C3FD-473A-2BFA-533E-0FABB50AAE06}"/>
                </a:ext>
              </a:extLst>
            </p:cNvPr>
            <p:cNvSpPr txBox="1"/>
            <p:nvPr/>
          </p:nvSpPr>
          <p:spPr>
            <a:xfrm>
              <a:off x="8235536" y="4978551"/>
              <a:ext cx="277826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132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6F093D-0172-4AE6-177A-AEBE672274BA}"/>
                </a:ext>
              </a:extLst>
            </p:cNvPr>
            <p:cNvSpPr txBox="1"/>
            <p:nvPr/>
          </p:nvSpPr>
          <p:spPr>
            <a:xfrm>
              <a:off x="7789052" y="4978551"/>
              <a:ext cx="277826" cy="1755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120</a:t>
              </a: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9EEF38F-BA8D-8504-BE10-058FF5B26170}"/>
                </a:ext>
              </a:extLst>
            </p:cNvPr>
            <p:cNvSpPr/>
            <p:nvPr/>
          </p:nvSpPr>
          <p:spPr>
            <a:xfrm>
              <a:off x="3585805" y="1352180"/>
              <a:ext cx="12201" cy="78372"/>
            </a:xfrm>
            <a:custGeom>
              <a:avLst/>
              <a:gdLst>
                <a:gd name="connsiteX0" fmla="*/ 0 w 13094"/>
                <a:gd name="connsiteY0" fmla="*/ 0 h 96169"/>
                <a:gd name="connsiteX1" fmla="*/ 0 w 13094"/>
                <a:gd name="connsiteY1" fmla="*/ 96170 h 96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4" h="96169">
                  <a:moveTo>
                    <a:pt x="0" y="0"/>
                  </a:moveTo>
                  <a:lnTo>
                    <a:pt x="0" y="96170"/>
                  </a:lnTo>
                </a:path>
              </a:pathLst>
            </a:custGeom>
            <a:ln w="28575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D44522C-D89B-41E2-B0E4-56B56146F7AE}"/>
                </a:ext>
              </a:extLst>
            </p:cNvPr>
            <p:cNvSpPr/>
            <p:nvPr/>
          </p:nvSpPr>
          <p:spPr>
            <a:xfrm>
              <a:off x="3620943" y="1352180"/>
              <a:ext cx="12201" cy="78372"/>
            </a:xfrm>
            <a:custGeom>
              <a:avLst/>
              <a:gdLst>
                <a:gd name="connsiteX0" fmla="*/ 0 w 13094"/>
                <a:gd name="connsiteY0" fmla="*/ 0 h 96169"/>
                <a:gd name="connsiteX1" fmla="*/ 0 w 13094"/>
                <a:gd name="connsiteY1" fmla="*/ 96170 h 96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4" h="96169">
                  <a:moveTo>
                    <a:pt x="0" y="0"/>
                  </a:moveTo>
                  <a:lnTo>
                    <a:pt x="0" y="96170"/>
                  </a:lnTo>
                </a:path>
              </a:pathLst>
            </a:custGeom>
            <a:ln w="28575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35C5506-49CF-D2E7-A0CF-EF53D7021455}"/>
                </a:ext>
              </a:extLst>
            </p:cNvPr>
            <p:cNvGrpSpPr/>
            <p:nvPr/>
          </p:nvGrpSpPr>
          <p:grpSpPr>
            <a:xfrm>
              <a:off x="3471359" y="1430552"/>
              <a:ext cx="4259910" cy="2354023"/>
              <a:chOff x="3471359" y="1430552"/>
              <a:chExt cx="4259910" cy="2354023"/>
            </a:xfrm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E7C34272-9FB3-19D9-92B0-0B89FC4803D0}"/>
                  </a:ext>
                </a:extLst>
              </p:cNvPr>
              <p:cNvSpPr/>
              <p:nvPr/>
            </p:nvSpPr>
            <p:spPr>
              <a:xfrm>
                <a:off x="3471359" y="1430552"/>
                <a:ext cx="4224985" cy="2354023"/>
              </a:xfrm>
              <a:custGeom>
                <a:avLst/>
                <a:gdLst>
                  <a:gd name="connsiteX0" fmla="*/ 0 w 4534191"/>
                  <a:gd name="connsiteY0" fmla="*/ 0 h 2888574"/>
                  <a:gd name="connsiteX1" fmla="*/ 180566 w 4534191"/>
                  <a:gd name="connsiteY1" fmla="*/ 0 h 2888574"/>
                  <a:gd name="connsiteX2" fmla="*/ 180566 w 4534191"/>
                  <a:gd name="connsiteY2" fmla="*/ 122386 h 2888574"/>
                  <a:gd name="connsiteX3" fmla="*/ 204790 w 4534191"/>
                  <a:gd name="connsiteY3" fmla="*/ 122386 h 2888574"/>
                  <a:gd name="connsiteX4" fmla="*/ 204790 w 4534191"/>
                  <a:gd name="connsiteY4" fmla="*/ 239422 h 2888574"/>
                  <a:gd name="connsiteX5" fmla="*/ 212254 w 4534191"/>
                  <a:gd name="connsiteY5" fmla="*/ 239422 h 2888574"/>
                  <a:gd name="connsiteX6" fmla="*/ 212254 w 4534191"/>
                  <a:gd name="connsiteY6" fmla="*/ 369164 h 2888574"/>
                  <a:gd name="connsiteX7" fmla="*/ 243156 w 4534191"/>
                  <a:gd name="connsiteY7" fmla="*/ 369164 h 2888574"/>
                  <a:gd name="connsiteX8" fmla="*/ 243156 w 4534191"/>
                  <a:gd name="connsiteY8" fmla="*/ 731105 h 2888574"/>
                  <a:gd name="connsiteX9" fmla="*/ 288330 w 4534191"/>
                  <a:gd name="connsiteY9" fmla="*/ 731105 h 2888574"/>
                  <a:gd name="connsiteX10" fmla="*/ 288330 w 4534191"/>
                  <a:gd name="connsiteY10" fmla="*/ 856567 h 2888574"/>
                  <a:gd name="connsiteX11" fmla="*/ 508178 w 4534191"/>
                  <a:gd name="connsiteY11" fmla="*/ 856567 h 2888574"/>
                  <a:gd name="connsiteX12" fmla="*/ 508178 w 4534191"/>
                  <a:gd name="connsiteY12" fmla="*/ 1004367 h 2888574"/>
                  <a:gd name="connsiteX13" fmla="*/ 672770 w 4534191"/>
                  <a:gd name="connsiteY13" fmla="*/ 1004367 h 2888574"/>
                  <a:gd name="connsiteX14" fmla="*/ 672770 w 4534191"/>
                  <a:gd name="connsiteY14" fmla="*/ 1146950 h 2888574"/>
                  <a:gd name="connsiteX15" fmla="*/ 1521130 w 4534191"/>
                  <a:gd name="connsiteY15" fmla="*/ 1146950 h 2888574"/>
                  <a:gd name="connsiteX16" fmla="*/ 1521130 w 4534191"/>
                  <a:gd name="connsiteY16" fmla="*/ 1319360 h 2888574"/>
                  <a:gd name="connsiteX17" fmla="*/ 2464684 w 4534191"/>
                  <a:gd name="connsiteY17" fmla="*/ 1319360 h 2888574"/>
                  <a:gd name="connsiteX18" fmla="*/ 2464684 w 4534191"/>
                  <a:gd name="connsiteY18" fmla="*/ 1554100 h 2888574"/>
                  <a:gd name="connsiteX19" fmla="*/ 4369469 w 4534191"/>
                  <a:gd name="connsiteY19" fmla="*/ 1554100 h 2888574"/>
                  <a:gd name="connsiteX20" fmla="*/ 4369469 w 4534191"/>
                  <a:gd name="connsiteY20" fmla="*/ 2888574 h 2888574"/>
                  <a:gd name="connsiteX21" fmla="*/ 4534191 w 4534191"/>
                  <a:gd name="connsiteY21" fmla="*/ 2888574 h 2888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34191" h="2888574">
                    <a:moveTo>
                      <a:pt x="0" y="0"/>
                    </a:moveTo>
                    <a:lnTo>
                      <a:pt x="180566" y="0"/>
                    </a:lnTo>
                    <a:lnTo>
                      <a:pt x="180566" y="122386"/>
                    </a:lnTo>
                    <a:lnTo>
                      <a:pt x="204790" y="122386"/>
                    </a:lnTo>
                    <a:lnTo>
                      <a:pt x="204790" y="239422"/>
                    </a:lnTo>
                    <a:lnTo>
                      <a:pt x="212254" y="239422"/>
                    </a:lnTo>
                    <a:lnTo>
                      <a:pt x="212254" y="369164"/>
                    </a:lnTo>
                    <a:lnTo>
                      <a:pt x="243156" y="369164"/>
                    </a:lnTo>
                    <a:lnTo>
                      <a:pt x="243156" y="731105"/>
                    </a:lnTo>
                    <a:lnTo>
                      <a:pt x="288330" y="731105"/>
                    </a:lnTo>
                    <a:lnTo>
                      <a:pt x="288330" y="856567"/>
                    </a:lnTo>
                    <a:lnTo>
                      <a:pt x="508178" y="856567"/>
                    </a:lnTo>
                    <a:lnTo>
                      <a:pt x="508178" y="1004367"/>
                    </a:lnTo>
                    <a:lnTo>
                      <a:pt x="672770" y="1004367"/>
                    </a:lnTo>
                    <a:lnTo>
                      <a:pt x="672770" y="1146950"/>
                    </a:lnTo>
                    <a:lnTo>
                      <a:pt x="1521130" y="1146950"/>
                    </a:lnTo>
                    <a:lnTo>
                      <a:pt x="1521130" y="1319360"/>
                    </a:lnTo>
                    <a:lnTo>
                      <a:pt x="2464684" y="1319360"/>
                    </a:lnTo>
                    <a:lnTo>
                      <a:pt x="2464684" y="1554100"/>
                    </a:lnTo>
                    <a:lnTo>
                      <a:pt x="4369469" y="1554100"/>
                    </a:lnTo>
                    <a:lnTo>
                      <a:pt x="4369469" y="2888574"/>
                    </a:lnTo>
                    <a:lnTo>
                      <a:pt x="4534191" y="2888574"/>
                    </a:ln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D510F132-1790-E0A5-9D66-0B5C8F871695}"/>
                  </a:ext>
                </a:extLst>
              </p:cNvPr>
              <p:cNvGrpSpPr/>
              <p:nvPr/>
            </p:nvGrpSpPr>
            <p:grpSpPr>
              <a:xfrm>
                <a:off x="3597151" y="1447993"/>
                <a:ext cx="4134118" cy="2336582"/>
                <a:chOff x="3597151" y="1447993"/>
                <a:chExt cx="4134118" cy="2336582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9A00C402-D9BF-D4CC-92DA-77F88ACE6418}"/>
                    </a:ext>
                  </a:extLst>
                </p:cNvPr>
                <p:cNvGrpSpPr/>
                <p:nvPr/>
              </p:nvGrpSpPr>
              <p:grpSpPr>
                <a:xfrm>
                  <a:off x="3656206" y="1735542"/>
                  <a:ext cx="4075063" cy="2049033"/>
                  <a:chOff x="3656206" y="1735542"/>
                  <a:chExt cx="4075063" cy="2049033"/>
                </a:xfrm>
              </p:grpSpPr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D63D84D8-CE2B-4018-2262-7FCB6826DBE2}"/>
                      </a:ext>
                    </a:extLst>
                  </p:cNvPr>
                  <p:cNvGrpSpPr/>
                  <p:nvPr/>
                </p:nvGrpSpPr>
                <p:grpSpPr>
                  <a:xfrm>
                    <a:off x="3671446" y="1944282"/>
                    <a:ext cx="4059823" cy="1840293"/>
                    <a:chOff x="3671446" y="1944282"/>
                    <a:chExt cx="4059823" cy="1840293"/>
                  </a:xfrm>
                </p:grpSpPr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2610F2A3-3083-EFBB-B162-67A4AAF832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45741" y="2045110"/>
                      <a:ext cx="3985528" cy="1739465"/>
                      <a:chOff x="3745741" y="2045110"/>
                      <a:chExt cx="3985528" cy="1739465"/>
                    </a:xfrm>
                  </p:grpSpPr>
                  <p:grpSp>
                    <p:nvGrpSpPr>
                      <p:cNvPr id="213" name="Group 212">
                        <a:extLst>
                          <a:ext uri="{FF2B5EF4-FFF2-40B4-BE49-F238E27FC236}">
                            <a16:creationId xmlns:a16="http://schemas.microsoft.com/office/drawing/2014/main" id="{340758CA-4D78-9C4E-62DA-54001E344F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07666" y="2168719"/>
                        <a:ext cx="3823603" cy="1615856"/>
                        <a:chOff x="3907666" y="2168719"/>
                        <a:chExt cx="3823603" cy="1615856"/>
                      </a:xfrm>
                    </p:grpSpPr>
                    <p:sp>
                      <p:nvSpPr>
                        <p:cNvPr id="219" name="Freeform: Shape 218">
                          <a:extLst>
                            <a:ext uri="{FF2B5EF4-FFF2-40B4-BE49-F238E27FC236}">
                              <a16:creationId xmlns:a16="http://schemas.microsoft.com/office/drawing/2014/main" id="{D35289CC-FE85-7679-B28B-80E3F5D2AE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96345" y="3706203"/>
                          <a:ext cx="12201" cy="78372"/>
                        </a:xfrm>
                        <a:custGeom>
                          <a:avLst/>
                          <a:gdLst>
                            <a:gd name="connsiteX0" fmla="*/ 0 w 13094"/>
                            <a:gd name="connsiteY0" fmla="*/ 0 h 96169"/>
                            <a:gd name="connsiteX1" fmla="*/ 0 w 13094"/>
                            <a:gd name="connsiteY1" fmla="*/ 96170 h 961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3094" h="96169">
                              <a:moveTo>
                                <a:pt x="0" y="0"/>
                              </a:moveTo>
                              <a:lnTo>
                                <a:pt x="0" y="96170"/>
                              </a:lnTo>
                            </a:path>
                          </a:pathLst>
                        </a:custGeom>
                        <a:ln w="28575" cap="flat">
                          <a:solidFill>
                            <a:schemeClr val="accent1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0" name="Freeform: Shape 219">
                          <a:extLst>
                            <a:ext uri="{FF2B5EF4-FFF2-40B4-BE49-F238E27FC236}">
                              <a16:creationId xmlns:a16="http://schemas.microsoft.com/office/drawing/2014/main" id="{16DC8554-0D77-EFB2-E147-D2D551FD88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44685" y="3706203"/>
                          <a:ext cx="12201" cy="78372"/>
                        </a:xfrm>
                        <a:custGeom>
                          <a:avLst/>
                          <a:gdLst>
                            <a:gd name="connsiteX0" fmla="*/ 0 w 13094"/>
                            <a:gd name="connsiteY0" fmla="*/ 0 h 96169"/>
                            <a:gd name="connsiteX1" fmla="*/ 0 w 13094"/>
                            <a:gd name="connsiteY1" fmla="*/ 96170 h 961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3094" h="96169">
                              <a:moveTo>
                                <a:pt x="0" y="0"/>
                              </a:moveTo>
                              <a:lnTo>
                                <a:pt x="0" y="96170"/>
                              </a:lnTo>
                            </a:path>
                          </a:pathLst>
                        </a:custGeom>
                        <a:ln w="28575" cap="flat">
                          <a:solidFill>
                            <a:schemeClr val="accent1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1" name="Freeform: Shape 220">
                          <a:extLst>
                            <a:ext uri="{FF2B5EF4-FFF2-40B4-BE49-F238E27FC236}">
                              <a16:creationId xmlns:a16="http://schemas.microsoft.com/office/drawing/2014/main" id="{94E6C091-6E6C-9CE1-2863-C15CC08D74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96345" y="3706202"/>
                          <a:ext cx="12201" cy="78372"/>
                        </a:xfrm>
                        <a:custGeom>
                          <a:avLst/>
                          <a:gdLst>
                            <a:gd name="connsiteX0" fmla="*/ 0 w 13094"/>
                            <a:gd name="connsiteY0" fmla="*/ 0 h 96169"/>
                            <a:gd name="connsiteX1" fmla="*/ 0 w 13094"/>
                            <a:gd name="connsiteY1" fmla="*/ 96170 h 961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3094" h="96169">
                              <a:moveTo>
                                <a:pt x="0" y="0"/>
                              </a:moveTo>
                              <a:lnTo>
                                <a:pt x="0" y="96170"/>
                              </a:lnTo>
                            </a:path>
                          </a:pathLst>
                        </a:custGeom>
                        <a:ln w="28575" cap="flat">
                          <a:solidFill>
                            <a:schemeClr val="accent1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2" name="Freeform: Shape 221">
                          <a:extLst>
                            <a:ext uri="{FF2B5EF4-FFF2-40B4-BE49-F238E27FC236}">
                              <a16:creationId xmlns:a16="http://schemas.microsoft.com/office/drawing/2014/main" id="{81C11B30-2448-BAFC-69C3-C658A194E8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537392" y="3713861"/>
                          <a:ext cx="12201" cy="78372"/>
                        </a:xfrm>
                        <a:custGeom>
                          <a:avLst/>
                          <a:gdLst>
                            <a:gd name="connsiteX0" fmla="*/ 0 w 13094"/>
                            <a:gd name="connsiteY0" fmla="*/ 0 h 96169"/>
                            <a:gd name="connsiteX1" fmla="*/ 0 w 13094"/>
                            <a:gd name="connsiteY1" fmla="*/ 96170 h 961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3094" h="96169">
                              <a:moveTo>
                                <a:pt x="0" y="0"/>
                              </a:moveTo>
                              <a:lnTo>
                                <a:pt x="0" y="96170"/>
                              </a:lnTo>
                            </a:path>
                          </a:pathLst>
                        </a:custGeom>
                        <a:ln w="28575" cap="flat">
                          <a:solidFill>
                            <a:schemeClr val="accent1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3" name="Freeform: Shape 222">
                          <a:extLst>
                            <a:ext uri="{FF2B5EF4-FFF2-40B4-BE49-F238E27FC236}">
                              <a16:creationId xmlns:a16="http://schemas.microsoft.com/office/drawing/2014/main" id="{13B14D0F-450A-20FE-4E9E-BB87D91A60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7685982" y="3713862"/>
                          <a:ext cx="12201" cy="78372"/>
                        </a:xfrm>
                        <a:custGeom>
                          <a:avLst/>
                          <a:gdLst>
                            <a:gd name="connsiteX0" fmla="*/ 0 w 13094"/>
                            <a:gd name="connsiteY0" fmla="*/ 0 h 96169"/>
                            <a:gd name="connsiteX1" fmla="*/ 0 w 13094"/>
                            <a:gd name="connsiteY1" fmla="*/ 96170 h 961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3094" h="96169">
                              <a:moveTo>
                                <a:pt x="0" y="0"/>
                              </a:moveTo>
                              <a:lnTo>
                                <a:pt x="0" y="96170"/>
                              </a:lnTo>
                            </a:path>
                          </a:pathLst>
                        </a:custGeom>
                        <a:ln w="28575" cap="flat">
                          <a:solidFill>
                            <a:schemeClr val="accent1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  <p:grpSp>
                      <p:nvGrpSpPr>
                        <p:cNvPr id="224" name="Group 223">
                          <a:extLst>
                            <a:ext uri="{FF2B5EF4-FFF2-40B4-BE49-F238E27FC236}">
                              <a16:creationId xmlns:a16="http://schemas.microsoft.com/office/drawing/2014/main" id="{21692775-108D-B7CA-0DB2-9C3A7C17AF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07666" y="2168719"/>
                          <a:ext cx="3518803" cy="535748"/>
                          <a:chOff x="3907666" y="2168719"/>
                          <a:chExt cx="3518803" cy="535748"/>
                        </a:xfrm>
                      </p:grpSpPr>
                      <p:sp>
                        <p:nvSpPr>
                          <p:cNvPr id="226" name="Freeform: Shape 225">
                            <a:extLst>
                              <a:ext uri="{FF2B5EF4-FFF2-40B4-BE49-F238E27FC236}">
                                <a16:creationId xmlns:a16="http://schemas.microsoft.com/office/drawing/2014/main" id="{C7CBA72C-9957-6338-97C1-967AE496F23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17551" y="2626095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1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27" name="Freeform: Shape 226">
                            <a:extLst>
                              <a:ext uri="{FF2B5EF4-FFF2-40B4-BE49-F238E27FC236}">
                                <a16:creationId xmlns:a16="http://schemas.microsoft.com/office/drawing/2014/main" id="{B9CF18FC-6E10-076B-4C20-9F768B35B6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76726" y="2626095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1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28" name="Freeform: Shape 227">
                            <a:extLst>
                              <a:ext uri="{FF2B5EF4-FFF2-40B4-BE49-F238E27FC236}">
                                <a16:creationId xmlns:a16="http://schemas.microsoft.com/office/drawing/2014/main" id="{9CCC4BCF-9E08-AFFB-FD65-CF6A0B11C2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95393" y="2626095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1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29" name="Freeform: Shape 228">
                            <a:extLst>
                              <a:ext uri="{FF2B5EF4-FFF2-40B4-BE49-F238E27FC236}">
                                <a16:creationId xmlns:a16="http://schemas.microsoft.com/office/drawing/2014/main" id="{7A18E412-7738-1A75-CA75-91E13AB9DD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70186" y="2626095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1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30" name="Freeform: Shape 229">
                            <a:extLst>
                              <a:ext uri="{FF2B5EF4-FFF2-40B4-BE49-F238E27FC236}">
                                <a16:creationId xmlns:a16="http://schemas.microsoft.com/office/drawing/2014/main" id="{E3C5C9BF-675A-1633-A351-52518710E7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13744" y="2626095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1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31" name="Freeform: Shape 230">
                            <a:extLst>
                              <a:ext uri="{FF2B5EF4-FFF2-40B4-BE49-F238E27FC236}">
                                <a16:creationId xmlns:a16="http://schemas.microsoft.com/office/drawing/2014/main" id="{25F87315-16DB-3E1C-EDC6-8A075EE874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86315" y="2626094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1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32" name="Freeform: Shape 231">
                            <a:extLst>
                              <a:ext uri="{FF2B5EF4-FFF2-40B4-BE49-F238E27FC236}">
                                <a16:creationId xmlns:a16="http://schemas.microsoft.com/office/drawing/2014/main" id="{4980B186-82E4-077D-BF5B-EA0B7197E2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6910647" y="2631814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1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33" name="Freeform: Shape 232">
                            <a:extLst>
                              <a:ext uri="{FF2B5EF4-FFF2-40B4-BE49-F238E27FC236}">
                                <a16:creationId xmlns:a16="http://schemas.microsoft.com/office/drawing/2014/main" id="{A83E10E6-CC18-E87A-19EE-6D9341C4B6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6950652" y="2631815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1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34" name="Freeform: Shape 233">
                            <a:extLst>
                              <a:ext uri="{FF2B5EF4-FFF2-40B4-BE49-F238E27FC236}">
                                <a16:creationId xmlns:a16="http://schemas.microsoft.com/office/drawing/2014/main" id="{1479D99D-3F88-32F6-7986-BBAE808295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6981132" y="2631816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1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35" name="Freeform: Shape 234">
                            <a:extLst>
                              <a:ext uri="{FF2B5EF4-FFF2-40B4-BE49-F238E27FC236}">
                                <a16:creationId xmlns:a16="http://schemas.microsoft.com/office/drawing/2014/main" id="{B5A7EA37-578C-8681-8BD4-F97F8D9F3E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7057332" y="2631817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1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36" name="Freeform: Shape 235">
                            <a:extLst>
                              <a:ext uri="{FF2B5EF4-FFF2-40B4-BE49-F238E27FC236}">
                                <a16:creationId xmlns:a16="http://schemas.microsoft.com/office/drawing/2014/main" id="{D6099AD7-BD18-8E25-5C5D-4D5101CDE5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7114482" y="2631818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1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237" name="Freeform: Shape 236">
                            <a:extLst>
                              <a:ext uri="{FF2B5EF4-FFF2-40B4-BE49-F238E27FC236}">
                                <a16:creationId xmlns:a16="http://schemas.microsoft.com/office/drawing/2014/main" id="{2953C857-E139-F38E-7950-C6A55E4BA0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7381182" y="2631819"/>
                            <a:ext cx="12201" cy="78372"/>
                          </a:xfrm>
                          <a:custGeom>
                            <a:avLst/>
                            <a:gdLst>
                              <a:gd name="connsiteX0" fmla="*/ 0 w 13094"/>
                              <a:gd name="connsiteY0" fmla="*/ 0 h 96169"/>
                              <a:gd name="connsiteX1" fmla="*/ 0 w 13094"/>
                              <a:gd name="connsiteY1" fmla="*/ 96170 h 9616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3094" h="96169">
                                <a:moveTo>
                                  <a:pt x="0" y="0"/>
                                </a:moveTo>
                                <a:lnTo>
                                  <a:pt x="0" y="96170"/>
                                </a:lnTo>
                              </a:path>
                            </a:pathLst>
                          </a:custGeom>
                          <a:ln w="28575" cap="flat">
                            <a:solidFill>
                              <a:schemeClr val="accent1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I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grpSp>
                        <p:nvGrpSpPr>
                          <p:cNvPr id="238" name="Group 237">
                            <a:extLst>
                              <a:ext uri="{FF2B5EF4-FFF2-40B4-BE49-F238E27FC236}">
                                <a16:creationId xmlns:a16="http://schemas.microsoft.com/office/drawing/2014/main" id="{B26B93C6-9B56-7862-3BE2-84614BDFA86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07666" y="2168719"/>
                            <a:ext cx="2411998" cy="535748"/>
                            <a:chOff x="3907666" y="2168719"/>
                            <a:chExt cx="2411998" cy="535748"/>
                          </a:xfrm>
                        </p:grpSpPr>
                        <p:sp>
                          <p:nvSpPr>
                            <p:cNvPr id="239" name="Freeform: Shape 238">
                              <a:extLst>
                                <a:ext uri="{FF2B5EF4-FFF2-40B4-BE49-F238E27FC236}">
                                  <a16:creationId xmlns:a16="http://schemas.microsoft.com/office/drawing/2014/main" id="{4CE8ED01-6512-8D1B-CA90-DC6F7B1775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69552" y="2626095"/>
                              <a:ext cx="12201" cy="78372"/>
                            </a:xfrm>
                            <a:custGeom>
                              <a:avLst/>
                              <a:gdLst>
                                <a:gd name="connsiteX0" fmla="*/ 0 w 13094"/>
                                <a:gd name="connsiteY0" fmla="*/ 0 h 96169"/>
                                <a:gd name="connsiteX1" fmla="*/ 0 w 13094"/>
                                <a:gd name="connsiteY1" fmla="*/ 96170 h 9616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3094" h="96169">
                                  <a:moveTo>
                                    <a:pt x="0" y="0"/>
                                  </a:moveTo>
                                  <a:lnTo>
                                    <a:pt x="0" y="96170"/>
                                  </a:lnTo>
                                </a:path>
                              </a:pathLst>
                            </a:custGeom>
                            <a:ln w="28575" cap="flat">
                              <a:solidFill>
                                <a:schemeClr val="accent1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IN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316" name="Freeform: Shape 315">
                              <a:extLst>
                                <a:ext uri="{FF2B5EF4-FFF2-40B4-BE49-F238E27FC236}">
                                  <a16:creationId xmlns:a16="http://schemas.microsoft.com/office/drawing/2014/main" id="{96E6CF3A-924F-A74A-B0B4-B0221DE96D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852153" y="2626095"/>
                              <a:ext cx="12201" cy="78372"/>
                            </a:xfrm>
                            <a:custGeom>
                              <a:avLst/>
                              <a:gdLst>
                                <a:gd name="connsiteX0" fmla="*/ 0 w 13094"/>
                                <a:gd name="connsiteY0" fmla="*/ 0 h 96169"/>
                                <a:gd name="connsiteX1" fmla="*/ 0 w 13094"/>
                                <a:gd name="connsiteY1" fmla="*/ 96170 h 9616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3094" h="96169">
                                  <a:moveTo>
                                    <a:pt x="0" y="0"/>
                                  </a:moveTo>
                                  <a:lnTo>
                                    <a:pt x="0" y="96170"/>
                                  </a:lnTo>
                                </a:path>
                              </a:pathLst>
                            </a:custGeom>
                            <a:ln w="28575" cap="flat">
                              <a:solidFill>
                                <a:schemeClr val="accent1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IN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317" name="Freeform: Shape 316">
                              <a:extLst>
                                <a:ext uri="{FF2B5EF4-FFF2-40B4-BE49-F238E27FC236}">
                                  <a16:creationId xmlns:a16="http://schemas.microsoft.com/office/drawing/2014/main" id="{2BA7B729-1C8E-0EE2-33F3-F18638AD9F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056155" y="2626095"/>
                              <a:ext cx="12201" cy="78372"/>
                            </a:xfrm>
                            <a:custGeom>
                              <a:avLst/>
                              <a:gdLst>
                                <a:gd name="connsiteX0" fmla="*/ 0 w 13094"/>
                                <a:gd name="connsiteY0" fmla="*/ 0 h 96169"/>
                                <a:gd name="connsiteX1" fmla="*/ 0 w 13094"/>
                                <a:gd name="connsiteY1" fmla="*/ 96170 h 9616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3094" h="96169">
                                  <a:moveTo>
                                    <a:pt x="0" y="0"/>
                                  </a:moveTo>
                                  <a:lnTo>
                                    <a:pt x="0" y="96170"/>
                                  </a:lnTo>
                                </a:path>
                              </a:pathLst>
                            </a:custGeom>
                            <a:ln w="28575" cap="flat">
                              <a:solidFill>
                                <a:schemeClr val="accent1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IN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318" name="Freeform: Shape 317">
                              <a:extLst>
                                <a:ext uri="{FF2B5EF4-FFF2-40B4-BE49-F238E27FC236}">
                                  <a16:creationId xmlns:a16="http://schemas.microsoft.com/office/drawing/2014/main" id="{CF0B74D2-0B8F-1513-4D27-521FE6436C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278946" y="2626095"/>
                              <a:ext cx="12201" cy="78372"/>
                            </a:xfrm>
                            <a:custGeom>
                              <a:avLst/>
                              <a:gdLst>
                                <a:gd name="connsiteX0" fmla="*/ 0 w 13094"/>
                                <a:gd name="connsiteY0" fmla="*/ 0 h 96169"/>
                                <a:gd name="connsiteX1" fmla="*/ 0 w 13094"/>
                                <a:gd name="connsiteY1" fmla="*/ 96170 h 9616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3094" h="96169">
                                  <a:moveTo>
                                    <a:pt x="0" y="0"/>
                                  </a:moveTo>
                                  <a:lnTo>
                                    <a:pt x="0" y="96170"/>
                                  </a:lnTo>
                                </a:path>
                              </a:pathLst>
                            </a:custGeom>
                            <a:ln w="28575" cap="flat">
                              <a:solidFill>
                                <a:schemeClr val="accent1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IN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319" name="Freeform: Shape 318">
                              <a:extLst>
                                <a:ext uri="{FF2B5EF4-FFF2-40B4-BE49-F238E27FC236}">
                                  <a16:creationId xmlns:a16="http://schemas.microsoft.com/office/drawing/2014/main" id="{3A61EA43-769D-C71D-1792-B4B0AE2759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5765742" y="2631810"/>
                              <a:ext cx="12201" cy="78372"/>
                            </a:xfrm>
                            <a:custGeom>
                              <a:avLst/>
                              <a:gdLst>
                                <a:gd name="connsiteX0" fmla="*/ 0 w 13094"/>
                                <a:gd name="connsiteY0" fmla="*/ 0 h 96169"/>
                                <a:gd name="connsiteX1" fmla="*/ 0 w 13094"/>
                                <a:gd name="connsiteY1" fmla="*/ 96170 h 9616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3094" h="96169">
                                  <a:moveTo>
                                    <a:pt x="0" y="0"/>
                                  </a:moveTo>
                                  <a:lnTo>
                                    <a:pt x="0" y="96170"/>
                                  </a:lnTo>
                                </a:path>
                              </a:pathLst>
                            </a:custGeom>
                            <a:ln w="28575" cap="flat">
                              <a:solidFill>
                                <a:schemeClr val="accent1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IN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320" name="Freeform: Shape 319">
                              <a:extLst>
                                <a:ext uri="{FF2B5EF4-FFF2-40B4-BE49-F238E27FC236}">
                                  <a16:creationId xmlns:a16="http://schemas.microsoft.com/office/drawing/2014/main" id="{85A7CEB8-8037-CA20-1A0E-98C9AFC75D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5849562" y="2631811"/>
                              <a:ext cx="12201" cy="78372"/>
                            </a:xfrm>
                            <a:custGeom>
                              <a:avLst/>
                              <a:gdLst>
                                <a:gd name="connsiteX0" fmla="*/ 0 w 13094"/>
                                <a:gd name="connsiteY0" fmla="*/ 0 h 96169"/>
                                <a:gd name="connsiteX1" fmla="*/ 0 w 13094"/>
                                <a:gd name="connsiteY1" fmla="*/ 96170 h 9616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3094" h="96169">
                                  <a:moveTo>
                                    <a:pt x="0" y="0"/>
                                  </a:moveTo>
                                  <a:lnTo>
                                    <a:pt x="0" y="96170"/>
                                  </a:lnTo>
                                </a:path>
                              </a:pathLst>
                            </a:custGeom>
                            <a:ln w="28575" cap="flat">
                              <a:solidFill>
                                <a:schemeClr val="accent1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IN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321" name="Freeform: Shape 320">
                              <a:extLst>
                                <a:ext uri="{FF2B5EF4-FFF2-40B4-BE49-F238E27FC236}">
                                  <a16:creationId xmlns:a16="http://schemas.microsoft.com/office/drawing/2014/main" id="{067C9D2B-FB5E-15F6-91D8-AA653AA811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6053397" y="2631812"/>
                              <a:ext cx="12201" cy="78372"/>
                            </a:xfrm>
                            <a:custGeom>
                              <a:avLst/>
                              <a:gdLst>
                                <a:gd name="connsiteX0" fmla="*/ 0 w 13094"/>
                                <a:gd name="connsiteY0" fmla="*/ 0 h 96169"/>
                                <a:gd name="connsiteX1" fmla="*/ 0 w 13094"/>
                                <a:gd name="connsiteY1" fmla="*/ 96170 h 9616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3094" h="96169">
                                  <a:moveTo>
                                    <a:pt x="0" y="0"/>
                                  </a:moveTo>
                                  <a:lnTo>
                                    <a:pt x="0" y="96170"/>
                                  </a:lnTo>
                                </a:path>
                              </a:pathLst>
                            </a:custGeom>
                            <a:ln w="28575" cap="flat">
                              <a:solidFill>
                                <a:schemeClr val="accent1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IN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322" name="Freeform: Shape 321">
                              <a:extLst>
                                <a:ext uri="{FF2B5EF4-FFF2-40B4-BE49-F238E27FC236}">
                                  <a16:creationId xmlns:a16="http://schemas.microsoft.com/office/drawing/2014/main" id="{B1403AFF-B6ED-D8A7-C339-C7128C55DB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5400000">
                              <a:off x="6274377" y="2631813"/>
                              <a:ext cx="12201" cy="78372"/>
                            </a:xfrm>
                            <a:custGeom>
                              <a:avLst/>
                              <a:gdLst>
                                <a:gd name="connsiteX0" fmla="*/ 0 w 13094"/>
                                <a:gd name="connsiteY0" fmla="*/ 0 h 96169"/>
                                <a:gd name="connsiteX1" fmla="*/ 0 w 13094"/>
                                <a:gd name="connsiteY1" fmla="*/ 96170 h 9616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3094" h="96169">
                                  <a:moveTo>
                                    <a:pt x="0" y="0"/>
                                  </a:moveTo>
                                  <a:lnTo>
                                    <a:pt x="0" y="96170"/>
                                  </a:lnTo>
                                </a:path>
                              </a:pathLst>
                            </a:custGeom>
                            <a:ln w="28575" cap="flat">
                              <a:solidFill>
                                <a:schemeClr val="accent1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IN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grpSp>
                          <p:nvGrpSpPr>
                            <p:cNvPr id="323" name="Group 322">
                              <a:extLst>
                                <a:ext uri="{FF2B5EF4-FFF2-40B4-BE49-F238E27FC236}">
                                  <a16:creationId xmlns:a16="http://schemas.microsoft.com/office/drawing/2014/main" id="{5D6816B5-69D6-B28E-7FF5-5C0E747D6A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907666" y="2168719"/>
                              <a:ext cx="1108978" cy="331694"/>
                              <a:chOff x="3907666" y="2168719"/>
                              <a:chExt cx="1108978" cy="331694"/>
                            </a:xfrm>
                          </p:grpSpPr>
                          <p:grpSp>
                            <p:nvGrpSpPr>
                              <p:cNvPr id="324" name="Group 323">
                                <a:extLst>
                                  <a:ext uri="{FF2B5EF4-FFF2-40B4-BE49-F238E27FC236}">
                                    <a16:creationId xmlns:a16="http://schemas.microsoft.com/office/drawing/2014/main" id="{6BDFEDE2-37BB-88C7-EEA2-876C108E34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848737" y="2422040"/>
                                <a:ext cx="167907" cy="78373"/>
                                <a:chOff x="4848737" y="2422040"/>
                                <a:chExt cx="167907" cy="78373"/>
                              </a:xfrm>
                            </p:grpSpPr>
                            <p:sp>
                              <p:nvSpPr>
                                <p:cNvPr id="336" name="Freeform: Shape 335">
                                  <a:extLst>
                                    <a:ext uri="{FF2B5EF4-FFF2-40B4-BE49-F238E27FC236}">
                                      <a16:creationId xmlns:a16="http://schemas.microsoft.com/office/drawing/2014/main" id="{624E95F0-8F7D-52A1-F611-3B326B6F157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88024" y="2422040"/>
                                  <a:ext cx="12201" cy="78372"/>
                                </a:xfrm>
                                <a:custGeom>
                                  <a:avLst/>
                                  <a:gdLst>
                                    <a:gd name="connsiteX0" fmla="*/ 0 w 13094"/>
                                    <a:gd name="connsiteY0" fmla="*/ 0 h 96169"/>
                                    <a:gd name="connsiteX1" fmla="*/ 0 w 13094"/>
                                    <a:gd name="connsiteY1" fmla="*/ 96170 h 96169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</a:cxnLst>
                                  <a:rect l="l" t="t" r="r" b="b"/>
                                  <a:pathLst>
                                    <a:path w="13094" h="96169">
                                      <a:moveTo>
                                        <a:pt x="0" y="0"/>
                                      </a:moveTo>
                                      <a:lnTo>
                                        <a:pt x="0" y="96170"/>
                                      </a:lnTo>
                                    </a:path>
                                  </a:pathLst>
                                </a:custGeom>
                                <a:ln w="28575" cap="flat">
                                  <a:solidFill>
                                    <a:schemeClr val="accent1"/>
                                  </a:solidFill>
                                  <a:prstDash val="solid"/>
                                  <a:miter/>
                                </a:ln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IN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37" name="Freeform: Shape 336">
                                  <a:extLst>
                                    <a:ext uri="{FF2B5EF4-FFF2-40B4-BE49-F238E27FC236}">
                                      <a16:creationId xmlns:a16="http://schemas.microsoft.com/office/drawing/2014/main" id="{63C1CB7F-6DFF-7042-A379-EAFBD56765A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977337" y="2422041"/>
                                  <a:ext cx="12201" cy="78372"/>
                                </a:xfrm>
                                <a:custGeom>
                                  <a:avLst/>
                                  <a:gdLst>
                                    <a:gd name="connsiteX0" fmla="*/ 0 w 13094"/>
                                    <a:gd name="connsiteY0" fmla="*/ 0 h 96169"/>
                                    <a:gd name="connsiteX1" fmla="*/ 0 w 13094"/>
                                    <a:gd name="connsiteY1" fmla="*/ 96170 h 96169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</a:cxnLst>
                                  <a:rect l="l" t="t" r="r" b="b"/>
                                  <a:pathLst>
                                    <a:path w="13094" h="96169">
                                      <a:moveTo>
                                        <a:pt x="0" y="0"/>
                                      </a:moveTo>
                                      <a:lnTo>
                                        <a:pt x="0" y="96170"/>
                                      </a:lnTo>
                                    </a:path>
                                  </a:pathLst>
                                </a:custGeom>
                                <a:ln w="28575" cap="flat">
                                  <a:solidFill>
                                    <a:schemeClr val="accent1"/>
                                  </a:solidFill>
                                  <a:prstDash val="solid"/>
                                  <a:miter/>
                                </a:ln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IN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38" name="Freeform: Shape 337">
                                  <a:extLst>
                                    <a:ext uri="{FF2B5EF4-FFF2-40B4-BE49-F238E27FC236}">
                                      <a16:creationId xmlns:a16="http://schemas.microsoft.com/office/drawing/2014/main" id="{FE8B1A8A-EC74-686E-3B37-C2117AA16A7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4971357" y="2424168"/>
                                  <a:ext cx="12201" cy="78372"/>
                                </a:xfrm>
                                <a:custGeom>
                                  <a:avLst/>
                                  <a:gdLst>
                                    <a:gd name="connsiteX0" fmla="*/ 0 w 13094"/>
                                    <a:gd name="connsiteY0" fmla="*/ 0 h 96169"/>
                                    <a:gd name="connsiteX1" fmla="*/ 0 w 13094"/>
                                    <a:gd name="connsiteY1" fmla="*/ 96170 h 96169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</a:cxnLst>
                                  <a:rect l="l" t="t" r="r" b="b"/>
                                  <a:pathLst>
                                    <a:path w="13094" h="96169">
                                      <a:moveTo>
                                        <a:pt x="0" y="0"/>
                                      </a:moveTo>
                                      <a:lnTo>
                                        <a:pt x="0" y="96170"/>
                                      </a:lnTo>
                                    </a:path>
                                  </a:pathLst>
                                </a:custGeom>
                                <a:ln w="28575" cap="flat">
                                  <a:solidFill>
                                    <a:schemeClr val="accent1"/>
                                  </a:solidFill>
                                  <a:prstDash val="solid"/>
                                  <a:miter/>
                                </a:ln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IN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39" name="Freeform: Shape 338">
                                  <a:extLst>
                                    <a:ext uri="{FF2B5EF4-FFF2-40B4-BE49-F238E27FC236}">
                                      <a16:creationId xmlns:a16="http://schemas.microsoft.com/office/drawing/2014/main" id="{EE6B090D-3799-B771-0C54-EBE8E0A3B5F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4881822" y="2424169"/>
                                  <a:ext cx="12201" cy="78372"/>
                                </a:xfrm>
                                <a:custGeom>
                                  <a:avLst/>
                                  <a:gdLst>
                                    <a:gd name="connsiteX0" fmla="*/ 0 w 13094"/>
                                    <a:gd name="connsiteY0" fmla="*/ 0 h 96169"/>
                                    <a:gd name="connsiteX1" fmla="*/ 0 w 13094"/>
                                    <a:gd name="connsiteY1" fmla="*/ 96170 h 96169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</a:cxnLst>
                                  <a:rect l="l" t="t" r="r" b="b"/>
                                  <a:pathLst>
                                    <a:path w="13094" h="96169">
                                      <a:moveTo>
                                        <a:pt x="0" y="0"/>
                                      </a:moveTo>
                                      <a:lnTo>
                                        <a:pt x="0" y="96170"/>
                                      </a:lnTo>
                                    </a:path>
                                  </a:pathLst>
                                </a:custGeom>
                                <a:ln w="28575" cap="flat">
                                  <a:solidFill>
                                    <a:schemeClr val="accent1"/>
                                  </a:solidFill>
                                  <a:prstDash val="solid"/>
                                  <a:miter/>
                                </a:ln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IN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25" name="Group 324">
                                <a:extLst>
                                  <a:ext uri="{FF2B5EF4-FFF2-40B4-BE49-F238E27FC236}">
                                    <a16:creationId xmlns:a16="http://schemas.microsoft.com/office/drawing/2014/main" id="{64708A93-20F4-06AB-D4A0-DD687D1D30F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303906" y="2286332"/>
                                <a:ext cx="228867" cy="78372"/>
                                <a:chOff x="4303906" y="2286332"/>
                                <a:chExt cx="228867" cy="78372"/>
                              </a:xfrm>
                            </p:grpSpPr>
                            <p:sp>
                              <p:nvSpPr>
                                <p:cNvPr id="332" name="Freeform: Shape 331">
                                  <a:extLst>
                                    <a:ext uri="{FF2B5EF4-FFF2-40B4-BE49-F238E27FC236}">
                                      <a16:creationId xmlns:a16="http://schemas.microsoft.com/office/drawing/2014/main" id="{489CA8A3-25A4-A388-27C2-95403F45A4C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344345" y="2286332"/>
                                  <a:ext cx="12201" cy="78372"/>
                                </a:xfrm>
                                <a:custGeom>
                                  <a:avLst/>
                                  <a:gdLst>
                                    <a:gd name="connsiteX0" fmla="*/ 0 w 13094"/>
                                    <a:gd name="connsiteY0" fmla="*/ 0 h 96169"/>
                                    <a:gd name="connsiteX1" fmla="*/ 0 w 13094"/>
                                    <a:gd name="connsiteY1" fmla="*/ 96170 h 96169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</a:cxnLst>
                                  <a:rect l="l" t="t" r="r" b="b"/>
                                  <a:pathLst>
                                    <a:path w="13094" h="96169">
                                      <a:moveTo>
                                        <a:pt x="0" y="0"/>
                                      </a:moveTo>
                                      <a:lnTo>
                                        <a:pt x="0" y="96170"/>
                                      </a:lnTo>
                                    </a:path>
                                  </a:pathLst>
                                </a:custGeom>
                                <a:ln w="28575" cap="flat">
                                  <a:solidFill>
                                    <a:schemeClr val="accent1"/>
                                  </a:solidFill>
                                  <a:prstDash val="solid"/>
                                  <a:miter/>
                                </a:ln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IN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33" name="Freeform: Shape 332">
                                  <a:extLst>
                                    <a:ext uri="{FF2B5EF4-FFF2-40B4-BE49-F238E27FC236}">
                                      <a16:creationId xmlns:a16="http://schemas.microsoft.com/office/drawing/2014/main" id="{13A536BE-C2F6-7ED4-8C52-C46FE6DB3D0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491613" y="2286332"/>
                                  <a:ext cx="12201" cy="78372"/>
                                </a:xfrm>
                                <a:custGeom>
                                  <a:avLst/>
                                  <a:gdLst>
                                    <a:gd name="connsiteX0" fmla="*/ 0 w 13094"/>
                                    <a:gd name="connsiteY0" fmla="*/ 0 h 96169"/>
                                    <a:gd name="connsiteX1" fmla="*/ 0 w 13094"/>
                                    <a:gd name="connsiteY1" fmla="*/ 96170 h 96169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</a:cxnLst>
                                  <a:rect l="l" t="t" r="r" b="b"/>
                                  <a:pathLst>
                                    <a:path w="13094" h="96169">
                                      <a:moveTo>
                                        <a:pt x="0" y="0"/>
                                      </a:moveTo>
                                      <a:lnTo>
                                        <a:pt x="0" y="96170"/>
                                      </a:lnTo>
                                    </a:path>
                                  </a:pathLst>
                                </a:custGeom>
                                <a:ln w="28575" cap="flat">
                                  <a:solidFill>
                                    <a:schemeClr val="accent1"/>
                                  </a:solidFill>
                                  <a:prstDash val="solid"/>
                                  <a:miter/>
                                </a:ln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IN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34" name="Freeform: Shape 333">
                                  <a:extLst>
                                    <a:ext uri="{FF2B5EF4-FFF2-40B4-BE49-F238E27FC236}">
                                      <a16:creationId xmlns:a16="http://schemas.microsoft.com/office/drawing/2014/main" id="{9017FDAB-C4CC-5118-6BFA-0CF83F4168C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4493587" y="2282815"/>
                                  <a:ext cx="0" cy="78372"/>
                                </a:xfrm>
                                <a:custGeom>
                                  <a:avLst/>
                                  <a:gdLst>
                                    <a:gd name="connsiteX0" fmla="*/ 0 w 13094"/>
                                    <a:gd name="connsiteY0" fmla="*/ 0 h 96169"/>
                                    <a:gd name="connsiteX1" fmla="*/ 0 w 13094"/>
                                    <a:gd name="connsiteY1" fmla="*/ 96170 h 96169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</a:cxnLst>
                                  <a:rect l="l" t="t" r="r" b="b"/>
                                  <a:pathLst>
                                    <a:path w="13094" h="96169">
                                      <a:moveTo>
                                        <a:pt x="0" y="0"/>
                                      </a:moveTo>
                                      <a:lnTo>
                                        <a:pt x="0" y="96170"/>
                                      </a:lnTo>
                                    </a:path>
                                  </a:pathLst>
                                </a:custGeom>
                                <a:ln w="28575" cap="flat">
                                  <a:solidFill>
                                    <a:schemeClr val="accent1"/>
                                  </a:solidFill>
                                  <a:prstDash val="solid"/>
                                  <a:miter/>
                                </a:ln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IN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35" name="Freeform: Shape 334">
                                  <a:extLst>
                                    <a:ext uri="{FF2B5EF4-FFF2-40B4-BE49-F238E27FC236}">
                                      <a16:creationId xmlns:a16="http://schemas.microsoft.com/office/drawing/2014/main" id="{6F8F4FA6-54B8-7E63-C98D-532C1EC1EB2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4343092" y="2282815"/>
                                  <a:ext cx="0" cy="78372"/>
                                </a:xfrm>
                                <a:custGeom>
                                  <a:avLst/>
                                  <a:gdLst>
                                    <a:gd name="connsiteX0" fmla="*/ 0 w 13094"/>
                                    <a:gd name="connsiteY0" fmla="*/ 0 h 96169"/>
                                    <a:gd name="connsiteX1" fmla="*/ 0 w 13094"/>
                                    <a:gd name="connsiteY1" fmla="*/ 96170 h 96169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</a:cxnLst>
                                  <a:rect l="l" t="t" r="r" b="b"/>
                                  <a:pathLst>
                                    <a:path w="13094" h="96169">
                                      <a:moveTo>
                                        <a:pt x="0" y="0"/>
                                      </a:moveTo>
                                      <a:lnTo>
                                        <a:pt x="0" y="96170"/>
                                      </a:lnTo>
                                    </a:path>
                                  </a:pathLst>
                                </a:custGeom>
                                <a:ln w="28575" cap="flat">
                                  <a:solidFill>
                                    <a:schemeClr val="accent1"/>
                                  </a:solidFill>
                                  <a:prstDash val="solid"/>
                                  <a:miter/>
                                </a:ln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IN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26" name="Group 325">
                                <a:extLst>
                                  <a:ext uri="{FF2B5EF4-FFF2-40B4-BE49-F238E27FC236}">
                                    <a16:creationId xmlns:a16="http://schemas.microsoft.com/office/drawing/2014/main" id="{9E261082-16B4-D525-F347-48FF499CC2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061971" y="2293091"/>
                                <a:ext cx="78372" cy="78372"/>
                                <a:chOff x="4061971" y="2293091"/>
                                <a:chExt cx="78372" cy="78372"/>
                              </a:xfrm>
                            </p:grpSpPr>
                            <p:sp>
                              <p:nvSpPr>
                                <p:cNvPr id="330" name="Freeform: Shape 329">
                                  <a:extLst>
                                    <a:ext uri="{FF2B5EF4-FFF2-40B4-BE49-F238E27FC236}">
                                      <a16:creationId xmlns:a16="http://schemas.microsoft.com/office/drawing/2014/main" id="{92DCE064-F65F-B696-1EBE-29E590638F4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097762" y="2293091"/>
                                  <a:ext cx="12201" cy="78372"/>
                                </a:xfrm>
                                <a:custGeom>
                                  <a:avLst/>
                                  <a:gdLst>
                                    <a:gd name="connsiteX0" fmla="*/ 0 w 13094"/>
                                    <a:gd name="connsiteY0" fmla="*/ 0 h 96169"/>
                                    <a:gd name="connsiteX1" fmla="*/ 0 w 13094"/>
                                    <a:gd name="connsiteY1" fmla="*/ 96170 h 96169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</a:cxnLst>
                                  <a:rect l="l" t="t" r="r" b="b"/>
                                  <a:pathLst>
                                    <a:path w="13094" h="96169">
                                      <a:moveTo>
                                        <a:pt x="0" y="0"/>
                                      </a:moveTo>
                                      <a:lnTo>
                                        <a:pt x="0" y="96170"/>
                                      </a:lnTo>
                                    </a:path>
                                  </a:pathLst>
                                </a:custGeom>
                                <a:ln w="28575" cap="flat">
                                  <a:solidFill>
                                    <a:schemeClr val="accent1"/>
                                  </a:solidFill>
                                  <a:prstDash val="solid"/>
                                  <a:miter/>
                                </a:ln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IN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31" name="Freeform: Shape 330">
                                  <a:extLst>
                                    <a:ext uri="{FF2B5EF4-FFF2-40B4-BE49-F238E27FC236}">
                                      <a16:creationId xmlns:a16="http://schemas.microsoft.com/office/drawing/2014/main" id="{78B93F3A-2084-4FC9-E102-567FE546F08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4101157" y="2298055"/>
                                  <a:ext cx="0" cy="78372"/>
                                </a:xfrm>
                                <a:custGeom>
                                  <a:avLst/>
                                  <a:gdLst>
                                    <a:gd name="connsiteX0" fmla="*/ 0 w 13094"/>
                                    <a:gd name="connsiteY0" fmla="*/ 0 h 96169"/>
                                    <a:gd name="connsiteX1" fmla="*/ 0 w 13094"/>
                                    <a:gd name="connsiteY1" fmla="*/ 96170 h 96169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</a:cxnLst>
                                  <a:rect l="l" t="t" r="r" b="b"/>
                                  <a:pathLst>
                                    <a:path w="13094" h="96169">
                                      <a:moveTo>
                                        <a:pt x="0" y="0"/>
                                      </a:moveTo>
                                      <a:lnTo>
                                        <a:pt x="0" y="96170"/>
                                      </a:lnTo>
                                    </a:path>
                                  </a:pathLst>
                                </a:custGeom>
                                <a:ln w="28575" cap="flat">
                                  <a:solidFill>
                                    <a:schemeClr val="accent1"/>
                                  </a:solidFill>
                                  <a:prstDash val="solid"/>
                                  <a:miter/>
                                </a:ln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IN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27" name="Group 326">
                                <a:extLst>
                                  <a:ext uri="{FF2B5EF4-FFF2-40B4-BE49-F238E27FC236}">
                                    <a16:creationId xmlns:a16="http://schemas.microsoft.com/office/drawing/2014/main" id="{9B5A47ED-5F33-5ED5-491C-2209EF6986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07666" y="2168719"/>
                                <a:ext cx="78372" cy="78481"/>
                                <a:chOff x="3907666" y="2168719"/>
                                <a:chExt cx="78372" cy="78481"/>
                              </a:xfrm>
                            </p:grpSpPr>
                            <p:sp>
                              <p:nvSpPr>
                                <p:cNvPr id="328" name="Freeform: Shape 327">
                                  <a:extLst>
                                    <a:ext uri="{FF2B5EF4-FFF2-40B4-BE49-F238E27FC236}">
                                      <a16:creationId xmlns:a16="http://schemas.microsoft.com/office/drawing/2014/main" id="{4D241B7C-F3FD-0F54-27B8-9B9D30049AB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944028" y="2168719"/>
                                  <a:ext cx="12201" cy="78481"/>
                                </a:xfrm>
                                <a:custGeom>
                                  <a:avLst/>
                                  <a:gdLst>
                                    <a:gd name="connsiteX0" fmla="*/ 0 w 13094"/>
                                    <a:gd name="connsiteY0" fmla="*/ 0 h 96303"/>
                                    <a:gd name="connsiteX1" fmla="*/ 0 w 13094"/>
                                    <a:gd name="connsiteY1" fmla="*/ 96304 h 96303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</a:cxnLst>
                                  <a:rect l="l" t="t" r="r" b="b"/>
                                  <a:pathLst>
                                    <a:path w="13094" h="96303">
                                      <a:moveTo>
                                        <a:pt x="0" y="0"/>
                                      </a:moveTo>
                                      <a:lnTo>
                                        <a:pt x="0" y="96304"/>
                                      </a:lnTo>
                                    </a:path>
                                  </a:pathLst>
                                </a:custGeom>
                                <a:ln w="28575" cap="flat">
                                  <a:solidFill>
                                    <a:schemeClr val="accent1"/>
                                  </a:solidFill>
                                  <a:prstDash val="solid"/>
                                  <a:miter/>
                                </a:ln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IN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29" name="Freeform: Shape 328">
                                  <a:extLst>
                                    <a:ext uri="{FF2B5EF4-FFF2-40B4-BE49-F238E27FC236}">
                                      <a16:creationId xmlns:a16="http://schemas.microsoft.com/office/drawing/2014/main" id="{03CFDF2B-60A8-5B80-5E5A-B3B7D9EA388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3946852" y="2174230"/>
                                  <a:ext cx="0" cy="78372"/>
                                </a:xfrm>
                                <a:custGeom>
                                  <a:avLst/>
                                  <a:gdLst>
                                    <a:gd name="connsiteX0" fmla="*/ 0 w 13094"/>
                                    <a:gd name="connsiteY0" fmla="*/ 0 h 96169"/>
                                    <a:gd name="connsiteX1" fmla="*/ 0 w 13094"/>
                                    <a:gd name="connsiteY1" fmla="*/ 96170 h 96169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</a:cxnLst>
                                  <a:rect l="l" t="t" r="r" b="b"/>
                                  <a:pathLst>
                                    <a:path w="13094" h="96169">
                                      <a:moveTo>
                                        <a:pt x="0" y="0"/>
                                      </a:moveTo>
                                      <a:lnTo>
                                        <a:pt x="0" y="96170"/>
                                      </a:lnTo>
                                    </a:path>
                                  </a:pathLst>
                                </a:custGeom>
                                <a:ln w="28575" cap="flat">
                                  <a:solidFill>
                                    <a:schemeClr val="accent1"/>
                                  </a:solidFill>
                                  <a:prstDash val="solid"/>
                                  <a:miter/>
                                </a:ln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l" defTabSz="914400" rtl="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IN" sz="18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Arial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214" name="Group 213">
                        <a:extLst>
                          <a:ext uri="{FF2B5EF4-FFF2-40B4-BE49-F238E27FC236}">
                            <a16:creationId xmlns:a16="http://schemas.microsoft.com/office/drawing/2014/main" id="{87062A8F-4A3F-4FC7-EB6C-17AB3E236A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45741" y="2045110"/>
                        <a:ext cx="200292" cy="81206"/>
                        <a:chOff x="3745741" y="2045110"/>
                        <a:chExt cx="200292" cy="81206"/>
                      </a:xfrm>
                    </p:grpSpPr>
                    <p:sp>
                      <p:nvSpPr>
                        <p:cNvPr id="215" name="Freeform: Shape 214">
                          <a:extLst>
                            <a:ext uri="{FF2B5EF4-FFF2-40B4-BE49-F238E27FC236}">
                              <a16:creationId xmlns:a16="http://schemas.microsoft.com/office/drawing/2014/main" id="{AC57C1C8-EA69-0D3C-BCB8-AADF086427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3707" y="2047944"/>
                          <a:ext cx="12201" cy="78372"/>
                        </a:xfrm>
                        <a:custGeom>
                          <a:avLst/>
                          <a:gdLst>
                            <a:gd name="connsiteX0" fmla="*/ 0 w 13094"/>
                            <a:gd name="connsiteY0" fmla="*/ 0 h 96169"/>
                            <a:gd name="connsiteX1" fmla="*/ 0 w 13094"/>
                            <a:gd name="connsiteY1" fmla="*/ 96170 h 961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3094" h="96169">
                              <a:moveTo>
                                <a:pt x="0" y="0"/>
                              </a:moveTo>
                              <a:lnTo>
                                <a:pt x="0" y="96170"/>
                              </a:lnTo>
                            </a:path>
                          </a:pathLst>
                        </a:custGeom>
                        <a:ln w="28575" cap="flat">
                          <a:solidFill>
                            <a:schemeClr val="accent1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6" name="Freeform: Shape 215">
                          <a:extLst>
                            <a:ext uri="{FF2B5EF4-FFF2-40B4-BE49-F238E27FC236}">
                              <a16:creationId xmlns:a16="http://schemas.microsoft.com/office/drawing/2014/main" id="{5E1263B2-04A1-7CA3-2F30-E303D1D494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05107" y="2045110"/>
                          <a:ext cx="12201" cy="78481"/>
                        </a:xfrm>
                        <a:custGeom>
                          <a:avLst/>
                          <a:gdLst>
                            <a:gd name="connsiteX0" fmla="*/ 0 w 13094"/>
                            <a:gd name="connsiteY0" fmla="*/ 0 h 96303"/>
                            <a:gd name="connsiteX1" fmla="*/ 0 w 13094"/>
                            <a:gd name="connsiteY1" fmla="*/ 96304 h 9630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3094" h="96303">
                              <a:moveTo>
                                <a:pt x="0" y="0"/>
                              </a:moveTo>
                              <a:lnTo>
                                <a:pt x="0" y="96304"/>
                              </a:lnTo>
                            </a:path>
                          </a:pathLst>
                        </a:custGeom>
                        <a:ln w="28575" cap="flat">
                          <a:solidFill>
                            <a:schemeClr val="accent1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7" name="Freeform: Shape 216">
                          <a:extLst>
                            <a:ext uri="{FF2B5EF4-FFF2-40B4-BE49-F238E27FC236}">
                              <a16:creationId xmlns:a16="http://schemas.microsoft.com/office/drawing/2014/main" id="{F5989C3A-B09F-EAAF-1A84-BB83190B7F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06847" y="2046595"/>
                          <a:ext cx="0" cy="78372"/>
                        </a:xfrm>
                        <a:custGeom>
                          <a:avLst/>
                          <a:gdLst>
                            <a:gd name="connsiteX0" fmla="*/ 0 w 13094"/>
                            <a:gd name="connsiteY0" fmla="*/ 0 h 96169"/>
                            <a:gd name="connsiteX1" fmla="*/ 0 w 13094"/>
                            <a:gd name="connsiteY1" fmla="*/ 96170 h 961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3094" h="96169">
                              <a:moveTo>
                                <a:pt x="0" y="0"/>
                              </a:moveTo>
                              <a:lnTo>
                                <a:pt x="0" y="96170"/>
                              </a:lnTo>
                            </a:path>
                          </a:pathLst>
                        </a:custGeom>
                        <a:ln w="28575" cap="flat">
                          <a:solidFill>
                            <a:schemeClr val="accent1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8" name="Freeform: Shape 217">
                          <a:extLst>
                            <a:ext uri="{FF2B5EF4-FFF2-40B4-BE49-F238E27FC236}">
                              <a16:creationId xmlns:a16="http://schemas.microsoft.com/office/drawing/2014/main" id="{45577726-7E34-EB64-B05E-B0D2A869E2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784927" y="2046595"/>
                          <a:ext cx="0" cy="78372"/>
                        </a:xfrm>
                        <a:custGeom>
                          <a:avLst/>
                          <a:gdLst>
                            <a:gd name="connsiteX0" fmla="*/ 0 w 13094"/>
                            <a:gd name="connsiteY0" fmla="*/ 0 h 96169"/>
                            <a:gd name="connsiteX1" fmla="*/ 0 w 13094"/>
                            <a:gd name="connsiteY1" fmla="*/ 96170 h 961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3094" h="96169">
                              <a:moveTo>
                                <a:pt x="0" y="0"/>
                              </a:moveTo>
                              <a:lnTo>
                                <a:pt x="0" y="96170"/>
                              </a:lnTo>
                            </a:path>
                          </a:pathLst>
                        </a:custGeom>
                        <a:ln w="28575" cap="flat">
                          <a:solidFill>
                            <a:schemeClr val="accent1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I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8" name="Group 207">
                      <a:extLst>
                        <a:ext uri="{FF2B5EF4-FFF2-40B4-BE49-F238E27FC236}">
                          <a16:creationId xmlns:a16="http://schemas.microsoft.com/office/drawing/2014/main" id="{B7415C68-9636-7543-CFFE-41304CD6E6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71446" y="1944282"/>
                      <a:ext cx="78372" cy="82079"/>
                      <a:chOff x="3671446" y="1944282"/>
                      <a:chExt cx="78372" cy="82079"/>
                    </a:xfrm>
                  </p:grpSpPr>
                  <p:sp>
                    <p:nvSpPr>
                      <p:cNvPr id="209" name="Freeform: Shape 208">
                        <a:extLst>
                          <a:ext uri="{FF2B5EF4-FFF2-40B4-BE49-F238E27FC236}">
                            <a16:creationId xmlns:a16="http://schemas.microsoft.com/office/drawing/2014/main" id="{577C1732-2289-1B09-5A59-09C746C46A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07327" y="1947989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0" name="Freeform: Shape 209">
                        <a:extLst>
                          <a:ext uri="{FF2B5EF4-FFF2-40B4-BE49-F238E27FC236}">
                            <a16:creationId xmlns:a16="http://schemas.microsoft.com/office/drawing/2014/main" id="{90BFC9D7-93E4-BFB7-6714-F5AC612CF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17455" y="1944282"/>
                        <a:ext cx="12201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1" name="Freeform: Shape 210">
                        <a:extLst>
                          <a:ext uri="{FF2B5EF4-FFF2-40B4-BE49-F238E27FC236}">
                            <a16:creationId xmlns:a16="http://schemas.microsoft.com/office/drawing/2014/main" id="{97B2F2DA-A1EF-1E98-69DA-3C41B349F6E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710632" y="1949440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2" name="Freeform: Shape 211">
                        <a:extLst>
                          <a:ext uri="{FF2B5EF4-FFF2-40B4-BE49-F238E27FC236}">
                            <a16:creationId xmlns:a16="http://schemas.microsoft.com/office/drawing/2014/main" id="{21592E2D-9C58-078F-47C0-6A4B49067B9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710632" y="1936105"/>
                        <a:ext cx="0" cy="78372"/>
                      </a:xfrm>
                      <a:custGeom>
                        <a:avLst/>
                        <a:gdLst>
                          <a:gd name="connsiteX0" fmla="*/ 0 w 13094"/>
                          <a:gd name="connsiteY0" fmla="*/ 0 h 96169"/>
                          <a:gd name="connsiteX1" fmla="*/ 0 w 13094"/>
                          <a:gd name="connsiteY1" fmla="*/ 96170 h 96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094" h="96169">
                            <a:moveTo>
                              <a:pt x="0" y="0"/>
                            </a:moveTo>
                            <a:lnTo>
                              <a:pt x="0" y="96170"/>
                            </a:lnTo>
                          </a:path>
                        </a:pathLst>
                      </a:custGeom>
                      <a:ln w="28575" cap="flat">
                        <a:solidFill>
                          <a:schemeClr val="accent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264DFB4A-53E1-30CA-9CAB-01C34023C4B8}"/>
                      </a:ext>
                    </a:extLst>
                  </p:cNvPr>
                  <p:cNvGrpSpPr/>
                  <p:nvPr/>
                </p:nvGrpSpPr>
                <p:grpSpPr>
                  <a:xfrm>
                    <a:off x="3656206" y="1735542"/>
                    <a:ext cx="78372" cy="78372"/>
                    <a:chOff x="3656206" y="1735542"/>
                    <a:chExt cx="78372" cy="78372"/>
                  </a:xfrm>
                </p:grpSpPr>
                <p:sp>
                  <p:nvSpPr>
                    <p:cNvPr id="205" name="Freeform: Shape 204">
                      <a:extLst>
                        <a:ext uri="{FF2B5EF4-FFF2-40B4-BE49-F238E27FC236}">
                          <a16:creationId xmlns:a16="http://schemas.microsoft.com/office/drawing/2014/main" id="{71B0FF94-B3C9-1D4A-0425-67EE15C07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5858" y="1735542"/>
                      <a:ext cx="12201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" name="Freeform: Shape 205">
                      <a:extLst>
                        <a:ext uri="{FF2B5EF4-FFF2-40B4-BE49-F238E27FC236}">
                          <a16:creationId xmlns:a16="http://schemas.microsoft.com/office/drawing/2014/main" id="{3777F06F-3224-1B17-06DB-DC4697B0D36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695392" y="1736080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8EC4458A-2BDF-372E-8AA1-A768E669B218}"/>
                    </a:ext>
                  </a:extLst>
                </p:cNvPr>
                <p:cNvGrpSpPr/>
                <p:nvPr/>
              </p:nvGrpSpPr>
              <p:grpSpPr>
                <a:xfrm>
                  <a:off x="3635251" y="1653027"/>
                  <a:ext cx="78372" cy="78372"/>
                  <a:chOff x="3635251" y="1653027"/>
                  <a:chExt cx="78372" cy="78372"/>
                </a:xfrm>
              </p:grpSpPr>
              <p:sp>
                <p:nvSpPr>
                  <p:cNvPr id="201" name="Freeform: Shape 200">
                    <a:extLst>
                      <a:ext uri="{FF2B5EF4-FFF2-40B4-BE49-F238E27FC236}">
                        <a16:creationId xmlns:a16="http://schemas.microsoft.com/office/drawing/2014/main" id="{880D34E4-8299-0706-69E7-5BDDC50BA799}"/>
                      </a:ext>
                    </a:extLst>
                  </p:cNvPr>
                  <p:cNvSpPr/>
                  <p:nvPr/>
                </p:nvSpPr>
                <p:spPr>
                  <a:xfrm>
                    <a:off x="3668893" y="1653027"/>
                    <a:ext cx="12201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" name="Freeform: Shape 201">
                    <a:extLst>
                      <a:ext uri="{FF2B5EF4-FFF2-40B4-BE49-F238E27FC236}">
                        <a16:creationId xmlns:a16="http://schemas.microsoft.com/office/drawing/2014/main" id="{C78A6DF2-3497-35A3-E942-3BCF91D959C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674437" y="1654165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DBFF5EEC-AEC7-ED3C-D836-8449030987CF}"/>
                    </a:ext>
                  </a:extLst>
                </p:cNvPr>
                <p:cNvGrpSpPr/>
                <p:nvPr/>
              </p:nvGrpSpPr>
              <p:grpSpPr>
                <a:xfrm>
                  <a:off x="3597151" y="1447993"/>
                  <a:ext cx="110757" cy="185086"/>
                  <a:chOff x="3597151" y="1447993"/>
                  <a:chExt cx="110757" cy="185086"/>
                </a:xfrm>
              </p:grpSpPr>
              <p:sp>
                <p:nvSpPr>
                  <p:cNvPr id="196" name="Freeform: Shape 195">
                    <a:extLst>
                      <a:ext uri="{FF2B5EF4-FFF2-40B4-BE49-F238E27FC236}">
                        <a16:creationId xmlns:a16="http://schemas.microsoft.com/office/drawing/2014/main" id="{BDF052EB-CB64-5B87-DFFC-7B5D47837069}"/>
                      </a:ext>
                    </a:extLst>
                  </p:cNvPr>
                  <p:cNvSpPr/>
                  <p:nvPr/>
                </p:nvSpPr>
                <p:spPr>
                  <a:xfrm>
                    <a:off x="3661695" y="1554598"/>
                    <a:ext cx="12201" cy="78481"/>
                  </a:xfrm>
                  <a:custGeom>
                    <a:avLst/>
                    <a:gdLst>
                      <a:gd name="connsiteX0" fmla="*/ 0 w 13094"/>
                      <a:gd name="connsiteY0" fmla="*/ 0 h 96303"/>
                      <a:gd name="connsiteX1" fmla="*/ 0 w 13094"/>
                      <a:gd name="connsiteY1" fmla="*/ 96304 h 96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303">
                        <a:moveTo>
                          <a:pt x="0" y="0"/>
                        </a:moveTo>
                        <a:lnTo>
                          <a:pt x="0" y="96304"/>
                        </a:lnTo>
                      </a:path>
                    </a:pathLst>
                  </a:custGeom>
                  <a:ln w="28575" cap="flat">
                    <a:solidFill>
                      <a:schemeClr val="accent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7" name="Freeform: Shape 196">
                    <a:extLst>
                      <a:ext uri="{FF2B5EF4-FFF2-40B4-BE49-F238E27FC236}">
                        <a16:creationId xmlns:a16="http://schemas.microsoft.com/office/drawing/2014/main" id="{260D141E-7D2D-BA97-5560-5536695BB4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668722" y="1557010"/>
                    <a:ext cx="0" cy="78372"/>
                  </a:xfrm>
                  <a:custGeom>
                    <a:avLst/>
                    <a:gdLst>
                      <a:gd name="connsiteX0" fmla="*/ 0 w 13094"/>
                      <a:gd name="connsiteY0" fmla="*/ 0 h 96169"/>
                      <a:gd name="connsiteX1" fmla="*/ 0 w 13094"/>
                      <a:gd name="connsiteY1" fmla="*/ 96170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094" h="96169">
                        <a:moveTo>
                          <a:pt x="0" y="0"/>
                        </a:moveTo>
                        <a:lnTo>
                          <a:pt x="0" y="96170"/>
                        </a:lnTo>
                      </a:path>
                    </a:pathLst>
                  </a:custGeom>
                  <a:ln w="28575" cap="flat">
                    <a:solidFill>
                      <a:schemeClr val="accent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E34F65AF-6A52-AE8B-00CE-7DFD3A35C2BA}"/>
                      </a:ext>
                    </a:extLst>
                  </p:cNvPr>
                  <p:cNvGrpSpPr/>
                  <p:nvPr/>
                </p:nvGrpSpPr>
                <p:grpSpPr>
                  <a:xfrm>
                    <a:off x="3597151" y="1447993"/>
                    <a:ext cx="78372" cy="78372"/>
                    <a:chOff x="3597151" y="1447993"/>
                    <a:chExt cx="78372" cy="78372"/>
                  </a:xfrm>
                </p:grpSpPr>
                <p:sp>
                  <p:nvSpPr>
                    <p:cNvPr id="199" name="Freeform: Shape 198">
                      <a:extLst>
                        <a:ext uri="{FF2B5EF4-FFF2-40B4-BE49-F238E27FC236}">
                          <a16:creationId xmlns:a16="http://schemas.microsoft.com/office/drawing/2014/main" id="{40229A4E-A5B2-5466-6522-2F35EA03D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0831" y="1447993"/>
                      <a:ext cx="12201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" name="Freeform: Shape 199">
                      <a:extLst>
                        <a:ext uri="{FF2B5EF4-FFF2-40B4-BE49-F238E27FC236}">
                          <a16:creationId xmlns:a16="http://schemas.microsoft.com/office/drawing/2014/main" id="{9BC70CAE-0E4C-E51F-C66E-8C4AF8644B8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636337" y="1448425"/>
                      <a:ext cx="0" cy="78372"/>
                    </a:xfrm>
                    <a:custGeom>
                      <a:avLst/>
                      <a:gdLst>
                        <a:gd name="connsiteX0" fmla="*/ 0 w 13094"/>
                        <a:gd name="connsiteY0" fmla="*/ 0 h 96169"/>
                        <a:gd name="connsiteX1" fmla="*/ 0 w 13094"/>
                        <a:gd name="connsiteY1" fmla="*/ 96170 h 96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094" h="96169">
                          <a:moveTo>
                            <a:pt x="0" y="0"/>
                          </a:moveTo>
                          <a:lnTo>
                            <a:pt x="0" y="96170"/>
                          </a:lnTo>
                        </a:path>
                      </a:pathLst>
                    </a:custGeom>
                    <a:ln w="28575" cap="flat">
                      <a:solidFill>
                        <a:schemeClr val="accent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28D664A3-862C-95CC-19C4-8092C8FC5E5F}"/>
              </a:ext>
            </a:extLst>
          </p:cNvPr>
          <p:cNvGrpSpPr/>
          <p:nvPr/>
        </p:nvGrpSpPr>
        <p:grpSpPr>
          <a:xfrm>
            <a:off x="7358173" y="2690373"/>
            <a:ext cx="2811004" cy="1055182"/>
            <a:chOff x="7655199" y="1698562"/>
            <a:chExt cx="2811004" cy="1055182"/>
          </a:xfrm>
        </p:grpSpPr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5D3F933E-AFA6-4C73-E073-962B1B12D45D}"/>
                </a:ext>
              </a:extLst>
            </p:cNvPr>
            <p:cNvSpPr txBox="1"/>
            <p:nvPr/>
          </p:nvSpPr>
          <p:spPr>
            <a:xfrm>
              <a:off x="8057573" y="1698562"/>
              <a:ext cx="240863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 60–69, non–poor risk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927B978E-FB3E-4ACB-3881-0D106700B35B}"/>
                </a:ext>
              </a:extLst>
            </p:cNvPr>
            <p:cNvSpPr txBox="1"/>
            <p:nvPr/>
          </p:nvSpPr>
          <p:spPr>
            <a:xfrm>
              <a:off x="8057573" y="1988734"/>
              <a:ext cx="170574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 60–69, poor risk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3253650E-8625-66E5-C487-14C173B63249}"/>
                </a:ext>
              </a:extLst>
            </p:cNvPr>
            <p:cNvSpPr txBox="1"/>
            <p:nvPr/>
          </p:nvSpPr>
          <p:spPr>
            <a:xfrm>
              <a:off x="8057573" y="2278906"/>
              <a:ext cx="240863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 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Times New Roman" panose="02020603050405020304" pitchFamily="18" charset="0"/>
                </a:rPr>
                <a:t>≥ 70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 non–poor risk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7F5EEF9E-040E-1601-9588-D5746597423E}"/>
                </a:ext>
              </a:extLst>
            </p:cNvPr>
            <p:cNvSpPr txBox="1"/>
            <p:nvPr/>
          </p:nvSpPr>
          <p:spPr>
            <a:xfrm>
              <a:off x="8057573" y="2569078"/>
              <a:ext cx="170574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 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Times New Roman" panose="02020603050405020304" pitchFamily="18" charset="0"/>
                </a:rPr>
                <a:t>≥ 70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 poor risk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FFEFA6A5-E98F-BEE6-73BC-A7C5B58D7427}"/>
                </a:ext>
              </a:extLst>
            </p:cNvPr>
            <p:cNvGrpSpPr/>
            <p:nvPr/>
          </p:nvGrpSpPr>
          <p:grpSpPr>
            <a:xfrm>
              <a:off x="7655199" y="1717556"/>
              <a:ext cx="353873" cy="990600"/>
              <a:chOff x="7655199" y="1717556"/>
              <a:chExt cx="353873" cy="990600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B46043F9-EB40-D08F-ECB5-737809D99D80}"/>
                  </a:ext>
                </a:extLst>
              </p:cNvPr>
              <p:cNvGrpSpPr/>
              <p:nvPr/>
            </p:nvGrpSpPr>
            <p:grpSpPr>
              <a:xfrm>
                <a:off x="7655199" y="1717556"/>
                <a:ext cx="353873" cy="137160"/>
                <a:chOff x="7655199" y="1717556"/>
                <a:chExt cx="353873" cy="137160"/>
              </a:xfrm>
            </p:grpSpPr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7EBA4787-9237-53F7-9F50-1528D87C33E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55199" y="1814712"/>
                  <a:ext cx="353873" cy="0"/>
                </a:xfrm>
                <a:prstGeom prst="line">
                  <a:avLst/>
                </a:prstGeom>
                <a:noFill/>
                <a:ln w="28575" cap="flat">
                  <a:solidFill>
                    <a:schemeClr val="accent1"/>
                  </a:solidFill>
                  <a:prstDash val="solid"/>
                  <a:miter/>
                </a:ln>
              </p:spPr>
            </p:cxnSp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58F5FCB3-0486-C372-1349-9E93148E6161}"/>
                    </a:ext>
                  </a:extLst>
                </p:cNvPr>
                <p:cNvGrpSpPr/>
                <p:nvPr/>
              </p:nvGrpSpPr>
              <p:grpSpPr>
                <a:xfrm>
                  <a:off x="7763555" y="1717556"/>
                  <a:ext cx="137160" cy="137160"/>
                  <a:chOff x="7763555" y="1717556"/>
                  <a:chExt cx="137160" cy="137160"/>
                </a:xfrm>
              </p:grpSpPr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E343A17F-1905-8981-9BB8-D1E56F67A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7832135" y="1717556"/>
                    <a:ext cx="0" cy="13716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DA3E00D3-F136-5194-7087-F3C158280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rot="5400000">
                    <a:off x="7832135" y="1709935"/>
                    <a:ext cx="0" cy="13716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B695BDC-6A79-CC97-9841-8E3C4EE5E11E}"/>
                  </a:ext>
                </a:extLst>
              </p:cNvPr>
              <p:cNvGrpSpPr/>
              <p:nvPr/>
            </p:nvGrpSpPr>
            <p:grpSpPr>
              <a:xfrm>
                <a:off x="7655199" y="1999496"/>
                <a:ext cx="353873" cy="137160"/>
                <a:chOff x="7655199" y="1999496"/>
                <a:chExt cx="353873" cy="137160"/>
              </a:xfrm>
            </p:grpSpPr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86A4E8A7-A7F3-96E3-9235-8E2B73EEA766}"/>
                    </a:ext>
                  </a:extLst>
                </p:cNvPr>
                <p:cNvCxnSpPr/>
                <p:nvPr/>
              </p:nvCxnSpPr>
              <p:spPr bwMode="auto">
                <a:xfrm>
                  <a:off x="7655199" y="2101570"/>
                  <a:ext cx="353873" cy="0"/>
                </a:xfrm>
                <a:prstGeom prst="line">
                  <a:avLst/>
                </a:prstGeom>
                <a:noFill/>
                <a:ln w="28575" cap="flat">
                  <a:solidFill>
                    <a:schemeClr val="accent2"/>
                  </a:solidFill>
                  <a:prstDash val="solid"/>
                  <a:miter/>
                </a:ln>
              </p:spPr>
            </p:cxn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4963E430-C5B2-1A42-CBFB-4955E4F4CBF0}"/>
                    </a:ext>
                  </a:extLst>
                </p:cNvPr>
                <p:cNvGrpSpPr/>
                <p:nvPr/>
              </p:nvGrpSpPr>
              <p:grpSpPr>
                <a:xfrm>
                  <a:off x="7763555" y="1999496"/>
                  <a:ext cx="137160" cy="137160"/>
                  <a:chOff x="7763555" y="1717556"/>
                  <a:chExt cx="137160" cy="137160"/>
                </a:xfrm>
              </p:grpSpPr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A4B0B521-2AF4-F786-ACCB-E5A5ED1070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7832135" y="1717556"/>
                    <a:ext cx="0" cy="13716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2648F18E-FFD3-015B-D54F-D4F56FC884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rot="5400000">
                    <a:off x="7832135" y="1709935"/>
                    <a:ext cx="0" cy="13716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0888643B-638A-9512-DC51-9721768912FA}"/>
                  </a:ext>
                </a:extLst>
              </p:cNvPr>
              <p:cNvGrpSpPr/>
              <p:nvPr/>
            </p:nvGrpSpPr>
            <p:grpSpPr>
              <a:xfrm>
                <a:off x="7655199" y="2277626"/>
                <a:ext cx="353873" cy="137160"/>
                <a:chOff x="7655199" y="2277626"/>
                <a:chExt cx="353873" cy="137160"/>
              </a:xfrm>
            </p:grpSpPr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51C38A59-9ADB-EEB6-1DB0-93965BA4291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55199" y="2373512"/>
                  <a:ext cx="353873" cy="0"/>
                </a:xfrm>
                <a:prstGeom prst="line">
                  <a:avLst/>
                </a:prstGeom>
                <a:noFill/>
                <a:ln w="28575" cap="flat">
                  <a:solidFill>
                    <a:schemeClr val="accent3"/>
                  </a:solidFill>
                  <a:prstDash val="solid"/>
                  <a:miter/>
                </a:ln>
              </p:spPr>
            </p:cxnSp>
            <p:grpSp>
              <p:nvGrpSpPr>
                <p:cNvPr id="460" name="Group 459">
                  <a:extLst>
                    <a:ext uri="{FF2B5EF4-FFF2-40B4-BE49-F238E27FC236}">
                      <a16:creationId xmlns:a16="http://schemas.microsoft.com/office/drawing/2014/main" id="{7CD654EF-555A-F76E-9A95-5DBD5E79CBD1}"/>
                    </a:ext>
                  </a:extLst>
                </p:cNvPr>
                <p:cNvGrpSpPr/>
                <p:nvPr/>
              </p:nvGrpSpPr>
              <p:grpSpPr>
                <a:xfrm>
                  <a:off x="7763555" y="2277626"/>
                  <a:ext cx="137160" cy="137160"/>
                  <a:chOff x="7763555" y="1717556"/>
                  <a:chExt cx="137160" cy="137160"/>
                </a:xfrm>
              </p:grpSpPr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F518189-D770-9929-151E-F6B354C51C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7832135" y="1717556"/>
                    <a:ext cx="0" cy="13716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FE1D10A5-8BF8-15A8-C1A9-B5F8E2E9D1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rot="5400000">
                    <a:off x="7832135" y="1709935"/>
                    <a:ext cx="0" cy="13716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8449101F-B6FE-632E-3FF2-F41862513B5C}"/>
                  </a:ext>
                </a:extLst>
              </p:cNvPr>
              <p:cNvGrpSpPr/>
              <p:nvPr/>
            </p:nvGrpSpPr>
            <p:grpSpPr>
              <a:xfrm>
                <a:off x="7655199" y="2570996"/>
                <a:ext cx="353873" cy="137160"/>
                <a:chOff x="7655199" y="2570996"/>
                <a:chExt cx="353873" cy="137160"/>
              </a:xfrm>
            </p:grpSpPr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9418BFB2-5A4D-BBC3-31A6-2BDDC98F1F9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55199" y="2673232"/>
                  <a:ext cx="353873" cy="0"/>
                </a:xfrm>
                <a:prstGeom prst="line">
                  <a:avLst/>
                </a:prstGeom>
                <a:noFill/>
                <a:ln w="28575" cap="flat">
                  <a:solidFill>
                    <a:schemeClr val="accent5"/>
                  </a:solidFill>
                  <a:prstDash val="solid"/>
                  <a:miter/>
                </a:ln>
              </p:spPr>
            </p:cxnSp>
            <p:grpSp>
              <p:nvGrpSpPr>
                <p:cNvPr id="456" name="Group 455">
                  <a:extLst>
                    <a:ext uri="{FF2B5EF4-FFF2-40B4-BE49-F238E27FC236}">
                      <a16:creationId xmlns:a16="http://schemas.microsoft.com/office/drawing/2014/main" id="{B704845E-574E-6E23-13FD-BF1C91F786DB}"/>
                    </a:ext>
                  </a:extLst>
                </p:cNvPr>
                <p:cNvGrpSpPr/>
                <p:nvPr/>
              </p:nvGrpSpPr>
              <p:grpSpPr>
                <a:xfrm>
                  <a:off x="7763555" y="2570996"/>
                  <a:ext cx="137160" cy="137160"/>
                  <a:chOff x="7763555" y="1717556"/>
                  <a:chExt cx="137160" cy="137160"/>
                </a:xfrm>
              </p:grpSpPr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F68F8FB0-D325-8380-F428-1AA3B60EB7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7832135" y="1717556"/>
                    <a:ext cx="0" cy="13716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A0BA5232-D649-1D3B-E609-4AC6548617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rot="5400000">
                    <a:off x="7832135" y="1709935"/>
                    <a:ext cx="0" cy="13716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</p:grp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506C64F7-A038-14E8-CF23-B454229BCC9D}"/>
              </a:ext>
            </a:extLst>
          </p:cNvPr>
          <p:cNvSpPr txBox="1"/>
          <p:nvPr/>
        </p:nvSpPr>
        <p:spPr>
          <a:xfrm>
            <a:off x="9501506" y="2483519"/>
            <a:ext cx="720727" cy="1594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Total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EB0388F2-EE60-ADCE-172A-B048F5DA0FE1}"/>
              </a:ext>
            </a:extLst>
          </p:cNvPr>
          <p:cNvSpPr txBox="1"/>
          <p:nvPr/>
        </p:nvSpPr>
        <p:spPr>
          <a:xfrm>
            <a:off x="10216914" y="2483519"/>
            <a:ext cx="720727" cy="1594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4C99E0B6-8BA1-489E-3ED4-0AECF56F466C}"/>
              </a:ext>
            </a:extLst>
          </p:cNvPr>
          <p:cNvSpPr txBox="1"/>
          <p:nvPr/>
        </p:nvSpPr>
        <p:spPr>
          <a:xfrm>
            <a:off x="10932322" y="2455539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5-Year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864D6567-620C-FC9C-8A54-3D4D7ECDCC5E}"/>
              </a:ext>
            </a:extLst>
          </p:cNvPr>
          <p:cNvSpPr txBox="1"/>
          <p:nvPr/>
        </p:nvSpPr>
        <p:spPr>
          <a:xfrm>
            <a:off x="9501506" y="2695964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37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7A6F7844-8BE4-746D-31FA-DFC89AB23F58}"/>
              </a:ext>
            </a:extLst>
          </p:cNvPr>
          <p:cNvSpPr txBox="1"/>
          <p:nvPr/>
        </p:nvSpPr>
        <p:spPr>
          <a:xfrm>
            <a:off x="10216914" y="2723944"/>
            <a:ext cx="720727" cy="1594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12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2C4F8532-0A00-8C11-DFD1-3C6B06589D8B}"/>
              </a:ext>
            </a:extLst>
          </p:cNvPr>
          <p:cNvSpPr txBox="1"/>
          <p:nvPr/>
        </p:nvSpPr>
        <p:spPr>
          <a:xfrm>
            <a:off x="10932322" y="2695962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69%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8D122BDE-CF8F-4060-3703-5E454B11BD9F}"/>
              </a:ext>
            </a:extLst>
          </p:cNvPr>
          <p:cNvSpPr txBox="1"/>
          <p:nvPr/>
        </p:nvSpPr>
        <p:spPr>
          <a:xfrm>
            <a:off x="9501506" y="2970034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13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739A938E-C20A-2D91-E114-D0CA08463DE1}"/>
              </a:ext>
            </a:extLst>
          </p:cNvPr>
          <p:cNvSpPr txBox="1"/>
          <p:nvPr/>
        </p:nvSpPr>
        <p:spPr>
          <a:xfrm>
            <a:off x="10216914" y="2970034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6B9B26B7-79C0-97B0-3052-635E879515B6}"/>
              </a:ext>
            </a:extLst>
          </p:cNvPr>
          <p:cNvSpPr txBox="1"/>
          <p:nvPr/>
        </p:nvSpPr>
        <p:spPr>
          <a:xfrm>
            <a:off x="10932322" y="2970032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39%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1FAB4217-E612-DF40-BF4B-755534BA547B}"/>
              </a:ext>
            </a:extLst>
          </p:cNvPr>
          <p:cNvSpPr txBox="1"/>
          <p:nvPr/>
        </p:nvSpPr>
        <p:spPr>
          <a:xfrm>
            <a:off x="9510636" y="3266679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24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051FB3FA-3061-396F-E202-9C154353DE21}"/>
              </a:ext>
            </a:extLst>
          </p:cNvPr>
          <p:cNvSpPr txBox="1"/>
          <p:nvPr/>
        </p:nvSpPr>
        <p:spPr>
          <a:xfrm>
            <a:off x="10226044" y="3266679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16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96E2BB17-20A5-82C7-CEF7-5FEE3179EA15}"/>
              </a:ext>
            </a:extLst>
          </p:cNvPr>
          <p:cNvSpPr txBox="1"/>
          <p:nvPr/>
        </p:nvSpPr>
        <p:spPr>
          <a:xfrm>
            <a:off x="10941452" y="3266677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36%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8675BD79-3366-352F-7C26-2DCB0BC64D28}"/>
              </a:ext>
            </a:extLst>
          </p:cNvPr>
          <p:cNvSpPr txBox="1"/>
          <p:nvPr/>
        </p:nvSpPr>
        <p:spPr>
          <a:xfrm>
            <a:off x="9510636" y="3550482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30687A60-92D3-DE03-CF9A-DAB9AF30DCB3}"/>
              </a:ext>
            </a:extLst>
          </p:cNvPr>
          <p:cNvSpPr txBox="1"/>
          <p:nvPr/>
        </p:nvSpPr>
        <p:spPr>
          <a:xfrm>
            <a:off x="10226044" y="3550482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15C6211E-4A69-3A76-E352-99B58B0B4A77}"/>
              </a:ext>
            </a:extLst>
          </p:cNvPr>
          <p:cNvSpPr txBox="1"/>
          <p:nvPr/>
        </p:nvSpPr>
        <p:spPr>
          <a:xfrm>
            <a:off x="10941452" y="3550480"/>
            <a:ext cx="72072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FDB30-743D-CEFB-99E6-F3B9A1FFF5EC}"/>
              </a:ext>
            </a:extLst>
          </p:cNvPr>
          <p:cNvSpPr txBox="1"/>
          <p:nvPr/>
        </p:nvSpPr>
        <p:spPr>
          <a:xfrm>
            <a:off x="6544849" y="0"/>
            <a:ext cx="470325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Inotuzumab Ozogamicin With Mini-HCVD With/Without Blinatumomab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51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C096-22E9-4E96-BF25-40D5FF00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313853"/>
            <a:ext cx="10645775" cy="1323110"/>
          </a:xfrm>
        </p:spPr>
        <p:txBody>
          <a:bodyPr/>
          <a:lstStyle/>
          <a:p>
            <a:r>
              <a:rPr lang="en-US" noProof="0" dirty="0"/>
              <a:t>D-ALBA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98F1D-7BBC-47B1-9674-A97070B426F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65125" y="3775075"/>
            <a:ext cx="11503025" cy="1196975"/>
          </a:xfrm>
        </p:spPr>
        <p:txBody>
          <a:bodyPr lIns="0"/>
          <a:lstStyle/>
          <a:p>
            <a:pPr marL="0" indent="0">
              <a:buNone/>
            </a:pPr>
            <a:r>
              <a:rPr lang="en-US" i="1" noProof="0" dirty="0">
                <a:solidFill>
                  <a:schemeClr val="bg1"/>
                </a:solidFill>
              </a:rPr>
              <a:t>Phase 2 Study of First-Line Treatment in Adults With Newly Diagnosed Ph+ B-ALL</a:t>
            </a:r>
          </a:p>
          <a:p>
            <a:pPr marL="0" indent="0">
              <a:buNone/>
            </a:pPr>
            <a:r>
              <a:rPr lang="en-US" i="1" noProof="0" dirty="0">
                <a:solidFill>
                  <a:schemeClr val="bg1"/>
                </a:solidFill>
              </a:rPr>
              <a:t>(</a:t>
            </a:r>
            <a:r>
              <a:rPr lang="en-US" i="1" noProof="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NCT02744768</a:t>
            </a:r>
            <a:r>
              <a:rPr lang="en-US" i="1" noProof="0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294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8000" y="2"/>
            <a:ext cx="11203200" cy="1141044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IN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Propensity Score Analysis</a:t>
            </a:r>
            <a:br>
              <a:rPr lang="en-IN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1:1 Matching Was Performed Using </a:t>
            </a: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600" dirty="0"/>
              <a:t>he Nearest</a:t>
            </a:r>
            <a:br>
              <a:rPr lang="en-US" sz="2600" dirty="0"/>
            </a:br>
            <a:r>
              <a:rPr lang="en-US" sz="2600" dirty="0"/>
              <a:t>Neighbor Matching Method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4B8FBA-18B7-E24C-99BB-E1F2FFCFBC91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FBDCAD1-AF00-9F44-9A50-785755CD3554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1242235A-DC61-8248-8E6B-0C4D37D9FBEA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2E97081-CFFF-2547-95EC-AEEF19AEB20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CCA15B-4A1F-4747-B259-B636406349C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sp>
        <p:nvSpPr>
          <p:cNvPr id="42" name="Rounded 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4EA276ED-1367-3345-9FD5-58523C6D1F8A}"/>
              </a:ext>
            </a:extLst>
          </p:cNvPr>
          <p:cNvSpPr/>
          <p:nvPr/>
        </p:nvSpPr>
        <p:spPr bwMode="auto">
          <a:xfrm>
            <a:off x="10553462" y="313274"/>
            <a:ext cx="527664" cy="527664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1B784-E815-6421-4E1E-C38B40C90B9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73413D-89E8-E651-FEC1-9065253462EA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448CCAC7-4C5D-DCC5-809B-D548DDDED24D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354F45E1-637C-0506-AC66-B13E5EF7631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46F7B-09E1-2E76-62D3-8606873A4BEC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3" name="Rounded Rectangle 23">
            <a:hlinkClick r:id="rId4" action="ppaction://hlinksldjump"/>
            <a:extLst>
              <a:ext uri="{FF2B5EF4-FFF2-40B4-BE49-F238E27FC236}">
                <a16:creationId xmlns:a16="http://schemas.microsoft.com/office/drawing/2014/main" id="{925D9225-C25E-55EB-B951-A7C1A861717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31BAEC-5103-0FE4-C4B1-C77C26247EEF}"/>
              </a:ext>
            </a:extLst>
          </p:cNvPr>
          <p:cNvSpPr txBox="1"/>
          <p:nvPr/>
        </p:nvSpPr>
        <p:spPr>
          <a:xfrm>
            <a:off x="527999" y="1239357"/>
            <a:ext cx="6948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Baseline Patient Characteristics After Propensity Score Matching</a:t>
            </a:r>
          </a:p>
        </p:txBody>
      </p:sp>
      <p:pic>
        <p:nvPicPr>
          <p:cNvPr id="24" name="Pictur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551E10-15C8-4937-D7D2-378D12A0E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3236" y="207776"/>
            <a:ext cx="849498" cy="849499"/>
          </a:xfrm>
          <a:prstGeom prst="rect">
            <a:avLst/>
          </a:prstGeom>
        </p:spPr>
      </p:pic>
      <p:graphicFrame>
        <p:nvGraphicFramePr>
          <p:cNvPr id="3" name="Table 34">
            <a:extLst>
              <a:ext uri="{FF2B5EF4-FFF2-40B4-BE49-F238E27FC236}">
                <a16:creationId xmlns:a16="http://schemas.microsoft.com/office/drawing/2014/main" id="{6A19C51C-747F-B2BF-F20D-CEA1BDC41377}"/>
              </a:ext>
            </a:extLst>
          </p:cNvPr>
          <p:cNvGraphicFramePr>
            <a:graphicFrameLocks noGrp="1"/>
          </p:cNvGraphicFramePr>
          <p:nvPr/>
        </p:nvGraphicFramePr>
        <p:xfrm>
          <a:off x="619739" y="1605199"/>
          <a:ext cx="11111462" cy="391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37548">
                  <a:extLst>
                    <a:ext uri="{9D8B030D-6E8A-4147-A177-3AD203B41FA5}">
                      <a16:colId xmlns:a16="http://schemas.microsoft.com/office/drawing/2014/main" val="617931186"/>
                    </a:ext>
                  </a:extLst>
                </a:gridCol>
                <a:gridCol w="1431947">
                  <a:extLst>
                    <a:ext uri="{9D8B030D-6E8A-4147-A177-3AD203B41FA5}">
                      <a16:colId xmlns:a16="http://schemas.microsoft.com/office/drawing/2014/main" val="4060833020"/>
                    </a:ext>
                  </a:extLst>
                </a:gridCol>
                <a:gridCol w="1431947">
                  <a:extLst>
                    <a:ext uri="{9D8B030D-6E8A-4147-A177-3AD203B41FA5}">
                      <a16:colId xmlns:a16="http://schemas.microsoft.com/office/drawing/2014/main" val="3529915785"/>
                    </a:ext>
                  </a:extLst>
                </a:gridCol>
                <a:gridCol w="1073063">
                  <a:extLst>
                    <a:ext uri="{9D8B030D-6E8A-4147-A177-3AD203B41FA5}">
                      <a16:colId xmlns:a16="http://schemas.microsoft.com/office/drawing/2014/main" val="3447313364"/>
                    </a:ext>
                  </a:extLst>
                </a:gridCol>
                <a:gridCol w="1431947">
                  <a:extLst>
                    <a:ext uri="{9D8B030D-6E8A-4147-A177-3AD203B41FA5}">
                      <a16:colId xmlns:a16="http://schemas.microsoft.com/office/drawing/2014/main" val="3243234339"/>
                    </a:ext>
                  </a:extLst>
                </a:gridCol>
                <a:gridCol w="1431947">
                  <a:extLst>
                    <a:ext uri="{9D8B030D-6E8A-4147-A177-3AD203B41FA5}">
                      <a16:colId xmlns:a16="http://schemas.microsoft.com/office/drawing/2014/main" val="863274729"/>
                    </a:ext>
                  </a:extLst>
                </a:gridCol>
                <a:gridCol w="1073063">
                  <a:extLst>
                    <a:ext uri="{9D8B030D-6E8A-4147-A177-3AD203B41FA5}">
                      <a16:colId xmlns:a16="http://schemas.microsoft.com/office/drawing/2014/main" val="144481762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Characteristics</a:t>
                      </a:r>
                    </a:p>
                  </a:txBody>
                  <a:tcPr marT="54000" marB="540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Prematched Cohorts</a:t>
                      </a:r>
                    </a:p>
                  </a:txBody>
                  <a:tcPr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Matched Cohorts</a:t>
                      </a:r>
                    </a:p>
                  </a:txBody>
                  <a:tcPr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54000" marB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823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No. of Patients (%)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T="43200" marB="43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No. of Patients (%)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T="43200" marB="43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/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722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bg1"/>
                          </a:solidFill>
                        </a:rPr>
                        <a:t>Characteristics</a:t>
                      </a: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Mini–HCVD-INO ± Blinatumomab 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N = 58</a:t>
                      </a:r>
                    </a:p>
                  </a:txBody>
                  <a:tcPr marT="43200" marB="43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HCVAD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N = 77</a:t>
                      </a:r>
                    </a:p>
                  </a:txBody>
                  <a:tcPr marT="43200" marB="43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chemeClr val="bg1"/>
                          </a:solidFill>
                        </a:rPr>
                        <a:t>P </a:t>
                      </a:r>
                      <a:r>
                        <a:rPr lang="en-US" sz="1100" b="1" i="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T="43200" marB="43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Mini–HCVD-INO ± Blinatumomab 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N = 38</a:t>
                      </a:r>
                    </a:p>
                  </a:txBody>
                  <a:tcPr marT="43200" marB="43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HCVAD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N = 38</a:t>
                      </a:r>
                      <a:endParaRPr lang="en-GB" dirty="0"/>
                    </a:p>
                  </a:txBody>
                  <a:tcPr marT="43200" marB="43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chemeClr val="bg1"/>
                          </a:solidFill>
                        </a:rPr>
                        <a:t>P </a:t>
                      </a:r>
                      <a:r>
                        <a:rPr lang="en-US" sz="1100" b="1" i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en-US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 marT="43200" marB="432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28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Age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(years), median (range)</a:t>
                      </a:r>
                      <a:endParaRPr lang="en-IN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68 (60–81)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69 (60–83)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0.483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68 (60–81)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66 (60–83)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0.654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13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ECOG PS ≥ 2, %</a:t>
                      </a: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 (14)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23 (30)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0.028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 (8)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 (13)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0.711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323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377" rtl="0" eaLnBrk="1" latinLnBrk="0" hangingPunct="1"/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WBC count, cells x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1100" b="1" baseline="30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/L</a:t>
                      </a:r>
                      <a:endParaRPr lang="en-US" sz="11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3.9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0.081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3.1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3.1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0.901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71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377" rtl="0" eaLnBrk="1" latinLnBrk="0" hangingPunct="1"/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PB blasts</a:t>
                      </a: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0.100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0.871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69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377" rtl="0" eaLnBrk="1" latinLnBrk="0" hangingPunct="1"/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BM blasts</a:t>
                      </a: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0.592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0.693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932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377" rtl="0" eaLnBrk="1" latinLnBrk="0" hangingPunct="1"/>
                      <a:r>
                        <a:rPr lang="en-US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CD20, %</a:t>
                      </a: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0.625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0.913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27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377" rtl="0" eaLnBrk="1" latinLnBrk="0" hangingPunct="1"/>
                      <a:r>
                        <a:rPr lang="en-IN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CD22, %</a:t>
                      </a:r>
                      <a:endParaRPr lang="en-US" sz="11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&lt; 0.001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0.557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16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CNS-positive</a:t>
                      </a: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 (6)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 (10)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 (8)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 (11)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15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377" rtl="0" eaLnBrk="1" latinLnBrk="0" hangingPunct="1">
                        <a:tabLst>
                          <a:tab pos="111125" algn="l"/>
                        </a:tabLst>
                      </a:pPr>
                      <a:r>
                        <a:rPr lang="de-DE" sz="11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Therapy</a:t>
                      </a:r>
                      <a:endParaRPr lang="en-US" sz="11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46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1125" indent="0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Rituximab</a:t>
                      </a:r>
                      <a:endParaRPr lang="en-US" sz="11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dirty="0">
                          <a:solidFill>
                            <a:schemeClr val="tx1"/>
                          </a:solidFill>
                        </a:rPr>
                        <a:t>46 (79)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dirty="0">
                          <a:solidFill>
                            <a:schemeClr val="tx1"/>
                          </a:solidFill>
                        </a:rPr>
                        <a:t>36 (47)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&lt; 0.001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dirty="0">
                          <a:solidFill>
                            <a:schemeClr val="tx1"/>
                          </a:solidFill>
                        </a:rPr>
                        <a:t>27 (71)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dirty="0">
                          <a:solidFill>
                            <a:schemeClr val="tx1"/>
                          </a:solidFill>
                        </a:rPr>
                        <a:t>28 (74)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dirty="0">
                          <a:solidFill>
                            <a:schemeClr val="tx1"/>
                          </a:solidFill>
                        </a:rPr>
                        <a:t>0.789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45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1125" indent="0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AlloSCT</a:t>
                      </a:r>
                      <a:endParaRPr lang="en-US" sz="11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 (5)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tx1"/>
                          </a:solidFill>
                        </a:rPr>
                        <a:t>2 (3)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0.443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 (3)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 (3)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3787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0C026DD-DEF1-E0E1-97DC-CD5A3470CE94}"/>
              </a:ext>
            </a:extLst>
          </p:cNvPr>
          <p:cNvSpPr/>
          <p:nvPr/>
        </p:nvSpPr>
        <p:spPr>
          <a:xfrm>
            <a:off x="630154" y="5701316"/>
            <a:ext cx="11101046" cy="8156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Evaluation criteria: CR was defined as the presence of ≤ 5% blasts in the bone marrow, with &gt; 1 x 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/L neutrophils, &gt; 100 x 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/L platelets in the peripheral blood, and no extramedullary disease; a CR without platelet recovery was defined as a CR except for platelets &lt; 100 x 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/L; a CR without complete hematologic recovery was defined as a CR but with an absolute neutrophil count &lt; 1 x 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/L and platelets &lt; 100 x 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/L.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AlloSCT, allogeneic stem cell transplant; BM, bone marrow; CD, cluster of differentiation; CNS-positive, positive for central nervous system disease; CR, complete remission; ECOG PS, Eastern Cooperative Oncology Group performance status; HCVAD, hyperfractionated cyclophosphamide, vincristine, doxorubicin, and dexamethasone; HCVD, hyperfractionated cyclophosphamide, vincristine, and dexamethasone; INO, inotuzumab ozogamicin; PB, peripheral blood; WBC, white blood cell.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Jabbour EJ, et al.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Cancer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2019;125:2579-2586.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D2425-6F0A-671D-A9B6-C07DDE4F8989}"/>
              </a:ext>
            </a:extLst>
          </p:cNvPr>
          <p:cNvSpPr txBox="1"/>
          <p:nvPr/>
        </p:nvSpPr>
        <p:spPr>
          <a:xfrm>
            <a:off x="6544849" y="0"/>
            <a:ext cx="470325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Inotuzumab Ozogamicin With Mini-HCVD With/Without Blinatumomab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4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8000" y="2"/>
            <a:ext cx="11203200" cy="1141044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IN" sz="2600" dirty="0">
                <a:effectLst/>
                <a:ea typeface="Calibri" panose="020F0502020204030204" pitchFamily="34" charset="0"/>
                <a:cs typeface="Times New Roman"/>
              </a:rPr>
              <a:t>3</a:t>
            </a:r>
            <a:r>
              <a:rPr lang="en-IN" sz="2600" dirty="0"/>
              <a:t>-Year EFS and OS Outcomes </a:t>
            </a:r>
            <a:br>
              <a:rPr lang="en-IN" sz="2600" dirty="0"/>
            </a:br>
            <a:r>
              <a:rPr lang="en-IN" sz="2600" dirty="0"/>
              <a:t>Were Better With </a:t>
            </a:r>
            <a:r>
              <a:rPr lang="en-US" sz="2600" dirty="0"/>
              <a:t>INO +</a:t>
            </a:r>
            <a:r>
              <a:rPr lang="en-US" sz="2600" dirty="0">
                <a:ea typeface="+mj-lt"/>
                <a:cs typeface="+mj-lt"/>
              </a:rPr>
              <a:t> Mini-HCVD </a:t>
            </a:r>
            <a:r>
              <a:rPr lang="en-US" sz="2600" dirty="0"/>
              <a:t>With or Without </a:t>
            </a:r>
            <a:br>
              <a:rPr lang="en-US" sz="2600" dirty="0"/>
            </a:br>
            <a:r>
              <a:rPr lang="en-US" sz="2600" dirty="0"/>
              <a:t>Blinatumomab Than With HCVAD 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4B8FBA-18B7-E24C-99BB-E1F2FFCFBC91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FBDCAD1-AF00-9F44-9A50-785755CD3554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1242235A-DC61-8248-8E6B-0C4D37D9FBEA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2E97081-CFFF-2547-95EC-AEEF19AEB20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CCA15B-4A1F-4747-B259-B636406349C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sp>
        <p:nvSpPr>
          <p:cNvPr id="42" name="Rounded 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4EA276ED-1367-3345-9FD5-58523C6D1F8A}"/>
              </a:ext>
            </a:extLst>
          </p:cNvPr>
          <p:cNvSpPr/>
          <p:nvPr/>
        </p:nvSpPr>
        <p:spPr bwMode="auto">
          <a:xfrm>
            <a:off x="10553462" y="313274"/>
            <a:ext cx="527664" cy="527664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1B784-E815-6421-4E1E-C38B40C90B9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73413D-89E8-E651-FEC1-9065253462EA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448CCAC7-4C5D-DCC5-809B-D548DDDED24D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354F45E1-637C-0506-AC66-B13E5EF7631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46F7B-09E1-2E76-62D3-8606873A4BEC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3" name="Rounded Rectangle 23">
            <a:hlinkClick r:id="rId4" action="ppaction://hlinksldjump"/>
            <a:extLst>
              <a:ext uri="{FF2B5EF4-FFF2-40B4-BE49-F238E27FC236}">
                <a16:creationId xmlns:a16="http://schemas.microsoft.com/office/drawing/2014/main" id="{925D9225-C25E-55EB-B951-A7C1A861717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83" name="Table 12">
            <a:extLst>
              <a:ext uri="{FF2B5EF4-FFF2-40B4-BE49-F238E27FC236}">
                <a16:creationId xmlns:a16="http://schemas.microsoft.com/office/drawing/2014/main" id="{CA8D7FCE-7AEA-E362-5893-41E8C49891ED}"/>
              </a:ext>
            </a:extLst>
          </p:cNvPr>
          <p:cNvGraphicFramePr>
            <a:graphicFrameLocks noGrp="1"/>
          </p:cNvGraphicFramePr>
          <p:nvPr/>
        </p:nvGraphicFramePr>
        <p:xfrm>
          <a:off x="620713" y="4583372"/>
          <a:ext cx="3044952" cy="87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256">
                  <a:extLst>
                    <a:ext uri="{9D8B030D-6E8A-4147-A177-3AD203B41FA5}">
                      <a16:colId xmlns:a16="http://schemas.microsoft.com/office/drawing/2014/main" val="59008199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438632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39476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85071637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33360737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7432" marR="27432" marT="9144" marB="914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Total</a:t>
                      </a:r>
                      <a:endParaRPr lang="en-US" sz="1100" dirty="0"/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Event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3-y EFS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Median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918735"/>
                  </a:ext>
                </a:extLst>
              </a:tr>
              <a:tr h="31032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Mini-HCVD + INO ± Blina</a:t>
                      </a:r>
                    </a:p>
                  </a:txBody>
                  <a:tcPr marL="27432" marR="27432" marT="9144" marB="9144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49%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35 months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10743"/>
                  </a:ext>
                </a:extLst>
              </a:tr>
              <a:tr h="31032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HCVAD</a:t>
                      </a:r>
                    </a:p>
                  </a:txBody>
                  <a:tcPr marL="27432" marR="27432" marT="9144" marB="9144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29%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11 months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95636"/>
                  </a:ext>
                </a:extLst>
              </a:tr>
            </a:tbl>
          </a:graphicData>
        </a:graphic>
      </p:graphicFrame>
      <p:graphicFrame>
        <p:nvGraphicFramePr>
          <p:cNvPr id="158" name="Table 12">
            <a:extLst>
              <a:ext uri="{FF2B5EF4-FFF2-40B4-BE49-F238E27FC236}">
                <a16:creationId xmlns:a16="http://schemas.microsoft.com/office/drawing/2014/main" id="{2D61E5AD-8906-9DDF-0892-51E6B490E5C1}"/>
              </a:ext>
            </a:extLst>
          </p:cNvPr>
          <p:cNvGraphicFramePr>
            <a:graphicFrameLocks noGrp="1"/>
          </p:cNvGraphicFramePr>
          <p:nvPr/>
        </p:nvGraphicFramePr>
        <p:xfrm>
          <a:off x="3906624" y="4583372"/>
          <a:ext cx="2295144" cy="8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08">
                  <a:extLst>
                    <a:ext uri="{9D8B030D-6E8A-4147-A177-3AD203B41FA5}">
                      <a16:colId xmlns:a16="http://schemas.microsoft.com/office/drawing/2014/main" val="1343863219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539476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85071637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33360737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Total</a:t>
                      </a:r>
                      <a:endParaRPr lang="en-US" sz="1100" dirty="0"/>
                    </a:p>
                  </a:txBody>
                  <a:tcPr marL="9144" marR="9144" marT="9144" marB="914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Event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3-y EFS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Median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918735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9144" marR="9144" marT="9144" marB="9144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64%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NR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10743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9144" marR="9144" marT="9144" marB="9144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34%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15 months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95636"/>
                  </a:ext>
                </a:extLst>
              </a:tr>
            </a:tbl>
          </a:graphicData>
        </a:graphic>
      </p:graphicFrame>
      <p:graphicFrame>
        <p:nvGraphicFramePr>
          <p:cNvPr id="280" name="Table 12">
            <a:extLst>
              <a:ext uri="{FF2B5EF4-FFF2-40B4-BE49-F238E27FC236}">
                <a16:creationId xmlns:a16="http://schemas.microsoft.com/office/drawing/2014/main" id="{B1B8FB25-5B3B-027F-A0B7-6776E075AF34}"/>
              </a:ext>
            </a:extLst>
          </p:cNvPr>
          <p:cNvGraphicFramePr>
            <a:graphicFrameLocks noGrp="1"/>
          </p:cNvGraphicFramePr>
          <p:nvPr/>
        </p:nvGraphicFramePr>
        <p:xfrm>
          <a:off x="6708692" y="4583372"/>
          <a:ext cx="2267712" cy="8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08">
                  <a:extLst>
                    <a:ext uri="{9D8B030D-6E8A-4147-A177-3AD203B41FA5}">
                      <a16:colId xmlns:a16="http://schemas.microsoft.com/office/drawing/2014/main" val="1343863219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5394761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285071637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33360737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Total</a:t>
                      </a:r>
                      <a:endParaRPr lang="en-US" sz="1100" dirty="0"/>
                    </a:p>
                  </a:txBody>
                  <a:tcPr marL="9144" marR="9144" marT="9144" marB="914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Event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3-y OS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Median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918735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marL="9144" marR="9144" marT="9144" marB="9144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NR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10743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marL="9144" marR="9144" marT="9144" marB="9144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32%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16 months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95636"/>
                  </a:ext>
                </a:extLst>
              </a:tr>
            </a:tbl>
          </a:graphicData>
        </a:graphic>
      </p:graphicFrame>
      <p:graphicFrame>
        <p:nvGraphicFramePr>
          <p:cNvPr id="281" name="Table 12">
            <a:extLst>
              <a:ext uri="{FF2B5EF4-FFF2-40B4-BE49-F238E27FC236}">
                <a16:creationId xmlns:a16="http://schemas.microsoft.com/office/drawing/2014/main" id="{8AA4201B-AFB9-B089-3CEC-CEAD33E8B224}"/>
              </a:ext>
            </a:extLst>
          </p:cNvPr>
          <p:cNvGraphicFramePr>
            <a:graphicFrameLocks noGrp="1"/>
          </p:cNvGraphicFramePr>
          <p:nvPr/>
        </p:nvGraphicFramePr>
        <p:xfrm>
          <a:off x="9468557" y="4583372"/>
          <a:ext cx="2267712" cy="8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08">
                  <a:extLst>
                    <a:ext uri="{9D8B030D-6E8A-4147-A177-3AD203B41FA5}">
                      <a16:colId xmlns:a16="http://schemas.microsoft.com/office/drawing/2014/main" val="1343863219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5394761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285071637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33360737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Total</a:t>
                      </a:r>
                      <a:endParaRPr lang="en-US" sz="1100" dirty="0"/>
                    </a:p>
                  </a:txBody>
                  <a:tcPr marL="9144" marR="9144" marT="9144" marB="914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Event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3-y OS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Median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918735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9144" marR="9144" marT="9144" marB="9144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63%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/>
                          </a:solidFill>
                        </a:rPr>
                        <a:t>NR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10743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9144" marR="9144" marT="9144" marB="9144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34%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17 months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956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81D178-5F17-2B3D-F95B-7761267A935A}"/>
              </a:ext>
            </a:extLst>
          </p:cNvPr>
          <p:cNvSpPr txBox="1"/>
          <p:nvPr/>
        </p:nvSpPr>
        <p:spPr>
          <a:xfrm>
            <a:off x="1391045" y="1330365"/>
            <a:ext cx="18001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EFS Before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Matching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7CC1B3-F009-944B-2715-DA7B1CBF3CF4}"/>
              </a:ext>
            </a:extLst>
          </p:cNvPr>
          <p:cNvSpPr txBox="1"/>
          <p:nvPr/>
        </p:nvSpPr>
        <p:spPr>
          <a:xfrm>
            <a:off x="1846515" y="4267991"/>
            <a:ext cx="618371" cy="193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Months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2BC188-ADDC-816C-EC0C-0AF488CF0CCC}"/>
              </a:ext>
            </a:extLst>
          </p:cNvPr>
          <p:cNvSpPr txBox="1"/>
          <p:nvPr/>
        </p:nvSpPr>
        <p:spPr>
          <a:xfrm>
            <a:off x="4197206" y="1330365"/>
            <a:ext cx="164442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EFS 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Matching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B5B122C-43B4-550E-9049-C0F21ED59854}"/>
              </a:ext>
            </a:extLst>
          </p:cNvPr>
          <p:cNvSpPr txBox="1"/>
          <p:nvPr/>
        </p:nvSpPr>
        <p:spPr>
          <a:xfrm>
            <a:off x="4689737" y="4267991"/>
            <a:ext cx="618371" cy="193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Months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52C073-9B4C-2B5E-BE45-91B0A12E41E5}"/>
              </a:ext>
            </a:extLst>
          </p:cNvPr>
          <p:cNvSpPr txBox="1"/>
          <p:nvPr/>
        </p:nvSpPr>
        <p:spPr>
          <a:xfrm>
            <a:off x="6892508" y="1330365"/>
            <a:ext cx="17104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 Before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Matching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362FF18-6F53-7159-D588-97011A7E156A}"/>
              </a:ext>
            </a:extLst>
          </p:cNvPr>
          <p:cNvSpPr txBox="1"/>
          <p:nvPr/>
        </p:nvSpPr>
        <p:spPr>
          <a:xfrm>
            <a:off x="7418026" y="4267991"/>
            <a:ext cx="618371" cy="193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48DE7F-DE5A-F409-7525-3FEC4FE0033A}"/>
              </a:ext>
            </a:extLst>
          </p:cNvPr>
          <p:cNvSpPr txBox="1"/>
          <p:nvPr/>
        </p:nvSpPr>
        <p:spPr>
          <a:xfrm>
            <a:off x="9698673" y="1330365"/>
            <a:ext cx="15546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 After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Matching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EA55EDC-B30E-12F7-58F4-90052FD0A350}"/>
              </a:ext>
            </a:extLst>
          </p:cNvPr>
          <p:cNvSpPr txBox="1"/>
          <p:nvPr/>
        </p:nvSpPr>
        <p:spPr>
          <a:xfrm>
            <a:off x="10146317" y="4267991"/>
            <a:ext cx="618371" cy="1939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Months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C7B991-FF88-CE60-3E20-59D5FE8D5227}"/>
              </a:ext>
            </a:extLst>
          </p:cNvPr>
          <p:cNvGrpSpPr/>
          <p:nvPr/>
        </p:nvGrpSpPr>
        <p:grpSpPr>
          <a:xfrm>
            <a:off x="613228" y="1529758"/>
            <a:ext cx="10901903" cy="2691051"/>
            <a:chOff x="613228" y="1611235"/>
            <a:chExt cx="10901903" cy="269105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1C016F1-12D5-C932-0C3B-9737F9FFA5CC}"/>
                </a:ext>
              </a:extLst>
            </p:cNvPr>
            <p:cNvGrpSpPr/>
            <p:nvPr/>
          </p:nvGrpSpPr>
          <p:grpSpPr>
            <a:xfrm>
              <a:off x="1085347" y="1611235"/>
              <a:ext cx="2109711" cy="2537083"/>
              <a:chOff x="683417" y="1893234"/>
              <a:chExt cx="2521334" cy="2817839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0F36ED-E4F8-3E55-2D1C-4DAFBDDCC6CD}"/>
                  </a:ext>
                </a:extLst>
              </p:cNvPr>
              <p:cNvSpPr/>
              <p:nvPr/>
            </p:nvSpPr>
            <p:spPr>
              <a:xfrm>
                <a:off x="720457" y="1893234"/>
                <a:ext cx="2484294" cy="2780700"/>
              </a:xfrm>
              <a:custGeom>
                <a:avLst/>
                <a:gdLst>
                  <a:gd name="connsiteX0" fmla="*/ 0 w 2484294"/>
                  <a:gd name="connsiteY0" fmla="*/ 0 h 2780700"/>
                  <a:gd name="connsiteX1" fmla="*/ 0 w 2484294"/>
                  <a:gd name="connsiteY1" fmla="*/ 2780700 h 2780700"/>
                  <a:gd name="connsiteX2" fmla="*/ 2484294 w 2484294"/>
                  <a:gd name="connsiteY2" fmla="*/ 2780700 h 278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4294" h="2780700">
                    <a:moveTo>
                      <a:pt x="0" y="0"/>
                    </a:moveTo>
                    <a:lnTo>
                      <a:pt x="0" y="2780700"/>
                    </a:lnTo>
                    <a:lnTo>
                      <a:pt x="2484294" y="2780700"/>
                    </a:lnTo>
                  </a:path>
                </a:pathLst>
              </a:custGeom>
              <a:noFill/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24DE79B-E3D4-6FC4-211D-2988FCC36700}"/>
                  </a:ext>
                </a:extLst>
              </p:cNvPr>
              <p:cNvSpPr/>
              <p:nvPr/>
            </p:nvSpPr>
            <p:spPr>
              <a:xfrm>
                <a:off x="683417" y="2027215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A074E76-B6B3-9074-7AB1-CAA21CBA6095}"/>
                  </a:ext>
                </a:extLst>
              </p:cNvPr>
              <p:cNvSpPr/>
              <p:nvPr/>
            </p:nvSpPr>
            <p:spPr>
              <a:xfrm>
                <a:off x="683417" y="2528915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4344FE9-1A1D-B717-41EE-0067DD91B370}"/>
                  </a:ext>
                </a:extLst>
              </p:cNvPr>
              <p:cNvSpPr/>
              <p:nvPr/>
            </p:nvSpPr>
            <p:spPr>
              <a:xfrm>
                <a:off x="683417" y="3030547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A15802E-5FD4-AF26-ED2D-26DBB8CD9075}"/>
                  </a:ext>
                </a:extLst>
              </p:cNvPr>
              <p:cNvSpPr/>
              <p:nvPr/>
            </p:nvSpPr>
            <p:spPr>
              <a:xfrm>
                <a:off x="683417" y="3532178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35CD944-321F-690A-0CD1-6C4C3A55E030}"/>
                  </a:ext>
                </a:extLst>
              </p:cNvPr>
              <p:cNvSpPr/>
              <p:nvPr/>
            </p:nvSpPr>
            <p:spPr>
              <a:xfrm>
                <a:off x="683417" y="4033809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1C316D-711D-9AAF-4EB7-32092C5E08EE}"/>
                  </a:ext>
                </a:extLst>
              </p:cNvPr>
              <p:cNvSpPr/>
              <p:nvPr/>
            </p:nvSpPr>
            <p:spPr>
              <a:xfrm>
                <a:off x="683417" y="4535440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5F62116-AFE9-33A8-84F7-30FA2464C4C8}"/>
                  </a:ext>
                </a:extLst>
              </p:cNvPr>
              <p:cNvSpPr/>
              <p:nvPr/>
            </p:nvSpPr>
            <p:spPr>
              <a:xfrm>
                <a:off x="838295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028047E-9953-3F03-920E-005CAEE6AEFF}"/>
                  </a:ext>
                </a:extLst>
              </p:cNvPr>
              <p:cNvSpPr/>
              <p:nvPr/>
            </p:nvSpPr>
            <p:spPr>
              <a:xfrm>
                <a:off x="1286108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8D2132E-3402-3829-EF4E-E0E9B21CEA12}"/>
                  </a:ext>
                </a:extLst>
              </p:cNvPr>
              <p:cNvSpPr/>
              <p:nvPr/>
            </p:nvSpPr>
            <p:spPr>
              <a:xfrm>
                <a:off x="1733921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0AF149F-D67F-1BE2-DE9D-681AD16AD9FB}"/>
                  </a:ext>
                </a:extLst>
              </p:cNvPr>
              <p:cNvSpPr/>
              <p:nvPr/>
            </p:nvSpPr>
            <p:spPr>
              <a:xfrm>
                <a:off x="2181803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43E4E46-5DDF-60C0-4746-DCEFFC8C087F}"/>
                  </a:ext>
                </a:extLst>
              </p:cNvPr>
              <p:cNvSpPr/>
              <p:nvPr/>
            </p:nvSpPr>
            <p:spPr>
              <a:xfrm>
                <a:off x="2629615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B9AF72B-45CE-AA6C-F690-37A7F665EB21}"/>
                  </a:ext>
                </a:extLst>
              </p:cNvPr>
              <p:cNvSpPr/>
              <p:nvPr/>
            </p:nvSpPr>
            <p:spPr>
              <a:xfrm>
                <a:off x="3077428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E865441-7CC6-655E-C827-3DCFA25C9EA3}"/>
                </a:ext>
              </a:extLst>
            </p:cNvPr>
            <p:cNvGrpSpPr/>
            <p:nvPr/>
          </p:nvGrpSpPr>
          <p:grpSpPr>
            <a:xfrm>
              <a:off x="1220038" y="1731867"/>
              <a:ext cx="1971080" cy="1848356"/>
              <a:chOff x="844388" y="2027215"/>
              <a:chExt cx="2355655" cy="2052897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0803BD7-EEAE-DA22-4E4B-AB63D532CA47}"/>
                  </a:ext>
                </a:extLst>
              </p:cNvPr>
              <p:cNvSpPr/>
              <p:nvPr/>
            </p:nvSpPr>
            <p:spPr>
              <a:xfrm>
                <a:off x="844388" y="2027215"/>
                <a:ext cx="2355655" cy="2030683"/>
              </a:xfrm>
              <a:custGeom>
                <a:avLst/>
                <a:gdLst>
                  <a:gd name="connsiteX0" fmla="*/ 0 w 2355655"/>
                  <a:gd name="connsiteY0" fmla="*/ 0 h 2030683"/>
                  <a:gd name="connsiteX1" fmla="*/ 0 w 2355655"/>
                  <a:gd name="connsiteY1" fmla="*/ 30337 h 2030683"/>
                  <a:gd name="connsiteX2" fmla="*/ 7477 w 2355655"/>
                  <a:gd name="connsiteY2" fmla="*/ 30337 h 2030683"/>
                  <a:gd name="connsiteX3" fmla="*/ 7477 w 2355655"/>
                  <a:gd name="connsiteY3" fmla="*/ 166886 h 2030683"/>
                  <a:gd name="connsiteX4" fmla="*/ 23055 w 2355655"/>
                  <a:gd name="connsiteY4" fmla="*/ 166886 h 2030683"/>
                  <a:gd name="connsiteX5" fmla="*/ 23055 w 2355655"/>
                  <a:gd name="connsiteY5" fmla="*/ 234780 h 2030683"/>
                  <a:gd name="connsiteX6" fmla="*/ 29148 w 2355655"/>
                  <a:gd name="connsiteY6" fmla="*/ 234780 h 2030683"/>
                  <a:gd name="connsiteX7" fmla="*/ 29148 w 2355655"/>
                  <a:gd name="connsiteY7" fmla="*/ 309823 h 2030683"/>
                  <a:gd name="connsiteX8" fmla="*/ 29148 w 2355655"/>
                  <a:gd name="connsiteY8" fmla="*/ 327803 h 2030683"/>
                  <a:gd name="connsiteX9" fmla="*/ 38633 w 2355655"/>
                  <a:gd name="connsiteY9" fmla="*/ 327803 h 2030683"/>
                  <a:gd name="connsiteX10" fmla="*/ 38633 w 2355655"/>
                  <a:gd name="connsiteY10" fmla="*/ 464005 h 2030683"/>
                  <a:gd name="connsiteX11" fmla="*/ 44726 w 2355655"/>
                  <a:gd name="connsiteY11" fmla="*/ 464005 h 2030683"/>
                  <a:gd name="connsiteX12" fmla="*/ 44726 w 2355655"/>
                  <a:gd name="connsiteY12" fmla="*/ 553627 h 2030683"/>
                  <a:gd name="connsiteX13" fmla="*/ 54211 w 2355655"/>
                  <a:gd name="connsiteY13" fmla="*/ 553627 h 2030683"/>
                  <a:gd name="connsiteX14" fmla="*/ 54211 w 2355655"/>
                  <a:gd name="connsiteY14" fmla="*/ 561402 h 2030683"/>
                  <a:gd name="connsiteX15" fmla="*/ 66743 w 2355655"/>
                  <a:gd name="connsiteY15" fmla="*/ 561402 h 2030683"/>
                  <a:gd name="connsiteX16" fmla="*/ 66743 w 2355655"/>
                  <a:gd name="connsiteY16" fmla="*/ 656855 h 2030683"/>
                  <a:gd name="connsiteX17" fmla="*/ 73805 w 2355655"/>
                  <a:gd name="connsiteY17" fmla="*/ 656855 h 2030683"/>
                  <a:gd name="connsiteX18" fmla="*/ 73805 w 2355655"/>
                  <a:gd name="connsiteY18" fmla="*/ 688094 h 2030683"/>
                  <a:gd name="connsiteX19" fmla="*/ 94160 w 2355655"/>
                  <a:gd name="connsiteY19" fmla="*/ 688094 h 2030683"/>
                  <a:gd name="connsiteX20" fmla="*/ 94160 w 2355655"/>
                  <a:gd name="connsiteY20" fmla="*/ 750225 h 2030683"/>
                  <a:gd name="connsiteX21" fmla="*/ 100252 w 2355655"/>
                  <a:gd name="connsiteY21" fmla="*/ 750225 h 2030683"/>
                  <a:gd name="connsiteX22" fmla="*/ 100252 w 2355655"/>
                  <a:gd name="connsiteY22" fmla="*/ 785213 h 2030683"/>
                  <a:gd name="connsiteX23" fmla="*/ 105653 w 2355655"/>
                  <a:gd name="connsiteY23" fmla="*/ 785213 h 2030683"/>
                  <a:gd name="connsiteX24" fmla="*/ 105653 w 2355655"/>
                  <a:gd name="connsiteY24" fmla="*/ 820201 h 2030683"/>
                  <a:gd name="connsiteX25" fmla="*/ 115138 w 2355655"/>
                  <a:gd name="connsiteY25" fmla="*/ 820201 h 2030683"/>
                  <a:gd name="connsiteX26" fmla="*/ 115138 w 2355655"/>
                  <a:gd name="connsiteY26" fmla="*/ 852412 h 2030683"/>
                  <a:gd name="connsiteX27" fmla="*/ 122269 w 2355655"/>
                  <a:gd name="connsiteY27" fmla="*/ 852412 h 2030683"/>
                  <a:gd name="connsiteX28" fmla="*/ 122269 w 2355655"/>
                  <a:gd name="connsiteY28" fmla="*/ 888788 h 2030683"/>
                  <a:gd name="connsiteX29" fmla="*/ 129054 w 2355655"/>
                  <a:gd name="connsiteY29" fmla="*/ 888788 h 2030683"/>
                  <a:gd name="connsiteX30" fmla="*/ 129054 w 2355655"/>
                  <a:gd name="connsiteY30" fmla="*/ 1013745 h 2030683"/>
                  <a:gd name="connsiteX31" fmla="*/ 154394 w 2355655"/>
                  <a:gd name="connsiteY31" fmla="*/ 1013745 h 2030683"/>
                  <a:gd name="connsiteX32" fmla="*/ 154394 w 2355655"/>
                  <a:gd name="connsiteY32" fmla="*/ 1022214 h 2030683"/>
                  <a:gd name="connsiteX33" fmla="*/ 160210 w 2355655"/>
                  <a:gd name="connsiteY33" fmla="*/ 1022214 h 2030683"/>
                  <a:gd name="connsiteX34" fmla="*/ 160210 w 2355655"/>
                  <a:gd name="connsiteY34" fmla="*/ 1085040 h 2030683"/>
                  <a:gd name="connsiteX35" fmla="*/ 167964 w 2355655"/>
                  <a:gd name="connsiteY35" fmla="*/ 1085040 h 2030683"/>
                  <a:gd name="connsiteX36" fmla="*/ 167964 w 2355655"/>
                  <a:gd name="connsiteY36" fmla="*/ 1119680 h 2030683"/>
                  <a:gd name="connsiteX37" fmla="*/ 174749 w 2355655"/>
                  <a:gd name="connsiteY37" fmla="*/ 1119680 h 2030683"/>
                  <a:gd name="connsiteX38" fmla="*/ 174749 w 2355655"/>
                  <a:gd name="connsiteY38" fmla="*/ 1151267 h 2030683"/>
                  <a:gd name="connsiteX39" fmla="*/ 183196 w 2355655"/>
                  <a:gd name="connsiteY39" fmla="*/ 1151267 h 2030683"/>
                  <a:gd name="connsiteX40" fmla="*/ 183196 w 2355655"/>
                  <a:gd name="connsiteY40" fmla="*/ 1183131 h 2030683"/>
                  <a:gd name="connsiteX41" fmla="*/ 190674 w 2355655"/>
                  <a:gd name="connsiteY41" fmla="*/ 1183131 h 2030683"/>
                  <a:gd name="connsiteX42" fmla="*/ 190674 w 2355655"/>
                  <a:gd name="connsiteY42" fmla="*/ 1214092 h 2030683"/>
                  <a:gd name="connsiteX43" fmla="*/ 197112 w 2355655"/>
                  <a:gd name="connsiteY43" fmla="*/ 1214092 h 2030683"/>
                  <a:gd name="connsiteX44" fmla="*/ 197112 w 2355655"/>
                  <a:gd name="connsiteY44" fmla="*/ 1249358 h 2030683"/>
                  <a:gd name="connsiteX45" fmla="*/ 205213 w 2355655"/>
                  <a:gd name="connsiteY45" fmla="*/ 1249358 h 2030683"/>
                  <a:gd name="connsiteX46" fmla="*/ 205213 w 2355655"/>
                  <a:gd name="connsiteY46" fmla="*/ 1282332 h 2030683"/>
                  <a:gd name="connsiteX47" fmla="*/ 226537 w 2355655"/>
                  <a:gd name="connsiteY47" fmla="*/ 1282332 h 2030683"/>
                  <a:gd name="connsiteX48" fmla="*/ 226537 w 2355655"/>
                  <a:gd name="connsiteY48" fmla="*/ 1312183 h 2030683"/>
                  <a:gd name="connsiteX49" fmla="*/ 236022 w 2355655"/>
                  <a:gd name="connsiteY49" fmla="*/ 1312183 h 2030683"/>
                  <a:gd name="connsiteX50" fmla="*/ 236022 w 2355655"/>
                  <a:gd name="connsiteY50" fmla="*/ 1349184 h 2030683"/>
                  <a:gd name="connsiteX51" fmla="*/ 252985 w 2355655"/>
                  <a:gd name="connsiteY51" fmla="*/ 1349184 h 2030683"/>
                  <a:gd name="connsiteX52" fmla="*/ 252985 w 2355655"/>
                  <a:gd name="connsiteY52" fmla="*/ 1382506 h 2030683"/>
                  <a:gd name="connsiteX53" fmla="*/ 283795 w 2355655"/>
                  <a:gd name="connsiteY53" fmla="*/ 1382506 h 2030683"/>
                  <a:gd name="connsiteX54" fmla="*/ 283795 w 2355655"/>
                  <a:gd name="connsiteY54" fmla="*/ 1412356 h 2030683"/>
                  <a:gd name="connsiteX55" fmla="*/ 290580 w 2355655"/>
                  <a:gd name="connsiteY55" fmla="*/ 1412356 h 2030683"/>
                  <a:gd name="connsiteX56" fmla="*/ 290580 w 2355655"/>
                  <a:gd name="connsiteY56" fmla="*/ 1451093 h 2030683"/>
                  <a:gd name="connsiteX57" fmla="*/ 297711 w 2355655"/>
                  <a:gd name="connsiteY57" fmla="*/ 1451093 h 2030683"/>
                  <a:gd name="connsiteX58" fmla="*/ 297711 w 2355655"/>
                  <a:gd name="connsiteY58" fmla="*/ 1478583 h 2030683"/>
                  <a:gd name="connsiteX59" fmla="*/ 307473 w 2355655"/>
                  <a:gd name="connsiteY59" fmla="*/ 1478583 h 2030683"/>
                  <a:gd name="connsiteX60" fmla="*/ 307473 w 2355655"/>
                  <a:gd name="connsiteY60" fmla="*/ 1513571 h 2030683"/>
                  <a:gd name="connsiteX61" fmla="*/ 371516 w 2355655"/>
                  <a:gd name="connsiteY61" fmla="*/ 1513571 h 2030683"/>
                  <a:gd name="connsiteX62" fmla="*/ 371516 w 2355655"/>
                  <a:gd name="connsiteY62" fmla="*/ 1579382 h 2030683"/>
                  <a:gd name="connsiteX63" fmla="*/ 403018 w 2355655"/>
                  <a:gd name="connsiteY63" fmla="*/ 1579382 h 2030683"/>
                  <a:gd name="connsiteX64" fmla="*/ 403018 w 2355655"/>
                  <a:gd name="connsiteY64" fmla="*/ 1616452 h 2030683"/>
                  <a:gd name="connsiteX65" fmla="*/ 418872 w 2355655"/>
                  <a:gd name="connsiteY65" fmla="*/ 1616452 h 2030683"/>
                  <a:gd name="connsiteX66" fmla="*/ 418872 w 2355655"/>
                  <a:gd name="connsiteY66" fmla="*/ 1646650 h 2030683"/>
                  <a:gd name="connsiteX67" fmla="*/ 450028 w 2355655"/>
                  <a:gd name="connsiteY67" fmla="*/ 1646650 h 2030683"/>
                  <a:gd name="connsiteX68" fmla="*/ 450028 w 2355655"/>
                  <a:gd name="connsiteY68" fmla="*/ 1678583 h 2030683"/>
                  <a:gd name="connsiteX69" fmla="*/ 474814 w 2355655"/>
                  <a:gd name="connsiteY69" fmla="*/ 1678583 h 2030683"/>
                  <a:gd name="connsiteX70" fmla="*/ 474814 w 2355655"/>
                  <a:gd name="connsiteY70" fmla="*/ 1712183 h 2030683"/>
                  <a:gd name="connsiteX71" fmla="*/ 550973 w 2355655"/>
                  <a:gd name="connsiteY71" fmla="*/ 1712183 h 2030683"/>
                  <a:gd name="connsiteX72" fmla="*/ 550973 w 2355655"/>
                  <a:gd name="connsiteY72" fmla="*/ 1719333 h 2030683"/>
                  <a:gd name="connsiteX73" fmla="*/ 558104 w 2355655"/>
                  <a:gd name="connsiteY73" fmla="*/ 1719333 h 2030683"/>
                  <a:gd name="connsiteX74" fmla="*/ 558104 w 2355655"/>
                  <a:gd name="connsiteY74" fmla="*/ 1747518 h 2030683"/>
                  <a:gd name="connsiteX75" fmla="*/ 656972 w 2355655"/>
                  <a:gd name="connsiteY75" fmla="*/ 1747518 h 2030683"/>
                  <a:gd name="connsiteX76" fmla="*/ 656972 w 2355655"/>
                  <a:gd name="connsiteY76" fmla="*/ 1780770 h 2030683"/>
                  <a:gd name="connsiteX77" fmla="*/ 719284 w 2355655"/>
                  <a:gd name="connsiteY77" fmla="*/ 1780770 h 2030683"/>
                  <a:gd name="connsiteX78" fmla="*/ 719284 w 2355655"/>
                  <a:gd name="connsiteY78" fmla="*/ 1845609 h 2030683"/>
                  <a:gd name="connsiteX79" fmla="*/ 824590 w 2355655"/>
                  <a:gd name="connsiteY79" fmla="*/ 1845609 h 2030683"/>
                  <a:gd name="connsiteX80" fmla="*/ 824590 w 2355655"/>
                  <a:gd name="connsiteY80" fmla="*/ 1875529 h 2030683"/>
                  <a:gd name="connsiteX81" fmla="*/ 964791 w 2355655"/>
                  <a:gd name="connsiteY81" fmla="*/ 1875529 h 2030683"/>
                  <a:gd name="connsiteX82" fmla="*/ 964791 w 2355655"/>
                  <a:gd name="connsiteY82" fmla="*/ 1911489 h 2030683"/>
                  <a:gd name="connsiteX83" fmla="*/ 1005086 w 2355655"/>
                  <a:gd name="connsiteY83" fmla="*/ 1911489 h 2030683"/>
                  <a:gd name="connsiteX84" fmla="*/ 1005086 w 2355655"/>
                  <a:gd name="connsiteY84" fmla="*/ 1946129 h 2030683"/>
                  <a:gd name="connsiteX85" fmla="*/ 1750125 w 2355655"/>
                  <a:gd name="connsiteY85" fmla="*/ 1946129 h 2030683"/>
                  <a:gd name="connsiteX86" fmla="*/ 1750125 w 2355655"/>
                  <a:gd name="connsiteY86" fmla="*/ 1986879 h 2030683"/>
                  <a:gd name="connsiteX87" fmla="*/ 1796236 w 2355655"/>
                  <a:gd name="connsiteY87" fmla="*/ 1986879 h 2030683"/>
                  <a:gd name="connsiteX88" fmla="*/ 1796236 w 2355655"/>
                  <a:gd name="connsiteY88" fmla="*/ 2030683 h 2030683"/>
                  <a:gd name="connsiteX89" fmla="*/ 2355655 w 2355655"/>
                  <a:gd name="connsiteY89" fmla="*/ 2030683 h 203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355655" h="2030683">
                    <a:moveTo>
                      <a:pt x="0" y="0"/>
                    </a:moveTo>
                    <a:lnTo>
                      <a:pt x="0" y="30337"/>
                    </a:lnTo>
                    <a:lnTo>
                      <a:pt x="7477" y="30337"/>
                    </a:lnTo>
                    <a:lnTo>
                      <a:pt x="7477" y="166886"/>
                    </a:lnTo>
                    <a:lnTo>
                      <a:pt x="23055" y="166886"/>
                    </a:lnTo>
                    <a:lnTo>
                      <a:pt x="23055" y="234780"/>
                    </a:lnTo>
                    <a:lnTo>
                      <a:pt x="29148" y="234780"/>
                    </a:lnTo>
                    <a:lnTo>
                      <a:pt x="29148" y="309823"/>
                    </a:lnTo>
                    <a:lnTo>
                      <a:pt x="29148" y="327803"/>
                    </a:lnTo>
                    <a:lnTo>
                      <a:pt x="38633" y="327803"/>
                    </a:lnTo>
                    <a:lnTo>
                      <a:pt x="38633" y="464005"/>
                    </a:lnTo>
                    <a:lnTo>
                      <a:pt x="44726" y="464005"/>
                    </a:lnTo>
                    <a:lnTo>
                      <a:pt x="44726" y="553627"/>
                    </a:lnTo>
                    <a:lnTo>
                      <a:pt x="54211" y="553627"/>
                    </a:lnTo>
                    <a:lnTo>
                      <a:pt x="54211" y="561402"/>
                    </a:lnTo>
                    <a:lnTo>
                      <a:pt x="66743" y="561402"/>
                    </a:lnTo>
                    <a:lnTo>
                      <a:pt x="66743" y="656855"/>
                    </a:lnTo>
                    <a:lnTo>
                      <a:pt x="73805" y="656855"/>
                    </a:lnTo>
                    <a:lnTo>
                      <a:pt x="73805" y="688094"/>
                    </a:lnTo>
                    <a:lnTo>
                      <a:pt x="94160" y="688094"/>
                    </a:lnTo>
                    <a:lnTo>
                      <a:pt x="94160" y="750225"/>
                    </a:lnTo>
                    <a:lnTo>
                      <a:pt x="100252" y="750225"/>
                    </a:lnTo>
                    <a:lnTo>
                      <a:pt x="100252" y="785213"/>
                    </a:lnTo>
                    <a:lnTo>
                      <a:pt x="105653" y="785213"/>
                    </a:lnTo>
                    <a:lnTo>
                      <a:pt x="105653" y="820201"/>
                    </a:lnTo>
                    <a:lnTo>
                      <a:pt x="115138" y="820201"/>
                    </a:lnTo>
                    <a:lnTo>
                      <a:pt x="115138" y="852412"/>
                    </a:lnTo>
                    <a:lnTo>
                      <a:pt x="122269" y="852412"/>
                    </a:lnTo>
                    <a:lnTo>
                      <a:pt x="122269" y="888788"/>
                    </a:lnTo>
                    <a:lnTo>
                      <a:pt x="129054" y="888788"/>
                    </a:lnTo>
                    <a:lnTo>
                      <a:pt x="129054" y="1013745"/>
                    </a:lnTo>
                    <a:lnTo>
                      <a:pt x="154394" y="1013745"/>
                    </a:lnTo>
                    <a:lnTo>
                      <a:pt x="154394" y="1022214"/>
                    </a:lnTo>
                    <a:lnTo>
                      <a:pt x="160210" y="1022214"/>
                    </a:lnTo>
                    <a:lnTo>
                      <a:pt x="160210" y="1085040"/>
                    </a:lnTo>
                    <a:lnTo>
                      <a:pt x="167964" y="1085040"/>
                    </a:lnTo>
                    <a:lnTo>
                      <a:pt x="167964" y="1119680"/>
                    </a:lnTo>
                    <a:lnTo>
                      <a:pt x="174749" y="1119680"/>
                    </a:lnTo>
                    <a:lnTo>
                      <a:pt x="174749" y="1151267"/>
                    </a:lnTo>
                    <a:lnTo>
                      <a:pt x="183196" y="1151267"/>
                    </a:lnTo>
                    <a:lnTo>
                      <a:pt x="183196" y="1183131"/>
                    </a:lnTo>
                    <a:lnTo>
                      <a:pt x="190674" y="1183131"/>
                    </a:lnTo>
                    <a:lnTo>
                      <a:pt x="190674" y="1214092"/>
                    </a:lnTo>
                    <a:lnTo>
                      <a:pt x="197112" y="1214092"/>
                    </a:lnTo>
                    <a:lnTo>
                      <a:pt x="197112" y="1249358"/>
                    </a:lnTo>
                    <a:lnTo>
                      <a:pt x="205213" y="1249358"/>
                    </a:lnTo>
                    <a:lnTo>
                      <a:pt x="205213" y="1282332"/>
                    </a:lnTo>
                    <a:lnTo>
                      <a:pt x="226537" y="1282332"/>
                    </a:lnTo>
                    <a:lnTo>
                      <a:pt x="226537" y="1312183"/>
                    </a:lnTo>
                    <a:lnTo>
                      <a:pt x="236022" y="1312183"/>
                    </a:lnTo>
                    <a:lnTo>
                      <a:pt x="236022" y="1349184"/>
                    </a:lnTo>
                    <a:lnTo>
                      <a:pt x="252985" y="1349184"/>
                    </a:lnTo>
                    <a:lnTo>
                      <a:pt x="252985" y="1382506"/>
                    </a:lnTo>
                    <a:lnTo>
                      <a:pt x="283795" y="1382506"/>
                    </a:lnTo>
                    <a:lnTo>
                      <a:pt x="283795" y="1412356"/>
                    </a:lnTo>
                    <a:lnTo>
                      <a:pt x="290580" y="1412356"/>
                    </a:lnTo>
                    <a:lnTo>
                      <a:pt x="290580" y="1451093"/>
                    </a:lnTo>
                    <a:lnTo>
                      <a:pt x="297711" y="1451093"/>
                    </a:lnTo>
                    <a:lnTo>
                      <a:pt x="297711" y="1478583"/>
                    </a:lnTo>
                    <a:lnTo>
                      <a:pt x="307473" y="1478583"/>
                    </a:lnTo>
                    <a:lnTo>
                      <a:pt x="307473" y="1513571"/>
                    </a:lnTo>
                    <a:lnTo>
                      <a:pt x="371516" y="1513571"/>
                    </a:lnTo>
                    <a:lnTo>
                      <a:pt x="371516" y="1579382"/>
                    </a:lnTo>
                    <a:lnTo>
                      <a:pt x="403018" y="1579382"/>
                    </a:lnTo>
                    <a:lnTo>
                      <a:pt x="403018" y="1616452"/>
                    </a:lnTo>
                    <a:lnTo>
                      <a:pt x="418872" y="1616452"/>
                    </a:lnTo>
                    <a:lnTo>
                      <a:pt x="418872" y="1646650"/>
                    </a:lnTo>
                    <a:lnTo>
                      <a:pt x="450028" y="1646650"/>
                    </a:lnTo>
                    <a:lnTo>
                      <a:pt x="450028" y="1678583"/>
                    </a:lnTo>
                    <a:lnTo>
                      <a:pt x="474814" y="1678583"/>
                    </a:lnTo>
                    <a:lnTo>
                      <a:pt x="474814" y="1712183"/>
                    </a:lnTo>
                    <a:lnTo>
                      <a:pt x="550973" y="1712183"/>
                    </a:lnTo>
                    <a:lnTo>
                      <a:pt x="550973" y="1719333"/>
                    </a:lnTo>
                    <a:lnTo>
                      <a:pt x="558104" y="1719333"/>
                    </a:lnTo>
                    <a:lnTo>
                      <a:pt x="558104" y="1747518"/>
                    </a:lnTo>
                    <a:lnTo>
                      <a:pt x="656972" y="1747518"/>
                    </a:lnTo>
                    <a:lnTo>
                      <a:pt x="656972" y="1780770"/>
                    </a:lnTo>
                    <a:lnTo>
                      <a:pt x="719284" y="1780770"/>
                    </a:lnTo>
                    <a:lnTo>
                      <a:pt x="719284" y="1845609"/>
                    </a:lnTo>
                    <a:lnTo>
                      <a:pt x="824590" y="1845609"/>
                    </a:lnTo>
                    <a:lnTo>
                      <a:pt x="824590" y="1875529"/>
                    </a:lnTo>
                    <a:lnTo>
                      <a:pt x="964791" y="1875529"/>
                    </a:lnTo>
                    <a:lnTo>
                      <a:pt x="964791" y="1911489"/>
                    </a:lnTo>
                    <a:lnTo>
                      <a:pt x="1005086" y="1911489"/>
                    </a:lnTo>
                    <a:lnTo>
                      <a:pt x="1005086" y="1946129"/>
                    </a:lnTo>
                    <a:lnTo>
                      <a:pt x="1750125" y="1946129"/>
                    </a:lnTo>
                    <a:lnTo>
                      <a:pt x="1750125" y="1986879"/>
                    </a:lnTo>
                    <a:lnTo>
                      <a:pt x="1796236" y="1986879"/>
                    </a:lnTo>
                    <a:lnTo>
                      <a:pt x="1796236" y="2030683"/>
                    </a:lnTo>
                    <a:lnTo>
                      <a:pt x="2355655" y="2030683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61D96E-2626-74EE-4BBA-53D6FCF9A69A}"/>
                  </a:ext>
                </a:extLst>
              </p:cNvPr>
              <p:cNvSpPr/>
              <p:nvPr/>
            </p:nvSpPr>
            <p:spPr>
              <a:xfrm>
                <a:off x="943256" y="2757725"/>
                <a:ext cx="6923" cy="44359"/>
              </a:xfrm>
              <a:custGeom>
                <a:avLst/>
                <a:gdLst>
                  <a:gd name="connsiteX0" fmla="*/ 0 w 6923"/>
                  <a:gd name="connsiteY0" fmla="*/ 0 h 44359"/>
                  <a:gd name="connsiteX1" fmla="*/ 0 w 6923"/>
                  <a:gd name="connsiteY1" fmla="*/ 44360 h 4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44359">
                    <a:moveTo>
                      <a:pt x="0" y="0"/>
                    </a:moveTo>
                    <a:lnTo>
                      <a:pt x="0" y="4436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F3B6AA-1F12-79D3-DD6B-D2F7FB45E28E}"/>
                  </a:ext>
                </a:extLst>
              </p:cNvPr>
              <p:cNvSpPr/>
              <p:nvPr/>
            </p:nvSpPr>
            <p:spPr>
              <a:xfrm>
                <a:off x="921170" y="2779939"/>
                <a:ext cx="44241" cy="6942"/>
              </a:xfrm>
              <a:custGeom>
                <a:avLst/>
                <a:gdLst>
                  <a:gd name="connsiteX0" fmla="*/ 44241 w 44241"/>
                  <a:gd name="connsiteY0" fmla="*/ 0 h 6942"/>
                  <a:gd name="connsiteX1" fmla="*/ 0 w 44241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1" h="6942">
                    <a:moveTo>
                      <a:pt x="4424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5057B5F-136B-2714-E662-FDC12E406618}"/>
                  </a:ext>
                </a:extLst>
              </p:cNvPr>
              <p:cNvSpPr/>
              <p:nvPr/>
            </p:nvSpPr>
            <p:spPr>
              <a:xfrm>
                <a:off x="2159024" y="3952310"/>
                <a:ext cx="6923" cy="44359"/>
              </a:xfrm>
              <a:custGeom>
                <a:avLst/>
                <a:gdLst>
                  <a:gd name="connsiteX0" fmla="*/ 0 w 6923"/>
                  <a:gd name="connsiteY0" fmla="*/ 0 h 44359"/>
                  <a:gd name="connsiteX1" fmla="*/ 0 w 6923"/>
                  <a:gd name="connsiteY1" fmla="*/ 44360 h 4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44359">
                    <a:moveTo>
                      <a:pt x="0" y="0"/>
                    </a:moveTo>
                    <a:lnTo>
                      <a:pt x="0" y="4436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DB05D72-B541-C433-2DC1-2A732327A9A6}"/>
                  </a:ext>
                </a:extLst>
              </p:cNvPr>
              <p:cNvSpPr/>
              <p:nvPr/>
            </p:nvSpPr>
            <p:spPr>
              <a:xfrm>
                <a:off x="2136869" y="3974455"/>
                <a:ext cx="44310" cy="6942"/>
              </a:xfrm>
              <a:custGeom>
                <a:avLst/>
                <a:gdLst>
                  <a:gd name="connsiteX0" fmla="*/ 44310 w 44310"/>
                  <a:gd name="connsiteY0" fmla="*/ 0 h 6942"/>
                  <a:gd name="connsiteX1" fmla="*/ 0 w 4431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10" h="6942">
                    <a:moveTo>
                      <a:pt x="44310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FB49B79-476F-8F02-11DA-5BA64893AACB}"/>
                  </a:ext>
                </a:extLst>
              </p:cNvPr>
              <p:cNvSpPr/>
              <p:nvPr/>
            </p:nvSpPr>
            <p:spPr>
              <a:xfrm>
                <a:off x="2174948" y="3952310"/>
                <a:ext cx="6923" cy="44359"/>
              </a:xfrm>
              <a:custGeom>
                <a:avLst/>
                <a:gdLst>
                  <a:gd name="connsiteX0" fmla="*/ 0 w 6923"/>
                  <a:gd name="connsiteY0" fmla="*/ 0 h 44359"/>
                  <a:gd name="connsiteX1" fmla="*/ 0 w 6923"/>
                  <a:gd name="connsiteY1" fmla="*/ 44360 h 4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44359">
                    <a:moveTo>
                      <a:pt x="0" y="0"/>
                    </a:moveTo>
                    <a:lnTo>
                      <a:pt x="0" y="4436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72F10A1-B71A-F76E-54A2-2AA49094706B}"/>
                  </a:ext>
                </a:extLst>
              </p:cNvPr>
              <p:cNvSpPr/>
              <p:nvPr/>
            </p:nvSpPr>
            <p:spPr>
              <a:xfrm>
                <a:off x="2152793" y="3974455"/>
                <a:ext cx="44241" cy="6942"/>
              </a:xfrm>
              <a:custGeom>
                <a:avLst/>
                <a:gdLst>
                  <a:gd name="connsiteX0" fmla="*/ 44241 w 44241"/>
                  <a:gd name="connsiteY0" fmla="*/ 0 h 6942"/>
                  <a:gd name="connsiteX1" fmla="*/ 0 w 44241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1" h="6942">
                    <a:moveTo>
                      <a:pt x="4424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7C41B7C-E6FA-68BD-30F5-6DF52BE52E5D}"/>
                  </a:ext>
                </a:extLst>
              </p:cNvPr>
              <p:cNvSpPr/>
              <p:nvPr/>
            </p:nvSpPr>
            <p:spPr>
              <a:xfrm>
                <a:off x="2181180" y="3952310"/>
                <a:ext cx="6923" cy="44359"/>
              </a:xfrm>
              <a:custGeom>
                <a:avLst/>
                <a:gdLst>
                  <a:gd name="connsiteX0" fmla="*/ 0 w 6923"/>
                  <a:gd name="connsiteY0" fmla="*/ 0 h 44359"/>
                  <a:gd name="connsiteX1" fmla="*/ 0 w 6923"/>
                  <a:gd name="connsiteY1" fmla="*/ 44360 h 4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44359">
                    <a:moveTo>
                      <a:pt x="0" y="0"/>
                    </a:moveTo>
                    <a:lnTo>
                      <a:pt x="0" y="4436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E37D12-65F7-B2FF-ACE5-800932F867C6}"/>
                  </a:ext>
                </a:extLst>
              </p:cNvPr>
              <p:cNvSpPr/>
              <p:nvPr/>
            </p:nvSpPr>
            <p:spPr>
              <a:xfrm>
                <a:off x="2159024" y="3974455"/>
                <a:ext cx="44241" cy="6942"/>
              </a:xfrm>
              <a:custGeom>
                <a:avLst/>
                <a:gdLst>
                  <a:gd name="connsiteX0" fmla="*/ 44241 w 44241"/>
                  <a:gd name="connsiteY0" fmla="*/ 0 h 6942"/>
                  <a:gd name="connsiteX1" fmla="*/ 0 w 44241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1" h="6942">
                    <a:moveTo>
                      <a:pt x="4424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DB3BDD5-34AF-B023-D0B6-DED5C0E6E79A}"/>
                  </a:ext>
                </a:extLst>
              </p:cNvPr>
              <p:cNvSpPr/>
              <p:nvPr/>
            </p:nvSpPr>
            <p:spPr>
              <a:xfrm>
                <a:off x="2212543" y="3952310"/>
                <a:ext cx="6923" cy="44359"/>
              </a:xfrm>
              <a:custGeom>
                <a:avLst/>
                <a:gdLst>
                  <a:gd name="connsiteX0" fmla="*/ 0 w 6923"/>
                  <a:gd name="connsiteY0" fmla="*/ 0 h 44359"/>
                  <a:gd name="connsiteX1" fmla="*/ 0 w 6923"/>
                  <a:gd name="connsiteY1" fmla="*/ 44360 h 4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44359">
                    <a:moveTo>
                      <a:pt x="0" y="0"/>
                    </a:moveTo>
                    <a:lnTo>
                      <a:pt x="0" y="4436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C394637-62D0-A5EB-15EC-496A10FA4151}"/>
                  </a:ext>
                </a:extLst>
              </p:cNvPr>
              <p:cNvSpPr/>
              <p:nvPr/>
            </p:nvSpPr>
            <p:spPr>
              <a:xfrm>
                <a:off x="2190388" y="3974455"/>
                <a:ext cx="44241" cy="6942"/>
              </a:xfrm>
              <a:custGeom>
                <a:avLst/>
                <a:gdLst>
                  <a:gd name="connsiteX0" fmla="*/ 44241 w 44241"/>
                  <a:gd name="connsiteY0" fmla="*/ 0 h 6942"/>
                  <a:gd name="connsiteX1" fmla="*/ 0 w 44241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1" h="6942">
                    <a:moveTo>
                      <a:pt x="4424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9BA404E-E023-B97D-AF64-A16EB969EF6F}"/>
                  </a:ext>
                </a:extLst>
              </p:cNvPr>
              <p:cNvSpPr/>
              <p:nvPr/>
            </p:nvSpPr>
            <p:spPr>
              <a:xfrm>
                <a:off x="2218290" y="3952310"/>
                <a:ext cx="6923" cy="44359"/>
              </a:xfrm>
              <a:custGeom>
                <a:avLst/>
                <a:gdLst>
                  <a:gd name="connsiteX0" fmla="*/ 0 w 6923"/>
                  <a:gd name="connsiteY0" fmla="*/ 0 h 44359"/>
                  <a:gd name="connsiteX1" fmla="*/ 0 w 6923"/>
                  <a:gd name="connsiteY1" fmla="*/ 44360 h 4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44359">
                    <a:moveTo>
                      <a:pt x="0" y="0"/>
                    </a:moveTo>
                    <a:lnTo>
                      <a:pt x="0" y="4436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9F763F6-D8B5-749D-04FD-02EFA788BD06}"/>
                  </a:ext>
                </a:extLst>
              </p:cNvPr>
              <p:cNvSpPr/>
              <p:nvPr/>
            </p:nvSpPr>
            <p:spPr>
              <a:xfrm>
                <a:off x="2196134" y="3974455"/>
                <a:ext cx="44310" cy="6942"/>
              </a:xfrm>
              <a:custGeom>
                <a:avLst/>
                <a:gdLst>
                  <a:gd name="connsiteX0" fmla="*/ 44310 w 44310"/>
                  <a:gd name="connsiteY0" fmla="*/ 0 h 6942"/>
                  <a:gd name="connsiteX1" fmla="*/ 0 w 4431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10" h="6942">
                    <a:moveTo>
                      <a:pt x="44310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5AE28C6-8438-5889-8B48-6DF1A9DA5EA4}"/>
                  </a:ext>
                </a:extLst>
              </p:cNvPr>
              <p:cNvSpPr/>
              <p:nvPr/>
            </p:nvSpPr>
            <p:spPr>
              <a:xfrm>
                <a:off x="2357798" y="3952310"/>
                <a:ext cx="6923" cy="44359"/>
              </a:xfrm>
              <a:custGeom>
                <a:avLst/>
                <a:gdLst>
                  <a:gd name="connsiteX0" fmla="*/ 0 w 6923"/>
                  <a:gd name="connsiteY0" fmla="*/ 0 h 44359"/>
                  <a:gd name="connsiteX1" fmla="*/ 0 w 6923"/>
                  <a:gd name="connsiteY1" fmla="*/ 44360 h 4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44359">
                    <a:moveTo>
                      <a:pt x="0" y="0"/>
                    </a:moveTo>
                    <a:lnTo>
                      <a:pt x="0" y="4436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427690F-110B-395A-9DC9-D95979EBDFDB}"/>
                  </a:ext>
                </a:extLst>
              </p:cNvPr>
              <p:cNvSpPr/>
              <p:nvPr/>
            </p:nvSpPr>
            <p:spPr>
              <a:xfrm>
                <a:off x="2335712" y="3974455"/>
                <a:ext cx="44241" cy="6942"/>
              </a:xfrm>
              <a:custGeom>
                <a:avLst/>
                <a:gdLst>
                  <a:gd name="connsiteX0" fmla="*/ 44241 w 44241"/>
                  <a:gd name="connsiteY0" fmla="*/ 0 h 6942"/>
                  <a:gd name="connsiteX1" fmla="*/ 0 w 44241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1" h="6942">
                    <a:moveTo>
                      <a:pt x="4424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C7B583E-368D-7447-C40D-417F153AA2B2}"/>
                  </a:ext>
                </a:extLst>
              </p:cNvPr>
              <p:cNvSpPr/>
              <p:nvPr/>
            </p:nvSpPr>
            <p:spPr>
              <a:xfrm>
                <a:off x="2718029" y="4035753"/>
                <a:ext cx="6923" cy="44359"/>
              </a:xfrm>
              <a:custGeom>
                <a:avLst/>
                <a:gdLst>
                  <a:gd name="connsiteX0" fmla="*/ 0 w 6923"/>
                  <a:gd name="connsiteY0" fmla="*/ 0 h 44359"/>
                  <a:gd name="connsiteX1" fmla="*/ 0 w 6923"/>
                  <a:gd name="connsiteY1" fmla="*/ 44360 h 4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44359">
                    <a:moveTo>
                      <a:pt x="0" y="0"/>
                    </a:moveTo>
                    <a:lnTo>
                      <a:pt x="0" y="4436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96425C-9A47-A93C-67BA-85A720EF1463}"/>
                  </a:ext>
                </a:extLst>
              </p:cNvPr>
              <p:cNvSpPr/>
              <p:nvPr/>
            </p:nvSpPr>
            <p:spPr>
              <a:xfrm>
                <a:off x="2695873" y="4057898"/>
                <a:ext cx="44310" cy="6942"/>
              </a:xfrm>
              <a:custGeom>
                <a:avLst/>
                <a:gdLst>
                  <a:gd name="connsiteX0" fmla="*/ 44311 w 44310"/>
                  <a:gd name="connsiteY0" fmla="*/ 0 h 6942"/>
                  <a:gd name="connsiteX1" fmla="*/ 0 w 4431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10" h="6942">
                    <a:moveTo>
                      <a:pt x="4431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14DD890-4463-EEED-F0CD-5E65E13E7765}"/>
                  </a:ext>
                </a:extLst>
              </p:cNvPr>
              <p:cNvSpPr/>
              <p:nvPr/>
            </p:nvSpPr>
            <p:spPr>
              <a:xfrm>
                <a:off x="2885578" y="4035753"/>
                <a:ext cx="6923" cy="44359"/>
              </a:xfrm>
              <a:custGeom>
                <a:avLst/>
                <a:gdLst>
                  <a:gd name="connsiteX0" fmla="*/ 0 w 6923"/>
                  <a:gd name="connsiteY0" fmla="*/ 0 h 44359"/>
                  <a:gd name="connsiteX1" fmla="*/ 0 w 6923"/>
                  <a:gd name="connsiteY1" fmla="*/ 44360 h 4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44359">
                    <a:moveTo>
                      <a:pt x="0" y="0"/>
                    </a:moveTo>
                    <a:lnTo>
                      <a:pt x="0" y="4436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760ABDE-679B-5670-1552-A5E612FB4C3A}"/>
                  </a:ext>
                </a:extLst>
              </p:cNvPr>
              <p:cNvSpPr/>
              <p:nvPr/>
            </p:nvSpPr>
            <p:spPr>
              <a:xfrm>
                <a:off x="2863422" y="4057898"/>
                <a:ext cx="44241" cy="6942"/>
              </a:xfrm>
              <a:custGeom>
                <a:avLst/>
                <a:gdLst>
                  <a:gd name="connsiteX0" fmla="*/ 44241 w 44241"/>
                  <a:gd name="connsiteY0" fmla="*/ 0 h 6942"/>
                  <a:gd name="connsiteX1" fmla="*/ 0 w 44241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41" h="6942">
                    <a:moveTo>
                      <a:pt x="4424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96EEE3-4164-EA48-FEF7-4C00D7DD2B3E}"/>
                </a:ext>
              </a:extLst>
            </p:cNvPr>
            <p:cNvSpPr txBox="1"/>
            <p:nvPr/>
          </p:nvSpPr>
          <p:spPr>
            <a:xfrm>
              <a:off x="856806" y="1657561"/>
              <a:ext cx="207685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1.0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2B25AE-BFFC-2628-662A-5177FBE39057}"/>
                </a:ext>
              </a:extLst>
            </p:cNvPr>
            <p:cNvSpPr txBox="1"/>
            <p:nvPr/>
          </p:nvSpPr>
          <p:spPr>
            <a:xfrm>
              <a:off x="856806" y="2109086"/>
              <a:ext cx="207685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0.8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C3862F7-4A84-C0E3-9122-EF0BA4DB2CC3}"/>
                </a:ext>
              </a:extLst>
            </p:cNvPr>
            <p:cNvSpPr txBox="1"/>
            <p:nvPr/>
          </p:nvSpPr>
          <p:spPr>
            <a:xfrm>
              <a:off x="856806" y="2560611"/>
              <a:ext cx="207685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90DE987-514E-E0D6-7B52-928064ED993C}"/>
                </a:ext>
              </a:extLst>
            </p:cNvPr>
            <p:cNvSpPr txBox="1"/>
            <p:nvPr/>
          </p:nvSpPr>
          <p:spPr>
            <a:xfrm>
              <a:off x="856806" y="3012136"/>
              <a:ext cx="207685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0EADE78-DBDF-3FD7-CD1B-2B49AE56A5F7}"/>
                </a:ext>
              </a:extLst>
            </p:cNvPr>
            <p:cNvSpPr txBox="1"/>
            <p:nvPr/>
          </p:nvSpPr>
          <p:spPr>
            <a:xfrm>
              <a:off x="856806" y="3463661"/>
              <a:ext cx="207685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B8E486-3015-865E-A7EF-21E33ECF2845}"/>
                </a:ext>
              </a:extLst>
            </p:cNvPr>
            <p:cNvSpPr txBox="1"/>
            <p:nvPr/>
          </p:nvSpPr>
          <p:spPr>
            <a:xfrm>
              <a:off x="856806" y="3915187"/>
              <a:ext cx="207685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055EDB8-F851-1520-7388-7BC33CE49462}"/>
                </a:ext>
              </a:extLst>
            </p:cNvPr>
            <p:cNvSpPr txBox="1"/>
            <p:nvPr/>
          </p:nvSpPr>
          <p:spPr>
            <a:xfrm>
              <a:off x="1174861" y="4136019"/>
              <a:ext cx="82762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D922E60-05D6-85D9-404C-8405CC80485D}"/>
                </a:ext>
              </a:extLst>
            </p:cNvPr>
            <p:cNvSpPr txBox="1"/>
            <p:nvPr/>
          </p:nvSpPr>
          <p:spPr>
            <a:xfrm>
              <a:off x="1510064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280372A-D4A1-9F49-7D3A-6858EBD7AFF1}"/>
                </a:ext>
              </a:extLst>
            </p:cNvPr>
            <p:cNvSpPr txBox="1"/>
            <p:nvPr/>
          </p:nvSpPr>
          <p:spPr>
            <a:xfrm>
              <a:off x="1884653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2A4C8A1-A209-AB0F-42D3-366A13C1D360}"/>
                </a:ext>
              </a:extLst>
            </p:cNvPr>
            <p:cNvSpPr txBox="1"/>
            <p:nvPr/>
          </p:nvSpPr>
          <p:spPr>
            <a:xfrm>
              <a:off x="2263228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EDAC68F-D4FA-A19E-DDA0-F2CD635C908A}"/>
                </a:ext>
              </a:extLst>
            </p:cNvPr>
            <p:cNvSpPr txBox="1"/>
            <p:nvPr/>
          </p:nvSpPr>
          <p:spPr>
            <a:xfrm>
              <a:off x="2635826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96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475DCA-E9B0-65C6-0560-EB6106F3C706}"/>
                </a:ext>
              </a:extLst>
            </p:cNvPr>
            <p:cNvSpPr txBox="1"/>
            <p:nvPr/>
          </p:nvSpPr>
          <p:spPr>
            <a:xfrm>
              <a:off x="2967044" y="4136019"/>
              <a:ext cx="248285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5807BF-46A5-1AA9-180F-BFD799FFF47B}"/>
                </a:ext>
              </a:extLst>
            </p:cNvPr>
            <p:cNvSpPr txBox="1"/>
            <p:nvPr/>
          </p:nvSpPr>
          <p:spPr>
            <a:xfrm>
              <a:off x="1801080" y="2154969"/>
              <a:ext cx="1378841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Log-rank </a:t>
              </a:r>
              <a:r>
                <a:rPr kumimoji="0" lang="en-IN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</a:t>
              </a: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= 0.001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4C6D16C-84FB-B8BA-EB10-FE8B4D55F726}"/>
                </a:ext>
              </a:extLst>
            </p:cNvPr>
            <p:cNvSpPr txBox="1"/>
            <p:nvPr/>
          </p:nvSpPr>
          <p:spPr>
            <a:xfrm rot="16200000">
              <a:off x="560845" y="2764572"/>
              <a:ext cx="314638" cy="2098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EFS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27FCEDE-836B-1C07-928A-7FF10F518D60}"/>
                </a:ext>
              </a:extLst>
            </p:cNvPr>
            <p:cNvGrpSpPr/>
            <p:nvPr/>
          </p:nvGrpSpPr>
          <p:grpSpPr>
            <a:xfrm>
              <a:off x="1220038" y="1735022"/>
              <a:ext cx="1170959" cy="1182572"/>
              <a:chOff x="844388" y="2030719"/>
              <a:chExt cx="1399423" cy="1313437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0C9905F-4991-6196-45EE-B09DF60A97D8}"/>
                  </a:ext>
                </a:extLst>
              </p:cNvPr>
              <p:cNvSpPr/>
              <p:nvPr/>
            </p:nvSpPr>
            <p:spPr>
              <a:xfrm>
                <a:off x="878706" y="2098143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C1DE53C-DBFE-8514-9BA6-5708FDA963EC}"/>
                  </a:ext>
                </a:extLst>
              </p:cNvPr>
              <p:cNvSpPr/>
              <p:nvPr/>
            </p:nvSpPr>
            <p:spPr>
              <a:xfrm>
                <a:off x="856475" y="2120571"/>
                <a:ext cx="44461" cy="7008"/>
              </a:xfrm>
              <a:custGeom>
                <a:avLst/>
                <a:gdLst>
                  <a:gd name="connsiteX0" fmla="*/ 44461 w 44461"/>
                  <a:gd name="connsiteY0" fmla="*/ 0 h 7008"/>
                  <a:gd name="connsiteX1" fmla="*/ 0 w 4446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61" h="7008">
                    <a:moveTo>
                      <a:pt x="4446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3D6E2CB-1C6F-7A76-D7E4-2FC1CBB8E142}"/>
                  </a:ext>
                </a:extLst>
              </p:cNvPr>
              <p:cNvSpPr/>
              <p:nvPr/>
            </p:nvSpPr>
            <p:spPr>
              <a:xfrm>
                <a:off x="844388" y="2030719"/>
                <a:ext cx="1390810" cy="1291079"/>
              </a:xfrm>
              <a:custGeom>
                <a:avLst/>
                <a:gdLst>
                  <a:gd name="connsiteX0" fmla="*/ 0 w 1390810"/>
                  <a:gd name="connsiteY0" fmla="*/ 0 h 1291079"/>
                  <a:gd name="connsiteX1" fmla="*/ 25149 w 1390810"/>
                  <a:gd name="connsiteY1" fmla="*/ 0 h 1291079"/>
                  <a:gd name="connsiteX2" fmla="*/ 25149 w 1390810"/>
                  <a:gd name="connsiteY2" fmla="*/ 52075 h 1291079"/>
                  <a:gd name="connsiteX3" fmla="*/ 33971 w 1390810"/>
                  <a:gd name="connsiteY3" fmla="*/ 52075 h 1291079"/>
                  <a:gd name="connsiteX4" fmla="*/ 33971 w 1390810"/>
                  <a:gd name="connsiteY4" fmla="*/ 129592 h 1291079"/>
                  <a:gd name="connsiteX5" fmla="*/ 70027 w 1390810"/>
                  <a:gd name="connsiteY5" fmla="*/ 129592 h 1291079"/>
                  <a:gd name="connsiteX6" fmla="*/ 70027 w 1390810"/>
                  <a:gd name="connsiteY6" fmla="*/ 177601 h 1291079"/>
                  <a:gd name="connsiteX7" fmla="*/ 87672 w 1390810"/>
                  <a:gd name="connsiteY7" fmla="*/ 177601 h 1291079"/>
                  <a:gd name="connsiteX8" fmla="*/ 87672 w 1390810"/>
                  <a:gd name="connsiteY8" fmla="*/ 223859 h 1291079"/>
                  <a:gd name="connsiteX9" fmla="*/ 94828 w 1390810"/>
                  <a:gd name="connsiteY9" fmla="*/ 223859 h 1291079"/>
                  <a:gd name="connsiteX10" fmla="*/ 94828 w 1390810"/>
                  <a:gd name="connsiteY10" fmla="*/ 309576 h 1291079"/>
                  <a:gd name="connsiteX11" fmla="*/ 102609 w 1390810"/>
                  <a:gd name="connsiteY11" fmla="*/ 309576 h 1291079"/>
                  <a:gd name="connsiteX12" fmla="*/ 102609 w 1390810"/>
                  <a:gd name="connsiteY12" fmla="*/ 354852 h 1291079"/>
                  <a:gd name="connsiteX13" fmla="*/ 116225 w 1390810"/>
                  <a:gd name="connsiteY13" fmla="*/ 354852 h 1291079"/>
                  <a:gd name="connsiteX14" fmla="*/ 116225 w 1390810"/>
                  <a:gd name="connsiteY14" fmla="*/ 401811 h 1291079"/>
                  <a:gd name="connsiteX15" fmla="*/ 122686 w 1390810"/>
                  <a:gd name="connsiteY15" fmla="*/ 401811 h 1291079"/>
                  <a:gd name="connsiteX16" fmla="*/ 122686 w 1390810"/>
                  <a:gd name="connsiteY16" fmla="*/ 440499 h 1291079"/>
                  <a:gd name="connsiteX17" fmla="*/ 125395 w 1390810"/>
                  <a:gd name="connsiteY17" fmla="*/ 440499 h 1291079"/>
                  <a:gd name="connsiteX18" fmla="*/ 125395 w 1390810"/>
                  <a:gd name="connsiteY18" fmla="*/ 489210 h 1291079"/>
                  <a:gd name="connsiteX19" fmla="*/ 133523 w 1390810"/>
                  <a:gd name="connsiteY19" fmla="*/ 489210 h 1291079"/>
                  <a:gd name="connsiteX20" fmla="*/ 133523 w 1390810"/>
                  <a:gd name="connsiteY20" fmla="*/ 531333 h 1291079"/>
                  <a:gd name="connsiteX21" fmla="*/ 156310 w 1390810"/>
                  <a:gd name="connsiteY21" fmla="*/ 531333 h 1291079"/>
                  <a:gd name="connsiteX22" fmla="*/ 156310 w 1390810"/>
                  <a:gd name="connsiteY22" fmla="*/ 578361 h 1291079"/>
                  <a:gd name="connsiteX23" fmla="*/ 209664 w 1390810"/>
                  <a:gd name="connsiteY23" fmla="*/ 578361 h 1291079"/>
                  <a:gd name="connsiteX24" fmla="*/ 209664 w 1390810"/>
                  <a:gd name="connsiteY24" fmla="*/ 624619 h 1291079"/>
                  <a:gd name="connsiteX25" fmla="*/ 239884 w 1390810"/>
                  <a:gd name="connsiteY25" fmla="*/ 624619 h 1291079"/>
                  <a:gd name="connsiteX26" fmla="*/ 239884 w 1390810"/>
                  <a:gd name="connsiteY26" fmla="*/ 672278 h 1291079"/>
                  <a:gd name="connsiteX27" fmla="*/ 255515 w 1390810"/>
                  <a:gd name="connsiteY27" fmla="*/ 672278 h 1291079"/>
                  <a:gd name="connsiteX28" fmla="*/ 255515 w 1390810"/>
                  <a:gd name="connsiteY28" fmla="*/ 724353 h 1291079"/>
                  <a:gd name="connsiteX29" fmla="*/ 280663 w 1390810"/>
                  <a:gd name="connsiteY29" fmla="*/ 724353 h 1291079"/>
                  <a:gd name="connsiteX30" fmla="*/ 280663 w 1390810"/>
                  <a:gd name="connsiteY30" fmla="*/ 779582 h 1291079"/>
                  <a:gd name="connsiteX31" fmla="*/ 305812 w 1390810"/>
                  <a:gd name="connsiteY31" fmla="*/ 779582 h 1291079"/>
                  <a:gd name="connsiteX32" fmla="*/ 305812 w 1390810"/>
                  <a:gd name="connsiteY32" fmla="*/ 888918 h 1291079"/>
                  <a:gd name="connsiteX33" fmla="*/ 402654 w 1390810"/>
                  <a:gd name="connsiteY33" fmla="*/ 888918 h 1291079"/>
                  <a:gd name="connsiteX34" fmla="*/ 402654 w 1390810"/>
                  <a:gd name="connsiteY34" fmla="*/ 942746 h 1291079"/>
                  <a:gd name="connsiteX35" fmla="*/ 432874 w 1390810"/>
                  <a:gd name="connsiteY35" fmla="*/ 942746 h 1291079"/>
                  <a:gd name="connsiteX36" fmla="*/ 432874 w 1390810"/>
                  <a:gd name="connsiteY36" fmla="*/ 1005824 h 1291079"/>
                  <a:gd name="connsiteX37" fmla="*/ 511724 w 1390810"/>
                  <a:gd name="connsiteY37" fmla="*/ 1005824 h 1291079"/>
                  <a:gd name="connsiteX38" fmla="*/ 511724 w 1390810"/>
                  <a:gd name="connsiteY38" fmla="*/ 1067852 h 1291079"/>
                  <a:gd name="connsiteX39" fmla="*/ 621835 w 1390810"/>
                  <a:gd name="connsiteY39" fmla="*/ 1067852 h 1291079"/>
                  <a:gd name="connsiteX40" fmla="*/ 621835 w 1390810"/>
                  <a:gd name="connsiteY40" fmla="*/ 1144317 h 1291079"/>
                  <a:gd name="connsiteX41" fmla="*/ 647679 w 1390810"/>
                  <a:gd name="connsiteY41" fmla="*/ 1144317 h 1291079"/>
                  <a:gd name="connsiteX42" fmla="*/ 647679 w 1390810"/>
                  <a:gd name="connsiteY42" fmla="*/ 1219381 h 1291079"/>
                  <a:gd name="connsiteX43" fmla="*/ 656154 w 1390810"/>
                  <a:gd name="connsiteY43" fmla="*/ 1219381 h 1291079"/>
                  <a:gd name="connsiteX44" fmla="*/ 656154 w 1390810"/>
                  <a:gd name="connsiteY44" fmla="*/ 1291080 h 1291079"/>
                  <a:gd name="connsiteX45" fmla="*/ 1390810 w 1390810"/>
                  <a:gd name="connsiteY45" fmla="*/ 1291080 h 1291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390810" h="1291079">
                    <a:moveTo>
                      <a:pt x="0" y="0"/>
                    </a:moveTo>
                    <a:lnTo>
                      <a:pt x="25149" y="0"/>
                    </a:lnTo>
                    <a:lnTo>
                      <a:pt x="25149" y="52075"/>
                    </a:lnTo>
                    <a:lnTo>
                      <a:pt x="33971" y="52075"/>
                    </a:lnTo>
                    <a:lnTo>
                      <a:pt x="33971" y="129592"/>
                    </a:lnTo>
                    <a:lnTo>
                      <a:pt x="70027" y="129592"/>
                    </a:lnTo>
                    <a:lnTo>
                      <a:pt x="70027" y="177601"/>
                    </a:lnTo>
                    <a:lnTo>
                      <a:pt x="87672" y="177601"/>
                    </a:lnTo>
                    <a:lnTo>
                      <a:pt x="87672" y="223859"/>
                    </a:lnTo>
                    <a:lnTo>
                      <a:pt x="94828" y="223859"/>
                    </a:lnTo>
                    <a:lnTo>
                      <a:pt x="94828" y="309576"/>
                    </a:lnTo>
                    <a:lnTo>
                      <a:pt x="102609" y="309576"/>
                    </a:lnTo>
                    <a:lnTo>
                      <a:pt x="102609" y="354852"/>
                    </a:lnTo>
                    <a:lnTo>
                      <a:pt x="116225" y="354852"/>
                    </a:lnTo>
                    <a:lnTo>
                      <a:pt x="116225" y="401811"/>
                    </a:lnTo>
                    <a:lnTo>
                      <a:pt x="122686" y="401811"/>
                    </a:lnTo>
                    <a:lnTo>
                      <a:pt x="122686" y="440499"/>
                    </a:lnTo>
                    <a:lnTo>
                      <a:pt x="125395" y="440499"/>
                    </a:lnTo>
                    <a:lnTo>
                      <a:pt x="125395" y="489210"/>
                    </a:lnTo>
                    <a:lnTo>
                      <a:pt x="133523" y="489210"/>
                    </a:lnTo>
                    <a:lnTo>
                      <a:pt x="133523" y="531333"/>
                    </a:lnTo>
                    <a:lnTo>
                      <a:pt x="156310" y="531333"/>
                    </a:lnTo>
                    <a:lnTo>
                      <a:pt x="156310" y="578361"/>
                    </a:lnTo>
                    <a:lnTo>
                      <a:pt x="209664" y="578361"/>
                    </a:lnTo>
                    <a:lnTo>
                      <a:pt x="209664" y="624619"/>
                    </a:lnTo>
                    <a:lnTo>
                      <a:pt x="239884" y="624619"/>
                    </a:lnTo>
                    <a:lnTo>
                      <a:pt x="239884" y="672278"/>
                    </a:lnTo>
                    <a:lnTo>
                      <a:pt x="255515" y="672278"/>
                    </a:lnTo>
                    <a:lnTo>
                      <a:pt x="255515" y="724353"/>
                    </a:lnTo>
                    <a:lnTo>
                      <a:pt x="280663" y="724353"/>
                    </a:lnTo>
                    <a:lnTo>
                      <a:pt x="280663" y="779582"/>
                    </a:lnTo>
                    <a:lnTo>
                      <a:pt x="305812" y="779582"/>
                    </a:lnTo>
                    <a:lnTo>
                      <a:pt x="305812" y="888918"/>
                    </a:lnTo>
                    <a:lnTo>
                      <a:pt x="402654" y="888918"/>
                    </a:lnTo>
                    <a:lnTo>
                      <a:pt x="402654" y="942746"/>
                    </a:lnTo>
                    <a:lnTo>
                      <a:pt x="432874" y="942746"/>
                    </a:lnTo>
                    <a:lnTo>
                      <a:pt x="432874" y="1005824"/>
                    </a:lnTo>
                    <a:lnTo>
                      <a:pt x="511724" y="1005824"/>
                    </a:lnTo>
                    <a:lnTo>
                      <a:pt x="511724" y="1067852"/>
                    </a:lnTo>
                    <a:lnTo>
                      <a:pt x="621835" y="1067852"/>
                    </a:lnTo>
                    <a:lnTo>
                      <a:pt x="621835" y="1144317"/>
                    </a:lnTo>
                    <a:lnTo>
                      <a:pt x="647679" y="1144317"/>
                    </a:lnTo>
                    <a:lnTo>
                      <a:pt x="647679" y="1219381"/>
                    </a:lnTo>
                    <a:lnTo>
                      <a:pt x="656154" y="1219381"/>
                    </a:lnTo>
                    <a:lnTo>
                      <a:pt x="656154" y="1291080"/>
                    </a:lnTo>
                    <a:lnTo>
                      <a:pt x="1390810" y="1291080"/>
                    </a:lnTo>
                  </a:path>
                </a:pathLst>
              </a:custGeom>
              <a:noFill/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A378871-B12C-441D-01A8-4C9C489DF46E}"/>
                  </a:ext>
                </a:extLst>
              </p:cNvPr>
              <p:cNvSpPr/>
              <p:nvPr/>
            </p:nvSpPr>
            <p:spPr>
              <a:xfrm>
                <a:off x="993820" y="2541796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44C2DC-7AA4-9577-270C-9683827DB4CB}"/>
                  </a:ext>
                </a:extLst>
              </p:cNvPr>
              <p:cNvSpPr/>
              <p:nvPr/>
            </p:nvSpPr>
            <p:spPr>
              <a:xfrm>
                <a:off x="971589" y="2564224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0313BA8-75BE-DADF-3612-0B99FE6B7A8B}"/>
                  </a:ext>
                </a:extLst>
              </p:cNvPr>
              <p:cNvSpPr/>
              <p:nvPr/>
            </p:nvSpPr>
            <p:spPr>
              <a:xfrm>
                <a:off x="1007575" y="2586582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1CDE757-8F31-CA62-DA0F-7D6FA1C8DE40}"/>
                  </a:ext>
                </a:extLst>
              </p:cNvPr>
              <p:cNvSpPr/>
              <p:nvPr/>
            </p:nvSpPr>
            <p:spPr>
              <a:xfrm>
                <a:off x="985414" y="2609010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80B82F2-6991-1EBA-6ECE-53701ADF2F8B}"/>
                  </a:ext>
                </a:extLst>
              </p:cNvPr>
              <p:cNvSpPr/>
              <p:nvPr/>
            </p:nvSpPr>
            <p:spPr>
              <a:xfrm>
                <a:off x="1015981" y="2586582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295C80D-50F6-56BD-F25B-64F4CF701F1C}"/>
                  </a:ext>
                </a:extLst>
              </p:cNvPr>
              <p:cNvSpPr/>
              <p:nvPr/>
            </p:nvSpPr>
            <p:spPr>
              <a:xfrm>
                <a:off x="993820" y="2609010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9772D37-6B43-7CB5-C770-6F5F434AD252}"/>
                  </a:ext>
                </a:extLst>
              </p:cNvPr>
              <p:cNvSpPr/>
              <p:nvPr/>
            </p:nvSpPr>
            <p:spPr>
              <a:xfrm>
                <a:off x="1039532" y="2586582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3DAF934-6C78-1342-6939-D4A474E53848}"/>
                  </a:ext>
                </a:extLst>
              </p:cNvPr>
              <p:cNvSpPr/>
              <p:nvPr/>
            </p:nvSpPr>
            <p:spPr>
              <a:xfrm>
                <a:off x="1017370" y="2609010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A071E8B-79BE-9E0C-FCD9-36C09F74F7F6}"/>
                  </a:ext>
                </a:extLst>
              </p:cNvPr>
              <p:cNvSpPr/>
              <p:nvPr/>
            </p:nvSpPr>
            <p:spPr>
              <a:xfrm>
                <a:off x="1091774" y="268211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1574B59-A9BA-DCF8-5258-046C9598FC1A}"/>
                  </a:ext>
                </a:extLst>
              </p:cNvPr>
              <p:cNvSpPr/>
              <p:nvPr/>
            </p:nvSpPr>
            <p:spPr>
              <a:xfrm>
                <a:off x="1069543" y="2704539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51DACA-17D4-AE1F-9433-E3222F256B17}"/>
                  </a:ext>
                </a:extLst>
              </p:cNvPr>
              <p:cNvSpPr/>
              <p:nvPr/>
            </p:nvSpPr>
            <p:spPr>
              <a:xfrm>
                <a:off x="1108100" y="2733205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73FE95C-6BDC-4534-17CE-A1DD8464B08D}"/>
                  </a:ext>
                </a:extLst>
              </p:cNvPr>
              <p:cNvSpPr/>
              <p:nvPr/>
            </p:nvSpPr>
            <p:spPr>
              <a:xfrm>
                <a:off x="1085869" y="2755633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E80FC6D-E41B-F80C-BCCB-02C619B54658}"/>
                  </a:ext>
                </a:extLst>
              </p:cNvPr>
              <p:cNvSpPr/>
              <p:nvPr/>
            </p:nvSpPr>
            <p:spPr>
              <a:xfrm>
                <a:off x="1113935" y="2733205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D3E5214-EFE8-461C-6F24-9140DB494818}"/>
                  </a:ext>
                </a:extLst>
              </p:cNvPr>
              <p:cNvSpPr/>
              <p:nvPr/>
            </p:nvSpPr>
            <p:spPr>
              <a:xfrm>
                <a:off x="1091774" y="2755633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A110EAE-C7C0-4B37-1E13-10A5696098B8}"/>
                  </a:ext>
                </a:extLst>
              </p:cNvPr>
              <p:cNvSpPr/>
              <p:nvPr/>
            </p:nvSpPr>
            <p:spPr>
              <a:xfrm>
                <a:off x="1169790" y="2896368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44B438D-8F24-C917-E4E6-9B2A87D252EB}"/>
                  </a:ext>
                </a:extLst>
              </p:cNvPr>
              <p:cNvSpPr/>
              <p:nvPr/>
            </p:nvSpPr>
            <p:spPr>
              <a:xfrm>
                <a:off x="1147629" y="2918796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99ED9E8-8442-26E6-F2A1-C6238AED9769}"/>
                  </a:ext>
                </a:extLst>
              </p:cNvPr>
              <p:cNvSpPr/>
              <p:nvPr/>
            </p:nvSpPr>
            <p:spPr>
              <a:xfrm>
                <a:off x="1239261" y="2896368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093E80A-ABE0-C515-D6CD-0A25590BC130}"/>
                  </a:ext>
                </a:extLst>
              </p:cNvPr>
              <p:cNvSpPr/>
              <p:nvPr/>
            </p:nvSpPr>
            <p:spPr>
              <a:xfrm>
                <a:off x="1217030" y="2918796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DF12D341-E6C6-4A92-66C1-062C37D6DA7A}"/>
                  </a:ext>
                </a:extLst>
              </p:cNvPr>
              <p:cNvSpPr/>
              <p:nvPr/>
            </p:nvSpPr>
            <p:spPr>
              <a:xfrm>
                <a:off x="1316374" y="3013835"/>
                <a:ext cx="6947" cy="44855"/>
              </a:xfrm>
              <a:custGeom>
                <a:avLst/>
                <a:gdLst>
                  <a:gd name="connsiteX0" fmla="*/ 0 w 6947"/>
                  <a:gd name="connsiteY0" fmla="*/ 0 h 44855"/>
                  <a:gd name="connsiteX1" fmla="*/ 0 w 6947"/>
                  <a:gd name="connsiteY1" fmla="*/ 44856 h 4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855">
                    <a:moveTo>
                      <a:pt x="0" y="0"/>
                    </a:moveTo>
                    <a:lnTo>
                      <a:pt x="0" y="4485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C1226B6-A23B-3080-64B2-4A8BB2345AB0}"/>
                  </a:ext>
                </a:extLst>
              </p:cNvPr>
              <p:cNvSpPr/>
              <p:nvPr/>
            </p:nvSpPr>
            <p:spPr>
              <a:xfrm>
                <a:off x="1294143" y="3036263"/>
                <a:ext cx="44461" cy="7008"/>
              </a:xfrm>
              <a:custGeom>
                <a:avLst/>
                <a:gdLst>
                  <a:gd name="connsiteX0" fmla="*/ 44461 w 44461"/>
                  <a:gd name="connsiteY0" fmla="*/ 0 h 7008"/>
                  <a:gd name="connsiteX1" fmla="*/ 0 w 4446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61" h="7008">
                    <a:moveTo>
                      <a:pt x="4446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1046433-612C-A424-F344-0779474ABE20}"/>
                  </a:ext>
                </a:extLst>
              </p:cNvPr>
              <p:cNvSpPr/>
              <p:nvPr/>
            </p:nvSpPr>
            <p:spPr>
              <a:xfrm>
                <a:off x="1338605" y="3013835"/>
                <a:ext cx="6947" cy="44855"/>
              </a:xfrm>
              <a:custGeom>
                <a:avLst/>
                <a:gdLst>
                  <a:gd name="connsiteX0" fmla="*/ 0 w 6947"/>
                  <a:gd name="connsiteY0" fmla="*/ 0 h 44855"/>
                  <a:gd name="connsiteX1" fmla="*/ 0 w 6947"/>
                  <a:gd name="connsiteY1" fmla="*/ 44856 h 4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855">
                    <a:moveTo>
                      <a:pt x="0" y="0"/>
                    </a:moveTo>
                    <a:lnTo>
                      <a:pt x="0" y="4485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82C33ED-B014-5C21-2FF4-A74A61B07E8B}"/>
                  </a:ext>
                </a:extLst>
              </p:cNvPr>
              <p:cNvSpPr/>
              <p:nvPr/>
            </p:nvSpPr>
            <p:spPr>
              <a:xfrm>
                <a:off x="1316374" y="3036263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95B4488-12BF-B5CB-882B-66FB9F0E708C}"/>
                  </a:ext>
                </a:extLst>
              </p:cNvPr>
              <p:cNvSpPr/>
              <p:nvPr/>
            </p:nvSpPr>
            <p:spPr>
              <a:xfrm>
                <a:off x="1378898" y="30746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0ABDD1E9-EA80-6E7E-2560-3525A461C3E9}"/>
                  </a:ext>
                </a:extLst>
              </p:cNvPr>
              <p:cNvSpPr/>
              <p:nvPr/>
            </p:nvSpPr>
            <p:spPr>
              <a:xfrm>
                <a:off x="1356667" y="3097028"/>
                <a:ext cx="44461" cy="7008"/>
              </a:xfrm>
              <a:custGeom>
                <a:avLst/>
                <a:gdLst>
                  <a:gd name="connsiteX0" fmla="*/ 44461 w 44461"/>
                  <a:gd name="connsiteY0" fmla="*/ 0 h 7008"/>
                  <a:gd name="connsiteX1" fmla="*/ 0 w 4446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61" h="7008">
                    <a:moveTo>
                      <a:pt x="4446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53BCB0E-EA45-A720-1E37-3FF07712FF48}"/>
                  </a:ext>
                </a:extLst>
              </p:cNvPr>
              <p:cNvSpPr/>
              <p:nvPr/>
            </p:nvSpPr>
            <p:spPr>
              <a:xfrm>
                <a:off x="1455038" y="30746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52D7792-7F7A-84D5-7866-D0E706CF5723}"/>
                  </a:ext>
                </a:extLst>
              </p:cNvPr>
              <p:cNvSpPr/>
              <p:nvPr/>
            </p:nvSpPr>
            <p:spPr>
              <a:xfrm>
                <a:off x="1432807" y="3097028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84B1AB0-9D58-0C06-7F67-AEEEAE025DB7}"/>
                  </a:ext>
                </a:extLst>
              </p:cNvPr>
              <p:cNvSpPr/>
              <p:nvPr/>
            </p:nvSpPr>
            <p:spPr>
              <a:xfrm>
                <a:off x="1483104" y="3151416"/>
                <a:ext cx="6947" cy="44855"/>
              </a:xfrm>
              <a:custGeom>
                <a:avLst/>
                <a:gdLst>
                  <a:gd name="connsiteX0" fmla="*/ 0 w 6947"/>
                  <a:gd name="connsiteY0" fmla="*/ 0 h 44855"/>
                  <a:gd name="connsiteX1" fmla="*/ 0 w 6947"/>
                  <a:gd name="connsiteY1" fmla="*/ 44856 h 4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855">
                    <a:moveTo>
                      <a:pt x="0" y="0"/>
                    </a:moveTo>
                    <a:lnTo>
                      <a:pt x="0" y="4485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9D44C44F-24A2-7EDF-7C5E-DA63A5F1B46F}"/>
                  </a:ext>
                </a:extLst>
              </p:cNvPr>
              <p:cNvSpPr/>
              <p:nvPr/>
            </p:nvSpPr>
            <p:spPr>
              <a:xfrm>
                <a:off x="1460874" y="3173844"/>
                <a:ext cx="44461" cy="7008"/>
              </a:xfrm>
              <a:custGeom>
                <a:avLst/>
                <a:gdLst>
                  <a:gd name="connsiteX0" fmla="*/ 44461 w 44461"/>
                  <a:gd name="connsiteY0" fmla="*/ 0 h 7008"/>
                  <a:gd name="connsiteX1" fmla="*/ 0 w 4446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61" h="7008">
                    <a:moveTo>
                      <a:pt x="4446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7816FC5-7DF0-F6C6-0E22-1AEDFF7EAAE9}"/>
                  </a:ext>
                </a:extLst>
              </p:cNvPr>
              <p:cNvSpPr/>
              <p:nvPr/>
            </p:nvSpPr>
            <p:spPr>
              <a:xfrm>
                <a:off x="1592730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AF16984-A38A-4161-3DFF-6B439C5B79F1}"/>
                  </a:ext>
                </a:extLst>
              </p:cNvPr>
              <p:cNvSpPr/>
              <p:nvPr/>
            </p:nvSpPr>
            <p:spPr>
              <a:xfrm>
                <a:off x="1570568" y="3321799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A48151C-D541-71EC-2C4D-8A3ACD5323FC}"/>
                  </a:ext>
                </a:extLst>
              </p:cNvPr>
              <p:cNvSpPr/>
              <p:nvPr/>
            </p:nvSpPr>
            <p:spPr>
              <a:xfrm>
                <a:off x="1620865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205F761-AC5B-A12A-A9D4-7707B137F955}"/>
                  </a:ext>
                </a:extLst>
              </p:cNvPr>
              <p:cNvSpPr/>
              <p:nvPr/>
            </p:nvSpPr>
            <p:spPr>
              <a:xfrm>
                <a:off x="1598635" y="3321799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46343D9-4496-8720-C82A-F30FC0953BAB}"/>
                  </a:ext>
                </a:extLst>
              </p:cNvPr>
              <p:cNvSpPr/>
              <p:nvPr/>
            </p:nvSpPr>
            <p:spPr>
              <a:xfrm>
                <a:off x="1628090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4B1E86F-962E-06E6-9A39-CC830DF4A70D}"/>
                  </a:ext>
                </a:extLst>
              </p:cNvPr>
              <p:cNvSpPr/>
              <p:nvPr/>
            </p:nvSpPr>
            <p:spPr>
              <a:xfrm>
                <a:off x="1605860" y="3321799"/>
                <a:ext cx="44461" cy="7008"/>
              </a:xfrm>
              <a:custGeom>
                <a:avLst/>
                <a:gdLst>
                  <a:gd name="connsiteX0" fmla="*/ 44461 w 44461"/>
                  <a:gd name="connsiteY0" fmla="*/ 0 h 7008"/>
                  <a:gd name="connsiteX1" fmla="*/ 0 w 4446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61" h="7008">
                    <a:moveTo>
                      <a:pt x="4446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9EBE2AAD-D505-C220-F9F6-2AD5E7EC96C2}"/>
                  </a:ext>
                </a:extLst>
              </p:cNvPr>
              <p:cNvSpPr/>
              <p:nvPr/>
            </p:nvSpPr>
            <p:spPr>
              <a:xfrm>
                <a:off x="1746330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3494D8B-6E24-07EF-6046-0197551A9663}"/>
                  </a:ext>
                </a:extLst>
              </p:cNvPr>
              <p:cNvSpPr/>
              <p:nvPr/>
            </p:nvSpPr>
            <p:spPr>
              <a:xfrm>
                <a:off x="1724169" y="3321799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66F6054-7382-D812-CBC3-7E3971B9CF56}"/>
                  </a:ext>
                </a:extLst>
              </p:cNvPr>
              <p:cNvSpPr/>
              <p:nvPr/>
            </p:nvSpPr>
            <p:spPr>
              <a:xfrm>
                <a:off x="1784817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981CDEC-4CE5-70D5-5FBF-CC356B892E98}"/>
                  </a:ext>
                </a:extLst>
              </p:cNvPr>
              <p:cNvSpPr/>
              <p:nvPr/>
            </p:nvSpPr>
            <p:spPr>
              <a:xfrm>
                <a:off x="1762656" y="3321799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A5F5AD7-AD7F-884B-8748-6B42B84EE98A}"/>
                  </a:ext>
                </a:extLst>
              </p:cNvPr>
              <p:cNvSpPr/>
              <p:nvPr/>
            </p:nvSpPr>
            <p:spPr>
              <a:xfrm>
                <a:off x="1792528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5FEFECFF-520A-E5D3-CD3B-59BFE6A925EE}"/>
                  </a:ext>
                </a:extLst>
              </p:cNvPr>
              <p:cNvSpPr/>
              <p:nvPr/>
            </p:nvSpPr>
            <p:spPr>
              <a:xfrm>
                <a:off x="1770367" y="3321799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C88B687-0E65-509E-F217-6E2423AC17D8}"/>
                  </a:ext>
                </a:extLst>
              </p:cNvPr>
              <p:cNvSpPr/>
              <p:nvPr/>
            </p:nvSpPr>
            <p:spPr>
              <a:xfrm>
                <a:off x="1847827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3BEB1BC-E84B-4789-CD43-0E3F735CD372}"/>
                  </a:ext>
                </a:extLst>
              </p:cNvPr>
              <p:cNvSpPr/>
              <p:nvPr/>
            </p:nvSpPr>
            <p:spPr>
              <a:xfrm>
                <a:off x="1825597" y="3321799"/>
                <a:ext cx="44461" cy="7008"/>
              </a:xfrm>
              <a:custGeom>
                <a:avLst/>
                <a:gdLst>
                  <a:gd name="connsiteX0" fmla="*/ 44461 w 44461"/>
                  <a:gd name="connsiteY0" fmla="*/ 0 h 7008"/>
                  <a:gd name="connsiteX1" fmla="*/ 0 w 4446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61" h="7008">
                    <a:moveTo>
                      <a:pt x="4446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FCA66A1-B4A5-F5C2-3465-D25D60798F48}"/>
                  </a:ext>
                </a:extLst>
              </p:cNvPr>
              <p:cNvSpPr/>
              <p:nvPr/>
            </p:nvSpPr>
            <p:spPr>
              <a:xfrm>
                <a:off x="1875894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49F51B6A-8A59-1D22-75E4-C103547D9CB6}"/>
                  </a:ext>
                </a:extLst>
              </p:cNvPr>
              <p:cNvSpPr/>
              <p:nvPr/>
            </p:nvSpPr>
            <p:spPr>
              <a:xfrm>
                <a:off x="1853732" y="3321799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E2CB8473-5716-2DB9-5486-BE51698EDABB}"/>
                  </a:ext>
                </a:extLst>
              </p:cNvPr>
              <p:cNvSpPr/>
              <p:nvPr/>
            </p:nvSpPr>
            <p:spPr>
              <a:xfrm>
                <a:off x="1890413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C23C034-49AF-EF03-CE4C-9BCD2F48AEA3}"/>
                  </a:ext>
                </a:extLst>
              </p:cNvPr>
              <p:cNvSpPr/>
              <p:nvPr/>
            </p:nvSpPr>
            <p:spPr>
              <a:xfrm>
                <a:off x="1868182" y="3321799"/>
                <a:ext cx="44461" cy="7008"/>
              </a:xfrm>
              <a:custGeom>
                <a:avLst/>
                <a:gdLst>
                  <a:gd name="connsiteX0" fmla="*/ 44462 w 44461"/>
                  <a:gd name="connsiteY0" fmla="*/ 0 h 7008"/>
                  <a:gd name="connsiteX1" fmla="*/ 0 w 4446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61" h="7008">
                    <a:moveTo>
                      <a:pt x="4446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053B09B4-C7C8-DB00-A9BE-574723595EFE}"/>
                  </a:ext>
                </a:extLst>
              </p:cNvPr>
              <p:cNvSpPr/>
              <p:nvPr/>
            </p:nvSpPr>
            <p:spPr>
              <a:xfrm>
                <a:off x="1983296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927E237F-C326-D6CA-9AEC-9525D1FD67BF}"/>
                  </a:ext>
                </a:extLst>
              </p:cNvPr>
              <p:cNvSpPr/>
              <p:nvPr/>
            </p:nvSpPr>
            <p:spPr>
              <a:xfrm>
                <a:off x="1961065" y="3321799"/>
                <a:ext cx="44461" cy="7008"/>
              </a:xfrm>
              <a:custGeom>
                <a:avLst/>
                <a:gdLst>
                  <a:gd name="connsiteX0" fmla="*/ 44461 w 44461"/>
                  <a:gd name="connsiteY0" fmla="*/ 0 h 7008"/>
                  <a:gd name="connsiteX1" fmla="*/ 0 w 4446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61" h="7008">
                    <a:moveTo>
                      <a:pt x="4446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42BFE64-CE60-490E-1A15-14FEBD3215AE}"/>
                  </a:ext>
                </a:extLst>
              </p:cNvPr>
              <p:cNvSpPr/>
              <p:nvPr/>
            </p:nvSpPr>
            <p:spPr>
              <a:xfrm>
                <a:off x="2023172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FAF00FC-C87C-AF9E-1018-EDFFB5F3DE8C}"/>
                  </a:ext>
                </a:extLst>
              </p:cNvPr>
              <p:cNvSpPr/>
              <p:nvPr/>
            </p:nvSpPr>
            <p:spPr>
              <a:xfrm>
                <a:off x="2000941" y="3321799"/>
                <a:ext cx="44461" cy="7008"/>
              </a:xfrm>
              <a:custGeom>
                <a:avLst/>
                <a:gdLst>
                  <a:gd name="connsiteX0" fmla="*/ 44462 w 44461"/>
                  <a:gd name="connsiteY0" fmla="*/ 0 h 7008"/>
                  <a:gd name="connsiteX1" fmla="*/ 0 w 4446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61" h="7008">
                    <a:moveTo>
                      <a:pt x="4446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93453DC-7AE2-E90A-7AB4-327C3381FF40}"/>
                  </a:ext>
                </a:extLst>
              </p:cNvPr>
              <p:cNvSpPr/>
              <p:nvPr/>
            </p:nvSpPr>
            <p:spPr>
              <a:xfrm>
                <a:off x="2075275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E3BA864-9772-CE65-8C00-2299DF1BE89B}"/>
                  </a:ext>
                </a:extLst>
              </p:cNvPr>
              <p:cNvSpPr/>
              <p:nvPr/>
            </p:nvSpPr>
            <p:spPr>
              <a:xfrm>
                <a:off x="2053045" y="3321799"/>
                <a:ext cx="44461" cy="7008"/>
              </a:xfrm>
              <a:custGeom>
                <a:avLst/>
                <a:gdLst>
                  <a:gd name="connsiteX0" fmla="*/ 44462 w 44461"/>
                  <a:gd name="connsiteY0" fmla="*/ 0 h 7008"/>
                  <a:gd name="connsiteX1" fmla="*/ 0 w 4446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461" h="7008">
                    <a:moveTo>
                      <a:pt x="4446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30AF973-91A3-4572-AFE4-8C9F8E5B9295}"/>
                  </a:ext>
                </a:extLst>
              </p:cNvPr>
              <p:cNvSpPr/>
              <p:nvPr/>
            </p:nvSpPr>
            <p:spPr>
              <a:xfrm>
                <a:off x="2101536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57D5A1F-49B8-CA54-A279-29BD0643A08A}"/>
                  </a:ext>
                </a:extLst>
              </p:cNvPr>
              <p:cNvSpPr/>
              <p:nvPr/>
            </p:nvSpPr>
            <p:spPr>
              <a:xfrm>
                <a:off x="2079374" y="3321799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C106804-4E1B-2A5D-364D-7702C39F8E62}"/>
                  </a:ext>
                </a:extLst>
              </p:cNvPr>
              <p:cNvSpPr/>
              <p:nvPr/>
            </p:nvSpPr>
            <p:spPr>
              <a:xfrm>
                <a:off x="2207132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48E61E9-DD9D-7F6C-2F41-22ABF7DE057E}"/>
                  </a:ext>
                </a:extLst>
              </p:cNvPr>
              <p:cNvSpPr/>
              <p:nvPr/>
            </p:nvSpPr>
            <p:spPr>
              <a:xfrm>
                <a:off x="2184901" y="3321799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3010811-8C68-E5B1-2E0D-F0CB8300AD86}"/>
                  </a:ext>
                </a:extLst>
              </p:cNvPr>
              <p:cNvSpPr/>
              <p:nvPr/>
            </p:nvSpPr>
            <p:spPr>
              <a:xfrm>
                <a:off x="2213940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3C9452C-4892-5212-45E1-31E3C9A7A5FE}"/>
                  </a:ext>
                </a:extLst>
              </p:cNvPr>
              <p:cNvSpPr/>
              <p:nvPr/>
            </p:nvSpPr>
            <p:spPr>
              <a:xfrm>
                <a:off x="2191709" y="3321799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5E263E8-1739-0E11-3D89-4E4B7901531D}"/>
                  </a:ext>
                </a:extLst>
              </p:cNvPr>
              <p:cNvSpPr/>
              <p:nvPr/>
            </p:nvSpPr>
            <p:spPr>
              <a:xfrm>
                <a:off x="2221581" y="3299371"/>
                <a:ext cx="6947" cy="44785"/>
              </a:xfrm>
              <a:custGeom>
                <a:avLst/>
                <a:gdLst>
                  <a:gd name="connsiteX0" fmla="*/ 0 w 6947"/>
                  <a:gd name="connsiteY0" fmla="*/ 0 h 44785"/>
                  <a:gd name="connsiteX1" fmla="*/ 0 w 6947"/>
                  <a:gd name="connsiteY1" fmla="*/ 44786 h 44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47" h="44785">
                    <a:moveTo>
                      <a:pt x="0" y="0"/>
                    </a:moveTo>
                    <a:lnTo>
                      <a:pt x="0" y="44786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2E49BC6-43CB-20E9-243F-EB26B5A1B2FA}"/>
                  </a:ext>
                </a:extLst>
              </p:cNvPr>
              <p:cNvSpPr/>
              <p:nvPr/>
            </p:nvSpPr>
            <p:spPr>
              <a:xfrm>
                <a:off x="2199420" y="3321799"/>
                <a:ext cx="44391" cy="7008"/>
              </a:xfrm>
              <a:custGeom>
                <a:avLst/>
                <a:gdLst>
                  <a:gd name="connsiteX0" fmla="*/ 44392 w 44391"/>
                  <a:gd name="connsiteY0" fmla="*/ 0 h 7008"/>
                  <a:gd name="connsiteX1" fmla="*/ 0 w 44391"/>
                  <a:gd name="connsiteY1" fmla="*/ 0 h 7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91" h="7008">
                    <a:moveTo>
                      <a:pt x="443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ED7EF51A-8A9D-AD9B-1D35-E78C69C41464}"/>
                </a:ext>
              </a:extLst>
            </p:cNvPr>
            <p:cNvGrpSpPr/>
            <p:nvPr/>
          </p:nvGrpSpPr>
          <p:grpSpPr>
            <a:xfrm>
              <a:off x="3928569" y="1611235"/>
              <a:ext cx="2109711" cy="2537083"/>
              <a:chOff x="683417" y="1893234"/>
              <a:chExt cx="2521334" cy="2817839"/>
            </a:xfrm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71D80B6-51BF-86FD-B758-239563788453}"/>
                  </a:ext>
                </a:extLst>
              </p:cNvPr>
              <p:cNvSpPr/>
              <p:nvPr/>
            </p:nvSpPr>
            <p:spPr>
              <a:xfrm>
                <a:off x="720457" y="1893234"/>
                <a:ext cx="2484294" cy="2780700"/>
              </a:xfrm>
              <a:custGeom>
                <a:avLst/>
                <a:gdLst>
                  <a:gd name="connsiteX0" fmla="*/ 0 w 2484294"/>
                  <a:gd name="connsiteY0" fmla="*/ 0 h 2780700"/>
                  <a:gd name="connsiteX1" fmla="*/ 0 w 2484294"/>
                  <a:gd name="connsiteY1" fmla="*/ 2780700 h 2780700"/>
                  <a:gd name="connsiteX2" fmla="*/ 2484294 w 2484294"/>
                  <a:gd name="connsiteY2" fmla="*/ 2780700 h 278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4294" h="2780700">
                    <a:moveTo>
                      <a:pt x="0" y="0"/>
                    </a:moveTo>
                    <a:lnTo>
                      <a:pt x="0" y="2780700"/>
                    </a:lnTo>
                    <a:lnTo>
                      <a:pt x="2484294" y="2780700"/>
                    </a:lnTo>
                  </a:path>
                </a:pathLst>
              </a:custGeom>
              <a:noFill/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C963C9C8-646A-0357-6CC1-A3041E125086}"/>
                  </a:ext>
                </a:extLst>
              </p:cNvPr>
              <p:cNvSpPr/>
              <p:nvPr/>
            </p:nvSpPr>
            <p:spPr>
              <a:xfrm>
                <a:off x="683417" y="2027215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41EC95FA-2B04-7B9A-EA71-47F9183A2B62}"/>
                  </a:ext>
                </a:extLst>
              </p:cNvPr>
              <p:cNvSpPr/>
              <p:nvPr/>
            </p:nvSpPr>
            <p:spPr>
              <a:xfrm>
                <a:off x="683417" y="2528915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EE44A2F9-7029-9DAC-6D81-EFAC07C0CB37}"/>
                  </a:ext>
                </a:extLst>
              </p:cNvPr>
              <p:cNvSpPr/>
              <p:nvPr/>
            </p:nvSpPr>
            <p:spPr>
              <a:xfrm>
                <a:off x="683417" y="3030547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C126FD5B-6C00-41A3-CC8E-A015D891D76D}"/>
                  </a:ext>
                </a:extLst>
              </p:cNvPr>
              <p:cNvSpPr/>
              <p:nvPr/>
            </p:nvSpPr>
            <p:spPr>
              <a:xfrm>
                <a:off x="683417" y="3532178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BBD67C3-0FB5-9A8C-6A2E-8AD90E5981B7}"/>
                  </a:ext>
                </a:extLst>
              </p:cNvPr>
              <p:cNvSpPr/>
              <p:nvPr/>
            </p:nvSpPr>
            <p:spPr>
              <a:xfrm>
                <a:off x="683417" y="4033809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2A8D2ED-587C-2C24-F124-70727D4A87CE}"/>
                  </a:ext>
                </a:extLst>
              </p:cNvPr>
              <p:cNvSpPr/>
              <p:nvPr/>
            </p:nvSpPr>
            <p:spPr>
              <a:xfrm>
                <a:off x="683417" y="4535440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F97EB092-B196-5DE3-F86D-CAEB6DDB901D}"/>
                  </a:ext>
                </a:extLst>
              </p:cNvPr>
              <p:cNvSpPr/>
              <p:nvPr/>
            </p:nvSpPr>
            <p:spPr>
              <a:xfrm>
                <a:off x="838295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2F358C31-CA61-EF23-CA39-AE07C60A27A1}"/>
                  </a:ext>
                </a:extLst>
              </p:cNvPr>
              <p:cNvSpPr/>
              <p:nvPr/>
            </p:nvSpPr>
            <p:spPr>
              <a:xfrm>
                <a:off x="1286108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9C3C4CD-7EEF-D2FC-7428-BE89B6DCAC07}"/>
                  </a:ext>
                </a:extLst>
              </p:cNvPr>
              <p:cNvSpPr/>
              <p:nvPr/>
            </p:nvSpPr>
            <p:spPr>
              <a:xfrm>
                <a:off x="1733921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510DDBCC-4D91-D19E-0627-F07BB9908A02}"/>
                  </a:ext>
                </a:extLst>
              </p:cNvPr>
              <p:cNvSpPr/>
              <p:nvPr/>
            </p:nvSpPr>
            <p:spPr>
              <a:xfrm>
                <a:off x="2181803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0ACE31D6-6996-1ADC-179E-59BCFA306855}"/>
                  </a:ext>
                </a:extLst>
              </p:cNvPr>
              <p:cNvSpPr/>
              <p:nvPr/>
            </p:nvSpPr>
            <p:spPr>
              <a:xfrm>
                <a:off x="2629615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A3420828-4BB9-039D-2ED7-2F1D8C6E78A7}"/>
                  </a:ext>
                </a:extLst>
              </p:cNvPr>
              <p:cNvSpPr/>
              <p:nvPr/>
            </p:nvSpPr>
            <p:spPr>
              <a:xfrm>
                <a:off x="3077428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212672F-5C69-0449-69EF-DC65BD7729EE}"/>
                </a:ext>
              </a:extLst>
            </p:cNvPr>
            <p:cNvSpPr txBox="1"/>
            <p:nvPr/>
          </p:nvSpPr>
          <p:spPr>
            <a:xfrm>
              <a:off x="3700029" y="1657561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1.0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9D6222C-F734-621B-AE6D-48F7B31FD6D3}"/>
                </a:ext>
              </a:extLst>
            </p:cNvPr>
            <p:cNvSpPr txBox="1"/>
            <p:nvPr/>
          </p:nvSpPr>
          <p:spPr>
            <a:xfrm>
              <a:off x="3700029" y="2109086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0.8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8CEE252-4031-2BB9-E3C5-EF4BBCFB146C}"/>
                </a:ext>
              </a:extLst>
            </p:cNvPr>
            <p:cNvSpPr txBox="1"/>
            <p:nvPr/>
          </p:nvSpPr>
          <p:spPr>
            <a:xfrm>
              <a:off x="3700029" y="2560611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0.6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EDC6FCC-ECF6-62BF-B45F-65CB1DC27005}"/>
                </a:ext>
              </a:extLst>
            </p:cNvPr>
            <p:cNvSpPr txBox="1"/>
            <p:nvPr/>
          </p:nvSpPr>
          <p:spPr>
            <a:xfrm>
              <a:off x="3700029" y="3012136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0.4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443FB5-1CBB-6362-DA4F-904435DAEA0F}"/>
                </a:ext>
              </a:extLst>
            </p:cNvPr>
            <p:cNvSpPr txBox="1"/>
            <p:nvPr/>
          </p:nvSpPr>
          <p:spPr>
            <a:xfrm>
              <a:off x="3700029" y="3463661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0.2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474A641-821D-0248-8D04-503B688D7268}"/>
                </a:ext>
              </a:extLst>
            </p:cNvPr>
            <p:cNvSpPr txBox="1"/>
            <p:nvPr/>
          </p:nvSpPr>
          <p:spPr>
            <a:xfrm>
              <a:off x="3700029" y="3915187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96C37B5-9EC3-954D-6E5B-58A1352DA629}"/>
                </a:ext>
              </a:extLst>
            </p:cNvPr>
            <p:cNvSpPr txBox="1"/>
            <p:nvPr/>
          </p:nvSpPr>
          <p:spPr>
            <a:xfrm>
              <a:off x="4018084" y="4136019"/>
              <a:ext cx="82762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F97DF5A-6CBA-BCE3-AFD2-45702C7E68C2}"/>
                </a:ext>
              </a:extLst>
            </p:cNvPr>
            <p:cNvSpPr txBox="1"/>
            <p:nvPr/>
          </p:nvSpPr>
          <p:spPr>
            <a:xfrm>
              <a:off x="4353287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24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4285966-4FC6-0545-368F-86AAC1827FEC}"/>
                </a:ext>
              </a:extLst>
            </p:cNvPr>
            <p:cNvSpPr txBox="1"/>
            <p:nvPr/>
          </p:nvSpPr>
          <p:spPr>
            <a:xfrm>
              <a:off x="4727876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48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456D97B-F3BF-1772-39F1-0AC152C72D9B}"/>
                </a:ext>
              </a:extLst>
            </p:cNvPr>
            <p:cNvSpPr txBox="1"/>
            <p:nvPr/>
          </p:nvSpPr>
          <p:spPr>
            <a:xfrm>
              <a:off x="5106451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72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6D5605B-A21A-937E-9678-DAA40CCDA23A}"/>
                </a:ext>
              </a:extLst>
            </p:cNvPr>
            <p:cNvSpPr txBox="1"/>
            <p:nvPr/>
          </p:nvSpPr>
          <p:spPr>
            <a:xfrm>
              <a:off x="5479049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96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13EDA83-447E-E12E-A917-61F9226B17E9}"/>
                </a:ext>
              </a:extLst>
            </p:cNvPr>
            <p:cNvSpPr txBox="1"/>
            <p:nvPr/>
          </p:nvSpPr>
          <p:spPr>
            <a:xfrm>
              <a:off x="5810266" y="4136019"/>
              <a:ext cx="248285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120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A8A0946-DE63-D896-7C88-A1B80AA79247}"/>
                </a:ext>
              </a:extLst>
            </p:cNvPr>
            <p:cNvSpPr txBox="1"/>
            <p:nvPr/>
          </p:nvSpPr>
          <p:spPr>
            <a:xfrm>
              <a:off x="4648207" y="2154969"/>
              <a:ext cx="1371033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Log-rank </a:t>
              </a:r>
              <a:r>
                <a:rPr kumimoji="0" lang="en-IN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</a:t>
              </a: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= 0.003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1C08DFE-9888-582A-CF47-4CD47EB481B8}"/>
                </a:ext>
              </a:extLst>
            </p:cNvPr>
            <p:cNvSpPr txBox="1"/>
            <p:nvPr/>
          </p:nvSpPr>
          <p:spPr>
            <a:xfrm rot="16200000">
              <a:off x="3404066" y="2764571"/>
              <a:ext cx="314638" cy="2098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EFS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40124467-B486-FEFB-C2C5-85807D4DFC88}"/>
                </a:ext>
              </a:extLst>
            </p:cNvPr>
            <p:cNvGrpSpPr/>
            <p:nvPr/>
          </p:nvGrpSpPr>
          <p:grpSpPr>
            <a:xfrm>
              <a:off x="4069378" y="1731867"/>
              <a:ext cx="1964338" cy="1751939"/>
              <a:chOff x="4128300" y="2027215"/>
              <a:chExt cx="2347597" cy="1945810"/>
            </a:xfrm>
          </p:grpSpPr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F0BEA1BE-DA9F-190E-9C59-1C9992C6880B}"/>
                  </a:ext>
                </a:extLst>
              </p:cNvPr>
              <p:cNvSpPr/>
              <p:nvPr/>
            </p:nvSpPr>
            <p:spPr>
              <a:xfrm>
                <a:off x="4128300" y="2027215"/>
                <a:ext cx="2347597" cy="1928740"/>
              </a:xfrm>
              <a:custGeom>
                <a:avLst/>
                <a:gdLst>
                  <a:gd name="connsiteX0" fmla="*/ 0 w 2347597"/>
                  <a:gd name="connsiteY0" fmla="*/ 0 h 1928740"/>
                  <a:gd name="connsiteX1" fmla="*/ 0 w 2347597"/>
                  <a:gd name="connsiteY1" fmla="*/ 66788 h 1928740"/>
                  <a:gd name="connsiteX2" fmla="*/ 21519 w 2347597"/>
                  <a:gd name="connsiteY2" fmla="*/ 66788 h 1928740"/>
                  <a:gd name="connsiteX3" fmla="*/ 21519 w 2347597"/>
                  <a:gd name="connsiteY3" fmla="*/ 132189 h 1928740"/>
                  <a:gd name="connsiteX4" fmla="*/ 29189 w 2347597"/>
                  <a:gd name="connsiteY4" fmla="*/ 132189 h 1928740"/>
                  <a:gd name="connsiteX5" fmla="*/ 29189 w 2347597"/>
                  <a:gd name="connsiteY5" fmla="*/ 200364 h 1928740"/>
                  <a:gd name="connsiteX6" fmla="*/ 34036 w 2347597"/>
                  <a:gd name="connsiteY6" fmla="*/ 200364 h 1928740"/>
                  <a:gd name="connsiteX7" fmla="*/ 34036 w 2347597"/>
                  <a:gd name="connsiteY7" fmla="*/ 269979 h 1928740"/>
                  <a:gd name="connsiteX8" fmla="*/ 42399 w 2347597"/>
                  <a:gd name="connsiteY8" fmla="*/ 269979 h 1928740"/>
                  <a:gd name="connsiteX9" fmla="*/ 42399 w 2347597"/>
                  <a:gd name="connsiteY9" fmla="*/ 403235 h 1928740"/>
                  <a:gd name="connsiteX10" fmla="*/ 49696 w 2347597"/>
                  <a:gd name="connsiteY10" fmla="*/ 403235 h 1928740"/>
                  <a:gd name="connsiteX11" fmla="*/ 49696 w 2347597"/>
                  <a:gd name="connsiteY11" fmla="*/ 462021 h 1928740"/>
                  <a:gd name="connsiteX12" fmla="*/ 65676 w 2347597"/>
                  <a:gd name="connsiteY12" fmla="*/ 462021 h 1928740"/>
                  <a:gd name="connsiteX13" fmla="*/ 65676 w 2347597"/>
                  <a:gd name="connsiteY13" fmla="*/ 532649 h 1928740"/>
                  <a:gd name="connsiteX14" fmla="*/ 94119 w 2347597"/>
                  <a:gd name="connsiteY14" fmla="*/ 532649 h 1928740"/>
                  <a:gd name="connsiteX15" fmla="*/ 94119 w 2347597"/>
                  <a:gd name="connsiteY15" fmla="*/ 594903 h 1928740"/>
                  <a:gd name="connsiteX16" fmla="*/ 100724 w 2347597"/>
                  <a:gd name="connsiteY16" fmla="*/ 594903 h 1928740"/>
                  <a:gd name="connsiteX17" fmla="*/ 100724 w 2347597"/>
                  <a:gd name="connsiteY17" fmla="*/ 662384 h 1928740"/>
                  <a:gd name="connsiteX18" fmla="*/ 123308 w 2347597"/>
                  <a:gd name="connsiteY18" fmla="*/ 662384 h 1928740"/>
                  <a:gd name="connsiteX19" fmla="*/ 123308 w 2347597"/>
                  <a:gd name="connsiteY19" fmla="*/ 727092 h 1928740"/>
                  <a:gd name="connsiteX20" fmla="*/ 130606 w 2347597"/>
                  <a:gd name="connsiteY20" fmla="*/ 727092 h 1928740"/>
                  <a:gd name="connsiteX21" fmla="*/ 130606 w 2347597"/>
                  <a:gd name="connsiteY21" fmla="*/ 791106 h 1928740"/>
                  <a:gd name="connsiteX22" fmla="*/ 147650 w 2347597"/>
                  <a:gd name="connsiteY22" fmla="*/ 791106 h 1928740"/>
                  <a:gd name="connsiteX23" fmla="*/ 147650 w 2347597"/>
                  <a:gd name="connsiteY23" fmla="*/ 858267 h 1928740"/>
                  <a:gd name="connsiteX24" fmla="*/ 158729 w 2347597"/>
                  <a:gd name="connsiteY24" fmla="*/ 858267 h 1928740"/>
                  <a:gd name="connsiteX25" fmla="*/ 158729 w 2347597"/>
                  <a:gd name="connsiteY25" fmla="*/ 919507 h 1928740"/>
                  <a:gd name="connsiteX26" fmla="*/ 189996 w 2347597"/>
                  <a:gd name="connsiteY26" fmla="*/ 919507 h 1928740"/>
                  <a:gd name="connsiteX27" fmla="*/ 189996 w 2347597"/>
                  <a:gd name="connsiteY27" fmla="*/ 992536 h 1928740"/>
                  <a:gd name="connsiteX28" fmla="*/ 199424 w 2347597"/>
                  <a:gd name="connsiteY28" fmla="*/ 992536 h 1928740"/>
                  <a:gd name="connsiteX29" fmla="*/ 199424 w 2347597"/>
                  <a:gd name="connsiteY29" fmla="*/ 1052763 h 1928740"/>
                  <a:gd name="connsiteX30" fmla="*/ 222328 w 2347597"/>
                  <a:gd name="connsiteY30" fmla="*/ 1052763 h 1928740"/>
                  <a:gd name="connsiteX31" fmla="*/ 222328 w 2347597"/>
                  <a:gd name="connsiteY31" fmla="*/ 1121311 h 1928740"/>
                  <a:gd name="connsiteX32" fmla="*/ 251517 w 2347597"/>
                  <a:gd name="connsiteY32" fmla="*/ 1121311 h 1928740"/>
                  <a:gd name="connsiteX33" fmla="*/ 251517 w 2347597"/>
                  <a:gd name="connsiteY33" fmla="*/ 1183938 h 1928740"/>
                  <a:gd name="connsiteX34" fmla="*/ 281026 w 2347597"/>
                  <a:gd name="connsiteY34" fmla="*/ 1183938 h 1928740"/>
                  <a:gd name="connsiteX35" fmla="*/ 281026 w 2347597"/>
                  <a:gd name="connsiteY35" fmla="*/ 1253500 h 1928740"/>
                  <a:gd name="connsiteX36" fmla="*/ 290773 w 2347597"/>
                  <a:gd name="connsiteY36" fmla="*/ 1253500 h 1928740"/>
                  <a:gd name="connsiteX37" fmla="*/ 290773 w 2347597"/>
                  <a:gd name="connsiteY37" fmla="*/ 1320288 h 1928740"/>
                  <a:gd name="connsiteX38" fmla="*/ 369605 w 2347597"/>
                  <a:gd name="connsiteY38" fmla="*/ 1320288 h 1928740"/>
                  <a:gd name="connsiteX39" fmla="*/ 369605 w 2347597"/>
                  <a:gd name="connsiteY39" fmla="*/ 1383608 h 1928740"/>
                  <a:gd name="connsiteX40" fmla="*/ 400872 w 2347597"/>
                  <a:gd name="connsiteY40" fmla="*/ 1383608 h 1928740"/>
                  <a:gd name="connsiteX41" fmla="*/ 400872 w 2347597"/>
                  <a:gd name="connsiteY41" fmla="*/ 1449703 h 1928740"/>
                  <a:gd name="connsiteX42" fmla="*/ 431126 w 2347597"/>
                  <a:gd name="connsiteY42" fmla="*/ 1449703 h 1928740"/>
                  <a:gd name="connsiteX43" fmla="*/ 431126 w 2347597"/>
                  <a:gd name="connsiteY43" fmla="*/ 1515477 h 1928740"/>
                  <a:gd name="connsiteX44" fmla="*/ 550972 w 2347597"/>
                  <a:gd name="connsiteY44" fmla="*/ 1515477 h 1928740"/>
                  <a:gd name="connsiteX45" fmla="*/ 550972 w 2347597"/>
                  <a:gd name="connsiteY45" fmla="*/ 1581571 h 1928740"/>
                  <a:gd name="connsiteX46" fmla="*/ 655851 w 2347597"/>
                  <a:gd name="connsiteY46" fmla="*/ 1581571 h 1928740"/>
                  <a:gd name="connsiteX47" fmla="*/ 655851 w 2347597"/>
                  <a:gd name="connsiteY47" fmla="*/ 1643505 h 1928740"/>
                  <a:gd name="connsiteX48" fmla="*/ 718757 w 2347597"/>
                  <a:gd name="connsiteY48" fmla="*/ 1643505 h 1928740"/>
                  <a:gd name="connsiteX49" fmla="*/ 718757 w 2347597"/>
                  <a:gd name="connsiteY49" fmla="*/ 1713067 h 1928740"/>
                  <a:gd name="connsiteX50" fmla="*/ 825020 w 2347597"/>
                  <a:gd name="connsiteY50" fmla="*/ 1713067 h 1928740"/>
                  <a:gd name="connsiteX51" fmla="*/ 825020 w 2347597"/>
                  <a:gd name="connsiteY51" fmla="*/ 1778148 h 1928740"/>
                  <a:gd name="connsiteX52" fmla="*/ 957383 w 2347597"/>
                  <a:gd name="connsiteY52" fmla="*/ 1778148 h 1928740"/>
                  <a:gd name="connsiteX53" fmla="*/ 957383 w 2347597"/>
                  <a:gd name="connsiteY53" fmla="*/ 1843548 h 1928740"/>
                  <a:gd name="connsiteX54" fmla="*/ 1789008 w 2347597"/>
                  <a:gd name="connsiteY54" fmla="*/ 1843548 h 1928740"/>
                  <a:gd name="connsiteX55" fmla="*/ 1789008 w 2347597"/>
                  <a:gd name="connsiteY55" fmla="*/ 1928740 h 1928740"/>
                  <a:gd name="connsiteX56" fmla="*/ 2347597 w 2347597"/>
                  <a:gd name="connsiteY56" fmla="*/ 1928740 h 1928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347597" h="1928740">
                    <a:moveTo>
                      <a:pt x="0" y="0"/>
                    </a:moveTo>
                    <a:lnTo>
                      <a:pt x="0" y="66788"/>
                    </a:lnTo>
                    <a:lnTo>
                      <a:pt x="21519" y="66788"/>
                    </a:lnTo>
                    <a:lnTo>
                      <a:pt x="21519" y="132189"/>
                    </a:lnTo>
                    <a:lnTo>
                      <a:pt x="29189" y="132189"/>
                    </a:lnTo>
                    <a:lnTo>
                      <a:pt x="29189" y="200364"/>
                    </a:lnTo>
                    <a:lnTo>
                      <a:pt x="34036" y="200364"/>
                    </a:lnTo>
                    <a:lnTo>
                      <a:pt x="34036" y="269979"/>
                    </a:lnTo>
                    <a:lnTo>
                      <a:pt x="42399" y="269979"/>
                    </a:lnTo>
                    <a:lnTo>
                      <a:pt x="42399" y="403235"/>
                    </a:lnTo>
                    <a:lnTo>
                      <a:pt x="49696" y="403235"/>
                    </a:lnTo>
                    <a:lnTo>
                      <a:pt x="49696" y="462021"/>
                    </a:lnTo>
                    <a:lnTo>
                      <a:pt x="65676" y="462021"/>
                    </a:lnTo>
                    <a:lnTo>
                      <a:pt x="65676" y="532649"/>
                    </a:lnTo>
                    <a:lnTo>
                      <a:pt x="94119" y="532649"/>
                    </a:lnTo>
                    <a:lnTo>
                      <a:pt x="94119" y="594903"/>
                    </a:lnTo>
                    <a:lnTo>
                      <a:pt x="100724" y="594903"/>
                    </a:lnTo>
                    <a:lnTo>
                      <a:pt x="100724" y="662384"/>
                    </a:lnTo>
                    <a:lnTo>
                      <a:pt x="123308" y="662384"/>
                    </a:lnTo>
                    <a:lnTo>
                      <a:pt x="123308" y="727092"/>
                    </a:lnTo>
                    <a:lnTo>
                      <a:pt x="130606" y="727092"/>
                    </a:lnTo>
                    <a:lnTo>
                      <a:pt x="130606" y="791106"/>
                    </a:lnTo>
                    <a:lnTo>
                      <a:pt x="147650" y="791106"/>
                    </a:lnTo>
                    <a:lnTo>
                      <a:pt x="147650" y="858267"/>
                    </a:lnTo>
                    <a:lnTo>
                      <a:pt x="158729" y="858267"/>
                    </a:lnTo>
                    <a:lnTo>
                      <a:pt x="158729" y="919507"/>
                    </a:lnTo>
                    <a:lnTo>
                      <a:pt x="189996" y="919507"/>
                    </a:lnTo>
                    <a:lnTo>
                      <a:pt x="189996" y="992536"/>
                    </a:lnTo>
                    <a:lnTo>
                      <a:pt x="199424" y="992536"/>
                    </a:lnTo>
                    <a:lnTo>
                      <a:pt x="199424" y="1052763"/>
                    </a:lnTo>
                    <a:lnTo>
                      <a:pt x="222328" y="1052763"/>
                    </a:lnTo>
                    <a:lnTo>
                      <a:pt x="222328" y="1121311"/>
                    </a:lnTo>
                    <a:lnTo>
                      <a:pt x="251517" y="1121311"/>
                    </a:lnTo>
                    <a:lnTo>
                      <a:pt x="251517" y="1183938"/>
                    </a:lnTo>
                    <a:lnTo>
                      <a:pt x="281026" y="1183938"/>
                    </a:lnTo>
                    <a:lnTo>
                      <a:pt x="281026" y="1253500"/>
                    </a:lnTo>
                    <a:lnTo>
                      <a:pt x="290773" y="1253500"/>
                    </a:lnTo>
                    <a:lnTo>
                      <a:pt x="290773" y="1320288"/>
                    </a:lnTo>
                    <a:lnTo>
                      <a:pt x="369605" y="1320288"/>
                    </a:lnTo>
                    <a:lnTo>
                      <a:pt x="369605" y="1383608"/>
                    </a:lnTo>
                    <a:lnTo>
                      <a:pt x="400872" y="1383608"/>
                    </a:lnTo>
                    <a:lnTo>
                      <a:pt x="400872" y="1449703"/>
                    </a:lnTo>
                    <a:lnTo>
                      <a:pt x="431126" y="1449703"/>
                    </a:lnTo>
                    <a:lnTo>
                      <a:pt x="431126" y="1515477"/>
                    </a:lnTo>
                    <a:lnTo>
                      <a:pt x="550972" y="1515477"/>
                    </a:lnTo>
                    <a:lnTo>
                      <a:pt x="550972" y="1581571"/>
                    </a:lnTo>
                    <a:lnTo>
                      <a:pt x="655851" y="1581571"/>
                    </a:lnTo>
                    <a:lnTo>
                      <a:pt x="655851" y="1643505"/>
                    </a:lnTo>
                    <a:lnTo>
                      <a:pt x="718757" y="1643505"/>
                    </a:lnTo>
                    <a:lnTo>
                      <a:pt x="718757" y="1713067"/>
                    </a:lnTo>
                    <a:lnTo>
                      <a:pt x="825020" y="1713067"/>
                    </a:lnTo>
                    <a:lnTo>
                      <a:pt x="825020" y="1778148"/>
                    </a:lnTo>
                    <a:lnTo>
                      <a:pt x="957383" y="1778148"/>
                    </a:lnTo>
                    <a:lnTo>
                      <a:pt x="957383" y="1843548"/>
                    </a:lnTo>
                    <a:lnTo>
                      <a:pt x="1789008" y="1843548"/>
                    </a:lnTo>
                    <a:lnTo>
                      <a:pt x="1789008" y="1928740"/>
                    </a:lnTo>
                    <a:lnTo>
                      <a:pt x="2347597" y="1928740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575BE96-D5B4-0DA7-86ED-45EC7FF736C2}"/>
                  </a:ext>
                </a:extLst>
              </p:cNvPr>
              <p:cNvSpPr/>
              <p:nvPr/>
            </p:nvSpPr>
            <p:spPr>
              <a:xfrm>
                <a:off x="5437551" y="3854919"/>
                <a:ext cx="5326" cy="34087"/>
              </a:xfrm>
              <a:custGeom>
                <a:avLst/>
                <a:gdLst>
                  <a:gd name="connsiteX0" fmla="*/ 0 w 5326"/>
                  <a:gd name="connsiteY0" fmla="*/ 0 h 34087"/>
                  <a:gd name="connsiteX1" fmla="*/ 0 w 5326"/>
                  <a:gd name="connsiteY1" fmla="*/ 34087 h 34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6" h="34087">
                    <a:moveTo>
                      <a:pt x="0" y="0"/>
                    </a:moveTo>
                    <a:lnTo>
                      <a:pt x="0" y="34087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ECF15D80-9793-1BD6-1F62-706B29B6C397}"/>
                  </a:ext>
                </a:extLst>
              </p:cNvPr>
              <p:cNvSpPr/>
              <p:nvPr/>
            </p:nvSpPr>
            <p:spPr>
              <a:xfrm>
                <a:off x="5420559" y="3871990"/>
                <a:ext cx="34036" cy="5334"/>
              </a:xfrm>
              <a:custGeom>
                <a:avLst/>
                <a:gdLst>
                  <a:gd name="connsiteX0" fmla="*/ 34036 w 34036"/>
                  <a:gd name="connsiteY0" fmla="*/ 0 h 5334"/>
                  <a:gd name="connsiteX1" fmla="*/ 0 w 34036"/>
                  <a:gd name="connsiteY1" fmla="*/ 0 h 5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036" h="5334">
                    <a:moveTo>
                      <a:pt x="34036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E6FD58E4-FBB2-A887-A367-DB4A8B5513ED}"/>
                  </a:ext>
                </a:extLst>
              </p:cNvPr>
              <p:cNvSpPr/>
              <p:nvPr/>
            </p:nvSpPr>
            <p:spPr>
              <a:xfrm>
                <a:off x="5631435" y="3854919"/>
                <a:ext cx="5326" cy="34087"/>
              </a:xfrm>
              <a:custGeom>
                <a:avLst/>
                <a:gdLst>
                  <a:gd name="connsiteX0" fmla="*/ 0 w 5326"/>
                  <a:gd name="connsiteY0" fmla="*/ 0 h 34087"/>
                  <a:gd name="connsiteX1" fmla="*/ 0 w 5326"/>
                  <a:gd name="connsiteY1" fmla="*/ 34087 h 34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6" h="34087">
                    <a:moveTo>
                      <a:pt x="0" y="0"/>
                    </a:moveTo>
                    <a:lnTo>
                      <a:pt x="0" y="34087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75709767-D148-7ABA-D21D-E2A2BAC65F68}"/>
                  </a:ext>
                </a:extLst>
              </p:cNvPr>
              <p:cNvSpPr/>
              <p:nvPr/>
            </p:nvSpPr>
            <p:spPr>
              <a:xfrm>
                <a:off x="5614390" y="3871990"/>
                <a:ext cx="34036" cy="5334"/>
              </a:xfrm>
              <a:custGeom>
                <a:avLst/>
                <a:gdLst>
                  <a:gd name="connsiteX0" fmla="*/ 34036 w 34036"/>
                  <a:gd name="connsiteY0" fmla="*/ 0 h 5334"/>
                  <a:gd name="connsiteX1" fmla="*/ 0 w 34036"/>
                  <a:gd name="connsiteY1" fmla="*/ 0 h 5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036" h="5334">
                    <a:moveTo>
                      <a:pt x="34036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3BC6A9ED-8D7C-29F9-48BD-1F328291524B}"/>
                  </a:ext>
                </a:extLst>
              </p:cNvPr>
              <p:cNvSpPr/>
              <p:nvPr/>
            </p:nvSpPr>
            <p:spPr>
              <a:xfrm>
                <a:off x="5995128" y="3938938"/>
                <a:ext cx="5326" cy="34087"/>
              </a:xfrm>
              <a:custGeom>
                <a:avLst/>
                <a:gdLst>
                  <a:gd name="connsiteX0" fmla="*/ 0 w 5326"/>
                  <a:gd name="connsiteY0" fmla="*/ 0 h 34087"/>
                  <a:gd name="connsiteX1" fmla="*/ 0 w 5326"/>
                  <a:gd name="connsiteY1" fmla="*/ 34087 h 34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6" h="34087">
                    <a:moveTo>
                      <a:pt x="0" y="0"/>
                    </a:moveTo>
                    <a:lnTo>
                      <a:pt x="0" y="34087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2166CBCB-AB96-FC83-49D0-0A8507D10181}"/>
                  </a:ext>
                </a:extLst>
              </p:cNvPr>
              <p:cNvSpPr/>
              <p:nvPr/>
            </p:nvSpPr>
            <p:spPr>
              <a:xfrm>
                <a:off x="5978083" y="3956008"/>
                <a:ext cx="34036" cy="5334"/>
              </a:xfrm>
              <a:custGeom>
                <a:avLst/>
                <a:gdLst>
                  <a:gd name="connsiteX0" fmla="*/ 34036 w 34036"/>
                  <a:gd name="connsiteY0" fmla="*/ 0 h 5334"/>
                  <a:gd name="connsiteX1" fmla="*/ 0 w 34036"/>
                  <a:gd name="connsiteY1" fmla="*/ 0 h 5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036" h="5334">
                    <a:moveTo>
                      <a:pt x="34036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5D4A0DE4-B168-02C3-5DFD-A3663331B508}"/>
                  </a:ext>
                </a:extLst>
              </p:cNvPr>
              <p:cNvSpPr/>
              <p:nvPr/>
            </p:nvSpPr>
            <p:spPr>
              <a:xfrm>
                <a:off x="6163924" y="3938938"/>
                <a:ext cx="5326" cy="34087"/>
              </a:xfrm>
              <a:custGeom>
                <a:avLst/>
                <a:gdLst>
                  <a:gd name="connsiteX0" fmla="*/ 0 w 5326"/>
                  <a:gd name="connsiteY0" fmla="*/ 0 h 34087"/>
                  <a:gd name="connsiteX1" fmla="*/ 0 w 5326"/>
                  <a:gd name="connsiteY1" fmla="*/ 34087 h 34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6" h="34087">
                    <a:moveTo>
                      <a:pt x="0" y="0"/>
                    </a:moveTo>
                    <a:lnTo>
                      <a:pt x="0" y="34087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6583F283-301E-BA3D-D4E7-98051C57331C}"/>
                  </a:ext>
                </a:extLst>
              </p:cNvPr>
              <p:cNvSpPr/>
              <p:nvPr/>
            </p:nvSpPr>
            <p:spPr>
              <a:xfrm>
                <a:off x="6146933" y="3956008"/>
                <a:ext cx="34036" cy="5334"/>
              </a:xfrm>
              <a:custGeom>
                <a:avLst/>
                <a:gdLst>
                  <a:gd name="connsiteX0" fmla="*/ 34036 w 34036"/>
                  <a:gd name="connsiteY0" fmla="*/ 0 h 5334"/>
                  <a:gd name="connsiteX1" fmla="*/ 0 w 34036"/>
                  <a:gd name="connsiteY1" fmla="*/ 0 h 5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036" h="5334">
                    <a:moveTo>
                      <a:pt x="34036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114B085A-A479-65D7-399B-8E7A4D7F282A}"/>
                </a:ext>
              </a:extLst>
            </p:cNvPr>
            <p:cNvGrpSpPr/>
            <p:nvPr/>
          </p:nvGrpSpPr>
          <p:grpSpPr>
            <a:xfrm>
              <a:off x="4069378" y="1734275"/>
              <a:ext cx="1160222" cy="826203"/>
              <a:chOff x="4128300" y="2029890"/>
              <a:chExt cx="1386591" cy="917631"/>
            </a:xfrm>
          </p:grpSpPr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EBE0ADCE-7DBF-CB39-D85F-4C3038F8B230}"/>
                  </a:ext>
                </a:extLst>
              </p:cNvPr>
              <p:cNvSpPr/>
              <p:nvPr/>
            </p:nvSpPr>
            <p:spPr>
              <a:xfrm>
                <a:off x="4128300" y="2029890"/>
                <a:ext cx="1372694" cy="900504"/>
              </a:xfrm>
              <a:custGeom>
                <a:avLst/>
                <a:gdLst>
                  <a:gd name="connsiteX0" fmla="*/ 0 w 1372694"/>
                  <a:gd name="connsiteY0" fmla="*/ 0 h 900504"/>
                  <a:gd name="connsiteX1" fmla="*/ 21593 w 1372694"/>
                  <a:gd name="connsiteY1" fmla="*/ 0 h 900504"/>
                  <a:gd name="connsiteX2" fmla="*/ 21593 w 1372694"/>
                  <a:gd name="connsiteY2" fmla="*/ 72571 h 900504"/>
                  <a:gd name="connsiteX3" fmla="*/ 38322 w 1372694"/>
                  <a:gd name="connsiteY3" fmla="*/ 72571 h 900504"/>
                  <a:gd name="connsiteX4" fmla="*/ 38322 w 1372694"/>
                  <a:gd name="connsiteY4" fmla="*/ 133315 h 900504"/>
                  <a:gd name="connsiteX5" fmla="*/ 82951 w 1372694"/>
                  <a:gd name="connsiteY5" fmla="*/ 133315 h 900504"/>
                  <a:gd name="connsiteX6" fmla="*/ 82951 w 1372694"/>
                  <a:gd name="connsiteY6" fmla="*/ 201765 h 900504"/>
                  <a:gd name="connsiteX7" fmla="*/ 91342 w 1372694"/>
                  <a:gd name="connsiteY7" fmla="*/ 201765 h 900504"/>
                  <a:gd name="connsiteX8" fmla="*/ 91342 w 1372694"/>
                  <a:gd name="connsiteY8" fmla="*/ 268771 h 900504"/>
                  <a:gd name="connsiteX9" fmla="*/ 115714 w 1372694"/>
                  <a:gd name="connsiteY9" fmla="*/ 268771 h 900504"/>
                  <a:gd name="connsiteX10" fmla="*/ 115714 w 1372694"/>
                  <a:gd name="connsiteY10" fmla="*/ 338559 h 900504"/>
                  <a:gd name="connsiteX11" fmla="*/ 132443 w 1372694"/>
                  <a:gd name="connsiteY11" fmla="*/ 338559 h 900504"/>
                  <a:gd name="connsiteX12" fmla="*/ 132443 w 1372694"/>
                  <a:gd name="connsiteY12" fmla="*/ 405564 h 900504"/>
                  <a:gd name="connsiteX13" fmla="*/ 209835 w 1372694"/>
                  <a:gd name="connsiteY13" fmla="*/ 405564 h 900504"/>
                  <a:gd name="connsiteX14" fmla="*/ 209835 w 1372694"/>
                  <a:gd name="connsiteY14" fmla="*/ 485842 h 900504"/>
                  <a:gd name="connsiteX15" fmla="*/ 260717 w 1372694"/>
                  <a:gd name="connsiteY15" fmla="*/ 485842 h 900504"/>
                  <a:gd name="connsiteX16" fmla="*/ 260717 w 1372694"/>
                  <a:gd name="connsiteY16" fmla="*/ 564729 h 900504"/>
                  <a:gd name="connsiteX17" fmla="*/ 428062 w 1372694"/>
                  <a:gd name="connsiteY17" fmla="*/ 564729 h 900504"/>
                  <a:gd name="connsiteX18" fmla="*/ 428062 w 1372694"/>
                  <a:gd name="connsiteY18" fmla="*/ 658280 h 900504"/>
                  <a:gd name="connsiteX19" fmla="*/ 618389 w 1372694"/>
                  <a:gd name="connsiteY19" fmla="*/ 658280 h 900504"/>
                  <a:gd name="connsiteX20" fmla="*/ 618389 w 1372694"/>
                  <a:gd name="connsiteY20" fmla="*/ 781158 h 900504"/>
                  <a:gd name="connsiteX21" fmla="*/ 637202 w 1372694"/>
                  <a:gd name="connsiteY21" fmla="*/ 781158 h 900504"/>
                  <a:gd name="connsiteX22" fmla="*/ 637202 w 1372694"/>
                  <a:gd name="connsiteY22" fmla="*/ 900505 h 900504"/>
                  <a:gd name="connsiteX23" fmla="*/ 1372695 w 1372694"/>
                  <a:gd name="connsiteY23" fmla="*/ 900505 h 90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72694" h="900504">
                    <a:moveTo>
                      <a:pt x="0" y="0"/>
                    </a:moveTo>
                    <a:lnTo>
                      <a:pt x="21593" y="0"/>
                    </a:lnTo>
                    <a:lnTo>
                      <a:pt x="21593" y="72571"/>
                    </a:lnTo>
                    <a:lnTo>
                      <a:pt x="38322" y="72571"/>
                    </a:lnTo>
                    <a:lnTo>
                      <a:pt x="38322" y="133315"/>
                    </a:lnTo>
                    <a:lnTo>
                      <a:pt x="82951" y="133315"/>
                    </a:lnTo>
                    <a:lnTo>
                      <a:pt x="82951" y="201765"/>
                    </a:lnTo>
                    <a:lnTo>
                      <a:pt x="91342" y="201765"/>
                    </a:lnTo>
                    <a:lnTo>
                      <a:pt x="91342" y="268771"/>
                    </a:lnTo>
                    <a:lnTo>
                      <a:pt x="115714" y="268771"/>
                    </a:lnTo>
                    <a:lnTo>
                      <a:pt x="115714" y="338559"/>
                    </a:lnTo>
                    <a:lnTo>
                      <a:pt x="132443" y="338559"/>
                    </a:lnTo>
                    <a:lnTo>
                      <a:pt x="132443" y="405564"/>
                    </a:lnTo>
                    <a:lnTo>
                      <a:pt x="209835" y="405564"/>
                    </a:lnTo>
                    <a:lnTo>
                      <a:pt x="209835" y="485842"/>
                    </a:lnTo>
                    <a:lnTo>
                      <a:pt x="260717" y="485842"/>
                    </a:lnTo>
                    <a:lnTo>
                      <a:pt x="260717" y="564729"/>
                    </a:lnTo>
                    <a:lnTo>
                      <a:pt x="428062" y="564729"/>
                    </a:lnTo>
                    <a:lnTo>
                      <a:pt x="428062" y="658280"/>
                    </a:lnTo>
                    <a:lnTo>
                      <a:pt x="618389" y="658280"/>
                    </a:lnTo>
                    <a:lnTo>
                      <a:pt x="618389" y="781158"/>
                    </a:lnTo>
                    <a:lnTo>
                      <a:pt x="637202" y="781158"/>
                    </a:lnTo>
                    <a:lnTo>
                      <a:pt x="637202" y="900505"/>
                    </a:lnTo>
                    <a:lnTo>
                      <a:pt x="1372695" y="900505"/>
                    </a:lnTo>
                  </a:path>
                </a:pathLst>
              </a:custGeom>
              <a:noFill/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98914DBF-FC66-4ACE-BF43-DFEEE486B696}"/>
                  </a:ext>
                </a:extLst>
              </p:cNvPr>
              <p:cNvSpPr/>
              <p:nvPr/>
            </p:nvSpPr>
            <p:spPr>
              <a:xfrm>
                <a:off x="4157909" y="2085710"/>
                <a:ext cx="5344" cy="34251"/>
              </a:xfrm>
              <a:custGeom>
                <a:avLst/>
                <a:gdLst>
                  <a:gd name="connsiteX0" fmla="*/ 0 w 5344"/>
                  <a:gd name="connsiteY0" fmla="*/ 0 h 34251"/>
                  <a:gd name="connsiteX1" fmla="*/ 0 w 5344"/>
                  <a:gd name="connsiteY1" fmla="*/ 34252 h 34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251">
                    <a:moveTo>
                      <a:pt x="0" y="0"/>
                    </a:moveTo>
                    <a:lnTo>
                      <a:pt x="0" y="3425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DDCE9D52-34BC-FDF1-1CD2-84A6316BB389}"/>
                  </a:ext>
                </a:extLst>
              </p:cNvPr>
              <p:cNvSpPr/>
              <p:nvPr/>
            </p:nvSpPr>
            <p:spPr>
              <a:xfrm>
                <a:off x="4140860" y="2102836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BD0C441B-1215-3A02-E8EB-293C4D798960}"/>
                  </a:ext>
                </a:extLst>
              </p:cNvPr>
              <p:cNvSpPr/>
              <p:nvPr/>
            </p:nvSpPr>
            <p:spPr>
              <a:xfrm>
                <a:off x="4272608" y="2418704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E0CFD24-4487-A427-D984-57135345B61D}"/>
                  </a:ext>
                </a:extLst>
              </p:cNvPr>
              <p:cNvSpPr/>
              <p:nvPr/>
            </p:nvSpPr>
            <p:spPr>
              <a:xfrm>
                <a:off x="4255505" y="2435829"/>
                <a:ext cx="34206" cy="5351"/>
              </a:xfrm>
              <a:custGeom>
                <a:avLst/>
                <a:gdLst>
                  <a:gd name="connsiteX0" fmla="*/ 34206 w 34206"/>
                  <a:gd name="connsiteY0" fmla="*/ 0 h 5351"/>
                  <a:gd name="connsiteX1" fmla="*/ 0 w 34206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206" h="5351">
                    <a:moveTo>
                      <a:pt x="34206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EE5D9950-86DA-14B3-A69C-B74C02752C9A}"/>
                  </a:ext>
                </a:extLst>
              </p:cNvPr>
              <p:cNvSpPr/>
              <p:nvPr/>
            </p:nvSpPr>
            <p:spPr>
              <a:xfrm>
                <a:off x="4293720" y="2418704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FF6E78E8-9038-F6C3-37B9-8FF9A49EEFF2}"/>
                  </a:ext>
                </a:extLst>
              </p:cNvPr>
              <p:cNvSpPr/>
              <p:nvPr/>
            </p:nvSpPr>
            <p:spPr>
              <a:xfrm>
                <a:off x="4276617" y="2435829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E61BC30A-21D6-6A0A-F8E6-82D88DA5BCE7}"/>
                  </a:ext>
                </a:extLst>
              </p:cNvPr>
              <p:cNvSpPr/>
              <p:nvPr/>
            </p:nvSpPr>
            <p:spPr>
              <a:xfrm>
                <a:off x="4316970" y="2418704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2B36C6F3-DE29-C1BD-079E-D8CED80C96DC}"/>
                  </a:ext>
                </a:extLst>
              </p:cNvPr>
              <p:cNvSpPr/>
              <p:nvPr/>
            </p:nvSpPr>
            <p:spPr>
              <a:xfrm>
                <a:off x="4299866" y="2435829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C535E6FA-F437-936D-6A5E-533D70A432E1}"/>
                  </a:ext>
                </a:extLst>
              </p:cNvPr>
              <p:cNvSpPr/>
              <p:nvPr/>
            </p:nvSpPr>
            <p:spPr>
              <a:xfrm>
                <a:off x="4321406" y="2418704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486BC483-B378-851B-531D-BE2931E00F08}"/>
                  </a:ext>
                </a:extLst>
              </p:cNvPr>
              <p:cNvSpPr/>
              <p:nvPr/>
            </p:nvSpPr>
            <p:spPr>
              <a:xfrm>
                <a:off x="4304302" y="2435829"/>
                <a:ext cx="34206" cy="5351"/>
              </a:xfrm>
              <a:custGeom>
                <a:avLst/>
                <a:gdLst>
                  <a:gd name="connsiteX0" fmla="*/ 34206 w 34206"/>
                  <a:gd name="connsiteY0" fmla="*/ 0 h 5351"/>
                  <a:gd name="connsiteX1" fmla="*/ 0 w 34206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206" h="5351">
                    <a:moveTo>
                      <a:pt x="34206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00D0B88C-2B9C-7479-375B-30104FB2C164}"/>
                  </a:ext>
                </a:extLst>
              </p:cNvPr>
              <p:cNvSpPr/>
              <p:nvPr/>
            </p:nvSpPr>
            <p:spPr>
              <a:xfrm>
                <a:off x="4376564" y="2498286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E1047909-F948-45B8-E591-BD9EA1FDA803}"/>
                  </a:ext>
                </a:extLst>
              </p:cNvPr>
              <p:cNvSpPr/>
              <p:nvPr/>
            </p:nvSpPr>
            <p:spPr>
              <a:xfrm>
                <a:off x="4359514" y="2515412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08ABFE1C-8F79-C675-4705-303B6D0E1922}"/>
                  </a:ext>
                </a:extLst>
              </p:cNvPr>
              <p:cNvSpPr/>
              <p:nvPr/>
            </p:nvSpPr>
            <p:spPr>
              <a:xfrm>
                <a:off x="4381267" y="2498286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E57C2E62-2A56-AE11-872F-468CBA995E18}"/>
                  </a:ext>
                </a:extLst>
              </p:cNvPr>
              <p:cNvSpPr/>
              <p:nvPr/>
            </p:nvSpPr>
            <p:spPr>
              <a:xfrm>
                <a:off x="4364217" y="2515412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CAD30B61-5A21-D0A9-64AE-18DF21351C53}"/>
                  </a:ext>
                </a:extLst>
              </p:cNvPr>
              <p:cNvSpPr/>
              <p:nvPr/>
            </p:nvSpPr>
            <p:spPr>
              <a:xfrm>
                <a:off x="4396446" y="2576851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D5A438A8-6085-B36A-9200-D97E1B11E9E9}"/>
                  </a:ext>
                </a:extLst>
              </p:cNvPr>
              <p:cNvSpPr/>
              <p:nvPr/>
            </p:nvSpPr>
            <p:spPr>
              <a:xfrm>
                <a:off x="4379343" y="2593924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36182B63-D1B0-8B7E-1C0D-CACC87EE5414}"/>
                  </a:ext>
                </a:extLst>
              </p:cNvPr>
              <p:cNvSpPr/>
              <p:nvPr/>
            </p:nvSpPr>
            <p:spPr>
              <a:xfrm>
                <a:off x="4454490" y="2576851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5B100EB2-6550-7955-FE4B-0B46F8C732E9}"/>
                  </a:ext>
                </a:extLst>
              </p:cNvPr>
              <p:cNvSpPr/>
              <p:nvPr/>
            </p:nvSpPr>
            <p:spPr>
              <a:xfrm>
                <a:off x="4437387" y="2593924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C5FAA363-183D-AFFF-E731-BAED400A27F2}"/>
                  </a:ext>
                </a:extLst>
              </p:cNvPr>
              <p:cNvSpPr/>
              <p:nvPr/>
            </p:nvSpPr>
            <p:spPr>
              <a:xfrm>
                <a:off x="4457857" y="2576851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6D7F8DE3-67D1-F5F9-AAC1-EDF680D0676A}"/>
                  </a:ext>
                </a:extLst>
              </p:cNvPr>
              <p:cNvSpPr/>
              <p:nvPr/>
            </p:nvSpPr>
            <p:spPr>
              <a:xfrm>
                <a:off x="4440808" y="2593924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92225109-9F67-3CFF-7123-74090E508A82}"/>
                  </a:ext>
                </a:extLst>
              </p:cNvPr>
              <p:cNvSpPr/>
              <p:nvPr/>
            </p:nvSpPr>
            <p:spPr>
              <a:xfrm>
                <a:off x="4597730" y="2671312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AB29EB19-3317-D647-7B4B-039C21BA5873}"/>
                  </a:ext>
                </a:extLst>
              </p:cNvPr>
              <p:cNvSpPr/>
              <p:nvPr/>
            </p:nvSpPr>
            <p:spPr>
              <a:xfrm>
                <a:off x="4580680" y="2688438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8F64094D-2BAF-9811-0435-1499C588172A}"/>
                  </a:ext>
                </a:extLst>
              </p:cNvPr>
              <p:cNvSpPr/>
              <p:nvPr/>
            </p:nvSpPr>
            <p:spPr>
              <a:xfrm>
                <a:off x="4618414" y="2671312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BCECE4B6-46AC-F9C4-20EB-63D896CD7DAA}"/>
                  </a:ext>
                </a:extLst>
              </p:cNvPr>
              <p:cNvSpPr/>
              <p:nvPr/>
            </p:nvSpPr>
            <p:spPr>
              <a:xfrm>
                <a:off x="4601311" y="2688438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620B738D-6186-A2D7-ED0F-5DCB65537AF6}"/>
                  </a:ext>
                </a:extLst>
              </p:cNvPr>
              <p:cNvSpPr/>
              <p:nvPr/>
            </p:nvSpPr>
            <p:spPr>
              <a:xfrm>
                <a:off x="4662295" y="2671312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DFC29A9-ACD0-068C-B289-9ACA2FFF08B3}"/>
                  </a:ext>
                </a:extLst>
              </p:cNvPr>
              <p:cNvSpPr/>
              <p:nvPr/>
            </p:nvSpPr>
            <p:spPr>
              <a:xfrm>
                <a:off x="4645245" y="2688438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1D85E32B-FABB-81AA-33E2-4558F3BA25AB}"/>
                  </a:ext>
                </a:extLst>
              </p:cNvPr>
              <p:cNvSpPr/>
              <p:nvPr/>
            </p:nvSpPr>
            <p:spPr>
              <a:xfrm>
                <a:off x="4728997" y="2671312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8FAFDBCE-A6B2-5DAA-2A4A-83592C2088FA}"/>
                  </a:ext>
                </a:extLst>
              </p:cNvPr>
              <p:cNvSpPr/>
              <p:nvPr/>
            </p:nvSpPr>
            <p:spPr>
              <a:xfrm>
                <a:off x="4711894" y="2688438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5843BC3D-F723-772B-A10E-C1C0A9199A57}"/>
                  </a:ext>
                </a:extLst>
              </p:cNvPr>
              <p:cNvSpPr/>
              <p:nvPr/>
            </p:nvSpPr>
            <p:spPr>
              <a:xfrm>
                <a:off x="4733701" y="2671312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C6920CC4-D10F-C757-BDAF-8AAA18E1D52E}"/>
                  </a:ext>
                </a:extLst>
              </p:cNvPr>
              <p:cNvSpPr/>
              <p:nvPr/>
            </p:nvSpPr>
            <p:spPr>
              <a:xfrm>
                <a:off x="4716597" y="2688438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0DBB6973-A635-A977-1116-FD6A8803D54B}"/>
                  </a:ext>
                </a:extLst>
              </p:cNvPr>
              <p:cNvSpPr/>
              <p:nvPr/>
            </p:nvSpPr>
            <p:spPr>
              <a:xfrm>
                <a:off x="4870045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A68007CA-2442-8B4E-5BD2-3BCABFE73434}"/>
                  </a:ext>
                </a:extLst>
              </p:cNvPr>
              <p:cNvSpPr/>
              <p:nvPr/>
            </p:nvSpPr>
            <p:spPr>
              <a:xfrm>
                <a:off x="4852996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FE5B4BF7-895E-13AE-A58D-E4FBF72C0AE6}"/>
                  </a:ext>
                </a:extLst>
              </p:cNvPr>
              <p:cNvSpPr/>
              <p:nvPr/>
            </p:nvSpPr>
            <p:spPr>
              <a:xfrm>
                <a:off x="5025845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A1138699-4B26-69EC-F18B-386813801844}"/>
                  </a:ext>
                </a:extLst>
              </p:cNvPr>
              <p:cNvSpPr/>
              <p:nvPr/>
            </p:nvSpPr>
            <p:spPr>
              <a:xfrm>
                <a:off x="5008795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97A773CC-0DB1-D465-4CFA-49EEA7976DE0}"/>
                  </a:ext>
                </a:extLst>
              </p:cNvPr>
              <p:cNvSpPr/>
              <p:nvPr/>
            </p:nvSpPr>
            <p:spPr>
              <a:xfrm>
                <a:off x="5062136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0E26B70D-3F31-3FF8-8C12-F6D87305D906}"/>
                  </a:ext>
                </a:extLst>
              </p:cNvPr>
              <p:cNvSpPr/>
              <p:nvPr/>
            </p:nvSpPr>
            <p:spPr>
              <a:xfrm>
                <a:off x="5045033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4BDD6D41-A935-4661-6DE4-84336E81F626}"/>
                  </a:ext>
                </a:extLst>
              </p:cNvPr>
              <p:cNvSpPr/>
              <p:nvPr/>
            </p:nvSpPr>
            <p:spPr>
              <a:xfrm>
                <a:off x="5066519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DA9E0855-1CB1-91D7-4918-5782B0F9B481}"/>
                  </a:ext>
                </a:extLst>
              </p:cNvPr>
              <p:cNvSpPr/>
              <p:nvPr/>
            </p:nvSpPr>
            <p:spPr>
              <a:xfrm>
                <a:off x="5049416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33213DF7-CFFC-D3D5-9D36-0AC2C877EF12}"/>
                  </a:ext>
                </a:extLst>
              </p:cNvPr>
              <p:cNvSpPr/>
              <p:nvPr/>
            </p:nvSpPr>
            <p:spPr>
              <a:xfrm>
                <a:off x="5070474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14ECD8F9-2AF9-A484-8D4E-28CA00A3BE29}"/>
                  </a:ext>
                </a:extLst>
              </p:cNvPr>
              <p:cNvSpPr/>
              <p:nvPr/>
            </p:nvSpPr>
            <p:spPr>
              <a:xfrm>
                <a:off x="5053424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8CBF1DA4-9F9C-7E48-9111-3225C12CE2A8}"/>
                  </a:ext>
                </a:extLst>
              </p:cNvPr>
              <p:cNvSpPr/>
              <p:nvPr/>
            </p:nvSpPr>
            <p:spPr>
              <a:xfrm>
                <a:off x="5129373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FF334FFC-62D9-F38C-1D83-1125698A5671}"/>
                  </a:ext>
                </a:extLst>
              </p:cNvPr>
              <p:cNvSpPr/>
              <p:nvPr/>
            </p:nvSpPr>
            <p:spPr>
              <a:xfrm>
                <a:off x="5112323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7CC7E715-57B2-C894-72C0-5F1A9B0263FF}"/>
                  </a:ext>
                </a:extLst>
              </p:cNvPr>
              <p:cNvSpPr/>
              <p:nvPr/>
            </p:nvSpPr>
            <p:spPr>
              <a:xfrm>
                <a:off x="5172292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B7063BC2-4589-2108-622E-660A9B048D12}"/>
                  </a:ext>
                </a:extLst>
              </p:cNvPr>
              <p:cNvSpPr/>
              <p:nvPr/>
            </p:nvSpPr>
            <p:spPr>
              <a:xfrm>
                <a:off x="5155188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185B8BC5-27F9-C687-887C-672A4F17830C}"/>
                  </a:ext>
                </a:extLst>
              </p:cNvPr>
              <p:cNvSpPr/>
              <p:nvPr/>
            </p:nvSpPr>
            <p:spPr>
              <a:xfrm>
                <a:off x="5262885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510760A-C8A3-E206-3AE8-0AB85DAF2BB8}"/>
                  </a:ext>
                </a:extLst>
              </p:cNvPr>
              <p:cNvSpPr/>
              <p:nvPr/>
            </p:nvSpPr>
            <p:spPr>
              <a:xfrm>
                <a:off x="5245835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664429A8-48E6-246F-389E-631BA782AD25}"/>
                  </a:ext>
                </a:extLst>
              </p:cNvPr>
              <p:cNvSpPr/>
              <p:nvPr/>
            </p:nvSpPr>
            <p:spPr>
              <a:xfrm>
                <a:off x="5299176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AF43FBC4-27D0-C7F4-01E8-4AFC470E818C}"/>
                  </a:ext>
                </a:extLst>
              </p:cNvPr>
              <p:cNvSpPr/>
              <p:nvPr/>
            </p:nvSpPr>
            <p:spPr>
              <a:xfrm>
                <a:off x="5282073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84376ABA-3E05-9C6B-1694-F5B9C8933497}"/>
                  </a:ext>
                </a:extLst>
              </p:cNvPr>
              <p:cNvSpPr/>
              <p:nvPr/>
            </p:nvSpPr>
            <p:spPr>
              <a:xfrm>
                <a:off x="5304040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9C228009-F921-8127-5F00-4F4E54B922E6}"/>
                  </a:ext>
                </a:extLst>
              </p:cNvPr>
              <p:cNvSpPr/>
              <p:nvPr/>
            </p:nvSpPr>
            <p:spPr>
              <a:xfrm>
                <a:off x="5286937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524A8EC6-EF55-8E1D-6405-6AEFDB96E3DA}"/>
                  </a:ext>
                </a:extLst>
              </p:cNvPr>
              <p:cNvSpPr/>
              <p:nvPr/>
            </p:nvSpPr>
            <p:spPr>
              <a:xfrm>
                <a:off x="5382127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F763E5C4-7A97-2352-A0E2-5D71F3A8E3C0}"/>
                  </a:ext>
                </a:extLst>
              </p:cNvPr>
              <p:cNvSpPr/>
              <p:nvPr/>
            </p:nvSpPr>
            <p:spPr>
              <a:xfrm>
                <a:off x="5365024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D041A22F-5630-A343-5784-3ED02B2BB1F4}"/>
                  </a:ext>
                </a:extLst>
              </p:cNvPr>
              <p:cNvSpPr/>
              <p:nvPr/>
            </p:nvSpPr>
            <p:spPr>
              <a:xfrm>
                <a:off x="5485655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B4748C64-BD3D-D2A9-3D10-66AE8CEA14CD}"/>
                  </a:ext>
                </a:extLst>
              </p:cNvPr>
              <p:cNvSpPr/>
              <p:nvPr/>
            </p:nvSpPr>
            <p:spPr>
              <a:xfrm>
                <a:off x="5468552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772A1DD7-8267-DA91-B2AD-77597C9B0339}"/>
                  </a:ext>
                </a:extLst>
              </p:cNvPr>
              <p:cNvSpPr/>
              <p:nvPr/>
            </p:nvSpPr>
            <p:spPr>
              <a:xfrm>
                <a:off x="5491748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4E7BCEC2-DA0F-A403-5A57-EB2C6E9B4456}"/>
                  </a:ext>
                </a:extLst>
              </p:cNvPr>
              <p:cNvSpPr/>
              <p:nvPr/>
            </p:nvSpPr>
            <p:spPr>
              <a:xfrm>
                <a:off x="5474645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CCC9686-36BA-2902-C8B5-95AC5664E801}"/>
                  </a:ext>
                </a:extLst>
              </p:cNvPr>
              <p:cNvSpPr/>
              <p:nvPr/>
            </p:nvSpPr>
            <p:spPr>
              <a:xfrm>
                <a:off x="5497841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486987B7-39B8-B81F-29AC-A0D5D51F478C}"/>
                  </a:ext>
                </a:extLst>
              </p:cNvPr>
              <p:cNvSpPr/>
              <p:nvPr/>
            </p:nvSpPr>
            <p:spPr>
              <a:xfrm>
                <a:off x="5480738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76F07B94-B054-EF75-B8D4-811F58C18CD0}"/>
                  </a:ext>
                </a:extLst>
              </p:cNvPr>
              <p:cNvSpPr/>
              <p:nvPr/>
            </p:nvSpPr>
            <p:spPr>
              <a:xfrm>
                <a:off x="4898640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E97FB0F1-621C-F0C6-93A9-A2315A2C185D}"/>
                  </a:ext>
                </a:extLst>
              </p:cNvPr>
              <p:cNvSpPr/>
              <p:nvPr/>
            </p:nvSpPr>
            <p:spPr>
              <a:xfrm>
                <a:off x="4881537" y="2930395"/>
                <a:ext cx="34206" cy="5351"/>
              </a:xfrm>
              <a:custGeom>
                <a:avLst/>
                <a:gdLst>
                  <a:gd name="connsiteX0" fmla="*/ 34206 w 34206"/>
                  <a:gd name="connsiteY0" fmla="*/ 0 h 5351"/>
                  <a:gd name="connsiteX1" fmla="*/ 0 w 34206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206" h="5351">
                    <a:moveTo>
                      <a:pt x="34206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654BC1B3-038A-C655-8A01-09FA08642432}"/>
                  </a:ext>
                </a:extLst>
              </p:cNvPr>
              <p:cNvSpPr/>
              <p:nvPr/>
            </p:nvSpPr>
            <p:spPr>
              <a:xfrm>
                <a:off x="4904573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3148BDBC-F45E-7882-E488-42B097F36F36}"/>
                  </a:ext>
                </a:extLst>
              </p:cNvPr>
              <p:cNvSpPr/>
              <p:nvPr/>
            </p:nvSpPr>
            <p:spPr>
              <a:xfrm>
                <a:off x="4887469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8B438784-9C61-053C-2ECB-AAC5D8689248}"/>
                  </a:ext>
                </a:extLst>
              </p:cNvPr>
              <p:cNvSpPr/>
              <p:nvPr/>
            </p:nvSpPr>
            <p:spPr>
              <a:xfrm>
                <a:off x="4910505" y="2913323"/>
                <a:ext cx="5344" cy="34198"/>
              </a:xfrm>
              <a:custGeom>
                <a:avLst/>
                <a:gdLst>
                  <a:gd name="connsiteX0" fmla="*/ 0 w 5344"/>
                  <a:gd name="connsiteY0" fmla="*/ 0 h 34198"/>
                  <a:gd name="connsiteX1" fmla="*/ 0 w 5344"/>
                  <a:gd name="connsiteY1" fmla="*/ 34198 h 3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44" h="34198">
                    <a:moveTo>
                      <a:pt x="0" y="0"/>
                    </a:moveTo>
                    <a:lnTo>
                      <a:pt x="0" y="34198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7AEBC027-7D2E-96F8-93FB-A7BD1343F11E}"/>
                  </a:ext>
                </a:extLst>
              </p:cNvPr>
              <p:cNvSpPr/>
              <p:nvPr/>
            </p:nvSpPr>
            <p:spPr>
              <a:xfrm>
                <a:off x="4893402" y="2930395"/>
                <a:ext cx="34153" cy="5351"/>
              </a:xfrm>
              <a:custGeom>
                <a:avLst/>
                <a:gdLst>
                  <a:gd name="connsiteX0" fmla="*/ 34153 w 34153"/>
                  <a:gd name="connsiteY0" fmla="*/ 0 h 5351"/>
                  <a:gd name="connsiteX1" fmla="*/ 0 w 34153"/>
                  <a:gd name="connsiteY1" fmla="*/ 0 h 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153" h="5351">
                    <a:moveTo>
                      <a:pt x="34153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FA53972B-7E2E-DDEC-9005-6B57ABDBD385}"/>
                </a:ext>
              </a:extLst>
            </p:cNvPr>
            <p:cNvGrpSpPr/>
            <p:nvPr/>
          </p:nvGrpSpPr>
          <p:grpSpPr>
            <a:xfrm>
              <a:off x="6656857" y="1611235"/>
              <a:ext cx="2109711" cy="2537083"/>
              <a:chOff x="683417" y="1893234"/>
              <a:chExt cx="2521334" cy="2817839"/>
            </a:xfrm>
          </p:grpSpPr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22E357D0-E663-9E63-AB3A-5AA46AE4257E}"/>
                  </a:ext>
                </a:extLst>
              </p:cNvPr>
              <p:cNvSpPr/>
              <p:nvPr/>
            </p:nvSpPr>
            <p:spPr>
              <a:xfrm>
                <a:off x="720457" y="1893234"/>
                <a:ext cx="2484294" cy="2780700"/>
              </a:xfrm>
              <a:custGeom>
                <a:avLst/>
                <a:gdLst>
                  <a:gd name="connsiteX0" fmla="*/ 0 w 2484294"/>
                  <a:gd name="connsiteY0" fmla="*/ 0 h 2780700"/>
                  <a:gd name="connsiteX1" fmla="*/ 0 w 2484294"/>
                  <a:gd name="connsiteY1" fmla="*/ 2780700 h 2780700"/>
                  <a:gd name="connsiteX2" fmla="*/ 2484294 w 2484294"/>
                  <a:gd name="connsiteY2" fmla="*/ 2780700 h 278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4294" h="2780700">
                    <a:moveTo>
                      <a:pt x="0" y="0"/>
                    </a:moveTo>
                    <a:lnTo>
                      <a:pt x="0" y="2780700"/>
                    </a:lnTo>
                    <a:lnTo>
                      <a:pt x="2484294" y="2780700"/>
                    </a:lnTo>
                  </a:path>
                </a:pathLst>
              </a:custGeom>
              <a:noFill/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200B9F02-31CC-74E1-BEB5-AEFC82801A58}"/>
                  </a:ext>
                </a:extLst>
              </p:cNvPr>
              <p:cNvSpPr/>
              <p:nvPr/>
            </p:nvSpPr>
            <p:spPr>
              <a:xfrm>
                <a:off x="683417" y="2027215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F9A239F2-41D4-56E4-F2A2-2F0CBE619CCD}"/>
                  </a:ext>
                </a:extLst>
              </p:cNvPr>
              <p:cNvSpPr/>
              <p:nvPr/>
            </p:nvSpPr>
            <p:spPr>
              <a:xfrm>
                <a:off x="683417" y="2528915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651F4D28-891A-5AFC-0C03-443B49896C08}"/>
                  </a:ext>
                </a:extLst>
              </p:cNvPr>
              <p:cNvSpPr/>
              <p:nvPr/>
            </p:nvSpPr>
            <p:spPr>
              <a:xfrm>
                <a:off x="683417" y="3030547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890A824-4759-A20A-62EC-A06849EBE89D}"/>
                  </a:ext>
                </a:extLst>
              </p:cNvPr>
              <p:cNvSpPr/>
              <p:nvPr/>
            </p:nvSpPr>
            <p:spPr>
              <a:xfrm>
                <a:off x="683417" y="3532178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73CD1D39-EDD9-11AC-543B-F2C61365C360}"/>
                  </a:ext>
                </a:extLst>
              </p:cNvPr>
              <p:cNvSpPr/>
              <p:nvPr/>
            </p:nvSpPr>
            <p:spPr>
              <a:xfrm>
                <a:off x="683417" y="4033809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F6B2256-D907-028A-2EC8-E7CFF8BF8FFE}"/>
                  </a:ext>
                </a:extLst>
              </p:cNvPr>
              <p:cNvSpPr/>
              <p:nvPr/>
            </p:nvSpPr>
            <p:spPr>
              <a:xfrm>
                <a:off x="683417" y="4535440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FBFAC2B8-EBAA-D95B-2EE7-85030BD992B9}"/>
                  </a:ext>
                </a:extLst>
              </p:cNvPr>
              <p:cNvSpPr/>
              <p:nvPr/>
            </p:nvSpPr>
            <p:spPr>
              <a:xfrm>
                <a:off x="838295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1393BDD3-C44E-61DF-BB2E-1D9C9557B353}"/>
                  </a:ext>
                </a:extLst>
              </p:cNvPr>
              <p:cNvSpPr/>
              <p:nvPr/>
            </p:nvSpPr>
            <p:spPr>
              <a:xfrm>
                <a:off x="1286108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BA94B067-BD7C-380A-456B-B1AF817684CA}"/>
                  </a:ext>
                </a:extLst>
              </p:cNvPr>
              <p:cNvSpPr/>
              <p:nvPr/>
            </p:nvSpPr>
            <p:spPr>
              <a:xfrm>
                <a:off x="1733921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11DCE088-3453-36EA-67AD-0EAAEE34BC95}"/>
                  </a:ext>
                </a:extLst>
              </p:cNvPr>
              <p:cNvSpPr/>
              <p:nvPr/>
            </p:nvSpPr>
            <p:spPr>
              <a:xfrm>
                <a:off x="2181803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7520703-9B69-9CD0-D55C-24C910191106}"/>
                  </a:ext>
                </a:extLst>
              </p:cNvPr>
              <p:cNvSpPr/>
              <p:nvPr/>
            </p:nvSpPr>
            <p:spPr>
              <a:xfrm>
                <a:off x="2629615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C336EEE6-9AA6-9D84-1AA5-3A6AE5E7DAEC}"/>
                  </a:ext>
                </a:extLst>
              </p:cNvPr>
              <p:cNvSpPr/>
              <p:nvPr/>
            </p:nvSpPr>
            <p:spPr>
              <a:xfrm>
                <a:off x="3077428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E72FF52C-A660-E404-7CE6-42CBC069FB9A}"/>
                </a:ext>
              </a:extLst>
            </p:cNvPr>
            <p:cNvSpPr txBox="1"/>
            <p:nvPr/>
          </p:nvSpPr>
          <p:spPr>
            <a:xfrm>
              <a:off x="6428318" y="1657561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1.0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55880827-0764-B80D-4CA2-0FD85C753CCD}"/>
                </a:ext>
              </a:extLst>
            </p:cNvPr>
            <p:cNvSpPr txBox="1"/>
            <p:nvPr/>
          </p:nvSpPr>
          <p:spPr>
            <a:xfrm>
              <a:off x="6428318" y="2109086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0.8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E9FB6A1-A3FE-6DD7-D0C2-AC2ED62A9FAD}"/>
                </a:ext>
              </a:extLst>
            </p:cNvPr>
            <p:cNvSpPr txBox="1"/>
            <p:nvPr/>
          </p:nvSpPr>
          <p:spPr>
            <a:xfrm>
              <a:off x="6428318" y="2560611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0.6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FB2B7228-DB2B-3DC8-6D84-C9BBB1AD2615}"/>
                </a:ext>
              </a:extLst>
            </p:cNvPr>
            <p:cNvSpPr txBox="1"/>
            <p:nvPr/>
          </p:nvSpPr>
          <p:spPr>
            <a:xfrm>
              <a:off x="6428318" y="3012136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0.4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D1FC0AC-3B6E-946A-0EFA-9F72CC5ACF91}"/>
                </a:ext>
              </a:extLst>
            </p:cNvPr>
            <p:cNvSpPr txBox="1"/>
            <p:nvPr/>
          </p:nvSpPr>
          <p:spPr>
            <a:xfrm>
              <a:off x="6428318" y="3463661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0.2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1C8466F6-4BCB-600B-DE92-0DA910CF8A8E}"/>
                </a:ext>
              </a:extLst>
            </p:cNvPr>
            <p:cNvSpPr txBox="1"/>
            <p:nvPr/>
          </p:nvSpPr>
          <p:spPr>
            <a:xfrm>
              <a:off x="6428318" y="3915187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0.0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62186115-A4A5-B6D1-94D5-5800DF3CF971}"/>
                </a:ext>
              </a:extLst>
            </p:cNvPr>
            <p:cNvSpPr txBox="1"/>
            <p:nvPr/>
          </p:nvSpPr>
          <p:spPr>
            <a:xfrm>
              <a:off x="6746372" y="4136019"/>
              <a:ext cx="82762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698F71A-36CA-E318-5286-B9112F48CA70}"/>
                </a:ext>
              </a:extLst>
            </p:cNvPr>
            <p:cNvSpPr txBox="1"/>
            <p:nvPr/>
          </p:nvSpPr>
          <p:spPr>
            <a:xfrm>
              <a:off x="7081574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24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72B7096-0D6A-BE89-A30C-36D8162C5D1B}"/>
                </a:ext>
              </a:extLst>
            </p:cNvPr>
            <p:cNvSpPr txBox="1"/>
            <p:nvPr/>
          </p:nvSpPr>
          <p:spPr>
            <a:xfrm>
              <a:off x="7456164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48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92BF48F-0F15-C88F-6DFE-75BB750B7E7A}"/>
                </a:ext>
              </a:extLst>
            </p:cNvPr>
            <p:cNvSpPr txBox="1"/>
            <p:nvPr/>
          </p:nvSpPr>
          <p:spPr>
            <a:xfrm>
              <a:off x="7834739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72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B6F863F2-7A8E-94FC-5EAA-F45BF96C1E72}"/>
                </a:ext>
              </a:extLst>
            </p:cNvPr>
            <p:cNvSpPr txBox="1"/>
            <p:nvPr/>
          </p:nvSpPr>
          <p:spPr>
            <a:xfrm>
              <a:off x="8207337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96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C7DB78E3-77FD-6454-E0BE-CF8CF6FDE4E6}"/>
                </a:ext>
              </a:extLst>
            </p:cNvPr>
            <p:cNvSpPr txBox="1"/>
            <p:nvPr/>
          </p:nvSpPr>
          <p:spPr>
            <a:xfrm>
              <a:off x="8538555" y="4136019"/>
              <a:ext cx="248285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120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14F4D638-8305-4496-5B24-57ADB34AB255}"/>
                </a:ext>
              </a:extLst>
            </p:cNvPr>
            <p:cNvSpPr txBox="1"/>
            <p:nvPr/>
          </p:nvSpPr>
          <p:spPr>
            <a:xfrm>
              <a:off x="7376496" y="2154969"/>
              <a:ext cx="1371033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Log-rank </a:t>
              </a:r>
              <a:r>
                <a:rPr kumimoji="0" lang="en-IN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</a:t>
              </a: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= 0.002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7E973C88-A3AF-7A7D-ECA2-1F252AF07F98}"/>
                </a:ext>
              </a:extLst>
            </p:cNvPr>
            <p:cNvSpPr txBox="1"/>
            <p:nvPr/>
          </p:nvSpPr>
          <p:spPr>
            <a:xfrm rot="16200000">
              <a:off x="6172766" y="2764571"/>
              <a:ext cx="233813" cy="2098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OS</a:t>
              </a:r>
            </a:p>
          </p:txBody>
        </p: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610A5035-F001-9AB0-6C37-6FAAE7D5DB34}"/>
                </a:ext>
              </a:extLst>
            </p:cNvPr>
            <p:cNvGrpSpPr/>
            <p:nvPr/>
          </p:nvGrpSpPr>
          <p:grpSpPr>
            <a:xfrm>
              <a:off x="6795889" y="1729723"/>
              <a:ext cx="1955004" cy="1824038"/>
              <a:chOff x="7299393" y="2024834"/>
              <a:chExt cx="2336442" cy="2025888"/>
            </a:xfrm>
          </p:grpSpPr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693C8F01-662D-F395-9462-13B8BBA02BFC}"/>
                  </a:ext>
                </a:extLst>
              </p:cNvPr>
              <p:cNvSpPr/>
              <p:nvPr/>
            </p:nvSpPr>
            <p:spPr>
              <a:xfrm>
                <a:off x="7299393" y="2024834"/>
                <a:ext cx="2336442" cy="2008347"/>
              </a:xfrm>
              <a:custGeom>
                <a:avLst/>
                <a:gdLst>
                  <a:gd name="connsiteX0" fmla="*/ -126 w 2336442"/>
                  <a:gd name="connsiteY0" fmla="*/ -75 h 2008347"/>
                  <a:gd name="connsiteX1" fmla="*/ -126 w 2336442"/>
                  <a:gd name="connsiteY1" fmla="*/ 59664 h 2008347"/>
                  <a:gd name="connsiteX2" fmla="*/ 7992 w 2336442"/>
                  <a:gd name="connsiteY2" fmla="*/ 59664 h 2008347"/>
                  <a:gd name="connsiteX3" fmla="*/ 7992 w 2336442"/>
                  <a:gd name="connsiteY3" fmla="*/ 162848 h 2008347"/>
                  <a:gd name="connsiteX4" fmla="*/ 22820 w 2336442"/>
                  <a:gd name="connsiteY4" fmla="*/ 162848 h 2008347"/>
                  <a:gd name="connsiteX5" fmla="*/ 22820 w 2336442"/>
                  <a:gd name="connsiteY5" fmla="*/ 263806 h 2008347"/>
                  <a:gd name="connsiteX6" fmla="*/ 32020 w 2336442"/>
                  <a:gd name="connsiteY6" fmla="*/ 263806 h 2008347"/>
                  <a:gd name="connsiteX7" fmla="*/ 32020 w 2336442"/>
                  <a:gd name="connsiteY7" fmla="*/ 296390 h 2008347"/>
                  <a:gd name="connsiteX8" fmla="*/ 40137 w 2336442"/>
                  <a:gd name="connsiteY8" fmla="*/ 296390 h 2008347"/>
                  <a:gd name="connsiteX9" fmla="*/ 40137 w 2336442"/>
                  <a:gd name="connsiteY9" fmla="*/ 369000 h 2008347"/>
                  <a:gd name="connsiteX10" fmla="*/ 48579 w 2336442"/>
                  <a:gd name="connsiteY10" fmla="*/ 369000 h 2008347"/>
                  <a:gd name="connsiteX11" fmla="*/ 48579 w 2336442"/>
                  <a:gd name="connsiteY11" fmla="*/ 422818 h 2008347"/>
                  <a:gd name="connsiteX12" fmla="*/ 53991 w 2336442"/>
                  <a:gd name="connsiteY12" fmla="*/ 422818 h 2008347"/>
                  <a:gd name="connsiteX13" fmla="*/ 53991 w 2336442"/>
                  <a:gd name="connsiteY13" fmla="*/ 430259 h 2008347"/>
                  <a:gd name="connsiteX14" fmla="*/ 63570 w 2336442"/>
                  <a:gd name="connsiteY14" fmla="*/ 430259 h 2008347"/>
                  <a:gd name="connsiteX15" fmla="*/ 63570 w 2336442"/>
                  <a:gd name="connsiteY15" fmla="*/ 461431 h 2008347"/>
                  <a:gd name="connsiteX16" fmla="*/ 71309 w 2336442"/>
                  <a:gd name="connsiteY16" fmla="*/ 461431 h 2008347"/>
                  <a:gd name="connsiteX17" fmla="*/ 71309 w 2336442"/>
                  <a:gd name="connsiteY17" fmla="*/ 519540 h 2008347"/>
                  <a:gd name="connsiteX18" fmla="*/ 95282 w 2336442"/>
                  <a:gd name="connsiteY18" fmla="*/ 519540 h 2008347"/>
                  <a:gd name="connsiteX19" fmla="*/ 95282 w 2336442"/>
                  <a:gd name="connsiteY19" fmla="*/ 587859 h 2008347"/>
                  <a:gd name="connsiteX20" fmla="*/ 102696 w 2336442"/>
                  <a:gd name="connsiteY20" fmla="*/ 587859 h 2008347"/>
                  <a:gd name="connsiteX21" fmla="*/ 102696 w 2336442"/>
                  <a:gd name="connsiteY21" fmla="*/ 628264 h 2008347"/>
                  <a:gd name="connsiteX22" fmla="*/ 112113 w 2336442"/>
                  <a:gd name="connsiteY22" fmla="*/ 628264 h 2008347"/>
                  <a:gd name="connsiteX23" fmla="*/ 112113 w 2336442"/>
                  <a:gd name="connsiteY23" fmla="*/ 660143 h 2008347"/>
                  <a:gd name="connsiteX24" fmla="*/ 128348 w 2336442"/>
                  <a:gd name="connsiteY24" fmla="*/ 660143 h 2008347"/>
                  <a:gd name="connsiteX25" fmla="*/ 128348 w 2336442"/>
                  <a:gd name="connsiteY25" fmla="*/ 694845 h 2008347"/>
                  <a:gd name="connsiteX26" fmla="*/ 135058 w 2336442"/>
                  <a:gd name="connsiteY26" fmla="*/ 694845 h 2008347"/>
                  <a:gd name="connsiteX27" fmla="*/ 135058 w 2336442"/>
                  <a:gd name="connsiteY27" fmla="*/ 732046 h 2008347"/>
                  <a:gd name="connsiteX28" fmla="*/ 151618 w 2336442"/>
                  <a:gd name="connsiteY28" fmla="*/ 732046 h 2008347"/>
                  <a:gd name="connsiteX29" fmla="*/ 151618 w 2336442"/>
                  <a:gd name="connsiteY29" fmla="*/ 763924 h 2008347"/>
                  <a:gd name="connsiteX30" fmla="*/ 161900 w 2336442"/>
                  <a:gd name="connsiteY30" fmla="*/ 763924 h 2008347"/>
                  <a:gd name="connsiteX31" fmla="*/ 161900 w 2336442"/>
                  <a:gd name="connsiteY31" fmla="*/ 800365 h 2008347"/>
                  <a:gd name="connsiteX32" fmla="*/ 168557 w 2336442"/>
                  <a:gd name="connsiteY32" fmla="*/ 800365 h 2008347"/>
                  <a:gd name="connsiteX33" fmla="*/ 168557 w 2336442"/>
                  <a:gd name="connsiteY33" fmla="*/ 855052 h 2008347"/>
                  <a:gd name="connsiteX34" fmla="*/ 177432 w 2336442"/>
                  <a:gd name="connsiteY34" fmla="*/ 855052 h 2008347"/>
                  <a:gd name="connsiteX35" fmla="*/ 177432 w 2336442"/>
                  <a:gd name="connsiteY35" fmla="*/ 929074 h 2008347"/>
                  <a:gd name="connsiteX36" fmla="*/ 185170 w 2336442"/>
                  <a:gd name="connsiteY36" fmla="*/ 929074 h 2008347"/>
                  <a:gd name="connsiteX37" fmla="*/ 185170 w 2336442"/>
                  <a:gd name="connsiteY37" fmla="*/ 1025795 h 2008347"/>
                  <a:gd name="connsiteX38" fmla="*/ 200323 w 2336442"/>
                  <a:gd name="connsiteY38" fmla="*/ 1025795 h 2008347"/>
                  <a:gd name="connsiteX39" fmla="*/ 200323 w 2336442"/>
                  <a:gd name="connsiteY39" fmla="*/ 1032855 h 2008347"/>
                  <a:gd name="connsiteX40" fmla="*/ 210227 w 2336442"/>
                  <a:gd name="connsiteY40" fmla="*/ 1032855 h 2008347"/>
                  <a:gd name="connsiteX41" fmla="*/ 210227 w 2336442"/>
                  <a:gd name="connsiteY41" fmla="*/ 1088575 h 2008347"/>
                  <a:gd name="connsiteX42" fmla="*/ 233876 w 2336442"/>
                  <a:gd name="connsiteY42" fmla="*/ 1088575 h 2008347"/>
                  <a:gd name="connsiteX43" fmla="*/ 233876 w 2336442"/>
                  <a:gd name="connsiteY43" fmla="*/ 1119747 h 2008347"/>
                  <a:gd name="connsiteX44" fmla="*/ 248000 w 2336442"/>
                  <a:gd name="connsiteY44" fmla="*/ 1119747 h 2008347"/>
                  <a:gd name="connsiteX45" fmla="*/ 248000 w 2336442"/>
                  <a:gd name="connsiteY45" fmla="*/ 1153364 h 2008347"/>
                  <a:gd name="connsiteX46" fmla="*/ 265264 w 2336442"/>
                  <a:gd name="connsiteY46" fmla="*/ 1153364 h 2008347"/>
                  <a:gd name="connsiteX47" fmla="*/ 265264 w 2336442"/>
                  <a:gd name="connsiteY47" fmla="*/ 1184916 h 2008347"/>
                  <a:gd name="connsiteX48" fmla="*/ 282960 w 2336442"/>
                  <a:gd name="connsiteY48" fmla="*/ 1184916 h 2008347"/>
                  <a:gd name="connsiteX49" fmla="*/ 282960 w 2336442"/>
                  <a:gd name="connsiteY49" fmla="*/ 1218533 h 2008347"/>
                  <a:gd name="connsiteX50" fmla="*/ 290698 w 2336442"/>
                  <a:gd name="connsiteY50" fmla="*/ 1218533 h 2008347"/>
                  <a:gd name="connsiteX51" fmla="*/ 290698 w 2336442"/>
                  <a:gd name="connsiteY51" fmla="*/ 1289133 h 2008347"/>
                  <a:gd name="connsiteX52" fmla="*/ 301522 w 2336442"/>
                  <a:gd name="connsiteY52" fmla="*/ 1289133 h 2008347"/>
                  <a:gd name="connsiteX53" fmla="*/ 301522 w 2336442"/>
                  <a:gd name="connsiteY53" fmla="*/ 1387266 h 2008347"/>
                  <a:gd name="connsiteX54" fmla="*/ 343138 w 2336442"/>
                  <a:gd name="connsiteY54" fmla="*/ 1387266 h 2008347"/>
                  <a:gd name="connsiteX55" fmla="*/ 343138 w 2336442"/>
                  <a:gd name="connsiteY55" fmla="*/ 1418439 h 2008347"/>
                  <a:gd name="connsiteX56" fmla="*/ 367490 w 2336442"/>
                  <a:gd name="connsiteY56" fmla="*/ 1418439 h 2008347"/>
                  <a:gd name="connsiteX57" fmla="*/ 367490 w 2336442"/>
                  <a:gd name="connsiteY57" fmla="*/ 1449937 h 2008347"/>
                  <a:gd name="connsiteX58" fmla="*/ 400339 w 2336442"/>
                  <a:gd name="connsiteY58" fmla="*/ 1449937 h 2008347"/>
                  <a:gd name="connsiteX59" fmla="*/ 400339 w 2336442"/>
                  <a:gd name="connsiteY59" fmla="*/ 1487953 h 2008347"/>
                  <a:gd name="connsiteX60" fmla="*/ 419713 w 2336442"/>
                  <a:gd name="connsiteY60" fmla="*/ 1487953 h 2008347"/>
                  <a:gd name="connsiteX61" fmla="*/ 419713 w 2336442"/>
                  <a:gd name="connsiteY61" fmla="*/ 1521243 h 2008347"/>
                  <a:gd name="connsiteX62" fmla="*/ 431402 w 2336442"/>
                  <a:gd name="connsiteY62" fmla="*/ 1521243 h 2008347"/>
                  <a:gd name="connsiteX63" fmla="*/ 431402 w 2336442"/>
                  <a:gd name="connsiteY63" fmla="*/ 1552796 h 2008347"/>
                  <a:gd name="connsiteX64" fmla="*/ 451534 w 2336442"/>
                  <a:gd name="connsiteY64" fmla="*/ 1552796 h 2008347"/>
                  <a:gd name="connsiteX65" fmla="*/ 451534 w 2336442"/>
                  <a:gd name="connsiteY65" fmla="*/ 1587118 h 2008347"/>
                  <a:gd name="connsiteX66" fmla="*/ 468094 w 2336442"/>
                  <a:gd name="connsiteY66" fmla="*/ 1587118 h 2008347"/>
                  <a:gd name="connsiteX67" fmla="*/ 468094 w 2336442"/>
                  <a:gd name="connsiteY67" fmla="*/ 1617259 h 2008347"/>
                  <a:gd name="connsiteX68" fmla="*/ 548241 w 2336442"/>
                  <a:gd name="connsiteY68" fmla="*/ 1617259 h 2008347"/>
                  <a:gd name="connsiteX69" fmla="*/ 548241 w 2336442"/>
                  <a:gd name="connsiteY69" fmla="*/ 1651255 h 2008347"/>
                  <a:gd name="connsiteX70" fmla="*/ 573297 w 2336442"/>
                  <a:gd name="connsiteY70" fmla="*/ 1651255 h 2008347"/>
                  <a:gd name="connsiteX71" fmla="*/ 573297 w 2336442"/>
                  <a:gd name="connsiteY71" fmla="*/ 1683460 h 2008347"/>
                  <a:gd name="connsiteX72" fmla="*/ 654472 w 2336442"/>
                  <a:gd name="connsiteY72" fmla="*/ 1683460 h 2008347"/>
                  <a:gd name="connsiteX73" fmla="*/ 654472 w 2336442"/>
                  <a:gd name="connsiteY73" fmla="*/ 1716424 h 2008347"/>
                  <a:gd name="connsiteX74" fmla="*/ 712810 w 2336442"/>
                  <a:gd name="connsiteY74" fmla="*/ 1716424 h 2008347"/>
                  <a:gd name="connsiteX75" fmla="*/ 712810 w 2336442"/>
                  <a:gd name="connsiteY75" fmla="*/ 1723485 h 2008347"/>
                  <a:gd name="connsiteX76" fmla="*/ 717031 w 2336442"/>
                  <a:gd name="connsiteY76" fmla="*/ 1723485 h 2008347"/>
                  <a:gd name="connsiteX77" fmla="*/ 717031 w 2336442"/>
                  <a:gd name="connsiteY77" fmla="*/ 1753245 h 2008347"/>
                  <a:gd name="connsiteX78" fmla="*/ 724445 w 2336442"/>
                  <a:gd name="connsiteY78" fmla="*/ 1753245 h 2008347"/>
                  <a:gd name="connsiteX79" fmla="*/ 724445 w 2336442"/>
                  <a:gd name="connsiteY79" fmla="*/ 1783006 h 2008347"/>
                  <a:gd name="connsiteX80" fmla="*/ 748798 w 2336442"/>
                  <a:gd name="connsiteY80" fmla="*/ 1783006 h 2008347"/>
                  <a:gd name="connsiteX81" fmla="*/ 748798 w 2336442"/>
                  <a:gd name="connsiteY81" fmla="*/ 1818034 h 2008347"/>
                  <a:gd name="connsiteX82" fmla="*/ 820449 w 2336442"/>
                  <a:gd name="connsiteY82" fmla="*/ 1818034 h 2008347"/>
                  <a:gd name="connsiteX83" fmla="*/ 820449 w 2336442"/>
                  <a:gd name="connsiteY83" fmla="*/ 1848881 h 2008347"/>
                  <a:gd name="connsiteX84" fmla="*/ 1000820 w 2336442"/>
                  <a:gd name="connsiteY84" fmla="*/ 1848881 h 2008347"/>
                  <a:gd name="connsiteX85" fmla="*/ 1000820 w 2336442"/>
                  <a:gd name="connsiteY85" fmla="*/ 1879347 h 2008347"/>
                  <a:gd name="connsiteX86" fmla="*/ 1122205 w 2336442"/>
                  <a:gd name="connsiteY86" fmla="*/ 1879347 h 2008347"/>
                  <a:gd name="connsiteX87" fmla="*/ 1122205 w 2336442"/>
                  <a:gd name="connsiteY87" fmla="*/ 1916928 h 2008347"/>
                  <a:gd name="connsiteX88" fmla="*/ 1739841 w 2336442"/>
                  <a:gd name="connsiteY88" fmla="*/ 1916928 h 2008347"/>
                  <a:gd name="connsiteX89" fmla="*/ 1739841 w 2336442"/>
                  <a:gd name="connsiteY89" fmla="*/ 1962927 h 2008347"/>
                  <a:gd name="connsiteX90" fmla="*/ 1782539 w 2336442"/>
                  <a:gd name="connsiteY90" fmla="*/ 1962927 h 2008347"/>
                  <a:gd name="connsiteX91" fmla="*/ 1782539 w 2336442"/>
                  <a:gd name="connsiteY91" fmla="*/ 2008273 h 2008347"/>
                  <a:gd name="connsiteX92" fmla="*/ 2336317 w 2336442"/>
                  <a:gd name="connsiteY92" fmla="*/ 2008273 h 2008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2336442" h="2008347">
                    <a:moveTo>
                      <a:pt x="-126" y="-75"/>
                    </a:moveTo>
                    <a:lnTo>
                      <a:pt x="-126" y="59664"/>
                    </a:lnTo>
                    <a:lnTo>
                      <a:pt x="7992" y="59664"/>
                    </a:lnTo>
                    <a:lnTo>
                      <a:pt x="7992" y="162848"/>
                    </a:lnTo>
                    <a:lnTo>
                      <a:pt x="22820" y="162848"/>
                    </a:lnTo>
                    <a:lnTo>
                      <a:pt x="22820" y="263806"/>
                    </a:lnTo>
                    <a:lnTo>
                      <a:pt x="32020" y="263806"/>
                    </a:lnTo>
                    <a:lnTo>
                      <a:pt x="32020" y="296390"/>
                    </a:lnTo>
                    <a:lnTo>
                      <a:pt x="40137" y="296390"/>
                    </a:lnTo>
                    <a:lnTo>
                      <a:pt x="40137" y="369000"/>
                    </a:lnTo>
                    <a:lnTo>
                      <a:pt x="48579" y="369000"/>
                    </a:lnTo>
                    <a:lnTo>
                      <a:pt x="48579" y="422818"/>
                    </a:lnTo>
                    <a:lnTo>
                      <a:pt x="53991" y="422818"/>
                    </a:lnTo>
                    <a:lnTo>
                      <a:pt x="53991" y="430259"/>
                    </a:lnTo>
                    <a:lnTo>
                      <a:pt x="63570" y="430259"/>
                    </a:lnTo>
                    <a:lnTo>
                      <a:pt x="63570" y="461431"/>
                    </a:lnTo>
                    <a:lnTo>
                      <a:pt x="71309" y="461431"/>
                    </a:lnTo>
                    <a:lnTo>
                      <a:pt x="71309" y="519540"/>
                    </a:lnTo>
                    <a:lnTo>
                      <a:pt x="95282" y="519540"/>
                    </a:lnTo>
                    <a:lnTo>
                      <a:pt x="95282" y="587859"/>
                    </a:lnTo>
                    <a:lnTo>
                      <a:pt x="102696" y="587859"/>
                    </a:lnTo>
                    <a:cubicBezTo>
                      <a:pt x="104157" y="587859"/>
                      <a:pt x="102696" y="628264"/>
                      <a:pt x="102696" y="628264"/>
                    </a:cubicBezTo>
                    <a:lnTo>
                      <a:pt x="112113" y="628264"/>
                    </a:lnTo>
                    <a:lnTo>
                      <a:pt x="112113" y="660143"/>
                    </a:lnTo>
                    <a:lnTo>
                      <a:pt x="128348" y="660143"/>
                    </a:lnTo>
                    <a:lnTo>
                      <a:pt x="128348" y="694845"/>
                    </a:lnTo>
                    <a:lnTo>
                      <a:pt x="135058" y="694845"/>
                    </a:lnTo>
                    <a:lnTo>
                      <a:pt x="135058" y="732046"/>
                    </a:lnTo>
                    <a:lnTo>
                      <a:pt x="151618" y="732046"/>
                    </a:lnTo>
                    <a:lnTo>
                      <a:pt x="151618" y="763924"/>
                    </a:lnTo>
                    <a:lnTo>
                      <a:pt x="161900" y="763924"/>
                    </a:lnTo>
                    <a:lnTo>
                      <a:pt x="161900" y="800365"/>
                    </a:lnTo>
                    <a:lnTo>
                      <a:pt x="168557" y="800365"/>
                    </a:lnTo>
                    <a:lnTo>
                      <a:pt x="168557" y="855052"/>
                    </a:lnTo>
                    <a:lnTo>
                      <a:pt x="177432" y="855052"/>
                    </a:lnTo>
                    <a:lnTo>
                      <a:pt x="177432" y="929074"/>
                    </a:lnTo>
                    <a:lnTo>
                      <a:pt x="185170" y="929074"/>
                    </a:lnTo>
                    <a:cubicBezTo>
                      <a:pt x="185170" y="929074"/>
                      <a:pt x="184629" y="1025252"/>
                      <a:pt x="185170" y="1025795"/>
                    </a:cubicBezTo>
                    <a:cubicBezTo>
                      <a:pt x="190220" y="1026067"/>
                      <a:pt x="195274" y="1026067"/>
                      <a:pt x="200323" y="1025795"/>
                    </a:cubicBezTo>
                    <a:lnTo>
                      <a:pt x="200323" y="1032855"/>
                    </a:lnTo>
                    <a:lnTo>
                      <a:pt x="210227" y="1032855"/>
                    </a:lnTo>
                    <a:lnTo>
                      <a:pt x="210227" y="1088575"/>
                    </a:lnTo>
                    <a:lnTo>
                      <a:pt x="233876" y="1088575"/>
                    </a:lnTo>
                    <a:lnTo>
                      <a:pt x="233876" y="1119747"/>
                    </a:lnTo>
                    <a:lnTo>
                      <a:pt x="248000" y="1119747"/>
                    </a:lnTo>
                    <a:lnTo>
                      <a:pt x="248000" y="1153364"/>
                    </a:lnTo>
                    <a:lnTo>
                      <a:pt x="265264" y="1153364"/>
                    </a:lnTo>
                    <a:lnTo>
                      <a:pt x="265264" y="1184916"/>
                    </a:lnTo>
                    <a:lnTo>
                      <a:pt x="282960" y="1184916"/>
                    </a:lnTo>
                    <a:lnTo>
                      <a:pt x="282960" y="1218533"/>
                    </a:lnTo>
                    <a:lnTo>
                      <a:pt x="290698" y="1218533"/>
                    </a:lnTo>
                    <a:lnTo>
                      <a:pt x="290698" y="1289133"/>
                    </a:lnTo>
                    <a:lnTo>
                      <a:pt x="301522" y="1289133"/>
                    </a:lnTo>
                    <a:lnTo>
                      <a:pt x="301522" y="1387266"/>
                    </a:lnTo>
                    <a:lnTo>
                      <a:pt x="343138" y="1387266"/>
                    </a:lnTo>
                    <a:lnTo>
                      <a:pt x="343138" y="1418439"/>
                    </a:lnTo>
                    <a:lnTo>
                      <a:pt x="367490" y="1418439"/>
                    </a:lnTo>
                    <a:lnTo>
                      <a:pt x="367490" y="1449937"/>
                    </a:lnTo>
                    <a:lnTo>
                      <a:pt x="400339" y="1449937"/>
                    </a:lnTo>
                    <a:lnTo>
                      <a:pt x="400339" y="1487953"/>
                    </a:lnTo>
                    <a:lnTo>
                      <a:pt x="419713" y="1487953"/>
                    </a:lnTo>
                    <a:lnTo>
                      <a:pt x="419713" y="1521243"/>
                    </a:lnTo>
                    <a:lnTo>
                      <a:pt x="431402" y="1521243"/>
                    </a:lnTo>
                    <a:lnTo>
                      <a:pt x="431402" y="1552796"/>
                    </a:lnTo>
                    <a:lnTo>
                      <a:pt x="451534" y="1552796"/>
                    </a:lnTo>
                    <a:lnTo>
                      <a:pt x="451534" y="1587118"/>
                    </a:lnTo>
                    <a:lnTo>
                      <a:pt x="468094" y="1587118"/>
                    </a:lnTo>
                    <a:lnTo>
                      <a:pt x="468094" y="1617259"/>
                    </a:lnTo>
                    <a:lnTo>
                      <a:pt x="548241" y="1617259"/>
                    </a:lnTo>
                    <a:lnTo>
                      <a:pt x="548241" y="1651255"/>
                    </a:lnTo>
                    <a:lnTo>
                      <a:pt x="573297" y="1651255"/>
                    </a:lnTo>
                    <a:lnTo>
                      <a:pt x="573297" y="1683460"/>
                    </a:lnTo>
                    <a:lnTo>
                      <a:pt x="654472" y="1683460"/>
                    </a:lnTo>
                    <a:lnTo>
                      <a:pt x="654472" y="1716424"/>
                    </a:lnTo>
                    <a:lnTo>
                      <a:pt x="712810" y="1716424"/>
                    </a:lnTo>
                    <a:lnTo>
                      <a:pt x="712810" y="1723485"/>
                    </a:lnTo>
                    <a:lnTo>
                      <a:pt x="717031" y="1723485"/>
                    </a:lnTo>
                    <a:lnTo>
                      <a:pt x="717031" y="1753245"/>
                    </a:lnTo>
                    <a:lnTo>
                      <a:pt x="724445" y="1753245"/>
                    </a:lnTo>
                    <a:lnTo>
                      <a:pt x="724445" y="1783006"/>
                    </a:lnTo>
                    <a:lnTo>
                      <a:pt x="748798" y="1783006"/>
                    </a:lnTo>
                    <a:lnTo>
                      <a:pt x="748798" y="1818034"/>
                    </a:lnTo>
                    <a:lnTo>
                      <a:pt x="820449" y="1818034"/>
                    </a:lnTo>
                    <a:lnTo>
                      <a:pt x="820449" y="1848881"/>
                    </a:lnTo>
                    <a:lnTo>
                      <a:pt x="1000820" y="1848881"/>
                    </a:lnTo>
                    <a:lnTo>
                      <a:pt x="1000820" y="1879347"/>
                    </a:lnTo>
                    <a:lnTo>
                      <a:pt x="1122205" y="1879347"/>
                    </a:lnTo>
                    <a:lnTo>
                      <a:pt x="1122205" y="1916928"/>
                    </a:lnTo>
                    <a:lnTo>
                      <a:pt x="1739841" y="1916928"/>
                    </a:lnTo>
                    <a:lnTo>
                      <a:pt x="1739841" y="1962927"/>
                    </a:lnTo>
                    <a:lnTo>
                      <a:pt x="1782539" y="1962927"/>
                    </a:lnTo>
                    <a:lnTo>
                      <a:pt x="1782539" y="2008273"/>
                    </a:lnTo>
                    <a:lnTo>
                      <a:pt x="2336317" y="2008273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1A49921A-A834-4026-76BF-98ED5070E0D6}"/>
                  </a:ext>
                </a:extLst>
              </p:cNvPr>
              <p:cNvSpPr/>
              <p:nvPr/>
            </p:nvSpPr>
            <p:spPr>
              <a:xfrm>
                <a:off x="7395397" y="2528482"/>
                <a:ext cx="5411" cy="34702"/>
              </a:xfrm>
              <a:custGeom>
                <a:avLst/>
                <a:gdLst>
                  <a:gd name="connsiteX0" fmla="*/ 0 w 5411"/>
                  <a:gd name="connsiteY0" fmla="*/ 0 h 34702"/>
                  <a:gd name="connsiteX1" fmla="*/ 0 w 5411"/>
                  <a:gd name="connsiteY1" fmla="*/ 34703 h 3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1" h="34702">
                    <a:moveTo>
                      <a:pt x="0" y="0"/>
                    </a:moveTo>
                    <a:lnTo>
                      <a:pt x="0" y="34703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B0A08D33-7759-7E1A-6F1A-038418FE4E02}"/>
                  </a:ext>
                </a:extLst>
              </p:cNvPr>
              <p:cNvSpPr/>
              <p:nvPr/>
            </p:nvSpPr>
            <p:spPr>
              <a:xfrm>
                <a:off x="7378079" y="2545806"/>
                <a:ext cx="34580" cy="5430"/>
              </a:xfrm>
              <a:custGeom>
                <a:avLst/>
                <a:gdLst>
                  <a:gd name="connsiteX0" fmla="*/ 34581 w 34580"/>
                  <a:gd name="connsiteY0" fmla="*/ 0 h 5430"/>
                  <a:gd name="connsiteX1" fmla="*/ 0 w 34580"/>
                  <a:gd name="connsiteY1" fmla="*/ 0 h 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80" h="5430">
                    <a:moveTo>
                      <a:pt x="3458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E3D92AC6-51EE-7955-597F-59963302931F}"/>
                  </a:ext>
                </a:extLst>
              </p:cNvPr>
              <p:cNvSpPr/>
              <p:nvPr/>
            </p:nvSpPr>
            <p:spPr>
              <a:xfrm>
                <a:off x="8599444" y="3925164"/>
                <a:ext cx="5411" cy="34756"/>
              </a:xfrm>
              <a:custGeom>
                <a:avLst/>
                <a:gdLst>
                  <a:gd name="connsiteX0" fmla="*/ 0 w 5411"/>
                  <a:gd name="connsiteY0" fmla="*/ 0 h 34756"/>
                  <a:gd name="connsiteX1" fmla="*/ 0 w 5411"/>
                  <a:gd name="connsiteY1" fmla="*/ 34757 h 3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1" h="34756">
                    <a:moveTo>
                      <a:pt x="0" y="0"/>
                    </a:moveTo>
                    <a:lnTo>
                      <a:pt x="0" y="34757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896EDA69-5750-62B6-BE65-1ACC83C0F436}"/>
                  </a:ext>
                </a:extLst>
              </p:cNvPr>
              <p:cNvSpPr/>
              <p:nvPr/>
            </p:nvSpPr>
            <p:spPr>
              <a:xfrm>
                <a:off x="8582126" y="3942542"/>
                <a:ext cx="34580" cy="5430"/>
              </a:xfrm>
              <a:custGeom>
                <a:avLst/>
                <a:gdLst>
                  <a:gd name="connsiteX0" fmla="*/ 34581 w 34580"/>
                  <a:gd name="connsiteY0" fmla="*/ 0 h 5430"/>
                  <a:gd name="connsiteX1" fmla="*/ 0 w 34580"/>
                  <a:gd name="connsiteY1" fmla="*/ 0 h 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80" h="5430">
                    <a:moveTo>
                      <a:pt x="3458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A1322B88-52AB-A1C4-80B5-B7F7DE852C84}"/>
                  </a:ext>
                </a:extLst>
              </p:cNvPr>
              <p:cNvSpPr/>
              <p:nvPr/>
            </p:nvSpPr>
            <p:spPr>
              <a:xfrm>
                <a:off x="8607561" y="3925164"/>
                <a:ext cx="5411" cy="34756"/>
              </a:xfrm>
              <a:custGeom>
                <a:avLst/>
                <a:gdLst>
                  <a:gd name="connsiteX0" fmla="*/ 0 w 5411"/>
                  <a:gd name="connsiteY0" fmla="*/ 0 h 34756"/>
                  <a:gd name="connsiteX1" fmla="*/ 0 w 5411"/>
                  <a:gd name="connsiteY1" fmla="*/ 34757 h 3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1" h="34756">
                    <a:moveTo>
                      <a:pt x="0" y="0"/>
                    </a:moveTo>
                    <a:lnTo>
                      <a:pt x="0" y="34757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D861D7A1-7DF2-70FA-56CA-2C54A1969F34}"/>
                  </a:ext>
                </a:extLst>
              </p:cNvPr>
              <p:cNvSpPr/>
              <p:nvPr/>
            </p:nvSpPr>
            <p:spPr>
              <a:xfrm>
                <a:off x="8590244" y="3942542"/>
                <a:ext cx="34580" cy="5430"/>
              </a:xfrm>
              <a:custGeom>
                <a:avLst/>
                <a:gdLst>
                  <a:gd name="connsiteX0" fmla="*/ 34581 w 34580"/>
                  <a:gd name="connsiteY0" fmla="*/ 0 h 5430"/>
                  <a:gd name="connsiteX1" fmla="*/ 0 w 34580"/>
                  <a:gd name="connsiteY1" fmla="*/ 0 h 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80" h="5430">
                    <a:moveTo>
                      <a:pt x="3458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D573A9E3-F5F5-BEAA-A91D-2E9ABED0766C}"/>
                  </a:ext>
                </a:extLst>
              </p:cNvPr>
              <p:cNvSpPr/>
              <p:nvPr/>
            </p:nvSpPr>
            <p:spPr>
              <a:xfrm>
                <a:off x="8623417" y="3925164"/>
                <a:ext cx="5411" cy="34756"/>
              </a:xfrm>
              <a:custGeom>
                <a:avLst/>
                <a:gdLst>
                  <a:gd name="connsiteX0" fmla="*/ 0 w 5411"/>
                  <a:gd name="connsiteY0" fmla="*/ 0 h 34756"/>
                  <a:gd name="connsiteX1" fmla="*/ 0 w 5411"/>
                  <a:gd name="connsiteY1" fmla="*/ 34757 h 3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1" h="34756">
                    <a:moveTo>
                      <a:pt x="0" y="0"/>
                    </a:moveTo>
                    <a:lnTo>
                      <a:pt x="0" y="34757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265C22B-384D-866A-52E3-3E300AD8DF01}"/>
                  </a:ext>
                </a:extLst>
              </p:cNvPr>
              <p:cNvSpPr/>
              <p:nvPr/>
            </p:nvSpPr>
            <p:spPr>
              <a:xfrm>
                <a:off x="8606154" y="3942542"/>
                <a:ext cx="34580" cy="5430"/>
              </a:xfrm>
              <a:custGeom>
                <a:avLst/>
                <a:gdLst>
                  <a:gd name="connsiteX0" fmla="*/ 34581 w 34580"/>
                  <a:gd name="connsiteY0" fmla="*/ 0 h 5430"/>
                  <a:gd name="connsiteX1" fmla="*/ 0 w 34580"/>
                  <a:gd name="connsiteY1" fmla="*/ 0 h 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80" h="5430">
                    <a:moveTo>
                      <a:pt x="3458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1AB3968F-6544-D282-91FF-F5184B1E5B55}"/>
                  </a:ext>
                </a:extLst>
              </p:cNvPr>
              <p:cNvSpPr/>
              <p:nvPr/>
            </p:nvSpPr>
            <p:spPr>
              <a:xfrm>
                <a:off x="8664709" y="3925164"/>
                <a:ext cx="5411" cy="34756"/>
              </a:xfrm>
              <a:custGeom>
                <a:avLst/>
                <a:gdLst>
                  <a:gd name="connsiteX0" fmla="*/ 0 w 5411"/>
                  <a:gd name="connsiteY0" fmla="*/ 0 h 34756"/>
                  <a:gd name="connsiteX1" fmla="*/ 0 w 5411"/>
                  <a:gd name="connsiteY1" fmla="*/ 34757 h 3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1" h="34756">
                    <a:moveTo>
                      <a:pt x="0" y="0"/>
                    </a:moveTo>
                    <a:lnTo>
                      <a:pt x="0" y="34757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74073129-0EEE-90C1-90C9-10CF29D1AEE2}"/>
                  </a:ext>
                </a:extLst>
              </p:cNvPr>
              <p:cNvSpPr/>
              <p:nvPr/>
            </p:nvSpPr>
            <p:spPr>
              <a:xfrm>
                <a:off x="8647445" y="3942542"/>
                <a:ext cx="34580" cy="5430"/>
              </a:xfrm>
              <a:custGeom>
                <a:avLst/>
                <a:gdLst>
                  <a:gd name="connsiteX0" fmla="*/ 34581 w 34580"/>
                  <a:gd name="connsiteY0" fmla="*/ 0 h 5430"/>
                  <a:gd name="connsiteX1" fmla="*/ 0 w 34580"/>
                  <a:gd name="connsiteY1" fmla="*/ 0 h 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80" h="5430">
                    <a:moveTo>
                      <a:pt x="3458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DEEC7209-24D0-EE6B-9932-A6BC5491A758}"/>
                  </a:ext>
                </a:extLst>
              </p:cNvPr>
              <p:cNvSpPr/>
              <p:nvPr/>
            </p:nvSpPr>
            <p:spPr>
              <a:xfrm>
                <a:off x="8800704" y="3925164"/>
                <a:ext cx="5411" cy="34756"/>
              </a:xfrm>
              <a:custGeom>
                <a:avLst/>
                <a:gdLst>
                  <a:gd name="connsiteX0" fmla="*/ 0 w 5411"/>
                  <a:gd name="connsiteY0" fmla="*/ 0 h 34756"/>
                  <a:gd name="connsiteX1" fmla="*/ 0 w 5411"/>
                  <a:gd name="connsiteY1" fmla="*/ 34757 h 3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1" h="34756">
                    <a:moveTo>
                      <a:pt x="0" y="0"/>
                    </a:moveTo>
                    <a:lnTo>
                      <a:pt x="0" y="34757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2B2C3B83-17A2-D55F-3CD0-E467B7FCBA1D}"/>
                  </a:ext>
                </a:extLst>
              </p:cNvPr>
              <p:cNvSpPr/>
              <p:nvPr/>
            </p:nvSpPr>
            <p:spPr>
              <a:xfrm>
                <a:off x="8783387" y="3942542"/>
                <a:ext cx="34580" cy="5430"/>
              </a:xfrm>
              <a:custGeom>
                <a:avLst/>
                <a:gdLst>
                  <a:gd name="connsiteX0" fmla="*/ 34581 w 34580"/>
                  <a:gd name="connsiteY0" fmla="*/ 0 h 5430"/>
                  <a:gd name="connsiteX1" fmla="*/ 0 w 34580"/>
                  <a:gd name="connsiteY1" fmla="*/ 0 h 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80" h="5430">
                    <a:moveTo>
                      <a:pt x="3458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E04A6774-15A9-BEAA-41D6-A25B4145BE22}"/>
                  </a:ext>
                </a:extLst>
              </p:cNvPr>
              <p:cNvSpPr/>
              <p:nvPr/>
            </p:nvSpPr>
            <p:spPr>
              <a:xfrm>
                <a:off x="8923496" y="3925164"/>
                <a:ext cx="5411" cy="34756"/>
              </a:xfrm>
              <a:custGeom>
                <a:avLst/>
                <a:gdLst>
                  <a:gd name="connsiteX0" fmla="*/ 0 w 5411"/>
                  <a:gd name="connsiteY0" fmla="*/ 0 h 34756"/>
                  <a:gd name="connsiteX1" fmla="*/ 0 w 5411"/>
                  <a:gd name="connsiteY1" fmla="*/ 34757 h 3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1" h="34756">
                    <a:moveTo>
                      <a:pt x="0" y="0"/>
                    </a:moveTo>
                    <a:lnTo>
                      <a:pt x="0" y="34757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5D059E6E-F17A-8016-1660-9F3BFDD16D69}"/>
                  </a:ext>
                </a:extLst>
              </p:cNvPr>
              <p:cNvSpPr/>
              <p:nvPr/>
            </p:nvSpPr>
            <p:spPr>
              <a:xfrm>
                <a:off x="8906232" y="3942542"/>
                <a:ext cx="34580" cy="5430"/>
              </a:xfrm>
              <a:custGeom>
                <a:avLst/>
                <a:gdLst>
                  <a:gd name="connsiteX0" fmla="*/ 34581 w 34580"/>
                  <a:gd name="connsiteY0" fmla="*/ 0 h 5430"/>
                  <a:gd name="connsiteX1" fmla="*/ 0 w 34580"/>
                  <a:gd name="connsiteY1" fmla="*/ 0 h 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80" h="5430">
                    <a:moveTo>
                      <a:pt x="3458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9C60BB02-0AA2-AEC1-DB2D-6C6525C327E9}"/>
                  </a:ext>
                </a:extLst>
              </p:cNvPr>
              <p:cNvSpPr/>
              <p:nvPr/>
            </p:nvSpPr>
            <p:spPr>
              <a:xfrm>
                <a:off x="9157930" y="4016020"/>
                <a:ext cx="5411" cy="34702"/>
              </a:xfrm>
              <a:custGeom>
                <a:avLst/>
                <a:gdLst>
                  <a:gd name="connsiteX0" fmla="*/ 0 w 5411"/>
                  <a:gd name="connsiteY0" fmla="*/ 0 h 34702"/>
                  <a:gd name="connsiteX1" fmla="*/ 0 w 5411"/>
                  <a:gd name="connsiteY1" fmla="*/ 34703 h 3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1" h="34702">
                    <a:moveTo>
                      <a:pt x="0" y="0"/>
                    </a:moveTo>
                    <a:lnTo>
                      <a:pt x="0" y="34703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4EB4F9CB-A834-868D-7712-5A8D4B33D703}"/>
                  </a:ext>
                </a:extLst>
              </p:cNvPr>
              <p:cNvSpPr/>
              <p:nvPr/>
            </p:nvSpPr>
            <p:spPr>
              <a:xfrm>
                <a:off x="9140667" y="4033399"/>
                <a:ext cx="34580" cy="5430"/>
              </a:xfrm>
              <a:custGeom>
                <a:avLst/>
                <a:gdLst>
                  <a:gd name="connsiteX0" fmla="*/ 34581 w 34580"/>
                  <a:gd name="connsiteY0" fmla="*/ 0 h 5430"/>
                  <a:gd name="connsiteX1" fmla="*/ 0 w 34580"/>
                  <a:gd name="connsiteY1" fmla="*/ 0 h 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80" h="5430">
                    <a:moveTo>
                      <a:pt x="3458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3D9F9988-99E3-416F-4E83-95F011C05478}"/>
                  </a:ext>
                </a:extLst>
              </p:cNvPr>
              <p:cNvSpPr/>
              <p:nvPr/>
            </p:nvSpPr>
            <p:spPr>
              <a:xfrm>
                <a:off x="9328074" y="4016020"/>
                <a:ext cx="5411" cy="34702"/>
              </a:xfrm>
              <a:custGeom>
                <a:avLst/>
                <a:gdLst>
                  <a:gd name="connsiteX0" fmla="*/ 0 w 5411"/>
                  <a:gd name="connsiteY0" fmla="*/ 0 h 34702"/>
                  <a:gd name="connsiteX1" fmla="*/ 0 w 5411"/>
                  <a:gd name="connsiteY1" fmla="*/ 34703 h 3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1" h="34702">
                    <a:moveTo>
                      <a:pt x="0" y="0"/>
                    </a:moveTo>
                    <a:lnTo>
                      <a:pt x="0" y="34703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C5A65238-3403-2EB1-2FAD-DAD75A33B9F8}"/>
                  </a:ext>
                </a:extLst>
              </p:cNvPr>
              <p:cNvSpPr/>
              <p:nvPr/>
            </p:nvSpPr>
            <p:spPr>
              <a:xfrm>
                <a:off x="9310756" y="4033399"/>
                <a:ext cx="34634" cy="5430"/>
              </a:xfrm>
              <a:custGeom>
                <a:avLst/>
                <a:gdLst>
                  <a:gd name="connsiteX0" fmla="*/ 34635 w 34634"/>
                  <a:gd name="connsiteY0" fmla="*/ 0 h 5430"/>
                  <a:gd name="connsiteX1" fmla="*/ 0 w 34634"/>
                  <a:gd name="connsiteY1" fmla="*/ 0 h 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634" h="5430">
                    <a:moveTo>
                      <a:pt x="34635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3A12B1C2-E8DB-D501-2711-EBEE911F6F91}"/>
                  </a:ext>
                </a:extLst>
              </p:cNvPr>
              <p:cNvSpPr/>
              <p:nvPr/>
            </p:nvSpPr>
            <p:spPr>
              <a:xfrm>
                <a:off x="9332998" y="4016020"/>
                <a:ext cx="5411" cy="34702"/>
              </a:xfrm>
              <a:custGeom>
                <a:avLst/>
                <a:gdLst>
                  <a:gd name="connsiteX0" fmla="*/ 0 w 5411"/>
                  <a:gd name="connsiteY0" fmla="*/ 0 h 34702"/>
                  <a:gd name="connsiteX1" fmla="*/ 0 w 5411"/>
                  <a:gd name="connsiteY1" fmla="*/ 34703 h 3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1" h="34702">
                    <a:moveTo>
                      <a:pt x="0" y="0"/>
                    </a:moveTo>
                    <a:lnTo>
                      <a:pt x="0" y="34703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0664998D-62B1-D3AA-6C41-F602D7E26CD5}"/>
                  </a:ext>
                </a:extLst>
              </p:cNvPr>
              <p:cNvSpPr/>
              <p:nvPr/>
            </p:nvSpPr>
            <p:spPr>
              <a:xfrm>
                <a:off x="9315735" y="4033399"/>
                <a:ext cx="34580" cy="5430"/>
              </a:xfrm>
              <a:custGeom>
                <a:avLst/>
                <a:gdLst>
                  <a:gd name="connsiteX0" fmla="*/ 34581 w 34580"/>
                  <a:gd name="connsiteY0" fmla="*/ 0 h 5430"/>
                  <a:gd name="connsiteX1" fmla="*/ 0 w 34580"/>
                  <a:gd name="connsiteY1" fmla="*/ 0 h 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80" h="5430">
                    <a:moveTo>
                      <a:pt x="34581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C55C728B-EF27-D577-2ADF-3CF01687CB62}"/>
                </a:ext>
              </a:extLst>
            </p:cNvPr>
            <p:cNvGrpSpPr/>
            <p:nvPr/>
          </p:nvGrpSpPr>
          <p:grpSpPr>
            <a:xfrm>
              <a:off x="6795889" y="1732159"/>
              <a:ext cx="1151801" cy="1112555"/>
              <a:chOff x="7299393" y="2027540"/>
              <a:chExt cx="1376528" cy="1235671"/>
            </a:xfrm>
          </p:grpSpPr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3CDB4D7E-45AA-3BA6-2606-06249B4A8E81}"/>
                  </a:ext>
                </a:extLst>
              </p:cNvPr>
              <p:cNvSpPr/>
              <p:nvPr/>
            </p:nvSpPr>
            <p:spPr>
              <a:xfrm>
                <a:off x="7326568" y="2097103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764F6CA-56B2-2603-469A-7383100B512C}"/>
                  </a:ext>
                </a:extLst>
              </p:cNvPr>
              <p:cNvSpPr/>
              <p:nvPr/>
            </p:nvSpPr>
            <p:spPr>
              <a:xfrm>
                <a:off x="7309299" y="2114372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55BF49E4-D4F4-2E2A-14DA-AE639867A6BF}"/>
                  </a:ext>
                </a:extLst>
              </p:cNvPr>
              <p:cNvSpPr/>
              <p:nvPr/>
            </p:nvSpPr>
            <p:spPr>
              <a:xfrm>
                <a:off x="7436731" y="2535213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FEAD4235-DDF6-0F63-8DCD-EECE76868A05}"/>
                  </a:ext>
                </a:extLst>
              </p:cNvPr>
              <p:cNvSpPr/>
              <p:nvPr/>
            </p:nvSpPr>
            <p:spPr>
              <a:xfrm>
                <a:off x="7419408" y="2552536"/>
                <a:ext cx="34646" cy="5413"/>
              </a:xfrm>
              <a:custGeom>
                <a:avLst/>
                <a:gdLst>
                  <a:gd name="connsiteX0" fmla="*/ 34646 w 34646"/>
                  <a:gd name="connsiteY0" fmla="*/ 0 h 5413"/>
                  <a:gd name="connsiteX1" fmla="*/ 0 w 34646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646" h="5413">
                    <a:moveTo>
                      <a:pt x="34646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29174FAF-1868-3854-C19E-6F817CA25C00}"/>
                  </a:ext>
                </a:extLst>
              </p:cNvPr>
              <p:cNvSpPr/>
              <p:nvPr/>
            </p:nvSpPr>
            <p:spPr>
              <a:xfrm>
                <a:off x="7462878" y="2582905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79C72EA0-B4A7-AD23-EDC7-ECC357B1FD72}"/>
                  </a:ext>
                </a:extLst>
              </p:cNvPr>
              <p:cNvSpPr/>
              <p:nvPr/>
            </p:nvSpPr>
            <p:spPr>
              <a:xfrm>
                <a:off x="7445555" y="2600174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63BD964E-5233-A527-93A5-02C460F904D0}"/>
                  </a:ext>
                </a:extLst>
              </p:cNvPr>
              <p:cNvSpPr/>
              <p:nvPr/>
            </p:nvSpPr>
            <p:spPr>
              <a:xfrm>
                <a:off x="7485777" y="2582905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12B1F30F-B64B-2BD1-3ED4-92754C31FB6C}"/>
                  </a:ext>
                </a:extLst>
              </p:cNvPr>
              <p:cNvSpPr/>
              <p:nvPr/>
            </p:nvSpPr>
            <p:spPr>
              <a:xfrm>
                <a:off x="7468508" y="2600174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4F91B8CD-6380-8F9F-0430-B080D83347D9}"/>
                  </a:ext>
                </a:extLst>
              </p:cNvPr>
              <p:cNvSpPr/>
              <p:nvPr/>
            </p:nvSpPr>
            <p:spPr>
              <a:xfrm>
                <a:off x="7542997" y="2627728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67A37FB5-3AB0-E3A1-27B7-B36182CBD6F5}"/>
                  </a:ext>
                </a:extLst>
              </p:cNvPr>
              <p:cNvSpPr/>
              <p:nvPr/>
            </p:nvSpPr>
            <p:spPr>
              <a:xfrm>
                <a:off x="7525674" y="2645051"/>
                <a:ext cx="34646" cy="5413"/>
              </a:xfrm>
              <a:custGeom>
                <a:avLst/>
                <a:gdLst>
                  <a:gd name="connsiteX0" fmla="*/ 34646 w 34646"/>
                  <a:gd name="connsiteY0" fmla="*/ 0 h 5413"/>
                  <a:gd name="connsiteX1" fmla="*/ 0 w 34646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646" h="5413">
                    <a:moveTo>
                      <a:pt x="34646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B4842B16-1CEB-B108-A532-C4D62804E9D4}"/>
                  </a:ext>
                </a:extLst>
              </p:cNvPr>
              <p:cNvSpPr/>
              <p:nvPr/>
            </p:nvSpPr>
            <p:spPr>
              <a:xfrm>
                <a:off x="7557126" y="2627728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808921E6-ED90-5656-8A40-416A5B69FFFC}"/>
                  </a:ext>
                </a:extLst>
              </p:cNvPr>
              <p:cNvSpPr/>
              <p:nvPr/>
            </p:nvSpPr>
            <p:spPr>
              <a:xfrm>
                <a:off x="7539803" y="2645051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BCB0C16A-8BCC-7F67-60C3-FD35CFB0BC1C}"/>
                  </a:ext>
                </a:extLst>
              </p:cNvPr>
              <p:cNvSpPr/>
              <p:nvPr/>
            </p:nvSpPr>
            <p:spPr>
              <a:xfrm>
                <a:off x="7563839" y="2627728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7791D752-FAC6-3FEB-3393-30913EC89AB0}"/>
                  </a:ext>
                </a:extLst>
              </p:cNvPr>
              <p:cNvSpPr/>
              <p:nvPr/>
            </p:nvSpPr>
            <p:spPr>
              <a:xfrm>
                <a:off x="7546516" y="2645051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36912E4D-DAB0-FF12-7E90-FF40E682194E}"/>
                  </a:ext>
                </a:extLst>
              </p:cNvPr>
              <p:cNvSpPr/>
              <p:nvPr/>
            </p:nvSpPr>
            <p:spPr>
              <a:xfrm>
                <a:off x="7624199" y="2689496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F0E30280-E689-8AF2-9881-7C6425668F95}"/>
                  </a:ext>
                </a:extLst>
              </p:cNvPr>
              <p:cNvSpPr/>
              <p:nvPr/>
            </p:nvSpPr>
            <p:spPr>
              <a:xfrm>
                <a:off x="7606876" y="2706819"/>
                <a:ext cx="34646" cy="5413"/>
              </a:xfrm>
              <a:custGeom>
                <a:avLst/>
                <a:gdLst>
                  <a:gd name="connsiteX0" fmla="*/ 34646 w 34646"/>
                  <a:gd name="connsiteY0" fmla="*/ 0 h 5413"/>
                  <a:gd name="connsiteX1" fmla="*/ 0 w 34646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646" h="5413">
                    <a:moveTo>
                      <a:pt x="34646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3DEFAAB1-A398-7802-1585-9701B6445888}"/>
                  </a:ext>
                </a:extLst>
              </p:cNvPr>
              <p:cNvSpPr/>
              <p:nvPr/>
            </p:nvSpPr>
            <p:spPr>
              <a:xfrm>
                <a:off x="7684559" y="27474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69821B93-0372-92AC-01ED-F6C9AEC5FA11}"/>
                  </a:ext>
                </a:extLst>
              </p:cNvPr>
              <p:cNvSpPr/>
              <p:nvPr/>
            </p:nvSpPr>
            <p:spPr>
              <a:xfrm>
                <a:off x="7667290" y="2764688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803E54C9-DC84-3353-98E2-875B72F18D0B}"/>
                  </a:ext>
                </a:extLst>
              </p:cNvPr>
              <p:cNvSpPr/>
              <p:nvPr/>
            </p:nvSpPr>
            <p:spPr>
              <a:xfrm>
                <a:off x="7299393" y="2027540"/>
                <a:ext cx="1371603" cy="1218349"/>
              </a:xfrm>
              <a:custGeom>
                <a:avLst/>
                <a:gdLst>
                  <a:gd name="connsiteX0" fmla="*/ 0 w 1371603"/>
                  <a:gd name="connsiteY0" fmla="*/ 0 h 1218349"/>
                  <a:gd name="connsiteX1" fmla="*/ 16240 w 1371603"/>
                  <a:gd name="connsiteY1" fmla="*/ 0 h 1218349"/>
                  <a:gd name="connsiteX2" fmla="*/ 16240 w 1371603"/>
                  <a:gd name="connsiteY2" fmla="*/ 45202 h 1218349"/>
                  <a:gd name="connsiteX3" fmla="*/ 25064 w 1371603"/>
                  <a:gd name="connsiteY3" fmla="*/ 45202 h 1218349"/>
                  <a:gd name="connsiteX4" fmla="*/ 25064 w 1371603"/>
                  <a:gd name="connsiteY4" fmla="*/ 90026 h 1218349"/>
                  <a:gd name="connsiteX5" fmla="*/ 33563 w 1371603"/>
                  <a:gd name="connsiteY5" fmla="*/ 90026 h 1218349"/>
                  <a:gd name="connsiteX6" fmla="*/ 33563 w 1371603"/>
                  <a:gd name="connsiteY6" fmla="*/ 129219 h 1218349"/>
                  <a:gd name="connsiteX7" fmla="*/ 67073 w 1371603"/>
                  <a:gd name="connsiteY7" fmla="*/ 129219 h 1218349"/>
                  <a:gd name="connsiteX8" fmla="*/ 67073 w 1371603"/>
                  <a:gd name="connsiteY8" fmla="*/ 176857 h 1218349"/>
                  <a:gd name="connsiteX9" fmla="*/ 82609 w 1371603"/>
                  <a:gd name="connsiteY9" fmla="*/ 176857 h 1218349"/>
                  <a:gd name="connsiteX10" fmla="*/ 82609 w 1371603"/>
                  <a:gd name="connsiteY10" fmla="*/ 216050 h 1218349"/>
                  <a:gd name="connsiteX11" fmla="*/ 88618 w 1371603"/>
                  <a:gd name="connsiteY11" fmla="*/ 216050 h 1218349"/>
                  <a:gd name="connsiteX12" fmla="*/ 88618 w 1371603"/>
                  <a:gd name="connsiteY12" fmla="*/ 261632 h 1218349"/>
                  <a:gd name="connsiteX13" fmla="*/ 99553 w 1371603"/>
                  <a:gd name="connsiteY13" fmla="*/ 261632 h 1218349"/>
                  <a:gd name="connsiteX14" fmla="*/ 99553 w 1371603"/>
                  <a:gd name="connsiteY14" fmla="*/ 270456 h 1218349"/>
                  <a:gd name="connsiteX15" fmla="*/ 106645 w 1371603"/>
                  <a:gd name="connsiteY15" fmla="*/ 270456 h 1218349"/>
                  <a:gd name="connsiteX16" fmla="*/ 106645 w 1371603"/>
                  <a:gd name="connsiteY16" fmla="*/ 309974 h 1218349"/>
                  <a:gd name="connsiteX17" fmla="*/ 113303 w 1371603"/>
                  <a:gd name="connsiteY17" fmla="*/ 309974 h 1218349"/>
                  <a:gd name="connsiteX18" fmla="*/ 113303 w 1371603"/>
                  <a:gd name="connsiteY18" fmla="*/ 407416 h 1218349"/>
                  <a:gd name="connsiteX19" fmla="*/ 123210 w 1371603"/>
                  <a:gd name="connsiteY19" fmla="*/ 407416 h 1218349"/>
                  <a:gd name="connsiteX20" fmla="*/ 123210 w 1371603"/>
                  <a:gd name="connsiteY20" fmla="*/ 524617 h 1218349"/>
                  <a:gd name="connsiteX21" fmla="*/ 147949 w 1371603"/>
                  <a:gd name="connsiteY21" fmla="*/ 524617 h 1218349"/>
                  <a:gd name="connsiteX22" fmla="*/ 147949 w 1371603"/>
                  <a:gd name="connsiteY22" fmla="*/ 571605 h 1218349"/>
                  <a:gd name="connsiteX23" fmla="*/ 233373 w 1371603"/>
                  <a:gd name="connsiteY23" fmla="*/ 571605 h 1218349"/>
                  <a:gd name="connsiteX24" fmla="*/ 233373 w 1371603"/>
                  <a:gd name="connsiteY24" fmla="*/ 616429 h 1218349"/>
                  <a:gd name="connsiteX25" fmla="*/ 266883 w 1371603"/>
                  <a:gd name="connsiteY25" fmla="*/ 616429 h 1218349"/>
                  <a:gd name="connsiteX26" fmla="*/ 266883 w 1371603"/>
                  <a:gd name="connsiteY26" fmla="*/ 630179 h 1218349"/>
                  <a:gd name="connsiteX27" fmla="*/ 298660 w 1371603"/>
                  <a:gd name="connsiteY27" fmla="*/ 630179 h 1218349"/>
                  <a:gd name="connsiteX28" fmla="*/ 298660 w 1371603"/>
                  <a:gd name="connsiteY28" fmla="*/ 679603 h 1218349"/>
                  <a:gd name="connsiteX29" fmla="*/ 365407 w 1371603"/>
                  <a:gd name="connsiteY29" fmla="*/ 679603 h 1218349"/>
                  <a:gd name="connsiteX30" fmla="*/ 365407 w 1371603"/>
                  <a:gd name="connsiteY30" fmla="*/ 737148 h 1218349"/>
                  <a:gd name="connsiteX31" fmla="*/ 420841 w 1371603"/>
                  <a:gd name="connsiteY31" fmla="*/ 737148 h 1218349"/>
                  <a:gd name="connsiteX32" fmla="*/ 420841 w 1371603"/>
                  <a:gd name="connsiteY32" fmla="*/ 796101 h 1218349"/>
                  <a:gd name="connsiteX33" fmla="*/ 494247 w 1371603"/>
                  <a:gd name="connsiteY33" fmla="*/ 796101 h 1218349"/>
                  <a:gd name="connsiteX34" fmla="*/ 494247 w 1371603"/>
                  <a:gd name="connsiteY34" fmla="*/ 851534 h 1218349"/>
                  <a:gd name="connsiteX35" fmla="*/ 578643 w 1371603"/>
                  <a:gd name="connsiteY35" fmla="*/ 851534 h 1218349"/>
                  <a:gd name="connsiteX36" fmla="*/ 578643 w 1371603"/>
                  <a:gd name="connsiteY36" fmla="*/ 929921 h 1218349"/>
                  <a:gd name="connsiteX37" fmla="*/ 610095 w 1371603"/>
                  <a:gd name="connsiteY37" fmla="*/ 929921 h 1218349"/>
                  <a:gd name="connsiteX38" fmla="*/ 610095 w 1371603"/>
                  <a:gd name="connsiteY38" fmla="*/ 1003002 h 1218349"/>
                  <a:gd name="connsiteX39" fmla="*/ 630882 w 1371603"/>
                  <a:gd name="connsiteY39" fmla="*/ 1003002 h 1218349"/>
                  <a:gd name="connsiteX40" fmla="*/ 630882 w 1371603"/>
                  <a:gd name="connsiteY40" fmla="*/ 1072944 h 1218349"/>
                  <a:gd name="connsiteX41" fmla="*/ 637974 w 1371603"/>
                  <a:gd name="connsiteY41" fmla="*/ 1072944 h 1218349"/>
                  <a:gd name="connsiteX42" fmla="*/ 637974 w 1371603"/>
                  <a:gd name="connsiteY42" fmla="*/ 1146350 h 1218349"/>
                  <a:gd name="connsiteX43" fmla="*/ 702935 w 1371603"/>
                  <a:gd name="connsiteY43" fmla="*/ 1146350 h 1218349"/>
                  <a:gd name="connsiteX44" fmla="*/ 702935 w 1371603"/>
                  <a:gd name="connsiteY44" fmla="*/ 1218349 h 1218349"/>
                  <a:gd name="connsiteX45" fmla="*/ 1371604 w 1371603"/>
                  <a:gd name="connsiteY45" fmla="*/ 1218349 h 1218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371603" h="1218349">
                    <a:moveTo>
                      <a:pt x="0" y="0"/>
                    </a:moveTo>
                    <a:lnTo>
                      <a:pt x="16240" y="0"/>
                    </a:lnTo>
                    <a:lnTo>
                      <a:pt x="16240" y="45202"/>
                    </a:lnTo>
                    <a:lnTo>
                      <a:pt x="25064" y="45202"/>
                    </a:lnTo>
                    <a:lnTo>
                      <a:pt x="25064" y="90026"/>
                    </a:lnTo>
                    <a:lnTo>
                      <a:pt x="33563" y="90026"/>
                    </a:lnTo>
                    <a:lnTo>
                      <a:pt x="33563" y="129219"/>
                    </a:lnTo>
                    <a:lnTo>
                      <a:pt x="67073" y="129219"/>
                    </a:lnTo>
                    <a:lnTo>
                      <a:pt x="67073" y="176857"/>
                    </a:lnTo>
                    <a:lnTo>
                      <a:pt x="82609" y="176857"/>
                    </a:lnTo>
                    <a:lnTo>
                      <a:pt x="82609" y="216050"/>
                    </a:lnTo>
                    <a:lnTo>
                      <a:pt x="88618" y="216050"/>
                    </a:lnTo>
                    <a:lnTo>
                      <a:pt x="88618" y="261632"/>
                    </a:lnTo>
                    <a:lnTo>
                      <a:pt x="99553" y="261632"/>
                    </a:lnTo>
                    <a:lnTo>
                      <a:pt x="99553" y="270456"/>
                    </a:lnTo>
                    <a:lnTo>
                      <a:pt x="106645" y="270456"/>
                    </a:lnTo>
                    <a:lnTo>
                      <a:pt x="106645" y="309974"/>
                    </a:lnTo>
                    <a:lnTo>
                      <a:pt x="113303" y="309974"/>
                    </a:lnTo>
                    <a:lnTo>
                      <a:pt x="113303" y="407416"/>
                    </a:lnTo>
                    <a:lnTo>
                      <a:pt x="123210" y="407416"/>
                    </a:lnTo>
                    <a:lnTo>
                      <a:pt x="123210" y="524617"/>
                    </a:lnTo>
                    <a:lnTo>
                      <a:pt x="147949" y="524617"/>
                    </a:lnTo>
                    <a:lnTo>
                      <a:pt x="147949" y="571605"/>
                    </a:lnTo>
                    <a:lnTo>
                      <a:pt x="233373" y="571605"/>
                    </a:lnTo>
                    <a:lnTo>
                      <a:pt x="233373" y="616429"/>
                    </a:lnTo>
                    <a:lnTo>
                      <a:pt x="266883" y="616429"/>
                    </a:lnTo>
                    <a:lnTo>
                      <a:pt x="266883" y="630179"/>
                    </a:lnTo>
                    <a:lnTo>
                      <a:pt x="298660" y="630179"/>
                    </a:lnTo>
                    <a:lnTo>
                      <a:pt x="298660" y="679603"/>
                    </a:lnTo>
                    <a:lnTo>
                      <a:pt x="365407" y="679603"/>
                    </a:lnTo>
                    <a:lnTo>
                      <a:pt x="365407" y="737148"/>
                    </a:lnTo>
                    <a:lnTo>
                      <a:pt x="420841" y="737148"/>
                    </a:lnTo>
                    <a:lnTo>
                      <a:pt x="420841" y="796101"/>
                    </a:lnTo>
                    <a:lnTo>
                      <a:pt x="494247" y="796101"/>
                    </a:lnTo>
                    <a:lnTo>
                      <a:pt x="494247" y="851534"/>
                    </a:lnTo>
                    <a:lnTo>
                      <a:pt x="578643" y="851534"/>
                    </a:lnTo>
                    <a:lnTo>
                      <a:pt x="578643" y="929921"/>
                    </a:lnTo>
                    <a:lnTo>
                      <a:pt x="610095" y="929921"/>
                    </a:lnTo>
                    <a:lnTo>
                      <a:pt x="610095" y="1003002"/>
                    </a:lnTo>
                    <a:lnTo>
                      <a:pt x="630882" y="1003002"/>
                    </a:lnTo>
                    <a:lnTo>
                      <a:pt x="630882" y="1072944"/>
                    </a:lnTo>
                    <a:lnTo>
                      <a:pt x="637974" y="1072944"/>
                    </a:lnTo>
                    <a:lnTo>
                      <a:pt x="637974" y="1146350"/>
                    </a:lnTo>
                    <a:lnTo>
                      <a:pt x="702935" y="1146350"/>
                    </a:lnTo>
                    <a:lnTo>
                      <a:pt x="702935" y="1218349"/>
                    </a:lnTo>
                    <a:lnTo>
                      <a:pt x="1371604" y="1218349"/>
                    </a:lnTo>
                  </a:path>
                </a:pathLst>
              </a:custGeom>
              <a:noFill/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048F454F-9E1A-209A-CB50-E827BFF6BDE0}"/>
                  </a:ext>
                </a:extLst>
              </p:cNvPr>
              <p:cNvSpPr/>
              <p:nvPr/>
            </p:nvSpPr>
            <p:spPr>
              <a:xfrm>
                <a:off x="7762242" y="2805831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C9EB566F-9179-6994-CD8C-315FEF952097}"/>
                  </a:ext>
                </a:extLst>
              </p:cNvPr>
              <p:cNvSpPr/>
              <p:nvPr/>
            </p:nvSpPr>
            <p:spPr>
              <a:xfrm>
                <a:off x="7744919" y="2823154"/>
                <a:ext cx="34646" cy="5413"/>
              </a:xfrm>
              <a:custGeom>
                <a:avLst/>
                <a:gdLst>
                  <a:gd name="connsiteX0" fmla="*/ 34646 w 34646"/>
                  <a:gd name="connsiteY0" fmla="*/ 0 h 5413"/>
                  <a:gd name="connsiteX1" fmla="*/ 0 w 34646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646" h="5413">
                    <a:moveTo>
                      <a:pt x="34646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48FE31BF-6EC7-B844-39CF-BD4445D10C84}"/>
                  </a:ext>
                </a:extLst>
              </p:cNvPr>
              <p:cNvSpPr/>
              <p:nvPr/>
            </p:nvSpPr>
            <p:spPr>
              <a:xfrm>
                <a:off x="7779565" y="2805831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15B43DBD-1C7B-DD70-DAC5-73F5B498B6B6}"/>
                  </a:ext>
                </a:extLst>
              </p:cNvPr>
              <p:cNvSpPr/>
              <p:nvPr/>
            </p:nvSpPr>
            <p:spPr>
              <a:xfrm>
                <a:off x="7762242" y="2823154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AF96B62B-031E-5CCD-0B46-5ED76D870FEB}"/>
                  </a:ext>
                </a:extLst>
              </p:cNvPr>
              <p:cNvSpPr/>
              <p:nvPr/>
            </p:nvSpPr>
            <p:spPr>
              <a:xfrm>
                <a:off x="7786223" y="2805831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BED9A8CB-1B91-26ED-64E7-0BF805FF52C5}"/>
                  </a:ext>
                </a:extLst>
              </p:cNvPr>
              <p:cNvSpPr/>
              <p:nvPr/>
            </p:nvSpPr>
            <p:spPr>
              <a:xfrm>
                <a:off x="7768954" y="2823154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964DC52-959E-6D03-1DE5-2A31E9604761}"/>
                  </a:ext>
                </a:extLst>
              </p:cNvPr>
              <p:cNvSpPr/>
              <p:nvPr/>
            </p:nvSpPr>
            <p:spPr>
              <a:xfrm>
                <a:off x="7824388" y="2863754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00635CE-C18D-0ADB-9C3D-7C37F05B8214}"/>
                  </a:ext>
                </a:extLst>
              </p:cNvPr>
              <p:cNvSpPr/>
              <p:nvPr/>
            </p:nvSpPr>
            <p:spPr>
              <a:xfrm>
                <a:off x="7807065" y="288102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35FFB113-A256-CBE9-5801-F6935DD5549A}"/>
                  </a:ext>
                </a:extLst>
              </p:cNvPr>
              <p:cNvSpPr/>
              <p:nvPr/>
            </p:nvSpPr>
            <p:spPr>
              <a:xfrm>
                <a:off x="7829314" y="2863754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3A9EE0A8-5BB6-73B9-D088-EA1C472BB49B}"/>
                  </a:ext>
                </a:extLst>
              </p:cNvPr>
              <p:cNvSpPr/>
              <p:nvPr/>
            </p:nvSpPr>
            <p:spPr>
              <a:xfrm>
                <a:off x="7812045" y="288102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A722A351-5CCD-3E8A-4369-F1851A3793F2}"/>
                  </a:ext>
                </a:extLst>
              </p:cNvPr>
              <p:cNvSpPr/>
              <p:nvPr/>
            </p:nvSpPr>
            <p:spPr>
              <a:xfrm>
                <a:off x="7898498" y="2940517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32022492-3D6F-1298-955C-60947416F14F}"/>
                  </a:ext>
                </a:extLst>
              </p:cNvPr>
              <p:cNvSpPr/>
              <p:nvPr/>
            </p:nvSpPr>
            <p:spPr>
              <a:xfrm>
                <a:off x="7881229" y="2957840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2B5A74F2-71F9-FE4B-6924-2FC46CC1622A}"/>
                  </a:ext>
                </a:extLst>
              </p:cNvPr>
              <p:cNvSpPr/>
              <p:nvPr/>
            </p:nvSpPr>
            <p:spPr>
              <a:xfrm>
                <a:off x="7904886" y="2940517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B2A79B8D-47FA-F4C0-63A6-BE4EE57ADA70}"/>
                  </a:ext>
                </a:extLst>
              </p:cNvPr>
              <p:cNvSpPr/>
              <p:nvPr/>
            </p:nvSpPr>
            <p:spPr>
              <a:xfrm>
                <a:off x="7887563" y="2957840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57DC6F-E60D-9D80-4E4A-33E511E8C4FF}"/>
                  </a:ext>
                </a:extLst>
              </p:cNvPr>
              <p:cNvSpPr/>
              <p:nvPr/>
            </p:nvSpPr>
            <p:spPr>
              <a:xfrm>
                <a:off x="8035133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E1997593-DFDE-16FB-C18E-2ACB3515499F}"/>
                  </a:ext>
                </a:extLst>
              </p:cNvPr>
              <p:cNvSpPr/>
              <p:nvPr/>
            </p:nvSpPr>
            <p:spPr>
              <a:xfrm>
                <a:off x="8017864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3ABD0CCE-7ADC-EA63-27AA-34BD66E88AEB}"/>
                  </a:ext>
                </a:extLst>
              </p:cNvPr>
              <p:cNvSpPr/>
              <p:nvPr/>
            </p:nvSpPr>
            <p:spPr>
              <a:xfrm>
                <a:off x="8069400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C78AFC60-CF20-5F82-0CC6-0E84A7CD88D5}"/>
                  </a:ext>
                </a:extLst>
              </p:cNvPr>
              <p:cNvSpPr/>
              <p:nvPr/>
            </p:nvSpPr>
            <p:spPr>
              <a:xfrm>
                <a:off x="8052077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915CEDC9-DA6F-308C-DE9F-6AA23B3644FE}"/>
                  </a:ext>
                </a:extLst>
              </p:cNvPr>
              <p:cNvSpPr/>
              <p:nvPr/>
            </p:nvSpPr>
            <p:spPr>
              <a:xfrm>
                <a:off x="8072215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0A410DDA-2359-0D7A-C34D-5037E15F5C8A}"/>
                  </a:ext>
                </a:extLst>
              </p:cNvPr>
              <p:cNvSpPr/>
              <p:nvPr/>
            </p:nvSpPr>
            <p:spPr>
              <a:xfrm>
                <a:off x="8054946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DE59D4A7-68D0-3FD5-3C37-2828E119322D}"/>
                  </a:ext>
                </a:extLst>
              </p:cNvPr>
              <p:cNvSpPr/>
              <p:nvPr/>
            </p:nvSpPr>
            <p:spPr>
              <a:xfrm>
                <a:off x="8187684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BA872331-9CDB-64A4-1027-1223398335F9}"/>
                  </a:ext>
                </a:extLst>
              </p:cNvPr>
              <p:cNvSpPr/>
              <p:nvPr/>
            </p:nvSpPr>
            <p:spPr>
              <a:xfrm>
                <a:off x="8170361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6E6807B3-CC9A-F949-710D-CEC1BE05CECF}"/>
                  </a:ext>
                </a:extLst>
              </p:cNvPr>
              <p:cNvSpPr/>
              <p:nvPr/>
            </p:nvSpPr>
            <p:spPr>
              <a:xfrm>
                <a:off x="8230396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07B7BEE2-7774-BFFE-6C6C-CA9FE8248428}"/>
                  </a:ext>
                </a:extLst>
              </p:cNvPr>
              <p:cNvSpPr/>
              <p:nvPr/>
            </p:nvSpPr>
            <p:spPr>
              <a:xfrm>
                <a:off x="8213073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E08E7CC5-FE34-DAF1-8F44-C89865F3A342}"/>
                  </a:ext>
                </a:extLst>
              </p:cNvPr>
              <p:cNvSpPr/>
              <p:nvPr/>
            </p:nvSpPr>
            <p:spPr>
              <a:xfrm>
                <a:off x="8294654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DBBCD57-DA2F-7D49-1B0B-4ADD56337840}"/>
                  </a:ext>
                </a:extLst>
              </p:cNvPr>
              <p:cNvSpPr/>
              <p:nvPr/>
            </p:nvSpPr>
            <p:spPr>
              <a:xfrm>
                <a:off x="8277331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7ECAE05B-6DB0-4C50-26F9-5A7B036A4896}"/>
                  </a:ext>
                </a:extLst>
              </p:cNvPr>
              <p:cNvSpPr/>
              <p:nvPr/>
            </p:nvSpPr>
            <p:spPr>
              <a:xfrm>
                <a:off x="8319014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AFE572A1-E2FE-54EE-D0C7-C74C36D968B4}"/>
                  </a:ext>
                </a:extLst>
              </p:cNvPr>
              <p:cNvSpPr/>
              <p:nvPr/>
            </p:nvSpPr>
            <p:spPr>
              <a:xfrm>
                <a:off x="8301691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5A992DE8-31CC-2730-3AA1-7208FA886365}"/>
                  </a:ext>
                </a:extLst>
              </p:cNvPr>
              <p:cNvSpPr/>
              <p:nvPr/>
            </p:nvSpPr>
            <p:spPr>
              <a:xfrm>
                <a:off x="8334875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3FE5AF6F-55C0-7750-1E2F-4CA310637572}"/>
                  </a:ext>
                </a:extLst>
              </p:cNvPr>
              <p:cNvSpPr/>
              <p:nvPr/>
            </p:nvSpPr>
            <p:spPr>
              <a:xfrm>
                <a:off x="8317607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B2FA2A54-C28B-399D-C8AB-7A90C54945E3}"/>
                  </a:ext>
                </a:extLst>
              </p:cNvPr>
              <p:cNvSpPr/>
              <p:nvPr/>
            </p:nvSpPr>
            <p:spPr>
              <a:xfrm>
                <a:off x="8426309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56F8494D-5B91-26C2-6CBC-9714701DD138}"/>
                  </a:ext>
                </a:extLst>
              </p:cNvPr>
              <p:cNvSpPr/>
              <p:nvPr/>
            </p:nvSpPr>
            <p:spPr>
              <a:xfrm>
                <a:off x="8409040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A22F2720-FC3F-202F-7208-E87F0B2E5E0C}"/>
                  </a:ext>
                </a:extLst>
              </p:cNvPr>
              <p:cNvSpPr/>
              <p:nvPr/>
            </p:nvSpPr>
            <p:spPr>
              <a:xfrm>
                <a:off x="8448558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EE353C7F-BABF-487F-C8F3-8888F42A41C5}"/>
                  </a:ext>
                </a:extLst>
              </p:cNvPr>
              <p:cNvSpPr/>
              <p:nvPr/>
            </p:nvSpPr>
            <p:spPr>
              <a:xfrm>
                <a:off x="8431289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D92CD459-755F-37AB-287C-DB5D20873D98}"/>
                  </a:ext>
                </a:extLst>
              </p:cNvPr>
              <p:cNvSpPr/>
              <p:nvPr/>
            </p:nvSpPr>
            <p:spPr>
              <a:xfrm>
                <a:off x="8457057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8899DF4B-86FE-6298-7401-31C6A603E6A3}"/>
                  </a:ext>
                </a:extLst>
              </p:cNvPr>
              <p:cNvSpPr/>
              <p:nvPr/>
            </p:nvSpPr>
            <p:spPr>
              <a:xfrm>
                <a:off x="8439734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6300D790-1E27-204D-9EEF-AFF939D321FE}"/>
                  </a:ext>
                </a:extLst>
              </p:cNvPr>
              <p:cNvSpPr/>
              <p:nvPr/>
            </p:nvSpPr>
            <p:spPr>
              <a:xfrm>
                <a:off x="8461658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1F7BEFAB-13A9-B36B-172E-365E2FBAA63F}"/>
                  </a:ext>
                </a:extLst>
              </p:cNvPr>
              <p:cNvSpPr/>
              <p:nvPr/>
            </p:nvSpPr>
            <p:spPr>
              <a:xfrm>
                <a:off x="8444335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BA3D9D93-1A5E-B881-AD4C-041A278EDC65}"/>
                  </a:ext>
                </a:extLst>
              </p:cNvPr>
              <p:cNvSpPr/>
              <p:nvPr/>
            </p:nvSpPr>
            <p:spPr>
              <a:xfrm>
                <a:off x="8513898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4C303B67-E750-D399-22A4-CD8F5914EAD1}"/>
                  </a:ext>
                </a:extLst>
              </p:cNvPr>
              <p:cNvSpPr/>
              <p:nvPr/>
            </p:nvSpPr>
            <p:spPr>
              <a:xfrm>
                <a:off x="8496575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190F9849-9A50-CA94-EEF6-F686F9D5356B}"/>
                  </a:ext>
                </a:extLst>
              </p:cNvPr>
              <p:cNvSpPr/>
              <p:nvPr/>
            </p:nvSpPr>
            <p:spPr>
              <a:xfrm>
                <a:off x="8546000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258F182F-332B-F594-2E19-2A56AB4EA22C}"/>
                  </a:ext>
                </a:extLst>
              </p:cNvPr>
              <p:cNvSpPr/>
              <p:nvPr/>
            </p:nvSpPr>
            <p:spPr>
              <a:xfrm>
                <a:off x="8528731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F7127073-E097-C867-EBDF-E88E69875593}"/>
                  </a:ext>
                </a:extLst>
              </p:cNvPr>
              <p:cNvSpPr/>
              <p:nvPr/>
            </p:nvSpPr>
            <p:spPr>
              <a:xfrm>
                <a:off x="8651941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36D85752-2FAD-DD7E-D7E5-7802933AB0B7}"/>
                  </a:ext>
                </a:extLst>
              </p:cNvPr>
              <p:cNvSpPr/>
              <p:nvPr/>
            </p:nvSpPr>
            <p:spPr>
              <a:xfrm>
                <a:off x="8634618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115686E3-F72F-ABFC-722E-394507CA3F72}"/>
                  </a:ext>
                </a:extLst>
              </p:cNvPr>
              <p:cNvSpPr/>
              <p:nvPr/>
            </p:nvSpPr>
            <p:spPr>
              <a:xfrm>
                <a:off x="8655081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A0B69DEC-C805-1E34-6631-91A2940291BB}"/>
                  </a:ext>
                </a:extLst>
              </p:cNvPr>
              <p:cNvSpPr/>
              <p:nvPr/>
            </p:nvSpPr>
            <p:spPr>
              <a:xfrm>
                <a:off x="8637812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FF13B5F4-057C-5FE9-A615-2E111344C4AC}"/>
                  </a:ext>
                </a:extLst>
              </p:cNvPr>
              <p:cNvSpPr/>
              <p:nvPr/>
            </p:nvSpPr>
            <p:spPr>
              <a:xfrm>
                <a:off x="8658653" y="3228620"/>
                <a:ext cx="5413" cy="34591"/>
              </a:xfrm>
              <a:custGeom>
                <a:avLst/>
                <a:gdLst>
                  <a:gd name="connsiteX0" fmla="*/ 0 w 5413"/>
                  <a:gd name="connsiteY0" fmla="*/ 0 h 34591"/>
                  <a:gd name="connsiteX1" fmla="*/ 0 w 5413"/>
                  <a:gd name="connsiteY1" fmla="*/ 34592 h 3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13" h="34591">
                    <a:moveTo>
                      <a:pt x="0" y="0"/>
                    </a:moveTo>
                    <a:lnTo>
                      <a:pt x="0" y="34592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43668484-4D41-6523-8D76-18093C3C068B}"/>
                  </a:ext>
                </a:extLst>
              </p:cNvPr>
              <p:cNvSpPr/>
              <p:nvPr/>
            </p:nvSpPr>
            <p:spPr>
              <a:xfrm>
                <a:off x="8641330" y="3245943"/>
                <a:ext cx="34591" cy="5413"/>
              </a:xfrm>
              <a:custGeom>
                <a:avLst/>
                <a:gdLst>
                  <a:gd name="connsiteX0" fmla="*/ 34592 w 34591"/>
                  <a:gd name="connsiteY0" fmla="*/ 0 h 5413"/>
                  <a:gd name="connsiteX1" fmla="*/ 0 w 34591"/>
                  <a:gd name="connsiteY1" fmla="*/ 0 h 5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591" h="5413">
                    <a:moveTo>
                      <a:pt x="34592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D87ECE3-1635-72D9-9AAE-D4080B4B261A}"/>
                </a:ext>
              </a:extLst>
            </p:cNvPr>
            <p:cNvGrpSpPr/>
            <p:nvPr/>
          </p:nvGrpSpPr>
          <p:grpSpPr>
            <a:xfrm>
              <a:off x="9385148" y="1611235"/>
              <a:ext cx="2109711" cy="2537083"/>
              <a:chOff x="683417" y="1893234"/>
              <a:chExt cx="2521334" cy="2817839"/>
            </a:xfrm>
          </p:grpSpPr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9785F9-8B6A-14F5-7561-38ABD51AA102}"/>
                  </a:ext>
                </a:extLst>
              </p:cNvPr>
              <p:cNvSpPr/>
              <p:nvPr/>
            </p:nvSpPr>
            <p:spPr>
              <a:xfrm>
                <a:off x="720457" y="1893234"/>
                <a:ext cx="2484294" cy="2780700"/>
              </a:xfrm>
              <a:custGeom>
                <a:avLst/>
                <a:gdLst>
                  <a:gd name="connsiteX0" fmla="*/ 0 w 2484294"/>
                  <a:gd name="connsiteY0" fmla="*/ 0 h 2780700"/>
                  <a:gd name="connsiteX1" fmla="*/ 0 w 2484294"/>
                  <a:gd name="connsiteY1" fmla="*/ 2780700 h 2780700"/>
                  <a:gd name="connsiteX2" fmla="*/ 2484294 w 2484294"/>
                  <a:gd name="connsiteY2" fmla="*/ 2780700 h 278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4294" h="2780700">
                    <a:moveTo>
                      <a:pt x="0" y="0"/>
                    </a:moveTo>
                    <a:lnTo>
                      <a:pt x="0" y="2780700"/>
                    </a:lnTo>
                    <a:lnTo>
                      <a:pt x="2484294" y="2780700"/>
                    </a:lnTo>
                  </a:path>
                </a:pathLst>
              </a:custGeom>
              <a:noFill/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2B6E0D63-E4B1-B6F0-A8F3-B4ED0518A625}"/>
                  </a:ext>
                </a:extLst>
              </p:cNvPr>
              <p:cNvSpPr/>
              <p:nvPr/>
            </p:nvSpPr>
            <p:spPr>
              <a:xfrm>
                <a:off x="683417" y="2027215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3FB34C23-BB19-26CE-0769-F0DD3A714578}"/>
                  </a:ext>
                </a:extLst>
              </p:cNvPr>
              <p:cNvSpPr/>
              <p:nvPr/>
            </p:nvSpPr>
            <p:spPr>
              <a:xfrm>
                <a:off x="683417" y="2528915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EACC3D6F-C01D-30BE-F6F3-F7559DBEA40E}"/>
                  </a:ext>
                </a:extLst>
              </p:cNvPr>
              <p:cNvSpPr/>
              <p:nvPr/>
            </p:nvSpPr>
            <p:spPr>
              <a:xfrm>
                <a:off x="683417" y="3030547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FC567A90-8D24-9C2C-2AFC-CCE47D838946}"/>
                  </a:ext>
                </a:extLst>
              </p:cNvPr>
              <p:cNvSpPr/>
              <p:nvPr/>
            </p:nvSpPr>
            <p:spPr>
              <a:xfrm>
                <a:off x="683417" y="3532178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9A92B816-4325-E0A2-EABE-932940F2C068}"/>
                  </a:ext>
                </a:extLst>
              </p:cNvPr>
              <p:cNvSpPr/>
              <p:nvPr/>
            </p:nvSpPr>
            <p:spPr>
              <a:xfrm>
                <a:off x="683417" y="4033809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44EE2A1B-BE40-7C4F-3345-8D8A9C5023F5}"/>
                  </a:ext>
                </a:extLst>
              </p:cNvPr>
              <p:cNvSpPr/>
              <p:nvPr/>
            </p:nvSpPr>
            <p:spPr>
              <a:xfrm>
                <a:off x="683417" y="4535440"/>
                <a:ext cx="37040" cy="6942"/>
              </a:xfrm>
              <a:custGeom>
                <a:avLst/>
                <a:gdLst>
                  <a:gd name="connsiteX0" fmla="*/ 0 w 37040"/>
                  <a:gd name="connsiteY0" fmla="*/ 0 h 6942"/>
                  <a:gd name="connsiteX1" fmla="*/ 37041 w 37040"/>
                  <a:gd name="connsiteY1" fmla="*/ 0 h 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040" h="6942">
                    <a:moveTo>
                      <a:pt x="0" y="0"/>
                    </a:moveTo>
                    <a:lnTo>
                      <a:pt x="37041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44416905-360F-19BA-235F-D8BE267ACE9E}"/>
                  </a:ext>
                </a:extLst>
              </p:cNvPr>
              <p:cNvSpPr/>
              <p:nvPr/>
            </p:nvSpPr>
            <p:spPr>
              <a:xfrm>
                <a:off x="838295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0A628D4-5387-FBE9-5639-9E589C5AF71A}"/>
                  </a:ext>
                </a:extLst>
              </p:cNvPr>
              <p:cNvSpPr/>
              <p:nvPr/>
            </p:nvSpPr>
            <p:spPr>
              <a:xfrm>
                <a:off x="1286108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01CD181A-BFFB-3B49-9871-D64C20A7E613}"/>
                  </a:ext>
                </a:extLst>
              </p:cNvPr>
              <p:cNvSpPr/>
              <p:nvPr/>
            </p:nvSpPr>
            <p:spPr>
              <a:xfrm>
                <a:off x="1733921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8F51CB53-647C-E866-4849-AD8E799F6EB6}"/>
                  </a:ext>
                </a:extLst>
              </p:cNvPr>
              <p:cNvSpPr/>
              <p:nvPr/>
            </p:nvSpPr>
            <p:spPr>
              <a:xfrm>
                <a:off x="2181803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70AA6EAE-E57D-0ECD-993B-6C34ADC2205C}"/>
                  </a:ext>
                </a:extLst>
              </p:cNvPr>
              <p:cNvSpPr/>
              <p:nvPr/>
            </p:nvSpPr>
            <p:spPr>
              <a:xfrm>
                <a:off x="2629615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704F6B29-2C87-52E3-A706-5EC95273619D}"/>
                  </a:ext>
                </a:extLst>
              </p:cNvPr>
              <p:cNvSpPr/>
              <p:nvPr/>
            </p:nvSpPr>
            <p:spPr>
              <a:xfrm>
                <a:off x="3077428" y="4674003"/>
                <a:ext cx="6923" cy="37070"/>
              </a:xfrm>
              <a:custGeom>
                <a:avLst/>
                <a:gdLst>
                  <a:gd name="connsiteX0" fmla="*/ 0 w 6923"/>
                  <a:gd name="connsiteY0" fmla="*/ 37070 h 37070"/>
                  <a:gd name="connsiteX1" fmla="*/ 0 w 6923"/>
                  <a:gd name="connsiteY1" fmla="*/ 0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23" h="37070">
                    <a:moveTo>
                      <a:pt x="0" y="3707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1346ACBD-05B7-DAB1-B964-9C599391CF1F}"/>
                </a:ext>
              </a:extLst>
            </p:cNvPr>
            <p:cNvSpPr txBox="1"/>
            <p:nvPr/>
          </p:nvSpPr>
          <p:spPr>
            <a:xfrm>
              <a:off x="9156609" y="1657561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1.0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8513781-8BE8-A1DE-3BC4-B88194871A99}"/>
                </a:ext>
              </a:extLst>
            </p:cNvPr>
            <p:cNvSpPr txBox="1"/>
            <p:nvPr/>
          </p:nvSpPr>
          <p:spPr>
            <a:xfrm>
              <a:off x="9156609" y="2109086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0.8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EA5CA7B-A945-6DEA-8024-278525B7E733}"/>
                </a:ext>
              </a:extLst>
            </p:cNvPr>
            <p:cNvSpPr txBox="1"/>
            <p:nvPr/>
          </p:nvSpPr>
          <p:spPr>
            <a:xfrm>
              <a:off x="9156609" y="2560611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0.6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FF2232E-1684-CDEB-BC80-DF511EFB0CD4}"/>
                </a:ext>
              </a:extLst>
            </p:cNvPr>
            <p:cNvSpPr txBox="1"/>
            <p:nvPr/>
          </p:nvSpPr>
          <p:spPr>
            <a:xfrm>
              <a:off x="9156609" y="3012136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0.4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6884BCC8-6A09-431D-DE18-6622F026F154}"/>
                </a:ext>
              </a:extLst>
            </p:cNvPr>
            <p:cNvSpPr txBox="1"/>
            <p:nvPr/>
          </p:nvSpPr>
          <p:spPr>
            <a:xfrm>
              <a:off x="9156609" y="3463661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0.2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52D58A23-43B9-F368-A6AA-FE363288B024}"/>
                </a:ext>
              </a:extLst>
            </p:cNvPr>
            <p:cNvSpPr txBox="1"/>
            <p:nvPr/>
          </p:nvSpPr>
          <p:spPr>
            <a:xfrm>
              <a:off x="9156609" y="3915187"/>
              <a:ext cx="207686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0.0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D503365A-8510-3119-AC52-018123C6D31A}"/>
                </a:ext>
              </a:extLst>
            </p:cNvPr>
            <p:cNvSpPr txBox="1"/>
            <p:nvPr/>
          </p:nvSpPr>
          <p:spPr>
            <a:xfrm>
              <a:off x="9474663" y="4136019"/>
              <a:ext cx="82762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F784D14F-6F7B-139A-4017-537487FD1FE6}"/>
                </a:ext>
              </a:extLst>
            </p:cNvPr>
            <p:cNvSpPr txBox="1"/>
            <p:nvPr/>
          </p:nvSpPr>
          <p:spPr>
            <a:xfrm>
              <a:off x="9809865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24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68080E19-3AE9-5E50-A0C2-9818165BE3B4}"/>
                </a:ext>
              </a:extLst>
            </p:cNvPr>
            <p:cNvSpPr txBox="1"/>
            <p:nvPr/>
          </p:nvSpPr>
          <p:spPr>
            <a:xfrm>
              <a:off x="10184455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48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4493C65A-A99F-F4CE-F449-D65BADC341AF}"/>
                </a:ext>
              </a:extLst>
            </p:cNvPr>
            <p:cNvSpPr txBox="1"/>
            <p:nvPr/>
          </p:nvSpPr>
          <p:spPr>
            <a:xfrm>
              <a:off x="10563030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72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E2B8007-6285-1DF6-57B9-88955D512B3D}"/>
                </a:ext>
              </a:extLst>
            </p:cNvPr>
            <p:cNvSpPr txBox="1"/>
            <p:nvPr/>
          </p:nvSpPr>
          <p:spPr>
            <a:xfrm>
              <a:off x="10935628" y="4136019"/>
              <a:ext cx="165524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96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02B69C33-0CB8-3B51-7902-B4EE0AD570A1}"/>
                </a:ext>
              </a:extLst>
            </p:cNvPr>
            <p:cNvSpPr txBox="1"/>
            <p:nvPr/>
          </p:nvSpPr>
          <p:spPr>
            <a:xfrm>
              <a:off x="11266846" y="4136019"/>
              <a:ext cx="248285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120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63E44EB-6AC8-C748-924D-14A900B1E9BC}"/>
                </a:ext>
              </a:extLst>
            </p:cNvPr>
            <p:cNvSpPr txBox="1"/>
            <p:nvPr/>
          </p:nvSpPr>
          <p:spPr>
            <a:xfrm>
              <a:off x="10100884" y="2154969"/>
              <a:ext cx="1378840" cy="1662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Log-rank </a:t>
              </a:r>
              <a:r>
                <a:rPr kumimoji="0" lang="en-IN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</a:t>
              </a: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= 0.004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61D12C74-B457-8C16-0046-B877D2B08F77}"/>
                </a:ext>
              </a:extLst>
            </p:cNvPr>
            <p:cNvSpPr txBox="1"/>
            <p:nvPr/>
          </p:nvSpPr>
          <p:spPr>
            <a:xfrm rot="16200000">
              <a:off x="8901057" y="2764571"/>
              <a:ext cx="233813" cy="2098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777858-078D-51DC-EB4A-A6EA5333FF6D}"/>
                </a:ext>
              </a:extLst>
            </p:cNvPr>
            <p:cNvGrpSpPr/>
            <p:nvPr/>
          </p:nvGrpSpPr>
          <p:grpSpPr>
            <a:xfrm>
              <a:off x="1197630" y="3761778"/>
              <a:ext cx="10174971" cy="331355"/>
              <a:chOff x="1471950" y="1659705"/>
              <a:chExt cx="10174971" cy="331355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A6EAA49-3AB0-627D-D600-377024A182B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71950" y="1742839"/>
                <a:ext cx="15740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481D445-F552-CFE8-DF1D-37068ECDAC91}"/>
                  </a:ext>
                </a:extLst>
              </p:cNvPr>
              <p:cNvSpPr txBox="1"/>
              <p:nvPr/>
            </p:nvSpPr>
            <p:spPr>
              <a:xfrm>
                <a:off x="1663781" y="1659705"/>
                <a:ext cx="1683339" cy="166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Mini-HCVD + INO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± Blina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F44708E-EA04-CD72-0C7D-592564681BB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71951" y="1907926"/>
                <a:ext cx="15740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6F3B884-A4BB-C4B2-E57F-95A47C390510}"/>
                  </a:ext>
                </a:extLst>
              </p:cNvPr>
              <p:cNvSpPr txBox="1"/>
              <p:nvPr/>
            </p:nvSpPr>
            <p:spPr>
              <a:xfrm>
                <a:off x="1663781" y="1824792"/>
                <a:ext cx="511998" cy="166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HCVAD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BD2145F-A355-CCB9-8C18-36551146A6EB}"/>
                  </a:ext>
                </a:extLst>
              </p:cNvPr>
              <p:cNvGrpSpPr/>
              <p:nvPr/>
            </p:nvGrpSpPr>
            <p:grpSpPr>
              <a:xfrm>
                <a:off x="4315172" y="1659705"/>
                <a:ext cx="1875170" cy="166267"/>
                <a:chOff x="1145449" y="1947068"/>
                <a:chExt cx="2241032" cy="184666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15CA4101-2025-96A2-7608-B7B25C4FA37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45449" y="2039401"/>
                  <a:ext cx="188112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CC05D15A-8F0E-812A-1206-933C598B2059}"/>
                    </a:ext>
                  </a:extLst>
                </p:cNvPr>
                <p:cNvSpPr txBox="1"/>
                <p:nvPr/>
              </p:nvSpPr>
              <p:spPr>
                <a:xfrm>
                  <a:off x="1374708" y="1947068"/>
                  <a:ext cx="20117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Mini-HCVD + INO </a:t>
                  </a: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± Blina</a:t>
                  </a:r>
                  <a:endPara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B04887F-CC32-021E-D24C-B193C443E146}"/>
                  </a:ext>
                </a:extLst>
              </p:cNvPr>
              <p:cNvGrpSpPr/>
              <p:nvPr/>
            </p:nvGrpSpPr>
            <p:grpSpPr>
              <a:xfrm>
                <a:off x="4315173" y="1824793"/>
                <a:ext cx="703828" cy="166267"/>
                <a:chOff x="1145450" y="2130424"/>
                <a:chExt cx="841151" cy="184666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3E56114-F323-5D53-2FEC-ABA8B9BD5D8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45450" y="2222757"/>
                  <a:ext cx="188112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50F8B80F-6019-3684-D6C0-1212C30EEFF2}"/>
                    </a:ext>
                  </a:extLst>
                </p:cNvPr>
                <p:cNvSpPr txBox="1"/>
                <p:nvPr/>
              </p:nvSpPr>
              <p:spPr>
                <a:xfrm>
                  <a:off x="1374708" y="2130424"/>
                  <a:ext cx="61189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HCVAD</a:t>
                  </a:r>
                  <a:endPara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BE7A927C-53D9-C457-EB62-65947B0A3FAA}"/>
                  </a:ext>
                </a:extLst>
              </p:cNvPr>
              <p:cNvGrpSpPr/>
              <p:nvPr/>
            </p:nvGrpSpPr>
            <p:grpSpPr>
              <a:xfrm>
                <a:off x="7043461" y="1659705"/>
                <a:ext cx="1875169" cy="166267"/>
                <a:chOff x="1145450" y="1947068"/>
                <a:chExt cx="2241031" cy="184666"/>
              </a:xfrm>
            </p:grpSpPr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F61C055C-743D-F01E-7FAC-A150F470FF7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45450" y="2039401"/>
                  <a:ext cx="188112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BA4BAF91-DFBB-0DDE-0751-8416FC739B75}"/>
                    </a:ext>
                  </a:extLst>
                </p:cNvPr>
                <p:cNvSpPr txBox="1"/>
                <p:nvPr/>
              </p:nvSpPr>
              <p:spPr>
                <a:xfrm>
                  <a:off x="1374708" y="1947068"/>
                  <a:ext cx="20117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Mini-HCVD + INO </a:t>
                  </a: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± Blina</a:t>
                  </a:r>
                  <a:endPara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2CE3F975-F03D-CD4F-8F1A-B924304D7970}"/>
                  </a:ext>
                </a:extLst>
              </p:cNvPr>
              <p:cNvGrpSpPr/>
              <p:nvPr/>
            </p:nvGrpSpPr>
            <p:grpSpPr>
              <a:xfrm>
                <a:off x="7043461" y="1824793"/>
                <a:ext cx="703828" cy="166267"/>
                <a:chOff x="1145450" y="2130424"/>
                <a:chExt cx="841151" cy="184666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0BC41578-4012-CE2D-AB9B-83AE270AAB6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45450" y="2222757"/>
                  <a:ext cx="188112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26B97BB9-70A4-1D02-0DD2-1199FE3AD483}"/>
                    </a:ext>
                  </a:extLst>
                </p:cNvPr>
                <p:cNvSpPr txBox="1"/>
                <p:nvPr/>
              </p:nvSpPr>
              <p:spPr>
                <a:xfrm>
                  <a:off x="1374708" y="2130424"/>
                  <a:ext cx="61189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HCVAD</a:t>
                  </a:r>
                  <a:endPara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F4FB6880-DE14-2D81-70A8-AD216D4724DA}"/>
                  </a:ext>
                </a:extLst>
              </p:cNvPr>
              <p:cNvGrpSpPr/>
              <p:nvPr/>
            </p:nvGrpSpPr>
            <p:grpSpPr>
              <a:xfrm>
                <a:off x="9771752" y="1659705"/>
                <a:ext cx="1875169" cy="166267"/>
                <a:chOff x="1145450" y="1947068"/>
                <a:chExt cx="2241031" cy="184666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80B34554-E205-2AFF-66C3-0DCC534FF71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45450" y="2039401"/>
                  <a:ext cx="188112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814272D3-01E7-C358-0C27-5B2B55F41311}"/>
                    </a:ext>
                  </a:extLst>
                </p:cNvPr>
                <p:cNvSpPr txBox="1"/>
                <p:nvPr/>
              </p:nvSpPr>
              <p:spPr>
                <a:xfrm>
                  <a:off x="1374708" y="1947068"/>
                  <a:ext cx="20117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Mini-HCVD + INO </a:t>
                  </a: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± Blina</a:t>
                  </a:r>
                  <a:endPara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87860292-8397-7B72-7BEF-D40FC07F44CE}"/>
                  </a:ext>
                </a:extLst>
              </p:cNvPr>
              <p:cNvGrpSpPr/>
              <p:nvPr/>
            </p:nvGrpSpPr>
            <p:grpSpPr>
              <a:xfrm>
                <a:off x="9771752" y="1824793"/>
                <a:ext cx="703828" cy="166267"/>
                <a:chOff x="1145450" y="2130424"/>
                <a:chExt cx="841151" cy="184666"/>
              </a:xfrm>
            </p:grpSpPr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FA6A8642-AB39-B16F-EBBD-775F815616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45450" y="2222757"/>
                  <a:ext cx="188112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A83BCB8D-F220-B702-9D28-1473A51FB331}"/>
                    </a:ext>
                  </a:extLst>
                </p:cNvPr>
                <p:cNvSpPr txBox="1"/>
                <p:nvPr/>
              </p:nvSpPr>
              <p:spPr>
                <a:xfrm>
                  <a:off x="1374708" y="2130424"/>
                  <a:ext cx="61189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HCVAD</a:t>
                  </a:r>
                  <a:endPara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73F9B3E-230E-5082-AE2D-4CD769B05703}"/>
                </a:ext>
              </a:extLst>
            </p:cNvPr>
            <p:cNvGrpSpPr/>
            <p:nvPr/>
          </p:nvGrpSpPr>
          <p:grpSpPr>
            <a:xfrm>
              <a:off x="9524621" y="1731686"/>
              <a:ext cx="1963334" cy="1759731"/>
              <a:chOff x="11698801" y="2027014"/>
              <a:chExt cx="2346397" cy="1954464"/>
            </a:xfrm>
          </p:grpSpPr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905E6AF0-1271-14E9-8BD9-040AF1533CDE}"/>
                  </a:ext>
                </a:extLst>
              </p:cNvPr>
              <p:cNvSpPr/>
              <p:nvPr/>
            </p:nvSpPr>
            <p:spPr>
              <a:xfrm>
                <a:off x="11698801" y="2027014"/>
                <a:ext cx="2346397" cy="1933452"/>
              </a:xfrm>
              <a:custGeom>
                <a:avLst/>
                <a:gdLst>
                  <a:gd name="connsiteX0" fmla="*/ 0 w 2346397"/>
                  <a:gd name="connsiteY0" fmla="*/ 0 h 1933452"/>
                  <a:gd name="connsiteX1" fmla="*/ 0 w 2346397"/>
                  <a:gd name="connsiteY1" fmla="*/ 63837 h 1933452"/>
                  <a:gd name="connsiteX2" fmla="*/ 22579 w 2346397"/>
                  <a:gd name="connsiteY2" fmla="*/ 63837 h 1933452"/>
                  <a:gd name="connsiteX3" fmla="*/ 22579 w 2346397"/>
                  <a:gd name="connsiteY3" fmla="*/ 129385 h 1933452"/>
                  <a:gd name="connsiteX4" fmla="*/ 32325 w 2346397"/>
                  <a:gd name="connsiteY4" fmla="*/ 129385 h 1933452"/>
                  <a:gd name="connsiteX5" fmla="*/ 32325 w 2346397"/>
                  <a:gd name="connsiteY5" fmla="*/ 192474 h 1933452"/>
                  <a:gd name="connsiteX6" fmla="*/ 38183 w 2346397"/>
                  <a:gd name="connsiteY6" fmla="*/ 192474 h 1933452"/>
                  <a:gd name="connsiteX7" fmla="*/ 38183 w 2346397"/>
                  <a:gd name="connsiteY7" fmla="*/ 260107 h 1933452"/>
                  <a:gd name="connsiteX8" fmla="*/ 44786 w 2346397"/>
                  <a:gd name="connsiteY8" fmla="*/ 260107 h 1933452"/>
                  <a:gd name="connsiteX9" fmla="*/ 44786 w 2346397"/>
                  <a:gd name="connsiteY9" fmla="*/ 327419 h 1933452"/>
                  <a:gd name="connsiteX10" fmla="*/ 58685 w 2346397"/>
                  <a:gd name="connsiteY10" fmla="*/ 327419 h 1933452"/>
                  <a:gd name="connsiteX11" fmla="*/ 58685 w 2346397"/>
                  <a:gd name="connsiteY11" fmla="*/ 401308 h 1933452"/>
                  <a:gd name="connsiteX12" fmla="*/ 96921 w 2346397"/>
                  <a:gd name="connsiteY12" fmla="*/ 401308 h 1933452"/>
                  <a:gd name="connsiteX13" fmla="*/ 96921 w 2346397"/>
                  <a:gd name="connsiteY13" fmla="*/ 461991 h 1933452"/>
                  <a:gd name="connsiteX14" fmla="*/ 115986 w 2346397"/>
                  <a:gd name="connsiteY14" fmla="*/ 461991 h 1933452"/>
                  <a:gd name="connsiteX15" fmla="*/ 115986 w 2346397"/>
                  <a:gd name="connsiteY15" fmla="*/ 528982 h 1933452"/>
                  <a:gd name="connsiteX16" fmla="*/ 128500 w 2346397"/>
                  <a:gd name="connsiteY16" fmla="*/ 528982 h 1933452"/>
                  <a:gd name="connsiteX17" fmla="*/ 128500 w 2346397"/>
                  <a:gd name="connsiteY17" fmla="*/ 592766 h 1933452"/>
                  <a:gd name="connsiteX18" fmla="*/ 166364 w 2346397"/>
                  <a:gd name="connsiteY18" fmla="*/ 592766 h 1933452"/>
                  <a:gd name="connsiteX19" fmla="*/ 166364 w 2346397"/>
                  <a:gd name="connsiteY19" fmla="*/ 666334 h 1933452"/>
                  <a:gd name="connsiteX20" fmla="*/ 181967 w 2346397"/>
                  <a:gd name="connsiteY20" fmla="*/ 666334 h 1933452"/>
                  <a:gd name="connsiteX21" fmla="*/ 181967 w 2346397"/>
                  <a:gd name="connsiteY21" fmla="*/ 736426 h 1933452"/>
                  <a:gd name="connsiteX22" fmla="*/ 189955 w 2346397"/>
                  <a:gd name="connsiteY22" fmla="*/ 736426 h 1933452"/>
                  <a:gd name="connsiteX23" fmla="*/ 189955 w 2346397"/>
                  <a:gd name="connsiteY23" fmla="*/ 796735 h 1933452"/>
                  <a:gd name="connsiteX24" fmla="*/ 233037 w 2346397"/>
                  <a:gd name="connsiteY24" fmla="*/ 796735 h 1933452"/>
                  <a:gd name="connsiteX25" fmla="*/ 233037 w 2346397"/>
                  <a:gd name="connsiteY25" fmla="*/ 858112 h 1933452"/>
                  <a:gd name="connsiteX26" fmla="*/ 249386 w 2346397"/>
                  <a:gd name="connsiteY26" fmla="*/ 858112 h 1933452"/>
                  <a:gd name="connsiteX27" fmla="*/ 249386 w 2346397"/>
                  <a:gd name="connsiteY27" fmla="*/ 930290 h 1933452"/>
                  <a:gd name="connsiteX28" fmla="*/ 267066 w 2346397"/>
                  <a:gd name="connsiteY28" fmla="*/ 930290 h 1933452"/>
                  <a:gd name="connsiteX29" fmla="*/ 267066 w 2346397"/>
                  <a:gd name="connsiteY29" fmla="*/ 993058 h 1933452"/>
                  <a:gd name="connsiteX30" fmla="*/ 283042 w 2346397"/>
                  <a:gd name="connsiteY30" fmla="*/ 993058 h 1933452"/>
                  <a:gd name="connsiteX31" fmla="*/ 283042 w 2346397"/>
                  <a:gd name="connsiteY31" fmla="*/ 1063471 h 1933452"/>
                  <a:gd name="connsiteX32" fmla="*/ 291403 w 2346397"/>
                  <a:gd name="connsiteY32" fmla="*/ 1063471 h 1933452"/>
                  <a:gd name="connsiteX33" fmla="*/ 291403 w 2346397"/>
                  <a:gd name="connsiteY33" fmla="*/ 1193552 h 1933452"/>
                  <a:gd name="connsiteX34" fmla="*/ 301095 w 2346397"/>
                  <a:gd name="connsiteY34" fmla="*/ 1193552 h 1933452"/>
                  <a:gd name="connsiteX35" fmla="*/ 301095 w 2346397"/>
                  <a:gd name="connsiteY35" fmla="*/ 1255945 h 1933452"/>
                  <a:gd name="connsiteX36" fmla="*/ 399400 w 2346397"/>
                  <a:gd name="connsiteY36" fmla="*/ 1255945 h 1933452"/>
                  <a:gd name="connsiteX37" fmla="*/ 399400 w 2346397"/>
                  <a:gd name="connsiteY37" fmla="*/ 1321493 h 1933452"/>
                  <a:gd name="connsiteX38" fmla="*/ 420915 w 2346397"/>
                  <a:gd name="connsiteY38" fmla="*/ 1321493 h 1933452"/>
                  <a:gd name="connsiteX39" fmla="*/ 420915 w 2346397"/>
                  <a:gd name="connsiteY39" fmla="*/ 1388806 h 1933452"/>
                  <a:gd name="connsiteX40" fmla="*/ 433802 w 2346397"/>
                  <a:gd name="connsiteY40" fmla="*/ 1388806 h 1933452"/>
                  <a:gd name="connsiteX41" fmla="*/ 433802 w 2346397"/>
                  <a:gd name="connsiteY41" fmla="*/ 1456118 h 1933452"/>
                  <a:gd name="connsiteX42" fmla="*/ 470600 w 2346397"/>
                  <a:gd name="connsiteY42" fmla="*/ 1456118 h 1933452"/>
                  <a:gd name="connsiteX43" fmla="*/ 470600 w 2346397"/>
                  <a:gd name="connsiteY43" fmla="*/ 1518511 h 1933452"/>
                  <a:gd name="connsiteX44" fmla="*/ 551492 w 2346397"/>
                  <a:gd name="connsiteY44" fmla="*/ 1518511 h 1933452"/>
                  <a:gd name="connsiteX45" fmla="*/ 551492 w 2346397"/>
                  <a:gd name="connsiteY45" fmla="*/ 1584755 h 1933452"/>
                  <a:gd name="connsiteX46" fmla="*/ 651555 w 2346397"/>
                  <a:gd name="connsiteY46" fmla="*/ 1584755 h 1933452"/>
                  <a:gd name="connsiteX47" fmla="*/ 651555 w 2346397"/>
                  <a:gd name="connsiteY47" fmla="*/ 1653136 h 1933452"/>
                  <a:gd name="connsiteX48" fmla="*/ 716844 w 2346397"/>
                  <a:gd name="connsiteY48" fmla="*/ 1653136 h 1933452"/>
                  <a:gd name="connsiteX49" fmla="*/ 716844 w 2346397"/>
                  <a:gd name="connsiteY49" fmla="*/ 1718310 h 1933452"/>
                  <a:gd name="connsiteX50" fmla="*/ 821700 w 2346397"/>
                  <a:gd name="connsiteY50" fmla="*/ 1718310 h 1933452"/>
                  <a:gd name="connsiteX51" fmla="*/ 821700 w 2346397"/>
                  <a:gd name="connsiteY51" fmla="*/ 1785622 h 1933452"/>
                  <a:gd name="connsiteX52" fmla="*/ 1123540 w 2346397"/>
                  <a:gd name="connsiteY52" fmla="*/ 1785622 h 1933452"/>
                  <a:gd name="connsiteX53" fmla="*/ 1123540 w 2346397"/>
                  <a:gd name="connsiteY53" fmla="*/ 1850101 h 1933452"/>
                  <a:gd name="connsiteX54" fmla="*/ 1783403 w 2346397"/>
                  <a:gd name="connsiteY54" fmla="*/ 1850101 h 1933452"/>
                  <a:gd name="connsiteX55" fmla="*/ 1783403 w 2346397"/>
                  <a:gd name="connsiteY55" fmla="*/ 1933453 h 1933452"/>
                  <a:gd name="connsiteX56" fmla="*/ 2346397 w 2346397"/>
                  <a:gd name="connsiteY56" fmla="*/ 1933453 h 1933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346397" h="1933452">
                    <a:moveTo>
                      <a:pt x="0" y="0"/>
                    </a:moveTo>
                    <a:lnTo>
                      <a:pt x="0" y="63837"/>
                    </a:lnTo>
                    <a:lnTo>
                      <a:pt x="22579" y="63837"/>
                    </a:lnTo>
                    <a:lnTo>
                      <a:pt x="22579" y="129385"/>
                    </a:lnTo>
                    <a:lnTo>
                      <a:pt x="32325" y="129385"/>
                    </a:lnTo>
                    <a:lnTo>
                      <a:pt x="32325" y="192474"/>
                    </a:lnTo>
                    <a:lnTo>
                      <a:pt x="38183" y="192474"/>
                    </a:lnTo>
                    <a:lnTo>
                      <a:pt x="38183" y="260107"/>
                    </a:lnTo>
                    <a:lnTo>
                      <a:pt x="44786" y="260107"/>
                    </a:lnTo>
                    <a:lnTo>
                      <a:pt x="44786" y="327419"/>
                    </a:lnTo>
                    <a:lnTo>
                      <a:pt x="58685" y="327419"/>
                    </a:lnTo>
                    <a:lnTo>
                      <a:pt x="58685" y="401308"/>
                    </a:lnTo>
                    <a:lnTo>
                      <a:pt x="96921" y="401308"/>
                    </a:lnTo>
                    <a:lnTo>
                      <a:pt x="96921" y="461991"/>
                    </a:lnTo>
                    <a:lnTo>
                      <a:pt x="115986" y="461991"/>
                    </a:lnTo>
                    <a:lnTo>
                      <a:pt x="115986" y="528982"/>
                    </a:lnTo>
                    <a:lnTo>
                      <a:pt x="128500" y="528982"/>
                    </a:lnTo>
                    <a:lnTo>
                      <a:pt x="128500" y="592766"/>
                    </a:lnTo>
                    <a:lnTo>
                      <a:pt x="166364" y="592766"/>
                    </a:lnTo>
                    <a:lnTo>
                      <a:pt x="166364" y="666334"/>
                    </a:lnTo>
                    <a:lnTo>
                      <a:pt x="181967" y="666334"/>
                    </a:lnTo>
                    <a:lnTo>
                      <a:pt x="181967" y="736426"/>
                    </a:lnTo>
                    <a:lnTo>
                      <a:pt x="189955" y="736426"/>
                    </a:lnTo>
                    <a:lnTo>
                      <a:pt x="189955" y="796735"/>
                    </a:lnTo>
                    <a:lnTo>
                      <a:pt x="233037" y="796735"/>
                    </a:lnTo>
                    <a:lnTo>
                      <a:pt x="233037" y="858112"/>
                    </a:lnTo>
                    <a:lnTo>
                      <a:pt x="249386" y="858112"/>
                    </a:lnTo>
                    <a:lnTo>
                      <a:pt x="249386" y="930290"/>
                    </a:lnTo>
                    <a:lnTo>
                      <a:pt x="267066" y="930290"/>
                    </a:lnTo>
                    <a:lnTo>
                      <a:pt x="267066" y="993058"/>
                    </a:lnTo>
                    <a:lnTo>
                      <a:pt x="283042" y="993058"/>
                    </a:lnTo>
                    <a:lnTo>
                      <a:pt x="283042" y="1063471"/>
                    </a:lnTo>
                    <a:lnTo>
                      <a:pt x="291403" y="1063471"/>
                    </a:lnTo>
                    <a:lnTo>
                      <a:pt x="291403" y="1193552"/>
                    </a:lnTo>
                    <a:lnTo>
                      <a:pt x="301095" y="1193552"/>
                    </a:lnTo>
                    <a:lnTo>
                      <a:pt x="301095" y="1255945"/>
                    </a:lnTo>
                    <a:lnTo>
                      <a:pt x="399400" y="1255945"/>
                    </a:lnTo>
                    <a:lnTo>
                      <a:pt x="399400" y="1321493"/>
                    </a:lnTo>
                    <a:lnTo>
                      <a:pt x="420915" y="1321493"/>
                    </a:lnTo>
                    <a:lnTo>
                      <a:pt x="420915" y="1388806"/>
                    </a:lnTo>
                    <a:lnTo>
                      <a:pt x="433802" y="1388806"/>
                    </a:lnTo>
                    <a:lnTo>
                      <a:pt x="433802" y="1456118"/>
                    </a:lnTo>
                    <a:lnTo>
                      <a:pt x="470600" y="1456118"/>
                    </a:lnTo>
                    <a:lnTo>
                      <a:pt x="470600" y="1518511"/>
                    </a:lnTo>
                    <a:lnTo>
                      <a:pt x="551492" y="1518511"/>
                    </a:lnTo>
                    <a:lnTo>
                      <a:pt x="551492" y="1584755"/>
                    </a:lnTo>
                    <a:lnTo>
                      <a:pt x="651555" y="1584755"/>
                    </a:lnTo>
                    <a:lnTo>
                      <a:pt x="651555" y="1653136"/>
                    </a:lnTo>
                    <a:lnTo>
                      <a:pt x="716844" y="1653136"/>
                    </a:lnTo>
                    <a:lnTo>
                      <a:pt x="716844" y="1718310"/>
                    </a:lnTo>
                    <a:lnTo>
                      <a:pt x="821700" y="1718310"/>
                    </a:lnTo>
                    <a:lnTo>
                      <a:pt x="821700" y="1785622"/>
                    </a:lnTo>
                    <a:lnTo>
                      <a:pt x="1123540" y="1785622"/>
                    </a:lnTo>
                    <a:lnTo>
                      <a:pt x="1123540" y="1850101"/>
                    </a:lnTo>
                    <a:lnTo>
                      <a:pt x="1783403" y="1850101"/>
                    </a:lnTo>
                    <a:lnTo>
                      <a:pt x="1783403" y="1933453"/>
                    </a:lnTo>
                    <a:lnTo>
                      <a:pt x="2346397" y="1933453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54628CFD-9761-AA61-ED84-594D961CB295}"/>
                  </a:ext>
                </a:extLst>
              </p:cNvPr>
              <p:cNvSpPr/>
              <p:nvPr/>
            </p:nvSpPr>
            <p:spPr>
              <a:xfrm>
                <a:off x="13005000" y="3855675"/>
                <a:ext cx="5325" cy="42023"/>
              </a:xfrm>
              <a:custGeom>
                <a:avLst/>
                <a:gdLst>
                  <a:gd name="connsiteX0" fmla="*/ 0 w 5325"/>
                  <a:gd name="connsiteY0" fmla="*/ 0 h 42023"/>
                  <a:gd name="connsiteX1" fmla="*/ 0 w 5325"/>
                  <a:gd name="connsiteY1" fmla="*/ 42024 h 4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5" h="42023">
                    <a:moveTo>
                      <a:pt x="0" y="0"/>
                    </a:moveTo>
                    <a:lnTo>
                      <a:pt x="0" y="42024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6A5F8DE5-BE06-A798-16DF-F8159256AEB5}"/>
                  </a:ext>
                </a:extLst>
              </p:cNvPr>
              <p:cNvSpPr/>
              <p:nvPr/>
            </p:nvSpPr>
            <p:spPr>
              <a:xfrm>
                <a:off x="12984071" y="3876687"/>
                <a:ext cx="41857" cy="5346"/>
              </a:xfrm>
              <a:custGeom>
                <a:avLst/>
                <a:gdLst>
                  <a:gd name="connsiteX0" fmla="*/ 41857 w 41857"/>
                  <a:gd name="connsiteY0" fmla="*/ 0 h 5346"/>
                  <a:gd name="connsiteX1" fmla="*/ 0 w 41857"/>
                  <a:gd name="connsiteY1" fmla="*/ 0 h 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57" h="5346">
                    <a:moveTo>
                      <a:pt x="41857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FDF7218B-0EE1-8CD3-1AB4-EB509CD38329}"/>
                  </a:ext>
                </a:extLst>
              </p:cNvPr>
              <p:cNvSpPr/>
              <p:nvPr/>
            </p:nvSpPr>
            <p:spPr>
              <a:xfrm>
                <a:off x="13200653" y="3855675"/>
                <a:ext cx="5325" cy="42023"/>
              </a:xfrm>
              <a:custGeom>
                <a:avLst/>
                <a:gdLst>
                  <a:gd name="connsiteX0" fmla="*/ 0 w 5325"/>
                  <a:gd name="connsiteY0" fmla="*/ 0 h 42023"/>
                  <a:gd name="connsiteX1" fmla="*/ 0 w 5325"/>
                  <a:gd name="connsiteY1" fmla="*/ 42024 h 4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5" h="42023">
                    <a:moveTo>
                      <a:pt x="0" y="0"/>
                    </a:moveTo>
                    <a:lnTo>
                      <a:pt x="0" y="42024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BDE1F4B2-2A79-25E3-FEAA-24B3E0D56B47}"/>
                  </a:ext>
                </a:extLst>
              </p:cNvPr>
              <p:cNvSpPr/>
              <p:nvPr/>
            </p:nvSpPr>
            <p:spPr>
              <a:xfrm>
                <a:off x="13179724" y="3876687"/>
                <a:ext cx="41857" cy="5346"/>
              </a:xfrm>
              <a:custGeom>
                <a:avLst/>
                <a:gdLst>
                  <a:gd name="connsiteX0" fmla="*/ 41857 w 41857"/>
                  <a:gd name="connsiteY0" fmla="*/ 0 h 5346"/>
                  <a:gd name="connsiteX1" fmla="*/ 0 w 41857"/>
                  <a:gd name="connsiteY1" fmla="*/ 0 h 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57" h="5346">
                    <a:moveTo>
                      <a:pt x="41857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D064C3EB-11C0-B0FE-E778-4EB179378372}"/>
                  </a:ext>
                </a:extLst>
              </p:cNvPr>
              <p:cNvSpPr/>
              <p:nvPr/>
            </p:nvSpPr>
            <p:spPr>
              <a:xfrm>
                <a:off x="13205819" y="3855675"/>
                <a:ext cx="5325" cy="42023"/>
              </a:xfrm>
              <a:custGeom>
                <a:avLst/>
                <a:gdLst>
                  <a:gd name="connsiteX0" fmla="*/ 0 w 5325"/>
                  <a:gd name="connsiteY0" fmla="*/ 0 h 42023"/>
                  <a:gd name="connsiteX1" fmla="*/ 0 w 5325"/>
                  <a:gd name="connsiteY1" fmla="*/ 42024 h 4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5" h="42023">
                    <a:moveTo>
                      <a:pt x="0" y="0"/>
                    </a:moveTo>
                    <a:lnTo>
                      <a:pt x="0" y="42024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269E4E54-B696-438D-A3CA-395DF88C1318}"/>
                  </a:ext>
                </a:extLst>
              </p:cNvPr>
              <p:cNvSpPr/>
              <p:nvPr/>
            </p:nvSpPr>
            <p:spPr>
              <a:xfrm>
                <a:off x="13184943" y="3876687"/>
                <a:ext cx="41803" cy="5346"/>
              </a:xfrm>
              <a:custGeom>
                <a:avLst/>
                <a:gdLst>
                  <a:gd name="connsiteX0" fmla="*/ 41804 w 41803"/>
                  <a:gd name="connsiteY0" fmla="*/ 0 h 5346"/>
                  <a:gd name="connsiteX1" fmla="*/ 0 w 41803"/>
                  <a:gd name="connsiteY1" fmla="*/ 0 h 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03" h="5346">
                    <a:moveTo>
                      <a:pt x="41804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B41AF248-73CD-2B2E-E089-666AA5BAC9EA}"/>
                  </a:ext>
                </a:extLst>
              </p:cNvPr>
              <p:cNvSpPr/>
              <p:nvPr/>
            </p:nvSpPr>
            <p:spPr>
              <a:xfrm>
                <a:off x="13560380" y="3939455"/>
                <a:ext cx="5325" cy="42023"/>
              </a:xfrm>
              <a:custGeom>
                <a:avLst/>
                <a:gdLst>
                  <a:gd name="connsiteX0" fmla="*/ 0 w 5325"/>
                  <a:gd name="connsiteY0" fmla="*/ 0 h 42023"/>
                  <a:gd name="connsiteX1" fmla="*/ 0 w 5325"/>
                  <a:gd name="connsiteY1" fmla="*/ 42023 h 4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5" h="42023">
                    <a:moveTo>
                      <a:pt x="0" y="0"/>
                    </a:moveTo>
                    <a:lnTo>
                      <a:pt x="0" y="42023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75121D8D-B222-56D7-DE01-74CAED190ECF}"/>
                  </a:ext>
                </a:extLst>
              </p:cNvPr>
              <p:cNvSpPr/>
              <p:nvPr/>
            </p:nvSpPr>
            <p:spPr>
              <a:xfrm>
                <a:off x="13539451" y="3960466"/>
                <a:ext cx="41803" cy="5346"/>
              </a:xfrm>
              <a:custGeom>
                <a:avLst/>
                <a:gdLst>
                  <a:gd name="connsiteX0" fmla="*/ 41804 w 41803"/>
                  <a:gd name="connsiteY0" fmla="*/ 0 h 5346"/>
                  <a:gd name="connsiteX1" fmla="*/ 0 w 41803"/>
                  <a:gd name="connsiteY1" fmla="*/ 0 h 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03" h="5346">
                    <a:moveTo>
                      <a:pt x="41804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6F909AF2-6294-3B44-A34A-6321461CC64A}"/>
                  </a:ext>
                </a:extLst>
              </p:cNvPr>
              <p:cNvSpPr/>
              <p:nvPr/>
            </p:nvSpPr>
            <p:spPr>
              <a:xfrm>
                <a:off x="13729672" y="3939455"/>
                <a:ext cx="5325" cy="42023"/>
              </a:xfrm>
              <a:custGeom>
                <a:avLst/>
                <a:gdLst>
                  <a:gd name="connsiteX0" fmla="*/ 0 w 5325"/>
                  <a:gd name="connsiteY0" fmla="*/ 0 h 42023"/>
                  <a:gd name="connsiteX1" fmla="*/ 0 w 5325"/>
                  <a:gd name="connsiteY1" fmla="*/ 42023 h 4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5" h="42023">
                    <a:moveTo>
                      <a:pt x="0" y="0"/>
                    </a:moveTo>
                    <a:lnTo>
                      <a:pt x="0" y="42023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0AFE9C41-6138-C70E-AA24-6DF5928BE319}"/>
                  </a:ext>
                </a:extLst>
              </p:cNvPr>
              <p:cNvSpPr/>
              <p:nvPr/>
            </p:nvSpPr>
            <p:spPr>
              <a:xfrm>
                <a:off x="13708743" y="3960466"/>
                <a:ext cx="41857" cy="5346"/>
              </a:xfrm>
              <a:custGeom>
                <a:avLst/>
                <a:gdLst>
                  <a:gd name="connsiteX0" fmla="*/ 41857 w 41857"/>
                  <a:gd name="connsiteY0" fmla="*/ 0 h 5346"/>
                  <a:gd name="connsiteX1" fmla="*/ 0 w 41857"/>
                  <a:gd name="connsiteY1" fmla="*/ 0 h 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57" h="5346">
                    <a:moveTo>
                      <a:pt x="41857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8917C1EB-7BC5-559C-5DC8-EB3162D7A6BF}"/>
                  </a:ext>
                </a:extLst>
              </p:cNvPr>
              <p:cNvSpPr/>
              <p:nvPr/>
            </p:nvSpPr>
            <p:spPr>
              <a:xfrm>
                <a:off x="13733826" y="3939455"/>
                <a:ext cx="5325" cy="42023"/>
              </a:xfrm>
              <a:custGeom>
                <a:avLst/>
                <a:gdLst>
                  <a:gd name="connsiteX0" fmla="*/ 0 w 5325"/>
                  <a:gd name="connsiteY0" fmla="*/ 0 h 42023"/>
                  <a:gd name="connsiteX1" fmla="*/ 0 w 5325"/>
                  <a:gd name="connsiteY1" fmla="*/ 42023 h 4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5" h="42023">
                    <a:moveTo>
                      <a:pt x="0" y="0"/>
                    </a:moveTo>
                    <a:lnTo>
                      <a:pt x="0" y="42023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C5F09267-DFBD-984F-7CF3-429B7ACA3643}"/>
                  </a:ext>
                </a:extLst>
              </p:cNvPr>
              <p:cNvSpPr/>
              <p:nvPr/>
            </p:nvSpPr>
            <p:spPr>
              <a:xfrm>
                <a:off x="13712897" y="3960466"/>
                <a:ext cx="41857" cy="5346"/>
              </a:xfrm>
              <a:custGeom>
                <a:avLst/>
                <a:gdLst>
                  <a:gd name="connsiteX0" fmla="*/ 41857 w 41857"/>
                  <a:gd name="connsiteY0" fmla="*/ 0 h 5346"/>
                  <a:gd name="connsiteX1" fmla="*/ 0 w 41857"/>
                  <a:gd name="connsiteY1" fmla="*/ 0 h 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57" h="5346">
                    <a:moveTo>
                      <a:pt x="41857" y="0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F47714E8-6818-22A9-6AD5-88A2387A9F85}"/>
                </a:ext>
              </a:extLst>
            </p:cNvPr>
            <p:cNvGrpSpPr/>
            <p:nvPr/>
          </p:nvGrpSpPr>
          <p:grpSpPr>
            <a:xfrm>
              <a:off x="9524621" y="1734075"/>
              <a:ext cx="1157969" cy="865788"/>
              <a:chOff x="11698801" y="2029668"/>
              <a:chExt cx="1383898" cy="961597"/>
            </a:xfrm>
          </p:grpSpPr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D30B7ECB-17D1-4973-3652-2E15828D59EE}"/>
                  </a:ext>
                </a:extLst>
              </p:cNvPr>
              <p:cNvSpPr/>
              <p:nvPr/>
            </p:nvSpPr>
            <p:spPr>
              <a:xfrm>
                <a:off x="11727632" y="2073201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0549C26C-6F44-A969-1CE0-8BDEB958E97A}"/>
                  </a:ext>
                </a:extLst>
              </p:cNvPr>
              <p:cNvSpPr/>
              <p:nvPr/>
            </p:nvSpPr>
            <p:spPr>
              <a:xfrm>
                <a:off x="11706688" y="2094065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77CEA219-920D-7D37-F1F0-8850D5C85298}"/>
                  </a:ext>
                </a:extLst>
              </p:cNvPr>
              <p:cNvSpPr/>
              <p:nvPr/>
            </p:nvSpPr>
            <p:spPr>
              <a:xfrm>
                <a:off x="11698801" y="2029668"/>
                <a:ext cx="1373187" cy="940734"/>
              </a:xfrm>
              <a:custGeom>
                <a:avLst/>
                <a:gdLst>
                  <a:gd name="connsiteX0" fmla="*/ 0 w 1373187"/>
                  <a:gd name="connsiteY0" fmla="*/ 0 h 940734"/>
                  <a:gd name="connsiteX1" fmla="*/ 23609 w 1373187"/>
                  <a:gd name="connsiteY1" fmla="*/ 0 h 940734"/>
                  <a:gd name="connsiteX2" fmla="*/ 23609 w 1373187"/>
                  <a:gd name="connsiteY2" fmla="*/ 62645 h 940734"/>
                  <a:gd name="connsiteX3" fmla="*/ 28138 w 1373187"/>
                  <a:gd name="connsiteY3" fmla="*/ 62645 h 940734"/>
                  <a:gd name="connsiteX4" fmla="*/ 28138 w 1373187"/>
                  <a:gd name="connsiteY4" fmla="*/ 133625 h 940734"/>
                  <a:gd name="connsiteX5" fmla="*/ 88306 w 1373187"/>
                  <a:gd name="connsiteY5" fmla="*/ 133625 h 940734"/>
                  <a:gd name="connsiteX6" fmla="*/ 88306 w 1373187"/>
                  <a:gd name="connsiteY6" fmla="*/ 199083 h 940734"/>
                  <a:gd name="connsiteX7" fmla="*/ 110529 w 1373187"/>
                  <a:gd name="connsiteY7" fmla="*/ 199083 h 940734"/>
                  <a:gd name="connsiteX8" fmla="*/ 110529 w 1373187"/>
                  <a:gd name="connsiteY8" fmla="*/ 267621 h 940734"/>
                  <a:gd name="connsiteX9" fmla="*/ 117457 w 1373187"/>
                  <a:gd name="connsiteY9" fmla="*/ 267621 h 940734"/>
                  <a:gd name="connsiteX10" fmla="*/ 117457 w 1373187"/>
                  <a:gd name="connsiteY10" fmla="*/ 338972 h 940734"/>
                  <a:gd name="connsiteX11" fmla="*/ 124758 w 1373187"/>
                  <a:gd name="connsiteY11" fmla="*/ 338972 h 940734"/>
                  <a:gd name="connsiteX12" fmla="*/ 124758 w 1373187"/>
                  <a:gd name="connsiteY12" fmla="*/ 403369 h 940734"/>
                  <a:gd name="connsiteX13" fmla="*/ 362869 w 1373187"/>
                  <a:gd name="connsiteY13" fmla="*/ 403369 h 940734"/>
                  <a:gd name="connsiteX14" fmla="*/ 362869 w 1373187"/>
                  <a:gd name="connsiteY14" fmla="*/ 492665 h 940734"/>
                  <a:gd name="connsiteX15" fmla="*/ 421224 w 1373187"/>
                  <a:gd name="connsiteY15" fmla="*/ 492665 h 940734"/>
                  <a:gd name="connsiteX16" fmla="*/ 421224 w 1373187"/>
                  <a:gd name="connsiteY16" fmla="*/ 583393 h 940734"/>
                  <a:gd name="connsiteX17" fmla="*/ 494235 w 1373187"/>
                  <a:gd name="connsiteY17" fmla="*/ 583393 h 940734"/>
                  <a:gd name="connsiteX18" fmla="*/ 494235 w 1373187"/>
                  <a:gd name="connsiteY18" fmla="*/ 696632 h 940734"/>
                  <a:gd name="connsiteX19" fmla="*/ 610999 w 1373187"/>
                  <a:gd name="connsiteY19" fmla="*/ 696632 h 940734"/>
                  <a:gd name="connsiteX20" fmla="*/ 610999 w 1373187"/>
                  <a:gd name="connsiteY20" fmla="*/ 816772 h 940734"/>
                  <a:gd name="connsiteX21" fmla="*/ 631836 w 1373187"/>
                  <a:gd name="connsiteY21" fmla="*/ 816772 h 940734"/>
                  <a:gd name="connsiteX22" fmla="*/ 631836 w 1373187"/>
                  <a:gd name="connsiteY22" fmla="*/ 940734 h 940734"/>
                  <a:gd name="connsiteX23" fmla="*/ 1373188 w 1373187"/>
                  <a:gd name="connsiteY23" fmla="*/ 940734 h 940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73187" h="940734">
                    <a:moveTo>
                      <a:pt x="0" y="0"/>
                    </a:moveTo>
                    <a:lnTo>
                      <a:pt x="23609" y="0"/>
                    </a:lnTo>
                    <a:lnTo>
                      <a:pt x="23609" y="62645"/>
                    </a:lnTo>
                    <a:lnTo>
                      <a:pt x="28138" y="62645"/>
                    </a:lnTo>
                    <a:lnTo>
                      <a:pt x="28138" y="133625"/>
                    </a:lnTo>
                    <a:lnTo>
                      <a:pt x="88306" y="133625"/>
                    </a:lnTo>
                    <a:lnTo>
                      <a:pt x="88306" y="199083"/>
                    </a:lnTo>
                    <a:lnTo>
                      <a:pt x="110529" y="199083"/>
                    </a:lnTo>
                    <a:lnTo>
                      <a:pt x="110529" y="267621"/>
                    </a:lnTo>
                    <a:lnTo>
                      <a:pt x="117457" y="267621"/>
                    </a:lnTo>
                    <a:lnTo>
                      <a:pt x="117457" y="338972"/>
                    </a:lnTo>
                    <a:lnTo>
                      <a:pt x="124758" y="338972"/>
                    </a:lnTo>
                    <a:lnTo>
                      <a:pt x="124758" y="403369"/>
                    </a:lnTo>
                    <a:lnTo>
                      <a:pt x="362869" y="403369"/>
                    </a:lnTo>
                    <a:lnTo>
                      <a:pt x="362869" y="492665"/>
                    </a:lnTo>
                    <a:lnTo>
                      <a:pt x="421224" y="492665"/>
                    </a:lnTo>
                    <a:lnTo>
                      <a:pt x="421224" y="583393"/>
                    </a:lnTo>
                    <a:lnTo>
                      <a:pt x="494235" y="583393"/>
                    </a:lnTo>
                    <a:lnTo>
                      <a:pt x="494235" y="696632"/>
                    </a:lnTo>
                    <a:lnTo>
                      <a:pt x="610999" y="696632"/>
                    </a:lnTo>
                    <a:lnTo>
                      <a:pt x="610999" y="816772"/>
                    </a:lnTo>
                    <a:lnTo>
                      <a:pt x="631836" y="816772"/>
                    </a:lnTo>
                    <a:lnTo>
                      <a:pt x="631836" y="940734"/>
                    </a:lnTo>
                    <a:lnTo>
                      <a:pt x="1373188" y="940734"/>
                    </a:lnTo>
                  </a:path>
                </a:pathLst>
              </a:custGeom>
              <a:noFill/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6E13F1A0-77C4-7893-23FD-1C0938ADB574}"/>
                  </a:ext>
                </a:extLst>
              </p:cNvPr>
              <p:cNvSpPr/>
              <p:nvPr/>
            </p:nvSpPr>
            <p:spPr>
              <a:xfrm>
                <a:off x="11837894" y="2412014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A319CB00-75BE-EF8C-6DE9-73A285DE03C7}"/>
                  </a:ext>
                </a:extLst>
              </p:cNvPr>
              <p:cNvSpPr/>
              <p:nvPr/>
            </p:nvSpPr>
            <p:spPr>
              <a:xfrm>
                <a:off x="11816950" y="2432878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BDC8F50F-A066-E7EB-01EE-6F43EBA9FCE3}"/>
                  </a:ext>
                </a:extLst>
              </p:cNvPr>
              <p:cNvSpPr/>
              <p:nvPr/>
            </p:nvSpPr>
            <p:spPr>
              <a:xfrm>
                <a:off x="11858838" y="2412014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653DDC4F-FE21-95EE-CDA3-500E878D7F07}"/>
                  </a:ext>
                </a:extLst>
              </p:cNvPr>
              <p:cNvSpPr/>
              <p:nvPr/>
            </p:nvSpPr>
            <p:spPr>
              <a:xfrm>
                <a:off x="11837894" y="2432878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15B6B69C-9E8B-62A8-AFBA-9FC797FB1198}"/>
                  </a:ext>
                </a:extLst>
              </p:cNvPr>
              <p:cNvSpPr/>
              <p:nvPr/>
            </p:nvSpPr>
            <p:spPr>
              <a:xfrm>
                <a:off x="11879782" y="2412014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2DFF2C1B-D8E4-5637-2230-95C6C43ABC70}"/>
                  </a:ext>
                </a:extLst>
              </p:cNvPr>
              <p:cNvSpPr/>
              <p:nvPr/>
            </p:nvSpPr>
            <p:spPr>
              <a:xfrm>
                <a:off x="11858838" y="2432878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F8CE7C49-322E-A6C6-FC74-C0E0A110F851}"/>
                  </a:ext>
                </a:extLst>
              </p:cNvPr>
              <p:cNvSpPr/>
              <p:nvPr/>
            </p:nvSpPr>
            <p:spPr>
              <a:xfrm>
                <a:off x="11885111" y="2412014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C2D687BB-D21D-9D81-7FC6-3B9EC6D03BD1}"/>
                  </a:ext>
                </a:extLst>
              </p:cNvPr>
              <p:cNvSpPr/>
              <p:nvPr/>
            </p:nvSpPr>
            <p:spPr>
              <a:xfrm>
                <a:off x="11864167" y="2432878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AF9DC243-F759-9D45-ADE5-F68FEA21221F}"/>
                  </a:ext>
                </a:extLst>
              </p:cNvPr>
              <p:cNvSpPr/>
              <p:nvPr/>
            </p:nvSpPr>
            <p:spPr>
              <a:xfrm>
                <a:off x="11937924" y="2412014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2C7ED9DF-3DDB-4185-697B-13D49AD5C238}"/>
                  </a:ext>
                </a:extLst>
              </p:cNvPr>
              <p:cNvSpPr/>
              <p:nvPr/>
            </p:nvSpPr>
            <p:spPr>
              <a:xfrm>
                <a:off x="11916980" y="2432878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29DF57A7-9A8B-DEE6-33A7-0179CAE7F85F}"/>
                  </a:ext>
                </a:extLst>
              </p:cNvPr>
              <p:cNvSpPr/>
              <p:nvPr/>
            </p:nvSpPr>
            <p:spPr>
              <a:xfrm>
                <a:off x="11941761" y="2412014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33E2B9C9-D389-238F-90E4-3871706D7CF2}"/>
                  </a:ext>
                </a:extLst>
              </p:cNvPr>
              <p:cNvSpPr/>
              <p:nvPr/>
            </p:nvSpPr>
            <p:spPr>
              <a:xfrm>
                <a:off x="11920817" y="2432878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E6E5A51C-4B71-2B7B-6176-5A06F4F75076}"/>
                  </a:ext>
                </a:extLst>
              </p:cNvPr>
              <p:cNvSpPr/>
              <p:nvPr/>
            </p:nvSpPr>
            <p:spPr>
              <a:xfrm>
                <a:off x="11959827" y="2412014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DBD44172-C051-281C-64DB-1DCA70848167}"/>
                  </a:ext>
                </a:extLst>
              </p:cNvPr>
              <p:cNvSpPr/>
              <p:nvPr/>
            </p:nvSpPr>
            <p:spPr>
              <a:xfrm>
                <a:off x="11938883" y="2432878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DF9D4932-DDF5-91CF-4F89-A70DCFBB2C7F}"/>
                  </a:ext>
                </a:extLst>
              </p:cNvPr>
              <p:cNvSpPr/>
              <p:nvPr/>
            </p:nvSpPr>
            <p:spPr>
              <a:xfrm>
                <a:off x="12019408" y="2412014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EE869CE8-C23B-D3E9-CDAE-34C125D44792}"/>
                  </a:ext>
                </a:extLst>
              </p:cNvPr>
              <p:cNvSpPr/>
              <p:nvPr/>
            </p:nvSpPr>
            <p:spPr>
              <a:xfrm>
                <a:off x="11998464" y="2432878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0815876B-F14D-8FFA-21A5-9A9EFB975ADE}"/>
                  </a:ext>
                </a:extLst>
              </p:cNvPr>
              <p:cNvSpPr/>
              <p:nvPr/>
            </p:nvSpPr>
            <p:spPr>
              <a:xfrm>
                <a:off x="12024471" y="2412014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62E26AE1-1C7B-B5F6-8A53-7621268FC0DE}"/>
                  </a:ext>
                </a:extLst>
              </p:cNvPr>
              <p:cNvSpPr/>
              <p:nvPr/>
            </p:nvSpPr>
            <p:spPr>
              <a:xfrm>
                <a:off x="12003527" y="2432878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548D080F-46C9-225E-F901-54B25503DBBC}"/>
                  </a:ext>
                </a:extLst>
              </p:cNvPr>
              <p:cNvSpPr/>
              <p:nvPr/>
            </p:nvSpPr>
            <p:spPr>
              <a:xfrm>
                <a:off x="12165057" y="25920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E75AF721-0853-5D5E-F375-9B50C8C5D4DE}"/>
                  </a:ext>
                </a:extLst>
              </p:cNvPr>
              <p:cNvSpPr/>
              <p:nvPr/>
            </p:nvSpPr>
            <p:spPr>
              <a:xfrm>
                <a:off x="12144113" y="26129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E782ECDF-1904-3F28-A611-3BFF9160736D}"/>
                  </a:ext>
                </a:extLst>
              </p:cNvPr>
              <p:cNvSpPr/>
              <p:nvPr/>
            </p:nvSpPr>
            <p:spPr>
              <a:xfrm>
                <a:off x="12179659" y="25920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2A812653-3541-9DCD-BB53-74DF9121F232}"/>
                  </a:ext>
                </a:extLst>
              </p:cNvPr>
              <p:cNvSpPr/>
              <p:nvPr/>
            </p:nvSpPr>
            <p:spPr>
              <a:xfrm>
                <a:off x="12158715" y="26129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9C2FB1E2-0BAC-6D62-38A1-553C3D72AD20}"/>
                  </a:ext>
                </a:extLst>
              </p:cNvPr>
              <p:cNvSpPr/>
              <p:nvPr/>
            </p:nvSpPr>
            <p:spPr>
              <a:xfrm>
                <a:off x="12184348" y="25920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2ACB3EB9-BFF9-091D-0C1D-E8ACE12C7C9E}"/>
                  </a:ext>
                </a:extLst>
              </p:cNvPr>
              <p:cNvSpPr/>
              <p:nvPr/>
            </p:nvSpPr>
            <p:spPr>
              <a:xfrm>
                <a:off x="12163405" y="26129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FFD03238-4CC3-01CE-59E9-BB5D8ED15E07}"/>
                  </a:ext>
                </a:extLst>
              </p:cNvPr>
              <p:cNvSpPr/>
              <p:nvPr/>
            </p:nvSpPr>
            <p:spPr>
              <a:xfrm>
                <a:off x="12228848" y="2704533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3FF4FBE1-2C60-9AB1-CDCB-F114A31D9A03}"/>
                  </a:ext>
                </a:extLst>
              </p:cNvPr>
              <p:cNvSpPr/>
              <p:nvPr/>
            </p:nvSpPr>
            <p:spPr>
              <a:xfrm>
                <a:off x="12207904" y="2725397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B2E8445D-40AA-3CE3-1968-C19B8492BEF5}"/>
                  </a:ext>
                </a:extLst>
              </p:cNvPr>
              <p:cNvSpPr/>
              <p:nvPr/>
            </p:nvSpPr>
            <p:spPr>
              <a:xfrm>
                <a:off x="12296582" y="2704533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FAF98EE2-E95B-A321-1E63-2A567A7D1FF3}"/>
                  </a:ext>
                </a:extLst>
              </p:cNvPr>
              <p:cNvSpPr/>
              <p:nvPr/>
            </p:nvSpPr>
            <p:spPr>
              <a:xfrm>
                <a:off x="12275639" y="2725397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1DBAF8B7-1024-9583-E062-071DA3140B8D}"/>
                  </a:ext>
                </a:extLst>
              </p:cNvPr>
              <p:cNvSpPr/>
              <p:nvPr/>
            </p:nvSpPr>
            <p:spPr>
              <a:xfrm>
                <a:off x="12301112" y="2704533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B67A69A9-CCBB-E262-9B65-A106B84FFE37}"/>
                  </a:ext>
                </a:extLst>
              </p:cNvPr>
              <p:cNvSpPr/>
              <p:nvPr/>
            </p:nvSpPr>
            <p:spPr>
              <a:xfrm>
                <a:off x="12280168" y="2725397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1E909174-93F6-4C88-C899-148DEE937BB6}"/>
                  </a:ext>
                </a:extLst>
              </p:cNvPr>
              <p:cNvSpPr/>
              <p:nvPr/>
            </p:nvSpPr>
            <p:spPr>
              <a:xfrm>
                <a:off x="12431466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97EE2477-1A60-9514-A04E-44AD10C1971B}"/>
                  </a:ext>
                </a:extLst>
              </p:cNvPr>
              <p:cNvSpPr/>
              <p:nvPr/>
            </p:nvSpPr>
            <p:spPr>
              <a:xfrm>
                <a:off x="12410522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CD395F3C-7F83-C686-583E-214C2DD23263}"/>
                  </a:ext>
                </a:extLst>
              </p:cNvPr>
              <p:cNvSpPr/>
              <p:nvPr/>
            </p:nvSpPr>
            <p:spPr>
              <a:xfrm>
                <a:off x="12591770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2161745A-AF49-35CF-F752-0FD3513F0E3D}"/>
                  </a:ext>
                </a:extLst>
              </p:cNvPr>
              <p:cNvSpPr/>
              <p:nvPr/>
            </p:nvSpPr>
            <p:spPr>
              <a:xfrm>
                <a:off x="12570826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795D55C4-6A1B-9FC2-B15C-A9443CD5EA63}"/>
                  </a:ext>
                </a:extLst>
              </p:cNvPr>
              <p:cNvSpPr/>
              <p:nvPr/>
            </p:nvSpPr>
            <p:spPr>
              <a:xfrm>
                <a:off x="12627209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BBCCF1D4-8AF0-DF98-FC9B-331AF645BD57}"/>
                  </a:ext>
                </a:extLst>
              </p:cNvPr>
              <p:cNvSpPr/>
              <p:nvPr/>
            </p:nvSpPr>
            <p:spPr>
              <a:xfrm>
                <a:off x="12606265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9D7EE28D-DA97-8D6C-883F-06DF7663426F}"/>
                  </a:ext>
                </a:extLst>
              </p:cNvPr>
              <p:cNvSpPr/>
              <p:nvPr/>
            </p:nvSpPr>
            <p:spPr>
              <a:xfrm>
                <a:off x="12632165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7E52E7D1-9879-02D7-65A2-E6D298C7FBFA}"/>
                  </a:ext>
                </a:extLst>
              </p:cNvPr>
              <p:cNvSpPr/>
              <p:nvPr/>
            </p:nvSpPr>
            <p:spPr>
              <a:xfrm>
                <a:off x="12611221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EF819C87-29FC-0628-7C87-D25CA16E699F}"/>
                  </a:ext>
                </a:extLst>
              </p:cNvPr>
              <p:cNvSpPr/>
              <p:nvPr/>
            </p:nvSpPr>
            <p:spPr>
              <a:xfrm>
                <a:off x="12695797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F3719165-4224-82E3-4E50-ECE0832F9661}"/>
                  </a:ext>
                </a:extLst>
              </p:cNvPr>
              <p:cNvSpPr/>
              <p:nvPr/>
            </p:nvSpPr>
            <p:spPr>
              <a:xfrm>
                <a:off x="12674853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1F19D52C-601C-3FD3-FAF9-5F4288FEA0EA}"/>
                  </a:ext>
                </a:extLst>
              </p:cNvPr>
              <p:cNvSpPr/>
              <p:nvPr/>
            </p:nvSpPr>
            <p:spPr>
              <a:xfrm>
                <a:off x="12736725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D1211394-35D4-3525-1D17-F06D56902577}"/>
                  </a:ext>
                </a:extLst>
              </p:cNvPr>
              <p:cNvSpPr/>
              <p:nvPr/>
            </p:nvSpPr>
            <p:spPr>
              <a:xfrm>
                <a:off x="12715781" y="2970402"/>
                <a:ext cx="41834" cy="5308"/>
              </a:xfrm>
              <a:custGeom>
                <a:avLst/>
                <a:gdLst>
                  <a:gd name="connsiteX0" fmla="*/ 41835 w 41834"/>
                  <a:gd name="connsiteY0" fmla="*/ 0 h 5308"/>
                  <a:gd name="connsiteX1" fmla="*/ 0 w 41834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34" h="5308">
                    <a:moveTo>
                      <a:pt x="41835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B1B0022D-B936-51B4-008D-60559F9E5C46}"/>
                  </a:ext>
                </a:extLst>
              </p:cNvPr>
              <p:cNvSpPr/>
              <p:nvPr/>
            </p:nvSpPr>
            <p:spPr>
              <a:xfrm>
                <a:off x="12824818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5F4B6EF3-8F6A-35D6-66BF-D95C43FC1BDB}"/>
                  </a:ext>
                </a:extLst>
              </p:cNvPr>
              <p:cNvSpPr/>
              <p:nvPr/>
            </p:nvSpPr>
            <p:spPr>
              <a:xfrm>
                <a:off x="12803874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5659ED19-C69A-5E7D-F3B0-AD7600007B89}"/>
                  </a:ext>
                </a:extLst>
              </p:cNvPr>
              <p:cNvSpPr/>
              <p:nvPr/>
            </p:nvSpPr>
            <p:spPr>
              <a:xfrm>
                <a:off x="12860257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15CCDAAE-5BBA-1F5E-877F-04F27A564B00}"/>
                  </a:ext>
                </a:extLst>
              </p:cNvPr>
              <p:cNvSpPr/>
              <p:nvPr/>
            </p:nvSpPr>
            <p:spPr>
              <a:xfrm>
                <a:off x="12839313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9D254CAF-E45B-1749-6508-2188CBD8E204}"/>
                  </a:ext>
                </a:extLst>
              </p:cNvPr>
              <p:cNvSpPr/>
              <p:nvPr/>
            </p:nvSpPr>
            <p:spPr>
              <a:xfrm>
                <a:off x="12865746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79EAA52B-C231-8921-E47E-8BECE006227C}"/>
                  </a:ext>
                </a:extLst>
              </p:cNvPr>
              <p:cNvSpPr/>
              <p:nvPr/>
            </p:nvSpPr>
            <p:spPr>
              <a:xfrm>
                <a:off x="12844802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A31C4B5C-4677-121F-1B18-C6CF843E4206}"/>
                  </a:ext>
                </a:extLst>
              </p:cNvPr>
              <p:cNvSpPr/>
              <p:nvPr/>
            </p:nvSpPr>
            <p:spPr>
              <a:xfrm>
                <a:off x="12944459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0F98E1EF-84AD-9A8D-479E-20E7E6F9CBC2}"/>
                  </a:ext>
                </a:extLst>
              </p:cNvPr>
              <p:cNvSpPr/>
              <p:nvPr/>
            </p:nvSpPr>
            <p:spPr>
              <a:xfrm>
                <a:off x="12923515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59FEC33D-1D5E-747A-5749-00848C714E8E}"/>
                  </a:ext>
                </a:extLst>
              </p:cNvPr>
              <p:cNvSpPr/>
              <p:nvPr/>
            </p:nvSpPr>
            <p:spPr>
              <a:xfrm>
                <a:off x="13048966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3351F931-4D36-A9EC-384C-976A5D4CF4A9}"/>
                  </a:ext>
                </a:extLst>
              </p:cNvPr>
              <p:cNvSpPr/>
              <p:nvPr/>
            </p:nvSpPr>
            <p:spPr>
              <a:xfrm>
                <a:off x="13028022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309FBF29-98A7-97C2-B7CB-7754C211AD50}"/>
                  </a:ext>
                </a:extLst>
              </p:cNvPr>
              <p:cNvSpPr/>
              <p:nvPr/>
            </p:nvSpPr>
            <p:spPr>
              <a:xfrm>
                <a:off x="13053229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ED921CA8-2974-55C3-682E-A002B7653BA8}"/>
                  </a:ext>
                </a:extLst>
              </p:cNvPr>
              <p:cNvSpPr/>
              <p:nvPr/>
            </p:nvSpPr>
            <p:spPr>
              <a:xfrm>
                <a:off x="13032285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D4E0288B-3E15-DA38-76F7-35271281BD2E}"/>
                  </a:ext>
                </a:extLst>
              </p:cNvPr>
              <p:cNvSpPr/>
              <p:nvPr/>
            </p:nvSpPr>
            <p:spPr>
              <a:xfrm>
                <a:off x="13057493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AE4238A5-A9CF-03BA-FD9C-718319881AC1}"/>
                  </a:ext>
                </a:extLst>
              </p:cNvPr>
              <p:cNvSpPr/>
              <p:nvPr/>
            </p:nvSpPr>
            <p:spPr>
              <a:xfrm>
                <a:off x="13036549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E8483B83-02B9-4113-BCA1-C1154288A7B9}"/>
                  </a:ext>
                </a:extLst>
              </p:cNvPr>
              <p:cNvSpPr/>
              <p:nvPr/>
            </p:nvSpPr>
            <p:spPr>
              <a:xfrm>
                <a:off x="13061756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A251DBE9-EAFF-EA6C-E565-F2298BA492BF}"/>
                  </a:ext>
                </a:extLst>
              </p:cNvPr>
              <p:cNvSpPr/>
              <p:nvPr/>
            </p:nvSpPr>
            <p:spPr>
              <a:xfrm>
                <a:off x="13040812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C8E2B5B2-04C4-C138-D95D-F335339B00EF}"/>
                  </a:ext>
                </a:extLst>
              </p:cNvPr>
              <p:cNvSpPr/>
              <p:nvPr/>
            </p:nvSpPr>
            <p:spPr>
              <a:xfrm>
                <a:off x="12466372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3D7925B6-0358-A095-5A93-AE5415F3AE14}"/>
                  </a:ext>
                </a:extLst>
              </p:cNvPr>
              <p:cNvSpPr/>
              <p:nvPr/>
            </p:nvSpPr>
            <p:spPr>
              <a:xfrm>
                <a:off x="12445428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0A2DC256-2EEF-3B3C-625D-DA1C2F0F89FD}"/>
                  </a:ext>
                </a:extLst>
              </p:cNvPr>
              <p:cNvSpPr/>
              <p:nvPr/>
            </p:nvSpPr>
            <p:spPr>
              <a:xfrm>
                <a:off x="12470582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B1D62D13-6741-08A8-7A78-92657D7F9E6F}"/>
                  </a:ext>
                </a:extLst>
              </p:cNvPr>
              <p:cNvSpPr/>
              <p:nvPr/>
            </p:nvSpPr>
            <p:spPr>
              <a:xfrm>
                <a:off x="12449639" y="2970402"/>
                <a:ext cx="41834" cy="5308"/>
              </a:xfrm>
              <a:custGeom>
                <a:avLst/>
                <a:gdLst>
                  <a:gd name="connsiteX0" fmla="*/ 41835 w 41834"/>
                  <a:gd name="connsiteY0" fmla="*/ 0 h 5308"/>
                  <a:gd name="connsiteX1" fmla="*/ 0 w 41834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34" h="5308">
                    <a:moveTo>
                      <a:pt x="41835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2C640A24-8414-8F50-0239-0984F49A539B}"/>
                  </a:ext>
                </a:extLst>
              </p:cNvPr>
              <p:cNvSpPr/>
              <p:nvPr/>
            </p:nvSpPr>
            <p:spPr>
              <a:xfrm>
                <a:off x="12476285" y="2949538"/>
                <a:ext cx="5329" cy="41727"/>
              </a:xfrm>
              <a:custGeom>
                <a:avLst/>
                <a:gdLst>
                  <a:gd name="connsiteX0" fmla="*/ 0 w 5329"/>
                  <a:gd name="connsiteY0" fmla="*/ 0 h 41727"/>
                  <a:gd name="connsiteX1" fmla="*/ 0 w 5329"/>
                  <a:gd name="connsiteY1" fmla="*/ 41728 h 4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9" h="41727">
                    <a:moveTo>
                      <a:pt x="0" y="0"/>
                    </a:moveTo>
                    <a:lnTo>
                      <a:pt x="0" y="41728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A6C81C32-1602-D4C7-B1CB-FE81B5CF4448}"/>
                  </a:ext>
                </a:extLst>
              </p:cNvPr>
              <p:cNvSpPr/>
              <p:nvPr/>
            </p:nvSpPr>
            <p:spPr>
              <a:xfrm>
                <a:off x="12455341" y="2970402"/>
                <a:ext cx="41887" cy="5308"/>
              </a:xfrm>
              <a:custGeom>
                <a:avLst/>
                <a:gdLst>
                  <a:gd name="connsiteX0" fmla="*/ 41888 w 41887"/>
                  <a:gd name="connsiteY0" fmla="*/ 0 h 5308"/>
                  <a:gd name="connsiteX1" fmla="*/ 0 w 41887"/>
                  <a:gd name="connsiteY1" fmla="*/ 0 h 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887" h="5308">
                    <a:moveTo>
                      <a:pt x="41888" y="0"/>
                    </a:moveTo>
                    <a:lnTo>
                      <a:pt x="0" y="0"/>
                    </a:lnTo>
                  </a:path>
                </a:pathLst>
              </a:custGeom>
              <a:ln w="5312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E0C2C2D-3304-184D-4576-2465E06D4B27}"/>
              </a:ext>
            </a:extLst>
          </p:cNvPr>
          <p:cNvSpPr txBox="1"/>
          <p:nvPr/>
        </p:nvSpPr>
        <p:spPr>
          <a:xfrm>
            <a:off x="3235" y="5558639"/>
            <a:ext cx="12192000" cy="576293"/>
          </a:xfrm>
          <a:prstGeom prst="rect">
            <a:avLst/>
          </a:prstGeom>
          <a:solidFill>
            <a:schemeClr val="accent1"/>
          </a:solidFill>
        </p:spPr>
        <p:txBody>
          <a:bodyPr wrap="square" lIns="612000" tIns="72000" rIns="288000" bIns="72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combination of inotuzumab ozogamicin + mini-HCVD with or without blinatumomab is effective in older patients with newly diagnosed Ph– B-ALL and confers a better outcome compared with standard HCVAD chemotherapy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B0CD3-7D28-612B-3EB3-DB22019348BD}"/>
              </a:ext>
            </a:extLst>
          </p:cNvPr>
          <p:cNvSpPr/>
          <p:nvPr/>
        </p:nvSpPr>
        <p:spPr>
          <a:xfrm>
            <a:off x="630154" y="6147592"/>
            <a:ext cx="11101046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Blina, blinatumomab; EFS, event-free survival; HCVAD, hyperfractionated cyclophosphamide, vincristine, doxorubicin, and dexamethasone; HCVD, hyperfractionated cyclophosphamide, vincristine, and dexamethasone; INO, inotuzumab ozogamicin; NR, not reached; OS, overall survival.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Jabbour EJ, et al.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Cancer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2019;125:2579-2586.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EB04F-3958-39ED-7308-35B0E38873FA}"/>
              </a:ext>
            </a:extLst>
          </p:cNvPr>
          <p:cNvSpPr txBox="1"/>
          <p:nvPr/>
        </p:nvSpPr>
        <p:spPr>
          <a:xfrm>
            <a:off x="6544849" y="0"/>
            <a:ext cx="470325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Inotuzumab Ozogamicin With Mini-HCVD With/Without Blinatumomab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76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C096-22E9-4E96-BF25-40D5FF001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EWALL-BOLD Trial</a:t>
            </a:r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FF27F-E209-0478-A21B-48D476E54E51}"/>
              </a:ext>
            </a:extLst>
          </p:cNvPr>
          <p:cNvSpPr/>
          <p:nvPr/>
        </p:nvSpPr>
        <p:spPr>
          <a:xfrm>
            <a:off x="630154" y="6393813"/>
            <a:ext cx="11101046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B-ALL, B-cell acute lymphoblastic leukemia; EWALL, European Working Group for Adult Acute Lymphoblastic Leukemia; Ph–, Philadelphia chromosome negative.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6C6422F-F8EC-8C8C-B182-1C2F49E1C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Dose-Reduced Chemotherapy Alternating With Blinatumomab for Newly Diagnosed Older Patients With Ph– B-ALL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68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8000" y="2"/>
            <a:ext cx="11203200" cy="1141044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dirty="0"/>
              <a:t>EWALL-BOLD: Eligibility Criteria and Endpoints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4B8FBA-18B7-E24C-99BB-E1F2FFCFBC91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FBDCAD1-AF00-9F44-9A50-785755CD3554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1242235A-DC61-8248-8E6B-0C4D37D9FBEA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2E97081-CFFF-2547-95EC-AEEF19AEB20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CCA15B-4A1F-4747-B259-B636406349C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sp>
        <p:nvSpPr>
          <p:cNvPr id="42" name="Rounded 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4EA276ED-1367-3345-9FD5-58523C6D1F8A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Picture 15">
            <a:hlinkClick r:id="rId4" action="ppaction://hlinksldjump"/>
            <a:extLst>
              <a:ext uri="{FF2B5EF4-FFF2-40B4-BE49-F238E27FC236}">
                <a16:creationId xmlns:a16="http://schemas.microsoft.com/office/drawing/2014/main" id="{7043AABC-4AE7-B381-6399-DB7DD314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3236" y="152356"/>
            <a:ext cx="849498" cy="84949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1B784-E815-6421-4E1E-C38B40C90B9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73413D-89E8-E651-FEC1-9065253462EA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448CCAC7-4C5D-DCC5-809B-D548DDDED24D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354F45E1-637C-0506-AC66-B13E5EF7631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46F7B-09E1-2E76-62D3-8606873A4BEC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3" name="Rounded 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925D9225-C25E-55EB-B951-A7C1A861717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ound Same Side Corner Rectangle 221">
            <a:extLst>
              <a:ext uri="{FF2B5EF4-FFF2-40B4-BE49-F238E27FC236}">
                <a16:creationId xmlns:a16="http://schemas.microsoft.com/office/drawing/2014/main" id="{0D4AF268-B5F3-7729-8D38-51AB3A67C80F}"/>
              </a:ext>
            </a:extLst>
          </p:cNvPr>
          <p:cNvSpPr/>
          <p:nvPr/>
        </p:nvSpPr>
        <p:spPr bwMode="gray">
          <a:xfrm>
            <a:off x="1088249" y="1320825"/>
            <a:ext cx="2743200" cy="527026"/>
          </a:xfrm>
          <a:prstGeom prst="round2SameRect">
            <a:avLst>
              <a:gd name="adj1" fmla="val 28927"/>
              <a:gd name="adj2" fmla="val 0"/>
            </a:avLst>
          </a:prstGeom>
          <a:solidFill>
            <a:schemeClr val="bg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36000" rIns="88900" bIns="889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Inclusion Criteria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1,2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77F6A-95D6-7A55-EC20-2D6E4B058802}"/>
              </a:ext>
            </a:extLst>
          </p:cNvPr>
          <p:cNvSpPr txBox="1"/>
          <p:nvPr/>
        </p:nvSpPr>
        <p:spPr>
          <a:xfrm>
            <a:off x="631049" y="1800782"/>
            <a:ext cx="3657600" cy="3566160"/>
          </a:xfrm>
          <a:prstGeom prst="round2SameRect">
            <a:avLst>
              <a:gd name="adj1" fmla="val 11557"/>
              <a:gd name="adj2" fmla="val 0"/>
            </a:avLst>
          </a:prstGeom>
          <a:solidFill>
            <a:schemeClr val="bg1">
              <a:lumMod val="95000"/>
            </a:schemeClr>
          </a:solidFill>
          <a:effectLst>
            <a:outerShdw dist="38100" dir="16200000" rotWithShape="0">
              <a:schemeClr val="accent1"/>
            </a:outerShdw>
          </a:effectLst>
        </p:spPr>
        <p:txBody>
          <a:bodyPr wrap="square" lIns="72000" tIns="108000" rIns="72000" bIns="10800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Newly diagnosed CD19+ precursor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B-ALL</a:t>
            </a:r>
          </a:p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Bone marrow blasts &gt; 25%</a:t>
            </a:r>
          </a:p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 &gt; 55 to &lt; 75 years</a:t>
            </a:r>
          </a:p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ECOG PS ≤ 2</a:t>
            </a:r>
          </a:p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Charlson comorbidity score ≤ 2</a:t>
            </a:r>
          </a:p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Renal and hepatic function as follows:</a:t>
            </a:r>
          </a:p>
          <a:p>
            <a:pPr marL="365760" marR="0" lvl="1" indent="-180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AST, ALT, and AP &lt; 5 x ULN</a:t>
            </a:r>
          </a:p>
          <a:p>
            <a:pPr marL="365760" marR="0" lvl="1" indent="-180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Total bilirubin &lt; 1.5 x ULN </a:t>
            </a:r>
          </a:p>
          <a:p>
            <a:pPr marL="365760" marR="0" lvl="1" indent="-180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Creatinine &lt; 1.5 x ULN</a:t>
            </a:r>
          </a:p>
          <a:p>
            <a:pPr marL="365760" marR="0" lvl="1" indent="-180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Creatinine clearance ≥ 50 mL/min</a:t>
            </a:r>
          </a:p>
        </p:txBody>
      </p:sp>
      <p:sp>
        <p:nvSpPr>
          <p:cNvPr id="10" name="Round Same Side Corner Rectangle 221">
            <a:extLst>
              <a:ext uri="{FF2B5EF4-FFF2-40B4-BE49-F238E27FC236}">
                <a16:creationId xmlns:a16="http://schemas.microsoft.com/office/drawing/2014/main" id="{F15E8C51-8768-FFFA-B497-B3C63A374FF0}"/>
              </a:ext>
            </a:extLst>
          </p:cNvPr>
          <p:cNvSpPr/>
          <p:nvPr/>
        </p:nvSpPr>
        <p:spPr bwMode="gray">
          <a:xfrm>
            <a:off x="4811030" y="1320825"/>
            <a:ext cx="2743200" cy="527026"/>
          </a:xfrm>
          <a:prstGeom prst="round2SameRect">
            <a:avLst>
              <a:gd name="adj1" fmla="val 28927"/>
              <a:gd name="adj2" fmla="val 0"/>
            </a:avLst>
          </a:prstGeom>
          <a:solidFill>
            <a:schemeClr val="bg1"/>
          </a:solidFill>
          <a:ln w="25400" algn="ctr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88900" tIns="36000" rIns="88900" bIns="889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8C76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Exclusion Criteria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88C76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1,2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683C0-2C7F-DB3C-6E3B-B661CEBD7DEF}"/>
              </a:ext>
            </a:extLst>
          </p:cNvPr>
          <p:cNvSpPr txBox="1"/>
          <p:nvPr/>
        </p:nvSpPr>
        <p:spPr>
          <a:xfrm>
            <a:off x="4353830" y="1800782"/>
            <a:ext cx="3657600" cy="3566160"/>
          </a:xfrm>
          <a:prstGeom prst="round2SameRect">
            <a:avLst>
              <a:gd name="adj1" fmla="val 12957"/>
              <a:gd name="adj2" fmla="val 0"/>
            </a:avLst>
          </a:prstGeom>
          <a:solidFill>
            <a:schemeClr val="bg1">
              <a:lumMod val="95000"/>
            </a:schemeClr>
          </a:solidFill>
          <a:effectLst>
            <a:outerShdw dist="38100" dir="16200000" rotWithShape="0">
              <a:schemeClr val="accent2"/>
            </a:outerShdw>
          </a:effectLst>
        </p:spPr>
        <p:txBody>
          <a:bodyPr wrap="square" lIns="72000" tIns="108000" rIns="72000" bIns="10800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88C76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Antileukemic pretreatment </a:t>
            </a:r>
          </a:p>
          <a:p>
            <a:pPr marL="365760" marR="0" lvl="1" indent="-180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88C765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GMALL prephase with dexamethasone and cyclophosphamide was allowed</a:t>
            </a:r>
          </a:p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88C76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Prior receipt of anti-CD19 therapy</a:t>
            </a:r>
          </a:p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88C76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History of malignancy other than ALL within 5 years prior to start of protocol-specified therapy (exceptions apply)</a:t>
            </a:r>
          </a:p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88C76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Presence or history of clinically relevant CNS pathology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</a:p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88C76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Active ALL in the CNS</a:t>
            </a:r>
          </a:p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88C76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 autoimmune disease or history of autoimmune disease with potential CNS involvement</a:t>
            </a:r>
          </a:p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88C76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Receipt of a live virus vaccine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 2 weeks prior to study treatment</a:t>
            </a:r>
          </a:p>
        </p:txBody>
      </p:sp>
      <p:sp>
        <p:nvSpPr>
          <p:cNvPr id="12" name="Round Same Side Corner Rectangle 221">
            <a:extLst>
              <a:ext uri="{FF2B5EF4-FFF2-40B4-BE49-F238E27FC236}">
                <a16:creationId xmlns:a16="http://schemas.microsoft.com/office/drawing/2014/main" id="{EC1D7DF2-3459-F0D5-88D5-79D20AA480F0}"/>
              </a:ext>
            </a:extLst>
          </p:cNvPr>
          <p:cNvSpPr/>
          <p:nvPr/>
        </p:nvSpPr>
        <p:spPr bwMode="gray">
          <a:xfrm>
            <a:off x="8533812" y="1320825"/>
            <a:ext cx="2743200" cy="527026"/>
          </a:xfrm>
          <a:prstGeom prst="round2SameRect">
            <a:avLst>
              <a:gd name="adj1" fmla="val 30244"/>
              <a:gd name="adj2" fmla="val 0"/>
            </a:avLst>
          </a:prstGeom>
          <a:solidFill>
            <a:schemeClr val="bg1"/>
          </a:solidFill>
          <a:ln w="25400" algn="ctr">
            <a:solidFill>
              <a:schemeClr val="accent3"/>
            </a:solidFill>
            <a:miter lim="800000"/>
            <a:headEnd/>
            <a:tailEnd/>
          </a:ln>
        </p:spPr>
        <p:txBody>
          <a:bodyPr wrap="square" lIns="88900" tIns="36000" rIns="88900" bIns="889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3C1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Endpoints</a:t>
            </a:r>
            <a:r>
              <a:rPr kumimoji="0" lang="en-IN" sz="1800" b="1" i="0" u="none" strike="noStrike" kern="1200" cap="none" spc="0" normalizeH="0" baseline="30000" noProof="0" dirty="0">
                <a:ln>
                  <a:noFill/>
                </a:ln>
                <a:solidFill>
                  <a:srgbClr val="F3C10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2,3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CFB65-FDE5-B5C9-54E0-55288C0D3F36}"/>
              </a:ext>
            </a:extLst>
          </p:cNvPr>
          <p:cNvSpPr txBox="1"/>
          <p:nvPr/>
        </p:nvSpPr>
        <p:spPr>
          <a:xfrm>
            <a:off x="8076612" y="1800782"/>
            <a:ext cx="3657600" cy="3566160"/>
          </a:xfrm>
          <a:prstGeom prst="round2SameRect">
            <a:avLst>
              <a:gd name="adj1" fmla="val 11727"/>
              <a:gd name="adj2" fmla="val 0"/>
            </a:avLst>
          </a:prstGeom>
          <a:solidFill>
            <a:schemeClr val="bg1">
              <a:lumMod val="95000"/>
            </a:schemeClr>
          </a:solidFill>
          <a:effectLst>
            <a:outerShdw dist="38100" dir="16200000" rotWithShape="0">
              <a:schemeClr val="accent3"/>
            </a:outerShdw>
          </a:effectLst>
        </p:spPr>
        <p:txBody>
          <a:bodyPr wrap="square" lIns="72000" tIns="108000" rIns="72000" bIns="10800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3C10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Primary</a:t>
            </a:r>
          </a:p>
          <a:p>
            <a:pPr marL="365760" marR="0" lvl="0" indent="-180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3C108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 after induction (ie, chemotherapy and 1 cycle of blinatumomab)</a:t>
            </a:r>
          </a:p>
          <a:p>
            <a:pPr marL="180000" marR="0" lvl="0" indent="-180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3C10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 secondary</a:t>
            </a:r>
          </a:p>
          <a:p>
            <a:pPr marL="365760" marR="0" lvl="0" indent="-180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3C108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Molecular response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 the same timepoint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4CF6B-B752-A60E-B690-DBB6C9BAE39F}"/>
              </a:ext>
            </a:extLst>
          </p:cNvPr>
          <p:cNvSpPr/>
          <p:nvPr/>
        </p:nvSpPr>
        <p:spPr>
          <a:xfrm>
            <a:off x="630154" y="5455095"/>
            <a:ext cx="11101046" cy="106182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Such as epilepsy, childhood or adult seizure, paresis, aphasia, stroke, severe brain injuries, dementia, Parkinson’s disease, cerebellar disease, organic brain syndrome, or psychosis. 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Evaluation criteria: MRD response criteria included molecular CR (MRD negative [sensitivity 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–4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]), molecular failure (MRD positive ≥ 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–4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and low positive (MRD positive &lt;10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–4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not evaluable was defined as negative with insufficient sensitivity or not quantifiable.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ALL, acute lymphoblastic leukemia; B-ALL, B-cell acute lymphoblastic leukemia; AP, alkaline phosphatase; AST, aspartate aminotransferase; ALT, alanine aminotransferase; CD19, cluster of differentiation 19; CNS, central nervous system;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CR, complete remission; ECOG PS,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Eastern Cooperative Oncology Group performance status;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EWALL, European Working Group for Adult Acute Lymphoblastic Leukemia; GMALL, German Multicenter Study Group for Adult Acute Lymphoblastic Leukemia; MRD, minimal residual disease; ULN, upper limit of normal.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1. ClinicalTrials.gov.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https://clinicaltrials.gov/ct2/show/NCT03480438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 Accessed September 2, 2022. 2.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EU Clinical Trials Register.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https://www.clinicaltrialsregister.eu/ctr-search/trial/2017-002853-13/DE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Accessed November 10, 2022. 3. Gökbuget N, et al. Presented at: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American Society for Hematology (ASH); December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, 2021; Virtual. 4.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Gökbuget N, et al. Poster presented at: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American Society for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Hematology (ASH); December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, 2021; Virtual.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7AB56-9137-D169-5E8F-422EC7C3CC09}"/>
              </a:ext>
            </a:extLst>
          </p:cNvPr>
          <p:cNvSpPr txBox="1"/>
          <p:nvPr/>
        </p:nvSpPr>
        <p:spPr>
          <a:xfrm>
            <a:off x="7128800" y="-764"/>
            <a:ext cx="4145687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Dose-Reduced Chemotherapy in Sequence With Blinatumomab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7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8000" y="2"/>
            <a:ext cx="11203200" cy="1141044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dirty="0"/>
              <a:t>EWALL-BOLD Treatment Regimen</a:t>
            </a:r>
            <a:r>
              <a:rPr lang="en-US" baseline="30000" dirty="0"/>
              <a:t>1,2</a:t>
            </a:r>
            <a:endParaRPr lang="en-US" baseline="30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4B8FBA-18B7-E24C-99BB-E1F2FFCFBC91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FBDCAD1-AF00-9F44-9A50-785755CD3554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1242235A-DC61-8248-8E6B-0C4D37D9FBEA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2E97081-CFFF-2547-95EC-AEEF19AEB20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CCA15B-4A1F-4747-B259-B636406349C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sp>
        <p:nvSpPr>
          <p:cNvPr id="42" name="Rounded 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4EA276ED-1367-3345-9FD5-58523C6D1F8A}"/>
              </a:ext>
            </a:extLst>
          </p:cNvPr>
          <p:cNvSpPr/>
          <p:nvPr/>
        </p:nvSpPr>
        <p:spPr bwMode="auto">
          <a:xfrm>
            <a:off x="10553462" y="313274"/>
            <a:ext cx="527664" cy="527664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Picture 15">
            <a:hlinkClick r:id="rId4" action="ppaction://hlinksldjump"/>
            <a:extLst>
              <a:ext uri="{FF2B5EF4-FFF2-40B4-BE49-F238E27FC236}">
                <a16:creationId xmlns:a16="http://schemas.microsoft.com/office/drawing/2014/main" id="{7043AABC-4AE7-B381-6399-DB7DD314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3236" y="152356"/>
            <a:ext cx="849498" cy="84949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1B784-E815-6421-4E1E-C38B40C90B9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73413D-89E8-E651-FEC1-9065253462EA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448CCAC7-4C5D-DCC5-809B-D548DDDED24D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354F45E1-637C-0506-AC66-B13E5EF7631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46F7B-09E1-2E76-62D3-8606873A4BEC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3" name="Rounded 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925D9225-C25E-55EB-B951-A7C1A861717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64D0A9-8C47-3A38-7FD9-8AAA27000151}"/>
              </a:ext>
            </a:extLst>
          </p:cNvPr>
          <p:cNvSpPr/>
          <p:nvPr/>
        </p:nvSpPr>
        <p:spPr bwMode="auto">
          <a:xfrm>
            <a:off x="620713" y="1428939"/>
            <a:ext cx="1756727" cy="3211414"/>
          </a:xfrm>
          <a:prstGeom prst="roundRect">
            <a:avLst/>
          </a:prstGeom>
          <a:solidFill>
            <a:srgbClr val="F3C1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PREPHASE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Dexamethasone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(10 mg/m</a:t>
            </a:r>
            <a:r>
              <a:rPr kumimoji="0" lang="en-IN" sz="1200" b="1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on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days 1–5 and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cyclophosphamide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(200 mg/m</a:t>
            </a:r>
            <a:r>
              <a:rPr kumimoji="0" lang="en-IN" sz="1200" b="1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on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day 3–5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F6F2F7-0458-4285-B84E-1ED5120B9709}"/>
              </a:ext>
            </a:extLst>
          </p:cNvPr>
          <p:cNvSpPr/>
          <p:nvPr/>
        </p:nvSpPr>
        <p:spPr bwMode="auto">
          <a:xfrm>
            <a:off x="2804077" y="1428939"/>
            <a:ext cx="1756727" cy="1189249"/>
          </a:xfrm>
          <a:prstGeom prst="roundRect">
            <a:avLst/>
          </a:prstGeom>
          <a:solidFill>
            <a:srgbClr val="88C7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INDUCTION 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Dexamethasone,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vincristine, and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idarubicin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26971-3476-3AE5-43A1-32A6973E8F53}"/>
              </a:ext>
            </a:extLst>
          </p:cNvPr>
          <p:cNvSpPr/>
          <p:nvPr/>
        </p:nvSpPr>
        <p:spPr bwMode="auto">
          <a:xfrm>
            <a:off x="2804077" y="3446715"/>
            <a:ext cx="1756727" cy="1189249"/>
          </a:xfrm>
          <a:prstGeom prst="roundRect">
            <a:avLst/>
          </a:prstGeom>
          <a:solidFill>
            <a:srgbClr val="88C76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INDUCTION II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Ara-C,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cyclophosphamide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2A19FD-3EBC-FACC-D2FA-76D7246BCFFF}"/>
              </a:ext>
            </a:extLst>
          </p:cNvPr>
          <p:cNvSpPr/>
          <p:nvPr/>
        </p:nvSpPr>
        <p:spPr bwMode="auto">
          <a:xfrm>
            <a:off x="5610524" y="1428939"/>
            <a:ext cx="1756727" cy="321141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BLINATUMOMAB- 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3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Blinatumomab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28 µg/day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 28 days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25C385-B7A6-99D7-1AA2-8D1CE48ED38B}"/>
              </a:ext>
            </a:extLst>
          </p:cNvPr>
          <p:cNvSpPr/>
          <p:nvPr/>
        </p:nvSpPr>
        <p:spPr bwMode="auto">
          <a:xfrm>
            <a:off x="7823842" y="1428939"/>
            <a:ext cx="1756727" cy="321141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CONSOLIDATION</a:t>
            </a:r>
            <a:br>
              <a:rPr kumimoji="0" lang="en-IN" sz="13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3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TREATMENT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Alternate cycles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intermediate-dose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MTX, PEG-asparaginase,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Ara-C and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reinduction, and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 cycles of blinatumomab</a:t>
            </a:r>
            <a:endParaRPr kumimoji="0" lang="en-IN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607164-9FAC-A87F-7BF1-BF1C8268DDB9}"/>
              </a:ext>
            </a:extLst>
          </p:cNvPr>
          <p:cNvSpPr/>
          <p:nvPr/>
        </p:nvSpPr>
        <p:spPr bwMode="auto">
          <a:xfrm>
            <a:off x="9999853" y="1428939"/>
            <a:ext cx="1756727" cy="3211414"/>
          </a:xfrm>
          <a:prstGeom prst="roundRect">
            <a:avLst/>
          </a:prstGeom>
          <a:solidFill>
            <a:srgbClr val="56E1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MAINTENANCE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6-MP/MTX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 2 years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22CC9B-DFF6-3CFC-0AC5-761C65D2E12F}"/>
              </a:ext>
            </a:extLst>
          </p:cNvPr>
          <p:cNvSpPr/>
          <p:nvPr/>
        </p:nvSpPr>
        <p:spPr bwMode="auto">
          <a:xfrm>
            <a:off x="2448541" y="1958830"/>
            <a:ext cx="293370" cy="358995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D5CD662-1BD4-CB35-F3E7-53ECE0A8D285}"/>
              </a:ext>
            </a:extLst>
          </p:cNvPr>
          <p:cNvSpPr/>
          <p:nvPr/>
        </p:nvSpPr>
        <p:spPr bwMode="auto">
          <a:xfrm>
            <a:off x="4605000" y="1958830"/>
            <a:ext cx="937259" cy="358995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102B14F-8E9C-25A5-FB2E-0EA940C529B7}"/>
              </a:ext>
            </a:extLst>
          </p:cNvPr>
          <p:cNvSpPr/>
          <p:nvPr/>
        </p:nvSpPr>
        <p:spPr bwMode="auto">
          <a:xfrm>
            <a:off x="4617034" y="3996712"/>
            <a:ext cx="937259" cy="358995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D75420-7AB1-8736-607E-3B921615AEEB}"/>
              </a:ext>
            </a:extLst>
          </p:cNvPr>
          <p:cNvSpPr/>
          <p:nvPr/>
        </p:nvSpPr>
        <p:spPr bwMode="auto">
          <a:xfrm rot="5400000">
            <a:off x="3315058" y="2916607"/>
            <a:ext cx="734763" cy="26125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94E156-F404-AE09-8330-488015EEED1F}"/>
              </a:ext>
            </a:extLst>
          </p:cNvPr>
          <p:cNvSpPr/>
          <p:nvPr/>
        </p:nvSpPr>
        <p:spPr bwMode="auto">
          <a:xfrm>
            <a:off x="7467516" y="2842323"/>
            <a:ext cx="293370" cy="358995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BE576C9-54D1-6B7D-77A0-869DA1546980}"/>
              </a:ext>
            </a:extLst>
          </p:cNvPr>
          <p:cNvSpPr/>
          <p:nvPr/>
        </p:nvSpPr>
        <p:spPr bwMode="auto">
          <a:xfrm>
            <a:off x="9643526" y="2842323"/>
            <a:ext cx="293370" cy="358995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04A117-EFB4-0494-5BA5-D0D07E750EBF}"/>
              </a:ext>
            </a:extLst>
          </p:cNvPr>
          <p:cNvSpPr/>
          <p:nvPr/>
        </p:nvSpPr>
        <p:spPr bwMode="auto">
          <a:xfrm>
            <a:off x="3736320" y="2774215"/>
            <a:ext cx="1139191" cy="50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</a:t>
            </a:r>
            <a:b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CR/CRu/PR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1C9DCC-3AFD-F540-4EF1-F5FD8A693C73}"/>
              </a:ext>
            </a:extLst>
          </p:cNvPr>
          <p:cNvSpPr/>
          <p:nvPr/>
        </p:nvSpPr>
        <p:spPr bwMode="auto">
          <a:xfrm>
            <a:off x="4473981" y="3668385"/>
            <a:ext cx="1139191" cy="50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CR/CRu</a:t>
            </a:r>
            <a:r>
              <a:rPr kumimoji="0" lang="en-IN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  <a:endParaRPr kumimoji="0" lang="en-IN" sz="12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EAB09A-9F18-F28C-3362-78BD201F996F}"/>
              </a:ext>
            </a:extLst>
          </p:cNvPr>
          <p:cNvSpPr/>
          <p:nvPr/>
        </p:nvSpPr>
        <p:spPr bwMode="auto">
          <a:xfrm>
            <a:off x="4505940" y="1572475"/>
            <a:ext cx="1139191" cy="50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CR/CRu/PR</a:t>
            </a:r>
            <a:endParaRPr kumimoji="0" lang="en-IN" sz="12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C8BC3-2A07-0BB6-5066-F9BD84671507}"/>
              </a:ext>
            </a:extLst>
          </p:cNvPr>
          <p:cNvSpPr/>
          <p:nvPr/>
        </p:nvSpPr>
        <p:spPr>
          <a:xfrm>
            <a:off x="630154" y="5947537"/>
            <a:ext cx="10209295" cy="5693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Patients received repeated prophylaxis with TIT combination and IT MTX.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no CR/CRu post induction II, step dosing (9 </a:t>
            </a:r>
            <a:r>
              <a:rPr kumimoji="0" lang="el-G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g/day for the first week, followed by 28 </a:t>
            </a:r>
            <a:r>
              <a:rPr kumimoji="0" lang="el-G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g/day thereafter).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6-MP, 6-mercaptopurine; Ara-C, cytarabine; CR, complete remission; CRu, unconfirmed complete remission;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EWALL, European Working Group for Adult Acute Lymphoblastic Leukemia;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IT, intrathecal; TIT, triple intrathecal therapy; MTX, methotrexate; PEG, polyethylene glycol; PR, partial remission.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1. Gökbuget N, et al. Presented at: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American Society for Hematology (ASH); December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, 2021; Virtual. 2.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Gökbuget N, et al. Poster presented at: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American Society for Hematology (ASH); December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, 2021; Virtual.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585DF-207F-E0AD-9A69-C1743DDB3ED1}"/>
              </a:ext>
            </a:extLst>
          </p:cNvPr>
          <p:cNvSpPr txBox="1"/>
          <p:nvPr/>
        </p:nvSpPr>
        <p:spPr>
          <a:xfrm>
            <a:off x="7128800" y="-764"/>
            <a:ext cx="4145687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Dose-Reduced Chemotherapy in Sequence With Blinatumomab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86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8000" y="2"/>
            <a:ext cx="11203200" cy="1141044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dirty="0"/>
              <a:t>EWALL-BOLD: Baseline Patient Characteristics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4B8FBA-18B7-E24C-99BB-E1F2FFCFBC91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FBDCAD1-AF00-9F44-9A50-785755CD3554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1242235A-DC61-8248-8E6B-0C4D37D9FBEA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2E97081-CFFF-2547-95EC-AEEF19AEB20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CCA15B-4A1F-4747-B259-B636406349C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sp>
        <p:nvSpPr>
          <p:cNvPr id="42" name="Rounded 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4EA276ED-1367-3345-9FD5-58523C6D1F8A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Picture 15">
            <a:hlinkClick r:id="rId4" action="ppaction://hlinksldjump"/>
            <a:extLst>
              <a:ext uri="{FF2B5EF4-FFF2-40B4-BE49-F238E27FC236}">
                <a16:creationId xmlns:a16="http://schemas.microsoft.com/office/drawing/2014/main" id="{7043AABC-4AE7-B381-6399-DB7DD314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3236" y="152356"/>
            <a:ext cx="849498" cy="84949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1B784-E815-6421-4E1E-C38B40C90B9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73413D-89E8-E651-FEC1-9065253462EA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448CCAC7-4C5D-DCC5-809B-D548DDDED24D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354F45E1-637C-0506-AC66-B13E5EF7631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46F7B-09E1-2E76-62D3-8606873A4BEC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3" name="Rounded 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925D9225-C25E-55EB-B951-A7C1A861717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4DBB4-2D33-5BA6-845E-3D889430EAA5}"/>
              </a:ext>
            </a:extLst>
          </p:cNvPr>
          <p:cNvSpPr txBox="1"/>
          <p:nvPr/>
        </p:nvSpPr>
        <p:spPr>
          <a:xfrm>
            <a:off x="528000" y="1239357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Baseline Characteristics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63C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1" name="Table 34">
            <a:extLst>
              <a:ext uri="{FF2B5EF4-FFF2-40B4-BE49-F238E27FC236}">
                <a16:creationId xmlns:a16="http://schemas.microsoft.com/office/drawing/2014/main" id="{6BCEB3FE-44C4-37FF-AE9C-F06EF09C6D6F}"/>
              </a:ext>
            </a:extLst>
          </p:cNvPr>
          <p:cNvGraphicFramePr>
            <a:graphicFrameLocks noGrp="1"/>
          </p:cNvGraphicFramePr>
          <p:nvPr/>
        </p:nvGraphicFramePr>
        <p:xfrm>
          <a:off x="620711" y="1628982"/>
          <a:ext cx="11101046" cy="382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70078">
                  <a:extLst>
                    <a:ext uri="{9D8B030D-6E8A-4147-A177-3AD203B41FA5}">
                      <a16:colId xmlns:a16="http://schemas.microsoft.com/office/drawing/2014/main" val="617931186"/>
                    </a:ext>
                  </a:extLst>
                </a:gridCol>
                <a:gridCol w="4930968">
                  <a:extLst>
                    <a:ext uri="{9D8B030D-6E8A-4147-A177-3AD203B41FA5}">
                      <a16:colId xmlns:a16="http://schemas.microsoft.com/office/drawing/2014/main" val="4060833020"/>
                    </a:ext>
                  </a:extLst>
                </a:gridCol>
              </a:tblGrid>
              <a:tr h="297409"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Characteristics</a:t>
                      </a:r>
                    </a:p>
                  </a:txBody>
                  <a:tcPr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 = 34 </a:t>
                      </a:r>
                    </a:p>
                  </a:txBody>
                  <a:tcPr marT="54000" marB="54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823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/>
                          </a:solidFill>
                        </a:rPr>
                        <a:t>Hospitals, 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722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/>
                          </a:solidFill>
                        </a:rPr>
                        <a:t>Median age, (years), median (range)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65 (56–76)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9289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/>
                          </a:solidFill>
                        </a:rPr>
                        <a:t>Male, %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1309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200" b="1" u="none" dirty="0">
                          <a:solidFill>
                            <a:schemeClr val="tx1"/>
                          </a:solidFill>
                        </a:rPr>
                        <a:t>Immunophenotype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323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11125" indent="0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c/pre-B-ALL</a:t>
                      </a:r>
                      <a:r>
                        <a:rPr lang="en-US" sz="1200" b="0" u="none" dirty="0">
                          <a:solidFill>
                            <a:schemeClr val="tx1"/>
                          </a:solidFill>
                        </a:rPr>
                        <a:t>, n (%)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 (74)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1711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11125" indent="0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Pro–B-ALL</a:t>
                      </a:r>
                      <a:r>
                        <a:rPr lang="en-US" sz="1200" b="0" u="none" dirty="0">
                          <a:solidFill>
                            <a:schemeClr val="tx1"/>
                          </a:solidFill>
                        </a:rPr>
                        <a:t>, n (%)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 (26)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698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11125" indent="0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MLL+</a:t>
                      </a:r>
                      <a:r>
                        <a:rPr lang="en-US" sz="1200" b="0" u="none" dirty="0">
                          <a:solidFill>
                            <a:schemeClr val="tx1"/>
                          </a:solidFill>
                        </a:rPr>
                        <a:t>, n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9326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11125" indent="0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MLL–</a:t>
                      </a:r>
                      <a:r>
                        <a:rPr lang="en-US" sz="1200" b="0" u="none" dirty="0">
                          <a:solidFill>
                            <a:schemeClr val="tx1"/>
                          </a:solidFill>
                        </a:rPr>
                        <a:t>, n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272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11125" indent="0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Unknown</a:t>
                      </a:r>
                      <a:r>
                        <a:rPr lang="en-US" sz="1200" b="0" u="none" dirty="0">
                          <a:solidFill>
                            <a:schemeClr val="tx1"/>
                          </a:solidFill>
                        </a:rPr>
                        <a:t>, n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4164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200" b="1" u="none" dirty="0">
                          <a:solidFill>
                            <a:schemeClr val="tx1"/>
                          </a:solidFill>
                        </a:rPr>
                        <a:t>Any comorbidity, n (%)</a:t>
                      </a: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16 (47)</a:t>
                      </a: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55845"/>
                  </a:ext>
                </a:extLst>
              </a:tr>
              <a:tr h="251359">
                <a:tc>
                  <a:txBody>
                    <a:bodyPr/>
                    <a:lstStyle/>
                    <a:p>
                      <a:pPr marL="111125" indent="0">
                        <a:tabLst>
                          <a:tab pos="111125" algn="l"/>
                        </a:tabLs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Diabetes without end organ damage, n (%)</a:t>
                      </a:r>
                      <a:endParaRPr 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6 (18)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462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11125" indent="0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Myocardial infarction,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n (%)</a:t>
                      </a:r>
                      <a:endParaRPr 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 (12)</a:t>
                      </a:r>
                      <a:endParaRPr 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459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11125" indent="0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Chronic pulmonary disorder,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n (%)</a:t>
                      </a:r>
                      <a:endParaRPr lang="en-US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 (12)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3200" marB="432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378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0FB78AA-9FE1-55C3-7B55-2BC49B04D640}"/>
              </a:ext>
            </a:extLst>
          </p:cNvPr>
          <p:cNvSpPr/>
          <p:nvPr/>
        </p:nvSpPr>
        <p:spPr>
          <a:xfrm>
            <a:off x="630154" y="6232231"/>
            <a:ext cx="11101046" cy="28469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B-All, B-cell acute lymphoblastic leukemia; EWALL, European Working Group for Adult Acute Lymphoblastic Leukemia; MLL,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mixed-lineage leukemia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Gökbuget N, et al. Poster presented at: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American Society for Hematology (ASH); December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, 2021; Virtual.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EA888-E392-B96C-E3B6-ED26CCA98AC0}"/>
              </a:ext>
            </a:extLst>
          </p:cNvPr>
          <p:cNvSpPr txBox="1"/>
          <p:nvPr/>
        </p:nvSpPr>
        <p:spPr>
          <a:xfrm>
            <a:off x="7128800" y="-764"/>
            <a:ext cx="4145687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Dose-Reduced Chemotherapy in Sequence With Blinatumomab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2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023404-1B50-6DF4-3795-7F5608E8D4F0}"/>
              </a:ext>
            </a:extLst>
          </p:cNvPr>
          <p:cNvSpPr txBox="1"/>
          <p:nvPr/>
        </p:nvSpPr>
        <p:spPr>
          <a:xfrm>
            <a:off x="544797" y="1655565"/>
            <a:ext cx="4748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Results of Remission Induction</a:t>
            </a:r>
            <a:r>
              <a:rPr kumimoji="0" lang="en-IN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US" sz="1600" b="1" i="0" u="none" strike="noStrike" kern="1200" cap="none" spc="0" normalizeH="0" baseline="30000" noProof="0" dirty="0">
              <a:ln>
                <a:noFill/>
              </a:ln>
              <a:solidFill>
                <a:srgbClr val="0063C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8000" y="2"/>
            <a:ext cx="11203200" cy="1141044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2600" dirty="0"/>
              <a:t>Treatment Outcomes: CR Increased</a:t>
            </a:r>
            <a:br>
              <a:rPr lang="en-US" sz="2600" dirty="0"/>
            </a:br>
            <a:r>
              <a:rPr lang="en-US" sz="2600" dirty="0"/>
              <a:t>From 76% at the End of Induction Cycle 1 to 83% at</a:t>
            </a:r>
            <a:br>
              <a:rPr lang="en-US" sz="2600" dirty="0"/>
            </a:br>
            <a:r>
              <a:rPr lang="en-US" sz="2600" dirty="0"/>
              <a:t>the End of Blinatumomab Cycle 1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4B8FBA-18B7-E24C-99BB-E1F2FFCFBC91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FBDCAD1-AF00-9F44-9A50-785755CD3554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1242235A-DC61-8248-8E6B-0C4D37D9FBEA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2E97081-CFFF-2547-95EC-AEEF19AEB20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CCA15B-4A1F-4747-B259-B636406349C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sp>
        <p:nvSpPr>
          <p:cNvPr id="42" name="Rounded 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4EA276ED-1367-3345-9FD5-58523C6D1F8A}"/>
              </a:ext>
            </a:extLst>
          </p:cNvPr>
          <p:cNvSpPr/>
          <p:nvPr/>
        </p:nvSpPr>
        <p:spPr bwMode="auto">
          <a:xfrm>
            <a:off x="10553462" y="313274"/>
            <a:ext cx="527664" cy="527664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Picture 15">
            <a:hlinkClick r:id="rId4" action="ppaction://hlinksldjump"/>
            <a:extLst>
              <a:ext uri="{FF2B5EF4-FFF2-40B4-BE49-F238E27FC236}">
                <a16:creationId xmlns:a16="http://schemas.microsoft.com/office/drawing/2014/main" id="{7043AABC-4AE7-B381-6399-DB7DD314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3236" y="152356"/>
            <a:ext cx="849498" cy="84949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1B784-E815-6421-4E1E-C38B40C90B9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73413D-89E8-E651-FEC1-9065253462EA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448CCAC7-4C5D-DCC5-809B-D548DDDED24D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354F45E1-637C-0506-AC66-B13E5EF7631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46F7B-09E1-2E76-62D3-8606873A4BEC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3" name="Rounded 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925D9225-C25E-55EB-B951-A7C1A861717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362602-0C47-C77C-25A3-24290D96C735}"/>
              </a:ext>
            </a:extLst>
          </p:cNvPr>
          <p:cNvSpPr txBox="1"/>
          <p:nvPr/>
        </p:nvSpPr>
        <p:spPr>
          <a:xfrm>
            <a:off x="610876" y="1311275"/>
            <a:ext cx="5407200" cy="338554"/>
          </a:xfrm>
          <a:prstGeom prst="rect">
            <a:avLst/>
          </a:prstGeom>
          <a:noFill/>
          <a:ln>
            <a:noFill/>
          </a:ln>
        </p:spPr>
        <p:txBody>
          <a:bodyPr wrap="square" lIns="36000" anchor="ctr">
            <a:spAutoFit/>
          </a:bodyPr>
          <a:lstStyle/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Median follow-up was 363 (range, 26–1,001) days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3458ED-1EE4-9A29-73A1-E8759AEBE1B6}"/>
              </a:ext>
            </a:extLst>
          </p:cNvPr>
          <p:cNvSpPr txBox="1"/>
          <p:nvPr/>
        </p:nvSpPr>
        <p:spPr>
          <a:xfrm>
            <a:off x="6905623" y="1389562"/>
            <a:ext cx="175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</a:t>
            </a:r>
            <a:r>
              <a:rPr kumimoji="0" lang="en-IN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1600" b="1" i="0" u="none" strike="noStrike" kern="1200" cap="none" spc="0" normalizeH="0" baseline="30000" noProof="0" dirty="0">
              <a:ln>
                <a:noFill/>
              </a:ln>
              <a:solidFill>
                <a:srgbClr val="0063C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763E63-F807-A8FD-B04C-6E4EFDDC17B3}"/>
              </a:ext>
            </a:extLst>
          </p:cNvPr>
          <p:cNvSpPr txBox="1"/>
          <p:nvPr/>
        </p:nvSpPr>
        <p:spPr>
          <a:xfrm>
            <a:off x="9806193" y="1378796"/>
            <a:ext cx="175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DFS</a:t>
            </a:r>
            <a:r>
              <a:rPr kumimoji="0" lang="en-IN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63C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FD3362-45D4-8513-BC8F-AFB3D84C04A6}"/>
              </a:ext>
            </a:extLst>
          </p:cNvPr>
          <p:cNvSpPr txBox="1"/>
          <p:nvPr/>
        </p:nvSpPr>
        <p:spPr>
          <a:xfrm>
            <a:off x="6267450" y="4311561"/>
            <a:ext cx="5467350" cy="1258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tIns="108000" rIns="108000" bIns="108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1-Year OS in Subgroups: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89% for c/pre–B-ALL vs 75% for pro–B-ALL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100% for patients aged 55–65 years vs 66% for those &gt; 65 years</a:t>
            </a:r>
          </a:p>
        </p:txBody>
      </p:sp>
      <p:graphicFrame>
        <p:nvGraphicFramePr>
          <p:cNvPr id="31" name="Table 12">
            <a:extLst>
              <a:ext uri="{FF2B5EF4-FFF2-40B4-BE49-F238E27FC236}">
                <a16:creationId xmlns:a16="http://schemas.microsoft.com/office/drawing/2014/main" id="{2D71A4AA-F69E-985B-70F7-EE2AF58A35C3}"/>
              </a:ext>
            </a:extLst>
          </p:cNvPr>
          <p:cNvGraphicFramePr>
            <a:graphicFrameLocks noGrp="1"/>
          </p:cNvGraphicFramePr>
          <p:nvPr/>
        </p:nvGraphicFramePr>
        <p:xfrm>
          <a:off x="610876" y="1999855"/>
          <a:ext cx="5407960" cy="354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162">
                  <a:extLst>
                    <a:ext uri="{9D8B030D-6E8A-4147-A177-3AD203B41FA5}">
                      <a16:colId xmlns:a16="http://schemas.microsoft.com/office/drawing/2014/main" val="1343863219"/>
                    </a:ext>
                  </a:extLst>
                </a:gridCol>
                <a:gridCol w="1384899">
                  <a:extLst>
                    <a:ext uri="{9D8B030D-6E8A-4147-A177-3AD203B41FA5}">
                      <a16:colId xmlns:a16="http://schemas.microsoft.com/office/drawing/2014/main" val="53947618"/>
                    </a:ext>
                  </a:extLst>
                </a:gridCol>
                <a:gridCol w="1384899">
                  <a:extLst>
                    <a:ext uri="{9D8B030D-6E8A-4147-A177-3AD203B41FA5}">
                      <a16:colId xmlns:a16="http://schemas.microsoft.com/office/drawing/2014/main" val="1285071637"/>
                    </a:ext>
                  </a:extLst>
                </a:gridCol>
              </a:tblGrid>
              <a:tr h="51417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54000" marR="54000" marT="54000" marB="54000" anchor="b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Induction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cycle 1</a:t>
                      </a:r>
                    </a:p>
                  </a:txBody>
                  <a:tcPr marL="54000" marR="54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Blinatumomab cycle 1</a:t>
                      </a:r>
                    </a:p>
                  </a:txBody>
                  <a:tcPr marL="54000" marR="54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918735"/>
                  </a:ext>
                </a:extLst>
              </a:tr>
              <a:tr h="522167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Evaluable for hematologic response, N</a:t>
                      </a:r>
                      <a:r>
                        <a:rPr lang="en-US" sz="1300" b="1" baseline="30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54000" marR="54000" marT="54000" marB="54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N" sz="13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10743"/>
                  </a:ext>
                </a:extLst>
              </a:tr>
              <a:tr h="31381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Hematologic CR, n (%)</a:t>
                      </a:r>
                    </a:p>
                  </a:txBody>
                  <a:tcPr marL="54000" marR="54000" marT="54000" marB="54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25 (76)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24 (83)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95636"/>
                  </a:ext>
                </a:extLst>
              </a:tr>
              <a:tr h="31381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Early death, n (%)</a:t>
                      </a:r>
                    </a:p>
                  </a:txBody>
                  <a:tcPr marL="54000" marR="54000" marT="54000" marB="54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 (6)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 (7)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856664"/>
                  </a:ext>
                </a:extLst>
              </a:tr>
              <a:tr h="31381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Failure/PR/relapse, n (%)</a:t>
                      </a:r>
                    </a:p>
                  </a:txBody>
                  <a:tcPr marL="54000" marR="54000" marT="54000" marB="54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6 (18)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 (10)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679869"/>
                  </a:ext>
                </a:extLst>
              </a:tr>
              <a:tr h="31381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MRD evaluable, N</a:t>
                      </a:r>
                      <a:r>
                        <a:rPr lang="en-US" sz="1300" b="1" baseline="30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54000" marR="54000" marT="54000" marB="54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57109"/>
                  </a:ext>
                </a:extLst>
              </a:tr>
              <a:tr h="313816">
                <a:tc>
                  <a:txBody>
                    <a:bodyPr/>
                    <a:lstStyle/>
                    <a:p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Molecular CR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, n (%)</a:t>
                      </a:r>
                      <a:endParaRPr lang="en-US" sz="13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54000" marB="54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4 (17)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16 (69)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579057"/>
                  </a:ext>
                </a:extLst>
              </a:tr>
              <a:tr h="313816">
                <a:tc>
                  <a:txBody>
                    <a:bodyPr/>
                    <a:lstStyle/>
                    <a:p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Molecular low positive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, n (%)</a:t>
                      </a:r>
                      <a:endParaRPr lang="en-US" sz="13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54000" marB="54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 (12)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 (13)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843252"/>
                  </a:ext>
                </a:extLst>
              </a:tr>
              <a:tr h="313816">
                <a:tc>
                  <a:txBody>
                    <a:bodyPr/>
                    <a:lstStyle/>
                    <a:p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Molecular failure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, n (%)</a:t>
                      </a:r>
                      <a:endParaRPr lang="en-US" sz="13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54000" marB="54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14 (58)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 (9)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472115"/>
                  </a:ext>
                </a:extLst>
              </a:tr>
              <a:tr h="313816">
                <a:tc>
                  <a:txBody>
                    <a:bodyPr/>
                    <a:lstStyle/>
                    <a:p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Molecular not evaluable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, n (%)</a:t>
                      </a:r>
                      <a:endParaRPr lang="en-US" sz="13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54000" marB="54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3 (12)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2 (9)</a:t>
                      </a:r>
                    </a:p>
                  </a:txBody>
                  <a:tcPr marL="54000" marR="54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0203"/>
                  </a:ext>
                </a:extLst>
              </a:tr>
            </a:tbl>
          </a:graphicData>
        </a:graphic>
      </p:graphicFrame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4B94791-5653-E4E8-9BEC-166DF7A11BE1}"/>
              </a:ext>
            </a:extLst>
          </p:cNvPr>
          <p:cNvGrpSpPr/>
          <p:nvPr/>
        </p:nvGrpSpPr>
        <p:grpSpPr>
          <a:xfrm>
            <a:off x="8970120" y="1682487"/>
            <a:ext cx="2753211" cy="2521550"/>
            <a:chOff x="8970120" y="1749162"/>
            <a:chExt cx="2753211" cy="252155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AD545564-FF82-14DD-C44B-C3B805E11127}"/>
                </a:ext>
              </a:extLst>
            </p:cNvPr>
            <p:cNvGrpSpPr/>
            <p:nvPr/>
          </p:nvGrpSpPr>
          <p:grpSpPr>
            <a:xfrm>
              <a:off x="9603230" y="1838401"/>
              <a:ext cx="2114565" cy="600203"/>
              <a:chOff x="9603230" y="1838401"/>
              <a:chExt cx="2114565" cy="60020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9AF7AA0-7FB8-8089-874C-6E9D7DAEF9CE}"/>
                  </a:ext>
                </a:extLst>
              </p:cNvPr>
              <p:cNvSpPr/>
              <p:nvPr/>
            </p:nvSpPr>
            <p:spPr>
              <a:xfrm>
                <a:off x="9603230" y="1868668"/>
                <a:ext cx="2108491" cy="539667"/>
              </a:xfrm>
              <a:custGeom>
                <a:avLst/>
                <a:gdLst>
                  <a:gd name="connsiteX0" fmla="*/ 0 w 2248757"/>
                  <a:gd name="connsiteY0" fmla="*/ 0 h 458533"/>
                  <a:gd name="connsiteX1" fmla="*/ 341662 w 2248757"/>
                  <a:gd name="connsiteY1" fmla="*/ 0 h 458533"/>
                  <a:gd name="connsiteX2" fmla="*/ 341662 w 2248757"/>
                  <a:gd name="connsiteY2" fmla="*/ 80772 h 458533"/>
                  <a:gd name="connsiteX3" fmla="*/ 623697 w 2248757"/>
                  <a:gd name="connsiteY3" fmla="*/ 80772 h 458533"/>
                  <a:gd name="connsiteX4" fmla="*/ 623697 w 2248757"/>
                  <a:gd name="connsiteY4" fmla="*/ 167735 h 458533"/>
                  <a:gd name="connsiteX5" fmla="*/ 1034987 w 2248757"/>
                  <a:gd name="connsiteY5" fmla="*/ 167735 h 458533"/>
                  <a:gd name="connsiteX6" fmla="*/ 1034987 w 2248757"/>
                  <a:gd name="connsiteY6" fmla="*/ 294513 h 458533"/>
                  <a:gd name="connsiteX7" fmla="*/ 1382839 w 2248757"/>
                  <a:gd name="connsiteY7" fmla="*/ 294513 h 458533"/>
                  <a:gd name="connsiteX8" fmla="*/ 1382839 w 2248757"/>
                  <a:gd name="connsiteY8" fmla="*/ 458534 h 458533"/>
                  <a:gd name="connsiteX9" fmla="*/ 2248757 w 2248757"/>
                  <a:gd name="connsiteY9" fmla="*/ 458534 h 458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48757" h="458533">
                    <a:moveTo>
                      <a:pt x="0" y="0"/>
                    </a:moveTo>
                    <a:lnTo>
                      <a:pt x="341662" y="0"/>
                    </a:lnTo>
                    <a:lnTo>
                      <a:pt x="341662" y="80772"/>
                    </a:lnTo>
                    <a:lnTo>
                      <a:pt x="623697" y="80772"/>
                    </a:lnTo>
                    <a:lnTo>
                      <a:pt x="623697" y="167735"/>
                    </a:lnTo>
                    <a:lnTo>
                      <a:pt x="1034987" y="167735"/>
                    </a:lnTo>
                    <a:lnTo>
                      <a:pt x="1034987" y="294513"/>
                    </a:lnTo>
                    <a:lnTo>
                      <a:pt x="1382839" y="294513"/>
                    </a:lnTo>
                    <a:lnTo>
                      <a:pt x="1382839" y="458534"/>
                    </a:lnTo>
                    <a:lnTo>
                      <a:pt x="2248757" y="458534"/>
                    </a:lnTo>
                  </a:path>
                </a:pathLst>
              </a:cu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752D8FD-9DEE-5E44-F206-F8854344B702}"/>
                  </a:ext>
                </a:extLst>
              </p:cNvPr>
              <p:cNvSpPr/>
              <p:nvPr/>
            </p:nvSpPr>
            <p:spPr>
              <a:xfrm>
                <a:off x="9694147" y="1838401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64B0B3C-E5C2-D9CB-69C3-45C9EF356676}"/>
                  </a:ext>
                </a:extLst>
              </p:cNvPr>
              <p:cNvSpPr/>
              <p:nvPr/>
            </p:nvSpPr>
            <p:spPr>
              <a:xfrm>
                <a:off x="9669944" y="1868668"/>
                <a:ext cx="48316" cy="11210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9265EF8-65E1-DF65-FBF3-3BE5F6471083}"/>
                  </a:ext>
                </a:extLst>
              </p:cNvPr>
              <p:cNvSpPr/>
              <p:nvPr/>
            </p:nvSpPr>
            <p:spPr>
              <a:xfrm>
                <a:off x="9920991" y="1838401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F620007-6F91-1A63-CE70-218FF3F8B729}"/>
                  </a:ext>
                </a:extLst>
              </p:cNvPr>
              <p:cNvSpPr/>
              <p:nvPr/>
            </p:nvSpPr>
            <p:spPr>
              <a:xfrm>
                <a:off x="9896788" y="1868668"/>
                <a:ext cx="48405" cy="11210"/>
              </a:xfrm>
              <a:custGeom>
                <a:avLst/>
                <a:gdLst>
                  <a:gd name="connsiteX0" fmla="*/ 51626 w 51625"/>
                  <a:gd name="connsiteY0" fmla="*/ 0 h 9525"/>
                  <a:gd name="connsiteX1" fmla="*/ 0 w 51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25" h="9525">
                    <a:moveTo>
                      <a:pt x="51626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46852DA-B807-AD56-8032-5BAD94B9CDE2}"/>
                  </a:ext>
                </a:extLst>
              </p:cNvPr>
              <p:cNvSpPr/>
              <p:nvPr/>
            </p:nvSpPr>
            <p:spPr>
              <a:xfrm>
                <a:off x="9752198" y="1838401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7B5F511-747B-9C00-1701-6AB78724DA25}"/>
                  </a:ext>
                </a:extLst>
              </p:cNvPr>
              <p:cNvSpPr/>
              <p:nvPr/>
            </p:nvSpPr>
            <p:spPr>
              <a:xfrm>
                <a:off x="9728084" y="1868668"/>
                <a:ext cx="48316" cy="11210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C8AC7E6-12A1-A36B-4470-730121C2CD09}"/>
                  </a:ext>
                </a:extLst>
              </p:cNvPr>
              <p:cNvSpPr/>
              <p:nvPr/>
            </p:nvSpPr>
            <p:spPr>
              <a:xfrm>
                <a:off x="9758003" y="1838401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4282E48-3948-372A-F338-D080D7456D9A}"/>
                  </a:ext>
                </a:extLst>
              </p:cNvPr>
              <p:cNvSpPr/>
              <p:nvPr/>
            </p:nvSpPr>
            <p:spPr>
              <a:xfrm>
                <a:off x="9733889" y="1868668"/>
                <a:ext cx="48316" cy="11210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DEEA0D8-EAB7-A77E-0441-0521AF57243F}"/>
                  </a:ext>
                </a:extLst>
              </p:cNvPr>
              <p:cNvSpPr/>
              <p:nvPr/>
            </p:nvSpPr>
            <p:spPr>
              <a:xfrm>
                <a:off x="9853116" y="1838401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3E66E44-CCAA-4D23-5D78-8CAE9647BFB8}"/>
                  </a:ext>
                </a:extLst>
              </p:cNvPr>
              <p:cNvSpPr/>
              <p:nvPr/>
            </p:nvSpPr>
            <p:spPr>
              <a:xfrm>
                <a:off x="9828914" y="1868668"/>
                <a:ext cx="48405" cy="11210"/>
              </a:xfrm>
              <a:custGeom>
                <a:avLst/>
                <a:gdLst>
                  <a:gd name="connsiteX0" fmla="*/ 51626 w 51625"/>
                  <a:gd name="connsiteY0" fmla="*/ 0 h 9525"/>
                  <a:gd name="connsiteX1" fmla="*/ 0 w 51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25" h="9525">
                    <a:moveTo>
                      <a:pt x="51626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9E1D50E-19B6-9F73-F6A5-50179D4D8376}"/>
                  </a:ext>
                </a:extLst>
              </p:cNvPr>
              <p:cNvSpPr/>
              <p:nvPr/>
            </p:nvSpPr>
            <p:spPr>
              <a:xfrm>
                <a:off x="9858921" y="1838401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B1BC414-C4CD-DF12-00BB-D8AF62EFB063}"/>
                  </a:ext>
                </a:extLst>
              </p:cNvPr>
              <p:cNvSpPr/>
              <p:nvPr/>
            </p:nvSpPr>
            <p:spPr>
              <a:xfrm>
                <a:off x="9834808" y="1868668"/>
                <a:ext cx="48316" cy="11210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6CCF9D4-541A-A381-51D4-7E89C51E03E2}"/>
                  </a:ext>
                </a:extLst>
              </p:cNvPr>
              <p:cNvSpPr/>
              <p:nvPr/>
            </p:nvSpPr>
            <p:spPr>
              <a:xfrm>
                <a:off x="10365392" y="2038506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D448FBD-84F4-4A8D-6823-C87018C9CDFF}"/>
                  </a:ext>
                </a:extLst>
              </p:cNvPr>
              <p:cNvSpPr/>
              <p:nvPr/>
            </p:nvSpPr>
            <p:spPr>
              <a:xfrm>
                <a:off x="10341189" y="2068886"/>
                <a:ext cx="48405" cy="11210"/>
              </a:xfrm>
              <a:custGeom>
                <a:avLst/>
                <a:gdLst>
                  <a:gd name="connsiteX0" fmla="*/ 51625 w 51625"/>
                  <a:gd name="connsiteY0" fmla="*/ 0 h 9525"/>
                  <a:gd name="connsiteX1" fmla="*/ 0 w 51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25" h="9525">
                    <a:moveTo>
                      <a:pt x="51625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05F8C41-A582-745A-0398-1E9C7ACEF7C2}"/>
                  </a:ext>
                </a:extLst>
              </p:cNvPr>
              <p:cNvSpPr/>
              <p:nvPr/>
            </p:nvSpPr>
            <p:spPr>
              <a:xfrm>
                <a:off x="10435589" y="2038506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6484E9E-E570-1C5F-4DEC-BBF1BB56CA8A}"/>
                  </a:ext>
                </a:extLst>
              </p:cNvPr>
              <p:cNvSpPr/>
              <p:nvPr/>
            </p:nvSpPr>
            <p:spPr>
              <a:xfrm>
                <a:off x="10411386" y="2068886"/>
                <a:ext cx="48316" cy="11210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38C1230-E225-127C-C381-13A92D754F92}"/>
                  </a:ext>
                </a:extLst>
              </p:cNvPr>
              <p:cNvSpPr/>
              <p:nvPr/>
            </p:nvSpPr>
            <p:spPr>
              <a:xfrm>
                <a:off x="10478367" y="2038506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70E1854-8886-72BE-8B0D-8C2788E31175}"/>
                  </a:ext>
                </a:extLst>
              </p:cNvPr>
              <p:cNvSpPr/>
              <p:nvPr/>
            </p:nvSpPr>
            <p:spPr>
              <a:xfrm>
                <a:off x="10454254" y="2068886"/>
                <a:ext cx="48316" cy="11210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6CEDE8A-5EC0-1F66-F2FD-9F5DF13394E4}"/>
                  </a:ext>
                </a:extLst>
              </p:cNvPr>
              <p:cNvSpPr/>
              <p:nvPr/>
            </p:nvSpPr>
            <p:spPr>
              <a:xfrm>
                <a:off x="10650465" y="2181102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4E238-9A5E-6D18-AD39-4BBF7364E33B}"/>
                  </a:ext>
                </a:extLst>
              </p:cNvPr>
              <p:cNvSpPr/>
              <p:nvPr/>
            </p:nvSpPr>
            <p:spPr>
              <a:xfrm>
                <a:off x="10626352" y="2211369"/>
                <a:ext cx="48316" cy="11210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43A8533-A0C5-48F1-F53C-5A15DF8EE864}"/>
                  </a:ext>
                </a:extLst>
              </p:cNvPr>
              <p:cNvSpPr/>
              <p:nvPr/>
            </p:nvSpPr>
            <p:spPr>
              <a:xfrm>
                <a:off x="10864538" y="2181102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9408759A-CCA3-72DE-747C-FFFC367F26D5}"/>
                  </a:ext>
                </a:extLst>
              </p:cNvPr>
              <p:cNvSpPr/>
              <p:nvPr/>
            </p:nvSpPr>
            <p:spPr>
              <a:xfrm>
                <a:off x="10840336" y="2211369"/>
                <a:ext cx="48405" cy="11210"/>
              </a:xfrm>
              <a:custGeom>
                <a:avLst/>
                <a:gdLst>
                  <a:gd name="connsiteX0" fmla="*/ 51626 w 51625"/>
                  <a:gd name="connsiteY0" fmla="*/ 0 h 9525"/>
                  <a:gd name="connsiteX1" fmla="*/ 0 w 51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25" h="9525">
                    <a:moveTo>
                      <a:pt x="51626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4B5FB4A-B0E5-7B50-F30B-5DE1E6EF58CE}"/>
                  </a:ext>
                </a:extLst>
              </p:cNvPr>
              <p:cNvSpPr/>
              <p:nvPr/>
            </p:nvSpPr>
            <p:spPr>
              <a:xfrm>
                <a:off x="10908211" y="2377956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8A600CA-01CF-CACD-1CD8-42DFB5CCDEEC}"/>
                  </a:ext>
                </a:extLst>
              </p:cNvPr>
              <p:cNvSpPr/>
              <p:nvPr/>
            </p:nvSpPr>
            <p:spPr>
              <a:xfrm>
                <a:off x="10884097" y="2408224"/>
                <a:ext cx="48316" cy="11210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7D63D67-1248-FA0F-CD10-49C1D081D18D}"/>
                  </a:ext>
                </a:extLst>
              </p:cNvPr>
              <p:cNvSpPr/>
              <p:nvPr/>
            </p:nvSpPr>
            <p:spPr>
              <a:xfrm>
                <a:off x="10977246" y="2377956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1D2E748-2BC8-B95B-C0BD-815782A181AB}"/>
                  </a:ext>
                </a:extLst>
              </p:cNvPr>
              <p:cNvSpPr/>
              <p:nvPr/>
            </p:nvSpPr>
            <p:spPr>
              <a:xfrm>
                <a:off x="10953044" y="2408224"/>
                <a:ext cx="48405" cy="11210"/>
              </a:xfrm>
              <a:custGeom>
                <a:avLst/>
                <a:gdLst>
                  <a:gd name="connsiteX0" fmla="*/ 51625 w 51625"/>
                  <a:gd name="connsiteY0" fmla="*/ 0 h 9525"/>
                  <a:gd name="connsiteX1" fmla="*/ 0 w 51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25" h="9525">
                    <a:moveTo>
                      <a:pt x="51625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63F169D-3AB9-E530-DC7E-A116BC35127E}"/>
                  </a:ext>
                </a:extLst>
              </p:cNvPr>
              <p:cNvSpPr/>
              <p:nvPr/>
            </p:nvSpPr>
            <p:spPr>
              <a:xfrm>
                <a:off x="11048872" y="2377956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343340-B381-7A12-C311-21B2A58EE9A7}"/>
                  </a:ext>
                </a:extLst>
              </p:cNvPr>
              <p:cNvSpPr/>
              <p:nvPr/>
            </p:nvSpPr>
            <p:spPr>
              <a:xfrm>
                <a:off x="11024759" y="2408224"/>
                <a:ext cx="48316" cy="11210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8737239B-51F2-5028-FAE6-15DD2B3B0937}"/>
                  </a:ext>
                </a:extLst>
              </p:cNvPr>
              <p:cNvSpPr/>
              <p:nvPr/>
            </p:nvSpPr>
            <p:spPr>
              <a:xfrm>
                <a:off x="11234991" y="2377956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3FA88EF-81ED-7748-2914-536162E4301D}"/>
                  </a:ext>
                </a:extLst>
              </p:cNvPr>
              <p:cNvSpPr/>
              <p:nvPr/>
            </p:nvSpPr>
            <p:spPr>
              <a:xfrm>
                <a:off x="11210789" y="2408224"/>
                <a:ext cx="48405" cy="11210"/>
              </a:xfrm>
              <a:custGeom>
                <a:avLst/>
                <a:gdLst>
                  <a:gd name="connsiteX0" fmla="*/ 51626 w 51625"/>
                  <a:gd name="connsiteY0" fmla="*/ 0 h 9525"/>
                  <a:gd name="connsiteX1" fmla="*/ 0 w 51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25" h="9525">
                    <a:moveTo>
                      <a:pt x="51626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9F81DDB-EA19-1A5F-B7C3-5CB52465D0F3}"/>
                  </a:ext>
                </a:extLst>
              </p:cNvPr>
              <p:cNvSpPr/>
              <p:nvPr/>
            </p:nvSpPr>
            <p:spPr>
              <a:xfrm>
                <a:off x="11348592" y="2377956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7532C16-3432-CD84-A8DD-B77BC3DC55FB}"/>
                  </a:ext>
                </a:extLst>
              </p:cNvPr>
              <p:cNvSpPr/>
              <p:nvPr/>
            </p:nvSpPr>
            <p:spPr>
              <a:xfrm>
                <a:off x="11324390" y="2408224"/>
                <a:ext cx="48316" cy="11210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BC5497E-8247-A20A-1ACA-BCFF75FAFF20}"/>
                  </a:ext>
                </a:extLst>
              </p:cNvPr>
              <p:cNvSpPr/>
              <p:nvPr/>
            </p:nvSpPr>
            <p:spPr>
              <a:xfrm>
                <a:off x="11635452" y="2377956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7F7A3BD-7C41-9506-3ED9-FBB004903BA8}"/>
                  </a:ext>
                </a:extLst>
              </p:cNvPr>
              <p:cNvSpPr/>
              <p:nvPr/>
            </p:nvSpPr>
            <p:spPr>
              <a:xfrm>
                <a:off x="11611250" y="2408224"/>
                <a:ext cx="48316" cy="11210"/>
              </a:xfrm>
              <a:custGeom>
                <a:avLst/>
                <a:gdLst>
                  <a:gd name="connsiteX0" fmla="*/ 51531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1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EE21E0-F099-E2B1-B429-E85EE0B92980}"/>
                  </a:ext>
                </a:extLst>
              </p:cNvPr>
              <p:cNvSpPr/>
              <p:nvPr/>
            </p:nvSpPr>
            <p:spPr>
              <a:xfrm>
                <a:off x="11693681" y="2377956"/>
                <a:ext cx="8931" cy="60648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3AB5EEC9-0521-AA0C-FA51-4A15D8FC4002}"/>
                  </a:ext>
                </a:extLst>
              </p:cNvPr>
              <p:cNvSpPr/>
              <p:nvPr/>
            </p:nvSpPr>
            <p:spPr>
              <a:xfrm>
                <a:off x="11669479" y="2408224"/>
                <a:ext cx="48316" cy="11210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279DB15-B915-11A3-616D-FB92203C9E43}"/>
                </a:ext>
              </a:extLst>
            </p:cNvPr>
            <p:cNvSpPr/>
            <p:nvPr/>
          </p:nvSpPr>
          <p:spPr>
            <a:xfrm>
              <a:off x="9504276" y="1820465"/>
              <a:ext cx="2219055" cy="1934461"/>
            </a:xfrm>
            <a:custGeom>
              <a:avLst/>
              <a:gdLst>
                <a:gd name="connsiteX0" fmla="*/ 0 w 2366676"/>
                <a:gd name="connsiteY0" fmla="*/ 0 h 1643633"/>
                <a:gd name="connsiteX1" fmla="*/ 0 w 2366676"/>
                <a:gd name="connsiteY1" fmla="*/ 1643634 h 1643633"/>
                <a:gd name="connsiteX2" fmla="*/ 2366677 w 2366676"/>
                <a:gd name="connsiteY2" fmla="*/ 1643634 h 164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676" h="1643633">
                  <a:moveTo>
                    <a:pt x="0" y="0"/>
                  </a:moveTo>
                  <a:lnTo>
                    <a:pt x="0" y="1643634"/>
                  </a:lnTo>
                  <a:lnTo>
                    <a:pt x="2366677" y="1643634"/>
                  </a:ln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C3823A4-632C-E6E2-E5A7-8AE48F4A6CF9}"/>
                </a:ext>
              </a:extLst>
            </p:cNvPr>
            <p:cNvSpPr/>
            <p:nvPr/>
          </p:nvSpPr>
          <p:spPr>
            <a:xfrm>
              <a:off x="9469267" y="1855553"/>
              <a:ext cx="35009" cy="11210"/>
            </a:xfrm>
            <a:custGeom>
              <a:avLst/>
              <a:gdLst>
                <a:gd name="connsiteX0" fmla="*/ 0 w 37338"/>
                <a:gd name="connsiteY0" fmla="*/ 0 h 9525"/>
                <a:gd name="connsiteX1" fmla="*/ 37338 w 3733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38" h="9525">
                  <a:moveTo>
                    <a:pt x="0" y="0"/>
                  </a:moveTo>
                  <a:lnTo>
                    <a:pt x="37338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9CEC2E5-AE20-9135-D7E7-20088BC10B3E}"/>
                </a:ext>
              </a:extLst>
            </p:cNvPr>
            <p:cNvSpPr/>
            <p:nvPr/>
          </p:nvSpPr>
          <p:spPr>
            <a:xfrm>
              <a:off x="9469267" y="2594764"/>
              <a:ext cx="35009" cy="11210"/>
            </a:xfrm>
            <a:custGeom>
              <a:avLst/>
              <a:gdLst>
                <a:gd name="connsiteX0" fmla="*/ 0 w 37338"/>
                <a:gd name="connsiteY0" fmla="*/ 0 h 9525"/>
                <a:gd name="connsiteX1" fmla="*/ 37338 w 3733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38" h="9525">
                  <a:moveTo>
                    <a:pt x="0" y="0"/>
                  </a:moveTo>
                  <a:lnTo>
                    <a:pt x="37338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C88AAF3-7C27-191E-0724-810027BE1EDA}"/>
                </a:ext>
              </a:extLst>
            </p:cNvPr>
            <p:cNvSpPr/>
            <p:nvPr/>
          </p:nvSpPr>
          <p:spPr>
            <a:xfrm>
              <a:off x="9469267" y="2964258"/>
              <a:ext cx="35009" cy="11210"/>
            </a:xfrm>
            <a:custGeom>
              <a:avLst/>
              <a:gdLst>
                <a:gd name="connsiteX0" fmla="*/ 0 w 37338"/>
                <a:gd name="connsiteY0" fmla="*/ 0 h 9525"/>
                <a:gd name="connsiteX1" fmla="*/ 37338 w 3733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38" h="9525">
                  <a:moveTo>
                    <a:pt x="0" y="0"/>
                  </a:moveTo>
                  <a:lnTo>
                    <a:pt x="37338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47127FA-771E-FE64-6E85-6A27A4A2FB30}"/>
                </a:ext>
              </a:extLst>
            </p:cNvPr>
            <p:cNvSpPr/>
            <p:nvPr/>
          </p:nvSpPr>
          <p:spPr>
            <a:xfrm>
              <a:off x="9469267" y="3333865"/>
              <a:ext cx="35009" cy="11210"/>
            </a:xfrm>
            <a:custGeom>
              <a:avLst/>
              <a:gdLst>
                <a:gd name="connsiteX0" fmla="*/ 0 w 37338"/>
                <a:gd name="connsiteY0" fmla="*/ 0 h 9525"/>
                <a:gd name="connsiteX1" fmla="*/ 37338 w 3733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38" h="9525">
                  <a:moveTo>
                    <a:pt x="0" y="0"/>
                  </a:moveTo>
                  <a:lnTo>
                    <a:pt x="37338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D483467-E691-2379-5426-950D52854A79}"/>
                </a:ext>
              </a:extLst>
            </p:cNvPr>
            <p:cNvSpPr/>
            <p:nvPr/>
          </p:nvSpPr>
          <p:spPr>
            <a:xfrm>
              <a:off x="9469267" y="3703470"/>
              <a:ext cx="35009" cy="11210"/>
            </a:xfrm>
            <a:custGeom>
              <a:avLst/>
              <a:gdLst>
                <a:gd name="connsiteX0" fmla="*/ 0 w 37338"/>
                <a:gd name="connsiteY0" fmla="*/ 0 h 9525"/>
                <a:gd name="connsiteX1" fmla="*/ 37338 w 3733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38" h="9525">
                  <a:moveTo>
                    <a:pt x="0" y="0"/>
                  </a:moveTo>
                  <a:lnTo>
                    <a:pt x="37338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40ADD91-BE56-0AC7-DACD-CB114F39B2BB}"/>
                </a:ext>
              </a:extLst>
            </p:cNvPr>
            <p:cNvSpPr/>
            <p:nvPr/>
          </p:nvSpPr>
          <p:spPr>
            <a:xfrm>
              <a:off x="9605017" y="3755038"/>
              <a:ext cx="8931" cy="43832"/>
            </a:xfrm>
            <a:custGeom>
              <a:avLst/>
              <a:gdLst>
                <a:gd name="connsiteX0" fmla="*/ 0 w 9525"/>
                <a:gd name="connsiteY0" fmla="*/ 37243 h 37242"/>
                <a:gd name="connsiteX1" fmla="*/ 0 w 9525"/>
                <a:gd name="connsiteY1" fmla="*/ 0 h 3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242">
                  <a:moveTo>
                    <a:pt x="0" y="37243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74DB9CF-5217-6F90-BCF1-8A7440BBC348}"/>
                </a:ext>
              </a:extLst>
            </p:cNvPr>
            <p:cNvSpPr/>
            <p:nvPr/>
          </p:nvSpPr>
          <p:spPr>
            <a:xfrm>
              <a:off x="10066654" y="3755038"/>
              <a:ext cx="8931" cy="43832"/>
            </a:xfrm>
            <a:custGeom>
              <a:avLst/>
              <a:gdLst>
                <a:gd name="connsiteX0" fmla="*/ 0 w 9525"/>
                <a:gd name="connsiteY0" fmla="*/ 37243 h 37242"/>
                <a:gd name="connsiteX1" fmla="*/ 0 w 9525"/>
                <a:gd name="connsiteY1" fmla="*/ 0 h 3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242">
                  <a:moveTo>
                    <a:pt x="0" y="37243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3B01CA-8E6B-5C01-30FE-CCAA5F416F7C}"/>
                </a:ext>
              </a:extLst>
            </p:cNvPr>
            <p:cNvSpPr/>
            <p:nvPr/>
          </p:nvSpPr>
          <p:spPr>
            <a:xfrm>
              <a:off x="10528290" y="3755038"/>
              <a:ext cx="8931" cy="43832"/>
            </a:xfrm>
            <a:custGeom>
              <a:avLst/>
              <a:gdLst>
                <a:gd name="connsiteX0" fmla="*/ 0 w 9525"/>
                <a:gd name="connsiteY0" fmla="*/ 37243 h 37242"/>
                <a:gd name="connsiteX1" fmla="*/ 0 w 9525"/>
                <a:gd name="connsiteY1" fmla="*/ 0 h 3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242">
                  <a:moveTo>
                    <a:pt x="0" y="37243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77EBACC-94F6-C607-37D0-CF3338D30F7B}"/>
                </a:ext>
              </a:extLst>
            </p:cNvPr>
            <p:cNvSpPr/>
            <p:nvPr/>
          </p:nvSpPr>
          <p:spPr>
            <a:xfrm>
              <a:off x="10990017" y="3755038"/>
              <a:ext cx="8931" cy="43832"/>
            </a:xfrm>
            <a:custGeom>
              <a:avLst/>
              <a:gdLst>
                <a:gd name="connsiteX0" fmla="*/ 0 w 9525"/>
                <a:gd name="connsiteY0" fmla="*/ 37243 h 37242"/>
                <a:gd name="connsiteX1" fmla="*/ 0 w 9525"/>
                <a:gd name="connsiteY1" fmla="*/ 0 h 3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242">
                  <a:moveTo>
                    <a:pt x="0" y="37243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6E7D063-5988-B0F3-F08E-6D9912C239C9}"/>
                </a:ext>
              </a:extLst>
            </p:cNvPr>
            <p:cNvSpPr/>
            <p:nvPr/>
          </p:nvSpPr>
          <p:spPr>
            <a:xfrm>
              <a:off x="11451654" y="3755038"/>
              <a:ext cx="8931" cy="43832"/>
            </a:xfrm>
            <a:custGeom>
              <a:avLst/>
              <a:gdLst>
                <a:gd name="connsiteX0" fmla="*/ 0 w 9525"/>
                <a:gd name="connsiteY0" fmla="*/ 37243 h 37242"/>
                <a:gd name="connsiteX1" fmla="*/ 0 w 9525"/>
                <a:gd name="connsiteY1" fmla="*/ 0 h 3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242">
                  <a:moveTo>
                    <a:pt x="0" y="37243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4E1764D-C8B6-7EFB-0D6D-C37194E76686}"/>
                </a:ext>
              </a:extLst>
            </p:cNvPr>
            <p:cNvSpPr/>
            <p:nvPr/>
          </p:nvSpPr>
          <p:spPr>
            <a:xfrm>
              <a:off x="9469267" y="2225158"/>
              <a:ext cx="35009" cy="11210"/>
            </a:xfrm>
            <a:custGeom>
              <a:avLst/>
              <a:gdLst>
                <a:gd name="connsiteX0" fmla="*/ 0 w 37338"/>
                <a:gd name="connsiteY0" fmla="*/ 0 h 9525"/>
                <a:gd name="connsiteX1" fmla="*/ 37338 w 3733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38" h="9525">
                  <a:moveTo>
                    <a:pt x="0" y="0"/>
                  </a:moveTo>
                  <a:lnTo>
                    <a:pt x="37338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20E606F-8D0B-E29E-CBA3-13622274DC5E}"/>
                </a:ext>
              </a:extLst>
            </p:cNvPr>
            <p:cNvSpPr txBox="1"/>
            <p:nvPr/>
          </p:nvSpPr>
          <p:spPr>
            <a:xfrm>
              <a:off x="9260685" y="1749162"/>
              <a:ext cx="199901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1.0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BA195FC-C6AD-70D6-CB82-898318AFDE52}"/>
                </a:ext>
              </a:extLst>
            </p:cNvPr>
            <p:cNvSpPr txBox="1"/>
            <p:nvPr/>
          </p:nvSpPr>
          <p:spPr>
            <a:xfrm>
              <a:off x="9260685" y="2119104"/>
              <a:ext cx="199901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6E51F2F-7B47-FC09-41ED-ED51D7F7952E}"/>
                </a:ext>
              </a:extLst>
            </p:cNvPr>
            <p:cNvSpPr txBox="1"/>
            <p:nvPr/>
          </p:nvSpPr>
          <p:spPr>
            <a:xfrm>
              <a:off x="9260685" y="2489047"/>
              <a:ext cx="199901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0.6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B2728EE-75FC-186F-330F-0C1B192D668E}"/>
                </a:ext>
              </a:extLst>
            </p:cNvPr>
            <p:cNvSpPr txBox="1"/>
            <p:nvPr/>
          </p:nvSpPr>
          <p:spPr>
            <a:xfrm>
              <a:off x="9260685" y="2858989"/>
              <a:ext cx="199901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1D271CF-1D0C-DA01-5C4C-2B0718AF10FF}"/>
                </a:ext>
              </a:extLst>
            </p:cNvPr>
            <p:cNvSpPr txBox="1"/>
            <p:nvPr/>
          </p:nvSpPr>
          <p:spPr>
            <a:xfrm>
              <a:off x="9260685" y="3228931"/>
              <a:ext cx="199901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0.2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34CBB80-0A70-9971-94DD-8A7E8F9283E7}"/>
                </a:ext>
              </a:extLst>
            </p:cNvPr>
            <p:cNvSpPr txBox="1"/>
            <p:nvPr/>
          </p:nvSpPr>
          <p:spPr>
            <a:xfrm>
              <a:off x="9260685" y="3598873"/>
              <a:ext cx="199901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4B39CB-0856-6E41-4D85-CE8E93A17ABE}"/>
                </a:ext>
              </a:extLst>
            </p:cNvPr>
            <p:cNvSpPr txBox="1"/>
            <p:nvPr/>
          </p:nvSpPr>
          <p:spPr>
            <a:xfrm>
              <a:off x="9567665" y="3800660"/>
              <a:ext cx="79661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082B243-2D0F-F2C0-FD9F-8D7DF55CAE36}"/>
                </a:ext>
              </a:extLst>
            </p:cNvPr>
            <p:cNvSpPr txBox="1"/>
            <p:nvPr/>
          </p:nvSpPr>
          <p:spPr>
            <a:xfrm>
              <a:off x="9951509" y="3800660"/>
              <a:ext cx="238980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82C9BDC-C3C7-5A77-85FC-A55A7B65C9A9}"/>
                </a:ext>
              </a:extLst>
            </p:cNvPr>
            <p:cNvSpPr txBox="1"/>
            <p:nvPr/>
          </p:nvSpPr>
          <p:spPr>
            <a:xfrm>
              <a:off x="10415914" y="3800660"/>
              <a:ext cx="238980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0E6A622-359C-6800-B307-064B82321B50}"/>
                </a:ext>
              </a:extLst>
            </p:cNvPr>
            <p:cNvSpPr txBox="1"/>
            <p:nvPr/>
          </p:nvSpPr>
          <p:spPr>
            <a:xfrm>
              <a:off x="10874363" y="3800660"/>
              <a:ext cx="238980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EBED776-DEC7-9B2A-B83D-1913840FCA87}"/>
                </a:ext>
              </a:extLst>
            </p:cNvPr>
            <p:cNvSpPr txBox="1"/>
            <p:nvPr/>
          </p:nvSpPr>
          <p:spPr>
            <a:xfrm>
              <a:off x="11334303" y="3800660"/>
              <a:ext cx="238980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800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EEB3B1F-65E3-58E4-BC9F-71024A150693}"/>
                </a:ext>
              </a:extLst>
            </p:cNvPr>
            <p:cNvSpPr txBox="1"/>
            <p:nvPr/>
          </p:nvSpPr>
          <p:spPr>
            <a:xfrm>
              <a:off x="9941495" y="4086046"/>
              <a:ext cx="118782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Survival in Days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6E5A50F-D6C8-10F0-1765-C2293E8E0BCB}"/>
                </a:ext>
              </a:extLst>
            </p:cNvPr>
            <p:cNvSpPr txBox="1"/>
            <p:nvPr/>
          </p:nvSpPr>
          <p:spPr>
            <a:xfrm rot="16200000">
              <a:off x="8397528" y="2698050"/>
              <a:ext cx="1314462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Survival Probability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5917E11-978D-BEF7-3988-CE8CF59B9F59}"/>
                </a:ext>
              </a:extLst>
            </p:cNvPr>
            <p:cNvSpPr txBox="1"/>
            <p:nvPr/>
          </p:nvSpPr>
          <p:spPr>
            <a:xfrm>
              <a:off x="9689310" y="3039303"/>
              <a:ext cx="140423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1-year DFS: 89%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128FBC3-A9B7-1338-96BF-A380EDA1630F}"/>
                </a:ext>
              </a:extLst>
            </p:cNvPr>
            <p:cNvGrpSpPr/>
            <p:nvPr/>
          </p:nvGrpSpPr>
          <p:grpSpPr>
            <a:xfrm>
              <a:off x="10863028" y="3467442"/>
              <a:ext cx="798025" cy="184666"/>
              <a:chOff x="10723328" y="3397592"/>
              <a:chExt cx="798025" cy="184666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979739B4-3AA5-F477-738D-0576F0606ACD}"/>
                  </a:ext>
                </a:extLst>
              </p:cNvPr>
              <p:cNvGrpSpPr/>
              <p:nvPr/>
            </p:nvGrpSpPr>
            <p:grpSpPr>
              <a:xfrm>
                <a:off x="10723328" y="3440979"/>
                <a:ext cx="103801" cy="97892"/>
                <a:chOff x="11821879" y="2530356"/>
                <a:chExt cx="48316" cy="60648"/>
              </a:xfrm>
            </p:grpSpPr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EB033329-15EF-FA4B-CDB9-43AF0523A114}"/>
                    </a:ext>
                  </a:extLst>
                </p:cNvPr>
                <p:cNvSpPr/>
                <p:nvPr/>
              </p:nvSpPr>
              <p:spPr>
                <a:xfrm>
                  <a:off x="11846081" y="2530356"/>
                  <a:ext cx="8931" cy="60648"/>
                </a:xfrm>
                <a:custGeom>
                  <a:avLst/>
                  <a:gdLst>
                    <a:gd name="connsiteX0" fmla="*/ 0 w 9525"/>
                    <a:gd name="connsiteY0" fmla="*/ 0 h 51530"/>
                    <a:gd name="connsiteX1" fmla="*/ 0 w 9525"/>
                    <a:gd name="connsiteY1" fmla="*/ 51530 h 5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1530">
                      <a:moveTo>
                        <a:pt x="0" y="0"/>
                      </a:moveTo>
                      <a:lnTo>
                        <a:pt x="0" y="51530"/>
                      </a:lnTo>
                    </a:path>
                  </a:pathLst>
                </a:custGeom>
                <a:ln w="1905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D5BBAF4-4DB5-09E5-0961-FDE67E490DCB}"/>
                    </a:ext>
                  </a:extLst>
                </p:cNvPr>
                <p:cNvSpPr/>
                <p:nvPr/>
              </p:nvSpPr>
              <p:spPr>
                <a:xfrm>
                  <a:off x="11821879" y="2560624"/>
                  <a:ext cx="48316" cy="11210"/>
                </a:xfrm>
                <a:custGeom>
                  <a:avLst/>
                  <a:gdLst>
                    <a:gd name="connsiteX0" fmla="*/ 51530 w 51530"/>
                    <a:gd name="connsiteY0" fmla="*/ 0 h 9525"/>
                    <a:gd name="connsiteX1" fmla="*/ 0 w 515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30" h="9525">
                      <a:moveTo>
                        <a:pt x="51530" y="0"/>
                      </a:moveTo>
                      <a:lnTo>
                        <a:pt x="0" y="0"/>
                      </a:lnTo>
                    </a:path>
                  </a:pathLst>
                </a:custGeom>
                <a:ln w="1905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5B77365-EBD1-A630-B873-1CF14640C3B8}"/>
                  </a:ext>
                </a:extLst>
              </p:cNvPr>
              <p:cNvSpPr txBox="1"/>
              <p:nvPr/>
            </p:nvSpPr>
            <p:spPr>
              <a:xfrm>
                <a:off x="10857710" y="3397592"/>
                <a:ext cx="66364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Censored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AEFE0A1-DEF2-E229-6C31-E8921BA83A95}"/>
              </a:ext>
            </a:extLst>
          </p:cNvPr>
          <p:cNvGrpSpPr/>
          <p:nvPr/>
        </p:nvGrpSpPr>
        <p:grpSpPr>
          <a:xfrm>
            <a:off x="6101752" y="1682487"/>
            <a:ext cx="2760923" cy="2521550"/>
            <a:chOff x="6101752" y="1749162"/>
            <a:chExt cx="2760923" cy="252155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6630013-3683-6466-FF62-E07A39BA98D5}"/>
                </a:ext>
              </a:extLst>
            </p:cNvPr>
            <p:cNvGrpSpPr/>
            <p:nvPr/>
          </p:nvGrpSpPr>
          <p:grpSpPr>
            <a:xfrm>
              <a:off x="6738304" y="1848938"/>
              <a:ext cx="2117139" cy="607826"/>
              <a:chOff x="6672071" y="2310190"/>
              <a:chExt cx="2258378" cy="51644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A1A8A12-3F0D-0A3A-20E0-2E4B96326865}"/>
                  </a:ext>
                </a:extLst>
              </p:cNvPr>
              <p:cNvSpPr/>
              <p:nvPr/>
            </p:nvSpPr>
            <p:spPr>
              <a:xfrm>
                <a:off x="6672071" y="2310190"/>
                <a:ext cx="2257710" cy="493871"/>
              </a:xfrm>
              <a:custGeom>
                <a:avLst/>
                <a:gdLst>
                  <a:gd name="connsiteX0" fmla="*/ 0 w 2257710"/>
                  <a:gd name="connsiteY0" fmla="*/ 0 h 493871"/>
                  <a:gd name="connsiteX1" fmla="*/ 33528 w 2257710"/>
                  <a:gd name="connsiteY1" fmla="*/ 0 h 493871"/>
                  <a:gd name="connsiteX2" fmla="*/ 33528 w 2257710"/>
                  <a:gd name="connsiteY2" fmla="*/ 62484 h 493871"/>
                  <a:gd name="connsiteX3" fmla="*/ 68009 w 2257710"/>
                  <a:gd name="connsiteY3" fmla="*/ 62484 h 493871"/>
                  <a:gd name="connsiteX4" fmla="*/ 68009 w 2257710"/>
                  <a:gd name="connsiteY4" fmla="*/ 110014 h 493871"/>
                  <a:gd name="connsiteX5" fmla="*/ 342900 w 2257710"/>
                  <a:gd name="connsiteY5" fmla="*/ 110014 h 493871"/>
                  <a:gd name="connsiteX6" fmla="*/ 342900 w 2257710"/>
                  <a:gd name="connsiteY6" fmla="*/ 187357 h 493871"/>
                  <a:gd name="connsiteX7" fmla="*/ 641033 w 2257710"/>
                  <a:gd name="connsiteY7" fmla="*/ 187357 h 493871"/>
                  <a:gd name="connsiteX8" fmla="*/ 641033 w 2257710"/>
                  <a:gd name="connsiteY8" fmla="*/ 251650 h 493871"/>
                  <a:gd name="connsiteX9" fmla="*/ 1015651 w 2257710"/>
                  <a:gd name="connsiteY9" fmla="*/ 251650 h 493871"/>
                  <a:gd name="connsiteX10" fmla="*/ 1015651 w 2257710"/>
                  <a:gd name="connsiteY10" fmla="*/ 366236 h 493871"/>
                  <a:gd name="connsiteX11" fmla="*/ 1318451 w 2257710"/>
                  <a:gd name="connsiteY11" fmla="*/ 366236 h 493871"/>
                  <a:gd name="connsiteX12" fmla="*/ 1318451 w 2257710"/>
                  <a:gd name="connsiteY12" fmla="*/ 493871 h 493871"/>
                  <a:gd name="connsiteX13" fmla="*/ 2257711 w 2257710"/>
                  <a:gd name="connsiteY13" fmla="*/ 493871 h 493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57710" h="493871">
                    <a:moveTo>
                      <a:pt x="0" y="0"/>
                    </a:moveTo>
                    <a:lnTo>
                      <a:pt x="33528" y="0"/>
                    </a:lnTo>
                    <a:lnTo>
                      <a:pt x="33528" y="62484"/>
                    </a:lnTo>
                    <a:lnTo>
                      <a:pt x="68009" y="62484"/>
                    </a:lnTo>
                    <a:lnTo>
                      <a:pt x="68009" y="110014"/>
                    </a:lnTo>
                    <a:lnTo>
                      <a:pt x="342900" y="110014"/>
                    </a:lnTo>
                    <a:lnTo>
                      <a:pt x="342900" y="187357"/>
                    </a:lnTo>
                    <a:lnTo>
                      <a:pt x="641033" y="187357"/>
                    </a:lnTo>
                    <a:lnTo>
                      <a:pt x="641033" y="251650"/>
                    </a:lnTo>
                    <a:lnTo>
                      <a:pt x="1015651" y="251650"/>
                    </a:lnTo>
                    <a:lnTo>
                      <a:pt x="1015651" y="366236"/>
                    </a:lnTo>
                    <a:lnTo>
                      <a:pt x="1318451" y="366236"/>
                    </a:lnTo>
                    <a:lnTo>
                      <a:pt x="1318451" y="493871"/>
                    </a:lnTo>
                    <a:lnTo>
                      <a:pt x="2257711" y="493871"/>
                    </a:lnTo>
                  </a:path>
                </a:pathLst>
              </a:custGeom>
              <a:noFill/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F027475-066B-4FAC-6708-76B989316494}"/>
                  </a:ext>
                </a:extLst>
              </p:cNvPr>
              <p:cNvSpPr/>
              <p:nvPr/>
            </p:nvSpPr>
            <p:spPr>
              <a:xfrm>
                <a:off x="6767988" y="2394105"/>
                <a:ext cx="9525" cy="51530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321CE37-6895-9480-8FC3-BD4DEFE05666}"/>
                  </a:ext>
                </a:extLst>
              </p:cNvPr>
              <p:cNvSpPr/>
              <p:nvPr/>
            </p:nvSpPr>
            <p:spPr>
              <a:xfrm>
                <a:off x="6742271" y="241982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5CD287E-4335-7A4B-EBBF-8364410C4CC5}"/>
                  </a:ext>
                </a:extLst>
              </p:cNvPr>
              <p:cNvSpPr/>
              <p:nvPr/>
            </p:nvSpPr>
            <p:spPr>
              <a:xfrm>
                <a:off x="6823900" y="2394105"/>
                <a:ext cx="9525" cy="51530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8B9B685-1684-456D-89F2-F664FC2A6BA2}"/>
                  </a:ext>
                </a:extLst>
              </p:cNvPr>
              <p:cNvSpPr/>
              <p:nvPr/>
            </p:nvSpPr>
            <p:spPr>
              <a:xfrm>
                <a:off x="6798183" y="241982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A15F5-F8AE-C261-E112-DED104351BA0}"/>
                  </a:ext>
                </a:extLst>
              </p:cNvPr>
              <p:cNvSpPr/>
              <p:nvPr/>
            </p:nvSpPr>
            <p:spPr>
              <a:xfrm>
                <a:off x="6849713" y="2394105"/>
                <a:ext cx="9525" cy="51530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D9787-6413-872B-C074-35A09816F39A}"/>
                  </a:ext>
                </a:extLst>
              </p:cNvPr>
              <p:cNvSpPr/>
              <p:nvPr/>
            </p:nvSpPr>
            <p:spPr>
              <a:xfrm>
                <a:off x="6823900" y="2419823"/>
                <a:ext cx="51625" cy="9525"/>
              </a:xfrm>
              <a:custGeom>
                <a:avLst/>
                <a:gdLst>
                  <a:gd name="connsiteX0" fmla="*/ 51626 w 51625"/>
                  <a:gd name="connsiteY0" fmla="*/ 0 h 9525"/>
                  <a:gd name="connsiteX1" fmla="*/ 0 w 51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25" h="9525">
                    <a:moveTo>
                      <a:pt x="51626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BF3B4-A62C-4937-4CC7-80CB25D09F07}"/>
                  </a:ext>
                </a:extLst>
              </p:cNvPr>
              <p:cNvSpPr/>
              <p:nvPr/>
            </p:nvSpPr>
            <p:spPr>
              <a:xfrm>
                <a:off x="6953440" y="2394105"/>
                <a:ext cx="9525" cy="51530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5DD051A-40CC-81A4-0FD7-9BFF23C6CC91}"/>
                  </a:ext>
                </a:extLst>
              </p:cNvPr>
              <p:cNvSpPr/>
              <p:nvPr/>
            </p:nvSpPr>
            <p:spPr>
              <a:xfrm>
                <a:off x="6927723" y="241982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479A478-68FE-664F-5DF3-4D2CB059C415}"/>
                  </a:ext>
                </a:extLst>
              </p:cNvPr>
              <p:cNvSpPr/>
              <p:nvPr/>
            </p:nvSpPr>
            <p:spPr>
              <a:xfrm>
                <a:off x="7014972" y="2394105"/>
                <a:ext cx="9525" cy="51530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6C40634-EAFB-46CB-5EDC-19F7E4E63AAB}"/>
                  </a:ext>
                </a:extLst>
              </p:cNvPr>
              <p:cNvSpPr/>
              <p:nvPr/>
            </p:nvSpPr>
            <p:spPr>
              <a:xfrm>
                <a:off x="6989159" y="241982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9C25FAD-7BF7-974F-E549-F36AE7434320}"/>
                  </a:ext>
                </a:extLst>
              </p:cNvPr>
              <p:cNvSpPr/>
              <p:nvPr/>
            </p:nvSpPr>
            <p:spPr>
              <a:xfrm>
                <a:off x="7154132" y="2473258"/>
                <a:ext cx="9525" cy="51625"/>
              </a:xfrm>
              <a:custGeom>
                <a:avLst/>
                <a:gdLst>
                  <a:gd name="connsiteX0" fmla="*/ 0 w 9525"/>
                  <a:gd name="connsiteY0" fmla="*/ 0 h 51625"/>
                  <a:gd name="connsiteX1" fmla="*/ 0 w 9525"/>
                  <a:gd name="connsiteY1" fmla="*/ 51626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625">
                    <a:moveTo>
                      <a:pt x="0" y="0"/>
                    </a:moveTo>
                    <a:lnTo>
                      <a:pt x="0" y="51626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6A5CF6A-51AC-5EFA-2FB6-DD037D60C534}"/>
                  </a:ext>
                </a:extLst>
              </p:cNvPr>
              <p:cNvSpPr/>
              <p:nvPr/>
            </p:nvSpPr>
            <p:spPr>
              <a:xfrm>
                <a:off x="7128319" y="2499071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5BA6DF6-F050-FC6A-8AEE-6960A2911BA3}"/>
                  </a:ext>
                </a:extLst>
              </p:cNvPr>
              <p:cNvSpPr/>
              <p:nvPr/>
            </p:nvSpPr>
            <p:spPr>
              <a:xfrm>
                <a:off x="7488269" y="2531361"/>
                <a:ext cx="9525" cy="51530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B176D03-0900-8679-80B5-A3B9AEA366B8}"/>
                  </a:ext>
                </a:extLst>
              </p:cNvPr>
              <p:cNvSpPr/>
              <p:nvPr/>
            </p:nvSpPr>
            <p:spPr>
              <a:xfrm>
                <a:off x="7462551" y="255717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FF6A51A-4D98-0AC8-1998-5E37F646E776}"/>
                  </a:ext>
                </a:extLst>
              </p:cNvPr>
              <p:cNvSpPr/>
              <p:nvPr/>
            </p:nvSpPr>
            <p:spPr>
              <a:xfrm>
                <a:off x="7514082" y="2531361"/>
                <a:ext cx="9525" cy="51530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CDCA6AC-D800-1A65-7BE3-E0597D9E224F}"/>
                  </a:ext>
                </a:extLst>
              </p:cNvPr>
              <p:cNvSpPr/>
              <p:nvPr/>
            </p:nvSpPr>
            <p:spPr>
              <a:xfrm>
                <a:off x="7488269" y="2557173"/>
                <a:ext cx="51625" cy="9525"/>
              </a:xfrm>
              <a:custGeom>
                <a:avLst/>
                <a:gdLst>
                  <a:gd name="connsiteX0" fmla="*/ 51625 w 51625"/>
                  <a:gd name="connsiteY0" fmla="*/ 0 h 9525"/>
                  <a:gd name="connsiteX1" fmla="*/ 0 w 51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25" h="9525">
                    <a:moveTo>
                      <a:pt x="51625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FF952E8-2004-90A3-0690-F4C6D9855256}"/>
                  </a:ext>
                </a:extLst>
              </p:cNvPr>
              <p:cNvSpPr/>
              <p:nvPr/>
            </p:nvSpPr>
            <p:spPr>
              <a:xfrm>
                <a:off x="7563802" y="2531361"/>
                <a:ext cx="9525" cy="51530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E2C5954-7FB3-C4BE-4845-A2DD1A00E031}"/>
                  </a:ext>
                </a:extLst>
              </p:cNvPr>
              <p:cNvSpPr/>
              <p:nvPr/>
            </p:nvSpPr>
            <p:spPr>
              <a:xfrm>
                <a:off x="7537989" y="255717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9DCBAC4-6423-D13F-043F-FDE0BC75E868}"/>
                  </a:ext>
                </a:extLst>
              </p:cNvPr>
              <p:cNvSpPr/>
              <p:nvPr/>
            </p:nvSpPr>
            <p:spPr>
              <a:xfrm>
                <a:off x="7583328" y="2531361"/>
                <a:ext cx="9525" cy="51530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0A71E-FD3F-06DD-2BCE-0B83EBA183D2}"/>
                  </a:ext>
                </a:extLst>
              </p:cNvPr>
              <p:cNvSpPr/>
              <p:nvPr/>
            </p:nvSpPr>
            <p:spPr>
              <a:xfrm>
                <a:off x="7557611" y="255717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F577FC3-CED1-117E-12E6-40A62F1075CA}"/>
                  </a:ext>
                </a:extLst>
              </p:cNvPr>
              <p:cNvSpPr/>
              <p:nvPr/>
            </p:nvSpPr>
            <p:spPr>
              <a:xfrm>
                <a:off x="7609141" y="2531361"/>
                <a:ext cx="9525" cy="51530"/>
              </a:xfrm>
              <a:custGeom>
                <a:avLst/>
                <a:gdLst>
                  <a:gd name="connsiteX0" fmla="*/ 0 w 9525"/>
                  <a:gd name="connsiteY0" fmla="*/ 0 h 51530"/>
                  <a:gd name="connsiteX1" fmla="*/ 0 w 9525"/>
                  <a:gd name="connsiteY1" fmla="*/ 51530 h 5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530">
                    <a:moveTo>
                      <a:pt x="0" y="0"/>
                    </a:moveTo>
                    <a:lnTo>
                      <a:pt x="0" y="5153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0A7DEC1-763E-6939-C702-6378BB4516BE}"/>
                  </a:ext>
                </a:extLst>
              </p:cNvPr>
              <p:cNvSpPr/>
              <p:nvPr/>
            </p:nvSpPr>
            <p:spPr>
              <a:xfrm>
                <a:off x="7583328" y="2557173"/>
                <a:ext cx="51625" cy="9525"/>
              </a:xfrm>
              <a:custGeom>
                <a:avLst/>
                <a:gdLst>
                  <a:gd name="connsiteX0" fmla="*/ 51625 w 51625"/>
                  <a:gd name="connsiteY0" fmla="*/ 0 h 9525"/>
                  <a:gd name="connsiteX1" fmla="*/ 0 w 51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25" h="9525">
                    <a:moveTo>
                      <a:pt x="51625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2E9A4B3-919C-98DD-1F3E-B352786FBA61}"/>
                  </a:ext>
                </a:extLst>
              </p:cNvPr>
              <p:cNvSpPr/>
              <p:nvPr/>
            </p:nvSpPr>
            <p:spPr>
              <a:xfrm>
                <a:off x="7792116" y="2645470"/>
                <a:ext cx="9525" cy="51625"/>
              </a:xfrm>
              <a:custGeom>
                <a:avLst/>
                <a:gdLst>
                  <a:gd name="connsiteX0" fmla="*/ 0 w 9525"/>
                  <a:gd name="connsiteY0" fmla="*/ 0 h 51625"/>
                  <a:gd name="connsiteX1" fmla="*/ 0 w 9525"/>
                  <a:gd name="connsiteY1" fmla="*/ 51626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625">
                    <a:moveTo>
                      <a:pt x="0" y="0"/>
                    </a:moveTo>
                    <a:lnTo>
                      <a:pt x="0" y="51626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7505D5E-2F7F-190A-9F7B-DF06D952EFBD}"/>
                  </a:ext>
                </a:extLst>
              </p:cNvPr>
              <p:cNvSpPr/>
              <p:nvPr/>
            </p:nvSpPr>
            <p:spPr>
              <a:xfrm>
                <a:off x="7766304" y="267128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D628F1B-C0FD-69DC-7C71-30FB45CE6B0E}"/>
                  </a:ext>
                </a:extLst>
              </p:cNvPr>
              <p:cNvSpPr/>
              <p:nvPr/>
            </p:nvSpPr>
            <p:spPr>
              <a:xfrm>
                <a:off x="7835836" y="2645470"/>
                <a:ext cx="9525" cy="51625"/>
              </a:xfrm>
              <a:custGeom>
                <a:avLst/>
                <a:gdLst>
                  <a:gd name="connsiteX0" fmla="*/ 0 w 9525"/>
                  <a:gd name="connsiteY0" fmla="*/ 0 h 51625"/>
                  <a:gd name="connsiteX1" fmla="*/ 0 w 9525"/>
                  <a:gd name="connsiteY1" fmla="*/ 51626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625">
                    <a:moveTo>
                      <a:pt x="0" y="0"/>
                    </a:moveTo>
                    <a:lnTo>
                      <a:pt x="0" y="51626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B3E9305-FA31-8362-3AED-7590DD54B45D}"/>
                  </a:ext>
                </a:extLst>
              </p:cNvPr>
              <p:cNvSpPr/>
              <p:nvPr/>
            </p:nvSpPr>
            <p:spPr>
              <a:xfrm>
                <a:off x="7810119" y="267128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1B6D9D0-D3D6-65D5-F558-7631BCBA7A97}"/>
                  </a:ext>
                </a:extLst>
              </p:cNvPr>
              <p:cNvSpPr/>
              <p:nvPr/>
            </p:nvSpPr>
            <p:spPr>
              <a:xfrm>
                <a:off x="8022240" y="2775010"/>
                <a:ext cx="9525" cy="51625"/>
              </a:xfrm>
              <a:custGeom>
                <a:avLst/>
                <a:gdLst>
                  <a:gd name="connsiteX0" fmla="*/ 0 w 9525"/>
                  <a:gd name="connsiteY0" fmla="*/ 0 h 51625"/>
                  <a:gd name="connsiteX1" fmla="*/ 0 w 9525"/>
                  <a:gd name="connsiteY1" fmla="*/ 5162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625">
                    <a:moveTo>
                      <a:pt x="0" y="0"/>
                    </a:moveTo>
                    <a:lnTo>
                      <a:pt x="0" y="51625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6C88493-9011-0A38-8C26-BC7C75AA4D3C}"/>
                  </a:ext>
                </a:extLst>
              </p:cNvPr>
              <p:cNvSpPr/>
              <p:nvPr/>
            </p:nvSpPr>
            <p:spPr>
              <a:xfrm>
                <a:off x="7996428" y="280082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9DA4AD-E825-1758-893D-5CB0AC1E30E8}"/>
                  </a:ext>
                </a:extLst>
              </p:cNvPr>
              <p:cNvSpPr/>
              <p:nvPr/>
            </p:nvSpPr>
            <p:spPr>
              <a:xfrm>
                <a:off x="8066913" y="2775010"/>
                <a:ext cx="9525" cy="51625"/>
              </a:xfrm>
              <a:custGeom>
                <a:avLst/>
                <a:gdLst>
                  <a:gd name="connsiteX0" fmla="*/ 0 w 9525"/>
                  <a:gd name="connsiteY0" fmla="*/ 0 h 51625"/>
                  <a:gd name="connsiteX1" fmla="*/ 0 w 9525"/>
                  <a:gd name="connsiteY1" fmla="*/ 5162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625">
                    <a:moveTo>
                      <a:pt x="0" y="0"/>
                    </a:moveTo>
                    <a:lnTo>
                      <a:pt x="0" y="51625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B53E3FD-592C-CF2E-D580-5039A2A2CC2E}"/>
                  </a:ext>
                </a:extLst>
              </p:cNvPr>
              <p:cNvSpPr/>
              <p:nvPr/>
            </p:nvSpPr>
            <p:spPr>
              <a:xfrm>
                <a:off x="8041195" y="280082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AB6359C-0281-7B16-0629-CA0B9E59C67C}"/>
                  </a:ext>
                </a:extLst>
              </p:cNvPr>
              <p:cNvSpPr/>
              <p:nvPr/>
            </p:nvSpPr>
            <p:spPr>
              <a:xfrm>
                <a:off x="8142446" y="2775010"/>
                <a:ext cx="9525" cy="51625"/>
              </a:xfrm>
              <a:custGeom>
                <a:avLst/>
                <a:gdLst>
                  <a:gd name="connsiteX0" fmla="*/ 0 w 9525"/>
                  <a:gd name="connsiteY0" fmla="*/ 0 h 51625"/>
                  <a:gd name="connsiteX1" fmla="*/ 0 w 9525"/>
                  <a:gd name="connsiteY1" fmla="*/ 5162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625">
                    <a:moveTo>
                      <a:pt x="0" y="0"/>
                    </a:moveTo>
                    <a:lnTo>
                      <a:pt x="0" y="51625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D2896F8-777A-9882-8BEF-0513A55C694D}"/>
                  </a:ext>
                </a:extLst>
              </p:cNvPr>
              <p:cNvSpPr/>
              <p:nvPr/>
            </p:nvSpPr>
            <p:spPr>
              <a:xfrm>
                <a:off x="8116633" y="280082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A1A962E-4A5E-F68E-E7F4-99B495F40FB0}"/>
                  </a:ext>
                </a:extLst>
              </p:cNvPr>
              <p:cNvSpPr/>
              <p:nvPr/>
            </p:nvSpPr>
            <p:spPr>
              <a:xfrm>
                <a:off x="8225313" y="2775010"/>
                <a:ext cx="9525" cy="51625"/>
              </a:xfrm>
              <a:custGeom>
                <a:avLst/>
                <a:gdLst>
                  <a:gd name="connsiteX0" fmla="*/ 0 w 9525"/>
                  <a:gd name="connsiteY0" fmla="*/ 0 h 51625"/>
                  <a:gd name="connsiteX1" fmla="*/ 0 w 9525"/>
                  <a:gd name="connsiteY1" fmla="*/ 5162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625">
                    <a:moveTo>
                      <a:pt x="0" y="0"/>
                    </a:moveTo>
                    <a:lnTo>
                      <a:pt x="0" y="51625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40300C5-6D37-F99D-9920-19E45540AC88}"/>
                  </a:ext>
                </a:extLst>
              </p:cNvPr>
              <p:cNvSpPr/>
              <p:nvPr/>
            </p:nvSpPr>
            <p:spPr>
              <a:xfrm>
                <a:off x="8199596" y="280082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F979B9-406A-0AFE-1E9E-FCF9D5ED0B55}"/>
                  </a:ext>
                </a:extLst>
              </p:cNvPr>
              <p:cNvSpPr/>
              <p:nvPr/>
            </p:nvSpPr>
            <p:spPr>
              <a:xfrm>
                <a:off x="8420100" y="2775010"/>
                <a:ext cx="9525" cy="51625"/>
              </a:xfrm>
              <a:custGeom>
                <a:avLst/>
                <a:gdLst>
                  <a:gd name="connsiteX0" fmla="*/ 0 w 9525"/>
                  <a:gd name="connsiteY0" fmla="*/ 0 h 51625"/>
                  <a:gd name="connsiteX1" fmla="*/ 0 w 9525"/>
                  <a:gd name="connsiteY1" fmla="*/ 5162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625">
                    <a:moveTo>
                      <a:pt x="0" y="0"/>
                    </a:moveTo>
                    <a:lnTo>
                      <a:pt x="0" y="51625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23E6E80-00A0-1712-12F2-0FAC0A31F77E}"/>
                  </a:ext>
                </a:extLst>
              </p:cNvPr>
              <p:cNvSpPr/>
              <p:nvPr/>
            </p:nvSpPr>
            <p:spPr>
              <a:xfrm>
                <a:off x="8394287" y="2800823"/>
                <a:ext cx="51625" cy="9525"/>
              </a:xfrm>
              <a:custGeom>
                <a:avLst/>
                <a:gdLst>
                  <a:gd name="connsiteX0" fmla="*/ 51626 w 51625"/>
                  <a:gd name="connsiteY0" fmla="*/ 0 h 9525"/>
                  <a:gd name="connsiteX1" fmla="*/ 0 w 51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25" h="9525">
                    <a:moveTo>
                      <a:pt x="51626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9B4DA8E-946C-FEBB-06C4-140407329866}"/>
                  </a:ext>
                </a:extLst>
              </p:cNvPr>
              <p:cNvSpPr/>
              <p:nvPr/>
            </p:nvSpPr>
            <p:spPr>
              <a:xfrm>
                <a:off x="8544972" y="2775010"/>
                <a:ext cx="9525" cy="51625"/>
              </a:xfrm>
              <a:custGeom>
                <a:avLst/>
                <a:gdLst>
                  <a:gd name="connsiteX0" fmla="*/ 0 w 9525"/>
                  <a:gd name="connsiteY0" fmla="*/ 0 h 51625"/>
                  <a:gd name="connsiteX1" fmla="*/ 0 w 9525"/>
                  <a:gd name="connsiteY1" fmla="*/ 5162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625">
                    <a:moveTo>
                      <a:pt x="0" y="0"/>
                    </a:moveTo>
                    <a:lnTo>
                      <a:pt x="0" y="51625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FD4EBB4-129B-7FA8-A13F-201D9570AC74}"/>
                  </a:ext>
                </a:extLst>
              </p:cNvPr>
              <p:cNvSpPr/>
              <p:nvPr/>
            </p:nvSpPr>
            <p:spPr>
              <a:xfrm>
                <a:off x="8519160" y="2800823"/>
                <a:ext cx="51625" cy="9525"/>
              </a:xfrm>
              <a:custGeom>
                <a:avLst/>
                <a:gdLst>
                  <a:gd name="connsiteX0" fmla="*/ 51626 w 51625"/>
                  <a:gd name="connsiteY0" fmla="*/ 0 h 9525"/>
                  <a:gd name="connsiteX1" fmla="*/ 0 w 51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25" h="9525">
                    <a:moveTo>
                      <a:pt x="51626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6C289A6-1218-449B-2894-34BF4EC72C10}"/>
                  </a:ext>
                </a:extLst>
              </p:cNvPr>
              <p:cNvSpPr/>
              <p:nvPr/>
            </p:nvSpPr>
            <p:spPr>
              <a:xfrm>
                <a:off x="8845962" y="2775010"/>
                <a:ext cx="9525" cy="51625"/>
              </a:xfrm>
              <a:custGeom>
                <a:avLst/>
                <a:gdLst>
                  <a:gd name="connsiteX0" fmla="*/ 0 w 9525"/>
                  <a:gd name="connsiteY0" fmla="*/ 0 h 51625"/>
                  <a:gd name="connsiteX1" fmla="*/ 0 w 9525"/>
                  <a:gd name="connsiteY1" fmla="*/ 5162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625">
                    <a:moveTo>
                      <a:pt x="0" y="0"/>
                    </a:moveTo>
                    <a:lnTo>
                      <a:pt x="0" y="51625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C6A3E54-CF9D-9247-5EDC-77B34DB22A14}"/>
                  </a:ext>
                </a:extLst>
              </p:cNvPr>
              <p:cNvSpPr/>
              <p:nvPr/>
            </p:nvSpPr>
            <p:spPr>
              <a:xfrm>
                <a:off x="8820150" y="2800823"/>
                <a:ext cx="51530" cy="9525"/>
              </a:xfrm>
              <a:custGeom>
                <a:avLst/>
                <a:gdLst>
                  <a:gd name="connsiteX0" fmla="*/ 51530 w 51530"/>
                  <a:gd name="connsiteY0" fmla="*/ 0 h 9525"/>
                  <a:gd name="connsiteX1" fmla="*/ 0 w 5153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530" h="9525">
                    <a:moveTo>
                      <a:pt x="5153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BC435DA-C205-E525-E74D-A5FCB7785BE9}"/>
                  </a:ext>
                </a:extLst>
              </p:cNvPr>
              <p:cNvSpPr/>
              <p:nvPr/>
            </p:nvSpPr>
            <p:spPr>
              <a:xfrm>
                <a:off x="8904636" y="2775010"/>
                <a:ext cx="9525" cy="51625"/>
              </a:xfrm>
              <a:custGeom>
                <a:avLst/>
                <a:gdLst>
                  <a:gd name="connsiteX0" fmla="*/ 0 w 9525"/>
                  <a:gd name="connsiteY0" fmla="*/ 0 h 51625"/>
                  <a:gd name="connsiteX1" fmla="*/ 0 w 9525"/>
                  <a:gd name="connsiteY1" fmla="*/ 51625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1625">
                    <a:moveTo>
                      <a:pt x="0" y="0"/>
                    </a:moveTo>
                    <a:lnTo>
                      <a:pt x="0" y="51625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A1BEF89-6D96-C793-492F-A8E236FCC2FB}"/>
                  </a:ext>
                </a:extLst>
              </p:cNvPr>
              <p:cNvSpPr/>
              <p:nvPr/>
            </p:nvSpPr>
            <p:spPr>
              <a:xfrm>
                <a:off x="8878824" y="2800823"/>
                <a:ext cx="51625" cy="9525"/>
              </a:xfrm>
              <a:custGeom>
                <a:avLst/>
                <a:gdLst>
                  <a:gd name="connsiteX0" fmla="*/ 51626 w 51625"/>
                  <a:gd name="connsiteY0" fmla="*/ 0 h 9525"/>
                  <a:gd name="connsiteX1" fmla="*/ 0 w 516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625" h="9525">
                    <a:moveTo>
                      <a:pt x="51626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F770796-ECCB-88E3-6717-191A64D01E9A}"/>
                </a:ext>
              </a:extLst>
            </p:cNvPr>
            <p:cNvSpPr/>
            <p:nvPr/>
          </p:nvSpPr>
          <p:spPr>
            <a:xfrm>
              <a:off x="6643922" y="1820465"/>
              <a:ext cx="2218753" cy="1934461"/>
            </a:xfrm>
            <a:custGeom>
              <a:avLst/>
              <a:gdLst>
                <a:gd name="connsiteX0" fmla="*/ 0 w 2366771"/>
                <a:gd name="connsiteY0" fmla="*/ 0 h 1643633"/>
                <a:gd name="connsiteX1" fmla="*/ 0 w 2366771"/>
                <a:gd name="connsiteY1" fmla="*/ 1643634 h 1643633"/>
                <a:gd name="connsiteX2" fmla="*/ 2366772 w 2366771"/>
                <a:gd name="connsiteY2" fmla="*/ 1643634 h 164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771" h="1643633">
                  <a:moveTo>
                    <a:pt x="0" y="0"/>
                  </a:moveTo>
                  <a:lnTo>
                    <a:pt x="0" y="1643634"/>
                  </a:lnTo>
                  <a:lnTo>
                    <a:pt x="2366772" y="1643634"/>
                  </a:lnTo>
                </a:path>
              </a:pathLst>
            </a:custGeom>
            <a:noFill/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110D01A-3E3B-1C2C-1AFC-09A1E2AFDAE0}"/>
                </a:ext>
              </a:extLst>
            </p:cNvPr>
            <p:cNvSpPr/>
            <p:nvPr/>
          </p:nvSpPr>
          <p:spPr>
            <a:xfrm>
              <a:off x="6609009" y="1855553"/>
              <a:ext cx="34913" cy="11210"/>
            </a:xfrm>
            <a:custGeom>
              <a:avLst/>
              <a:gdLst>
                <a:gd name="connsiteX0" fmla="*/ 0 w 37242"/>
                <a:gd name="connsiteY0" fmla="*/ 0 h 9525"/>
                <a:gd name="connsiteX1" fmla="*/ 37243 w 3724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42" h="9525">
                  <a:moveTo>
                    <a:pt x="0" y="0"/>
                  </a:moveTo>
                  <a:lnTo>
                    <a:pt x="37243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0AB6FAF-45B7-E4FA-D242-719F03F49AAD}"/>
                </a:ext>
              </a:extLst>
            </p:cNvPr>
            <p:cNvSpPr/>
            <p:nvPr/>
          </p:nvSpPr>
          <p:spPr>
            <a:xfrm>
              <a:off x="6609009" y="2594764"/>
              <a:ext cx="34913" cy="11210"/>
            </a:xfrm>
            <a:custGeom>
              <a:avLst/>
              <a:gdLst>
                <a:gd name="connsiteX0" fmla="*/ 0 w 37242"/>
                <a:gd name="connsiteY0" fmla="*/ 0 h 9525"/>
                <a:gd name="connsiteX1" fmla="*/ 37243 w 3724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42" h="9525">
                  <a:moveTo>
                    <a:pt x="0" y="0"/>
                  </a:moveTo>
                  <a:lnTo>
                    <a:pt x="37243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4FB4C91-7AC4-86FC-18E8-91E0FE6A26C6}"/>
                </a:ext>
              </a:extLst>
            </p:cNvPr>
            <p:cNvSpPr/>
            <p:nvPr/>
          </p:nvSpPr>
          <p:spPr>
            <a:xfrm>
              <a:off x="6609009" y="2964258"/>
              <a:ext cx="34913" cy="11210"/>
            </a:xfrm>
            <a:custGeom>
              <a:avLst/>
              <a:gdLst>
                <a:gd name="connsiteX0" fmla="*/ 0 w 37242"/>
                <a:gd name="connsiteY0" fmla="*/ 0 h 9525"/>
                <a:gd name="connsiteX1" fmla="*/ 37243 w 3724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42" h="9525">
                  <a:moveTo>
                    <a:pt x="0" y="0"/>
                  </a:moveTo>
                  <a:lnTo>
                    <a:pt x="37243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E501B1B-D2E5-904A-BF62-4669497B0FDC}"/>
                </a:ext>
              </a:extLst>
            </p:cNvPr>
            <p:cNvSpPr/>
            <p:nvPr/>
          </p:nvSpPr>
          <p:spPr>
            <a:xfrm>
              <a:off x="6609009" y="3333865"/>
              <a:ext cx="34913" cy="11210"/>
            </a:xfrm>
            <a:custGeom>
              <a:avLst/>
              <a:gdLst>
                <a:gd name="connsiteX0" fmla="*/ 0 w 37242"/>
                <a:gd name="connsiteY0" fmla="*/ 0 h 9525"/>
                <a:gd name="connsiteX1" fmla="*/ 37243 w 3724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42" h="9525">
                  <a:moveTo>
                    <a:pt x="0" y="0"/>
                  </a:moveTo>
                  <a:lnTo>
                    <a:pt x="37243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AFFFC94-FB2A-C68C-2E32-E7AD2DE96B3A}"/>
                </a:ext>
              </a:extLst>
            </p:cNvPr>
            <p:cNvSpPr/>
            <p:nvPr/>
          </p:nvSpPr>
          <p:spPr>
            <a:xfrm>
              <a:off x="6609009" y="3703470"/>
              <a:ext cx="34913" cy="11210"/>
            </a:xfrm>
            <a:custGeom>
              <a:avLst/>
              <a:gdLst>
                <a:gd name="connsiteX0" fmla="*/ 0 w 37242"/>
                <a:gd name="connsiteY0" fmla="*/ 0 h 9525"/>
                <a:gd name="connsiteX1" fmla="*/ 37243 w 3724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42" h="9525">
                  <a:moveTo>
                    <a:pt x="0" y="0"/>
                  </a:moveTo>
                  <a:lnTo>
                    <a:pt x="37243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7714CB7-F516-033F-FFBB-8D6378CA90E6}"/>
                </a:ext>
              </a:extLst>
            </p:cNvPr>
            <p:cNvSpPr/>
            <p:nvPr/>
          </p:nvSpPr>
          <p:spPr>
            <a:xfrm>
              <a:off x="6744735" y="3755038"/>
              <a:ext cx="8929" cy="43832"/>
            </a:xfrm>
            <a:custGeom>
              <a:avLst/>
              <a:gdLst>
                <a:gd name="connsiteX0" fmla="*/ 0 w 9525"/>
                <a:gd name="connsiteY0" fmla="*/ 37243 h 37242"/>
                <a:gd name="connsiteX1" fmla="*/ 0 w 9525"/>
                <a:gd name="connsiteY1" fmla="*/ 0 h 3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242">
                  <a:moveTo>
                    <a:pt x="0" y="37243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82008B7-A71C-E3A7-DAAB-8C0CB903C1B8}"/>
                </a:ext>
              </a:extLst>
            </p:cNvPr>
            <p:cNvSpPr/>
            <p:nvPr/>
          </p:nvSpPr>
          <p:spPr>
            <a:xfrm>
              <a:off x="7206290" y="3755038"/>
              <a:ext cx="8929" cy="43832"/>
            </a:xfrm>
            <a:custGeom>
              <a:avLst/>
              <a:gdLst>
                <a:gd name="connsiteX0" fmla="*/ 0 w 9525"/>
                <a:gd name="connsiteY0" fmla="*/ 37243 h 37242"/>
                <a:gd name="connsiteX1" fmla="*/ 0 w 9525"/>
                <a:gd name="connsiteY1" fmla="*/ 0 h 3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242">
                  <a:moveTo>
                    <a:pt x="0" y="37243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FE27C05-5EDA-9451-63F4-136E146850E8}"/>
                </a:ext>
              </a:extLst>
            </p:cNvPr>
            <p:cNvSpPr/>
            <p:nvPr/>
          </p:nvSpPr>
          <p:spPr>
            <a:xfrm>
              <a:off x="7667846" y="3755038"/>
              <a:ext cx="8929" cy="43832"/>
            </a:xfrm>
            <a:custGeom>
              <a:avLst/>
              <a:gdLst>
                <a:gd name="connsiteX0" fmla="*/ 0 w 9525"/>
                <a:gd name="connsiteY0" fmla="*/ 37243 h 37242"/>
                <a:gd name="connsiteX1" fmla="*/ 0 w 9525"/>
                <a:gd name="connsiteY1" fmla="*/ 0 h 3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242">
                  <a:moveTo>
                    <a:pt x="0" y="37243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38B48B9-8537-FD0D-2216-4BA96FCEE95D}"/>
                </a:ext>
              </a:extLst>
            </p:cNvPr>
            <p:cNvSpPr/>
            <p:nvPr/>
          </p:nvSpPr>
          <p:spPr>
            <a:xfrm>
              <a:off x="8129401" y="3755038"/>
              <a:ext cx="8929" cy="43832"/>
            </a:xfrm>
            <a:custGeom>
              <a:avLst/>
              <a:gdLst>
                <a:gd name="connsiteX0" fmla="*/ 0 w 9525"/>
                <a:gd name="connsiteY0" fmla="*/ 37243 h 37242"/>
                <a:gd name="connsiteX1" fmla="*/ 0 w 9525"/>
                <a:gd name="connsiteY1" fmla="*/ 0 h 3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242">
                  <a:moveTo>
                    <a:pt x="0" y="37243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5666178-C810-C726-B25A-9C6D6FC08C4E}"/>
                </a:ext>
              </a:extLst>
            </p:cNvPr>
            <p:cNvSpPr/>
            <p:nvPr/>
          </p:nvSpPr>
          <p:spPr>
            <a:xfrm>
              <a:off x="8591047" y="3755038"/>
              <a:ext cx="8929" cy="43832"/>
            </a:xfrm>
            <a:custGeom>
              <a:avLst/>
              <a:gdLst>
                <a:gd name="connsiteX0" fmla="*/ 0 w 9525"/>
                <a:gd name="connsiteY0" fmla="*/ 37243 h 37242"/>
                <a:gd name="connsiteX1" fmla="*/ 0 w 9525"/>
                <a:gd name="connsiteY1" fmla="*/ 0 h 3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242">
                  <a:moveTo>
                    <a:pt x="0" y="37243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6ECA5EA-5153-AC7A-4FAB-D80D8AAAE7D4}"/>
                </a:ext>
              </a:extLst>
            </p:cNvPr>
            <p:cNvSpPr/>
            <p:nvPr/>
          </p:nvSpPr>
          <p:spPr>
            <a:xfrm>
              <a:off x="6609009" y="2225158"/>
              <a:ext cx="34913" cy="11210"/>
            </a:xfrm>
            <a:custGeom>
              <a:avLst/>
              <a:gdLst>
                <a:gd name="connsiteX0" fmla="*/ 0 w 37242"/>
                <a:gd name="connsiteY0" fmla="*/ 0 h 9525"/>
                <a:gd name="connsiteX1" fmla="*/ 37243 w 3724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42" h="9525">
                  <a:moveTo>
                    <a:pt x="0" y="0"/>
                  </a:moveTo>
                  <a:lnTo>
                    <a:pt x="37243" y="0"/>
                  </a:lnTo>
                </a:path>
              </a:pathLst>
            </a:custGeom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9E56390-DB35-907E-E1DE-0BA3159AB6E2}"/>
                </a:ext>
              </a:extLst>
            </p:cNvPr>
            <p:cNvSpPr txBox="1"/>
            <p:nvPr/>
          </p:nvSpPr>
          <p:spPr>
            <a:xfrm>
              <a:off x="6399987" y="1749162"/>
              <a:ext cx="199866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1.0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1432124-7A2F-6275-610D-E6FB088D22F4}"/>
                </a:ext>
              </a:extLst>
            </p:cNvPr>
            <p:cNvSpPr txBox="1"/>
            <p:nvPr/>
          </p:nvSpPr>
          <p:spPr>
            <a:xfrm>
              <a:off x="6399987" y="2119104"/>
              <a:ext cx="199866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0.8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B39308D-0F37-81EB-58C3-25F8A7D3AFF4}"/>
                </a:ext>
              </a:extLst>
            </p:cNvPr>
            <p:cNvSpPr txBox="1"/>
            <p:nvPr/>
          </p:nvSpPr>
          <p:spPr>
            <a:xfrm>
              <a:off x="6399987" y="2489047"/>
              <a:ext cx="199866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0.6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E67B692-4DA6-0BA1-1EC2-F49DD337ABBE}"/>
                </a:ext>
              </a:extLst>
            </p:cNvPr>
            <p:cNvSpPr txBox="1"/>
            <p:nvPr/>
          </p:nvSpPr>
          <p:spPr>
            <a:xfrm>
              <a:off x="6399987" y="2858989"/>
              <a:ext cx="199866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0.4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E7B3343-26B0-7608-F00C-FB3AEECB4458}"/>
                </a:ext>
              </a:extLst>
            </p:cNvPr>
            <p:cNvSpPr txBox="1"/>
            <p:nvPr/>
          </p:nvSpPr>
          <p:spPr>
            <a:xfrm>
              <a:off x="6399987" y="3228931"/>
              <a:ext cx="199866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0.2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0AF2984-7C75-A509-BBFC-A47870DABA76}"/>
                </a:ext>
              </a:extLst>
            </p:cNvPr>
            <p:cNvSpPr txBox="1"/>
            <p:nvPr/>
          </p:nvSpPr>
          <p:spPr>
            <a:xfrm>
              <a:off x="6399987" y="3598873"/>
              <a:ext cx="199866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0.0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8D233C3-43C8-12CC-8FE7-A7817A9421B9}"/>
                </a:ext>
              </a:extLst>
            </p:cNvPr>
            <p:cNvSpPr txBox="1"/>
            <p:nvPr/>
          </p:nvSpPr>
          <p:spPr>
            <a:xfrm>
              <a:off x="6706913" y="3800660"/>
              <a:ext cx="79647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553A0ED-571B-AA4C-8DC0-F697F3813142}"/>
                </a:ext>
              </a:extLst>
            </p:cNvPr>
            <p:cNvSpPr txBox="1"/>
            <p:nvPr/>
          </p:nvSpPr>
          <p:spPr>
            <a:xfrm>
              <a:off x="7090689" y="3800660"/>
              <a:ext cx="238938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2BA31C0-BF80-7B2A-BD70-929F7C5C2B7C}"/>
                </a:ext>
              </a:extLst>
            </p:cNvPr>
            <p:cNvSpPr txBox="1"/>
            <p:nvPr/>
          </p:nvSpPr>
          <p:spPr>
            <a:xfrm>
              <a:off x="7555013" y="3800660"/>
              <a:ext cx="238938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362589-35A4-0D65-18AA-EA6F9D7B2558}"/>
                </a:ext>
              </a:extLst>
            </p:cNvPr>
            <p:cNvSpPr txBox="1"/>
            <p:nvPr/>
          </p:nvSpPr>
          <p:spPr>
            <a:xfrm>
              <a:off x="8013381" y="3800660"/>
              <a:ext cx="238938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61F02C8-B215-FDAB-9353-FA7007D2C2AF}"/>
                </a:ext>
              </a:extLst>
            </p:cNvPr>
            <p:cNvSpPr txBox="1"/>
            <p:nvPr/>
          </p:nvSpPr>
          <p:spPr>
            <a:xfrm>
              <a:off x="8473240" y="3800660"/>
              <a:ext cx="238938" cy="2173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800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39A6BB5-FF81-4177-0347-81A9D419F8E1}"/>
                </a:ext>
              </a:extLst>
            </p:cNvPr>
            <p:cNvSpPr txBox="1"/>
            <p:nvPr/>
          </p:nvSpPr>
          <p:spPr>
            <a:xfrm>
              <a:off x="7080572" y="4086046"/>
              <a:ext cx="118782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Survival in Days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D96BF88-2BCF-1274-CEB3-9E5A20583C36}"/>
                </a:ext>
              </a:extLst>
            </p:cNvPr>
            <p:cNvSpPr txBox="1"/>
            <p:nvPr/>
          </p:nvSpPr>
          <p:spPr>
            <a:xfrm rot="16200000">
              <a:off x="5475138" y="2690356"/>
              <a:ext cx="14378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Survival Probability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5B47A2B-CC73-5F58-36CD-8C15CD8586C2}"/>
                </a:ext>
              </a:extLst>
            </p:cNvPr>
            <p:cNvSpPr txBox="1"/>
            <p:nvPr/>
          </p:nvSpPr>
          <p:spPr>
            <a:xfrm>
              <a:off x="6769008" y="3039303"/>
              <a:ext cx="130484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1-year OS: 85%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DE2E432-DDA8-3506-3D18-312AC4BA6117}"/>
                </a:ext>
              </a:extLst>
            </p:cNvPr>
            <p:cNvGrpSpPr/>
            <p:nvPr/>
          </p:nvGrpSpPr>
          <p:grpSpPr>
            <a:xfrm>
              <a:off x="7992828" y="3467442"/>
              <a:ext cx="798025" cy="184666"/>
              <a:chOff x="10723328" y="3397592"/>
              <a:chExt cx="798025" cy="184666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F29759CA-A194-1D9E-348C-16B7B36AFB7E}"/>
                  </a:ext>
                </a:extLst>
              </p:cNvPr>
              <p:cNvGrpSpPr/>
              <p:nvPr/>
            </p:nvGrpSpPr>
            <p:grpSpPr>
              <a:xfrm>
                <a:off x="10723328" y="3440979"/>
                <a:ext cx="103801" cy="97892"/>
                <a:chOff x="11821879" y="2530356"/>
                <a:chExt cx="48316" cy="60648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06D405F3-AF78-0769-1AD7-3B8875B51AF2}"/>
                    </a:ext>
                  </a:extLst>
                </p:cNvPr>
                <p:cNvSpPr/>
                <p:nvPr/>
              </p:nvSpPr>
              <p:spPr>
                <a:xfrm>
                  <a:off x="11846081" y="2530356"/>
                  <a:ext cx="8931" cy="60648"/>
                </a:xfrm>
                <a:custGeom>
                  <a:avLst/>
                  <a:gdLst>
                    <a:gd name="connsiteX0" fmla="*/ 0 w 9525"/>
                    <a:gd name="connsiteY0" fmla="*/ 0 h 51530"/>
                    <a:gd name="connsiteX1" fmla="*/ 0 w 9525"/>
                    <a:gd name="connsiteY1" fmla="*/ 51530 h 5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51530">
                      <a:moveTo>
                        <a:pt x="0" y="0"/>
                      </a:moveTo>
                      <a:lnTo>
                        <a:pt x="0" y="51530"/>
                      </a:lnTo>
                    </a:path>
                  </a:pathLst>
                </a:custGeom>
                <a:ln w="1905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7182860C-1B47-619A-0FA3-533468E0ADB4}"/>
                    </a:ext>
                  </a:extLst>
                </p:cNvPr>
                <p:cNvSpPr/>
                <p:nvPr/>
              </p:nvSpPr>
              <p:spPr>
                <a:xfrm>
                  <a:off x="11821879" y="2560624"/>
                  <a:ext cx="48316" cy="11210"/>
                </a:xfrm>
                <a:custGeom>
                  <a:avLst/>
                  <a:gdLst>
                    <a:gd name="connsiteX0" fmla="*/ 51530 w 51530"/>
                    <a:gd name="connsiteY0" fmla="*/ 0 h 9525"/>
                    <a:gd name="connsiteX1" fmla="*/ 0 w 515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30" h="9525">
                      <a:moveTo>
                        <a:pt x="51530" y="0"/>
                      </a:moveTo>
                      <a:lnTo>
                        <a:pt x="0" y="0"/>
                      </a:lnTo>
                    </a:path>
                  </a:pathLst>
                </a:custGeom>
                <a:ln w="1905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DE55F64-65CD-4360-3C91-1DA672CDF037}"/>
                  </a:ext>
                </a:extLst>
              </p:cNvPr>
              <p:cNvSpPr txBox="1"/>
              <p:nvPr/>
            </p:nvSpPr>
            <p:spPr>
              <a:xfrm>
                <a:off x="10857710" y="3397592"/>
                <a:ext cx="66364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Censored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EFB9B4C-8EF7-4A0E-EBAE-C7FAD03506E9}"/>
              </a:ext>
            </a:extLst>
          </p:cNvPr>
          <p:cNvSpPr/>
          <p:nvPr/>
        </p:nvSpPr>
        <p:spPr>
          <a:xfrm>
            <a:off x="630154" y="5701316"/>
            <a:ext cx="11101046" cy="8156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Evaluable patients with response evaluation after the respective cycles.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Two cases of early death, both in IPI but considered for the overall response evaluation after blinatumomab cycle 1.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Patients with evaluable MRD test after the respective cycle; calculated in relation to CR patients; molecular CR (MolCR): MRD negative with a sensitivity of ≥ 0.01%; molecular failure (MolFail): MRD positive above 0.01%; low positive: MRD below 0.01%; molecular not evaluable: negative with sensitivity less than 0.01% or positive but not quantifiable; molecular response: MolCR or low positive.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B-ALL, B-cell acute lymphoblastic leukemia; Blina, blinatumomab; CR, complete remission; DFS, disease-free survival; IPI, integrated pulmonary index; MRD, minimal residual disease; OS, overall survival; PR, partial remission.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1. Gökbuget N, et al. Presented at: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American Society for Hematology (ASH); December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, 2021; Virtual. 2.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Gökbuget N, et al. Poster presented at: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American Society for Hematology (ASH);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December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, 2021; Virtual.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11AE1-CE0B-4853-8437-A11CF3627611}"/>
              </a:ext>
            </a:extLst>
          </p:cNvPr>
          <p:cNvSpPr txBox="1"/>
          <p:nvPr/>
        </p:nvSpPr>
        <p:spPr>
          <a:xfrm>
            <a:off x="7128800" y="-764"/>
            <a:ext cx="4145687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Dose-Reduced Chemotherapy in Sequence With Blinatumomab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8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/>
              <a:t>Follow-up Events and Adverse 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4B8FBA-18B7-E24C-99BB-E1F2FFCFBC91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FBDCAD1-AF00-9F44-9A50-785755CD3554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1242235A-DC61-8248-8E6B-0C4D37D9FBEA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2E97081-CFFF-2547-95EC-AEEF19AEB20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CCA15B-4A1F-4747-B259-B636406349C4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sp>
        <p:nvSpPr>
          <p:cNvPr id="42" name="Rounded 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4EA276ED-1367-3345-9FD5-58523C6D1F8A}"/>
              </a:ext>
            </a:extLst>
          </p:cNvPr>
          <p:cNvSpPr/>
          <p:nvPr/>
        </p:nvSpPr>
        <p:spPr bwMode="auto">
          <a:xfrm>
            <a:off x="10553462" y="313274"/>
            <a:ext cx="527664" cy="527664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1B784-E815-6421-4E1E-C38B40C90B9C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73413D-89E8-E651-FEC1-9065253462EA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1" name="Freeform 60">
                <a:extLst>
                  <a:ext uri="{FF2B5EF4-FFF2-40B4-BE49-F238E27FC236}">
                    <a16:creationId xmlns:a16="http://schemas.microsoft.com/office/drawing/2014/main" id="{448CCAC7-4C5D-DCC5-809B-D548DDDED24D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61">
                <a:extLst>
                  <a:ext uri="{FF2B5EF4-FFF2-40B4-BE49-F238E27FC236}">
                    <a16:creationId xmlns:a16="http://schemas.microsoft.com/office/drawing/2014/main" id="{354F45E1-637C-0506-AC66-B13E5EF76318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46F7B-09E1-2E76-62D3-8606873A4BEC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3" name="Rounded Rectangle 23">
            <a:hlinkClick r:id="rId4" action="ppaction://hlinksldjump"/>
            <a:extLst>
              <a:ext uri="{FF2B5EF4-FFF2-40B4-BE49-F238E27FC236}">
                <a16:creationId xmlns:a16="http://schemas.microsoft.com/office/drawing/2014/main" id="{925D9225-C25E-55EB-B951-A7C1A861717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5CC066-C02B-9732-A70A-FDBA2FA604DB}"/>
              </a:ext>
            </a:extLst>
          </p:cNvPr>
          <p:cNvSpPr txBox="1"/>
          <p:nvPr/>
        </p:nvSpPr>
        <p:spPr>
          <a:xfrm>
            <a:off x="630150" y="2036345"/>
            <a:ext cx="5379505" cy="1554337"/>
          </a:xfrm>
          <a:prstGeom prst="bracketPair">
            <a:avLst>
              <a:gd name="adj" fmla="val 11434"/>
            </a:avLst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Events/Follow-up: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 SCT in CR1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 relapse (both pro–B-ALL)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secondary malignancy (colorectal carcinoma)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 deaths in CR (1 HLH, 1 arterial disease)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EE3F8-09C6-1196-4FF9-D5380C6873FD}"/>
              </a:ext>
            </a:extLst>
          </p:cNvPr>
          <p:cNvSpPr txBox="1"/>
          <p:nvPr/>
        </p:nvSpPr>
        <p:spPr>
          <a:xfrm>
            <a:off x="6284984" y="2036345"/>
            <a:ext cx="5449816" cy="1554480"/>
          </a:xfrm>
          <a:prstGeom prst="bracketPair">
            <a:avLst>
              <a:gd name="adj" fmla="val 11855"/>
            </a:avLst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Adverse Effects: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Blinatumomab was well tolerated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deaths occurred during blinatumomab cycle 1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patient with HLH died after consolidation 1 but correlation to prior blinatumomab is possible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BEAD2-5DEC-6C57-55BD-DC5F775F0715}"/>
              </a:ext>
            </a:extLst>
          </p:cNvPr>
          <p:cNvSpPr/>
          <p:nvPr/>
        </p:nvSpPr>
        <p:spPr bwMode="auto">
          <a:xfrm>
            <a:off x="0" y="4432998"/>
            <a:ext cx="12192000" cy="95677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08000" rIns="91440" bIns="10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Dose-reduced chemotherapy in sequence with blinatumomab showed high CR after very low-intensity induction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high MRD rate of 90% was achieved after blinatumomab cycle 1, with good tolerability and low mortality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 promising 1-year OS and DFS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7E4878-9136-03A3-96E9-48EF05FAB246}"/>
              </a:ext>
            </a:extLst>
          </p:cNvPr>
          <p:cNvSpPr/>
          <p:nvPr/>
        </p:nvSpPr>
        <p:spPr>
          <a:xfrm>
            <a:off x="630154" y="6232231"/>
            <a:ext cx="11101046" cy="28469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B-ALL, B-cell acute lymphoblastic leukemia; CR, complete remission; DFS, disease-free survival; HLH,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hemophagocytic lymphohistiocytosis; MRD, minimal residual disease; OS, overall survival;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SCT, stem cell transplant.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Gökbuget N, et al. Poster presented at: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American Society for Hematology (ASH); December 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</a:t>
            </a: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, 2021; Virtual.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FF9BE-00DF-66A9-C766-E8405BF6FB0E}"/>
              </a:ext>
            </a:extLst>
          </p:cNvPr>
          <p:cNvSpPr txBox="1"/>
          <p:nvPr/>
        </p:nvSpPr>
        <p:spPr>
          <a:xfrm>
            <a:off x="7128800" y="-764"/>
            <a:ext cx="4145687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Dose-Reduced Chemotherapy in Sequence With Blinatumomab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15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FA4F-BDB5-F9DA-4ECC-47F1F7CCFF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283" y="5833872"/>
            <a:ext cx="11367517" cy="493776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 the patients received dasatinib, they received prephase treatment with a glucocorticoid for 7 days. Glucocorticoids were continued for 24 more days and discontinued on day 31.</a:t>
            </a:r>
            <a:r>
              <a:rPr kumimoji="0" lang="en-US" sz="8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 each blinatumomab cycle, dexamethasone 20 mg and levetiracetam 500 mg twice daily were administered.</a:t>
            </a:r>
            <a:r>
              <a:rPr kumimoji="0" lang="en-US" sz="8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Dasatinib was continued during treatment with blinatumomab and after the administration of blinatumomab, except in a few patients in whom a T3151 mutation was detected during the induction phase.</a:t>
            </a:r>
            <a:r>
              <a:rPr kumimoji="0" lang="en-US" sz="8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u="none" strike="noStrike" kern="1200" cap="none" spc="0" normalizeH="0" baseline="3000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choice of postconsolidation treatment, including allogeneic hematopoietic stem-cell transplantation and subsequent administration of a TKI, was made by the investigators.</a:t>
            </a:r>
            <a:r>
              <a:rPr kumimoji="0" lang="en-US" sz="800" b="0" u="none" strike="noStrike" kern="1200" cap="none" spc="0" normalizeH="0" baseline="3000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u="none" strike="noStrike" kern="1200" cap="none" spc="0" normalizeH="0" baseline="3000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Molecular response was defined as a complete molecular response (defined as a ratio of BCR-ABL1 to ABL1 of 0) and a positive nonquantifiable response, ie, MRD-positive samples outside the quantitative range. 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MRD response was measured using RT-PCR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with the number of of BCR-ABL1 copies and the interpretation of results being determined according to the European Study Group on MRD Detection in ALL (EuroMRD).</a:t>
            </a:r>
            <a:r>
              <a:rPr kumimoji="0" lang="en-US" sz="800" b="0" u="none" strike="noStrike" kern="1200" cap="none" spc="0" normalizeH="0" baseline="3000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molecular relapse was defined as a 2-log or greater increase in MRD measured with the use of quantitative RT-PCR.</a:t>
            </a:r>
            <a:r>
              <a:rPr kumimoji="0" lang="en-US" sz="800" b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sz="800" b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B-ALL, B-cell acute lymphoblastic leukemia; DFS, disease-free survival; MRD, measurable residual disease; OS, overall survival; Ph+, Philadelphia chromosome positive; RT-PCR, reverse transcriptase </a:t>
            </a:r>
            <a:r>
              <a:rPr kumimoji="0" lang="en-US" alt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polymerase chain reaction; </a:t>
            </a:r>
            <a:br>
              <a:rPr kumimoji="0" lang="en-US" alt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TKI, tyrosine kinase inhibitor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ClinicalTrials.gov. 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https://www.clinicaltrials.gov/ct2/show/NCT02744768</a:t>
            </a: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Accessed August 12, 2021. 2. Foa R, et al. N Engl J Med. 2020;383:1613-1623. 3. Chiaretti S, et al. Oral </a:t>
            </a:r>
            <a:b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 at: Virtual Congress of European Hematology Association; June 9-17, 2021. </a:t>
            </a:r>
            <a:endParaRPr kumimoji="0" lang="en-US" sz="800" b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65760"/>
            <a:ext cx="11461750" cy="861774"/>
          </a:xfrm>
        </p:spPr>
        <p:txBody>
          <a:bodyPr/>
          <a:lstStyle/>
          <a:p>
            <a:r>
              <a:rPr lang="en-US" sz="2800" noProof="0" dirty="0"/>
              <a:t>D-ALBA: Open-label, Single-Arm, Multicenter,</a:t>
            </a:r>
            <a:br>
              <a:rPr lang="en-US" sz="2800" noProof="0" dirty="0"/>
            </a:br>
            <a:r>
              <a:rPr lang="en-US" sz="2800" noProof="0" dirty="0"/>
              <a:t>Phase 2 Study in First-Line Ph+ B-ALL</a:t>
            </a:r>
            <a:r>
              <a:rPr lang="en-US" sz="2800" baseline="30000" noProof="0" dirty="0"/>
              <a:t>1-3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5F88B3-C383-2143-968E-1456277EF8BE}"/>
              </a:ext>
            </a:extLst>
          </p:cNvPr>
          <p:cNvSpPr txBox="1"/>
          <p:nvPr/>
        </p:nvSpPr>
        <p:spPr>
          <a:xfrm>
            <a:off x="8067675" y="1360345"/>
            <a:ext cx="3759200" cy="3537951"/>
          </a:xfrm>
          <a:prstGeom prst="roundRect">
            <a:avLst>
              <a:gd name="adj" fmla="val 2816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txBody>
          <a:bodyPr wrap="square" lIns="91440" tIns="91440" rIns="60960" rtlCol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Study endpoints</a:t>
            </a:r>
            <a:r>
              <a:rPr kumimoji="0" lang="en-US" sz="16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Primary</a:t>
            </a:r>
          </a:p>
          <a:p>
            <a:pPr marL="256032" marR="0" lvl="0" indent="-256032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Molecular response after 2 cycles of blinatumomab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</a:t>
            </a:r>
            <a:endParaRPr kumimoji="0" lang="en-US" sz="1400" b="0" i="0" u="none" strike="noStrike" kern="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Key secondary</a:t>
            </a:r>
          </a:p>
          <a:p>
            <a:pPr marL="256032" marR="0" lvl="0" indent="-256032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Decreased level of MRD associated with blinatumomab</a:t>
            </a:r>
          </a:p>
          <a:p>
            <a:pPr marL="256032" marR="0" lvl="0" indent="-256032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DFS</a:t>
            </a:r>
          </a:p>
          <a:p>
            <a:pPr marL="256032" marR="0" lvl="0" indent="-256032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OS</a:t>
            </a:r>
          </a:p>
          <a:p>
            <a:pPr marL="256032" marR="0" lvl="0" indent="-256032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Cumulative incidence of relapse</a:t>
            </a:r>
            <a:r>
              <a:rPr kumimoji="0" lang="en-US" sz="1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</a:t>
            </a:r>
          </a:p>
          <a:p>
            <a:pPr marL="256032" marR="0" lvl="0" indent="-256032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Safety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A7D037-BAB0-EC4C-BD29-40CD296EB050}"/>
              </a:ext>
            </a:extLst>
          </p:cNvPr>
          <p:cNvSpPr/>
          <p:nvPr/>
        </p:nvSpPr>
        <p:spPr bwMode="auto">
          <a:xfrm>
            <a:off x="365125" y="1360345"/>
            <a:ext cx="457200" cy="3537951"/>
          </a:xfrm>
          <a:prstGeom prst="round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Screening/prephase</a:t>
            </a:r>
            <a:r>
              <a:rPr kumimoji="0" lang="en-US" sz="16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2,a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2DC45A-47CD-B449-B234-5E00AFDD0CD5}"/>
              </a:ext>
            </a:extLst>
          </p:cNvPr>
          <p:cNvSpPr/>
          <p:nvPr/>
        </p:nvSpPr>
        <p:spPr bwMode="auto">
          <a:xfrm>
            <a:off x="7512661" y="1360345"/>
            <a:ext cx="457200" cy="3537951"/>
          </a:xfrm>
          <a:prstGeom prst="round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Follow-up</a:t>
            </a:r>
            <a:r>
              <a:rPr kumimoji="0" lang="en-US" sz="16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endParaRPr kumimoji="0" lang="en-US" sz="1600" b="0" i="0" u="none" strike="noStrike" kern="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3C9420-8E57-F04E-AD75-43F5DAC4DDAC}"/>
              </a:ext>
            </a:extLst>
          </p:cNvPr>
          <p:cNvSpPr/>
          <p:nvPr/>
        </p:nvSpPr>
        <p:spPr bwMode="auto">
          <a:xfrm>
            <a:off x="1131921" y="1360345"/>
            <a:ext cx="1491275" cy="3537951"/>
          </a:xfrm>
          <a:prstGeom prst="roundRect">
            <a:avLst>
              <a:gd name="adj" fmla="val 4869"/>
            </a:avLst>
          </a:prstGeom>
          <a:solidFill>
            <a:schemeClr val="accent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3657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INDUCTION</a:t>
            </a:r>
            <a:r>
              <a:rPr kumimoji="0" lang="en-US" sz="1600" b="1" i="0" u="sng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Dasatinib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140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mg/day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85 days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5C3DA53-FCD4-2E42-B421-1D5D47936189}"/>
              </a:ext>
            </a:extLst>
          </p:cNvPr>
          <p:cNvSpPr/>
          <p:nvPr/>
        </p:nvSpPr>
        <p:spPr bwMode="auto">
          <a:xfrm>
            <a:off x="2932792" y="1360345"/>
            <a:ext cx="2078468" cy="3537951"/>
          </a:xfrm>
          <a:prstGeom prst="roundRect">
            <a:avLst>
              <a:gd name="adj" fmla="val 4213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3657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CONSOLIDATION</a:t>
            </a:r>
            <a:r>
              <a:rPr kumimoji="0" lang="en-US" sz="1600" b="1" i="0" u="sng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Blinatumomab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28 </a:t>
            </a:r>
            <a:r>
              <a:rPr kumimoji="0" lang="el-G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μ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g/day</a:t>
            </a:r>
            <a:r>
              <a:rPr kumimoji="0" lang="en-US" sz="1600" b="1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b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+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Dasatinib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140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mg/day</a:t>
            </a:r>
            <a:r>
              <a:rPr kumimoji="0" lang="en-US" sz="1600" b="1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c</a:t>
            </a:r>
            <a:endParaRPr kumimoji="0" lang="en-US" sz="16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Minimum two cycles </a:t>
            </a:r>
            <a:br>
              <a:rPr kumimoji="0" lang="en-US" sz="13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3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(maximum five cycles) of blinatumomab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E1A7A5C-8DDF-F042-B47D-68AD07FB98D1}"/>
              </a:ext>
            </a:extLst>
          </p:cNvPr>
          <p:cNvSpPr/>
          <p:nvPr/>
        </p:nvSpPr>
        <p:spPr>
          <a:xfrm>
            <a:off x="2654330" y="2926642"/>
            <a:ext cx="247328" cy="405356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630B8C8-8B6D-814D-8607-2EE4F7E0BD7D}"/>
              </a:ext>
            </a:extLst>
          </p:cNvPr>
          <p:cNvSpPr/>
          <p:nvPr/>
        </p:nvSpPr>
        <p:spPr>
          <a:xfrm>
            <a:off x="853459" y="2926642"/>
            <a:ext cx="247328" cy="405356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092DED6-6F1C-3B4C-A195-4D21CF9DD62C}"/>
              </a:ext>
            </a:extLst>
          </p:cNvPr>
          <p:cNvSpPr/>
          <p:nvPr/>
        </p:nvSpPr>
        <p:spPr>
          <a:xfrm>
            <a:off x="7234196" y="2926642"/>
            <a:ext cx="247328" cy="405356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8984883A-E596-4493-8E93-DDE76101A049}"/>
              </a:ext>
            </a:extLst>
          </p:cNvPr>
          <p:cNvSpPr/>
          <p:nvPr/>
        </p:nvSpPr>
        <p:spPr bwMode="auto">
          <a:xfrm>
            <a:off x="5320856" y="1360345"/>
            <a:ext cx="1882206" cy="3537951"/>
          </a:xfrm>
          <a:prstGeom prst="roundRect">
            <a:avLst>
              <a:gd name="adj" fmla="val 4869"/>
            </a:avLst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3657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MAINTENANCE</a:t>
            </a:r>
            <a:r>
              <a:rPr kumimoji="0" lang="en-US" sz="1600" b="1" i="0" u="sng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3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Dasatinib</a:t>
            </a:r>
            <a:r>
              <a:rPr kumimoji="0" lang="en-US" sz="1600" b="1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140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mg/day</a:t>
            </a:r>
            <a:endParaRPr kumimoji="0" lang="en-US" sz="1600" b="1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Arial"/>
              </a:rPr>
              <a:t>6 months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Right Arrow 16">
            <a:extLst>
              <a:ext uri="{FF2B5EF4-FFF2-40B4-BE49-F238E27FC236}">
                <a16:creationId xmlns:a16="http://schemas.microsoft.com/office/drawing/2014/main" id="{775921A8-E08B-491F-9101-18A7008AA05A}"/>
              </a:ext>
            </a:extLst>
          </p:cNvPr>
          <p:cNvSpPr/>
          <p:nvPr/>
        </p:nvSpPr>
        <p:spPr>
          <a:xfrm>
            <a:off x="5042394" y="2926642"/>
            <a:ext cx="247328" cy="405356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5FEED-0E29-483B-BAEE-28AE76438D0E}"/>
              </a:ext>
            </a:extLst>
          </p:cNvPr>
          <p:cNvSpPr txBox="1"/>
          <p:nvPr/>
        </p:nvSpPr>
        <p:spPr>
          <a:xfrm>
            <a:off x="10113871" y="-1940"/>
            <a:ext cx="1111202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D-ALBA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0789AB-FA8F-4F90-808A-B525C99D9186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9C49D4-5F4F-4A31-99CA-F558FC3ABADD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52C2116C-B656-43CD-BC84-B033057894FE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6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2B6174E-1DD0-4080-854E-BA081C2CDB37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TextBox 27">
              <a:hlinkClick r:id="rId4" action="ppaction://hlinksldjump"/>
              <a:extLst>
                <a:ext uri="{FF2B5EF4-FFF2-40B4-BE49-F238E27FC236}">
                  <a16:creationId xmlns:a16="http://schemas.microsoft.com/office/drawing/2014/main" id="{02FB3604-B1F5-4B45-9AD3-35EE97AF2646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6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DA326-1A57-90F4-8CBF-A72EAE21C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*IKZF1 associated with PAX5 deletions, CDKN2A or CDKN2B deletions, or both.</a:t>
            </a:r>
            <a:endParaRPr kumimoji="0" lang="en-US" sz="900" b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Foa R, et al. N Engl J Med. 2020;383:1613-1623.</a:t>
            </a:r>
            <a:endParaRPr kumimoji="0" lang="en-US" sz="900" b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125" y="365760"/>
            <a:ext cx="11461750" cy="430887"/>
          </a:xfrm>
        </p:spPr>
        <p:txBody>
          <a:bodyPr/>
          <a:lstStyle/>
          <a:p>
            <a:r>
              <a:rPr lang="en-US" sz="2800" noProof="0" dirty="0"/>
              <a:t>Patient Characteristics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4D3CBA5-7DE3-4192-B7BE-30B8AAA69A07}"/>
              </a:ext>
            </a:extLst>
          </p:cNvPr>
          <p:cNvSpPr txBox="1">
            <a:spLocks/>
          </p:cNvSpPr>
          <p:nvPr/>
        </p:nvSpPr>
        <p:spPr bwMode="auto">
          <a:xfrm>
            <a:off x="6159500" y="1409700"/>
            <a:ext cx="5667375" cy="2893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21920" tIns="0" rIns="121920" bIns="60960" numCol="1" anchor="t" anchorCtr="0" compatLnSpc="1">
            <a:prstTxWarp prst="textNoShape">
              <a:avLst/>
            </a:prstTxWarp>
            <a:spAutoFit/>
          </a:bodyPr>
          <a:lstStyle>
            <a:lvl1pPr marL="282575" indent="-282575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Char char="•"/>
            </a:lvl1pPr>
            <a:lvl2pPr marL="684213" indent="-3429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−"/>
              <a:defRPr sz="2000"/>
            </a:lvl2pPr>
            <a:lvl3pPr indent="-230188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</a:lvl3pPr>
            <a:lvl4pPr marL="1144588" indent="-230188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−"/>
            </a:lvl4pPr>
            <a:lvl5pPr marL="1376363" indent="-231775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•"/>
            </a:lvl5pPr>
            <a:lvl6pPr marL="25146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6pPr>
            <a:lvl7pPr marL="29718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7pPr>
            <a:lvl8pPr marL="34290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8pPr>
            <a:lvl9pPr marL="38862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9pPr>
          </a:lstStyle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Copy-number analysis showed that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IKZF1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deletion was the most frequent aberration (n = 25/46; 54%) </a:t>
            </a:r>
          </a:p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Other aberrations involved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CDKN2A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or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CDKN2B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(28%),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PAX5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(22%),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RB1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(13%), and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EBF1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(11%)</a:t>
            </a:r>
          </a:p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 total of 11 out of 46 patients (24%) were classified as having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IKZF1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plus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*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BB7F507-CD1B-4D8A-84A8-33764F29C6AD}"/>
              </a:ext>
            </a:extLst>
          </p:cNvPr>
          <p:cNvGraphicFramePr>
            <a:graphicFrameLocks noGrp="1"/>
          </p:cNvGraphicFramePr>
          <p:nvPr/>
        </p:nvGraphicFramePr>
        <p:xfrm>
          <a:off x="365125" y="1190625"/>
          <a:ext cx="5168694" cy="448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347">
                  <a:extLst>
                    <a:ext uri="{9D8B030D-6E8A-4147-A177-3AD203B41FA5}">
                      <a16:colId xmlns:a16="http://schemas.microsoft.com/office/drawing/2014/main" val="2505509741"/>
                    </a:ext>
                  </a:extLst>
                </a:gridCol>
                <a:gridCol w="2584347">
                  <a:extLst>
                    <a:ext uri="{9D8B030D-6E8A-4147-A177-3AD203B41FA5}">
                      <a16:colId xmlns:a16="http://schemas.microsoft.com/office/drawing/2014/main" val="3493930529"/>
                    </a:ext>
                  </a:extLst>
                </a:gridCol>
              </a:tblGrid>
              <a:tr h="524919">
                <a:tc>
                  <a:txBody>
                    <a:bodyPr/>
                    <a:lstStyle/>
                    <a:p>
                      <a:r>
                        <a:rPr lang="en-GB" sz="1400" dirty="0"/>
                        <a:t>Characteristic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Enrolled patients </a:t>
                      </a:r>
                      <a:br>
                        <a:rPr lang="en-GB" sz="1400" dirty="0"/>
                      </a:br>
                      <a:r>
                        <a:rPr lang="en-GB" sz="1400" dirty="0"/>
                        <a:t>(N = 63)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246609"/>
                  </a:ext>
                </a:extLst>
              </a:tr>
              <a:tr h="303901">
                <a:tc gridSpan="2"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Age,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968968"/>
                  </a:ext>
                </a:extLst>
              </a:tr>
              <a:tr h="303901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6688"/>
                  </a:ext>
                </a:extLst>
              </a:tr>
              <a:tr h="303901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Range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24–82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16236"/>
                  </a:ext>
                </a:extLst>
              </a:tr>
              <a:tr h="303901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Sex, n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58037"/>
                  </a:ext>
                </a:extLst>
              </a:tr>
              <a:tr h="303901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29 (46)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93197"/>
                  </a:ext>
                </a:extLst>
              </a:tr>
              <a:tr h="303901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34 (54)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500098"/>
                  </a:ext>
                </a:extLst>
              </a:tr>
              <a:tr h="303901">
                <a:tc gridSpan="2"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White cell count (per mm</a:t>
                      </a:r>
                      <a:r>
                        <a:rPr lang="en-GB" sz="1400" b="1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280330"/>
                  </a:ext>
                </a:extLst>
              </a:tr>
              <a:tr h="303901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9675"/>
                  </a:ext>
                </a:extLst>
              </a:tr>
              <a:tr h="303901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600–88,000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443761"/>
                  </a:ext>
                </a:extLst>
              </a:tr>
              <a:tr h="303901">
                <a:tc gridSpan="2"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Fusion protein, n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685901"/>
                  </a:ext>
                </a:extLst>
              </a:tr>
              <a:tr h="303901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p190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41 (65)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82211"/>
                  </a:ext>
                </a:extLst>
              </a:tr>
              <a:tr h="303901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p210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17 (27)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13849"/>
                  </a:ext>
                </a:extLst>
              </a:tr>
              <a:tr h="303901">
                <a:tc>
                  <a:txBody>
                    <a:bodyPr/>
                    <a:lstStyle/>
                    <a:p>
                      <a:pPr marL="118872" lvl="1" indent="0">
                        <a:tabLst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p190 and p210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 (8)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9773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77A519-DB19-4016-90B2-CD694FE35CA5}"/>
              </a:ext>
            </a:extLst>
          </p:cNvPr>
          <p:cNvSpPr txBox="1"/>
          <p:nvPr/>
        </p:nvSpPr>
        <p:spPr>
          <a:xfrm>
            <a:off x="10113871" y="-1940"/>
            <a:ext cx="1111202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D-ALBA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69DEA0-6E4F-4F8C-BD88-10A4008A61FE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622694D-57C7-4A97-83A7-D7A3ACA0C325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13" name="Freeform 60">
                <a:extLst>
                  <a:ext uri="{FF2B5EF4-FFF2-40B4-BE49-F238E27FC236}">
                    <a16:creationId xmlns:a16="http://schemas.microsoft.com/office/drawing/2014/main" id="{578CB182-FA69-46AB-80DC-C343E4166F79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6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4D87973-8AB1-42E8-9888-CFF3A053B4DA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TextBox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ADF746BC-D7E7-4A3D-B831-A42D55376530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93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FAE2FF-83BE-3843-AF48-AB3F36D47E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283" y="5833872"/>
            <a:ext cx="11459592" cy="493776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Conducted in a subset of the whole population. </a:t>
            </a:r>
            <a:r>
              <a:rPr kumimoji="0" 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complete molecular response was defined as a ratio of BCR-ABL1 to ABL1 of 0. </a:t>
            </a:r>
            <a:r>
              <a:rPr kumimoji="0" 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Overall molecular response was defined as a complete molecular response and a positive nonquantifiable response, ie, MRD-positive samples outside the quantitative range.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MRD, measurable residual disease.</a:t>
            </a:r>
            <a:b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Foa R, et al. N Engl J Med. 2020;383:1613-1623. 2. Chiaretti S, et al. Oral presentation at: Virtual Congress of European Hematology Association; June 9-17, 2021. </a:t>
            </a:r>
            <a:endParaRPr kumimoji="0" lang="en-US" sz="900" b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1A1E-1967-4D2D-B612-B6E07CD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365760"/>
            <a:ext cx="11461750" cy="861774"/>
          </a:xfrm>
        </p:spPr>
        <p:txBody>
          <a:bodyPr/>
          <a:lstStyle/>
          <a:p>
            <a:r>
              <a:rPr lang="en-US" sz="2800" noProof="0" dirty="0"/>
              <a:t>After Two Cycles of Blinatumomab,</a:t>
            </a:r>
            <a:br>
              <a:rPr lang="en-US" sz="2800" noProof="0" dirty="0"/>
            </a:br>
            <a:r>
              <a:rPr lang="en-US" sz="2800" noProof="0" dirty="0"/>
              <a:t>60% of Patients Had an Overall Molecular Response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F328A5-CC77-D44A-B9B4-085B40904F56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14" name="Freeform 60">
              <a:extLst>
                <a:ext uri="{FF2B5EF4-FFF2-40B4-BE49-F238E27FC236}">
                  <a16:creationId xmlns:a16="http://schemas.microsoft.com/office/drawing/2014/main" id="{8C25082F-A72C-574D-9AD0-C16A62AF4D9E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17CDD098-6F8E-0B40-946D-12F386F9A7C7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CD6772-BED5-BC40-8CE2-5F287E36E846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4D26C0-8298-7643-B726-9C75F7ED4DE6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19" name="Freeform 60">
                <a:extLst>
                  <a:ext uri="{FF2B5EF4-FFF2-40B4-BE49-F238E27FC236}">
                    <a16:creationId xmlns:a16="http://schemas.microsoft.com/office/drawing/2014/main" id="{25B3871C-0155-004A-9361-D4B62E6BF0B2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61">
                <a:extLst>
                  <a:ext uri="{FF2B5EF4-FFF2-40B4-BE49-F238E27FC236}">
                    <a16:creationId xmlns:a16="http://schemas.microsoft.com/office/drawing/2014/main" id="{339A6BB8-A348-3B4D-BE6C-9BE310D16BCC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8EF03A-A831-F643-A046-2EEAD37A6396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48F7486-BB26-CD41-84A2-B68B8E3E4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sp>
        <p:nvSpPr>
          <p:cNvPr id="27" name="Rounded Rectangle 26">
            <a:hlinkClick r:id="rId4" action="ppaction://hlinksldjump"/>
            <a:extLst>
              <a:ext uri="{FF2B5EF4-FFF2-40B4-BE49-F238E27FC236}">
                <a16:creationId xmlns:a16="http://schemas.microsoft.com/office/drawing/2014/main" id="{F14362CC-FE65-3946-8939-3647D1456D4C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8" name="Rounded 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365BB5B1-1E9B-124E-9BD7-098C228BD400}"/>
              </a:ext>
            </a:extLst>
          </p:cNvPr>
          <p:cNvSpPr/>
          <p:nvPr/>
        </p:nvSpPr>
        <p:spPr bwMode="auto">
          <a:xfrm>
            <a:off x="10536335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4D4879-B9C8-4C07-AE53-9EFD4DDFEA14}"/>
              </a:ext>
            </a:extLst>
          </p:cNvPr>
          <p:cNvSpPr txBox="1"/>
          <p:nvPr/>
        </p:nvSpPr>
        <p:spPr>
          <a:xfrm>
            <a:off x="10113871" y="-1940"/>
            <a:ext cx="1111202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D-ALBA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7FBA5C7F-FE43-A858-6F6F-B5240AA1FF0B}"/>
              </a:ext>
            </a:extLst>
          </p:cNvPr>
          <p:cNvSpPr txBox="1">
            <a:spLocks/>
          </p:cNvSpPr>
          <p:nvPr/>
        </p:nvSpPr>
        <p:spPr>
          <a:xfrm>
            <a:off x="362857" y="5267415"/>
            <a:ext cx="11482010" cy="50292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marL="0" indent="0" algn="l" defTabSz="379337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2000" b="1" i="0" kern="1200" spc="10" baseline="0">
                <a:solidFill>
                  <a:schemeClr val="accent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274320" indent="0" algn="l" defTabSz="379337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Courier New" panose="02070309020205020404" pitchFamily="49" charset="0"/>
              <a:buNone/>
              <a:tabLst/>
              <a:defRPr sz="1800" b="1" i="0" kern="1200" spc="1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0" algn="l" defTabSz="379337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90000"/>
              <a:buFont typeface="System Font Regular"/>
              <a:buNone/>
              <a:tabLst/>
              <a:defRPr sz="1600" b="1" i="0" kern="1200" spc="1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917391" indent="0" algn="l" defTabSz="379337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200" b="1" i="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218956" indent="0" algn="l" defTabSz="379337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urier New" panose="02070309020205020404" pitchFamily="49" charset="0"/>
              <a:buNone/>
              <a:tabLst/>
              <a:defRPr sz="1000" b="1" i="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952121" indent="0" algn="l" defTabSz="380848" rtl="0" eaLnBrk="1" latinLnBrk="0" hangingPunct="1">
              <a:lnSpc>
                <a:spcPct val="90000"/>
              </a:lnSpc>
              <a:spcBef>
                <a:spcPts val="208"/>
              </a:spcBef>
              <a:buFont typeface="Arial" panose="020B0604020202020204" pitchFamily="34" charset="0"/>
              <a:buNone/>
              <a:defRPr sz="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37756" indent="-95213" algn="l" defTabSz="380848" rtl="0" eaLnBrk="1" latinLnBrk="0" hangingPunct="1">
              <a:lnSpc>
                <a:spcPct val="90000"/>
              </a:lnSpc>
              <a:spcBef>
                <a:spcPts val="208"/>
              </a:spcBef>
              <a:buFont typeface="Arial" panose="020B0604020202020204" pitchFamily="34" charset="0"/>
              <a:buChar char="•"/>
              <a:defRPr sz="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8181" indent="-95213" algn="l" defTabSz="380848" rtl="0" eaLnBrk="1" latinLnBrk="0" hangingPunct="1">
              <a:lnSpc>
                <a:spcPct val="90000"/>
              </a:lnSpc>
              <a:spcBef>
                <a:spcPts val="208"/>
              </a:spcBef>
              <a:buFont typeface="Arial" panose="020B0604020202020204" pitchFamily="34" charset="0"/>
              <a:buChar char="•"/>
              <a:defRPr sz="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605" indent="-95213" algn="l" defTabSz="380848" rtl="0" eaLnBrk="1" latinLnBrk="0" hangingPunct="1">
              <a:lnSpc>
                <a:spcPct val="90000"/>
              </a:lnSpc>
              <a:spcBef>
                <a:spcPts val="208"/>
              </a:spcBef>
              <a:buFont typeface="Arial" panose="020B0604020202020204" pitchFamily="34" charset="0"/>
              <a:buChar char="•"/>
              <a:defRPr sz="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7933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10" normalizeH="0" baseline="0" noProof="0" dirty="0">
                <a:ln>
                  <a:noFill/>
                </a:ln>
                <a:solidFill>
                  <a:srgbClr val="0063C3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OVERALL MOLECULAR RESPONSE WAS SUSTAINED THROUGHOUT THE FOLLOW-UP PERIOD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B4B761-5B2C-8846-705F-D5782DC361C4}"/>
              </a:ext>
            </a:extLst>
          </p:cNvPr>
          <p:cNvSpPr/>
          <p:nvPr/>
        </p:nvSpPr>
        <p:spPr>
          <a:xfrm>
            <a:off x="0" y="5331550"/>
            <a:ext cx="141895" cy="374650"/>
          </a:xfrm>
          <a:prstGeom prst="rect">
            <a:avLst/>
          </a:prstGeom>
          <a:gradFill>
            <a:gsLst>
              <a:gs pos="0">
                <a:schemeClr val="accent2"/>
              </a:gs>
              <a:gs pos="39000">
                <a:srgbClr val="0090D4"/>
              </a:gs>
              <a:gs pos="80000">
                <a:schemeClr val="accent1"/>
              </a:gs>
            </a:gsLst>
            <a:lin ang="2700000" scaled="1"/>
          </a:gradFill>
          <a:ln w="5080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D68053-8F8C-5CDD-E507-EF8FCD0F0B07}"/>
              </a:ext>
            </a:extLst>
          </p:cNvPr>
          <p:cNvSpPr txBox="1"/>
          <p:nvPr/>
        </p:nvSpPr>
        <p:spPr>
          <a:xfrm>
            <a:off x="1346086" y="1599106"/>
            <a:ext cx="1879040" cy="310854"/>
          </a:xfrm>
          <a:prstGeom prst="rect">
            <a:avLst/>
          </a:prstGeom>
          <a:noFill/>
          <a:ln>
            <a:noFill/>
          </a:ln>
        </p:spPr>
        <p:txBody>
          <a:bodyPr wrap="none" tIns="1828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Induction Period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DFC81FF2-C062-FAB6-924C-639C8B552A2B}"/>
              </a:ext>
            </a:extLst>
          </p:cNvPr>
          <p:cNvGraphicFramePr>
            <a:graphicFrameLocks/>
          </p:cNvGraphicFramePr>
          <p:nvPr/>
        </p:nvGraphicFramePr>
        <p:xfrm>
          <a:off x="614147" y="1910533"/>
          <a:ext cx="3342918" cy="283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D491357-6BC7-00D1-56D3-B4B238F18475}"/>
              </a:ext>
            </a:extLst>
          </p:cNvPr>
          <p:cNvSpPr txBox="1"/>
          <p:nvPr/>
        </p:nvSpPr>
        <p:spPr>
          <a:xfrm>
            <a:off x="972670" y="4680401"/>
            <a:ext cx="273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87EC9D-D235-BC5E-BA86-D8E4577A0BA7}"/>
              </a:ext>
            </a:extLst>
          </p:cNvPr>
          <p:cNvSpPr txBox="1"/>
          <p:nvPr/>
        </p:nvSpPr>
        <p:spPr>
          <a:xfrm rot="16200000">
            <a:off x="-543292" y="3087900"/>
            <a:ext cx="20566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Molecular response (%)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EAC8C2-F839-A82E-18BD-3FEFD5C391DF}"/>
              </a:ext>
            </a:extLst>
          </p:cNvPr>
          <p:cNvSpPr txBox="1"/>
          <p:nvPr/>
        </p:nvSpPr>
        <p:spPr>
          <a:xfrm>
            <a:off x="4940770" y="1352884"/>
            <a:ext cx="2601994" cy="557076"/>
          </a:xfrm>
          <a:prstGeom prst="rect">
            <a:avLst/>
          </a:prstGeom>
          <a:noFill/>
          <a:ln>
            <a:noFill/>
          </a:ln>
        </p:spPr>
        <p:txBody>
          <a:bodyPr wrap="none" tIns="1828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Consolidation Period by 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Blinatumomab Cycle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5467845F-A6C6-F66A-3D2A-FC4C8F010DD1}"/>
              </a:ext>
            </a:extLst>
          </p:cNvPr>
          <p:cNvGraphicFramePr>
            <a:graphicFrameLocks/>
          </p:cNvGraphicFramePr>
          <p:nvPr/>
        </p:nvGraphicFramePr>
        <p:xfrm>
          <a:off x="4570308" y="1949585"/>
          <a:ext cx="3342918" cy="2797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B2620CB2-4BA8-9B1B-3685-6E780EF95693}"/>
              </a:ext>
            </a:extLst>
          </p:cNvPr>
          <p:cNvSpPr txBox="1"/>
          <p:nvPr/>
        </p:nvSpPr>
        <p:spPr>
          <a:xfrm>
            <a:off x="4909903" y="4680401"/>
            <a:ext cx="291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Cycle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34C9D6-9C5F-2094-C411-30D9F21F283F}"/>
              </a:ext>
            </a:extLst>
          </p:cNvPr>
          <p:cNvSpPr txBox="1"/>
          <p:nvPr/>
        </p:nvSpPr>
        <p:spPr>
          <a:xfrm rot="16200000">
            <a:off x="3342733" y="3087899"/>
            <a:ext cx="20566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Molecular response (%)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E8302F-BFC9-08B9-1D29-7FA09DC95865}"/>
              </a:ext>
            </a:extLst>
          </p:cNvPr>
          <p:cNvSpPr txBox="1"/>
          <p:nvPr/>
        </p:nvSpPr>
        <p:spPr>
          <a:xfrm>
            <a:off x="9188951" y="1599106"/>
            <a:ext cx="1947969" cy="310854"/>
          </a:xfrm>
          <a:prstGeom prst="rect">
            <a:avLst/>
          </a:prstGeom>
          <a:noFill/>
          <a:ln>
            <a:noFill/>
          </a:ln>
        </p:spPr>
        <p:txBody>
          <a:bodyPr wrap="none" tIns="1828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Follow-up Period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4E3E8E91-7B31-D53A-5D7B-72274E166E5D}"/>
              </a:ext>
            </a:extLst>
          </p:cNvPr>
          <p:cNvGraphicFramePr>
            <a:graphicFrameLocks/>
          </p:cNvGraphicFramePr>
          <p:nvPr/>
        </p:nvGraphicFramePr>
        <p:xfrm>
          <a:off x="8491476" y="1953394"/>
          <a:ext cx="3342918" cy="2727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D6DBB457-85CA-6BE2-EC54-92B42D23FEB8}"/>
              </a:ext>
            </a:extLst>
          </p:cNvPr>
          <p:cNvSpPr txBox="1"/>
          <p:nvPr/>
        </p:nvSpPr>
        <p:spPr>
          <a:xfrm>
            <a:off x="8883844" y="4680401"/>
            <a:ext cx="291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Follow-up month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935828-E18E-D3A5-EAFB-E563869FB3A8}"/>
              </a:ext>
            </a:extLst>
          </p:cNvPr>
          <p:cNvSpPr txBox="1"/>
          <p:nvPr/>
        </p:nvSpPr>
        <p:spPr>
          <a:xfrm rot="16200000">
            <a:off x="7258018" y="3087900"/>
            <a:ext cx="21384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Molecular response</a:t>
            </a:r>
            <a:r>
              <a:rPr kumimoji="0" lang="en-IN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(%)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06AA953-6E3D-9155-28FA-1085D1319EE9}"/>
              </a:ext>
            </a:extLst>
          </p:cNvPr>
          <p:cNvGrpSpPr/>
          <p:nvPr/>
        </p:nvGrpSpPr>
        <p:grpSpPr>
          <a:xfrm>
            <a:off x="3632139" y="5069730"/>
            <a:ext cx="4927723" cy="184666"/>
            <a:chOff x="3722205" y="5008770"/>
            <a:chExt cx="4927723" cy="18466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387720-119F-F415-F3F3-B3FA78E2E028}"/>
                </a:ext>
              </a:extLst>
            </p:cNvPr>
            <p:cNvSpPr txBox="1"/>
            <p:nvPr/>
          </p:nvSpPr>
          <p:spPr>
            <a:xfrm>
              <a:off x="3980397" y="5008770"/>
              <a:ext cx="232756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Complete molecular response</a:t>
              </a:r>
              <a:r>
                <a:rPr kumimoji="0" lang="en-US" sz="12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b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D78FAE-E360-6AD4-5CA6-DA2582B76B9A}"/>
                </a:ext>
              </a:extLst>
            </p:cNvPr>
            <p:cNvSpPr/>
            <p:nvPr/>
          </p:nvSpPr>
          <p:spPr bwMode="auto">
            <a:xfrm>
              <a:off x="3722205" y="5032523"/>
              <a:ext cx="137160" cy="137160"/>
            </a:xfrm>
            <a:prstGeom prst="rect">
              <a:avLst/>
            </a:prstGeom>
            <a:solidFill>
              <a:srgbClr val="0063C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4C9E3D6-A526-2F91-DD48-C4FF9F26FF71}"/>
                </a:ext>
              </a:extLst>
            </p:cNvPr>
            <p:cNvSpPr/>
            <p:nvPr/>
          </p:nvSpPr>
          <p:spPr bwMode="auto">
            <a:xfrm>
              <a:off x="6378304" y="5032523"/>
              <a:ext cx="137160" cy="137160"/>
            </a:xfrm>
            <a:prstGeom prst="rect">
              <a:avLst/>
            </a:prstGeom>
            <a:solidFill>
              <a:srgbClr val="00BCE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23F478C-3E76-C627-F23B-E960240B0DE5}"/>
                </a:ext>
              </a:extLst>
            </p:cNvPr>
            <p:cNvSpPr txBox="1"/>
            <p:nvPr/>
          </p:nvSpPr>
          <p:spPr>
            <a:xfrm>
              <a:off x="6553200" y="5008770"/>
              <a:ext cx="2096728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Overall molecular response</a:t>
              </a:r>
              <a:r>
                <a:rPr kumimoji="0" lang="en-US" sz="12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3" name="Rounded 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7CACBD51-D68C-88AA-9273-CC4C129FF314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BB6DA1-DA8A-6A35-014D-8BE8F972DCC5}"/>
              </a:ext>
            </a:extLst>
          </p:cNvPr>
          <p:cNvGrpSpPr/>
          <p:nvPr/>
        </p:nvGrpSpPr>
        <p:grpSpPr>
          <a:xfrm>
            <a:off x="9936047" y="298150"/>
            <a:ext cx="527664" cy="527665"/>
            <a:chOff x="10505592" y="264840"/>
            <a:chExt cx="589448" cy="5894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275B51-A3A7-A02D-3BE4-81C5764616AE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9" name="Freeform 60">
                <a:extLst>
                  <a:ext uri="{FF2B5EF4-FFF2-40B4-BE49-F238E27FC236}">
                    <a16:creationId xmlns:a16="http://schemas.microsoft.com/office/drawing/2014/main" id="{B18D0856-66D0-74E4-89D7-FA2A70D56333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61">
                <a:extLst>
                  <a:ext uri="{FF2B5EF4-FFF2-40B4-BE49-F238E27FC236}">
                    <a16:creationId xmlns:a16="http://schemas.microsoft.com/office/drawing/2014/main" id="{6B0361A7-A1F7-D0C9-0941-B1355E0C1A4E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0403C0-F4DC-BB29-B180-3E25B9DD4170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12" name="Rounded 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28969574-3331-43E3-72B0-7AC6286073AB}"/>
              </a:ext>
            </a:extLst>
          </p:cNvPr>
          <p:cNvSpPr/>
          <p:nvPr/>
        </p:nvSpPr>
        <p:spPr bwMode="auto">
          <a:xfrm>
            <a:off x="9942459" y="26372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31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tent Placeholder 2"/>
          <p:cNvSpPr txBox="1">
            <a:spLocks/>
          </p:cNvSpPr>
          <p:nvPr/>
        </p:nvSpPr>
        <p:spPr bwMode="auto">
          <a:xfrm>
            <a:off x="5681133" y="1314858"/>
            <a:ext cx="6145742" cy="4298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21920" tIns="60960" rIns="0" bIns="60960" numCol="1" anchor="t" anchorCtr="0" compatLnSpc="1">
            <a:prstTxWarp prst="textNoShape">
              <a:avLst/>
            </a:prstTxWarp>
            <a:spAutoFit/>
          </a:bodyPr>
          <a:lstStyle>
            <a:lvl1pPr marL="282575" indent="-282575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Char char="•"/>
            </a:lvl1pPr>
            <a:lvl2pPr marL="684213" indent="-3429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−"/>
              <a:defRPr sz="2000"/>
            </a:lvl2pPr>
            <a:lvl3pPr indent="-230188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</a:lvl3pPr>
            <a:lvl4pPr marL="1144588" indent="-230188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−"/>
            </a:lvl4pPr>
            <a:lvl5pPr marL="1376363" indent="-231775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•"/>
            </a:lvl5pPr>
            <a:lvl6pPr marL="25146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6pPr>
            <a:lvl7pPr marL="29718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7pPr>
            <a:lvl8pPr marL="34290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8pPr>
            <a:lvl9pPr marL="38862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9pPr>
          </a:lstStyle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Median follow-up was 29 months (range: 1–45 months)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</a:p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The 3-year OS rate was 80% (CI: 68%–93%), and the 3-year DFS rate was 71% (CI: 58%–87%)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The 3-year DFS among patients who had a complete molecular response at the end of induction therapy (day 85) was significantly higher at 100% (CI: 100%–100%), compared with 78% (CI: 64%–96%) among those without a molecular response 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= 0.018)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The 3-year DFS among patients with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IKZF1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deletions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alone was 55% (CI: 24%–100%), whereas those with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IKZF1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plus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deletions showed a DFS rate of 41% (CI: 19%–89%)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1,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*</a:t>
            </a:r>
          </a:p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At the primary analysis (median follow-up: 18 months), the OS rate was 93% among patients with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IKZF1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deletions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alone and 82% among those with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IKZF1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plus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deletions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At the primary analysis (median follow-up: 18 months), no significant differences with respect to DFS were observed between patients with the p190 breakpoint (85% [95% CI: 74%–97%]) and those with the p210 breakpoint (95% [95% CI: 86%–100%])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7BCF2-FCB1-D88F-EE07-571831FCAB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284" y="5833872"/>
            <a:ext cx="9284716" cy="493776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30 months.</a:t>
            </a:r>
            <a:b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number of patients at risk at each timepoint was not disclosed in this oral presentation.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B-ALL,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B-cell acute lymphoblastic leukemia; 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CI, confidence interval; DFS, disease-free survival; OS, overall survival;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Ph+, Philadelphia chromosome positive.</a:t>
            </a:r>
            <a:endParaRPr kumimoji="0" lang="en-US" altLang="en-US" sz="9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Chiaretti S, et al. Oral presentation at: Virtual Congress of European Hematology Association; June 9-17, 2021. 2. Foa R, et al. N Engl J Med. 2020;383:1613-1623.</a:t>
            </a:r>
            <a:endParaRPr kumimoji="0" lang="en-US" sz="900" b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365760"/>
            <a:ext cx="11461750" cy="430887"/>
          </a:xfrm>
        </p:spPr>
        <p:txBody>
          <a:bodyPr/>
          <a:lstStyle/>
          <a:p>
            <a:r>
              <a:rPr lang="en-US" sz="2800" noProof="0" dirty="0"/>
              <a:t>OS and DFS in Adults With Newly Diagnosed Ph+ B-ALL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37C119-0D5D-2442-975F-525DA116DA2D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3C785A15-78D2-654A-8E42-FC3A0B91BCC2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4215B410-B653-FF4F-A518-798659483D9E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DAC33-FEEB-C54E-B4F1-D20BA50744B8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43D6994-3B57-124D-9865-6D245DCC68A7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14" name="Freeform 60">
                <a:extLst>
                  <a:ext uri="{FF2B5EF4-FFF2-40B4-BE49-F238E27FC236}">
                    <a16:creationId xmlns:a16="http://schemas.microsoft.com/office/drawing/2014/main" id="{A6CE2A86-688C-A746-BCA1-F2FF2D4A976E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61">
                <a:extLst>
                  <a:ext uri="{FF2B5EF4-FFF2-40B4-BE49-F238E27FC236}">
                    <a16:creationId xmlns:a16="http://schemas.microsoft.com/office/drawing/2014/main" id="{034E02B1-6F24-6B48-AD9A-7C5AC951BF4F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BF34C5-4653-584C-97A1-828265866978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7042E50-C294-B744-B28F-9E604E6DA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B8E6B0E-12F8-7B49-BBAD-49A81933786D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AE16E84-61C0-7C4D-A575-DF87803FCE5B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0" name="Freeform 60">
                <a:extLst>
                  <a:ext uri="{FF2B5EF4-FFF2-40B4-BE49-F238E27FC236}">
                    <a16:creationId xmlns:a16="http://schemas.microsoft.com/office/drawing/2014/main" id="{C7D6A360-3D53-2040-95E9-35C2D5713686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61">
                <a:extLst>
                  <a:ext uri="{FF2B5EF4-FFF2-40B4-BE49-F238E27FC236}">
                    <a16:creationId xmlns:a16="http://schemas.microsoft.com/office/drawing/2014/main" id="{FA660C9C-325A-6A41-B290-BF21958074DB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835A68-DFE6-3D4B-A204-91D5B69D24A2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2" name="Rounded 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91F14FB8-1795-9747-AEFE-7DAF6492C33D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ounded Rectangle 22">
            <a:hlinkClick r:id="rId4" action="ppaction://hlinksldjump"/>
            <a:extLst>
              <a:ext uri="{FF2B5EF4-FFF2-40B4-BE49-F238E27FC236}">
                <a16:creationId xmlns:a16="http://schemas.microsoft.com/office/drawing/2014/main" id="{BAB56314-D4B9-5E4D-8FD6-E28D134E1365}"/>
              </a:ext>
            </a:extLst>
          </p:cNvPr>
          <p:cNvSpPr/>
          <p:nvPr/>
        </p:nvSpPr>
        <p:spPr bwMode="auto">
          <a:xfrm>
            <a:off x="10536335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Rounded 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C237C4B8-38A9-D644-B2EE-532E12D256BB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1223B80-C803-4B29-9DC3-ACCE19BF807E}"/>
              </a:ext>
            </a:extLst>
          </p:cNvPr>
          <p:cNvSpPr txBox="1"/>
          <p:nvPr/>
        </p:nvSpPr>
        <p:spPr>
          <a:xfrm>
            <a:off x="10113871" y="-1940"/>
            <a:ext cx="1111202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D-ALBA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895" name="Group 894">
            <a:extLst>
              <a:ext uri="{FF2B5EF4-FFF2-40B4-BE49-F238E27FC236}">
                <a16:creationId xmlns:a16="http://schemas.microsoft.com/office/drawing/2014/main" id="{51724BD5-0AF6-D555-5B54-ADA3850D3DD3}"/>
              </a:ext>
            </a:extLst>
          </p:cNvPr>
          <p:cNvGrpSpPr/>
          <p:nvPr/>
        </p:nvGrpSpPr>
        <p:grpSpPr>
          <a:xfrm>
            <a:off x="629134" y="1134097"/>
            <a:ext cx="4360691" cy="2218703"/>
            <a:chOff x="629134" y="1197252"/>
            <a:chExt cx="4360691" cy="2218703"/>
          </a:xfrm>
        </p:grpSpPr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72EBB6C0-A210-5B84-C07A-81C032BF7209}"/>
                </a:ext>
              </a:extLst>
            </p:cNvPr>
            <p:cNvSpPr txBox="1"/>
            <p:nvPr/>
          </p:nvSpPr>
          <p:spPr>
            <a:xfrm rot="16200000">
              <a:off x="324243" y="2007287"/>
              <a:ext cx="932948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Patients who </a:t>
              </a:r>
              <a:b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</a:b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were alive (%)</a:t>
              </a: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91EEA333-6C01-089F-0525-822F71D81575}"/>
                </a:ext>
              </a:extLst>
            </p:cNvPr>
            <p:cNvSpPr txBox="1"/>
            <p:nvPr/>
          </p:nvSpPr>
          <p:spPr>
            <a:xfrm>
              <a:off x="2987955" y="3254372"/>
              <a:ext cx="468077" cy="1615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716" name="TextBox 715">
              <a:extLst>
                <a:ext uri="{FF2B5EF4-FFF2-40B4-BE49-F238E27FC236}">
                  <a16:creationId xmlns:a16="http://schemas.microsoft.com/office/drawing/2014/main" id="{A8E322B3-B42A-E4CC-6BFC-57F8D9DDB783}"/>
                </a:ext>
              </a:extLst>
            </p:cNvPr>
            <p:cNvSpPr txBox="1"/>
            <p:nvPr/>
          </p:nvSpPr>
          <p:spPr>
            <a:xfrm>
              <a:off x="3088141" y="1197252"/>
              <a:ext cx="2677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OS</a:t>
              </a:r>
              <a:r>
                <a:rPr kumimoji="0" lang="en-US" sz="1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19" name="Line 7">
              <a:extLst>
                <a:ext uri="{FF2B5EF4-FFF2-40B4-BE49-F238E27FC236}">
                  <a16:creationId xmlns:a16="http://schemas.microsoft.com/office/drawing/2014/main" id="{F97206C6-5927-CC33-8A52-68EE1A73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097" y="1365365"/>
              <a:ext cx="3538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0" name="Line 8">
              <a:extLst>
                <a:ext uri="{FF2B5EF4-FFF2-40B4-BE49-F238E27FC236}">
                  <a16:creationId xmlns:a16="http://schemas.microsoft.com/office/drawing/2014/main" id="{51DFDE5C-8CFE-EC33-A5C1-19230A21E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097" y="1767498"/>
              <a:ext cx="3538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1" name="Line 9">
              <a:extLst>
                <a:ext uri="{FF2B5EF4-FFF2-40B4-BE49-F238E27FC236}">
                  <a16:creationId xmlns:a16="http://schemas.microsoft.com/office/drawing/2014/main" id="{176F0BC1-6FEE-F9F9-3033-369AA8CED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097" y="2169628"/>
              <a:ext cx="3538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2" name="Line 10">
              <a:extLst>
                <a:ext uri="{FF2B5EF4-FFF2-40B4-BE49-F238E27FC236}">
                  <a16:creationId xmlns:a16="http://schemas.microsoft.com/office/drawing/2014/main" id="{99313081-48FA-2804-0A42-510485F20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097" y="2571760"/>
              <a:ext cx="3538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3" name="Line 11">
              <a:extLst>
                <a:ext uri="{FF2B5EF4-FFF2-40B4-BE49-F238E27FC236}">
                  <a16:creationId xmlns:a16="http://schemas.microsoft.com/office/drawing/2014/main" id="{936A7ADD-60F1-4E94-FB9A-B3382A259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097" y="2970856"/>
              <a:ext cx="3538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0" name="Freeform 18">
              <a:extLst>
                <a:ext uri="{FF2B5EF4-FFF2-40B4-BE49-F238E27FC236}">
                  <a16:creationId xmlns:a16="http://schemas.microsoft.com/office/drawing/2014/main" id="{C01E4A31-005C-CA80-552D-A94F51200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398" y="1357779"/>
              <a:ext cx="2417341" cy="335363"/>
            </a:xfrm>
            <a:custGeom>
              <a:avLst/>
              <a:gdLst>
                <a:gd name="T0" fmla="*/ 1593 w 1593"/>
                <a:gd name="T1" fmla="*/ 221 h 221"/>
                <a:gd name="T2" fmla="*/ 1067 w 1593"/>
                <a:gd name="T3" fmla="*/ 221 h 221"/>
                <a:gd name="T4" fmla="*/ 1067 w 1593"/>
                <a:gd name="T5" fmla="*/ 181 h 221"/>
                <a:gd name="T6" fmla="*/ 908 w 1593"/>
                <a:gd name="T7" fmla="*/ 181 h 221"/>
                <a:gd name="T8" fmla="*/ 908 w 1593"/>
                <a:gd name="T9" fmla="*/ 154 h 221"/>
                <a:gd name="T10" fmla="*/ 899 w 1593"/>
                <a:gd name="T11" fmla="*/ 154 h 221"/>
                <a:gd name="T12" fmla="*/ 899 w 1593"/>
                <a:gd name="T13" fmla="*/ 129 h 221"/>
                <a:gd name="T14" fmla="*/ 672 w 1593"/>
                <a:gd name="T15" fmla="*/ 129 h 221"/>
                <a:gd name="T16" fmla="*/ 672 w 1593"/>
                <a:gd name="T17" fmla="*/ 109 h 221"/>
                <a:gd name="T18" fmla="*/ 597 w 1593"/>
                <a:gd name="T19" fmla="*/ 109 h 221"/>
                <a:gd name="T20" fmla="*/ 597 w 1593"/>
                <a:gd name="T21" fmla="*/ 91 h 221"/>
                <a:gd name="T22" fmla="*/ 538 w 1593"/>
                <a:gd name="T23" fmla="*/ 91 h 221"/>
                <a:gd name="T24" fmla="*/ 538 w 1593"/>
                <a:gd name="T25" fmla="*/ 73 h 221"/>
                <a:gd name="T26" fmla="*/ 466 w 1593"/>
                <a:gd name="T27" fmla="*/ 73 h 221"/>
                <a:gd name="T28" fmla="*/ 466 w 1593"/>
                <a:gd name="T29" fmla="*/ 56 h 221"/>
                <a:gd name="T30" fmla="*/ 200 w 1593"/>
                <a:gd name="T31" fmla="*/ 56 h 221"/>
                <a:gd name="T32" fmla="*/ 200 w 1593"/>
                <a:gd name="T33" fmla="*/ 35 h 221"/>
                <a:gd name="T34" fmla="*/ 105 w 1593"/>
                <a:gd name="T35" fmla="*/ 35 h 221"/>
                <a:gd name="T36" fmla="*/ 105 w 1593"/>
                <a:gd name="T37" fmla="*/ 22 h 221"/>
                <a:gd name="T38" fmla="*/ 29 w 1593"/>
                <a:gd name="T39" fmla="*/ 22 h 221"/>
                <a:gd name="T40" fmla="*/ 29 w 1593"/>
                <a:gd name="T41" fmla="*/ 0 h 221"/>
                <a:gd name="T42" fmla="*/ 0 w 1593"/>
                <a:gd name="T4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3" h="221">
                  <a:moveTo>
                    <a:pt x="1593" y="221"/>
                  </a:moveTo>
                  <a:lnTo>
                    <a:pt x="1067" y="221"/>
                  </a:lnTo>
                  <a:lnTo>
                    <a:pt x="1067" y="181"/>
                  </a:lnTo>
                  <a:lnTo>
                    <a:pt x="908" y="181"/>
                  </a:lnTo>
                  <a:lnTo>
                    <a:pt x="908" y="154"/>
                  </a:lnTo>
                  <a:lnTo>
                    <a:pt x="899" y="154"/>
                  </a:lnTo>
                  <a:lnTo>
                    <a:pt x="899" y="129"/>
                  </a:lnTo>
                  <a:lnTo>
                    <a:pt x="672" y="129"/>
                  </a:lnTo>
                  <a:lnTo>
                    <a:pt x="672" y="109"/>
                  </a:lnTo>
                  <a:lnTo>
                    <a:pt x="597" y="109"/>
                  </a:lnTo>
                  <a:lnTo>
                    <a:pt x="597" y="91"/>
                  </a:lnTo>
                  <a:lnTo>
                    <a:pt x="538" y="91"/>
                  </a:lnTo>
                  <a:lnTo>
                    <a:pt x="538" y="73"/>
                  </a:lnTo>
                  <a:lnTo>
                    <a:pt x="466" y="73"/>
                  </a:lnTo>
                  <a:lnTo>
                    <a:pt x="466" y="56"/>
                  </a:lnTo>
                  <a:lnTo>
                    <a:pt x="200" y="56"/>
                  </a:lnTo>
                  <a:lnTo>
                    <a:pt x="200" y="35"/>
                  </a:lnTo>
                  <a:lnTo>
                    <a:pt x="105" y="35"/>
                  </a:lnTo>
                  <a:lnTo>
                    <a:pt x="105" y="22"/>
                  </a:lnTo>
                  <a:lnTo>
                    <a:pt x="29" y="2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1" name="Line 19">
              <a:extLst>
                <a:ext uri="{FF2B5EF4-FFF2-40B4-BE49-F238E27FC236}">
                  <a16:creationId xmlns:a16="http://schemas.microsoft.com/office/drawing/2014/main" id="{4A5240BB-3088-C9AC-F733-8C6A52785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739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2" name="Line 20">
              <a:extLst>
                <a:ext uri="{FF2B5EF4-FFF2-40B4-BE49-F238E27FC236}">
                  <a16:creationId xmlns:a16="http://schemas.microsoft.com/office/drawing/2014/main" id="{D450E066-C76A-1463-85EE-DC0A6619F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0732" y="16931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3" name="Line 77">
              <a:extLst>
                <a:ext uri="{FF2B5EF4-FFF2-40B4-BE49-F238E27FC236}">
                  <a16:creationId xmlns:a16="http://schemas.microsoft.com/office/drawing/2014/main" id="{08DC55A7-DEB7-3697-C140-AFB284A05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3341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4" name="Line 78">
              <a:extLst>
                <a:ext uri="{FF2B5EF4-FFF2-40B4-BE49-F238E27FC236}">
                  <a16:creationId xmlns:a16="http://schemas.microsoft.com/office/drawing/2014/main" id="{2FE0DE05-6606-989F-2366-C8B1DED4F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0852" y="1693141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5" name="Line 79">
              <a:extLst>
                <a:ext uri="{FF2B5EF4-FFF2-40B4-BE49-F238E27FC236}">
                  <a16:creationId xmlns:a16="http://schemas.microsoft.com/office/drawing/2014/main" id="{B3DB6061-BA12-7144-76E7-009AC6AD5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362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6" name="Line 80">
              <a:extLst>
                <a:ext uri="{FF2B5EF4-FFF2-40B4-BE49-F238E27FC236}">
                  <a16:creationId xmlns:a16="http://schemas.microsoft.com/office/drawing/2014/main" id="{9B4C98F7-5269-A248-B053-3ACD0C0C6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4355" y="16931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7" name="Line 81">
              <a:extLst>
                <a:ext uri="{FF2B5EF4-FFF2-40B4-BE49-F238E27FC236}">
                  <a16:creationId xmlns:a16="http://schemas.microsoft.com/office/drawing/2014/main" id="{89E0672F-358F-65AA-AA10-011A26251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663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8" name="Line 82">
              <a:extLst>
                <a:ext uri="{FF2B5EF4-FFF2-40B4-BE49-F238E27FC236}">
                  <a16:creationId xmlns:a16="http://schemas.microsoft.com/office/drawing/2014/main" id="{987E47C3-9E41-E373-C6C7-34D0C759E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3655" y="16931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9" name="Line 83">
              <a:extLst>
                <a:ext uri="{FF2B5EF4-FFF2-40B4-BE49-F238E27FC236}">
                  <a16:creationId xmlns:a16="http://schemas.microsoft.com/office/drawing/2014/main" id="{13D98001-12AD-2776-9A86-C409494F8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383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0" name="Line 84">
              <a:extLst>
                <a:ext uri="{FF2B5EF4-FFF2-40B4-BE49-F238E27FC236}">
                  <a16:creationId xmlns:a16="http://schemas.microsoft.com/office/drawing/2014/main" id="{581706C9-B97E-4ACB-2280-B26241C88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9376" y="16931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1" name="Line 85">
              <a:extLst>
                <a:ext uri="{FF2B5EF4-FFF2-40B4-BE49-F238E27FC236}">
                  <a16:creationId xmlns:a16="http://schemas.microsoft.com/office/drawing/2014/main" id="{C58CBC27-B66C-2CD3-2907-5233F5D2E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7586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2" name="Line 86">
              <a:extLst>
                <a:ext uri="{FF2B5EF4-FFF2-40B4-BE49-F238E27FC236}">
                  <a16:creationId xmlns:a16="http://schemas.microsoft.com/office/drawing/2014/main" id="{3B20E437-C364-DE15-06F4-DEFAD5E65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3580" y="16931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3" name="Line 87">
              <a:extLst>
                <a:ext uri="{FF2B5EF4-FFF2-40B4-BE49-F238E27FC236}">
                  <a16:creationId xmlns:a16="http://schemas.microsoft.com/office/drawing/2014/main" id="{B85B2A13-3774-29F4-D804-01E3B4423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341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4" name="Line 88">
              <a:extLst>
                <a:ext uri="{FF2B5EF4-FFF2-40B4-BE49-F238E27FC236}">
                  <a16:creationId xmlns:a16="http://schemas.microsoft.com/office/drawing/2014/main" id="{D1795BA5-1919-5434-6C2B-3D7409C7B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3852" y="16931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5" name="Line 89">
              <a:extLst>
                <a:ext uri="{FF2B5EF4-FFF2-40B4-BE49-F238E27FC236}">
                  <a16:creationId xmlns:a16="http://schemas.microsoft.com/office/drawing/2014/main" id="{824D9866-6341-3871-CCC8-2DFC73DBD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5642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6" name="Line 90">
              <a:extLst>
                <a:ext uri="{FF2B5EF4-FFF2-40B4-BE49-F238E27FC236}">
                  <a16:creationId xmlns:a16="http://schemas.microsoft.com/office/drawing/2014/main" id="{B5238160-5C7F-A7E2-1A83-4E841D49D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1636" y="16931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7" name="Line 91">
              <a:extLst>
                <a:ext uri="{FF2B5EF4-FFF2-40B4-BE49-F238E27FC236}">
                  <a16:creationId xmlns:a16="http://schemas.microsoft.com/office/drawing/2014/main" id="{7F5CF91C-557A-9606-0251-DF4AECA40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181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8" name="Line 92">
              <a:extLst>
                <a:ext uri="{FF2B5EF4-FFF2-40B4-BE49-F238E27FC236}">
                  <a16:creationId xmlns:a16="http://schemas.microsoft.com/office/drawing/2014/main" id="{62E18BC9-1DF3-7A09-5D4C-98FDEFBA1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8174" y="16931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9" name="Line 93">
              <a:extLst>
                <a:ext uri="{FF2B5EF4-FFF2-40B4-BE49-F238E27FC236}">
                  <a16:creationId xmlns:a16="http://schemas.microsoft.com/office/drawing/2014/main" id="{8890A98B-A82F-BFF4-86AC-44CA5E80B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3894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0" name="Line 94">
              <a:extLst>
                <a:ext uri="{FF2B5EF4-FFF2-40B4-BE49-F238E27FC236}">
                  <a16:creationId xmlns:a16="http://schemas.microsoft.com/office/drawing/2014/main" id="{75ACA5D9-108A-567C-52E0-347C2A527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888" y="16931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1" name="Line 95">
              <a:extLst>
                <a:ext uri="{FF2B5EF4-FFF2-40B4-BE49-F238E27FC236}">
                  <a16:creationId xmlns:a16="http://schemas.microsoft.com/office/drawing/2014/main" id="{E3925C82-D33A-5585-9C02-630958AEF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544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2" name="Line 96">
              <a:extLst>
                <a:ext uri="{FF2B5EF4-FFF2-40B4-BE49-F238E27FC236}">
                  <a16:creationId xmlns:a16="http://schemas.microsoft.com/office/drawing/2014/main" id="{6D19F02C-23BD-F120-89B9-BCC818EFB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9538" y="16931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3" name="Line 97">
              <a:extLst>
                <a:ext uri="{FF2B5EF4-FFF2-40B4-BE49-F238E27FC236}">
                  <a16:creationId xmlns:a16="http://schemas.microsoft.com/office/drawing/2014/main" id="{45377197-D4B0-941D-8B92-555513EB3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6154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4" name="Line 98">
              <a:extLst>
                <a:ext uri="{FF2B5EF4-FFF2-40B4-BE49-F238E27FC236}">
                  <a16:creationId xmlns:a16="http://schemas.microsoft.com/office/drawing/2014/main" id="{A8FEBB8C-E8C7-6887-EDF9-ED5940C756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2146" y="16931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5" name="Line 99">
              <a:extLst>
                <a:ext uri="{FF2B5EF4-FFF2-40B4-BE49-F238E27FC236}">
                  <a16:creationId xmlns:a16="http://schemas.microsoft.com/office/drawing/2014/main" id="{ED277707-A7C3-CEB3-EB21-C88478E83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3588" y="16476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6" name="Line 100">
              <a:extLst>
                <a:ext uri="{FF2B5EF4-FFF2-40B4-BE49-F238E27FC236}">
                  <a16:creationId xmlns:a16="http://schemas.microsoft.com/office/drawing/2014/main" id="{D391AD18-ED1C-4CAE-718B-460FA027D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1098" y="16931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7" name="Line 101">
              <a:extLst>
                <a:ext uri="{FF2B5EF4-FFF2-40B4-BE49-F238E27FC236}">
                  <a16:creationId xmlns:a16="http://schemas.microsoft.com/office/drawing/2014/main" id="{27B1FD6B-4628-FBAE-C3CC-E34DAB85B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406" y="158388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8" name="Line 102">
              <a:extLst>
                <a:ext uri="{FF2B5EF4-FFF2-40B4-BE49-F238E27FC236}">
                  <a16:creationId xmlns:a16="http://schemas.microsoft.com/office/drawing/2014/main" id="{9E3EFD2C-857F-AC2C-3331-345289715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0399" y="16324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9" name="Line 103">
              <a:extLst>
                <a:ext uri="{FF2B5EF4-FFF2-40B4-BE49-F238E27FC236}">
                  <a16:creationId xmlns:a16="http://schemas.microsoft.com/office/drawing/2014/main" id="{7B115F57-6D66-5934-0202-6CA87E336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714" y="158388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0" name="Line 104">
              <a:extLst>
                <a:ext uri="{FF2B5EF4-FFF2-40B4-BE49-F238E27FC236}">
                  <a16:creationId xmlns:a16="http://schemas.microsoft.com/office/drawing/2014/main" id="{A227D50D-29DD-B616-946F-16B58BA47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5224" y="1632441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1" name="Line 105">
              <a:extLst>
                <a:ext uri="{FF2B5EF4-FFF2-40B4-BE49-F238E27FC236}">
                  <a16:creationId xmlns:a16="http://schemas.microsoft.com/office/drawing/2014/main" id="{1A0F4C3E-495A-47CE-3004-8244D2F35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952" y="158388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2" name="Line 106">
              <a:extLst>
                <a:ext uri="{FF2B5EF4-FFF2-40B4-BE49-F238E27FC236}">
                  <a16:creationId xmlns:a16="http://schemas.microsoft.com/office/drawing/2014/main" id="{3206BE0F-51C1-0938-35AD-9099C17EB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2463" y="1632441"/>
              <a:ext cx="83462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3" name="Line 107">
              <a:extLst>
                <a:ext uri="{FF2B5EF4-FFF2-40B4-BE49-F238E27FC236}">
                  <a16:creationId xmlns:a16="http://schemas.microsoft.com/office/drawing/2014/main" id="{4ECDC84F-ABD3-8E3C-091F-5809AF879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602" y="158388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4" name="Line 108">
              <a:extLst>
                <a:ext uri="{FF2B5EF4-FFF2-40B4-BE49-F238E27FC236}">
                  <a16:creationId xmlns:a16="http://schemas.microsoft.com/office/drawing/2014/main" id="{D5262DBA-6B38-50E1-B9D3-E3A55031C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2113" y="1632441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5" name="Line 109">
              <a:extLst>
                <a:ext uri="{FF2B5EF4-FFF2-40B4-BE49-F238E27FC236}">
                  <a16:creationId xmlns:a16="http://schemas.microsoft.com/office/drawing/2014/main" id="{6A769644-EC31-33BF-F219-821CE0841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624" y="158388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6" name="Line 110">
              <a:extLst>
                <a:ext uri="{FF2B5EF4-FFF2-40B4-BE49-F238E27FC236}">
                  <a16:creationId xmlns:a16="http://schemas.microsoft.com/office/drawing/2014/main" id="{256D098A-85FE-CEC1-B1DD-6F5E47E91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7134" y="16324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7" name="Line 111">
              <a:extLst>
                <a:ext uri="{FF2B5EF4-FFF2-40B4-BE49-F238E27FC236}">
                  <a16:creationId xmlns:a16="http://schemas.microsoft.com/office/drawing/2014/main" id="{8A091244-D2DB-2E7B-B0C9-8CC0C9929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826" y="158388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8" name="Line 112">
              <a:extLst>
                <a:ext uri="{FF2B5EF4-FFF2-40B4-BE49-F238E27FC236}">
                  <a16:creationId xmlns:a16="http://schemas.microsoft.com/office/drawing/2014/main" id="{9B61E38D-4503-E0A2-8258-5EB8751B8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1337" y="1632441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9" name="Line 113">
              <a:extLst>
                <a:ext uri="{FF2B5EF4-FFF2-40B4-BE49-F238E27FC236}">
                  <a16:creationId xmlns:a16="http://schemas.microsoft.com/office/drawing/2014/main" id="{1BBDBD72-03E1-BE1A-0372-23013FF55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099" y="158388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0" name="Line 114">
              <a:extLst>
                <a:ext uri="{FF2B5EF4-FFF2-40B4-BE49-F238E27FC236}">
                  <a16:creationId xmlns:a16="http://schemas.microsoft.com/office/drawing/2014/main" id="{CC47112E-6CA5-2435-C398-629B7FF0A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0092" y="16324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1" name="Line 115">
              <a:extLst>
                <a:ext uri="{FF2B5EF4-FFF2-40B4-BE49-F238E27FC236}">
                  <a16:creationId xmlns:a16="http://schemas.microsoft.com/office/drawing/2014/main" id="{FFF31EF8-89CB-6AE4-D605-A78D67987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924" y="158388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2" name="Line 116">
              <a:extLst>
                <a:ext uri="{FF2B5EF4-FFF2-40B4-BE49-F238E27FC236}">
                  <a16:creationId xmlns:a16="http://schemas.microsoft.com/office/drawing/2014/main" id="{A13858E7-FFC2-3F6A-0BC1-C5B93FB7F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4917" y="163244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3" name="Line 117">
              <a:extLst>
                <a:ext uri="{FF2B5EF4-FFF2-40B4-BE49-F238E27FC236}">
                  <a16:creationId xmlns:a16="http://schemas.microsoft.com/office/drawing/2014/main" id="{B005701B-DA67-90C2-23CE-3FED4803C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6784" y="1552016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4" name="Line 118">
              <a:extLst>
                <a:ext uri="{FF2B5EF4-FFF2-40B4-BE49-F238E27FC236}">
                  <a16:creationId xmlns:a16="http://schemas.microsoft.com/office/drawing/2014/main" id="{5CD1491C-D59E-A581-D34F-9F2F20DB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295" y="1599057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5" name="Line 119">
              <a:extLst>
                <a:ext uri="{FF2B5EF4-FFF2-40B4-BE49-F238E27FC236}">
                  <a16:creationId xmlns:a16="http://schemas.microsoft.com/office/drawing/2014/main" id="{5F127FE5-14F7-24B5-75C9-6B3E2E086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0365" y="1504973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6" name="Line 120">
              <a:extLst>
                <a:ext uri="{FF2B5EF4-FFF2-40B4-BE49-F238E27FC236}">
                  <a16:creationId xmlns:a16="http://schemas.microsoft.com/office/drawing/2014/main" id="{50AD5EA8-7FCA-CCAA-CE68-533728CCB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7876" y="1553533"/>
              <a:ext cx="83462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7" name="Line 121">
              <a:extLst>
                <a:ext uri="{FF2B5EF4-FFF2-40B4-BE49-F238E27FC236}">
                  <a16:creationId xmlns:a16="http://schemas.microsoft.com/office/drawing/2014/main" id="{22AAC913-B67D-C297-ADDD-AADFB74E2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603" y="1504973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8" name="Line 122">
              <a:extLst>
                <a:ext uri="{FF2B5EF4-FFF2-40B4-BE49-F238E27FC236}">
                  <a16:creationId xmlns:a16="http://schemas.microsoft.com/office/drawing/2014/main" id="{0F834DF6-34BB-EF72-567A-B601CE5D2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5113" y="1553533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9" name="Line 123">
              <a:extLst>
                <a:ext uri="{FF2B5EF4-FFF2-40B4-BE49-F238E27FC236}">
                  <a16:creationId xmlns:a16="http://schemas.microsoft.com/office/drawing/2014/main" id="{6794F6AC-1AFC-3A13-B4C1-85415F8FC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771" y="1504973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0" name="Line 124">
              <a:extLst>
                <a:ext uri="{FF2B5EF4-FFF2-40B4-BE49-F238E27FC236}">
                  <a16:creationId xmlns:a16="http://schemas.microsoft.com/office/drawing/2014/main" id="{7683F39E-0129-B61C-1B9F-8D6C640AF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4764" y="1553533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1" name="Line 125">
              <a:extLst>
                <a:ext uri="{FF2B5EF4-FFF2-40B4-BE49-F238E27FC236}">
                  <a16:creationId xmlns:a16="http://schemas.microsoft.com/office/drawing/2014/main" id="{EB8CFF94-8EF3-B261-2146-AFC961C1E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7526" y="1504973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2" name="Line 126">
              <a:extLst>
                <a:ext uri="{FF2B5EF4-FFF2-40B4-BE49-F238E27FC236}">
                  <a16:creationId xmlns:a16="http://schemas.microsoft.com/office/drawing/2014/main" id="{0F13760B-DB81-3ABD-517B-8EB8A45D0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037" y="1553533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3" name="Line 127">
              <a:extLst>
                <a:ext uri="{FF2B5EF4-FFF2-40B4-BE49-F238E27FC236}">
                  <a16:creationId xmlns:a16="http://schemas.microsoft.com/office/drawing/2014/main" id="{33E4A08D-73DE-2FBC-6F54-A056A85C3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7176" y="1504973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4" name="Line 128">
              <a:extLst>
                <a:ext uri="{FF2B5EF4-FFF2-40B4-BE49-F238E27FC236}">
                  <a16:creationId xmlns:a16="http://schemas.microsoft.com/office/drawing/2014/main" id="{3DB5A477-9737-1233-ECAE-918503F86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4687" y="1553533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5" name="Line 129">
              <a:extLst>
                <a:ext uri="{FF2B5EF4-FFF2-40B4-BE49-F238E27FC236}">
                  <a16:creationId xmlns:a16="http://schemas.microsoft.com/office/drawing/2014/main" id="{DD4B1D13-3008-A435-F444-677B0699E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484" y="1504973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6" name="Line 130">
              <a:extLst>
                <a:ext uri="{FF2B5EF4-FFF2-40B4-BE49-F238E27FC236}">
                  <a16:creationId xmlns:a16="http://schemas.microsoft.com/office/drawing/2014/main" id="{98E163EC-5ADB-BD17-03F6-797E18340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995" y="1553533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7" name="Line 131">
              <a:extLst>
                <a:ext uri="{FF2B5EF4-FFF2-40B4-BE49-F238E27FC236}">
                  <a16:creationId xmlns:a16="http://schemas.microsoft.com/office/drawing/2014/main" id="{839F9BDA-25BC-FA00-024F-73D4181A1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7723" y="1504973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8" name="Line 132">
              <a:extLst>
                <a:ext uri="{FF2B5EF4-FFF2-40B4-BE49-F238E27FC236}">
                  <a16:creationId xmlns:a16="http://schemas.microsoft.com/office/drawing/2014/main" id="{16C46B33-614E-88D9-95F7-D45906E10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3715" y="1553533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9" name="Line 133">
              <a:extLst>
                <a:ext uri="{FF2B5EF4-FFF2-40B4-BE49-F238E27FC236}">
                  <a16:creationId xmlns:a16="http://schemas.microsoft.com/office/drawing/2014/main" id="{C4B8446C-DCB9-1B90-94D1-CED93706D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352" y="1504973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0" name="Line 134">
              <a:extLst>
                <a:ext uri="{FF2B5EF4-FFF2-40B4-BE49-F238E27FC236}">
                  <a16:creationId xmlns:a16="http://schemas.microsoft.com/office/drawing/2014/main" id="{A116D7F8-11BA-A172-386B-BB4B9AC91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1346" y="1553533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1" name="Line 135">
              <a:extLst>
                <a:ext uri="{FF2B5EF4-FFF2-40B4-BE49-F238E27FC236}">
                  <a16:creationId xmlns:a16="http://schemas.microsoft.com/office/drawing/2014/main" id="{2CAA0603-EF89-B152-4CE3-E29CF4763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346" y="147614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2" name="Line 136">
              <a:extLst>
                <a:ext uri="{FF2B5EF4-FFF2-40B4-BE49-F238E27FC236}">
                  <a16:creationId xmlns:a16="http://schemas.microsoft.com/office/drawing/2014/main" id="{800B8B4C-69CF-3932-385C-D2E2714FD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8856" y="1523183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3" name="Line 137">
              <a:extLst>
                <a:ext uri="{FF2B5EF4-FFF2-40B4-BE49-F238E27FC236}">
                  <a16:creationId xmlns:a16="http://schemas.microsoft.com/office/drawing/2014/main" id="{47969725-C11B-9509-5C6D-146F33B6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408" y="147614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4" name="Line 138">
              <a:extLst>
                <a:ext uri="{FF2B5EF4-FFF2-40B4-BE49-F238E27FC236}">
                  <a16:creationId xmlns:a16="http://schemas.microsoft.com/office/drawing/2014/main" id="{B84F788D-A3FD-2D6E-681D-F10AFDBFA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0918" y="1523183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5" name="Line 139">
              <a:extLst>
                <a:ext uri="{FF2B5EF4-FFF2-40B4-BE49-F238E27FC236}">
                  <a16:creationId xmlns:a16="http://schemas.microsoft.com/office/drawing/2014/main" id="{81189A8F-B5BF-7CBC-EA04-FB95A94E0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912" y="145186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6" name="Line 140">
              <a:extLst>
                <a:ext uri="{FF2B5EF4-FFF2-40B4-BE49-F238E27FC236}">
                  <a16:creationId xmlns:a16="http://schemas.microsoft.com/office/drawing/2014/main" id="{03BEA5C0-326F-3BA5-207D-A181B343A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4423" y="1500421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6F2A9164-EB52-7EC2-5427-64EEEBC0F7CE}"/>
                </a:ext>
              </a:extLst>
            </p:cNvPr>
            <p:cNvSpPr txBox="1"/>
            <p:nvPr/>
          </p:nvSpPr>
          <p:spPr>
            <a:xfrm>
              <a:off x="1047164" y="1278799"/>
              <a:ext cx="32701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100%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4B91260F-7FBC-7FF7-34EE-F82C63797B34}"/>
                </a:ext>
              </a:extLst>
            </p:cNvPr>
            <p:cNvSpPr txBox="1"/>
            <p:nvPr/>
          </p:nvSpPr>
          <p:spPr>
            <a:xfrm>
              <a:off x="1119299" y="1683078"/>
              <a:ext cx="25487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75%</a:t>
              </a:r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00CA09BE-7F8F-6491-5AC9-33AF70803748}"/>
                </a:ext>
              </a:extLst>
            </p:cNvPr>
            <p:cNvSpPr txBox="1"/>
            <p:nvPr/>
          </p:nvSpPr>
          <p:spPr>
            <a:xfrm>
              <a:off x="1119299" y="2087357"/>
              <a:ext cx="25487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50%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455BEC1D-ACBA-F4BC-0FA1-08DD4E921692}"/>
                </a:ext>
              </a:extLst>
            </p:cNvPr>
            <p:cNvSpPr txBox="1"/>
            <p:nvPr/>
          </p:nvSpPr>
          <p:spPr>
            <a:xfrm>
              <a:off x="1119299" y="2491636"/>
              <a:ext cx="25487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25%</a:t>
              </a: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A05367A8-3EC0-74E9-80C5-44119881224B}"/>
                </a:ext>
              </a:extLst>
            </p:cNvPr>
            <p:cNvSpPr txBox="1"/>
            <p:nvPr/>
          </p:nvSpPr>
          <p:spPr>
            <a:xfrm>
              <a:off x="1191434" y="2895913"/>
              <a:ext cx="182743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0%</a:t>
              </a:r>
            </a:p>
          </p:txBody>
        </p:sp>
        <p:grpSp>
          <p:nvGrpSpPr>
            <p:cNvPr id="877" name="Group 876">
              <a:extLst>
                <a:ext uri="{FF2B5EF4-FFF2-40B4-BE49-F238E27FC236}">
                  <a16:creationId xmlns:a16="http://schemas.microsoft.com/office/drawing/2014/main" id="{75E4569B-6637-EC1A-5C4F-99F584A1DE81}"/>
                </a:ext>
              </a:extLst>
            </p:cNvPr>
            <p:cNvGrpSpPr/>
            <p:nvPr/>
          </p:nvGrpSpPr>
          <p:grpSpPr>
            <a:xfrm>
              <a:off x="1568489" y="3086333"/>
              <a:ext cx="3339304" cy="153888"/>
              <a:chOff x="1582490" y="3335301"/>
              <a:chExt cx="3389609" cy="156206"/>
            </a:xfrm>
          </p:grpSpPr>
          <p:sp>
            <p:nvSpPr>
              <p:cNvPr id="878" name="TextBox 877">
                <a:extLst>
                  <a:ext uri="{FF2B5EF4-FFF2-40B4-BE49-F238E27FC236}">
                    <a16:creationId xmlns:a16="http://schemas.microsoft.com/office/drawing/2014/main" id="{E6720039-C7D7-DAF2-5667-1686D3DDA8AC}"/>
                  </a:ext>
                </a:extLst>
              </p:cNvPr>
              <p:cNvSpPr txBox="1"/>
              <p:nvPr/>
            </p:nvSpPr>
            <p:spPr>
              <a:xfrm>
                <a:off x="1582490" y="3335301"/>
                <a:ext cx="73223" cy="156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79" name="TextBox 878">
                <a:extLst>
                  <a:ext uri="{FF2B5EF4-FFF2-40B4-BE49-F238E27FC236}">
                    <a16:creationId xmlns:a16="http://schemas.microsoft.com/office/drawing/2014/main" id="{5857B187-691C-B1DB-EC37-D5B68D9BB3C3}"/>
                  </a:ext>
                </a:extLst>
              </p:cNvPr>
              <p:cNvSpPr txBox="1"/>
              <p:nvPr/>
            </p:nvSpPr>
            <p:spPr>
              <a:xfrm>
                <a:off x="2203105" y="3335301"/>
                <a:ext cx="146444" cy="156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880" name="TextBox 879">
                <a:extLst>
                  <a:ext uri="{FF2B5EF4-FFF2-40B4-BE49-F238E27FC236}">
                    <a16:creationId xmlns:a16="http://schemas.microsoft.com/office/drawing/2014/main" id="{A7AE2EF1-633F-027C-C876-947E6BE4E440}"/>
                  </a:ext>
                </a:extLst>
              </p:cNvPr>
              <p:cNvSpPr txBox="1"/>
              <p:nvPr/>
            </p:nvSpPr>
            <p:spPr>
              <a:xfrm>
                <a:off x="2860328" y="3335301"/>
                <a:ext cx="146444" cy="156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24</a:t>
                </a:r>
              </a:p>
            </p:txBody>
          </p:sp>
          <p:sp>
            <p:nvSpPr>
              <p:cNvPr id="881" name="TextBox 880">
                <a:extLst>
                  <a:ext uri="{FF2B5EF4-FFF2-40B4-BE49-F238E27FC236}">
                    <a16:creationId xmlns:a16="http://schemas.microsoft.com/office/drawing/2014/main" id="{E19B7765-1DFE-4DC9-F4E8-6CB285AEA3EB}"/>
                  </a:ext>
                </a:extLst>
              </p:cNvPr>
              <p:cNvSpPr txBox="1"/>
              <p:nvPr/>
            </p:nvSpPr>
            <p:spPr>
              <a:xfrm>
                <a:off x="3508029" y="3335301"/>
                <a:ext cx="146444" cy="156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36</a:t>
                </a:r>
              </a:p>
            </p:txBody>
          </p:sp>
          <p:sp>
            <p:nvSpPr>
              <p:cNvPr id="882" name="TextBox 881">
                <a:extLst>
                  <a:ext uri="{FF2B5EF4-FFF2-40B4-BE49-F238E27FC236}">
                    <a16:creationId xmlns:a16="http://schemas.microsoft.com/office/drawing/2014/main" id="{9EDB401A-5081-CD0E-BCF6-F4518CEE17FE}"/>
                  </a:ext>
                </a:extLst>
              </p:cNvPr>
              <p:cNvSpPr txBox="1"/>
              <p:nvPr/>
            </p:nvSpPr>
            <p:spPr>
              <a:xfrm>
                <a:off x="4171604" y="3335301"/>
                <a:ext cx="146444" cy="156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48</a:t>
                </a:r>
              </a:p>
            </p:txBody>
          </p:sp>
          <p:sp>
            <p:nvSpPr>
              <p:cNvPr id="883" name="TextBox 882">
                <a:extLst>
                  <a:ext uri="{FF2B5EF4-FFF2-40B4-BE49-F238E27FC236}">
                    <a16:creationId xmlns:a16="http://schemas.microsoft.com/office/drawing/2014/main" id="{0284CACF-C9E6-F11F-F973-6B90A02E2926}"/>
                  </a:ext>
                </a:extLst>
              </p:cNvPr>
              <p:cNvSpPr txBox="1"/>
              <p:nvPr/>
            </p:nvSpPr>
            <p:spPr>
              <a:xfrm>
                <a:off x="4825655" y="3335301"/>
                <a:ext cx="146444" cy="156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60</a:t>
                </a:r>
              </a:p>
            </p:txBody>
          </p:sp>
        </p:grp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DD6CD688-74CA-5D18-3AC3-5911D844B6E9}"/>
                </a:ext>
              </a:extLst>
            </p:cNvPr>
            <p:cNvSpPr txBox="1"/>
            <p:nvPr/>
          </p:nvSpPr>
          <p:spPr>
            <a:xfrm>
              <a:off x="3510034" y="1419300"/>
              <a:ext cx="112851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80% (CI: 68%-93%)</a:t>
              </a:r>
            </a:p>
          </p:txBody>
        </p:sp>
      </p:grp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FCE5B656-A92B-9D3B-4E63-88BDAFA95F3C}"/>
              </a:ext>
            </a:extLst>
          </p:cNvPr>
          <p:cNvGrpSpPr/>
          <p:nvPr/>
        </p:nvGrpSpPr>
        <p:grpSpPr>
          <a:xfrm>
            <a:off x="629134" y="3448156"/>
            <a:ext cx="4397040" cy="2301110"/>
            <a:chOff x="629134" y="3399472"/>
            <a:chExt cx="4397040" cy="2301110"/>
          </a:xfrm>
        </p:grpSpPr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C330616F-F167-2414-9619-6101C7D2DB85}"/>
                </a:ext>
              </a:extLst>
            </p:cNvPr>
            <p:cNvSpPr txBox="1"/>
            <p:nvPr/>
          </p:nvSpPr>
          <p:spPr>
            <a:xfrm rot="16200000">
              <a:off x="26084" y="4247803"/>
              <a:ext cx="1529265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Patients who were alive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without disease (%)</a:t>
              </a: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3FEB1543-E7B6-E88A-7F14-8A6C028AA3C9}"/>
                </a:ext>
              </a:extLst>
            </p:cNvPr>
            <p:cNvSpPr txBox="1"/>
            <p:nvPr/>
          </p:nvSpPr>
          <p:spPr>
            <a:xfrm>
              <a:off x="1417814" y="5538999"/>
              <a:ext cx="3608360" cy="1615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Months since complete hematologic response (day 85)</a:t>
              </a:r>
            </a:p>
          </p:txBody>
        </p:sp>
        <p:sp>
          <p:nvSpPr>
            <p:cNvPr id="797" name="Line 21">
              <a:extLst>
                <a:ext uri="{FF2B5EF4-FFF2-40B4-BE49-F238E27FC236}">
                  <a16:creationId xmlns:a16="http://schemas.microsoft.com/office/drawing/2014/main" id="{889BB8A3-690F-D035-7B8A-AF632D3A7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040" y="4034569"/>
              <a:ext cx="0" cy="92567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8" name="Line 22">
              <a:extLst>
                <a:ext uri="{FF2B5EF4-FFF2-40B4-BE49-F238E27FC236}">
                  <a16:creationId xmlns:a16="http://schemas.microsoft.com/office/drawing/2014/main" id="{AE9CFC78-06CE-82BA-391D-6A0B2B44E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4550" y="4081611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9" name="Line 23">
              <a:extLst>
                <a:ext uri="{FF2B5EF4-FFF2-40B4-BE49-F238E27FC236}">
                  <a16:creationId xmlns:a16="http://schemas.microsoft.com/office/drawing/2014/main" id="{CB1F8C2C-5D8B-5755-EFAA-D75CE1AE0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439" y="4034569"/>
              <a:ext cx="0" cy="92567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0" name="Line 24">
              <a:extLst>
                <a:ext uri="{FF2B5EF4-FFF2-40B4-BE49-F238E27FC236}">
                  <a16:creationId xmlns:a16="http://schemas.microsoft.com/office/drawing/2014/main" id="{3453AB55-31F8-C9E3-E824-4C33F87C4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8951" y="408161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1" name="Line 25">
              <a:extLst>
                <a:ext uri="{FF2B5EF4-FFF2-40B4-BE49-F238E27FC236}">
                  <a16:creationId xmlns:a16="http://schemas.microsoft.com/office/drawing/2014/main" id="{4BFC634E-FDC1-074D-EE64-3A489F0D9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362" y="4034569"/>
              <a:ext cx="0" cy="92567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2" name="Line 26">
              <a:extLst>
                <a:ext uri="{FF2B5EF4-FFF2-40B4-BE49-F238E27FC236}">
                  <a16:creationId xmlns:a16="http://schemas.microsoft.com/office/drawing/2014/main" id="{FE67287E-36EC-AA31-1D09-307B1CD1E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8873" y="408161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3" name="Line 27">
              <a:extLst>
                <a:ext uri="{FF2B5EF4-FFF2-40B4-BE49-F238E27FC236}">
                  <a16:creationId xmlns:a16="http://schemas.microsoft.com/office/drawing/2014/main" id="{3BC68A71-4F29-AA35-A669-5AA8E512F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461" y="4034569"/>
              <a:ext cx="0" cy="92567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4" name="Line 28">
              <a:extLst>
                <a:ext uri="{FF2B5EF4-FFF2-40B4-BE49-F238E27FC236}">
                  <a16:creationId xmlns:a16="http://schemas.microsoft.com/office/drawing/2014/main" id="{5CB8AA44-C306-C5B3-C303-4A53ACEBE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2454" y="408161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5" name="Line 29">
              <a:extLst>
                <a:ext uri="{FF2B5EF4-FFF2-40B4-BE49-F238E27FC236}">
                  <a16:creationId xmlns:a16="http://schemas.microsoft.com/office/drawing/2014/main" id="{8F2F05E8-B134-8A70-8292-7DFE0C1EB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181" y="4034569"/>
              <a:ext cx="0" cy="92567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6" name="Line 30">
              <a:extLst>
                <a:ext uri="{FF2B5EF4-FFF2-40B4-BE49-F238E27FC236}">
                  <a16:creationId xmlns:a16="http://schemas.microsoft.com/office/drawing/2014/main" id="{4FEB95BC-6CEB-A071-CEF1-C99BF7FFF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9691" y="408161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7" name="Line 31">
              <a:extLst>
                <a:ext uri="{FF2B5EF4-FFF2-40B4-BE49-F238E27FC236}">
                  <a16:creationId xmlns:a16="http://schemas.microsoft.com/office/drawing/2014/main" id="{AE7F1105-1C9D-AEC3-2ADC-E26B12A4A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684" y="4034569"/>
              <a:ext cx="0" cy="92567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8" name="Line 32">
              <a:extLst>
                <a:ext uri="{FF2B5EF4-FFF2-40B4-BE49-F238E27FC236}">
                  <a16:creationId xmlns:a16="http://schemas.microsoft.com/office/drawing/2014/main" id="{4CC12A5A-D0FC-4934-8DA0-9C2CB8BDD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3195" y="4081611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9" name="Line 33">
              <a:extLst>
                <a:ext uri="{FF2B5EF4-FFF2-40B4-BE49-F238E27FC236}">
                  <a16:creationId xmlns:a16="http://schemas.microsoft.com/office/drawing/2014/main" id="{F2EF300E-39C4-13D7-0BD9-BE3590FA1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398" y="4034569"/>
              <a:ext cx="0" cy="92567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0" name="Line 34">
              <a:extLst>
                <a:ext uri="{FF2B5EF4-FFF2-40B4-BE49-F238E27FC236}">
                  <a16:creationId xmlns:a16="http://schemas.microsoft.com/office/drawing/2014/main" id="{178132BE-6B63-85D3-6176-DE1D4CE8D5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3391" y="408161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1" name="Line 35">
              <a:extLst>
                <a:ext uri="{FF2B5EF4-FFF2-40B4-BE49-F238E27FC236}">
                  <a16:creationId xmlns:a16="http://schemas.microsoft.com/office/drawing/2014/main" id="{65FA9252-643F-DBAB-555E-07EA9C762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146" y="4034569"/>
              <a:ext cx="0" cy="92567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2" name="Line 36">
              <a:extLst>
                <a:ext uri="{FF2B5EF4-FFF2-40B4-BE49-F238E27FC236}">
                  <a16:creationId xmlns:a16="http://schemas.microsoft.com/office/drawing/2014/main" id="{0EB0362A-FF24-83A0-9561-64195EC44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9657" y="4081611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3" name="Line 37">
              <a:extLst>
                <a:ext uri="{FF2B5EF4-FFF2-40B4-BE49-F238E27FC236}">
                  <a16:creationId xmlns:a16="http://schemas.microsoft.com/office/drawing/2014/main" id="{18588839-8D5A-182B-CB6C-59E268F8B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314" y="4034569"/>
              <a:ext cx="0" cy="92567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4" name="Line 38">
              <a:extLst>
                <a:ext uri="{FF2B5EF4-FFF2-40B4-BE49-F238E27FC236}">
                  <a16:creationId xmlns:a16="http://schemas.microsoft.com/office/drawing/2014/main" id="{9DC93B96-7D19-5620-39F0-69EB0E102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2343" y="4081611"/>
              <a:ext cx="83462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5" name="Line 39">
              <a:extLst>
                <a:ext uri="{FF2B5EF4-FFF2-40B4-BE49-F238E27FC236}">
                  <a16:creationId xmlns:a16="http://schemas.microsoft.com/office/drawing/2014/main" id="{0E616161-6296-6458-5D65-B709EA324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643" y="4034569"/>
              <a:ext cx="0" cy="92567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6" name="Line 40">
              <a:extLst>
                <a:ext uri="{FF2B5EF4-FFF2-40B4-BE49-F238E27FC236}">
                  <a16:creationId xmlns:a16="http://schemas.microsoft.com/office/drawing/2014/main" id="{9B6BCAC5-DE7C-2DE3-9D97-F7FF5D849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154" y="408161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7" name="Line 41">
              <a:extLst>
                <a:ext uri="{FF2B5EF4-FFF2-40B4-BE49-F238E27FC236}">
                  <a16:creationId xmlns:a16="http://schemas.microsoft.com/office/drawing/2014/main" id="{91A28EE0-B6A4-97EC-80CC-92DF09594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7287" y="4034569"/>
              <a:ext cx="0" cy="92567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8" name="Line 42">
              <a:extLst>
                <a:ext uri="{FF2B5EF4-FFF2-40B4-BE49-F238E27FC236}">
                  <a16:creationId xmlns:a16="http://schemas.microsoft.com/office/drawing/2014/main" id="{D05A9D0F-3C8D-BAEA-D67D-7D3F7DC8E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4798" y="408161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9" name="Line 43">
              <a:extLst>
                <a:ext uri="{FF2B5EF4-FFF2-40B4-BE49-F238E27FC236}">
                  <a16:creationId xmlns:a16="http://schemas.microsoft.com/office/drawing/2014/main" id="{2DE8D9DF-662E-E256-9946-87FE5B056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001" y="397235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0" name="Line 44">
              <a:extLst>
                <a:ext uri="{FF2B5EF4-FFF2-40B4-BE49-F238E27FC236}">
                  <a16:creationId xmlns:a16="http://schemas.microsoft.com/office/drawing/2014/main" id="{C5A4782B-1940-4BD7-6E2E-EC54FE61A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4994" y="402091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1" name="Line 45">
              <a:extLst>
                <a:ext uri="{FF2B5EF4-FFF2-40B4-BE49-F238E27FC236}">
                  <a16:creationId xmlns:a16="http://schemas.microsoft.com/office/drawing/2014/main" id="{D7B09893-8B1A-1376-171A-E500F0A02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5616" y="397235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2" name="Line 46">
              <a:extLst>
                <a:ext uri="{FF2B5EF4-FFF2-40B4-BE49-F238E27FC236}">
                  <a16:creationId xmlns:a16="http://schemas.microsoft.com/office/drawing/2014/main" id="{B75FE4E8-082D-AE9B-1499-F1B96F68B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3127" y="402091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3" name="Line 47">
              <a:extLst>
                <a:ext uri="{FF2B5EF4-FFF2-40B4-BE49-F238E27FC236}">
                  <a16:creationId xmlns:a16="http://schemas.microsoft.com/office/drawing/2014/main" id="{3D20925B-1112-0231-244A-A9F78BA2F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301" y="3972352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4" name="Line 48">
              <a:extLst>
                <a:ext uri="{FF2B5EF4-FFF2-40B4-BE49-F238E27FC236}">
                  <a16:creationId xmlns:a16="http://schemas.microsoft.com/office/drawing/2014/main" id="{C33F972A-A342-0F27-EEE1-8F118BFD1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295" y="402091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5" name="Line 49">
              <a:extLst>
                <a:ext uri="{FF2B5EF4-FFF2-40B4-BE49-F238E27FC236}">
                  <a16:creationId xmlns:a16="http://schemas.microsoft.com/office/drawing/2014/main" id="{B14C184C-643D-81D8-27DD-E8DE4F900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301" y="3913170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6" name="Line 50">
              <a:extLst>
                <a:ext uri="{FF2B5EF4-FFF2-40B4-BE49-F238E27FC236}">
                  <a16:creationId xmlns:a16="http://schemas.microsoft.com/office/drawing/2014/main" id="{CD0C83F4-86DE-CF52-814B-454D4FA33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295" y="3961730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7" name="Line 51">
              <a:extLst>
                <a:ext uri="{FF2B5EF4-FFF2-40B4-BE49-F238E27FC236}">
                  <a16:creationId xmlns:a16="http://schemas.microsoft.com/office/drawing/2014/main" id="{5E51F180-B37A-C6BA-AF98-F9A889CF3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771" y="3872199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8" name="Line 52">
              <a:extLst>
                <a:ext uri="{FF2B5EF4-FFF2-40B4-BE49-F238E27FC236}">
                  <a16:creationId xmlns:a16="http://schemas.microsoft.com/office/drawing/2014/main" id="{0F091F4A-1959-44CD-A1FD-A92506106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6281" y="3920758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9" name="Line 53">
              <a:extLst>
                <a:ext uri="{FF2B5EF4-FFF2-40B4-BE49-F238E27FC236}">
                  <a16:creationId xmlns:a16="http://schemas.microsoft.com/office/drawing/2014/main" id="{9E4E18EB-7835-6A06-EFD6-A1BA32452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421" y="3872199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0" name="Line 54">
              <a:extLst>
                <a:ext uri="{FF2B5EF4-FFF2-40B4-BE49-F238E27FC236}">
                  <a16:creationId xmlns:a16="http://schemas.microsoft.com/office/drawing/2014/main" id="{AC8B36DB-A3D5-ADF7-8137-77838A893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5932" y="3920758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1" name="Line 55">
              <a:extLst>
                <a:ext uri="{FF2B5EF4-FFF2-40B4-BE49-F238E27FC236}">
                  <a16:creationId xmlns:a16="http://schemas.microsoft.com/office/drawing/2014/main" id="{485A87D6-C30F-5D9E-DEF5-CF5069E20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519" y="3872199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2" name="Line 56">
              <a:extLst>
                <a:ext uri="{FF2B5EF4-FFF2-40B4-BE49-F238E27FC236}">
                  <a16:creationId xmlns:a16="http://schemas.microsoft.com/office/drawing/2014/main" id="{E0DD7D2F-0BF5-56D3-1182-A2FC7DD73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1029" y="3920758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3" name="Line 57">
              <a:extLst>
                <a:ext uri="{FF2B5EF4-FFF2-40B4-BE49-F238E27FC236}">
                  <a16:creationId xmlns:a16="http://schemas.microsoft.com/office/drawing/2014/main" id="{2586A989-DB39-20AE-C094-69538838E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478" y="3826674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4" name="Line 58">
              <a:extLst>
                <a:ext uri="{FF2B5EF4-FFF2-40B4-BE49-F238E27FC236}">
                  <a16:creationId xmlns:a16="http://schemas.microsoft.com/office/drawing/2014/main" id="{7B25B578-AF67-529B-B532-14BD25B99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988" y="3872199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5" name="Line 59">
              <a:extLst>
                <a:ext uri="{FF2B5EF4-FFF2-40B4-BE49-F238E27FC236}">
                  <a16:creationId xmlns:a16="http://schemas.microsoft.com/office/drawing/2014/main" id="{340AE236-75B5-FF83-304A-20AEB7F9B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198" y="3826674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6" name="Line 60">
              <a:extLst>
                <a:ext uri="{FF2B5EF4-FFF2-40B4-BE49-F238E27FC236}">
                  <a16:creationId xmlns:a16="http://schemas.microsoft.com/office/drawing/2014/main" id="{05276056-A93B-B70B-E94D-76639E463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9709" y="3872199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7" name="Line 61">
              <a:extLst>
                <a:ext uri="{FF2B5EF4-FFF2-40B4-BE49-F238E27FC236}">
                  <a16:creationId xmlns:a16="http://schemas.microsoft.com/office/drawing/2014/main" id="{04B9571D-51D5-48C2-006B-E2EE8873E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883" y="3826674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8" name="Line 62">
              <a:extLst>
                <a:ext uri="{FF2B5EF4-FFF2-40B4-BE49-F238E27FC236}">
                  <a16:creationId xmlns:a16="http://schemas.microsoft.com/office/drawing/2014/main" id="{68F63C83-C782-B442-71D1-D51E47507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2394" y="3872199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9" name="Line 63">
              <a:extLst>
                <a:ext uri="{FF2B5EF4-FFF2-40B4-BE49-F238E27FC236}">
                  <a16:creationId xmlns:a16="http://schemas.microsoft.com/office/drawing/2014/main" id="{32BF4F90-821F-BD7B-ECDB-4A854F69F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121" y="3826674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0" name="Line 64">
              <a:extLst>
                <a:ext uri="{FF2B5EF4-FFF2-40B4-BE49-F238E27FC236}">
                  <a16:creationId xmlns:a16="http://schemas.microsoft.com/office/drawing/2014/main" id="{F390DEFE-4E53-2567-FC10-E54F09ACB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8115" y="3872199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1" name="Line 65">
              <a:extLst>
                <a:ext uri="{FF2B5EF4-FFF2-40B4-BE49-F238E27FC236}">
                  <a16:creationId xmlns:a16="http://schemas.microsoft.com/office/drawing/2014/main" id="{02629C6E-79F8-721A-1DDC-56507494A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394" y="3826674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2" name="Line 66">
              <a:extLst>
                <a:ext uri="{FF2B5EF4-FFF2-40B4-BE49-F238E27FC236}">
                  <a16:creationId xmlns:a16="http://schemas.microsoft.com/office/drawing/2014/main" id="{058F6C51-D794-9DDD-CB0C-D7148B18B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9905" y="3872199"/>
              <a:ext cx="84979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3" name="Line 67">
              <a:extLst>
                <a:ext uri="{FF2B5EF4-FFF2-40B4-BE49-F238E27FC236}">
                  <a16:creationId xmlns:a16="http://schemas.microsoft.com/office/drawing/2014/main" id="{23ECF2DB-3100-12F5-2683-757D3B3BD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5702" y="3826674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4" name="Line 68">
              <a:extLst>
                <a:ext uri="{FF2B5EF4-FFF2-40B4-BE49-F238E27FC236}">
                  <a16:creationId xmlns:a16="http://schemas.microsoft.com/office/drawing/2014/main" id="{3021D3BC-0020-A61A-5AD5-7528FB46C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1695" y="3872199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5" name="Line 69">
              <a:extLst>
                <a:ext uri="{FF2B5EF4-FFF2-40B4-BE49-F238E27FC236}">
                  <a16:creationId xmlns:a16="http://schemas.microsoft.com/office/drawing/2014/main" id="{B3B7B78D-EDC2-AF11-ADC5-619F508F7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352" y="3826674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6" name="Line 70">
              <a:extLst>
                <a:ext uri="{FF2B5EF4-FFF2-40B4-BE49-F238E27FC236}">
                  <a16:creationId xmlns:a16="http://schemas.microsoft.com/office/drawing/2014/main" id="{90FA1896-E4EF-86FA-4833-E77071621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1346" y="3872199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7" name="Line 71">
              <a:extLst>
                <a:ext uri="{FF2B5EF4-FFF2-40B4-BE49-F238E27FC236}">
                  <a16:creationId xmlns:a16="http://schemas.microsoft.com/office/drawing/2014/main" id="{2F04E007-F2A5-3139-C6D3-309B3FBED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052" y="3826674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8" name="Line 72">
              <a:extLst>
                <a:ext uri="{FF2B5EF4-FFF2-40B4-BE49-F238E27FC236}">
                  <a16:creationId xmlns:a16="http://schemas.microsoft.com/office/drawing/2014/main" id="{1BADA720-06D4-C8AC-B445-BD8439F14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6562" y="3872199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9" name="Line 73">
              <a:extLst>
                <a:ext uri="{FF2B5EF4-FFF2-40B4-BE49-F238E27FC236}">
                  <a16:creationId xmlns:a16="http://schemas.microsoft.com/office/drawing/2014/main" id="{71399645-BBA7-AF54-DD2C-87304191A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591" y="3799360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0" name="Line 74">
              <a:extLst>
                <a:ext uri="{FF2B5EF4-FFF2-40B4-BE49-F238E27FC236}">
                  <a16:creationId xmlns:a16="http://schemas.microsoft.com/office/drawing/2014/main" id="{74CFC16C-38E0-CDB6-3DF6-CD7977A75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3101" y="3846401"/>
              <a:ext cx="83462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1" name="Line 75">
              <a:extLst>
                <a:ext uri="{FF2B5EF4-FFF2-40B4-BE49-F238E27FC236}">
                  <a16:creationId xmlns:a16="http://schemas.microsoft.com/office/drawing/2014/main" id="{BE805674-B49C-A7F6-794A-4FC3E4E0E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507" y="3769010"/>
              <a:ext cx="0" cy="94084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2" name="Line 76">
              <a:extLst>
                <a:ext uri="{FF2B5EF4-FFF2-40B4-BE49-F238E27FC236}">
                  <a16:creationId xmlns:a16="http://schemas.microsoft.com/office/drawing/2014/main" id="{1CAEF5F1-335C-719D-7561-B279544EF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7501" y="3816051"/>
              <a:ext cx="86497" cy="0"/>
            </a:xfrm>
            <a:prstGeom prst="line">
              <a:avLst/>
            </a:pr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5" name="Line 143">
              <a:extLst>
                <a:ext uri="{FF2B5EF4-FFF2-40B4-BE49-F238E27FC236}">
                  <a16:creationId xmlns:a16="http://schemas.microsoft.com/office/drawing/2014/main" id="{F60F5D45-2D4B-6D08-2771-0A2D3C1EA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097" y="3605123"/>
              <a:ext cx="3538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6" name="Line 144">
              <a:extLst>
                <a:ext uri="{FF2B5EF4-FFF2-40B4-BE49-F238E27FC236}">
                  <a16:creationId xmlns:a16="http://schemas.microsoft.com/office/drawing/2014/main" id="{E0BC767B-5481-7D37-CD0A-B0873BF02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097" y="4007254"/>
              <a:ext cx="3538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7" name="Line 145">
              <a:extLst>
                <a:ext uri="{FF2B5EF4-FFF2-40B4-BE49-F238E27FC236}">
                  <a16:creationId xmlns:a16="http://schemas.microsoft.com/office/drawing/2014/main" id="{15E44743-450A-6210-6D10-33FB98357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097" y="4409385"/>
              <a:ext cx="3538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8" name="Line 146">
              <a:extLst>
                <a:ext uri="{FF2B5EF4-FFF2-40B4-BE49-F238E27FC236}">
                  <a16:creationId xmlns:a16="http://schemas.microsoft.com/office/drawing/2014/main" id="{4B59F4EC-86F4-3A9F-435B-293CA5D8A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097" y="4811516"/>
              <a:ext cx="3538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9" name="Line 147">
              <a:extLst>
                <a:ext uri="{FF2B5EF4-FFF2-40B4-BE49-F238E27FC236}">
                  <a16:creationId xmlns:a16="http://schemas.microsoft.com/office/drawing/2014/main" id="{4AFA2A0D-8BD7-EBF8-CD24-AA2D85C83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097" y="5213648"/>
              <a:ext cx="3538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6" name="Freeform 154">
              <a:extLst>
                <a:ext uri="{FF2B5EF4-FFF2-40B4-BE49-F238E27FC236}">
                  <a16:creationId xmlns:a16="http://schemas.microsoft.com/office/drawing/2014/main" id="{D368A904-243A-545B-EF87-B526D318F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86" y="3594500"/>
              <a:ext cx="2124468" cy="471936"/>
            </a:xfrm>
            <a:custGeom>
              <a:avLst/>
              <a:gdLst>
                <a:gd name="T0" fmla="*/ 1400 w 1400"/>
                <a:gd name="T1" fmla="*/ 311 h 311"/>
                <a:gd name="T2" fmla="*/ 952 w 1400"/>
                <a:gd name="T3" fmla="*/ 311 h 311"/>
                <a:gd name="T4" fmla="*/ 952 w 1400"/>
                <a:gd name="T5" fmla="*/ 274 h 311"/>
                <a:gd name="T6" fmla="*/ 910 w 1400"/>
                <a:gd name="T7" fmla="*/ 274 h 311"/>
                <a:gd name="T8" fmla="*/ 910 w 1400"/>
                <a:gd name="T9" fmla="*/ 232 h 311"/>
                <a:gd name="T10" fmla="*/ 850 w 1400"/>
                <a:gd name="T11" fmla="*/ 232 h 311"/>
                <a:gd name="T12" fmla="*/ 850 w 1400"/>
                <a:gd name="T13" fmla="*/ 208 h 311"/>
                <a:gd name="T14" fmla="*/ 800 w 1400"/>
                <a:gd name="T15" fmla="*/ 208 h 311"/>
                <a:gd name="T16" fmla="*/ 800 w 1400"/>
                <a:gd name="T17" fmla="*/ 192 h 311"/>
                <a:gd name="T18" fmla="*/ 783 w 1400"/>
                <a:gd name="T19" fmla="*/ 192 h 311"/>
                <a:gd name="T20" fmla="*/ 783 w 1400"/>
                <a:gd name="T21" fmla="*/ 181 h 311"/>
                <a:gd name="T22" fmla="*/ 558 w 1400"/>
                <a:gd name="T23" fmla="*/ 181 h 311"/>
                <a:gd name="T24" fmla="*/ 558 w 1400"/>
                <a:gd name="T25" fmla="*/ 154 h 311"/>
                <a:gd name="T26" fmla="*/ 524 w 1400"/>
                <a:gd name="T27" fmla="*/ 154 h 311"/>
                <a:gd name="T28" fmla="*/ 524 w 1400"/>
                <a:gd name="T29" fmla="*/ 137 h 311"/>
                <a:gd name="T30" fmla="*/ 419 w 1400"/>
                <a:gd name="T31" fmla="*/ 137 h 311"/>
                <a:gd name="T32" fmla="*/ 419 w 1400"/>
                <a:gd name="T33" fmla="*/ 127 h 311"/>
                <a:gd name="T34" fmla="*/ 356 w 1400"/>
                <a:gd name="T35" fmla="*/ 127 h 311"/>
                <a:gd name="T36" fmla="*/ 356 w 1400"/>
                <a:gd name="T37" fmla="*/ 108 h 311"/>
                <a:gd name="T38" fmla="*/ 149 w 1400"/>
                <a:gd name="T39" fmla="*/ 108 h 311"/>
                <a:gd name="T40" fmla="*/ 149 w 1400"/>
                <a:gd name="T41" fmla="*/ 95 h 311"/>
                <a:gd name="T42" fmla="*/ 146 w 1400"/>
                <a:gd name="T43" fmla="*/ 95 h 311"/>
                <a:gd name="T44" fmla="*/ 146 w 1400"/>
                <a:gd name="T45" fmla="*/ 74 h 311"/>
                <a:gd name="T46" fmla="*/ 128 w 1400"/>
                <a:gd name="T47" fmla="*/ 74 h 311"/>
                <a:gd name="T48" fmla="*/ 128 w 1400"/>
                <a:gd name="T49" fmla="*/ 58 h 311"/>
                <a:gd name="T50" fmla="*/ 119 w 1400"/>
                <a:gd name="T51" fmla="*/ 58 h 311"/>
                <a:gd name="T52" fmla="*/ 119 w 1400"/>
                <a:gd name="T53" fmla="*/ 36 h 311"/>
                <a:gd name="T54" fmla="*/ 61 w 1400"/>
                <a:gd name="T55" fmla="*/ 36 h 311"/>
                <a:gd name="T56" fmla="*/ 61 w 1400"/>
                <a:gd name="T57" fmla="*/ 21 h 311"/>
                <a:gd name="T58" fmla="*/ 0 w 1400"/>
                <a:gd name="T59" fmla="*/ 21 h 311"/>
                <a:gd name="T60" fmla="*/ 0 w 1400"/>
                <a:gd name="T6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00" h="311">
                  <a:moveTo>
                    <a:pt x="1400" y="311"/>
                  </a:moveTo>
                  <a:lnTo>
                    <a:pt x="952" y="311"/>
                  </a:lnTo>
                  <a:lnTo>
                    <a:pt x="952" y="274"/>
                  </a:lnTo>
                  <a:lnTo>
                    <a:pt x="910" y="274"/>
                  </a:lnTo>
                  <a:lnTo>
                    <a:pt x="910" y="232"/>
                  </a:lnTo>
                  <a:lnTo>
                    <a:pt x="850" y="232"/>
                  </a:lnTo>
                  <a:lnTo>
                    <a:pt x="850" y="208"/>
                  </a:lnTo>
                  <a:lnTo>
                    <a:pt x="800" y="208"/>
                  </a:lnTo>
                  <a:lnTo>
                    <a:pt x="800" y="192"/>
                  </a:lnTo>
                  <a:lnTo>
                    <a:pt x="783" y="192"/>
                  </a:lnTo>
                  <a:lnTo>
                    <a:pt x="783" y="181"/>
                  </a:lnTo>
                  <a:lnTo>
                    <a:pt x="558" y="181"/>
                  </a:lnTo>
                  <a:lnTo>
                    <a:pt x="558" y="154"/>
                  </a:lnTo>
                  <a:lnTo>
                    <a:pt x="524" y="154"/>
                  </a:lnTo>
                  <a:lnTo>
                    <a:pt x="524" y="137"/>
                  </a:lnTo>
                  <a:lnTo>
                    <a:pt x="419" y="137"/>
                  </a:lnTo>
                  <a:lnTo>
                    <a:pt x="419" y="127"/>
                  </a:lnTo>
                  <a:lnTo>
                    <a:pt x="356" y="127"/>
                  </a:lnTo>
                  <a:lnTo>
                    <a:pt x="356" y="108"/>
                  </a:lnTo>
                  <a:lnTo>
                    <a:pt x="149" y="108"/>
                  </a:lnTo>
                  <a:lnTo>
                    <a:pt x="149" y="95"/>
                  </a:lnTo>
                  <a:lnTo>
                    <a:pt x="146" y="95"/>
                  </a:lnTo>
                  <a:lnTo>
                    <a:pt x="146" y="74"/>
                  </a:lnTo>
                  <a:lnTo>
                    <a:pt x="128" y="74"/>
                  </a:lnTo>
                  <a:lnTo>
                    <a:pt x="128" y="58"/>
                  </a:lnTo>
                  <a:lnTo>
                    <a:pt x="119" y="58"/>
                  </a:lnTo>
                  <a:lnTo>
                    <a:pt x="119" y="36"/>
                  </a:lnTo>
                  <a:lnTo>
                    <a:pt x="61" y="36"/>
                  </a:lnTo>
                  <a:lnTo>
                    <a:pt x="61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4BBA36D3-A1D5-8D14-E0FA-1EC72DF77DDC}"/>
                </a:ext>
              </a:extLst>
            </p:cNvPr>
            <p:cNvSpPr txBox="1"/>
            <p:nvPr/>
          </p:nvSpPr>
          <p:spPr>
            <a:xfrm>
              <a:off x="1047164" y="3523736"/>
              <a:ext cx="32701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100%</a:t>
              </a:r>
            </a:p>
          </p:txBody>
        </p:sp>
        <p:sp>
          <p:nvSpPr>
            <p:cNvPr id="873" name="TextBox 872">
              <a:extLst>
                <a:ext uri="{FF2B5EF4-FFF2-40B4-BE49-F238E27FC236}">
                  <a16:creationId xmlns:a16="http://schemas.microsoft.com/office/drawing/2014/main" id="{CEE240BE-CEEC-01F0-92D4-486468B8578C}"/>
                </a:ext>
              </a:extLst>
            </p:cNvPr>
            <p:cNvSpPr txBox="1"/>
            <p:nvPr/>
          </p:nvSpPr>
          <p:spPr>
            <a:xfrm>
              <a:off x="1119299" y="3928015"/>
              <a:ext cx="25487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75%</a:t>
              </a:r>
            </a:p>
          </p:txBody>
        </p: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D6B6F52F-D558-80CB-AA3B-6D7CD46225DC}"/>
                </a:ext>
              </a:extLst>
            </p:cNvPr>
            <p:cNvSpPr txBox="1"/>
            <p:nvPr/>
          </p:nvSpPr>
          <p:spPr>
            <a:xfrm>
              <a:off x="1119299" y="4332293"/>
              <a:ext cx="254878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50%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7B39CEF8-E0E1-9D05-11D4-992B67602D22}"/>
                </a:ext>
              </a:extLst>
            </p:cNvPr>
            <p:cNvSpPr txBox="1"/>
            <p:nvPr/>
          </p:nvSpPr>
          <p:spPr>
            <a:xfrm>
              <a:off x="1123082" y="4737714"/>
              <a:ext cx="251095" cy="15160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25%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FC4D946E-E345-DF49-4AA5-029D13D5D932}"/>
                </a:ext>
              </a:extLst>
            </p:cNvPr>
            <p:cNvSpPr txBox="1"/>
            <p:nvPr/>
          </p:nvSpPr>
          <p:spPr>
            <a:xfrm>
              <a:off x="1191434" y="5140850"/>
              <a:ext cx="182743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0%</a:t>
              </a:r>
            </a:p>
          </p:txBody>
        </p:sp>
        <p:grpSp>
          <p:nvGrpSpPr>
            <p:cNvPr id="884" name="Group 883">
              <a:extLst>
                <a:ext uri="{FF2B5EF4-FFF2-40B4-BE49-F238E27FC236}">
                  <a16:creationId xmlns:a16="http://schemas.microsoft.com/office/drawing/2014/main" id="{408905F3-8E4B-E4FE-84E4-A0029E294C29}"/>
                </a:ext>
              </a:extLst>
            </p:cNvPr>
            <p:cNvGrpSpPr/>
            <p:nvPr/>
          </p:nvGrpSpPr>
          <p:grpSpPr>
            <a:xfrm>
              <a:off x="1568489" y="5323165"/>
              <a:ext cx="3339304" cy="153888"/>
              <a:chOff x="1582490" y="3335301"/>
              <a:chExt cx="3389609" cy="156206"/>
            </a:xfrm>
          </p:grpSpPr>
          <p:sp>
            <p:nvSpPr>
              <p:cNvPr id="885" name="TextBox 884">
                <a:extLst>
                  <a:ext uri="{FF2B5EF4-FFF2-40B4-BE49-F238E27FC236}">
                    <a16:creationId xmlns:a16="http://schemas.microsoft.com/office/drawing/2014/main" id="{4BF4D674-E195-60A0-AAEC-DE28A16AB5EB}"/>
                  </a:ext>
                </a:extLst>
              </p:cNvPr>
              <p:cNvSpPr txBox="1"/>
              <p:nvPr/>
            </p:nvSpPr>
            <p:spPr>
              <a:xfrm>
                <a:off x="1582490" y="3335301"/>
                <a:ext cx="73223" cy="156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C6D6E64D-91D4-4CF5-821F-22E201143EB1}"/>
                  </a:ext>
                </a:extLst>
              </p:cNvPr>
              <p:cNvSpPr txBox="1"/>
              <p:nvPr/>
            </p:nvSpPr>
            <p:spPr>
              <a:xfrm>
                <a:off x="2203105" y="3335301"/>
                <a:ext cx="146444" cy="156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887" name="TextBox 886">
                <a:extLst>
                  <a:ext uri="{FF2B5EF4-FFF2-40B4-BE49-F238E27FC236}">
                    <a16:creationId xmlns:a16="http://schemas.microsoft.com/office/drawing/2014/main" id="{FD8A7510-69A2-C36E-4AB5-B0E83E224CB7}"/>
                  </a:ext>
                </a:extLst>
              </p:cNvPr>
              <p:cNvSpPr txBox="1"/>
              <p:nvPr/>
            </p:nvSpPr>
            <p:spPr>
              <a:xfrm>
                <a:off x="2860328" y="3335301"/>
                <a:ext cx="146444" cy="156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24</a:t>
                </a:r>
              </a:p>
            </p:txBody>
          </p:sp>
          <p:sp>
            <p:nvSpPr>
              <p:cNvPr id="888" name="TextBox 887">
                <a:extLst>
                  <a:ext uri="{FF2B5EF4-FFF2-40B4-BE49-F238E27FC236}">
                    <a16:creationId xmlns:a16="http://schemas.microsoft.com/office/drawing/2014/main" id="{B254F337-7527-7A73-3016-0765CAEB0492}"/>
                  </a:ext>
                </a:extLst>
              </p:cNvPr>
              <p:cNvSpPr txBox="1"/>
              <p:nvPr/>
            </p:nvSpPr>
            <p:spPr>
              <a:xfrm>
                <a:off x="3508029" y="3335301"/>
                <a:ext cx="146444" cy="156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36</a:t>
                </a:r>
              </a:p>
            </p:txBody>
          </p: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32B1FB06-7623-0556-A20D-8C7698D7DB82}"/>
                  </a:ext>
                </a:extLst>
              </p:cNvPr>
              <p:cNvSpPr txBox="1"/>
              <p:nvPr/>
            </p:nvSpPr>
            <p:spPr>
              <a:xfrm>
                <a:off x="4171604" y="3335301"/>
                <a:ext cx="146444" cy="156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48</a:t>
                </a:r>
              </a:p>
            </p:txBody>
          </p:sp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3387A934-333B-BA90-97E2-37586928C3F0}"/>
                  </a:ext>
                </a:extLst>
              </p:cNvPr>
              <p:cNvSpPr txBox="1"/>
              <p:nvPr/>
            </p:nvSpPr>
            <p:spPr>
              <a:xfrm>
                <a:off x="4825655" y="3335301"/>
                <a:ext cx="146444" cy="1562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60</a:t>
                </a:r>
              </a:p>
            </p:txBody>
          </p:sp>
        </p:grp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BCE1FAB9-B8EC-5A36-15CD-4AB60FF698B0}"/>
                </a:ext>
              </a:extLst>
            </p:cNvPr>
            <p:cNvSpPr txBox="1"/>
            <p:nvPr/>
          </p:nvSpPr>
          <p:spPr>
            <a:xfrm>
              <a:off x="3510035" y="3822140"/>
              <a:ext cx="112851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71% (CI: 58%-87%)</a:t>
              </a: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935070D4-86FE-C905-A845-AFAF417E6B3B}"/>
                </a:ext>
              </a:extLst>
            </p:cNvPr>
            <p:cNvSpPr txBox="1"/>
            <p:nvPr/>
          </p:nvSpPr>
          <p:spPr>
            <a:xfrm>
              <a:off x="2843884" y="3399472"/>
              <a:ext cx="37189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DFS</a:t>
              </a:r>
              <a:r>
                <a:rPr kumimoji="0" lang="en-US" sz="1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0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tent Placeholder 2"/>
          <p:cNvSpPr txBox="1">
            <a:spLocks/>
          </p:cNvSpPr>
          <p:nvPr/>
        </p:nvSpPr>
        <p:spPr bwMode="auto">
          <a:xfrm>
            <a:off x="372533" y="4657623"/>
            <a:ext cx="11446934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60960" rIns="0" bIns="60960" numCol="1" anchor="t" anchorCtr="0" compatLnSpc="1">
            <a:prstTxWarp prst="textNoShape">
              <a:avLst/>
            </a:prstTxWarp>
            <a:spAutoFit/>
          </a:bodyPr>
          <a:lstStyle>
            <a:lvl1pPr marL="282575" indent="-282575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Char char="•"/>
            </a:lvl1pPr>
            <a:lvl2pPr marL="684213" indent="-3429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−"/>
              <a:defRPr sz="2000"/>
            </a:lvl2pPr>
            <a:lvl3pPr indent="-230188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</a:lvl3pPr>
            <a:lvl4pPr marL="1144588" indent="-230188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−"/>
            </a:lvl4pPr>
            <a:lvl5pPr marL="1376363" indent="-231775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•"/>
            </a:lvl5pPr>
            <a:lvl6pPr marL="25146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6pPr>
            <a:lvl7pPr marL="29718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7pPr>
            <a:lvl8pPr marL="34290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8pPr>
            <a:lvl9pPr marL="38862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9pPr>
          </a:lstStyle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At a longer median follow-up of 28.8 months, 29 patients (55% of cases after 2–3 cycles of blinatumomab) proceeded to alloHSCT</a:t>
            </a:r>
          </a:p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OS and DFS probabilities did not differ between the allografted and nonallografted populations</a:t>
            </a:r>
          </a:p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The allografted patient population was enriched in MRD-positive cases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6D19C46-4BF4-85D9-3A81-DE0C8693E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number of patients at risk at each timepoint was not disclosed in this oral presentation.</a:t>
            </a:r>
            <a:endParaRPr kumimoji="0" lang="en-US" sz="9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alloHSCT, allogeneic hematopoietic stem cell transplantation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DFS, disease-free survival; 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MRD, measurable residual disease;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OS, overall survival</a:t>
            </a: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Chiaretti S, et al. Oral presentation at: Virtual Congress of European Hematology Association; June 9-17, 2021.</a:t>
            </a:r>
            <a:endParaRPr kumimoji="0" lang="en-US" sz="900" b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365760"/>
            <a:ext cx="11461750" cy="430887"/>
          </a:xfrm>
        </p:spPr>
        <p:txBody>
          <a:bodyPr/>
          <a:lstStyle/>
          <a:p>
            <a:r>
              <a:rPr lang="en-US" sz="2800" noProof="0" dirty="0"/>
              <a:t>OS and DFS Outcomes Were Independent of AlloHSCT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DCF964-B643-414D-B319-96FAE78BE112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F7D1AD38-6AFB-254D-B179-8556D9D47061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534F8A38-9031-A343-91CA-AB1B69CBD298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11FDF9-07B0-034E-A685-61CB0148B6E9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FAD2B70-C164-074C-B7DB-C9DA3A973836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14" name="Freeform 60">
                <a:extLst>
                  <a:ext uri="{FF2B5EF4-FFF2-40B4-BE49-F238E27FC236}">
                    <a16:creationId xmlns:a16="http://schemas.microsoft.com/office/drawing/2014/main" id="{B42863A0-5373-9F4F-9897-886C356FD066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61">
                <a:extLst>
                  <a:ext uri="{FF2B5EF4-FFF2-40B4-BE49-F238E27FC236}">
                    <a16:creationId xmlns:a16="http://schemas.microsoft.com/office/drawing/2014/main" id="{B7ECD255-A043-3346-A348-B859AA8EFEF9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556EBF-E7AB-A348-9F8D-C11EB2EA0A66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2B8E06-88EB-934C-A401-FD62FCD74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6615225-FFD4-D545-81E6-92719E22E765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33BF5D-C5A6-2D48-AE3B-164D0D76FD7F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0" name="Freeform 60">
                <a:extLst>
                  <a:ext uri="{FF2B5EF4-FFF2-40B4-BE49-F238E27FC236}">
                    <a16:creationId xmlns:a16="http://schemas.microsoft.com/office/drawing/2014/main" id="{913ADF93-A2F2-2149-BC60-E3F58E5B0D2B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61">
                <a:extLst>
                  <a:ext uri="{FF2B5EF4-FFF2-40B4-BE49-F238E27FC236}">
                    <a16:creationId xmlns:a16="http://schemas.microsoft.com/office/drawing/2014/main" id="{1F75F03A-4A6E-F643-ADF1-46039BE167F2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28AA0A-7F68-B347-98DF-86371E442D49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2" name="Rounded 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7F55C164-7947-4049-B85C-81327E0A17BE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ounded Rectangle 22">
            <a:hlinkClick r:id="rId4" action="ppaction://hlinksldjump"/>
            <a:extLst>
              <a:ext uri="{FF2B5EF4-FFF2-40B4-BE49-F238E27FC236}">
                <a16:creationId xmlns:a16="http://schemas.microsoft.com/office/drawing/2014/main" id="{29E906D9-899D-2142-B130-E84239726301}"/>
              </a:ext>
            </a:extLst>
          </p:cNvPr>
          <p:cNvSpPr/>
          <p:nvPr/>
        </p:nvSpPr>
        <p:spPr bwMode="auto">
          <a:xfrm>
            <a:off x="10536335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Rounded 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3015E1A4-EE5A-004D-8DA9-E810B7F57FDA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737AF882-2A1C-449F-95FD-7CADC25EC463}"/>
              </a:ext>
            </a:extLst>
          </p:cNvPr>
          <p:cNvSpPr txBox="1"/>
          <p:nvPr/>
        </p:nvSpPr>
        <p:spPr>
          <a:xfrm>
            <a:off x="10113871" y="-1940"/>
            <a:ext cx="1111202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D-ALBA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76BE151D-5BE2-ABC0-82DF-68BD603645DC}"/>
              </a:ext>
            </a:extLst>
          </p:cNvPr>
          <p:cNvGrpSpPr/>
          <p:nvPr/>
        </p:nvGrpSpPr>
        <p:grpSpPr>
          <a:xfrm>
            <a:off x="480177" y="1403198"/>
            <a:ext cx="5414400" cy="3126308"/>
            <a:chOff x="480177" y="1403198"/>
            <a:chExt cx="5414400" cy="3126308"/>
          </a:xfrm>
        </p:grpSpPr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C4D3A0C1-0938-8742-F21E-F2CC9F61B029}"/>
                </a:ext>
              </a:extLst>
            </p:cNvPr>
            <p:cNvSpPr txBox="1"/>
            <p:nvPr/>
          </p:nvSpPr>
          <p:spPr>
            <a:xfrm>
              <a:off x="3419707" y="1403198"/>
              <a:ext cx="2805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OS</a:t>
              </a:r>
            </a:p>
          </p:txBody>
        </p:sp>
        <p:sp>
          <p:nvSpPr>
            <p:cNvPr id="712" name="Line 7">
              <a:extLst>
                <a:ext uri="{FF2B5EF4-FFF2-40B4-BE49-F238E27FC236}">
                  <a16:creationId xmlns:a16="http://schemas.microsoft.com/office/drawing/2014/main" id="{6B4A9339-70FA-72D3-36C6-45E6FF752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849" y="1793345"/>
              <a:ext cx="4681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3" name="Line 8">
              <a:extLst>
                <a:ext uri="{FF2B5EF4-FFF2-40B4-BE49-F238E27FC236}">
                  <a16:creationId xmlns:a16="http://schemas.microsoft.com/office/drawing/2014/main" id="{814B4A27-6D65-FABE-17C5-477AFD3D0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849" y="2341032"/>
              <a:ext cx="4681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4" name="Line 9">
              <a:extLst>
                <a:ext uri="{FF2B5EF4-FFF2-40B4-BE49-F238E27FC236}">
                  <a16:creationId xmlns:a16="http://schemas.microsoft.com/office/drawing/2014/main" id="{9271354F-5C47-6E19-E51F-67E2D84CD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849" y="2887132"/>
              <a:ext cx="4681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5" name="Line 10">
              <a:extLst>
                <a:ext uri="{FF2B5EF4-FFF2-40B4-BE49-F238E27FC236}">
                  <a16:creationId xmlns:a16="http://schemas.microsoft.com/office/drawing/2014/main" id="{32375739-7E86-142A-D46D-AE34E429A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849" y="3434820"/>
              <a:ext cx="4681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6" name="Line 11">
              <a:extLst>
                <a:ext uri="{FF2B5EF4-FFF2-40B4-BE49-F238E27FC236}">
                  <a16:creationId xmlns:a16="http://schemas.microsoft.com/office/drawing/2014/main" id="{061AE36F-53E4-4FB5-325B-A1C0401AB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849" y="3980920"/>
              <a:ext cx="4681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3" name="Freeform 31">
              <a:extLst>
                <a:ext uri="{FF2B5EF4-FFF2-40B4-BE49-F238E27FC236}">
                  <a16:creationId xmlns:a16="http://schemas.microsoft.com/office/drawing/2014/main" id="{7EEAB788-E8D5-FBD6-8524-E467CDA43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1793345"/>
              <a:ext cx="2859088" cy="542925"/>
            </a:xfrm>
            <a:custGeom>
              <a:avLst/>
              <a:gdLst>
                <a:gd name="T0" fmla="*/ 1801 w 1801"/>
                <a:gd name="T1" fmla="*/ 342 h 342"/>
                <a:gd name="T2" fmla="*/ 1306 w 1801"/>
                <a:gd name="T3" fmla="*/ 342 h 342"/>
                <a:gd name="T4" fmla="*/ 1306 w 1801"/>
                <a:gd name="T5" fmla="*/ 255 h 342"/>
                <a:gd name="T6" fmla="*/ 1113 w 1801"/>
                <a:gd name="T7" fmla="*/ 255 h 342"/>
                <a:gd name="T8" fmla="*/ 1113 w 1801"/>
                <a:gd name="T9" fmla="*/ 205 h 342"/>
                <a:gd name="T10" fmla="*/ 440 w 1801"/>
                <a:gd name="T11" fmla="*/ 205 h 342"/>
                <a:gd name="T12" fmla="*/ 440 w 1801"/>
                <a:gd name="T13" fmla="*/ 172 h 342"/>
                <a:gd name="T14" fmla="*/ 376 w 1801"/>
                <a:gd name="T15" fmla="*/ 172 h 342"/>
                <a:gd name="T16" fmla="*/ 376 w 1801"/>
                <a:gd name="T17" fmla="*/ 117 h 342"/>
                <a:gd name="T18" fmla="*/ 332 w 1801"/>
                <a:gd name="T19" fmla="*/ 117 h 342"/>
                <a:gd name="T20" fmla="*/ 332 w 1801"/>
                <a:gd name="T21" fmla="*/ 101 h 342"/>
                <a:gd name="T22" fmla="*/ 311 w 1801"/>
                <a:gd name="T23" fmla="*/ 101 h 342"/>
                <a:gd name="T24" fmla="*/ 311 w 1801"/>
                <a:gd name="T25" fmla="*/ 83 h 342"/>
                <a:gd name="T26" fmla="*/ 298 w 1801"/>
                <a:gd name="T27" fmla="*/ 83 h 342"/>
                <a:gd name="T28" fmla="*/ 298 w 1801"/>
                <a:gd name="T29" fmla="*/ 69 h 342"/>
                <a:gd name="T30" fmla="*/ 217 w 1801"/>
                <a:gd name="T31" fmla="*/ 69 h 342"/>
                <a:gd name="T32" fmla="*/ 217 w 1801"/>
                <a:gd name="T33" fmla="*/ 44 h 342"/>
                <a:gd name="T34" fmla="*/ 94 w 1801"/>
                <a:gd name="T35" fmla="*/ 44 h 342"/>
                <a:gd name="T36" fmla="*/ 94 w 1801"/>
                <a:gd name="T37" fmla="*/ 21 h 342"/>
                <a:gd name="T38" fmla="*/ 0 w 1801"/>
                <a:gd name="T39" fmla="*/ 21 h 342"/>
                <a:gd name="T40" fmla="*/ 0 w 1801"/>
                <a:gd name="T41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01" h="342">
                  <a:moveTo>
                    <a:pt x="1801" y="342"/>
                  </a:moveTo>
                  <a:lnTo>
                    <a:pt x="1306" y="342"/>
                  </a:lnTo>
                  <a:lnTo>
                    <a:pt x="1306" y="255"/>
                  </a:lnTo>
                  <a:lnTo>
                    <a:pt x="1113" y="255"/>
                  </a:lnTo>
                  <a:lnTo>
                    <a:pt x="1113" y="205"/>
                  </a:lnTo>
                  <a:lnTo>
                    <a:pt x="440" y="205"/>
                  </a:lnTo>
                  <a:lnTo>
                    <a:pt x="440" y="172"/>
                  </a:lnTo>
                  <a:lnTo>
                    <a:pt x="376" y="172"/>
                  </a:lnTo>
                  <a:lnTo>
                    <a:pt x="376" y="117"/>
                  </a:lnTo>
                  <a:lnTo>
                    <a:pt x="332" y="117"/>
                  </a:lnTo>
                  <a:lnTo>
                    <a:pt x="332" y="101"/>
                  </a:lnTo>
                  <a:lnTo>
                    <a:pt x="311" y="101"/>
                  </a:lnTo>
                  <a:lnTo>
                    <a:pt x="311" y="83"/>
                  </a:lnTo>
                  <a:lnTo>
                    <a:pt x="298" y="83"/>
                  </a:lnTo>
                  <a:lnTo>
                    <a:pt x="298" y="69"/>
                  </a:lnTo>
                  <a:lnTo>
                    <a:pt x="217" y="69"/>
                  </a:lnTo>
                  <a:lnTo>
                    <a:pt x="217" y="44"/>
                  </a:lnTo>
                  <a:lnTo>
                    <a:pt x="94" y="44"/>
                  </a:lnTo>
                  <a:lnTo>
                    <a:pt x="94" y="2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4" name="Line 32">
              <a:extLst>
                <a:ext uri="{FF2B5EF4-FFF2-40B4-BE49-F238E27FC236}">
                  <a16:creationId xmlns:a16="http://schemas.microsoft.com/office/drawing/2014/main" id="{AC486006-3D4A-B47C-ABCE-F1BAB320B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575" y="2299757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5" name="Line 33">
              <a:extLst>
                <a:ext uri="{FF2B5EF4-FFF2-40B4-BE49-F238E27FC236}">
                  <a16:creationId xmlns:a16="http://schemas.microsoft.com/office/drawing/2014/main" id="{894FE39D-F930-4C4E-5C0D-27C16D025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5300" y="2344207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6" name="Line 56">
              <a:extLst>
                <a:ext uri="{FF2B5EF4-FFF2-40B4-BE49-F238E27FC236}">
                  <a16:creationId xmlns:a16="http://schemas.microsoft.com/office/drawing/2014/main" id="{AD6526C6-3155-E9B4-8C31-705227638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613" y="2299757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7" name="Line 57">
              <a:extLst>
                <a:ext uri="{FF2B5EF4-FFF2-40B4-BE49-F238E27FC236}">
                  <a16:creationId xmlns:a16="http://schemas.microsoft.com/office/drawing/2014/main" id="{8E02ACB4-1CBC-2961-C636-FF6FAA841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2750" y="23442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8" name="Line 58">
              <a:extLst>
                <a:ext uri="{FF2B5EF4-FFF2-40B4-BE49-F238E27FC236}">
                  <a16:creationId xmlns:a16="http://schemas.microsoft.com/office/drawing/2014/main" id="{50CDE4B6-B985-13DD-37EA-506A1C459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163" y="2299757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9" name="Line 59">
              <a:extLst>
                <a:ext uri="{FF2B5EF4-FFF2-40B4-BE49-F238E27FC236}">
                  <a16:creationId xmlns:a16="http://schemas.microsoft.com/office/drawing/2014/main" id="{84C77384-9BB4-B37E-6F6A-46D9733CC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1300" y="23442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0" name="Line 60">
              <a:extLst>
                <a:ext uri="{FF2B5EF4-FFF2-40B4-BE49-F238E27FC236}">
                  <a16:creationId xmlns:a16="http://schemas.microsoft.com/office/drawing/2014/main" id="{B948B494-613E-992B-BAEF-8EF98FCB2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213" y="2299757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1" name="Line 61">
              <a:extLst>
                <a:ext uri="{FF2B5EF4-FFF2-40B4-BE49-F238E27FC236}">
                  <a16:creationId xmlns:a16="http://schemas.microsoft.com/office/drawing/2014/main" id="{32F413F6-37EB-C911-0581-74AC5ABBE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1763" y="23442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2" name="Line 62">
              <a:extLst>
                <a:ext uri="{FF2B5EF4-FFF2-40B4-BE49-F238E27FC236}">
                  <a16:creationId xmlns:a16="http://schemas.microsoft.com/office/drawing/2014/main" id="{F28DD669-C138-D9D2-08CD-F86CC6DD4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4138" y="2299757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3" name="Line 63">
              <a:extLst>
                <a:ext uri="{FF2B5EF4-FFF2-40B4-BE49-F238E27FC236}">
                  <a16:creationId xmlns:a16="http://schemas.microsoft.com/office/drawing/2014/main" id="{3CAE604B-3B2C-B47A-9EAE-DD484CDFC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1275" y="2344207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4" name="Line 64">
              <a:extLst>
                <a:ext uri="{FF2B5EF4-FFF2-40B4-BE49-F238E27FC236}">
                  <a16:creationId xmlns:a16="http://schemas.microsoft.com/office/drawing/2014/main" id="{1C97D811-AE9C-0094-B3F2-A63476A2F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100" y="2299757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5" name="Line 65">
              <a:extLst>
                <a:ext uri="{FF2B5EF4-FFF2-40B4-BE49-F238E27FC236}">
                  <a16:creationId xmlns:a16="http://schemas.microsoft.com/office/drawing/2014/main" id="{9A0B10AA-E95E-0DE9-C674-5F1243377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3650" y="23442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6" name="Line 66">
              <a:extLst>
                <a:ext uri="{FF2B5EF4-FFF2-40B4-BE49-F238E27FC236}">
                  <a16:creationId xmlns:a16="http://schemas.microsoft.com/office/drawing/2014/main" id="{BC817BCD-C967-AD2F-1AE3-BDC4A3793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7938" y="2299757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7" name="Line 67">
              <a:extLst>
                <a:ext uri="{FF2B5EF4-FFF2-40B4-BE49-F238E27FC236}">
                  <a16:creationId xmlns:a16="http://schemas.microsoft.com/office/drawing/2014/main" id="{C9A5D7C9-8682-1915-EBF6-A867524F7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5075" y="23442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8" name="Line 68">
              <a:extLst>
                <a:ext uri="{FF2B5EF4-FFF2-40B4-BE49-F238E27FC236}">
                  <a16:creationId xmlns:a16="http://schemas.microsoft.com/office/drawing/2014/main" id="{69F63EE9-F3CD-F54B-F59E-93DBFFA55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913" y="2299757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9" name="Line 69">
              <a:extLst>
                <a:ext uri="{FF2B5EF4-FFF2-40B4-BE49-F238E27FC236}">
                  <a16:creationId xmlns:a16="http://schemas.microsoft.com/office/drawing/2014/main" id="{A433A2F6-97C3-7926-EDA7-ED29FA3FF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2050" y="23442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0" name="Line 70">
              <a:extLst>
                <a:ext uri="{FF2B5EF4-FFF2-40B4-BE49-F238E27FC236}">
                  <a16:creationId xmlns:a16="http://schemas.microsoft.com/office/drawing/2014/main" id="{713185D3-052D-E498-19CE-AAA1E028D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2675" y="2299757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1" name="Line 71">
              <a:extLst>
                <a:ext uri="{FF2B5EF4-FFF2-40B4-BE49-F238E27FC236}">
                  <a16:creationId xmlns:a16="http://schemas.microsoft.com/office/drawing/2014/main" id="{4B85600D-E0FA-FBFB-B026-ED2C92A17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8225" y="23442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2" name="Line 72">
              <a:extLst>
                <a:ext uri="{FF2B5EF4-FFF2-40B4-BE49-F238E27FC236}">
                  <a16:creationId xmlns:a16="http://schemas.microsoft.com/office/drawing/2014/main" id="{6AFE0FFA-19E2-5C95-6E0D-0625C60E6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25" y="2158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3" name="Line 73">
              <a:extLst>
                <a:ext uri="{FF2B5EF4-FFF2-40B4-BE49-F238E27FC236}">
                  <a16:creationId xmlns:a16="http://schemas.microsoft.com/office/drawing/2014/main" id="{8D71648A-3A11-EF70-B656-A4A7C14B4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9963" y="220133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4" name="Line 74">
              <a:extLst>
                <a:ext uri="{FF2B5EF4-FFF2-40B4-BE49-F238E27FC236}">
                  <a16:creationId xmlns:a16="http://schemas.microsoft.com/office/drawing/2014/main" id="{4C4D3540-63F1-16D4-ADE4-A64277B8E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850" y="2158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5" name="Line 75">
              <a:extLst>
                <a:ext uri="{FF2B5EF4-FFF2-40B4-BE49-F238E27FC236}">
                  <a16:creationId xmlns:a16="http://schemas.microsoft.com/office/drawing/2014/main" id="{5723BCB3-5FEF-2708-1C3A-5A77CDDF6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4400" y="220133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6" name="Line 76">
              <a:extLst>
                <a:ext uri="{FF2B5EF4-FFF2-40B4-BE49-F238E27FC236}">
                  <a16:creationId xmlns:a16="http://schemas.microsoft.com/office/drawing/2014/main" id="{07E03C19-E535-CC9F-0590-E71818093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400" y="2158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7" name="Line 77">
              <a:extLst>
                <a:ext uri="{FF2B5EF4-FFF2-40B4-BE49-F238E27FC236}">
                  <a16:creationId xmlns:a16="http://schemas.microsoft.com/office/drawing/2014/main" id="{61D577FD-B30B-7C75-E3BD-2EAECBB66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1538" y="220133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8" name="Line 78">
              <a:extLst>
                <a:ext uri="{FF2B5EF4-FFF2-40B4-BE49-F238E27FC236}">
                  <a16:creationId xmlns:a16="http://schemas.microsoft.com/office/drawing/2014/main" id="{2BAD8996-DA02-7889-A125-DB3E6C3ED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663" y="2158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9" name="Line 79">
              <a:extLst>
                <a:ext uri="{FF2B5EF4-FFF2-40B4-BE49-F238E27FC236}">
                  <a16:creationId xmlns:a16="http://schemas.microsoft.com/office/drawing/2014/main" id="{16564B81-3A7F-234C-FFCE-3D2CD280F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5800" y="220133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0" name="Line 80">
              <a:extLst>
                <a:ext uri="{FF2B5EF4-FFF2-40B4-BE49-F238E27FC236}">
                  <a16:creationId xmlns:a16="http://schemas.microsoft.com/office/drawing/2014/main" id="{9E108075-8F5E-88D1-14A3-0F3046F42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1" name="Line 81">
              <a:extLst>
                <a:ext uri="{FF2B5EF4-FFF2-40B4-BE49-F238E27FC236}">
                  <a16:creationId xmlns:a16="http://schemas.microsoft.com/office/drawing/2014/main" id="{F68AD7F9-406F-9FB8-6D69-AF1D8F363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5638" y="2118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2" name="Line 82">
              <a:extLst>
                <a:ext uri="{FF2B5EF4-FFF2-40B4-BE49-F238E27FC236}">
                  <a16:creationId xmlns:a16="http://schemas.microsoft.com/office/drawing/2014/main" id="{7F688B44-37E1-9D51-1860-970DD7135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063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3" name="Line 83">
              <a:extLst>
                <a:ext uri="{FF2B5EF4-FFF2-40B4-BE49-F238E27FC236}">
                  <a16:creationId xmlns:a16="http://schemas.microsoft.com/office/drawing/2014/main" id="{34FF2551-C524-8165-49E3-E8A4C89A1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4200" y="2118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4" name="Line 84">
              <a:extLst>
                <a:ext uri="{FF2B5EF4-FFF2-40B4-BE49-F238E27FC236}">
                  <a16:creationId xmlns:a16="http://schemas.microsoft.com/office/drawing/2014/main" id="{970F7F1F-9B64-A29B-38E9-B0A605A83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375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5" name="Line 85">
              <a:extLst>
                <a:ext uri="{FF2B5EF4-FFF2-40B4-BE49-F238E27FC236}">
                  <a16:creationId xmlns:a16="http://schemas.microsoft.com/office/drawing/2014/main" id="{C5C4EAAD-3ED7-59A3-5F63-6378E9D32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925" y="2118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6" name="Line 86">
              <a:extLst>
                <a:ext uri="{FF2B5EF4-FFF2-40B4-BE49-F238E27FC236}">
                  <a16:creationId xmlns:a16="http://schemas.microsoft.com/office/drawing/2014/main" id="{12D70B2A-3B3A-B11B-B59F-49D2C98D6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7" name="Line 87">
              <a:extLst>
                <a:ext uri="{FF2B5EF4-FFF2-40B4-BE49-F238E27FC236}">
                  <a16:creationId xmlns:a16="http://schemas.microsoft.com/office/drawing/2014/main" id="{27885401-9B36-8034-4181-55B1F1A11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3550" y="2118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8" name="Line 88">
              <a:extLst>
                <a:ext uri="{FF2B5EF4-FFF2-40B4-BE49-F238E27FC236}">
                  <a16:creationId xmlns:a16="http://schemas.microsoft.com/office/drawing/2014/main" id="{856F908D-4ED7-B492-DA37-E72279793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838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9" name="Line 89">
              <a:extLst>
                <a:ext uri="{FF2B5EF4-FFF2-40B4-BE49-F238E27FC236}">
                  <a16:creationId xmlns:a16="http://schemas.microsoft.com/office/drawing/2014/main" id="{285AC686-D5D5-647B-B6B4-B39BD4528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4975" y="2118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0" name="Line 90">
              <a:extLst>
                <a:ext uri="{FF2B5EF4-FFF2-40B4-BE49-F238E27FC236}">
                  <a16:creationId xmlns:a16="http://schemas.microsoft.com/office/drawing/2014/main" id="{4E7791D5-A1A9-39DF-7F51-2113FA5B4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238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1" name="Line 91">
              <a:extLst>
                <a:ext uri="{FF2B5EF4-FFF2-40B4-BE49-F238E27FC236}">
                  <a16:creationId xmlns:a16="http://schemas.microsoft.com/office/drawing/2014/main" id="{D5696295-5697-CA4B-516E-CCBAD27D9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9550" y="2118782"/>
              <a:ext cx="82550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2" name="Line 92">
              <a:extLst>
                <a:ext uri="{FF2B5EF4-FFF2-40B4-BE49-F238E27FC236}">
                  <a16:creationId xmlns:a16="http://schemas.microsoft.com/office/drawing/2014/main" id="{C1D89ED1-7983-13DF-12BF-65CC5B9A4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875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3" name="Line 93">
              <a:extLst>
                <a:ext uri="{FF2B5EF4-FFF2-40B4-BE49-F238E27FC236}">
                  <a16:creationId xmlns:a16="http://schemas.microsoft.com/office/drawing/2014/main" id="{CACD9277-F01D-86A6-DC39-3E81BEE73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3188" y="2118782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4" name="Line 94">
              <a:extLst>
                <a:ext uri="{FF2B5EF4-FFF2-40B4-BE49-F238E27FC236}">
                  <a16:creationId xmlns:a16="http://schemas.microsoft.com/office/drawing/2014/main" id="{E76A95EA-2510-D5CA-519B-8552D0ECD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7788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5" name="Line 95">
              <a:extLst>
                <a:ext uri="{FF2B5EF4-FFF2-40B4-BE49-F238E27FC236}">
                  <a16:creationId xmlns:a16="http://schemas.microsoft.com/office/drawing/2014/main" id="{98D8E4AC-71FD-EB1B-0F76-51B7E56DB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8100" y="2118782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6" name="Line 96">
              <a:extLst>
                <a:ext uri="{FF2B5EF4-FFF2-40B4-BE49-F238E27FC236}">
                  <a16:creationId xmlns:a16="http://schemas.microsoft.com/office/drawing/2014/main" id="{368D58D1-02BE-EEEE-ED1C-9718E6F01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988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7" name="Line 97">
              <a:extLst>
                <a:ext uri="{FF2B5EF4-FFF2-40B4-BE49-F238E27FC236}">
                  <a16:creationId xmlns:a16="http://schemas.microsoft.com/office/drawing/2014/main" id="{F5081FD8-AC84-25BF-EAB6-91D999EAF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4125" y="2118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8" name="Line 98">
              <a:extLst>
                <a:ext uri="{FF2B5EF4-FFF2-40B4-BE49-F238E27FC236}">
                  <a16:creationId xmlns:a16="http://schemas.microsoft.com/office/drawing/2014/main" id="{C4C56010-443D-18C3-7D85-A338552EF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1900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9" name="Line 99">
              <a:extLst>
                <a:ext uri="{FF2B5EF4-FFF2-40B4-BE49-F238E27FC236}">
                  <a16:creationId xmlns:a16="http://schemas.microsoft.com/office/drawing/2014/main" id="{5776FBD4-B5B9-2785-A8B7-63508E8DB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7450" y="2118782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0" name="Line 100">
              <a:extLst>
                <a:ext uri="{FF2B5EF4-FFF2-40B4-BE49-F238E27FC236}">
                  <a16:creationId xmlns:a16="http://schemas.microsoft.com/office/drawing/2014/main" id="{5F5F730A-7601-9EAF-85ED-24D853968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413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1" name="Line 101">
              <a:extLst>
                <a:ext uri="{FF2B5EF4-FFF2-40B4-BE49-F238E27FC236}">
                  <a16:creationId xmlns:a16="http://schemas.microsoft.com/office/drawing/2014/main" id="{4D1AEBDD-BBA0-C1E1-2CAF-1BD14C9D5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6963" y="2118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2" name="Line 102">
              <a:extLst>
                <a:ext uri="{FF2B5EF4-FFF2-40B4-BE49-F238E27FC236}">
                  <a16:creationId xmlns:a16="http://schemas.microsoft.com/office/drawing/2014/main" id="{A4BEE631-46F0-8288-0AAF-53985995B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4738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3" name="Line 103">
              <a:extLst>
                <a:ext uri="{FF2B5EF4-FFF2-40B4-BE49-F238E27FC236}">
                  <a16:creationId xmlns:a16="http://schemas.microsoft.com/office/drawing/2014/main" id="{3E8C61C4-0121-CC93-BA2F-D05369664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1875" y="2118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4" name="Line 104">
              <a:extLst>
                <a:ext uri="{FF2B5EF4-FFF2-40B4-BE49-F238E27FC236}">
                  <a16:creationId xmlns:a16="http://schemas.microsoft.com/office/drawing/2014/main" id="{933D6183-908B-4AB4-0A22-F712E305B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163" y="2074332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5" name="Line 105">
              <a:extLst>
                <a:ext uri="{FF2B5EF4-FFF2-40B4-BE49-F238E27FC236}">
                  <a16:creationId xmlns:a16="http://schemas.microsoft.com/office/drawing/2014/main" id="{C53BD9D6-BB72-3693-2765-47175A855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6475" y="2118782"/>
              <a:ext cx="82550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6" name="Line 106">
              <a:extLst>
                <a:ext uri="{FF2B5EF4-FFF2-40B4-BE49-F238E27FC236}">
                  <a16:creationId xmlns:a16="http://schemas.microsoft.com/office/drawing/2014/main" id="{26567341-6FE3-47B2-7B66-E322DFA3D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2031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7" name="Line 107">
              <a:extLst>
                <a:ext uri="{FF2B5EF4-FFF2-40B4-BE49-F238E27FC236}">
                  <a16:creationId xmlns:a16="http://schemas.microsoft.com/office/drawing/2014/main" id="{E5EEE30B-7927-9897-0E5E-C2DE3BFD1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5825" y="2074332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8" name="Line 108">
              <a:extLst>
                <a:ext uri="{FF2B5EF4-FFF2-40B4-BE49-F238E27FC236}">
                  <a16:creationId xmlns:a16="http://schemas.microsoft.com/office/drawing/2014/main" id="{951164B4-08C1-B439-295C-ABFA2FE58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400" y="2031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9" name="Line 109">
              <a:extLst>
                <a:ext uri="{FF2B5EF4-FFF2-40B4-BE49-F238E27FC236}">
                  <a16:creationId xmlns:a16="http://schemas.microsoft.com/office/drawing/2014/main" id="{3A021CB9-9928-48AB-5DE1-7A55175E7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1538" y="207433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0" name="Line 110">
              <a:extLst>
                <a:ext uri="{FF2B5EF4-FFF2-40B4-BE49-F238E27FC236}">
                  <a16:creationId xmlns:a16="http://schemas.microsoft.com/office/drawing/2014/main" id="{26A064BD-6774-8B69-FCDA-11E96698B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113" y="2031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1" name="Line 111">
              <a:extLst>
                <a:ext uri="{FF2B5EF4-FFF2-40B4-BE49-F238E27FC236}">
                  <a16:creationId xmlns:a16="http://schemas.microsoft.com/office/drawing/2014/main" id="{81A7B281-0EAB-8001-A410-CF8747561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0425" y="2074332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2" name="Line 112">
              <a:extLst>
                <a:ext uri="{FF2B5EF4-FFF2-40B4-BE49-F238E27FC236}">
                  <a16:creationId xmlns:a16="http://schemas.microsoft.com/office/drawing/2014/main" id="{176015AC-2327-75FB-8440-958D61946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913" y="2031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3" name="Line 113">
              <a:extLst>
                <a:ext uri="{FF2B5EF4-FFF2-40B4-BE49-F238E27FC236}">
                  <a16:creationId xmlns:a16="http://schemas.microsoft.com/office/drawing/2014/main" id="{B4F593DF-E0F5-2DDC-12B4-86FED05DE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207433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4" name="Line 114">
              <a:extLst>
                <a:ext uri="{FF2B5EF4-FFF2-40B4-BE49-F238E27FC236}">
                  <a16:creationId xmlns:a16="http://schemas.microsoft.com/office/drawing/2014/main" id="{C57DC9AA-28AB-6642-879F-43054F004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6763" y="1931457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5" name="Line 115">
              <a:extLst>
                <a:ext uri="{FF2B5EF4-FFF2-40B4-BE49-F238E27FC236}">
                  <a16:creationId xmlns:a16="http://schemas.microsoft.com/office/drawing/2014/main" id="{70893396-5FD7-BDA2-1B83-3E2723CE7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2313" y="19759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6" name="Line 116">
              <a:extLst>
                <a:ext uri="{FF2B5EF4-FFF2-40B4-BE49-F238E27FC236}">
                  <a16:creationId xmlns:a16="http://schemas.microsoft.com/office/drawing/2014/main" id="{60BB3570-EB6B-802C-9E77-5D7CB142E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600" y="1913995"/>
              <a:ext cx="0" cy="84138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7" name="Line 117">
              <a:extLst>
                <a:ext uri="{FF2B5EF4-FFF2-40B4-BE49-F238E27FC236}">
                  <a16:creationId xmlns:a16="http://schemas.microsoft.com/office/drawing/2014/main" id="{CA3D4C24-161B-C1B9-E5E7-8EF0DE6B0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3738" y="19536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8" name="Line 118">
              <a:extLst>
                <a:ext uri="{FF2B5EF4-FFF2-40B4-BE49-F238E27FC236}">
                  <a16:creationId xmlns:a16="http://schemas.microsoft.com/office/drawing/2014/main" id="{894D0249-4623-5031-5823-4CD93A009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906057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9" name="Line 119">
              <a:extLst>
                <a:ext uri="{FF2B5EF4-FFF2-40B4-BE49-F238E27FC236}">
                  <a16:creationId xmlns:a16="http://schemas.microsoft.com/office/drawing/2014/main" id="{5767D4DB-54D3-B1C3-A1DE-42A0C691D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8338" y="19505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0" name="Line 120">
              <a:extLst>
                <a:ext uri="{FF2B5EF4-FFF2-40B4-BE49-F238E27FC236}">
                  <a16:creationId xmlns:a16="http://schemas.microsoft.com/office/drawing/2014/main" id="{A9AC3657-A0C2-556E-43DD-B6AE01B8E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575" y="1863195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1" name="Line 121">
              <a:extLst>
                <a:ext uri="{FF2B5EF4-FFF2-40B4-BE49-F238E27FC236}">
                  <a16:creationId xmlns:a16="http://schemas.microsoft.com/office/drawing/2014/main" id="{BA51C253-DC3D-1CAF-ACE0-DD46C61D0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713" y="190605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2" name="Line 122">
              <a:extLst>
                <a:ext uri="{FF2B5EF4-FFF2-40B4-BE49-F238E27FC236}">
                  <a16:creationId xmlns:a16="http://schemas.microsoft.com/office/drawing/2014/main" id="{611CAEE6-F0AE-810C-3F9B-30952FDCF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113" y="1863195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3" name="Line 123">
              <a:extLst>
                <a:ext uri="{FF2B5EF4-FFF2-40B4-BE49-F238E27FC236}">
                  <a16:creationId xmlns:a16="http://schemas.microsoft.com/office/drawing/2014/main" id="{7038B04F-FBC7-48AD-E6F9-0FA545B8B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1663" y="190605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4" name="Line 124">
              <a:extLst>
                <a:ext uri="{FF2B5EF4-FFF2-40B4-BE49-F238E27FC236}">
                  <a16:creationId xmlns:a16="http://schemas.microsoft.com/office/drawing/2014/main" id="{DE297181-5178-FF36-0222-D1C50CBE6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888" y="1863195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5" name="Line 125">
              <a:extLst>
                <a:ext uri="{FF2B5EF4-FFF2-40B4-BE49-F238E27FC236}">
                  <a16:creationId xmlns:a16="http://schemas.microsoft.com/office/drawing/2014/main" id="{3F2DBA8B-5906-E9E5-4F1B-C0629226E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1025" y="190605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6" name="Line 126">
              <a:extLst>
                <a:ext uri="{FF2B5EF4-FFF2-40B4-BE49-F238E27FC236}">
                  <a16:creationId xmlns:a16="http://schemas.microsoft.com/office/drawing/2014/main" id="{6C859D06-2193-FBAD-6AE1-DC03A6B50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031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7" name="Line 127">
              <a:extLst>
                <a:ext uri="{FF2B5EF4-FFF2-40B4-BE49-F238E27FC236}">
                  <a16:creationId xmlns:a16="http://schemas.microsoft.com/office/drawing/2014/main" id="{23D94A7B-6F83-53D0-7412-CF6AF1944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0738" y="2074332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8" name="Line 128">
              <a:extLst>
                <a:ext uri="{FF2B5EF4-FFF2-40B4-BE49-F238E27FC236}">
                  <a16:creationId xmlns:a16="http://schemas.microsoft.com/office/drawing/2014/main" id="{751170D3-85CF-7F87-A3E1-2A1BBACC3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713" y="2031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9" name="Line 129">
              <a:extLst>
                <a:ext uri="{FF2B5EF4-FFF2-40B4-BE49-F238E27FC236}">
                  <a16:creationId xmlns:a16="http://schemas.microsoft.com/office/drawing/2014/main" id="{FB1B3624-85FF-B7F6-7869-303D59560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1850" y="207433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0" name="Line 130">
              <a:extLst>
                <a:ext uri="{FF2B5EF4-FFF2-40B4-BE49-F238E27FC236}">
                  <a16:creationId xmlns:a16="http://schemas.microsoft.com/office/drawing/2014/main" id="{197B5C97-593E-79E0-7218-5FDEF0A2C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000" y="2031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1" name="Line 131">
              <a:extLst>
                <a:ext uri="{FF2B5EF4-FFF2-40B4-BE49-F238E27FC236}">
                  <a16:creationId xmlns:a16="http://schemas.microsoft.com/office/drawing/2014/main" id="{C3CCECE7-0FC3-6CCF-3049-8F0F4A18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6138" y="207433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2" name="Line 132">
              <a:extLst>
                <a:ext uri="{FF2B5EF4-FFF2-40B4-BE49-F238E27FC236}">
                  <a16:creationId xmlns:a16="http://schemas.microsoft.com/office/drawing/2014/main" id="{488F811C-EB9C-DACE-5D5F-CD5E4F1E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7713" y="2158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3" name="Line 133">
              <a:extLst>
                <a:ext uri="{FF2B5EF4-FFF2-40B4-BE49-F238E27FC236}">
                  <a16:creationId xmlns:a16="http://schemas.microsoft.com/office/drawing/2014/main" id="{4481D2D0-7477-8EDB-F489-4DD21C101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3263" y="2201332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4" name="Line 134">
              <a:extLst>
                <a:ext uri="{FF2B5EF4-FFF2-40B4-BE49-F238E27FC236}">
                  <a16:creationId xmlns:a16="http://schemas.microsoft.com/office/drawing/2014/main" id="{D31A2665-2388-A32F-5206-C671744B0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5175" y="215847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5" name="Line 135">
              <a:extLst>
                <a:ext uri="{FF2B5EF4-FFF2-40B4-BE49-F238E27FC236}">
                  <a16:creationId xmlns:a16="http://schemas.microsoft.com/office/drawing/2014/main" id="{A39CA692-F45A-33BE-2318-89E3797CF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2313" y="220133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6" name="Freeform 187">
              <a:extLst>
                <a:ext uri="{FF2B5EF4-FFF2-40B4-BE49-F238E27FC236}">
                  <a16:creationId xmlns:a16="http://schemas.microsoft.com/office/drawing/2014/main" id="{0F2E5B48-0505-CF17-1347-84C7BA522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638" y="1790170"/>
              <a:ext cx="2363788" cy="469900"/>
            </a:xfrm>
            <a:custGeom>
              <a:avLst/>
              <a:gdLst>
                <a:gd name="T0" fmla="*/ 1489 w 1489"/>
                <a:gd name="T1" fmla="*/ 296 h 296"/>
                <a:gd name="T2" fmla="*/ 793 w 1489"/>
                <a:gd name="T3" fmla="*/ 296 h 296"/>
                <a:gd name="T4" fmla="*/ 793 w 1489"/>
                <a:gd name="T5" fmla="*/ 209 h 296"/>
                <a:gd name="T6" fmla="*/ 467 w 1489"/>
                <a:gd name="T7" fmla="*/ 209 h 296"/>
                <a:gd name="T8" fmla="*/ 467 w 1489"/>
                <a:gd name="T9" fmla="*/ 154 h 296"/>
                <a:gd name="T10" fmla="*/ 318 w 1489"/>
                <a:gd name="T11" fmla="*/ 154 h 296"/>
                <a:gd name="T12" fmla="*/ 318 w 1489"/>
                <a:gd name="T13" fmla="*/ 101 h 296"/>
                <a:gd name="T14" fmla="*/ 280 w 1489"/>
                <a:gd name="T15" fmla="*/ 101 h 296"/>
                <a:gd name="T16" fmla="*/ 280 w 1489"/>
                <a:gd name="T17" fmla="*/ 48 h 296"/>
                <a:gd name="T18" fmla="*/ 99 w 1489"/>
                <a:gd name="T19" fmla="*/ 48 h 296"/>
                <a:gd name="T20" fmla="*/ 99 w 1489"/>
                <a:gd name="T21" fmla="*/ 0 h 296"/>
                <a:gd name="T22" fmla="*/ 0 w 1489"/>
                <a:gd name="T2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9" h="296">
                  <a:moveTo>
                    <a:pt x="1489" y="296"/>
                  </a:moveTo>
                  <a:lnTo>
                    <a:pt x="793" y="296"/>
                  </a:lnTo>
                  <a:lnTo>
                    <a:pt x="793" y="209"/>
                  </a:lnTo>
                  <a:lnTo>
                    <a:pt x="467" y="209"/>
                  </a:lnTo>
                  <a:lnTo>
                    <a:pt x="467" y="154"/>
                  </a:lnTo>
                  <a:lnTo>
                    <a:pt x="318" y="154"/>
                  </a:lnTo>
                  <a:lnTo>
                    <a:pt x="318" y="101"/>
                  </a:lnTo>
                  <a:lnTo>
                    <a:pt x="280" y="101"/>
                  </a:lnTo>
                  <a:lnTo>
                    <a:pt x="280" y="48"/>
                  </a:lnTo>
                  <a:lnTo>
                    <a:pt x="99" y="48"/>
                  </a:lnTo>
                  <a:lnTo>
                    <a:pt x="99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7" name="Line 188">
              <a:extLst>
                <a:ext uri="{FF2B5EF4-FFF2-40B4-BE49-F238E27FC236}">
                  <a16:creationId xmlns:a16="http://schemas.microsoft.com/office/drawing/2014/main" id="{55CC11A9-B3F5-88E9-BFEB-8DFB4ED85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1425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8" name="Line 189">
              <a:extLst>
                <a:ext uri="{FF2B5EF4-FFF2-40B4-BE49-F238E27FC236}">
                  <a16:creationId xmlns:a16="http://schemas.microsoft.com/office/drawing/2014/main" id="{0E0B6CD6-A361-A5A3-2596-40F6ABB22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1738" y="2260070"/>
              <a:ext cx="84138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9" name="Line 190">
              <a:extLst>
                <a:ext uri="{FF2B5EF4-FFF2-40B4-BE49-F238E27FC236}">
                  <a16:creationId xmlns:a16="http://schemas.microsoft.com/office/drawing/2014/main" id="{5271CC67-26CC-76CC-05AB-EA481FA12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163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0" name="Line 191">
              <a:extLst>
                <a:ext uri="{FF2B5EF4-FFF2-40B4-BE49-F238E27FC236}">
                  <a16:creationId xmlns:a16="http://schemas.microsoft.com/office/drawing/2014/main" id="{963BB5B7-890B-4C7A-137F-B76941F71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8713" y="2260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1" name="Line 192">
              <a:extLst>
                <a:ext uri="{FF2B5EF4-FFF2-40B4-BE49-F238E27FC236}">
                  <a16:creationId xmlns:a16="http://schemas.microsoft.com/office/drawing/2014/main" id="{1892E4F9-BE38-D6C0-5752-DF56E6822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825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2" name="Line 193">
              <a:extLst>
                <a:ext uri="{FF2B5EF4-FFF2-40B4-BE49-F238E27FC236}">
                  <a16:creationId xmlns:a16="http://schemas.microsoft.com/office/drawing/2014/main" id="{9D8B1D9B-AF12-8E41-D546-ACA254EB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6963" y="2260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3" name="Line 194">
              <a:extLst>
                <a:ext uri="{FF2B5EF4-FFF2-40B4-BE49-F238E27FC236}">
                  <a16:creationId xmlns:a16="http://schemas.microsoft.com/office/drawing/2014/main" id="{834F8CAE-83E5-E431-4AB9-32B0831E8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975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4" name="Line 195">
              <a:extLst>
                <a:ext uri="{FF2B5EF4-FFF2-40B4-BE49-F238E27FC236}">
                  <a16:creationId xmlns:a16="http://schemas.microsoft.com/office/drawing/2014/main" id="{C6F4075E-754D-1848-3FB0-940C85E59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0113" y="2260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5" name="Line 196">
              <a:extLst>
                <a:ext uri="{FF2B5EF4-FFF2-40B4-BE49-F238E27FC236}">
                  <a16:creationId xmlns:a16="http://schemas.microsoft.com/office/drawing/2014/main" id="{B6D20735-83B7-AF75-BC8D-E82333890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288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6" name="Line 197">
              <a:extLst>
                <a:ext uri="{FF2B5EF4-FFF2-40B4-BE49-F238E27FC236}">
                  <a16:creationId xmlns:a16="http://schemas.microsoft.com/office/drawing/2014/main" id="{89021CE8-4778-FB18-EFF2-C9914EE1F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3425" y="2260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7" name="Line 198">
              <a:extLst>
                <a:ext uri="{FF2B5EF4-FFF2-40B4-BE49-F238E27FC236}">
                  <a16:creationId xmlns:a16="http://schemas.microsoft.com/office/drawing/2014/main" id="{7C89B466-0613-A89A-0A84-8A62A3211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800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8" name="Line 199">
              <a:extLst>
                <a:ext uri="{FF2B5EF4-FFF2-40B4-BE49-F238E27FC236}">
                  <a16:creationId xmlns:a16="http://schemas.microsoft.com/office/drawing/2014/main" id="{D449AAD8-85B9-887B-039E-F5012C69C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6113" y="2260070"/>
              <a:ext cx="82550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9" name="Line 200">
              <a:extLst>
                <a:ext uri="{FF2B5EF4-FFF2-40B4-BE49-F238E27FC236}">
                  <a16:creationId xmlns:a16="http://schemas.microsoft.com/office/drawing/2014/main" id="{5CDF8B4C-1CBD-26A7-D959-2D6E1604A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275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0" name="Line 201">
              <a:extLst>
                <a:ext uri="{FF2B5EF4-FFF2-40B4-BE49-F238E27FC236}">
                  <a16:creationId xmlns:a16="http://schemas.microsoft.com/office/drawing/2014/main" id="{0881902A-3805-B06E-0D78-1F8121A5F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5413" y="2260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1" name="Line 202">
              <a:extLst>
                <a:ext uri="{FF2B5EF4-FFF2-40B4-BE49-F238E27FC236}">
                  <a16:creationId xmlns:a16="http://schemas.microsoft.com/office/drawing/2014/main" id="{236E2428-1255-5D66-B9E8-C3E164EF6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413" y="2088620"/>
              <a:ext cx="0" cy="87313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2" name="Line 203">
              <a:extLst>
                <a:ext uri="{FF2B5EF4-FFF2-40B4-BE49-F238E27FC236}">
                  <a16:creationId xmlns:a16="http://schemas.microsoft.com/office/drawing/2014/main" id="{74DD803A-C579-E194-9D91-1BBE3396F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3963" y="2133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3" name="Line 204">
              <a:extLst>
                <a:ext uri="{FF2B5EF4-FFF2-40B4-BE49-F238E27FC236}">
                  <a16:creationId xmlns:a16="http://schemas.microsoft.com/office/drawing/2014/main" id="{B4AFD4C8-D76B-817E-2619-7233C4D6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338" y="2088620"/>
              <a:ext cx="0" cy="87313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4" name="Line 206">
              <a:extLst>
                <a:ext uri="{FF2B5EF4-FFF2-40B4-BE49-F238E27FC236}">
                  <a16:creationId xmlns:a16="http://schemas.microsoft.com/office/drawing/2014/main" id="{C3E9225C-C5FF-DADA-9681-62052C143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6650" y="2133070"/>
              <a:ext cx="84138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5" name="Line 207">
              <a:extLst>
                <a:ext uri="{FF2B5EF4-FFF2-40B4-BE49-F238E27FC236}">
                  <a16:creationId xmlns:a16="http://schemas.microsoft.com/office/drawing/2014/main" id="{395088DB-2B22-BE90-5466-75ADEA7B8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163" y="2088620"/>
              <a:ext cx="0" cy="87313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6" name="Line 208">
              <a:extLst>
                <a:ext uri="{FF2B5EF4-FFF2-40B4-BE49-F238E27FC236}">
                  <a16:creationId xmlns:a16="http://schemas.microsoft.com/office/drawing/2014/main" id="{DAAEBAE0-B97C-A3AB-37B5-C0379414F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1713" y="2133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7" name="Line 209">
              <a:extLst>
                <a:ext uri="{FF2B5EF4-FFF2-40B4-BE49-F238E27FC236}">
                  <a16:creationId xmlns:a16="http://schemas.microsoft.com/office/drawing/2014/main" id="{B2135D22-6256-318F-CE57-50CD2B858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3938" y="2088620"/>
              <a:ext cx="0" cy="87313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8" name="Line 210">
              <a:extLst>
                <a:ext uri="{FF2B5EF4-FFF2-40B4-BE49-F238E27FC236}">
                  <a16:creationId xmlns:a16="http://schemas.microsoft.com/office/drawing/2014/main" id="{103D27FB-7C73-6D46-E9D0-E6721A460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1075" y="2133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9" name="Line 211">
              <a:extLst>
                <a:ext uri="{FF2B5EF4-FFF2-40B4-BE49-F238E27FC236}">
                  <a16:creationId xmlns:a16="http://schemas.microsoft.com/office/drawing/2014/main" id="{B237DEBF-B5F0-ADA2-68BF-8E16C6A21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913" y="2088620"/>
              <a:ext cx="0" cy="87313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0" name="Line 212">
              <a:extLst>
                <a:ext uri="{FF2B5EF4-FFF2-40B4-BE49-F238E27FC236}">
                  <a16:creationId xmlns:a16="http://schemas.microsoft.com/office/drawing/2014/main" id="{ABB88615-CFFE-89CF-B1D8-85F4D717F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8050" y="2133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1" name="Line 213">
              <a:extLst>
                <a:ext uri="{FF2B5EF4-FFF2-40B4-BE49-F238E27FC236}">
                  <a16:creationId xmlns:a16="http://schemas.microsoft.com/office/drawing/2014/main" id="{76513BD6-1872-9247-7162-567A85394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6938" y="2088620"/>
              <a:ext cx="0" cy="87313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2" name="Line 214">
              <a:extLst>
                <a:ext uri="{FF2B5EF4-FFF2-40B4-BE49-F238E27FC236}">
                  <a16:creationId xmlns:a16="http://schemas.microsoft.com/office/drawing/2014/main" id="{FC9FC7D7-A03D-888A-795C-A01F82538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4075" y="2133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3" name="Line 215">
              <a:extLst>
                <a:ext uri="{FF2B5EF4-FFF2-40B4-BE49-F238E27FC236}">
                  <a16:creationId xmlns:a16="http://schemas.microsoft.com/office/drawing/2014/main" id="{1984DCC0-44A0-6B52-6EC0-1806B8941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375" y="1987020"/>
              <a:ext cx="0" cy="87313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4" name="Line 216">
              <a:extLst>
                <a:ext uri="{FF2B5EF4-FFF2-40B4-BE49-F238E27FC236}">
                  <a16:creationId xmlns:a16="http://schemas.microsoft.com/office/drawing/2014/main" id="{18A834D6-AE18-9812-01B9-6AC54651E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1513" y="2031470"/>
              <a:ext cx="84138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5" name="Line 217">
              <a:extLst>
                <a:ext uri="{FF2B5EF4-FFF2-40B4-BE49-F238E27FC236}">
                  <a16:creationId xmlns:a16="http://schemas.microsoft.com/office/drawing/2014/main" id="{CBFFB5BD-2D9C-9D25-CC09-9BAC016E1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713" y="1913995"/>
              <a:ext cx="0" cy="87313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6" name="Line 218">
              <a:extLst>
                <a:ext uri="{FF2B5EF4-FFF2-40B4-BE49-F238E27FC236}">
                  <a16:creationId xmlns:a16="http://schemas.microsoft.com/office/drawing/2014/main" id="{63C8D445-E398-8309-D4BE-5F040E8D1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6263" y="1958445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7" name="Line 219">
              <a:extLst>
                <a:ext uri="{FF2B5EF4-FFF2-40B4-BE49-F238E27FC236}">
                  <a16:creationId xmlns:a16="http://schemas.microsoft.com/office/drawing/2014/main" id="{C87AB68F-00C2-4564-D79F-3BC54D2F0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088" y="1833032"/>
              <a:ext cx="0" cy="8890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8" name="Line 220">
              <a:extLst>
                <a:ext uri="{FF2B5EF4-FFF2-40B4-BE49-F238E27FC236}">
                  <a16:creationId xmlns:a16="http://schemas.microsoft.com/office/drawing/2014/main" id="{50DDF6FA-8B7C-B588-7973-21398D833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1638" y="1877482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9" name="Line 221">
              <a:extLst>
                <a:ext uri="{FF2B5EF4-FFF2-40B4-BE49-F238E27FC236}">
                  <a16:creationId xmlns:a16="http://schemas.microsoft.com/office/drawing/2014/main" id="{7AA99F55-3F41-50EE-4685-4F90B6CC4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100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0" name="Line 222">
              <a:extLst>
                <a:ext uri="{FF2B5EF4-FFF2-40B4-BE49-F238E27FC236}">
                  <a16:creationId xmlns:a16="http://schemas.microsoft.com/office/drawing/2014/main" id="{CD28EC0E-6396-6BAD-3AB2-9104683DE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238" y="2260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1" name="Line 223">
              <a:extLst>
                <a:ext uri="{FF2B5EF4-FFF2-40B4-BE49-F238E27FC236}">
                  <a16:creationId xmlns:a16="http://schemas.microsoft.com/office/drawing/2014/main" id="{A310F882-D34C-BA45-C3F9-FF9C07C93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325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2" name="Line 224">
              <a:extLst>
                <a:ext uri="{FF2B5EF4-FFF2-40B4-BE49-F238E27FC236}">
                  <a16:creationId xmlns:a16="http://schemas.microsoft.com/office/drawing/2014/main" id="{74D2A709-65CA-3AC6-C4EB-83E939CAA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1463" y="2260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3" name="Line 225">
              <a:extLst>
                <a:ext uri="{FF2B5EF4-FFF2-40B4-BE49-F238E27FC236}">
                  <a16:creationId xmlns:a16="http://schemas.microsoft.com/office/drawing/2014/main" id="{EE4D56B2-318B-9E6F-86EF-C7B5EFE37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7350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4" name="Line 226">
              <a:extLst>
                <a:ext uri="{FF2B5EF4-FFF2-40B4-BE49-F238E27FC236}">
                  <a16:creationId xmlns:a16="http://schemas.microsoft.com/office/drawing/2014/main" id="{2AAC67E9-8042-ACC0-D541-B9EA9D467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7663" y="2260070"/>
              <a:ext cx="82550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5" name="Line 227">
              <a:extLst>
                <a:ext uri="{FF2B5EF4-FFF2-40B4-BE49-F238E27FC236}">
                  <a16:creationId xmlns:a16="http://schemas.microsoft.com/office/drawing/2014/main" id="{FC7D4F40-A68B-42E3-6A6E-3EB611350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013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6" name="Line 228">
              <a:extLst>
                <a:ext uri="{FF2B5EF4-FFF2-40B4-BE49-F238E27FC236}">
                  <a16:creationId xmlns:a16="http://schemas.microsoft.com/office/drawing/2014/main" id="{17E71D17-8C06-23F0-8F76-1DE8BA019D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8150" y="2260070"/>
              <a:ext cx="84138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7" name="Line 229">
              <a:extLst>
                <a:ext uri="{FF2B5EF4-FFF2-40B4-BE49-F238E27FC236}">
                  <a16:creationId xmlns:a16="http://schemas.microsoft.com/office/drawing/2014/main" id="{C9393667-8EAD-1CE1-8F04-5AE945C96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525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8" name="Line 230">
              <a:extLst>
                <a:ext uri="{FF2B5EF4-FFF2-40B4-BE49-F238E27FC236}">
                  <a16:creationId xmlns:a16="http://schemas.microsoft.com/office/drawing/2014/main" id="{D377DDBD-B9EE-C627-A547-3984BFB38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4663" y="2260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9" name="Line 231">
              <a:extLst>
                <a:ext uri="{FF2B5EF4-FFF2-40B4-BE49-F238E27FC236}">
                  <a16:creationId xmlns:a16="http://schemas.microsoft.com/office/drawing/2014/main" id="{E7E2737A-B3D9-BD27-96D4-006FA6C85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8150" y="2220382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0" name="Line 232">
              <a:extLst>
                <a:ext uri="{FF2B5EF4-FFF2-40B4-BE49-F238E27FC236}">
                  <a16:creationId xmlns:a16="http://schemas.microsoft.com/office/drawing/2014/main" id="{46830B74-2249-DA97-ED65-7BA2E108D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3700" y="22600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36ACA1C5-4BD9-CF91-45AF-01F70C6D189A}"/>
                </a:ext>
              </a:extLst>
            </p:cNvPr>
            <p:cNvSpPr txBox="1"/>
            <p:nvPr/>
          </p:nvSpPr>
          <p:spPr>
            <a:xfrm>
              <a:off x="866521" y="1704723"/>
              <a:ext cx="25968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100</a:t>
              </a:r>
            </a:p>
          </p:txBody>
        </p: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4AD1360F-2FEB-B286-6D7D-8EDAFE57A14B}"/>
                </a:ext>
              </a:extLst>
            </p:cNvPr>
            <p:cNvSpPr txBox="1"/>
            <p:nvPr/>
          </p:nvSpPr>
          <p:spPr>
            <a:xfrm>
              <a:off x="953081" y="2250091"/>
              <a:ext cx="17312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75</a:t>
              </a:r>
            </a:p>
          </p:txBody>
        </p:sp>
        <p:sp>
          <p:nvSpPr>
            <p:cNvPr id="853" name="TextBox 852">
              <a:extLst>
                <a:ext uri="{FF2B5EF4-FFF2-40B4-BE49-F238E27FC236}">
                  <a16:creationId xmlns:a16="http://schemas.microsoft.com/office/drawing/2014/main" id="{23939877-690B-2627-45AB-A21C8D4E6895}"/>
                </a:ext>
              </a:extLst>
            </p:cNvPr>
            <p:cNvSpPr txBox="1"/>
            <p:nvPr/>
          </p:nvSpPr>
          <p:spPr>
            <a:xfrm>
              <a:off x="953081" y="2795459"/>
              <a:ext cx="17312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50</a:t>
              </a:r>
            </a:p>
          </p:txBody>
        </p: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13DF9DCF-7901-7F0C-E34A-D40C20FDDB8C}"/>
                </a:ext>
              </a:extLst>
            </p:cNvPr>
            <p:cNvSpPr txBox="1"/>
            <p:nvPr/>
          </p:nvSpPr>
          <p:spPr>
            <a:xfrm>
              <a:off x="953081" y="3340827"/>
              <a:ext cx="17312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25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7A325B9D-43CA-345A-8BFD-EC5B2D645F5F}"/>
                </a:ext>
              </a:extLst>
            </p:cNvPr>
            <p:cNvSpPr txBox="1"/>
            <p:nvPr/>
          </p:nvSpPr>
          <p:spPr>
            <a:xfrm>
              <a:off x="1039643" y="3886193"/>
              <a:ext cx="8656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838530DA-B8AD-2F21-48BE-728265D2804D}"/>
                </a:ext>
              </a:extLst>
            </p:cNvPr>
            <p:cNvSpPr txBox="1"/>
            <p:nvPr/>
          </p:nvSpPr>
          <p:spPr>
            <a:xfrm>
              <a:off x="3236319" y="4314062"/>
              <a:ext cx="634789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43012EF9-D15D-9F0A-4FEE-D494C73A95FF}"/>
                </a:ext>
              </a:extLst>
            </p:cNvPr>
            <p:cNvSpPr txBox="1"/>
            <p:nvPr/>
          </p:nvSpPr>
          <p:spPr>
            <a:xfrm>
              <a:off x="1386330" y="4097233"/>
              <a:ext cx="8656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69F243A3-EEE2-316F-FE6E-0E8235A67385}"/>
                </a:ext>
              </a:extLst>
            </p:cNvPr>
            <p:cNvSpPr txBox="1"/>
            <p:nvPr/>
          </p:nvSpPr>
          <p:spPr>
            <a:xfrm>
              <a:off x="2200071" y="4097233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612550A3-BA09-C205-0FA0-AF33F05DFB97}"/>
                </a:ext>
              </a:extLst>
            </p:cNvPr>
            <p:cNvSpPr txBox="1"/>
            <p:nvPr/>
          </p:nvSpPr>
          <p:spPr>
            <a:xfrm>
              <a:off x="3033281" y="4097233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24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0F13FEE8-6026-2047-9422-D60E72DD92C7}"/>
                </a:ext>
              </a:extLst>
            </p:cNvPr>
            <p:cNvSpPr txBox="1"/>
            <p:nvPr/>
          </p:nvSpPr>
          <p:spPr>
            <a:xfrm>
              <a:off x="3890444" y="4097233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36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B254AB2B-66E6-0D57-E26F-98636A4C608A}"/>
                </a:ext>
              </a:extLst>
            </p:cNvPr>
            <p:cNvSpPr txBox="1"/>
            <p:nvPr/>
          </p:nvSpPr>
          <p:spPr>
            <a:xfrm>
              <a:off x="4746576" y="4097233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48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65BF6C7F-B8CB-C5CF-FAB0-B2C1B4F38121}"/>
                </a:ext>
              </a:extLst>
            </p:cNvPr>
            <p:cNvSpPr txBox="1"/>
            <p:nvPr/>
          </p:nvSpPr>
          <p:spPr>
            <a:xfrm>
              <a:off x="5595707" y="4097233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60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41C96EB0-9925-28C5-AA3D-2A742B0F86B7}"/>
                </a:ext>
              </a:extLst>
            </p:cNvPr>
            <p:cNvSpPr txBox="1"/>
            <p:nvPr/>
          </p:nvSpPr>
          <p:spPr>
            <a:xfrm rot="16200000">
              <a:off x="-197573" y="2780204"/>
              <a:ext cx="157094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OS probability (%)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1B44BC5A-696F-92F2-54E3-F7C36EEDA9FB}"/>
                </a:ext>
              </a:extLst>
            </p:cNvPr>
            <p:cNvSpPr txBox="1"/>
            <p:nvPr/>
          </p:nvSpPr>
          <p:spPr>
            <a:xfrm>
              <a:off x="1424956" y="3657070"/>
              <a:ext cx="5743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 = 0.75</a:t>
              </a:r>
            </a:p>
          </p:txBody>
        </p:sp>
        <p:grpSp>
          <p:nvGrpSpPr>
            <p:cNvPr id="865" name="Group 864">
              <a:extLst>
                <a:ext uri="{FF2B5EF4-FFF2-40B4-BE49-F238E27FC236}">
                  <a16:creationId xmlns:a16="http://schemas.microsoft.com/office/drawing/2014/main" id="{8D86CCEF-20C0-35C7-0195-FC71610A82D3}"/>
                </a:ext>
              </a:extLst>
            </p:cNvPr>
            <p:cNvGrpSpPr/>
            <p:nvPr/>
          </p:nvGrpSpPr>
          <p:grpSpPr>
            <a:xfrm>
              <a:off x="4189413" y="3395397"/>
              <a:ext cx="1601787" cy="539485"/>
              <a:chOff x="4706938" y="2746640"/>
              <a:chExt cx="1601787" cy="539485"/>
            </a:xfrm>
          </p:grpSpPr>
          <p:sp>
            <p:nvSpPr>
              <p:cNvPr id="866" name="TextBox 865">
                <a:extLst>
                  <a:ext uri="{FF2B5EF4-FFF2-40B4-BE49-F238E27FC236}">
                    <a16:creationId xmlns:a16="http://schemas.microsoft.com/office/drawing/2014/main" id="{0CD514DA-FDA7-01E9-DFDA-0613E3E1C307}"/>
                  </a:ext>
                </a:extLst>
              </p:cNvPr>
              <p:cNvSpPr txBox="1"/>
              <p:nvPr/>
            </p:nvSpPr>
            <p:spPr>
              <a:xfrm>
                <a:off x="5011357" y="2746640"/>
                <a:ext cx="10760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Allografted</a:t>
                </a:r>
              </a:p>
            </p:txBody>
          </p:sp>
          <p:sp>
            <p:nvSpPr>
              <p:cNvPr id="867" name="TextBox 866">
                <a:extLst>
                  <a:ext uri="{FF2B5EF4-FFF2-40B4-BE49-F238E27FC236}">
                    <a16:creationId xmlns:a16="http://schemas.microsoft.com/office/drawing/2014/main" id="{055D9375-B423-9BB1-5B9B-14AF363D16B7}"/>
                  </a:ext>
                </a:extLst>
              </p:cNvPr>
              <p:cNvSpPr txBox="1"/>
              <p:nvPr/>
            </p:nvSpPr>
            <p:spPr>
              <a:xfrm>
                <a:off x="5011357" y="3009126"/>
                <a:ext cx="12973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Nonallografted</a:t>
                </a:r>
              </a:p>
            </p:txBody>
          </p:sp>
          <p:cxnSp>
            <p:nvCxnSpPr>
              <p:cNvPr id="868" name="Straight Connector 867">
                <a:extLst>
                  <a:ext uri="{FF2B5EF4-FFF2-40B4-BE49-F238E27FC236}">
                    <a16:creationId xmlns:a16="http://schemas.microsoft.com/office/drawing/2014/main" id="{BFCD70BB-FE55-75EF-E4AB-AC9B5CEFE2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06938" y="2885139"/>
                <a:ext cx="319881" cy="0"/>
              </a:xfrm>
              <a:prstGeom prst="line">
                <a:avLst/>
              </a:prstGeom>
              <a:noFill/>
              <a:ln w="25400">
                <a:solidFill>
                  <a:srgbClr val="0063C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430CDC21-7EE4-D16A-549D-4298E04DFB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06938" y="3147625"/>
                <a:ext cx="319881" cy="0"/>
              </a:xfrm>
              <a:prstGeom prst="line">
                <a:avLst/>
              </a:prstGeom>
              <a:noFill/>
              <a:ln w="25400">
                <a:solidFill>
                  <a:srgbClr val="00BCE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0" name="Line 77">
                <a:extLst>
                  <a:ext uri="{FF2B5EF4-FFF2-40B4-BE49-F238E27FC236}">
                    <a16:creationId xmlns:a16="http://schemas.microsoft.com/office/drawing/2014/main" id="{D0EAE310-1CA2-66E3-9AAF-F90CDB719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6878" y="3108366"/>
                <a:ext cx="0" cy="78519"/>
              </a:xfrm>
              <a:prstGeom prst="line">
                <a:avLst/>
              </a:prstGeom>
              <a:noFill/>
              <a:ln w="25400">
                <a:solidFill>
                  <a:srgbClr val="00BCE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71" name="Line 195">
                <a:extLst>
                  <a:ext uri="{FF2B5EF4-FFF2-40B4-BE49-F238E27FC236}">
                    <a16:creationId xmlns:a16="http://schemas.microsoft.com/office/drawing/2014/main" id="{38E4785B-A4BB-2BE1-2AF0-2E3656472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6878" y="2841095"/>
                <a:ext cx="0" cy="88089"/>
              </a:xfrm>
              <a:prstGeom prst="line">
                <a:avLst/>
              </a:prstGeom>
              <a:noFill/>
              <a:ln w="25400">
                <a:solidFill>
                  <a:srgbClr val="0063C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50ECA311-3FAC-8B6F-BF54-6FE97F1815E3}"/>
              </a:ext>
            </a:extLst>
          </p:cNvPr>
          <p:cNvGrpSpPr/>
          <p:nvPr/>
        </p:nvGrpSpPr>
        <p:grpSpPr>
          <a:xfrm>
            <a:off x="6128502" y="1403198"/>
            <a:ext cx="5462025" cy="3126308"/>
            <a:chOff x="6128502" y="1403198"/>
            <a:chExt cx="5462025" cy="3126308"/>
          </a:xfrm>
        </p:grpSpPr>
        <p:sp>
          <p:nvSpPr>
            <p:cNvPr id="708" name="TextBox 707">
              <a:extLst>
                <a:ext uri="{FF2B5EF4-FFF2-40B4-BE49-F238E27FC236}">
                  <a16:creationId xmlns:a16="http://schemas.microsoft.com/office/drawing/2014/main" id="{85656534-048B-AB0A-6AD2-1C2C67A03BB1}"/>
                </a:ext>
              </a:extLst>
            </p:cNvPr>
            <p:cNvSpPr txBox="1"/>
            <p:nvPr/>
          </p:nvSpPr>
          <p:spPr>
            <a:xfrm>
              <a:off x="9078017" y="1403198"/>
              <a:ext cx="34945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DFS</a:t>
              </a:r>
            </a:p>
          </p:txBody>
        </p:sp>
        <p:sp>
          <p:nvSpPr>
            <p:cNvPr id="875" name="Line 20">
              <a:extLst>
                <a:ext uri="{FF2B5EF4-FFF2-40B4-BE49-F238E27FC236}">
                  <a16:creationId xmlns:a16="http://schemas.microsoft.com/office/drawing/2014/main" id="{6186DF3C-F384-07D6-8074-6C8A0B938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799" y="1793345"/>
              <a:ext cx="4681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6" name="Line 21">
              <a:extLst>
                <a:ext uri="{FF2B5EF4-FFF2-40B4-BE49-F238E27FC236}">
                  <a16:creationId xmlns:a16="http://schemas.microsoft.com/office/drawing/2014/main" id="{FD0109F4-FE3C-14CE-9E5E-13D2C6CED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799" y="2341032"/>
              <a:ext cx="4681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7" name="Line 22">
              <a:extLst>
                <a:ext uri="{FF2B5EF4-FFF2-40B4-BE49-F238E27FC236}">
                  <a16:creationId xmlns:a16="http://schemas.microsoft.com/office/drawing/2014/main" id="{09D771B8-0778-84E7-E04A-DF65CB6AF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799" y="2887132"/>
              <a:ext cx="4681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8" name="Line 23">
              <a:extLst>
                <a:ext uri="{FF2B5EF4-FFF2-40B4-BE49-F238E27FC236}">
                  <a16:creationId xmlns:a16="http://schemas.microsoft.com/office/drawing/2014/main" id="{5BE0D347-4360-7D67-3918-6D9CDB06D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799" y="3434820"/>
              <a:ext cx="4681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9" name="Line 24">
              <a:extLst>
                <a:ext uri="{FF2B5EF4-FFF2-40B4-BE49-F238E27FC236}">
                  <a16:creationId xmlns:a16="http://schemas.microsoft.com/office/drawing/2014/main" id="{09391C91-7091-53CC-E132-2063FD061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8799" y="3980920"/>
              <a:ext cx="4681728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6" name="Line 34">
              <a:extLst>
                <a:ext uri="{FF2B5EF4-FFF2-40B4-BE49-F238E27FC236}">
                  <a16:creationId xmlns:a16="http://schemas.microsoft.com/office/drawing/2014/main" id="{B1D78564-D0E8-AEA8-3643-23CC77DA4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6625" y="2541057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7" name="Line 35">
              <a:extLst>
                <a:ext uri="{FF2B5EF4-FFF2-40B4-BE49-F238E27FC236}">
                  <a16:creationId xmlns:a16="http://schemas.microsoft.com/office/drawing/2014/main" id="{54313186-549F-9072-8ECE-B9F2E24C5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3763" y="25855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8" name="Line 36">
              <a:extLst>
                <a:ext uri="{FF2B5EF4-FFF2-40B4-BE49-F238E27FC236}">
                  <a16:creationId xmlns:a16="http://schemas.microsoft.com/office/drawing/2014/main" id="{4C4CF7BE-799B-A211-1A53-A6DE83A98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0425" y="2541057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9" name="Line 37">
              <a:extLst>
                <a:ext uri="{FF2B5EF4-FFF2-40B4-BE49-F238E27FC236}">
                  <a16:creationId xmlns:a16="http://schemas.microsoft.com/office/drawing/2014/main" id="{3D7C51FA-4F92-6A1D-7DDC-A56E5B76A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5975" y="25855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0" name="Line 38">
              <a:extLst>
                <a:ext uri="{FF2B5EF4-FFF2-40B4-BE49-F238E27FC236}">
                  <a16:creationId xmlns:a16="http://schemas.microsoft.com/office/drawing/2014/main" id="{D4A93022-5FA1-C414-D21A-F869C76FC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72625" y="2541057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1" name="Line 39">
              <a:extLst>
                <a:ext uri="{FF2B5EF4-FFF2-40B4-BE49-F238E27FC236}">
                  <a16:creationId xmlns:a16="http://schemas.microsoft.com/office/drawing/2014/main" id="{31D65780-57F2-3070-2EC8-FAC6EC187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28175" y="2585507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2" name="Line 40">
              <a:extLst>
                <a:ext uri="{FF2B5EF4-FFF2-40B4-BE49-F238E27FC236}">
                  <a16:creationId xmlns:a16="http://schemas.microsoft.com/office/drawing/2014/main" id="{7EF3BCCE-F25A-461B-6F63-7E171CDF6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4200" y="2541057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3" name="Line 41">
              <a:extLst>
                <a:ext uri="{FF2B5EF4-FFF2-40B4-BE49-F238E27FC236}">
                  <a16:creationId xmlns:a16="http://schemas.microsoft.com/office/drawing/2014/main" id="{D5C2221E-7418-7D26-8510-19B9DB18A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29750" y="25855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4" name="Line 42">
              <a:extLst>
                <a:ext uri="{FF2B5EF4-FFF2-40B4-BE49-F238E27FC236}">
                  <a16:creationId xmlns:a16="http://schemas.microsoft.com/office/drawing/2014/main" id="{62795D02-30D9-F00A-E76C-477CA70C6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83713" y="2541057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5" name="Line 43">
              <a:extLst>
                <a:ext uri="{FF2B5EF4-FFF2-40B4-BE49-F238E27FC236}">
                  <a16:creationId xmlns:a16="http://schemas.microsoft.com/office/drawing/2014/main" id="{78661CE8-9D9D-3270-8F08-B0C30CBF5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2438" y="2585507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6" name="Line 44">
              <a:extLst>
                <a:ext uri="{FF2B5EF4-FFF2-40B4-BE49-F238E27FC236}">
                  <a16:creationId xmlns:a16="http://schemas.microsoft.com/office/drawing/2014/main" id="{04A721DC-A12E-8ABC-0219-549C7F859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3550" y="2541057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7" name="Line 45">
              <a:extLst>
                <a:ext uri="{FF2B5EF4-FFF2-40B4-BE49-F238E27FC236}">
                  <a16:creationId xmlns:a16="http://schemas.microsoft.com/office/drawing/2014/main" id="{5F7D8276-5291-AAC7-46A6-C543453E2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13863" y="2585507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8" name="Line 46">
              <a:extLst>
                <a:ext uri="{FF2B5EF4-FFF2-40B4-BE49-F238E27FC236}">
                  <a16:creationId xmlns:a16="http://schemas.microsoft.com/office/drawing/2014/main" id="{1603EEBA-2423-6AED-2CD8-5C58DE6F1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2263" y="2541057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9" name="Line 47">
              <a:extLst>
                <a:ext uri="{FF2B5EF4-FFF2-40B4-BE49-F238E27FC236}">
                  <a16:creationId xmlns:a16="http://schemas.microsoft.com/office/drawing/2014/main" id="{794A09B8-92DE-646F-6A8E-3EA47F004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67813" y="25855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0" name="Line 48">
              <a:extLst>
                <a:ext uri="{FF2B5EF4-FFF2-40B4-BE49-F238E27FC236}">
                  <a16:creationId xmlns:a16="http://schemas.microsoft.com/office/drawing/2014/main" id="{33B6E624-7387-AE86-4ED3-61A9AAAA1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0663" y="2541057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1" name="Line 49">
              <a:extLst>
                <a:ext uri="{FF2B5EF4-FFF2-40B4-BE49-F238E27FC236}">
                  <a16:creationId xmlns:a16="http://schemas.microsoft.com/office/drawing/2014/main" id="{06F9F75D-392A-5004-8089-D8F1DC11A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66213" y="258550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2" name="Line 50">
              <a:extLst>
                <a:ext uri="{FF2B5EF4-FFF2-40B4-BE49-F238E27FC236}">
                  <a16:creationId xmlns:a16="http://schemas.microsoft.com/office/drawing/2014/main" id="{9EC0A0D7-A321-F3EF-45BF-93B99FC86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9700" y="2417232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3" name="Line 51">
              <a:extLst>
                <a:ext uri="{FF2B5EF4-FFF2-40B4-BE49-F238E27FC236}">
                  <a16:creationId xmlns:a16="http://schemas.microsoft.com/office/drawing/2014/main" id="{7343F3DC-A946-7F42-44CC-490DED6C7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90013" y="2461682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4" name="Line 52">
              <a:extLst>
                <a:ext uri="{FF2B5EF4-FFF2-40B4-BE49-F238E27FC236}">
                  <a16:creationId xmlns:a16="http://schemas.microsoft.com/office/drawing/2014/main" id="{EA406E80-178C-DCEF-E981-7D78411C8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2550" y="2417232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5" name="Line 53">
              <a:extLst>
                <a:ext uri="{FF2B5EF4-FFF2-40B4-BE49-F238E27FC236}">
                  <a16:creationId xmlns:a16="http://schemas.microsoft.com/office/drawing/2014/main" id="{70410DB8-FF0B-9281-BB05-502179CBAC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28100" y="24616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6" name="Line 54">
              <a:extLst>
                <a:ext uri="{FF2B5EF4-FFF2-40B4-BE49-F238E27FC236}">
                  <a16:creationId xmlns:a16="http://schemas.microsoft.com/office/drawing/2014/main" id="{F3540B27-B84D-D67E-E700-25E166655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2388" y="2417232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7" name="Line 55">
              <a:extLst>
                <a:ext uri="{FF2B5EF4-FFF2-40B4-BE49-F238E27FC236}">
                  <a16:creationId xmlns:a16="http://schemas.microsoft.com/office/drawing/2014/main" id="{8E1EC0F0-2A3A-7E06-891E-1173B34A5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99525" y="24616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8" name="Freeform 136">
              <a:extLst>
                <a:ext uri="{FF2B5EF4-FFF2-40B4-BE49-F238E27FC236}">
                  <a16:creationId xmlns:a16="http://schemas.microsoft.com/office/drawing/2014/main" id="{D7CEEF5A-8BB1-9E67-22C1-EBFE9FB26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75" y="1793345"/>
              <a:ext cx="2698750" cy="792163"/>
            </a:xfrm>
            <a:custGeom>
              <a:avLst/>
              <a:gdLst>
                <a:gd name="T0" fmla="*/ 1700 w 1700"/>
                <a:gd name="T1" fmla="*/ 499 h 499"/>
                <a:gd name="T2" fmla="*/ 1210 w 1700"/>
                <a:gd name="T3" fmla="*/ 499 h 499"/>
                <a:gd name="T4" fmla="*/ 1210 w 1700"/>
                <a:gd name="T5" fmla="*/ 418 h 499"/>
                <a:gd name="T6" fmla="*/ 1143 w 1700"/>
                <a:gd name="T7" fmla="*/ 418 h 499"/>
                <a:gd name="T8" fmla="*/ 1143 w 1700"/>
                <a:gd name="T9" fmla="*/ 342 h 499"/>
                <a:gd name="T10" fmla="*/ 1075 w 1700"/>
                <a:gd name="T11" fmla="*/ 342 h 499"/>
                <a:gd name="T12" fmla="*/ 1075 w 1700"/>
                <a:gd name="T13" fmla="*/ 285 h 499"/>
                <a:gd name="T14" fmla="*/ 662 w 1700"/>
                <a:gd name="T15" fmla="*/ 285 h 499"/>
                <a:gd name="T16" fmla="*/ 662 w 1700"/>
                <a:gd name="T17" fmla="*/ 246 h 499"/>
                <a:gd name="T18" fmla="*/ 531 w 1700"/>
                <a:gd name="T19" fmla="*/ 246 h 499"/>
                <a:gd name="T20" fmla="*/ 531 w 1700"/>
                <a:gd name="T21" fmla="*/ 212 h 499"/>
                <a:gd name="T22" fmla="*/ 472 w 1700"/>
                <a:gd name="T23" fmla="*/ 212 h 499"/>
                <a:gd name="T24" fmla="*/ 472 w 1700"/>
                <a:gd name="T25" fmla="*/ 193 h 499"/>
                <a:gd name="T26" fmla="*/ 378 w 1700"/>
                <a:gd name="T27" fmla="*/ 193 h 499"/>
                <a:gd name="T28" fmla="*/ 378 w 1700"/>
                <a:gd name="T29" fmla="*/ 161 h 499"/>
                <a:gd name="T30" fmla="*/ 362 w 1700"/>
                <a:gd name="T31" fmla="*/ 161 h 499"/>
                <a:gd name="T32" fmla="*/ 362 w 1700"/>
                <a:gd name="T33" fmla="*/ 152 h 499"/>
                <a:gd name="T34" fmla="*/ 341 w 1700"/>
                <a:gd name="T35" fmla="*/ 152 h 499"/>
                <a:gd name="T36" fmla="*/ 341 w 1700"/>
                <a:gd name="T37" fmla="*/ 140 h 499"/>
                <a:gd name="T38" fmla="*/ 330 w 1700"/>
                <a:gd name="T39" fmla="*/ 140 h 499"/>
                <a:gd name="T40" fmla="*/ 330 w 1700"/>
                <a:gd name="T41" fmla="*/ 133 h 499"/>
                <a:gd name="T42" fmla="*/ 192 w 1700"/>
                <a:gd name="T43" fmla="*/ 133 h 499"/>
                <a:gd name="T44" fmla="*/ 192 w 1700"/>
                <a:gd name="T45" fmla="*/ 115 h 499"/>
                <a:gd name="T46" fmla="*/ 183 w 1700"/>
                <a:gd name="T47" fmla="*/ 115 h 499"/>
                <a:gd name="T48" fmla="*/ 183 w 1700"/>
                <a:gd name="T49" fmla="*/ 92 h 499"/>
                <a:gd name="T50" fmla="*/ 160 w 1700"/>
                <a:gd name="T51" fmla="*/ 92 h 499"/>
                <a:gd name="T52" fmla="*/ 160 w 1700"/>
                <a:gd name="T53" fmla="*/ 67 h 499"/>
                <a:gd name="T54" fmla="*/ 149 w 1700"/>
                <a:gd name="T55" fmla="*/ 67 h 499"/>
                <a:gd name="T56" fmla="*/ 149 w 1700"/>
                <a:gd name="T57" fmla="*/ 46 h 499"/>
                <a:gd name="T58" fmla="*/ 78 w 1700"/>
                <a:gd name="T59" fmla="*/ 46 h 499"/>
                <a:gd name="T60" fmla="*/ 78 w 1700"/>
                <a:gd name="T61" fmla="*/ 23 h 499"/>
                <a:gd name="T62" fmla="*/ 0 w 1700"/>
                <a:gd name="T63" fmla="*/ 23 h 499"/>
                <a:gd name="T64" fmla="*/ 0 w 1700"/>
                <a:gd name="T65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0" h="499">
                  <a:moveTo>
                    <a:pt x="1700" y="499"/>
                  </a:moveTo>
                  <a:lnTo>
                    <a:pt x="1210" y="499"/>
                  </a:lnTo>
                  <a:lnTo>
                    <a:pt x="1210" y="418"/>
                  </a:lnTo>
                  <a:lnTo>
                    <a:pt x="1143" y="418"/>
                  </a:lnTo>
                  <a:lnTo>
                    <a:pt x="1143" y="342"/>
                  </a:lnTo>
                  <a:lnTo>
                    <a:pt x="1075" y="342"/>
                  </a:lnTo>
                  <a:lnTo>
                    <a:pt x="1075" y="285"/>
                  </a:lnTo>
                  <a:lnTo>
                    <a:pt x="662" y="285"/>
                  </a:lnTo>
                  <a:lnTo>
                    <a:pt x="662" y="246"/>
                  </a:lnTo>
                  <a:lnTo>
                    <a:pt x="531" y="246"/>
                  </a:lnTo>
                  <a:lnTo>
                    <a:pt x="531" y="212"/>
                  </a:lnTo>
                  <a:lnTo>
                    <a:pt x="472" y="212"/>
                  </a:lnTo>
                  <a:lnTo>
                    <a:pt x="472" y="193"/>
                  </a:lnTo>
                  <a:lnTo>
                    <a:pt x="378" y="193"/>
                  </a:lnTo>
                  <a:lnTo>
                    <a:pt x="378" y="161"/>
                  </a:lnTo>
                  <a:lnTo>
                    <a:pt x="362" y="161"/>
                  </a:lnTo>
                  <a:lnTo>
                    <a:pt x="362" y="152"/>
                  </a:lnTo>
                  <a:lnTo>
                    <a:pt x="341" y="152"/>
                  </a:lnTo>
                  <a:lnTo>
                    <a:pt x="341" y="140"/>
                  </a:lnTo>
                  <a:lnTo>
                    <a:pt x="330" y="140"/>
                  </a:lnTo>
                  <a:lnTo>
                    <a:pt x="330" y="133"/>
                  </a:lnTo>
                  <a:lnTo>
                    <a:pt x="192" y="133"/>
                  </a:lnTo>
                  <a:lnTo>
                    <a:pt x="192" y="115"/>
                  </a:lnTo>
                  <a:lnTo>
                    <a:pt x="183" y="115"/>
                  </a:lnTo>
                  <a:lnTo>
                    <a:pt x="183" y="92"/>
                  </a:lnTo>
                  <a:lnTo>
                    <a:pt x="160" y="92"/>
                  </a:lnTo>
                  <a:lnTo>
                    <a:pt x="160" y="67"/>
                  </a:lnTo>
                  <a:lnTo>
                    <a:pt x="149" y="67"/>
                  </a:lnTo>
                  <a:lnTo>
                    <a:pt x="149" y="46"/>
                  </a:lnTo>
                  <a:lnTo>
                    <a:pt x="78" y="46"/>
                  </a:lnTo>
                  <a:lnTo>
                    <a:pt x="78" y="23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9" name="Line 137">
              <a:extLst>
                <a:ext uri="{FF2B5EF4-FFF2-40B4-BE49-F238E27FC236}">
                  <a16:creationId xmlns:a16="http://schemas.microsoft.com/office/drawing/2014/main" id="{9E8071FA-464D-7F5D-7620-829C28547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988" y="2201332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0" name="Line 138">
              <a:extLst>
                <a:ext uri="{FF2B5EF4-FFF2-40B4-BE49-F238E27FC236}">
                  <a16:creationId xmlns:a16="http://schemas.microsoft.com/office/drawing/2014/main" id="{1A743ABD-651A-92FA-AB38-B80D81BF2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47125" y="2245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1" name="Line 139">
              <a:extLst>
                <a:ext uri="{FF2B5EF4-FFF2-40B4-BE49-F238E27FC236}">
                  <a16:creationId xmlns:a16="http://schemas.microsoft.com/office/drawing/2014/main" id="{8BD43863-97E6-B7B4-7727-980FCB45D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1250" y="2201332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2" name="Line 140">
              <a:extLst>
                <a:ext uri="{FF2B5EF4-FFF2-40B4-BE49-F238E27FC236}">
                  <a16:creationId xmlns:a16="http://schemas.microsoft.com/office/drawing/2014/main" id="{0E658508-1D99-D978-A7EF-C40F9C1A2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8388" y="2245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3" name="Line 141">
              <a:extLst>
                <a:ext uri="{FF2B5EF4-FFF2-40B4-BE49-F238E27FC236}">
                  <a16:creationId xmlns:a16="http://schemas.microsoft.com/office/drawing/2014/main" id="{E72A913E-ADF5-AF2C-9F88-4EAB33477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2988" y="2201332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4" name="Line 142">
              <a:extLst>
                <a:ext uri="{FF2B5EF4-FFF2-40B4-BE49-F238E27FC236}">
                  <a16:creationId xmlns:a16="http://schemas.microsoft.com/office/drawing/2014/main" id="{E21003F6-696C-3F4A-C9CB-D536CB0C4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8538" y="2245782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5" name="Line 143">
              <a:extLst>
                <a:ext uri="{FF2B5EF4-FFF2-40B4-BE49-F238E27FC236}">
                  <a16:creationId xmlns:a16="http://schemas.microsoft.com/office/drawing/2014/main" id="{A71E4871-89CF-91D1-D97E-EDAF6C3B1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5363" y="2201332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6" name="Line 144">
              <a:extLst>
                <a:ext uri="{FF2B5EF4-FFF2-40B4-BE49-F238E27FC236}">
                  <a16:creationId xmlns:a16="http://schemas.microsoft.com/office/drawing/2014/main" id="{05D7BF04-EC5B-B73E-35D8-8D0B045F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72500" y="2245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7" name="Line 145">
              <a:extLst>
                <a:ext uri="{FF2B5EF4-FFF2-40B4-BE49-F238E27FC236}">
                  <a16:creationId xmlns:a16="http://schemas.microsoft.com/office/drawing/2014/main" id="{50AF3D50-8023-D996-717C-855D0321F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5988" y="2201332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8" name="Line 146">
              <a:extLst>
                <a:ext uri="{FF2B5EF4-FFF2-40B4-BE49-F238E27FC236}">
                  <a16:creationId xmlns:a16="http://schemas.microsoft.com/office/drawing/2014/main" id="{1CFD0953-F30C-50E4-0EAE-4C35BED2D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91538" y="2245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9" name="Line 147">
              <a:extLst>
                <a:ext uri="{FF2B5EF4-FFF2-40B4-BE49-F238E27FC236}">
                  <a16:creationId xmlns:a16="http://schemas.microsoft.com/office/drawing/2014/main" id="{1039D6F4-5043-D1E8-2D88-CAE7B3E58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9475" y="2201332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0" name="Line 148">
              <a:extLst>
                <a:ext uri="{FF2B5EF4-FFF2-40B4-BE49-F238E27FC236}">
                  <a16:creationId xmlns:a16="http://schemas.microsoft.com/office/drawing/2014/main" id="{2335963D-FEE6-0A0B-07FE-BBC73E5E0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55025" y="2245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1" name="Line 149">
              <a:extLst>
                <a:ext uri="{FF2B5EF4-FFF2-40B4-BE49-F238E27FC236}">
                  <a16:creationId xmlns:a16="http://schemas.microsoft.com/office/drawing/2014/main" id="{5CD601B6-1A3D-4B6B-62C2-82A7FCAA9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8363" y="2201332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2" name="Line 150">
              <a:extLst>
                <a:ext uri="{FF2B5EF4-FFF2-40B4-BE49-F238E27FC236}">
                  <a16:creationId xmlns:a16="http://schemas.microsoft.com/office/drawing/2014/main" id="{AB369F33-E5E8-CB70-2262-2CB3BB0DA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43913" y="2245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3" name="Line 151">
              <a:extLst>
                <a:ext uri="{FF2B5EF4-FFF2-40B4-BE49-F238E27FC236}">
                  <a16:creationId xmlns:a16="http://schemas.microsoft.com/office/drawing/2014/main" id="{CA6FE639-1D83-33B1-8191-2C80495B2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0400" y="2201332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4" name="Line 152">
              <a:extLst>
                <a:ext uri="{FF2B5EF4-FFF2-40B4-BE49-F238E27FC236}">
                  <a16:creationId xmlns:a16="http://schemas.microsoft.com/office/drawing/2014/main" id="{54A3B477-5EF3-FA72-640C-3BCC1DBC7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37538" y="2245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5" name="Line 153">
              <a:extLst>
                <a:ext uri="{FF2B5EF4-FFF2-40B4-BE49-F238E27FC236}">
                  <a16:creationId xmlns:a16="http://schemas.microsoft.com/office/drawing/2014/main" id="{B310A5C5-B846-A2E8-EDE1-FB108551C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5625" y="2201332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6" name="Line 154">
              <a:extLst>
                <a:ext uri="{FF2B5EF4-FFF2-40B4-BE49-F238E27FC236}">
                  <a16:creationId xmlns:a16="http://schemas.microsoft.com/office/drawing/2014/main" id="{571CFB8D-F5FA-15D9-115B-0BC786A05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35938" y="2245782"/>
              <a:ext cx="82550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7" name="Line 155">
              <a:extLst>
                <a:ext uri="{FF2B5EF4-FFF2-40B4-BE49-F238E27FC236}">
                  <a16:creationId xmlns:a16="http://schemas.microsoft.com/office/drawing/2014/main" id="{E9616611-50EA-6C62-DE44-922F7BA74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5775" y="2150532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8" name="Line 156">
              <a:extLst>
                <a:ext uri="{FF2B5EF4-FFF2-40B4-BE49-F238E27FC236}">
                  <a16:creationId xmlns:a16="http://schemas.microsoft.com/office/drawing/2014/main" id="{D3F05BDB-78DB-B7B4-5B8E-288044AD7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6088" y="2194982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9" name="Line 157">
              <a:extLst>
                <a:ext uri="{FF2B5EF4-FFF2-40B4-BE49-F238E27FC236}">
                  <a16:creationId xmlns:a16="http://schemas.microsoft.com/office/drawing/2014/main" id="{53DBB2E0-A845-036B-0032-DE9B0B101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8625" y="2150532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0" name="Line 158">
              <a:extLst>
                <a:ext uri="{FF2B5EF4-FFF2-40B4-BE49-F238E27FC236}">
                  <a16:creationId xmlns:a16="http://schemas.microsoft.com/office/drawing/2014/main" id="{D0D63CF0-A7D0-4694-58A2-EDCF6B4C5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04175" y="21949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1" name="Line 159">
              <a:extLst>
                <a:ext uri="{FF2B5EF4-FFF2-40B4-BE49-F238E27FC236}">
                  <a16:creationId xmlns:a16="http://schemas.microsoft.com/office/drawing/2014/main" id="{93F01360-02EB-BFC8-9858-9FBAB6CE5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6400" y="2150532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2" name="Line 160">
              <a:extLst>
                <a:ext uri="{FF2B5EF4-FFF2-40B4-BE49-F238E27FC236}">
                  <a16:creationId xmlns:a16="http://schemas.microsoft.com/office/drawing/2014/main" id="{DBC2A7F7-38D0-AF23-AD80-934C0F042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81950" y="2194982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3" name="Line 161">
              <a:extLst>
                <a:ext uri="{FF2B5EF4-FFF2-40B4-BE49-F238E27FC236}">
                  <a16:creationId xmlns:a16="http://schemas.microsoft.com/office/drawing/2014/main" id="{CFD8A547-3839-ECAC-4059-C14B2FC23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4175" y="2150532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4" name="Line 162">
              <a:extLst>
                <a:ext uri="{FF2B5EF4-FFF2-40B4-BE49-F238E27FC236}">
                  <a16:creationId xmlns:a16="http://schemas.microsoft.com/office/drawing/2014/main" id="{90C0EC54-F3A4-BA60-FEB2-24D867A04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61313" y="21949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5" name="Line 163">
              <a:extLst>
                <a:ext uri="{FF2B5EF4-FFF2-40B4-BE49-F238E27FC236}">
                  <a16:creationId xmlns:a16="http://schemas.microsoft.com/office/drawing/2014/main" id="{D021C185-3248-6FBA-42B1-D83DFD96E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0513" y="2099732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6" name="Line 164">
              <a:extLst>
                <a:ext uri="{FF2B5EF4-FFF2-40B4-BE49-F238E27FC236}">
                  <a16:creationId xmlns:a16="http://schemas.microsoft.com/office/drawing/2014/main" id="{6C2568E6-4060-6E7D-83D7-FF823F9FB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6063" y="21441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7" name="Line 165">
              <a:extLst>
                <a:ext uri="{FF2B5EF4-FFF2-40B4-BE49-F238E27FC236}">
                  <a16:creationId xmlns:a16="http://schemas.microsoft.com/office/drawing/2014/main" id="{CCEA6384-D008-C2A3-F55D-17D863EFB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0350" y="2099732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8" name="Line 166">
              <a:extLst>
                <a:ext uri="{FF2B5EF4-FFF2-40B4-BE49-F238E27FC236}">
                  <a16:creationId xmlns:a16="http://schemas.microsoft.com/office/drawing/2014/main" id="{60884FCA-D848-2663-F4F8-2C63FF6B9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7488" y="21441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9" name="Line 167">
              <a:extLst>
                <a:ext uri="{FF2B5EF4-FFF2-40B4-BE49-F238E27FC236}">
                  <a16:creationId xmlns:a16="http://schemas.microsoft.com/office/drawing/2014/main" id="{36707858-5333-00F9-CEE5-0AA10D70E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9550" y="206322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0" name="Line 168">
              <a:extLst>
                <a:ext uri="{FF2B5EF4-FFF2-40B4-BE49-F238E27FC236}">
                  <a16:creationId xmlns:a16="http://schemas.microsoft.com/office/drawing/2014/main" id="{109F4076-D397-58D9-30E2-17F255D72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89863" y="2107670"/>
              <a:ext cx="84138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1" name="Line 169">
              <a:extLst>
                <a:ext uri="{FF2B5EF4-FFF2-40B4-BE49-F238E27FC236}">
                  <a16:creationId xmlns:a16="http://schemas.microsoft.com/office/drawing/2014/main" id="{DD73843C-AD5E-027E-64F9-E5A02AD36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3038" y="2052107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2" name="Line 170">
              <a:extLst>
                <a:ext uri="{FF2B5EF4-FFF2-40B4-BE49-F238E27FC236}">
                  <a16:creationId xmlns:a16="http://schemas.microsoft.com/office/drawing/2014/main" id="{09999EAE-17B4-8B27-E470-DF7291817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50175" y="209655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3" name="Line 171">
              <a:extLst>
                <a:ext uri="{FF2B5EF4-FFF2-40B4-BE49-F238E27FC236}">
                  <a16:creationId xmlns:a16="http://schemas.microsoft.com/office/drawing/2014/main" id="{B5F3F734-7BAE-3C6D-E3A5-DFF090588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5888" y="2052107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4" name="Line 172">
              <a:extLst>
                <a:ext uri="{FF2B5EF4-FFF2-40B4-BE49-F238E27FC236}">
                  <a16:creationId xmlns:a16="http://schemas.microsoft.com/office/drawing/2014/main" id="{9DEE8D27-829A-9601-F79D-E194C5DB3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1438" y="209655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5" name="Line 173">
              <a:extLst>
                <a:ext uri="{FF2B5EF4-FFF2-40B4-BE49-F238E27FC236}">
                  <a16:creationId xmlns:a16="http://schemas.microsoft.com/office/drawing/2014/main" id="{CD80FC47-7778-F947-9614-FC1DD1CA1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6838" y="2052107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6" name="Line 174">
              <a:extLst>
                <a:ext uri="{FF2B5EF4-FFF2-40B4-BE49-F238E27FC236}">
                  <a16:creationId xmlns:a16="http://schemas.microsoft.com/office/drawing/2014/main" id="{27025F2D-82F1-8629-5359-8BA6AF21D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73975" y="2096557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7" name="Line 175">
              <a:extLst>
                <a:ext uri="{FF2B5EF4-FFF2-40B4-BE49-F238E27FC236}">
                  <a16:creationId xmlns:a16="http://schemas.microsoft.com/office/drawing/2014/main" id="{E01C6257-92D8-D0DA-6270-31B3BB1A4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2550" y="2012420"/>
              <a:ext cx="0" cy="87313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8" name="Line 176">
              <a:extLst>
                <a:ext uri="{FF2B5EF4-FFF2-40B4-BE49-F238E27FC236}">
                  <a16:creationId xmlns:a16="http://schemas.microsoft.com/office/drawing/2014/main" id="{E3480CF5-5D54-95A6-E828-6FC867284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8100" y="2056870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9" name="Line 177">
              <a:extLst>
                <a:ext uri="{FF2B5EF4-FFF2-40B4-BE49-F238E27FC236}">
                  <a16:creationId xmlns:a16="http://schemas.microsoft.com/office/drawing/2014/main" id="{4A1F6035-526E-8CBC-BFB9-C88A62844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7150" y="2004482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0" name="Line 178">
              <a:extLst>
                <a:ext uri="{FF2B5EF4-FFF2-40B4-BE49-F238E27FC236}">
                  <a16:creationId xmlns:a16="http://schemas.microsoft.com/office/drawing/2014/main" id="{D2AA21A9-E5A8-4323-8DD3-F75E39127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32700" y="204893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1" name="Line 179">
              <a:extLst>
                <a:ext uri="{FF2B5EF4-FFF2-40B4-BE49-F238E27FC236}">
                  <a16:creationId xmlns:a16="http://schemas.microsoft.com/office/drawing/2014/main" id="{FD4587F3-1E1E-413E-3190-E02D5A602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9525" y="1967970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2" name="Line 180">
              <a:extLst>
                <a:ext uri="{FF2B5EF4-FFF2-40B4-BE49-F238E27FC236}">
                  <a16:creationId xmlns:a16="http://schemas.microsoft.com/office/drawing/2014/main" id="{23E9A406-21CB-FAD8-9296-28E6D6AB4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86663" y="2012420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3" name="Line 181">
              <a:extLst>
                <a:ext uri="{FF2B5EF4-FFF2-40B4-BE49-F238E27FC236}">
                  <a16:creationId xmlns:a16="http://schemas.microsoft.com/office/drawing/2014/main" id="{A38B5FDD-0E7A-3265-29E4-AF42E3C7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2063" y="1967970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4" name="Line 182">
              <a:extLst>
                <a:ext uri="{FF2B5EF4-FFF2-40B4-BE49-F238E27FC236}">
                  <a16:creationId xmlns:a16="http://schemas.microsoft.com/office/drawing/2014/main" id="{6633BC4C-A1F9-B9B3-5A96-C808A609D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67613" y="2012420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5" name="Line 183">
              <a:extLst>
                <a:ext uri="{FF2B5EF4-FFF2-40B4-BE49-F238E27FC236}">
                  <a16:creationId xmlns:a16="http://schemas.microsoft.com/office/drawing/2014/main" id="{D2DE4DCC-2DB0-D97A-A137-8107AB5C6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6663" y="1967970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6" name="Line 184">
              <a:extLst>
                <a:ext uri="{FF2B5EF4-FFF2-40B4-BE49-F238E27FC236}">
                  <a16:creationId xmlns:a16="http://schemas.microsoft.com/office/drawing/2014/main" id="{1A489C33-015F-9A16-AA66-5F3678A89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2213" y="2012420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7" name="Line 185">
              <a:extLst>
                <a:ext uri="{FF2B5EF4-FFF2-40B4-BE49-F238E27FC236}">
                  <a16:creationId xmlns:a16="http://schemas.microsoft.com/office/drawing/2014/main" id="{3150A056-8E3A-3EBA-B1CB-2C48B4E74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7125" y="2201332"/>
              <a:ext cx="0" cy="8890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8" name="Line 186">
              <a:extLst>
                <a:ext uri="{FF2B5EF4-FFF2-40B4-BE49-F238E27FC236}">
                  <a16:creationId xmlns:a16="http://schemas.microsoft.com/office/drawing/2014/main" id="{57D88B26-6712-DAE2-4DAE-C8085F33E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2675" y="2245782"/>
              <a:ext cx="87313" cy="0"/>
            </a:xfrm>
            <a:prstGeom prst="line">
              <a:avLst/>
            </a:prstGeom>
            <a:noFill/>
            <a:ln w="25400">
              <a:solidFill>
                <a:srgbClr val="00BC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9" name="Freeform 233">
              <a:extLst>
                <a:ext uri="{FF2B5EF4-FFF2-40B4-BE49-F238E27FC236}">
                  <a16:creationId xmlns:a16="http://schemas.microsoft.com/office/drawing/2014/main" id="{8A0A0A14-29FB-C615-2992-BBF4F1BE9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1798107"/>
              <a:ext cx="2192338" cy="284163"/>
            </a:xfrm>
            <a:custGeom>
              <a:avLst/>
              <a:gdLst>
                <a:gd name="T0" fmla="*/ 1381 w 1381"/>
                <a:gd name="T1" fmla="*/ 179 h 179"/>
                <a:gd name="T2" fmla="*/ 1352 w 1381"/>
                <a:gd name="T3" fmla="*/ 179 h 179"/>
                <a:gd name="T4" fmla="*/ 1352 w 1381"/>
                <a:gd name="T5" fmla="*/ 169 h 179"/>
                <a:gd name="T6" fmla="*/ 660 w 1381"/>
                <a:gd name="T7" fmla="*/ 167 h 179"/>
                <a:gd name="T8" fmla="*/ 660 w 1381"/>
                <a:gd name="T9" fmla="*/ 71 h 179"/>
                <a:gd name="T10" fmla="*/ 330 w 1381"/>
                <a:gd name="T11" fmla="*/ 71 h 179"/>
                <a:gd name="T12" fmla="*/ 330 w 1381"/>
                <a:gd name="T13" fmla="*/ 0 h 179"/>
                <a:gd name="T14" fmla="*/ 0 w 1381"/>
                <a:gd name="T1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1" h="179">
                  <a:moveTo>
                    <a:pt x="1381" y="179"/>
                  </a:moveTo>
                  <a:lnTo>
                    <a:pt x="1352" y="179"/>
                  </a:lnTo>
                  <a:lnTo>
                    <a:pt x="1352" y="169"/>
                  </a:lnTo>
                  <a:lnTo>
                    <a:pt x="660" y="167"/>
                  </a:lnTo>
                  <a:lnTo>
                    <a:pt x="660" y="71"/>
                  </a:lnTo>
                  <a:lnTo>
                    <a:pt x="330" y="71"/>
                  </a:lnTo>
                  <a:lnTo>
                    <a:pt x="330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0" name="Line 234">
              <a:extLst>
                <a:ext uri="{FF2B5EF4-FFF2-40B4-BE49-F238E27FC236}">
                  <a16:creationId xmlns:a16="http://schemas.microsoft.com/office/drawing/2014/main" id="{3B6364B1-3400-0F66-48D0-0B4C42FFE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1000" y="2037820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1" name="Line 235">
              <a:extLst>
                <a:ext uri="{FF2B5EF4-FFF2-40B4-BE49-F238E27FC236}">
                  <a16:creationId xmlns:a16="http://schemas.microsoft.com/office/drawing/2014/main" id="{25260236-4B31-ACE0-A828-50DFBE9DF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26550" y="208227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2" name="Line 236">
              <a:extLst>
                <a:ext uri="{FF2B5EF4-FFF2-40B4-BE49-F238E27FC236}">
                  <a16:creationId xmlns:a16="http://schemas.microsoft.com/office/drawing/2014/main" id="{F5D3C013-7CE2-C4FE-1258-FE3F3509C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0038" y="2037820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3" name="Line 237">
              <a:extLst>
                <a:ext uri="{FF2B5EF4-FFF2-40B4-BE49-F238E27FC236}">
                  <a16:creationId xmlns:a16="http://schemas.microsoft.com/office/drawing/2014/main" id="{A1DEA888-3223-A4F2-48B7-EA3EAC909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7175" y="2077507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4" name="Line 238">
              <a:extLst>
                <a:ext uri="{FF2B5EF4-FFF2-40B4-BE49-F238E27FC236}">
                  <a16:creationId xmlns:a16="http://schemas.microsoft.com/office/drawing/2014/main" id="{16326C8C-4267-F9F1-689A-5DCE7A430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3525" y="2037820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5" name="Line 239">
              <a:extLst>
                <a:ext uri="{FF2B5EF4-FFF2-40B4-BE49-F238E27FC236}">
                  <a16:creationId xmlns:a16="http://schemas.microsoft.com/office/drawing/2014/main" id="{7CDD7CCA-9410-CABF-4572-28FCCE969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13838" y="2077507"/>
              <a:ext cx="84138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6" name="Line 240">
              <a:extLst>
                <a:ext uri="{FF2B5EF4-FFF2-40B4-BE49-F238E27FC236}">
                  <a16:creationId xmlns:a16="http://schemas.microsoft.com/office/drawing/2014/main" id="{B9DFA092-466B-4D66-F62D-3487EAC9E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1438" y="2037820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7" name="Line 241">
              <a:extLst>
                <a:ext uri="{FF2B5EF4-FFF2-40B4-BE49-F238E27FC236}">
                  <a16:creationId xmlns:a16="http://schemas.microsoft.com/office/drawing/2014/main" id="{7AA4123F-0835-84D4-240E-4106B28F6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16988" y="2077507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8" name="Line 242">
              <a:extLst>
                <a:ext uri="{FF2B5EF4-FFF2-40B4-BE49-F238E27FC236}">
                  <a16:creationId xmlns:a16="http://schemas.microsoft.com/office/drawing/2014/main" id="{814E5959-F8A3-45A0-0A3E-41E686972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2050" y="2037820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9" name="Line 243">
              <a:extLst>
                <a:ext uri="{FF2B5EF4-FFF2-40B4-BE49-F238E27FC236}">
                  <a16:creationId xmlns:a16="http://schemas.microsoft.com/office/drawing/2014/main" id="{788A8EEA-7697-02B4-56B3-16EE8030D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42363" y="2077507"/>
              <a:ext cx="84138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0" name="Line 244">
              <a:extLst>
                <a:ext uri="{FF2B5EF4-FFF2-40B4-BE49-F238E27FC236}">
                  <a16:creationId xmlns:a16="http://schemas.microsoft.com/office/drawing/2014/main" id="{850FFD8F-DE6B-48BA-338A-15DC75335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5850" y="2037820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1" name="Line 245">
              <a:extLst>
                <a:ext uri="{FF2B5EF4-FFF2-40B4-BE49-F238E27FC236}">
                  <a16:creationId xmlns:a16="http://schemas.microsoft.com/office/drawing/2014/main" id="{6958B1D4-D0B8-8504-18FC-259A459FF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62988" y="2077507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2" name="Line 246">
              <a:extLst>
                <a:ext uri="{FF2B5EF4-FFF2-40B4-BE49-F238E27FC236}">
                  <a16:creationId xmlns:a16="http://schemas.microsoft.com/office/drawing/2014/main" id="{389C14DB-EBB1-8797-D949-C14D19851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0113" y="2037820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3" name="Line 247">
              <a:extLst>
                <a:ext uri="{FF2B5EF4-FFF2-40B4-BE49-F238E27FC236}">
                  <a16:creationId xmlns:a16="http://schemas.microsoft.com/office/drawing/2014/main" id="{17AED894-C654-D196-9464-495A4D482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77250" y="2077507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4" name="Line 248">
              <a:extLst>
                <a:ext uri="{FF2B5EF4-FFF2-40B4-BE49-F238E27FC236}">
                  <a16:creationId xmlns:a16="http://schemas.microsoft.com/office/drawing/2014/main" id="{B513C62E-93A6-CD1F-F432-E67046BED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2650" y="2037820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5" name="Line 249">
              <a:extLst>
                <a:ext uri="{FF2B5EF4-FFF2-40B4-BE49-F238E27FC236}">
                  <a16:creationId xmlns:a16="http://schemas.microsoft.com/office/drawing/2014/main" id="{941183F4-F7EE-2765-AF66-EF3DC14C1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59788" y="2077507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6" name="Line 250">
              <a:extLst>
                <a:ext uri="{FF2B5EF4-FFF2-40B4-BE49-F238E27FC236}">
                  <a16:creationId xmlns:a16="http://schemas.microsoft.com/office/drawing/2014/main" id="{C60274F7-4CF6-D1AC-3014-9BD7B72BB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8513" y="2037820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7" name="Line 251">
              <a:extLst>
                <a:ext uri="{FF2B5EF4-FFF2-40B4-BE49-F238E27FC236}">
                  <a16:creationId xmlns:a16="http://schemas.microsoft.com/office/drawing/2014/main" id="{15C5565C-7F5B-5239-5142-C0BFDCAB1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5650" y="2077507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8" name="Line 252">
              <a:extLst>
                <a:ext uri="{FF2B5EF4-FFF2-40B4-BE49-F238E27FC236}">
                  <a16:creationId xmlns:a16="http://schemas.microsoft.com/office/drawing/2014/main" id="{D2C96C09-67A9-94D9-F8FE-B2E048B09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5488" y="2037820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9" name="Line 253">
              <a:extLst>
                <a:ext uri="{FF2B5EF4-FFF2-40B4-BE49-F238E27FC236}">
                  <a16:creationId xmlns:a16="http://schemas.microsoft.com/office/drawing/2014/main" id="{0AB01770-4B48-0D63-B04E-FA0EE49B2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2625" y="2077507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0" name="Line 254">
              <a:extLst>
                <a:ext uri="{FF2B5EF4-FFF2-40B4-BE49-F238E27FC236}">
                  <a16:creationId xmlns:a16="http://schemas.microsoft.com/office/drawing/2014/main" id="{F2BCBF41-E898-356B-0D2E-3EA08D12C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0088" y="2037820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1" name="Line 255">
              <a:extLst>
                <a:ext uri="{FF2B5EF4-FFF2-40B4-BE49-F238E27FC236}">
                  <a16:creationId xmlns:a16="http://schemas.microsoft.com/office/drawing/2014/main" id="{7FD4A262-3085-F4D9-643C-71D02FFA3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80400" y="2077507"/>
              <a:ext cx="84138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2" name="Line 256">
              <a:extLst>
                <a:ext uri="{FF2B5EF4-FFF2-40B4-BE49-F238E27FC236}">
                  <a16:creationId xmlns:a16="http://schemas.microsoft.com/office/drawing/2014/main" id="{0C1B009D-2CB2-F596-AA7E-3D0CD4AC5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6738" y="2037820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3" name="Line 257">
              <a:extLst>
                <a:ext uri="{FF2B5EF4-FFF2-40B4-BE49-F238E27FC236}">
                  <a16:creationId xmlns:a16="http://schemas.microsoft.com/office/drawing/2014/main" id="{F1B78DDE-AA18-F772-1DDC-B1BF26B76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2288" y="2077507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4" name="Line 258">
              <a:extLst>
                <a:ext uri="{FF2B5EF4-FFF2-40B4-BE49-F238E27FC236}">
                  <a16:creationId xmlns:a16="http://schemas.microsoft.com/office/drawing/2014/main" id="{0F31DAA6-0D14-2FF0-608B-0E24EECF3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6400" y="1869545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5" name="Line 259">
              <a:extLst>
                <a:ext uri="{FF2B5EF4-FFF2-40B4-BE49-F238E27FC236}">
                  <a16:creationId xmlns:a16="http://schemas.microsoft.com/office/drawing/2014/main" id="{81501637-EFD9-D914-3D43-8EBA3D52F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81950" y="191082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6" name="Line 260">
              <a:extLst>
                <a:ext uri="{FF2B5EF4-FFF2-40B4-BE49-F238E27FC236}">
                  <a16:creationId xmlns:a16="http://schemas.microsoft.com/office/drawing/2014/main" id="{4E379E67-70D2-0F05-6E67-04219801A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5913" y="1869545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7" name="Line 261">
              <a:extLst>
                <a:ext uri="{FF2B5EF4-FFF2-40B4-BE49-F238E27FC236}">
                  <a16:creationId xmlns:a16="http://schemas.microsoft.com/office/drawing/2014/main" id="{6B30CF1F-6AB3-AB2E-AA01-F98545379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1463" y="191082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8" name="Line 262">
              <a:extLst>
                <a:ext uri="{FF2B5EF4-FFF2-40B4-BE49-F238E27FC236}">
                  <a16:creationId xmlns:a16="http://schemas.microsoft.com/office/drawing/2014/main" id="{D6131F70-C00A-C5D5-9610-801527BC3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9863" y="1869545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9" name="Line 263">
              <a:extLst>
                <a:ext uri="{FF2B5EF4-FFF2-40B4-BE49-F238E27FC236}">
                  <a16:creationId xmlns:a16="http://schemas.microsoft.com/office/drawing/2014/main" id="{B3073603-5AA4-7B69-F1DC-A9BD2833D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5413" y="1910820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0" name="Line 264">
              <a:extLst>
                <a:ext uri="{FF2B5EF4-FFF2-40B4-BE49-F238E27FC236}">
                  <a16:creationId xmlns:a16="http://schemas.microsoft.com/office/drawing/2014/main" id="{05FDEB59-9640-998D-2A58-6922FA3D3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8575" y="1869545"/>
              <a:ext cx="0" cy="84138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1" name="Line 265">
              <a:extLst>
                <a:ext uri="{FF2B5EF4-FFF2-40B4-BE49-F238E27FC236}">
                  <a16:creationId xmlns:a16="http://schemas.microsoft.com/office/drawing/2014/main" id="{41A8BEAC-2672-2CB2-B150-156F8CF85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4125" y="1910820"/>
              <a:ext cx="84138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2" name="Line 266">
              <a:extLst>
                <a:ext uri="{FF2B5EF4-FFF2-40B4-BE49-F238E27FC236}">
                  <a16:creationId xmlns:a16="http://schemas.microsoft.com/office/drawing/2014/main" id="{13509E69-5CC5-8F25-64ED-F1F9EBC12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8075" y="1753657"/>
              <a:ext cx="0" cy="87313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3" name="Line 267">
              <a:extLst>
                <a:ext uri="{FF2B5EF4-FFF2-40B4-BE49-F238E27FC236}">
                  <a16:creationId xmlns:a16="http://schemas.microsoft.com/office/drawing/2014/main" id="{23C56E8C-9AAC-F83F-D467-3CE44C8DE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18388" y="1798107"/>
              <a:ext cx="84138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4" name="Line 268">
              <a:extLst>
                <a:ext uri="{FF2B5EF4-FFF2-40B4-BE49-F238E27FC236}">
                  <a16:creationId xmlns:a16="http://schemas.microsoft.com/office/drawing/2014/main" id="{90D28B49-D305-3BBB-AC6F-3843861B6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8700" y="1753657"/>
              <a:ext cx="0" cy="87313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5" name="Line 269">
              <a:extLst>
                <a:ext uri="{FF2B5EF4-FFF2-40B4-BE49-F238E27FC236}">
                  <a16:creationId xmlns:a16="http://schemas.microsoft.com/office/drawing/2014/main" id="{4E2205E4-0619-DFE8-21DE-E50CCA1A1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4250" y="1798107"/>
              <a:ext cx="87313" cy="0"/>
            </a:xfrm>
            <a:prstGeom prst="line">
              <a:avLst/>
            </a:prstGeom>
            <a:noFill/>
            <a:ln w="25400">
              <a:solidFill>
                <a:srgbClr val="0063C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EEE492BE-53CD-933B-8FCB-4B2B6D7382C3}"/>
                </a:ext>
              </a:extLst>
            </p:cNvPr>
            <p:cNvSpPr txBox="1"/>
            <p:nvPr/>
          </p:nvSpPr>
          <p:spPr>
            <a:xfrm>
              <a:off x="6533896" y="1704723"/>
              <a:ext cx="25968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100</a:t>
              </a:r>
            </a:p>
          </p:txBody>
        </p:sp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1D48DD8A-D12A-7FBC-4D64-5ACECF0FD2D8}"/>
                </a:ext>
              </a:extLst>
            </p:cNvPr>
            <p:cNvSpPr txBox="1"/>
            <p:nvPr/>
          </p:nvSpPr>
          <p:spPr>
            <a:xfrm>
              <a:off x="6620456" y="2250091"/>
              <a:ext cx="17312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75</a:t>
              </a:r>
            </a:p>
          </p:txBody>
        </p:sp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6D653F32-E0EC-6387-273F-596FE2AB799D}"/>
                </a:ext>
              </a:extLst>
            </p:cNvPr>
            <p:cNvSpPr txBox="1"/>
            <p:nvPr/>
          </p:nvSpPr>
          <p:spPr>
            <a:xfrm>
              <a:off x="6620456" y="2795459"/>
              <a:ext cx="17312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50</a:t>
              </a:r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652BD421-E875-3380-1AA5-7EB474736E02}"/>
                </a:ext>
              </a:extLst>
            </p:cNvPr>
            <p:cNvSpPr txBox="1"/>
            <p:nvPr/>
          </p:nvSpPr>
          <p:spPr>
            <a:xfrm>
              <a:off x="6620456" y="3340827"/>
              <a:ext cx="173125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25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3EDA2F4C-AF98-1D07-E4E2-722B6872C78B}"/>
                </a:ext>
              </a:extLst>
            </p:cNvPr>
            <p:cNvSpPr txBox="1"/>
            <p:nvPr/>
          </p:nvSpPr>
          <p:spPr>
            <a:xfrm>
              <a:off x="6707018" y="3886193"/>
              <a:ext cx="8656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001" name="TextBox 1000">
              <a:extLst>
                <a:ext uri="{FF2B5EF4-FFF2-40B4-BE49-F238E27FC236}">
                  <a16:creationId xmlns:a16="http://schemas.microsoft.com/office/drawing/2014/main" id="{383F8FF4-D782-637A-786D-28515F61FE2E}"/>
                </a:ext>
              </a:extLst>
            </p:cNvPr>
            <p:cNvSpPr txBox="1"/>
            <p:nvPr/>
          </p:nvSpPr>
          <p:spPr>
            <a:xfrm>
              <a:off x="8932269" y="4314062"/>
              <a:ext cx="634789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5F77FCA5-F022-F3F8-ACE9-59FBD6C06A4D}"/>
                </a:ext>
              </a:extLst>
            </p:cNvPr>
            <p:cNvSpPr txBox="1"/>
            <p:nvPr/>
          </p:nvSpPr>
          <p:spPr>
            <a:xfrm>
              <a:off x="7079105" y="4097233"/>
              <a:ext cx="8656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003" name="TextBox 1002">
              <a:extLst>
                <a:ext uri="{FF2B5EF4-FFF2-40B4-BE49-F238E27FC236}">
                  <a16:creationId xmlns:a16="http://schemas.microsoft.com/office/drawing/2014/main" id="{33CA855B-7E47-520E-57CF-3954B56A9F81}"/>
                </a:ext>
              </a:extLst>
            </p:cNvPr>
            <p:cNvSpPr txBox="1"/>
            <p:nvPr/>
          </p:nvSpPr>
          <p:spPr>
            <a:xfrm>
              <a:off x="7892846" y="4097233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2228ED1C-D740-9C00-369E-4A65B608287F}"/>
                </a:ext>
              </a:extLst>
            </p:cNvPr>
            <p:cNvSpPr txBox="1"/>
            <p:nvPr/>
          </p:nvSpPr>
          <p:spPr>
            <a:xfrm>
              <a:off x="8726056" y="4097233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24</a:t>
              </a:r>
            </a:p>
          </p:txBody>
        </p:sp>
        <p:sp>
          <p:nvSpPr>
            <p:cNvPr id="1005" name="TextBox 1004">
              <a:extLst>
                <a:ext uri="{FF2B5EF4-FFF2-40B4-BE49-F238E27FC236}">
                  <a16:creationId xmlns:a16="http://schemas.microsoft.com/office/drawing/2014/main" id="{B9BD3041-C3D7-DB04-9692-A3A4A61EC56E}"/>
                </a:ext>
              </a:extLst>
            </p:cNvPr>
            <p:cNvSpPr txBox="1"/>
            <p:nvPr/>
          </p:nvSpPr>
          <p:spPr>
            <a:xfrm>
              <a:off x="9583219" y="4097233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36</a:t>
              </a: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392816FA-9371-3126-1C6D-E7BFF0B8110F}"/>
                </a:ext>
              </a:extLst>
            </p:cNvPr>
            <p:cNvSpPr txBox="1"/>
            <p:nvPr/>
          </p:nvSpPr>
          <p:spPr>
            <a:xfrm>
              <a:off x="10439351" y="4097233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48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018DBB46-432D-9707-1D89-78010DB673DE}"/>
                </a:ext>
              </a:extLst>
            </p:cNvPr>
            <p:cNvSpPr txBox="1"/>
            <p:nvPr/>
          </p:nvSpPr>
          <p:spPr>
            <a:xfrm>
              <a:off x="11288482" y="4097233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60</a:t>
              </a:r>
            </a:p>
          </p:txBody>
        </p:sp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92E7FED0-E57E-98EE-E3C9-BCD9D1743E67}"/>
                </a:ext>
              </a:extLst>
            </p:cNvPr>
            <p:cNvSpPr txBox="1"/>
            <p:nvPr/>
          </p:nvSpPr>
          <p:spPr>
            <a:xfrm rot="16200000">
              <a:off x="5420295" y="2780205"/>
              <a:ext cx="1631858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DFS probability (%)</a:t>
              </a:r>
            </a:p>
          </p:txBody>
        </p:sp>
        <p:sp>
          <p:nvSpPr>
            <p:cNvPr id="1009" name="TextBox 1008">
              <a:extLst>
                <a:ext uri="{FF2B5EF4-FFF2-40B4-BE49-F238E27FC236}">
                  <a16:creationId xmlns:a16="http://schemas.microsoft.com/office/drawing/2014/main" id="{67E711A9-BFAD-3B8E-F10A-AE67A06B12D3}"/>
                </a:ext>
              </a:extLst>
            </p:cNvPr>
            <p:cNvSpPr txBox="1"/>
            <p:nvPr/>
          </p:nvSpPr>
          <p:spPr>
            <a:xfrm>
              <a:off x="7089156" y="3657070"/>
              <a:ext cx="5743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 = 0.23</a:t>
              </a:r>
            </a:p>
          </p:txBody>
        </p:sp>
        <p:grpSp>
          <p:nvGrpSpPr>
            <p:cNvPr id="1010" name="Group 1009">
              <a:extLst>
                <a:ext uri="{FF2B5EF4-FFF2-40B4-BE49-F238E27FC236}">
                  <a16:creationId xmlns:a16="http://schemas.microsoft.com/office/drawing/2014/main" id="{F86922F8-A99D-C1DC-0FD1-6C70F9BFA086}"/>
                </a:ext>
              </a:extLst>
            </p:cNvPr>
            <p:cNvGrpSpPr/>
            <p:nvPr/>
          </p:nvGrpSpPr>
          <p:grpSpPr>
            <a:xfrm>
              <a:off x="9840913" y="3395397"/>
              <a:ext cx="1665287" cy="539485"/>
              <a:chOff x="4706938" y="2746640"/>
              <a:chExt cx="1665287" cy="539485"/>
            </a:xfrm>
          </p:grpSpPr>
          <p:sp>
            <p:nvSpPr>
              <p:cNvPr id="1011" name="TextBox 1010">
                <a:extLst>
                  <a:ext uri="{FF2B5EF4-FFF2-40B4-BE49-F238E27FC236}">
                    <a16:creationId xmlns:a16="http://schemas.microsoft.com/office/drawing/2014/main" id="{D87D5AC0-1FCA-F032-5F51-20EF8DE4533F}"/>
                  </a:ext>
                </a:extLst>
              </p:cNvPr>
              <p:cNvSpPr txBox="1"/>
              <p:nvPr/>
            </p:nvSpPr>
            <p:spPr>
              <a:xfrm>
                <a:off x="5011357" y="2746640"/>
                <a:ext cx="1128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Allografted</a:t>
                </a:r>
              </a:p>
            </p:txBody>
          </p:sp>
          <p:sp>
            <p:nvSpPr>
              <p:cNvPr id="1012" name="TextBox 1011">
                <a:extLst>
                  <a:ext uri="{FF2B5EF4-FFF2-40B4-BE49-F238E27FC236}">
                    <a16:creationId xmlns:a16="http://schemas.microsoft.com/office/drawing/2014/main" id="{FC54E07D-91EE-DD24-FE0F-ABAE303EDA97}"/>
                  </a:ext>
                </a:extLst>
              </p:cNvPr>
              <p:cNvSpPr txBox="1"/>
              <p:nvPr/>
            </p:nvSpPr>
            <p:spPr>
              <a:xfrm>
                <a:off x="5011357" y="3009126"/>
                <a:ext cx="13608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Nonallografted</a:t>
                </a:r>
              </a:p>
            </p:txBody>
          </p: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97F7D2AE-9B2D-BF6B-DE35-F5BAFC249D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06938" y="2885139"/>
                <a:ext cx="319881" cy="0"/>
              </a:xfrm>
              <a:prstGeom prst="line">
                <a:avLst/>
              </a:prstGeom>
              <a:noFill/>
              <a:ln w="25400">
                <a:solidFill>
                  <a:srgbClr val="0063C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4" name="Straight Connector 1013">
                <a:extLst>
                  <a:ext uri="{FF2B5EF4-FFF2-40B4-BE49-F238E27FC236}">
                    <a16:creationId xmlns:a16="http://schemas.microsoft.com/office/drawing/2014/main" id="{598EFA1C-62E6-5322-2EFD-EB35EC2E03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06938" y="3147625"/>
                <a:ext cx="319881" cy="0"/>
              </a:xfrm>
              <a:prstGeom prst="line">
                <a:avLst/>
              </a:prstGeom>
              <a:noFill/>
              <a:ln w="25400">
                <a:solidFill>
                  <a:srgbClr val="00BCE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15" name="Line 77">
                <a:extLst>
                  <a:ext uri="{FF2B5EF4-FFF2-40B4-BE49-F238E27FC236}">
                    <a16:creationId xmlns:a16="http://schemas.microsoft.com/office/drawing/2014/main" id="{5D7396F8-08C9-D214-F457-C87CCC360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6878" y="3108366"/>
                <a:ext cx="0" cy="78519"/>
              </a:xfrm>
              <a:prstGeom prst="line">
                <a:avLst/>
              </a:prstGeom>
              <a:noFill/>
              <a:ln w="25400">
                <a:solidFill>
                  <a:srgbClr val="00BCE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16" name="Line 195">
                <a:extLst>
                  <a:ext uri="{FF2B5EF4-FFF2-40B4-BE49-F238E27FC236}">
                    <a16:creationId xmlns:a16="http://schemas.microsoft.com/office/drawing/2014/main" id="{3CF0CB47-263A-4EEA-6566-22CE5E2F0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6878" y="2841095"/>
                <a:ext cx="0" cy="88089"/>
              </a:xfrm>
              <a:prstGeom prst="line">
                <a:avLst/>
              </a:prstGeom>
              <a:noFill/>
              <a:ln w="25400">
                <a:solidFill>
                  <a:srgbClr val="0063C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051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tent Placeholder 2"/>
          <p:cNvSpPr txBox="1">
            <a:spLocks/>
          </p:cNvSpPr>
          <p:nvPr/>
        </p:nvSpPr>
        <p:spPr bwMode="auto">
          <a:xfrm>
            <a:off x="7281333" y="1550722"/>
            <a:ext cx="4545542" cy="4062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spAutoFit/>
          </a:bodyPr>
          <a:lstStyle>
            <a:lvl1pPr marL="282575" indent="-282575" fontAlgn="base">
              <a:lnSpc>
                <a:spcPct val="95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Char char="•"/>
            </a:lvl1pPr>
            <a:lvl2pPr marL="684213" indent="-3429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−"/>
              <a:defRPr sz="2000"/>
            </a:lvl2pPr>
            <a:lvl3pPr indent="-230188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</a:lvl3pPr>
            <a:lvl4pPr marL="1144588" indent="-230188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−"/>
            </a:lvl4pPr>
            <a:lvl5pPr marL="1376363" indent="-231775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Char char="•"/>
            </a:lvl5pPr>
            <a:lvl6pPr marL="25146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6pPr>
            <a:lvl7pPr marL="29718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7pPr>
            <a:lvl8pPr marL="34290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8pPr>
            <a:lvl9pPr marL="3886200" indent="-22860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/>
            </a:lvl9pPr>
          </a:lstStyle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At a longer median follow-up of 28.8 months, nine relapses had occurred overall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: </a:t>
            </a:r>
          </a:p>
          <a:p>
            <a:pPr marL="548640" marR="0" lvl="1" indent="-274320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Pct val="9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Four were hematologic (of which one was in a patient with a major protocol violation and one in a patient who never started blinatumomab)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</a:p>
          <a:p>
            <a:pPr marL="548640" marR="0" lvl="1" indent="-274320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Pct val="9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Four were in the CNS (of which three were isolated relapses and one was a combined CNS and BM relapse)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548640" marR="0" lvl="1" indent="-274320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Pct val="9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One was nodal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256032" marR="0" lvl="0" indent="-256032" algn="l" defTabSz="12191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3C3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At a longer median follow-up of 28.8 months, the median time to relapse was 4 months (range: 2–26 months)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E0304-0C2B-BCBB-CA10-331042B848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283" y="5833872"/>
            <a:ext cx="8946049" cy="493776"/>
          </a:xfrm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alt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primary analysis, the cumulative incidence of relapse in the whole population was 8%.</a:t>
            </a:r>
            <a:r>
              <a:rPr kumimoji="0" lang="en-US" altLang="en-US" sz="900" b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alt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BM, bone marrow; CNS, central nervous system.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5405832" algn="l"/>
              </a:tabLst>
              <a:defRPr/>
            </a:pPr>
            <a:r>
              <a:rPr kumimoji="0" lang="en-US" sz="9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Foa R, et al. N Engl J Med. 2020;383:1613-1623. 2. Chiaretti S, et al. Oral presentation at: Virtual Congress of European Hematology Association; June 9-17, 2021.</a:t>
            </a:r>
            <a:endParaRPr kumimoji="0" lang="en-US" sz="900" b="0" u="none" strike="sng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365760"/>
            <a:ext cx="11461750" cy="861774"/>
          </a:xfrm>
        </p:spPr>
        <p:txBody>
          <a:bodyPr/>
          <a:lstStyle/>
          <a:p>
            <a:r>
              <a:rPr lang="en-US" sz="2800" noProof="0" dirty="0"/>
              <a:t>Incidence of Relapse at the Primary Analysis </a:t>
            </a:r>
            <a:br>
              <a:rPr lang="en-US" sz="2800" noProof="0" dirty="0"/>
            </a:br>
            <a:r>
              <a:rPr lang="en-US" sz="2800" noProof="0" dirty="0"/>
              <a:t>and After a Longer Follow-up</a:t>
            </a:r>
            <a:endParaRPr lang="en-US" sz="2800" baseline="30000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DCF964-B643-414D-B319-96FAE78BE112}"/>
              </a:ext>
            </a:extLst>
          </p:cNvPr>
          <p:cNvGrpSpPr/>
          <p:nvPr/>
        </p:nvGrpSpPr>
        <p:grpSpPr>
          <a:xfrm>
            <a:off x="11190012" y="147319"/>
            <a:ext cx="795575" cy="795576"/>
            <a:chOff x="2430098" y="-1202122"/>
            <a:chExt cx="3683289" cy="3683289"/>
          </a:xfrm>
        </p:grpSpPr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F7D1AD38-6AFB-254D-B179-8556D9D47061}"/>
                </a:ext>
              </a:extLst>
            </p:cNvPr>
            <p:cNvSpPr/>
            <p:nvPr/>
          </p:nvSpPr>
          <p:spPr>
            <a:xfrm>
              <a:off x="2430098" y="-1202122"/>
              <a:ext cx="3683289" cy="3683289"/>
            </a:xfrm>
            <a:custGeom>
              <a:avLst/>
              <a:gdLst>
                <a:gd name="connsiteX0" fmla="*/ 3682928 w 3683289"/>
                <a:gd name="connsiteY0" fmla="*/ 1841408 h 3683289"/>
                <a:gd name="connsiteX1" fmla="*/ 1841283 w 3683289"/>
                <a:gd name="connsiteY1" fmla="*/ 3683053 h 3683289"/>
                <a:gd name="connsiteX2" fmla="*/ -361 w 3683289"/>
                <a:gd name="connsiteY2" fmla="*/ 1841408 h 3683289"/>
                <a:gd name="connsiteX3" fmla="*/ 1841283 w 3683289"/>
                <a:gd name="connsiteY3" fmla="*/ -237 h 3683289"/>
                <a:gd name="connsiteX4" fmla="*/ 3682928 w 3683289"/>
                <a:gd name="connsiteY4" fmla="*/ 1841408 h 368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289" h="3683289">
                  <a:moveTo>
                    <a:pt x="3682928" y="1841408"/>
                  </a:moveTo>
                  <a:cubicBezTo>
                    <a:pt x="3682928" y="2858520"/>
                    <a:pt x="2858396" y="3683053"/>
                    <a:pt x="1841283" y="3683053"/>
                  </a:cubicBezTo>
                  <a:cubicBezTo>
                    <a:pt x="824171" y="3683053"/>
                    <a:pt x="-361" y="2858520"/>
                    <a:pt x="-361" y="1841408"/>
                  </a:cubicBezTo>
                  <a:cubicBezTo>
                    <a:pt x="-361" y="824296"/>
                    <a:pt x="824171" y="-237"/>
                    <a:pt x="1841283" y="-237"/>
                  </a:cubicBezTo>
                  <a:cubicBezTo>
                    <a:pt x="2858396" y="-237"/>
                    <a:pt x="3682928" y="824296"/>
                    <a:pt x="3682928" y="184140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6D6D6"/>
                </a:gs>
              </a:gsLst>
              <a:lin ang="0" scaled="0"/>
            </a:gradFill>
            <a:ln w="33955" cap="flat">
              <a:noFill/>
              <a:prstDash val="solid"/>
              <a:miter/>
            </a:ln>
            <a:effectLst>
              <a:outerShdw blurRad="1143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534F8A38-9031-A343-91CA-AB1B69CBD298}"/>
                </a:ext>
              </a:extLst>
            </p:cNvPr>
            <p:cNvSpPr/>
            <p:nvPr/>
          </p:nvSpPr>
          <p:spPr>
            <a:xfrm>
              <a:off x="2489058" y="-1142972"/>
              <a:ext cx="3564956" cy="3564956"/>
            </a:xfrm>
            <a:custGeom>
              <a:avLst/>
              <a:gdLst>
                <a:gd name="connsiteX0" fmla="*/ 3564956 w 3564956"/>
                <a:gd name="connsiteY0" fmla="*/ 1782478 h 3564956"/>
                <a:gd name="connsiteX1" fmla="*/ 1782478 w 3564956"/>
                <a:gd name="connsiteY1" fmla="*/ 3564956 h 3564956"/>
                <a:gd name="connsiteX2" fmla="*/ 0 w 3564956"/>
                <a:gd name="connsiteY2" fmla="*/ 1782478 h 3564956"/>
                <a:gd name="connsiteX3" fmla="*/ 1782478 w 3564956"/>
                <a:gd name="connsiteY3" fmla="*/ 0 h 3564956"/>
                <a:gd name="connsiteX4" fmla="*/ 3564956 w 3564956"/>
                <a:gd name="connsiteY4" fmla="*/ 1782478 h 356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956" h="3564956">
                  <a:moveTo>
                    <a:pt x="3564956" y="1782478"/>
                  </a:moveTo>
                  <a:cubicBezTo>
                    <a:pt x="3564956" y="2766913"/>
                    <a:pt x="2766914" y="3564956"/>
                    <a:pt x="1782478" y="3564956"/>
                  </a:cubicBezTo>
                  <a:cubicBezTo>
                    <a:pt x="798043" y="3564956"/>
                    <a:pt x="0" y="2766914"/>
                    <a:pt x="0" y="1782478"/>
                  </a:cubicBezTo>
                  <a:cubicBezTo>
                    <a:pt x="0" y="798043"/>
                    <a:pt x="798043" y="0"/>
                    <a:pt x="1782478" y="0"/>
                  </a:cubicBezTo>
                  <a:cubicBezTo>
                    <a:pt x="2766914" y="0"/>
                    <a:pt x="3564956" y="798043"/>
                    <a:pt x="3564956" y="1782478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200000" scaled="0"/>
            </a:gradFill>
            <a:ln w="339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11FDF9-07B0-034E-A685-61CB0148B6E9}"/>
              </a:ext>
            </a:extLst>
          </p:cNvPr>
          <p:cNvGrpSpPr/>
          <p:nvPr/>
        </p:nvGrpSpPr>
        <p:grpSpPr>
          <a:xfrm>
            <a:off x="10536364" y="304800"/>
            <a:ext cx="527664" cy="527665"/>
            <a:chOff x="10505592" y="264840"/>
            <a:chExt cx="589448" cy="5894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FAD2B70-C164-074C-B7DB-C9DA3A973836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14" name="Freeform 60">
                <a:extLst>
                  <a:ext uri="{FF2B5EF4-FFF2-40B4-BE49-F238E27FC236}">
                    <a16:creationId xmlns:a16="http://schemas.microsoft.com/office/drawing/2014/main" id="{B42863A0-5373-9F4F-9897-886C356FD066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61">
                <a:extLst>
                  <a:ext uri="{FF2B5EF4-FFF2-40B4-BE49-F238E27FC236}">
                    <a16:creationId xmlns:a16="http://schemas.microsoft.com/office/drawing/2014/main" id="{B7ECD255-A043-3346-A348-B859AA8EFEF9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556EBF-E7AB-A348-9F8D-C11EB2EA0A66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MENU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2B8E06-88EB-934C-A401-FD62FCD74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4367" y="256283"/>
            <a:ext cx="526775" cy="5267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6615225-FFD4-D545-81E6-92719E22E765}"/>
              </a:ext>
            </a:extLst>
          </p:cNvPr>
          <p:cNvGrpSpPr/>
          <p:nvPr/>
        </p:nvGrpSpPr>
        <p:grpSpPr>
          <a:xfrm>
            <a:off x="9901364" y="304800"/>
            <a:ext cx="527664" cy="527665"/>
            <a:chOff x="10505592" y="264840"/>
            <a:chExt cx="589448" cy="5894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33BF5D-C5A6-2D48-AE3B-164D0D76FD7F}"/>
                </a:ext>
              </a:extLst>
            </p:cNvPr>
            <p:cNvGrpSpPr/>
            <p:nvPr/>
          </p:nvGrpSpPr>
          <p:grpSpPr>
            <a:xfrm>
              <a:off x="10505592" y="264840"/>
              <a:ext cx="589448" cy="589449"/>
              <a:chOff x="2430098" y="-1202122"/>
              <a:chExt cx="3683289" cy="3683289"/>
            </a:xfrm>
          </p:grpSpPr>
          <p:sp>
            <p:nvSpPr>
              <p:cNvPr id="20" name="Freeform 60">
                <a:extLst>
                  <a:ext uri="{FF2B5EF4-FFF2-40B4-BE49-F238E27FC236}">
                    <a16:creationId xmlns:a16="http://schemas.microsoft.com/office/drawing/2014/main" id="{913ADF93-A2F2-2149-BC60-E3F58E5B0D2B}"/>
                  </a:ext>
                </a:extLst>
              </p:cNvPr>
              <p:cNvSpPr/>
              <p:nvPr/>
            </p:nvSpPr>
            <p:spPr>
              <a:xfrm>
                <a:off x="2430098" y="-1202122"/>
                <a:ext cx="3683289" cy="3683289"/>
              </a:xfrm>
              <a:custGeom>
                <a:avLst/>
                <a:gdLst>
                  <a:gd name="connsiteX0" fmla="*/ 3682928 w 3683289"/>
                  <a:gd name="connsiteY0" fmla="*/ 1841408 h 3683289"/>
                  <a:gd name="connsiteX1" fmla="*/ 1841283 w 3683289"/>
                  <a:gd name="connsiteY1" fmla="*/ 3683053 h 3683289"/>
                  <a:gd name="connsiteX2" fmla="*/ -361 w 3683289"/>
                  <a:gd name="connsiteY2" fmla="*/ 1841408 h 3683289"/>
                  <a:gd name="connsiteX3" fmla="*/ 1841283 w 3683289"/>
                  <a:gd name="connsiteY3" fmla="*/ -237 h 3683289"/>
                  <a:gd name="connsiteX4" fmla="*/ 3682928 w 3683289"/>
                  <a:gd name="connsiteY4" fmla="*/ 1841408 h 368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289" h="3683289">
                    <a:moveTo>
                      <a:pt x="3682928" y="1841408"/>
                    </a:moveTo>
                    <a:cubicBezTo>
                      <a:pt x="3682928" y="2858520"/>
                      <a:pt x="2858396" y="3683053"/>
                      <a:pt x="1841283" y="3683053"/>
                    </a:cubicBezTo>
                    <a:cubicBezTo>
                      <a:pt x="824171" y="3683053"/>
                      <a:pt x="-361" y="2858520"/>
                      <a:pt x="-361" y="1841408"/>
                    </a:cubicBezTo>
                    <a:cubicBezTo>
                      <a:pt x="-361" y="824296"/>
                      <a:pt x="824171" y="-237"/>
                      <a:pt x="1841283" y="-237"/>
                    </a:cubicBezTo>
                    <a:cubicBezTo>
                      <a:pt x="2858396" y="-237"/>
                      <a:pt x="3682928" y="824296"/>
                      <a:pt x="3682928" y="18414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D6D6D6"/>
                  </a:gs>
                </a:gsLst>
                <a:lin ang="0" scaled="0"/>
              </a:gradFill>
              <a:ln w="33955" cap="flat">
                <a:noFill/>
                <a:prstDash val="solid"/>
                <a:miter/>
              </a:ln>
              <a:effectLst>
                <a:outerShdw blurRad="1143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61">
                <a:extLst>
                  <a:ext uri="{FF2B5EF4-FFF2-40B4-BE49-F238E27FC236}">
                    <a16:creationId xmlns:a16="http://schemas.microsoft.com/office/drawing/2014/main" id="{1F75F03A-4A6E-F643-ADF1-46039BE167F2}"/>
                  </a:ext>
                </a:extLst>
              </p:cNvPr>
              <p:cNvSpPr/>
              <p:nvPr/>
            </p:nvSpPr>
            <p:spPr>
              <a:xfrm>
                <a:off x="2489058" y="-1142972"/>
                <a:ext cx="3564956" cy="3564956"/>
              </a:xfrm>
              <a:custGeom>
                <a:avLst/>
                <a:gdLst>
                  <a:gd name="connsiteX0" fmla="*/ 3564956 w 3564956"/>
                  <a:gd name="connsiteY0" fmla="*/ 1782478 h 3564956"/>
                  <a:gd name="connsiteX1" fmla="*/ 1782478 w 3564956"/>
                  <a:gd name="connsiteY1" fmla="*/ 3564956 h 3564956"/>
                  <a:gd name="connsiteX2" fmla="*/ 0 w 3564956"/>
                  <a:gd name="connsiteY2" fmla="*/ 1782478 h 3564956"/>
                  <a:gd name="connsiteX3" fmla="*/ 1782478 w 3564956"/>
                  <a:gd name="connsiteY3" fmla="*/ 0 h 3564956"/>
                  <a:gd name="connsiteX4" fmla="*/ 3564956 w 3564956"/>
                  <a:gd name="connsiteY4" fmla="*/ 1782478 h 356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56" h="3564956">
                    <a:moveTo>
                      <a:pt x="3564956" y="1782478"/>
                    </a:moveTo>
                    <a:cubicBezTo>
                      <a:pt x="3564956" y="2766913"/>
                      <a:pt x="2766914" y="3564956"/>
                      <a:pt x="1782478" y="3564956"/>
                    </a:cubicBezTo>
                    <a:cubicBezTo>
                      <a:pt x="798043" y="3564956"/>
                      <a:pt x="0" y="2766914"/>
                      <a:pt x="0" y="1782478"/>
                    </a:cubicBezTo>
                    <a:cubicBezTo>
                      <a:pt x="0" y="798043"/>
                      <a:pt x="798043" y="0"/>
                      <a:pt x="1782478" y="0"/>
                    </a:cubicBezTo>
                    <a:cubicBezTo>
                      <a:pt x="2766914" y="0"/>
                      <a:pt x="3564956" y="798043"/>
                      <a:pt x="3564956" y="178247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1200000" scaled="0"/>
              </a:gradFill>
              <a:ln w="339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28AA0A-7F68-B347-98DF-86371E442D49}"/>
                </a:ext>
              </a:extLst>
            </p:cNvPr>
            <p:cNvSpPr txBox="1"/>
            <p:nvPr/>
          </p:nvSpPr>
          <p:spPr>
            <a:xfrm>
              <a:off x="10515028" y="407207"/>
              <a:ext cx="570511" cy="30943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16F73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Arial Narrow" panose="020B0604020202020204" pitchFamily="34" charset="0"/>
                </a:rPr>
                <a:t>BACK</a:t>
              </a:r>
            </a:p>
          </p:txBody>
        </p:sp>
      </p:grpSp>
      <p:sp>
        <p:nvSpPr>
          <p:cNvPr id="22" name="Rounded 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7F55C164-7947-4049-B85C-81327E0A17BE}"/>
              </a:ext>
            </a:extLst>
          </p:cNvPr>
          <p:cNvSpPr/>
          <p:nvPr/>
        </p:nvSpPr>
        <p:spPr bwMode="auto">
          <a:xfrm>
            <a:off x="10553462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ounded Rectangle 22">
            <a:hlinkClick r:id="rId4" action="ppaction://hlinksldjump"/>
            <a:extLst>
              <a:ext uri="{FF2B5EF4-FFF2-40B4-BE49-F238E27FC236}">
                <a16:creationId xmlns:a16="http://schemas.microsoft.com/office/drawing/2014/main" id="{29E906D9-899D-2142-B130-E84239726301}"/>
              </a:ext>
            </a:extLst>
          </p:cNvPr>
          <p:cNvSpPr/>
          <p:nvPr/>
        </p:nvSpPr>
        <p:spPr bwMode="auto">
          <a:xfrm>
            <a:off x="10536335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Rounded 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3015E1A4-EE5A-004D-8DA9-E810B7F57FDA}"/>
              </a:ext>
            </a:extLst>
          </p:cNvPr>
          <p:cNvSpPr/>
          <p:nvPr/>
        </p:nvSpPr>
        <p:spPr bwMode="auto">
          <a:xfrm>
            <a:off x="9907776" y="270371"/>
            <a:ext cx="527664" cy="61347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E71577-663C-4872-B939-22DBC1E7353C}"/>
              </a:ext>
            </a:extLst>
          </p:cNvPr>
          <p:cNvSpPr txBox="1"/>
          <p:nvPr/>
        </p:nvSpPr>
        <p:spPr>
          <a:xfrm>
            <a:off x="10113871" y="-1940"/>
            <a:ext cx="1111202" cy="2616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D-ALBA Study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F37B0B3-F358-6CA1-C3B6-F703371A6212}"/>
              </a:ext>
            </a:extLst>
          </p:cNvPr>
          <p:cNvGrpSpPr/>
          <p:nvPr/>
        </p:nvGrpSpPr>
        <p:grpSpPr>
          <a:xfrm>
            <a:off x="728025" y="1379220"/>
            <a:ext cx="5968915" cy="4427219"/>
            <a:chOff x="728025" y="1379220"/>
            <a:chExt cx="5968915" cy="4427219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E14CCE9-152B-174E-B21F-B95FE78B7A5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96523" y="1858079"/>
              <a:ext cx="4818888" cy="0"/>
            </a:xfrm>
            <a:prstGeom prst="line">
              <a:avLst/>
            </a:prstGeom>
            <a:solidFill>
              <a:srgbClr val="0063C3"/>
            </a:solidFill>
            <a:ln w="9525" cap="flat" cmpd="sng" algn="ctr">
              <a:solidFill>
                <a:srgbClr val="D9D9D9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32C47A8-25F9-38B3-6071-5D13A60537C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96523" y="2613147"/>
              <a:ext cx="4818888" cy="0"/>
            </a:xfrm>
            <a:prstGeom prst="line">
              <a:avLst/>
            </a:prstGeom>
            <a:solidFill>
              <a:srgbClr val="0063C3"/>
            </a:solidFill>
            <a:ln w="9525" cap="flat" cmpd="sng" algn="ctr">
              <a:solidFill>
                <a:srgbClr val="D9D9D9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5193F93-F50A-EC44-FD17-0FB5EB4166E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96523" y="3357916"/>
              <a:ext cx="4818888" cy="0"/>
            </a:xfrm>
            <a:prstGeom prst="line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81C193D-22AC-663F-EC15-B3FECA837F7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96523" y="4111244"/>
              <a:ext cx="4818888" cy="0"/>
            </a:xfrm>
            <a:prstGeom prst="line">
              <a:avLst/>
            </a:prstGeom>
            <a:solidFill>
              <a:srgbClr val="0063C3"/>
            </a:solidFill>
            <a:ln w="9525" cap="flat" cmpd="sng" algn="ctr">
              <a:solidFill>
                <a:srgbClr val="D9D9D9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238639E-EA2D-3EA5-66F3-791DD23B61C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96523" y="4849847"/>
              <a:ext cx="4818888" cy="0"/>
            </a:xfrm>
            <a:prstGeom prst="line">
              <a:avLst/>
            </a:prstGeom>
            <a:solidFill>
              <a:srgbClr val="0063C3"/>
            </a:solidFill>
            <a:ln w="9525" cap="flat" cmpd="sng" algn="ctr">
              <a:solidFill>
                <a:srgbClr val="D9D9D9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312D474-5D9F-BDF5-2A7C-3FF04559CE31}"/>
                </a:ext>
              </a:extLst>
            </p:cNvPr>
            <p:cNvSpPr txBox="1"/>
            <p:nvPr/>
          </p:nvSpPr>
          <p:spPr>
            <a:xfrm>
              <a:off x="1213734" y="1765746"/>
              <a:ext cx="352020" cy="184666"/>
            </a:xfrm>
            <a:prstGeom prst="rect">
              <a:avLst/>
            </a:prstGeom>
            <a:noFill/>
          </p:spPr>
          <p:txBody>
            <a:bodyPr wrap="none" lIns="9144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100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AC6C458-69BC-C9B3-26DC-3496A104EFD4}"/>
                </a:ext>
              </a:extLst>
            </p:cNvPr>
            <p:cNvSpPr txBox="1"/>
            <p:nvPr/>
          </p:nvSpPr>
          <p:spPr>
            <a:xfrm>
              <a:off x="1300296" y="2512255"/>
              <a:ext cx="265458" cy="184666"/>
            </a:xfrm>
            <a:prstGeom prst="rect">
              <a:avLst/>
            </a:prstGeom>
            <a:noFill/>
          </p:spPr>
          <p:txBody>
            <a:bodyPr wrap="none" lIns="9144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75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804F5F-E443-AD48-6F92-E487D14AB1FB}"/>
                </a:ext>
              </a:extLst>
            </p:cNvPr>
            <p:cNvSpPr txBox="1"/>
            <p:nvPr/>
          </p:nvSpPr>
          <p:spPr>
            <a:xfrm>
              <a:off x="1300296" y="3257025"/>
              <a:ext cx="265458" cy="184666"/>
            </a:xfrm>
            <a:prstGeom prst="rect">
              <a:avLst/>
            </a:prstGeom>
            <a:noFill/>
          </p:spPr>
          <p:txBody>
            <a:bodyPr wrap="none" lIns="9144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50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5E00019-6910-0713-0325-E6AC370ABEF4}"/>
                </a:ext>
              </a:extLst>
            </p:cNvPr>
            <p:cNvSpPr txBox="1"/>
            <p:nvPr/>
          </p:nvSpPr>
          <p:spPr>
            <a:xfrm>
              <a:off x="1300296" y="4001796"/>
              <a:ext cx="265458" cy="184666"/>
            </a:xfrm>
            <a:prstGeom prst="rect">
              <a:avLst/>
            </a:prstGeom>
            <a:noFill/>
          </p:spPr>
          <p:txBody>
            <a:bodyPr wrap="none" lIns="9144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25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E6870EE-764A-11AD-32AF-C79A7B8441B3}"/>
                </a:ext>
              </a:extLst>
            </p:cNvPr>
            <p:cNvSpPr txBox="1"/>
            <p:nvPr/>
          </p:nvSpPr>
          <p:spPr>
            <a:xfrm>
              <a:off x="1388462" y="4748956"/>
              <a:ext cx="177292" cy="184666"/>
            </a:xfrm>
            <a:prstGeom prst="rect">
              <a:avLst/>
            </a:prstGeom>
            <a:noFill/>
          </p:spPr>
          <p:txBody>
            <a:bodyPr wrap="none" lIns="91440" tIns="0" rIns="0" bIns="0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60590B6-6B38-496B-0D24-4E3475908303}"/>
                </a:ext>
              </a:extLst>
            </p:cNvPr>
            <p:cNvSpPr txBox="1"/>
            <p:nvPr/>
          </p:nvSpPr>
          <p:spPr>
            <a:xfrm rot="16200000">
              <a:off x="-414594" y="3246236"/>
              <a:ext cx="299175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Patients with relapse (%)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4256D14-AA82-9E72-1E96-1F13205E2DCE}"/>
                </a:ext>
              </a:extLst>
            </p:cNvPr>
            <p:cNvSpPr txBox="1"/>
            <p:nvPr/>
          </p:nvSpPr>
          <p:spPr>
            <a:xfrm>
              <a:off x="1697391" y="5246512"/>
              <a:ext cx="481374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Months since complete hematologic response (day 85)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FECDC69-9862-F8C4-947F-4788B0D2B203}"/>
                </a:ext>
              </a:extLst>
            </p:cNvPr>
            <p:cNvSpPr txBox="1"/>
            <p:nvPr/>
          </p:nvSpPr>
          <p:spPr>
            <a:xfrm>
              <a:off x="1649832" y="4950021"/>
              <a:ext cx="8656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612B02F-5B57-D392-AC4D-7C1BAD7267C4}"/>
                </a:ext>
              </a:extLst>
            </p:cNvPr>
            <p:cNvSpPr txBox="1"/>
            <p:nvPr/>
          </p:nvSpPr>
          <p:spPr>
            <a:xfrm>
              <a:off x="2873592" y="4950021"/>
              <a:ext cx="8656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CF9FAA4-3252-DBE7-490B-9B0E6F952914}"/>
                </a:ext>
              </a:extLst>
            </p:cNvPr>
            <p:cNvSpPr txBox="1"/>
            <p:nvPr/>
          </p:nvSpPr>
          <p:spPr>
            <a:xfrm>
              <a:off x="4036954" y="4950021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A0AB815-4C0B-0536-854D-7536262B7F1D}"/>
                </a:ext>
              </a:extLst>
            </p:cNvPr>
            <p:cNvSpPr txBox="1"/>
            <p:nvPr/>
          </p:nvSpPr>
          <p:spPr>
            <a:xfrm>
              <a:off x="5243598" y="4950021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80668CA-A914-1266-3DA5-4D5ECE14AAD9}"/>
                </a:ext>
              </a:extLst>
            </p:cNvPr>
            <p:cNvSpPr txBox="1"/>
            <p:nvPr/>
          </p:nvSpPr>
          <p:spPr>
            <a:xfrm>
              <a:off x="6428848" y="4950021"/>
              <a:ext cx="17312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24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99D80D4-895E-F2E0-C5E8-D2F8BF127CDF}"/>
                </a:ext>
              </a:extLst>
            </p:cNvPr>
            <p:cNvGrpSpPr/>
            <p:nvPr/>
          </p:nvGrpSpPr>
          <p:grpSpPr>
            <a:xfrm>
              <a:off x="728025" y="5621771"/>
              <a:ext cx="4687097" cy="184668"/>
              <a:chOff x="575673" y="5375038"/>
              <a:chExt cx="4687097" cy="184668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D37B0C1-0EA3-515F-8812-C8BAA7F087F7}"/>
                  </a:ext>
                </a:extLst>
              </p:cNvPr>
              <p:cNvSpPr txBox="1"/>
              <p:nvPr/>
            </p:nvSpPr>
            <p:spPr>
              <a:xfrm>
                <a:off x="1455803" y="5375038"/>
                <a:ext cx="1699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62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E1EECA9-9761-5600-4208-484A6A8B5843}"/>
                  </a:ext>
                </a:extLst>
              </p:cNvPr>
              <p:cNvSpPr txBox="1"/>
              <p:nvPr/>
            </p:nvSpPr>
            <p:spPr>
              <a:xfrm>
                <a:off x="2679563" y="5375038"/>
                <a:ext cx="1699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55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F636F5E-94E3-E369-0F03-0F6875A4F72B}"/>
                  </a:ext>
                </a:extLst>
              </p:cNvPr>
              <p:cNvSpPr txBox="1"/>
              <p:nvPr/>
            </p:nvSpPr>
            <p:spPr>
              <a:xfrm>
                <a:off x="3886207" y="5375038"/>
                <a:ext cx="1699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37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B94EE30-E025-97A5-8345-AF97099CC41D}"/>
                  </a:ext>
                </a:extLst>
              </p:cNvPr>
              <p:cNvSpPr txBox="1"/>
              <p:nvPr/>
            </p:nvSpPr>
            <p:spPr>
              <a:xfrm>
                <a:off x="5092851" y="5375038"/>
                <a:ext cx="1699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17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25A86D3-A748-3559-D938-5C9B1A065DDE}"/>
                  </a:ext>
                </a:extLst>
              </p:cNvPr>
              <p:cNvSpPr txBox="1"/>
              <p:nvPr/>
            </p:nvSpPr>
            <p:spPr>
              <a:xfrm>
                <a:off x="575673" y="5375040"/>
                <a:ext cx="74379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entury Gothic" panose="020F0302020204030204"/>
                    <a:ea typeface="+mn-ea"/>
                    <a:cs typeface="+mn-cs"/>
                  </a:rPr>
                  <a:t>No. at risk</a:t>
                </a:r>
              </a:p>
            </p:txBody>
          </p:sp>
        </p:grpSp>
        <p:sp>
          <p:nvSpPr>
            <p:cNvPr id="181" name="Freeform 6">
              <a:extLst>
                <a:ext uri="{FF2B5EF4-FFF2-40B4-BE49-F238E27FC236}">
                  <a16:creationId xmlns:a16="http://schemas.microsoft.com/office/drawing/2014/main" id="{88F155A6-A900-1F09-EA92-E0B973726420}"/>
                </a:ext>
              </a:extLst>
            </p:cNvPr>
            <p:cNvSpPr/>
            <p:nvPr/>
          </p:nvSpPr>
          <p:spPr bwMode="auto">
            <a:xfrm>
              <a:off x="2102423" y="4533538"/>
              <a:ext cx="4003675" cy="311150"/>
            </a:xfrm>
            <a:custGeom>
              <a:avLst/>
              <a:gdLst>
                <a:gd name="connsiteX0" fmla="*/ 0 w 4003675"/>
                <a:gd name="connsiteY0" fmla="*/ 311150 h 311150"/>
                <a:gd name="connsiteX1" fmla="*/ 0 w 4003675"/>
                <a:gd name="connsiteY1" fmla="*/ 269875 h 311150"/>
                <a:gd name="connsiteX2" fmla="*/ 307975 w 4003675"/>
                <a:gd name="connsiteY2" fmla="*/ 269875 h 311150"/>
                <a:gd name="connsiteX3" fmla="*/ 307975 w 4003675"/>
                <a:gd name="connsiteY3" fmla="*/ 222250 h 311150"/>
                <a:gd name="connsiteX4" fmla="*/ 352425 w 4003675"/>
                <a:gd name="connsiteY4" fmla="*/ 222250 h 311150"/>
                <a:gd name="connsiteX5" fmla="*/ 352425 w 4003675"/>
                <a:gd name="connsiteY5" fmla="*/ 177800 h 311150"/>
                <a:gd name="connsiteX6" fmla="*/ 466725 w 4003675"/>
                <a:gd name="connsiteY6" fmla="*/ 177800 h 311150"/>
                <a:gd name="connsiteX7" fmla="*/ 466725 w 4003675"/>
                <a:gd name="connsiteY7" fmla="*/ 123825 h 311150"/>
                <a:gd name="connsiteX8" fmla="*/ 498475 w 4003675"/>
                <a:gd name="connsiteY8" fmla="*/ 123825 h 311150"/>
                <a:gd name="connsiteX9" fmla="*/ 498475 w 4003675"/>
                <a:gd name="connsiteY9" fmla="*/ 76200 h 311150"/>
                <a:gd name="connsiteX10" fmla="*/ 2032000 w 4003675"/>
                <a:gd name="connsiteY10" fmla="*/ 76200 h 311150"/>
                <a:gd name="connsiteX11" fmla="*/ 2032000 w 4003675"/>
                <a:gd name="connsiteY11" fmla="*/ 0 h 311150"/>
                <a:gd name="connsiteX12" fmla="*/ 4003675 w 4003675"/>
                <a:gd name="connsiteY12" fmla="*/ 0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3675" h="311150">
                  <a:moveTo>
                    <a:pt x="0" y="311150"/>
                  </a:moveTo>
                  <a:lnTo>
                    <a:pt x="0" y="269875"/>
                  </a:lnTo>
                  <a:lnTo>
                    <a:pt x="307975" y="269875"/>
                  </a:lnTo>
                  <a:lnTo>
                    <a:pt x="307975" y="222250"/>
                  </a:lnTo>
                  <a:lnTo>
                    <a:pt x="352425" y="222250"/>
                  </a:lnTo>
                  <a:lnTo>
                    <a:pt x="352425" y="177800"/>
                  </a:lnTo>
                  <a:lnTo>
                    <a:pt x="466725" y="177800"/>
                  </a:lnTo>
                  <a:lnTo>
                    <a:pt x="466725" y="123825"/>
                  </a:lnTo>
                  <a:lnTo>
                    <a:pt x="498475" y="123825"/>
                  </a:lnTo>
                  <a:lnTo>
                    <a:pt x="498475" y="76200"/>
                  </a:lnTo>
                  <a:lnTo>
                    <a:pt x="2032000" y="76200"/>
                  </a:lnTo>
                  <a:lnTo>
                    <a:pt x="2032000" y="0"/>
                  </a:lnTo>
                  <a:lnTo>
                    <a:pt x="4003675" y="0"/>
                  </a:lnTo>
                </a:path>
              </a:pathLst>
            </a:custGeom>
            <a:noFill/>
            <a:ln w="25400" cap="flat" cmpd="sng" algn="ctr">
              <a:solidFill>
                <a:srgbClr val="00BCE4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DAB84A9-0B82-A022-7DD7-21E3BF99AB9F}"/>
                </a:ext>
              </a:extLst>
            </p:cNvPr>
            <p:cNvSpPr txBox="1"/>
            <p:nvPr/>
          </p:nvSpPr>
          <p:spPr>
            <a:xfrm>
              <a:off x="1357757" y="1379220"/>
              <a:ext cx="5339183" cy="3891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18288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Cumulative Incidence of Relapse</a:t>
              </a:r>
              <a:r>
                <a:rPr kumimoji="0" lang="en-US" sz="16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a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 </a:t>
              </a:r>
              <a:b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</a:b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(at Primary Analysis)</a:t>
              </a:r>
              <a:r>
                <a:rPr kumimoji="0" lang="en-US" sz="16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728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mgen Corporate">
  <a:themeElements>
    <a:clrScheme name="Custom 7">
      <a:dk1>
        <a:srgbClr val="000000"/>
      </a:dk1>
      <a:lt1>
        <a:srgbClr val="FFFFFF"/>
      </a:lt1>
      <a:dk2>
        <a:srgbClr val="605D75"/>
      </a:dk2>
      <a:lt2>
        <a:srgbClr val="ADADAD"/>
      </a:lt2>
      <a:accent1>
        <a:srgbClr val="0063C3"/>
      </a:accent1>
      <a:accent2>
        <a:srgbClr val="00BCE3"/>
      </a:accent2>
      <a:accent3>
        <a:srgbClr val="7EE0DD"/>
      </a:accent3>
      <a:accent4>
        <a:srgbClr val="2CC84D"/>
      </a:accent4>
      <a:accent5>
        <a:srgbClr val="FBE122"/>
      </a:accent5>
      <a:accent6>
        <a:srgbClr val="FF6720"/>
      </a:accent6>
      <a:hlink>
        <a:srgbClr val="151F6D"/>
      </a:hlink>
      <a:folHlink>
        <a:srgbClr val="830B5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508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  <a:lnDef>
      <a:spPr>
        <a:ln w="28575" cap="rnd">
          <a:solidFill>
            <a:schemeClr val="tx1"/>
          </a:solidFill>
          <a:tailEnd type="stealth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2030"/>
          </a:lnSpc>
          <a:defRPr sz="1400" dirty="0">
            <a:latin typeface="+mn-lt"/>
            <a:ea typeface="MS Mincho" panose="02020609040205080304" pitchFamily="49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gen PPT_update_100422" id="{AFBF8AD3-DA8B-F845-80EC-613E041561F4}" vid="{891AC1A6-5322-D74F-8C7A-50FAA0570FF8}"/>
    </a:ext>
  </a:extLst>
</a:theme>
</file>

<file path=ppt/theme/theme3.xml><?xml version="1.0" encoding="utf-8"?>
<a:theme xmlns:a="http://schemas.openxmlformats.org/drawingml/2006/main" name="1_2016 Amgen Oncology">
  <a:themeElements>
    <a:clrScheme name="Custom 595">
      <a:dk1>
        <a:srgbClr val="000000"/>
      </a:dk1>
      <a:lt1>
        <a:srgbClr val="FFFFFF"/>
      </a:lt1>
      <a:dk2>
        <a:srgbClr val="716F73"/>
      </a:dk2>
      <a:lt2>
        <a:srgbClr val="00BCE4"/>
      </a:lt2>
      <a:accent1>
        <a:srgbClr val="0063C3"/>
      </a:accent1>
      <a:accent2>
        <a:srgbClr val="88C765"/>
      </a:accent2>
      <a:accent3>
        <a:srgbClr val="F3C108"/>
      </a:accent3>
      <a:accent4>
        <a:srgbClr val="D34D2F"/>
      </a:accent4>
      <a:accent5>
        <a:srgbClr val="597B7C"/>
      </a:accent5>
      <a:accent6>
        <a:srgbClr val="005480"/>
      </a:accent6>
      <a:hlink>
        <a:srgbClr val="0062C3"/>
      </a:hlink>
      <a:folHlink>
        <a:srgbClr val="000000"/>
      </a:folHlink>
    </a:clrScheme>
    <a:fontScheme name="Amgen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mgen Powerpoint Templat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63C3"/>
        </a:accent1>
        <a:accent2>
          <a:srgbClr val="FCC30C"/>
        </a:accent2>
        <a:accent3>
          <a:srgbClr val="FFFFFF"/>
        </a:accent3>
        <a:accent4>
          <a:srgbClr val="000000"/>
        </a:accent4>
        <a:accent5>
          <a:srgbClr val="AAB7DE"/>
        </a:accent5>
        <a:accent6>
          <a:srgbClr val="E4B00A"/>
        </a:accent6>
        <a:hlink>
          <a:srgbClr val="42865C"/>
        </a:hlink>
        <a:folHlink>
          <a:srgbClr val="C03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mgen Powerpoint Template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7CC2"/>
        </a:accent1>
        <a:accent2>
          <a:srgbClr val="FCC30C"/>
        </a:accent2>
        <a:accent3>
          <a:srgbClr val="FFFFFF"/>
        </a:accent3>
        <a:accent4>
          <a:srgbClr val="000000"/>
        </a:accent4>
        <a:accent5>
          <a:srgbClr val="AABFDD"/>
        </a:accent5>
        <a:accent6>
          <a:srgbClr val="E4B00A"/>
        </a:accent6>
        <a:hlink>
          <a:srgbClr val="42865C"/>
        </a:hlink>
        <a:folHlink>
          <a:srgbClr val="C036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95">
    <a:dk1>
      <a:srgbClr val="000000"/>
    </a:dk1>
    <a:lt1>
      <a:srgbClr val="FFFFFF"/>
    </a:lt1>
    <a:dk2>
      <a:srgbClr val="716F73"/>
    </a:dk2>
    <a:lt2>
      <a:srgbClr val="00BCE4"/>
    </a:lt2>
    <a:accent1>
      <a:srgbClr val="0063C3"/>
    </a:accent1>
    <a:accent2>
      <a:srgbClr val="88C765"/>
    </a:accent2>
    <a:accent3>
      <a:srgbClr val="F3C108"/>
    </a:accent3>
    <a:accent4>
      <a:srgbClr val="D34D2F"/>
    </a:accent4>
    <a:accent5>
      <a:srgbClr val="597B7C"/>
    </a:accent5>
    <a:accent6>
      <a:srgbClr val="005480"/>
    </a:accent6>
    <a:hlink>
      <a:srgbClr val="0062C3"/>
    </a:hlink>
    <a:folHlink>
      <a:srgbClr val="000000"/>
    </a:folHlink>
  </a:clrScheme>
  <a:fontScheme name="Amgen Powerpoint Templa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595">
    <a:dk1>
      <a:srgbClr val="000000"/>
    </a:dk1>
    <a:lt1>
      <a:srgbClr val="FFFFFF"/>
    </a:lt1>
    <a:dk2>
      <a:srgbClr val="716F73"/>
    </a:dk2>
    <a:lt2>
      <a:srgbClr val="00BCE4"/>
    </a:lt2>
    <a:accent1>
      <a:srgbClr val="0063C3"/>
    </a:accent1>
    <a:accent2>
      <a:srgbClr val="88C765"/>
    </a:accent2>
    <a:accent3>
      <a:srgbClr val="F3C108"/>
    </a:accent3>
    <a:accent4>
      <a:srgbClr val="D34D2F"/>
    </a:accent4>
    <a:accent5>
      <a:srgbClr val="597B7C"/>
    </a:accent5>
    <a:accent6>
      <a:srgbClr val="005480"/>
    </a:accent6>
    <a:hlink>
      <a:srgbClr val="0062C3"/>
    </a:hlink>
    <a:folHlink>
      <a:srgbClr val="000000"/>
    </a:folHlink>
  </a:clrScheme>
  <a:fontScheme name="Amgen Powerpoint Templa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595">
    <a:dk1>
      <a:srgbClr val="000000"/>
    </a:dk1>
    <a:lt1>
      <a:srgbClr val="FFFFFF"/>
    </a:lt1>
    <a:dk2>
      <a:srgbClr val="716F73"/>
    </a:dk2>
    <a:lt2>
      <a:srgbClr val="00BCE4"/>
    </a:lt2>
    <a:accent1>
      <a:srgbClr val="0063C3"/>
    </a:accent1>
    <a:accent2>
      <a:srgbClr val="88C765"/>
    </a:accent2>
    <a:accent3>
      <a:srgbClr val="F3C108"/>
    </a:accent3>
    <a:accent4>
      <a:srgbClr val="D34D2F"/>
    </a:accent4>
    <a:accent5>
      <a:srgbClr val="597B7C"/>
    </a:accent5>
    <a:accent6>
      <a:srgbClr val="005480"/>
    </a:accent6>
    <a:hlink>
      <a:srgbClr val="0062C3"/>
    </a:hlink>
    <a:folHlink>
      <a:srgbClr val="000000"/>
    </a:folHlink>
  </a:clrScheme>
  <a:fontScheme name="Amgen Powerpoint Templa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8948</Words>
  <Application>Microsoft Office PowerPoint</Application>
  <PresentationFormat>Widescreen</PresentationFormat>
  <Paragraphs>1570</Paragraphs>
  <Slides>37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Arial</vt:lpstr>
      <vt:lpstr>Arial Narrow</vt:lpstr>
      <vt:lpstr>Calibri</vt:lpstr>
      <vt:lpstr>Century Gothic</vt:lpstr>
      <vt:lpstr>Courier New</vt:lpstr>
      <vt:lpstr>System Font Regular</vt:lpstr>
      <vt:lpstr>Times New Roman</vt:lpstr>
      <vt:lpstr>Verdana</vt:lpstr>
      <vt:lpstr>Wingdings</vt:lpstr>
      <vt:lpstr>1_Office Theme</vt:lpstr>
      <vt:lpstr>Amgen Corporate</vt:lpstr>
      <vt:lpstr>1_2016 Amgen Oncology</vt:lpstr>
      <vt:lpstr>think-cell Slide</vt:lpstr>
      <vt:lpstr>March 2nd 2024 Management of Ph+ B-ALL and elderly ALL ADVISORS PRE-READS</vt:lpstr>
      <vt:lpstr>Content</vt:lpstr>
      <vt:lpstr>D-ALBA Study</vt:lpstr>
      <vt:lpstr>D-ALBA: Open-label, Single-Arm, Multicenter, Phase 2 Study in First-Line Ph+ B-ALL1-3</vt:lpstr>
      <vt:lpstr>Patient Characteristics </vt:lpstr>
      <vt:lpstr>After Two Cycles of Blinatumomab, 60% of Patients Had an Overall Molecular Response</vt:lpstr>
      <vt:lpstr>OS and DFS in Adults With Newly Diagnosed Ph+ B-ALL </vt:lpstr>
      <vt:lpstr>OS and DFS Outcomes Were Independent of AlloHSCT</vt:lpstr>
      <vt:lpstr>Incidence of Relapse at the Primary Analysis  and After a Longer Follow-up</vt:lpstr>
      <vt:lpstr>Treatment Status After Blinatumomab in First-Line  Ph+ B-ALL</vt:lpstr>
      <vt:lpstr>At the Primary Analysis, 60 AEs Occurred in 28 Patients</vt:lpstr>
      <vt:lpstr>GIMEMA LAL2116 D-ALBA Study – Key Results </vt:lpstr>
      <vt:lpstr>MDACC Blin Plus Ponatinib Study</vt:lpstr>
      <vt:lpstr>Blinatumomab Plus Ponatinib Study: Single-Arm, Phase 2 Study in ND or R/R Ph+ ALL*</vt:lpstr>
      <vt:lpstr>Patient Characteristics</vt:lpstr>
      <vt:lpstr>96% of ND and 92% of R/R Ph+ ALL Patients Achieved CR/CRi With the Combination of Blinatumomab and Ponatinib</vt:lpstr>
      <vt:lpstr>Disease Status at the Interim Analysis</vt:lpstr>
      <vt:lpstr>OS in Patients With ND and R/R Ph+ ALL After  the Blinatumomab Plus Ponatinib Regimen </vt:lpstr>
      <vt:lpstr>EFS in Patients With ND and R/R Ph+ ALL After  the Blinatumomab Plus Ponatinib Regimen </vt:lpstr>
      <vt:lpstr>The Most Common SAEs Reported In ≥ 5% Patients*</vt:lpstr>
      <vt:lpstr>Additional Follow-up for ND and R/R Ph+ ALL Patients</vt:lpstr>
      <vt:lpstr>Additional Follow-up: OS in Patients With ND and R/R Ph+ ALL After the Blinatumomab Plus Ponatinib Regimen</vt:lpstr>
      <vt:lpstr>MDACC Blinatumomab Plus Ponatinib Study – Key Results </vt:lpstr>
      <vt:lpstr>Inotuzumab Ozogamicin With Mini-HCVD With or Without Blinatumomab Followed by Maintenance With Blinatumomab + POMP</vt:lpstr>
      <vt:lpstr>Eligibility Criteria and Endpoints</vt:lpstr>
      <vt:lpstr>Treatment Regimena</vt:lpstr>
      <vt:lpstr>Patient Disposition and Baseline Characteristics</vt:lpstr>
      <vt:lpstr>Duration of CR and OS</vt:lpstr>
      <vt:lpstr>OS by Age and Cytogenetics</vt:lpstr>
      <vt:lpstr>Propensity Score Analysis With 1:1 Matching Was Performed Using the Nearest Neighbor Matching Method</vt:lpstr>
      <vt:lpstr>3-Year EFS and OS Outcomes  Were Better With INO + Mini-HCVD With or Without  Blinatumomab Than With HCVAD </vt:lpstr>
      <vt:lpstr>EWALL-BOLD Trial</vt:lpstr>
      <vt:lpstr>EWALL-BOLD: Eligibility Criteria and Endpoints</vt:lpstr>
      <vt:lpstr>EWALL-BOLD Treatment Regimen1,2</vt:lpstr>
      <vt:lpstr>EWALL-BOLD: Baseline Patient Characteristics</vt:lpstr>
      <vt:lpstr>Treatment Outcomes: CR Increased From 76% at the End of Induction Cycle 1 to 83% at the End of Blinatumomab Cycle 1</vt:lpstr>
      <vt:lpstr>Follow-up Events and Adverse 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2nd 2024 Management of Ph+ B-ALL and elderly ALL ADVISORS PRE-READS</dc:title>
  <dc:creator>Ghonim, Aya</dc:creator>
  <cp:lastModifiedBy>Ghonim, Aya</cp:lastModifiedBy>
  <cp:revision>2</cp:revision>
  <dcterms:created xsi:type="dcterms:W3CDTF">2024-02-23T09:30:38Z</dcterms:created>
  <dcterms:modified xsi:type="dcterms:W3CDTF">2024-02-25T05:02:20Z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e75503-0edf-4274-9f8b-1f267fd68475_Enabled">
    <vt:lpwstr>true</vt:lpwstr>
  </property>
  <property fmtid="{D5CDD505-2E9C-101B-9397-08002B2CF9AE}" pid="3" name="MSIP_Label_65e75503-0edf-4274-9f8b-1f267fd68475_SetDate">
    <vt:lpwstr>2024-02-25T04:55:18Z</vt:lpwstr>
  </property>
  <property fmtid="{D5CDD505-2E9C-101B-9397-08002B2CF9AE}" pid="4" name="MSIP_Label_65e75503-0edf-4274-9f8b-1f267fd68475_Method">
    <vt:lpwstr>Privileged</vt:lpwstr>
  </property>
  <property fmtid="{D5CDD505-2E9C-101B-9397-08002B2CF9AE}" pid="5" name="MSIP_Label_65e75503-0edf-4274-9f8b-1f267fd68475_Name">
    <vt:lpwstr>Non-Amgen (no marking)</vt:lpwstr>
  </property>
  <property fmtid="{D5CDD505-2E9C-101B-9397-08002B2CF9AE}" pid="6" name="MSIP_Label_65e75503-0edf-4274-9f8b-1f267fd68475_SiteId">
    <vt:lpwstr>4b4266a6-1368-41af-ad5a-59eb634f7ad8</vt:lpwstr>
  </property>
  <property fmtid="{D5CDD505-2E9C-101B-9397-08002B2CF9AE}" pid="7" name="MSIP_Label_65e75503-0edf-4274-9f8b-1f267fd68475_ActionId">
    <vt:lpwstr>b8c112ba-0695-46e3-8c6f-9f6bd4dfbf31</vt:lpwstr>
  </property>
  <property fmtid="{D5CDD505-2E9C-101B-9397-08002B2CF9AE}" pid="8" name="MSIP_Label_65e75503-0edf-4274-9f8b-1f267fd68475_ContentBits">
    <vt:lpwstr>0</vt:lpwstr>
  </property>
</Properties>
</file>