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theme/themeOverride2.xml" ContentType="application/vnd.openxmlformats-officedocument.themeOverrid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1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5"/>
    <p:sldMasterId id="2147483752" r:id="rId6"/>
    <p:sldMasterId id="2147483778" r:id="rId7"/>
    <p:sldMasterId id="2147483821" r:id="rId8"/>
  </p:sldMasterIdLst>
  <p:notesMasterIdLst>
    <p:notesMasterId r:id="rId31"/>
  </p:notesMasterIdLst>
  <p:handoutMasterIdLst>
    <p:handoutMasterId r:id="rId32"/>
  </p:handoutMasterIdLst>
  <p:sldIdLst>
    <p:sldId id="288" r:id="rId9"/>
    <p:sldId id="259" r:id="rId10"/>
    <p:sldId id="260" r:id="rId11"/>
    <p:sldId id="799" r:id="rId12"/>
    <p:sldId id="824" r:id="rId13"/>
    <p:sldId id="908" r:id="rId14"/>
    <p:sldId id="2146847515" r:id="rId15"/>
    <p:sldId id="2146847516" r:id="rId16"/>
    <p:sldId id="2146847517" r:id="rId17"/>
    <p:sldId id="2146847498" r:id="rId18"/>
    <p:sldId id="2146847499" r:id="rId19"/>
    <p:sldId id="834" r:id="rId20"/>
    <p:sldId id="2146847496" r:id="rId21"/>
    <p:sldId id="781" r:id="rId22"/>
    <p:sldId id="842" r:id="rId23"/>
    <p:sldId id="689" r:id="rId24"/>
    <p:sldId id="674" r:id="rId25"/>
    <p:sldId id="693" r:id="rId26"/>
    <p:sldId id="2146847512" r:id="rId27"/>
    <p:sldId id="2146847514" r:id="rId28"/>
    <p:sldId id="2146847518" r:id="rId29"/>
    <p:sldId id="2146847513" r:id="rId3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FD63CDA-D3C3-4298-B772-3D4D4F98E722}">
          <p14:sldIdLst>
            <p14:sldId id="288"/>
            <p14:sldId id="259"/>
            <p14:sldId id="260"/>
            <p14:sldId id="799"/>
            <p14:sldId id="824"/>
            <p14:sldId id="908"/>
            <p14:sldId id="2146847515"/>
            <p14:sldId id="2146847516"/>
            <p14:sldId id="2146847517"/>
            <p14:sldId id="2146847498"/>
            <p14:sldId id="2146847499"/>
            <p14:sldId id="834"/>
            <p14:sldId id="2146847496"/>
            <p14:sldId id="781"/>
            <p14:sldId id="842"/>
            <p14:sldId id="689"/>
            <p14:sldId id="674"/>
            <p14:sldId id="693"/>
            <p14:sldId id="2146847512"/>
            <p14:sldId id="2146847514"/>
            <p14:sldId id="2146847518"/>
            <p14:sldId id="21468475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bbour,Elias Joseph" initials="JJ" lastIdx="4" clrIdx="0"/>
  <p:cmAuthor id="1" name="EJabbour" initials="E" lastIdx="20" clrIdx="1"/>
  <p:cmAuthor id="2" name="rgarris" initials="r" lastIdx="52" clrIdx="2"/>
  <p:cmAuthor id="3" name="Garris,Rebecca S" initials="GS" lastIdx="6" clrIdx="3"/>
  <p:cmAuthor id="4" name="Short,Nicholas J" initials="SJ" lastIdx="1" clrIdx="4">
    <p:extLst>
      <p:ext uri="{19B8F6BF-5375-455C-9EA6-DF929625EA0E}">
        <p15:presenceInfo xmlns:p15="http://schemas.microsoft.com/office/powerpoint/2012/main" userId="S-1-5-21-1567877469-3263605706-1227183214-321417" providerId="AD"/>
      </p:ext>
    </p:extLst>
  </p:cmAuthor>
  <p:cmAuthor id="5" name="Short,Nicholas J" initials="SJ [2]" lastIdx="1" clrIdx="5">
    <p:extLst>
      <p:ext uri="{19B8F6BF-5375-455C-9EA6-DF929625EA0E}">
        <p15:presenceInfo xmlns:p15="http://schemas.microsoft.com/office/powerpoint/2012/main" userId="S::NShort@mdanderson.org::e98b7356-9d64-45f6-80c7-164746da52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1"/>
    <a:srgbClr val="00664D"/>
    <a:srgbClr val="FFFF00"/>
    <a:srgbClr val="FFFF85"/>
    <a:srgbClr val="663300"/>
    <a:srgbClr val="1818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7DC90B-9F98-4DAE-9A78-A2B5FCCB8514}" v="2" dt="2024-02-28T07:51:57.616"/>
    <p1510:client id="{435ACD17-70D6-4E4F-9CD5-2FD22041B1B5}" v="86" dt="2024-02-27T23:08:25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18" autoAdjust="0"/>
    <p:restoredTop sz="89916" autoAdjust="0"/>
  </p:normalViewPr>
  <p:slideViewPr>
    <p:cSldViewPr>
      <p:cViewPr varScale="1">
        <p:scale>
          <a:sx n="60" d="100"/>
          <a:sy n="60" d="100"/>
        </p:scale>
        <p:origin x="620" y="-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7" d="100"/>
        <a:sy n="87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2656" y="6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9" Type="http://schemas.microsoft.com/office/2015/10/relationships/revisionInfo" Target="revisionInfo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commentAuthors" Target="commentAuthors.xml"/><Relationship Id="rId38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notesMaster" Target="notesMasters/notes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Relationship Id="rId8" Type="http://schemas.openxmlformats.org/officeDocument/2006/relationships/slideMaster" Target="slideMasters/slideMaster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ir Bashir, Linah" userId="7f082a38-7321-400f-9b48-fc776771194a" providerId="ADAL" clId="{2A7DC90B-9F98-4DAE-9A78-A2B5FCCB8514}"/>
    <pc:docChg chg="custSel addSld delSld modSld modSection">
      <pc:chgData name="Samir Bashir, Linah" userId="7f082a38-7321-400f-9b48-fc776771194a" providerId="ADAL" clId="{2A7DC90B-9F98-4DAE-9A78-A2B5FCCB8514}" dt="2024-02-28T07:58:17.273" v="56" actId="1076"/>
      <pc:docMkLst>
        <pc:docMk/>
      </pc:docMkLst>
      <pc:sldChg chg="modSp add mod">
        <pc:chgData name="Samir Bashir, Linah" userId="7f082a38-7321-400f-9b48-fc776771194a" providerId="ADAL" clId="{2A7DC90B-9F98-4DAE-9A78-A2B5FCCB8514}" dt="2024-02-28T07:52:10.881" v="51" actId="255"/>
        <pc:sldMkLst>
          <pc:docMk/>
          <pc:sldMk cId="3455338053" sldId="259"/>
        </pc:sldMkLst>
        <pc:spChg chg="mod">
          <ac:chgData name="Samir Bashir, Linah" userId="7f082a38-7321-400f-9b48-fc776771194a" providerId="ADAL" clId="{2A7DC90B-9F98-4DAE-9A78-A2B5FCCB8514}" dt="2024-02-28T07:51:39.945" v="37" actId="255"/>
          <ac:spMkLst>
            <pc:docMk/>
            <pc:sldMk cId="3455338053" sldId="259"/>
            <ac:spMk id="2" creationId="{00000000-0000-0000-0000-000000000000}"/>
          </ac:spMkLst>
        </pc:spChg>
        <pc:spChg chg="mod">
          <ac:chgData name="Samir Bashir, Linah" userId="7f082a38-7321-400f-9b48-fc776771194a" providerId="ADAL" clId="{2A7DC90B-9F98-4DAE-9A78-A2B5FCCB8514}" dt="2024-02-28T07:52:10.881" v="51" actId="255"/>
          <ac:spMkLst>
            <pc:docMk/>
            <pc:sldMk cId="3455338053" sldId="259"/>
            <ac:spMk id="3" creationId="{00000000-0000-0000-0000-000000000000}"/>
          </ac:spMkLst>
        </pc:spChg>
      </pc:sldChg>
      <pc:sldChg chg="modSp add mod modTransition">
        <pc:chgData name="Samir Bashir, Linah" userId="7f082a38-7321-400f-9b48-fc776771194a" providerId="ADAL" clId="{2A7DC90B-9F98-4DAE-9A78-A2B5FCCB8514}" dt="2024-02-28T07:51:57.616" v="50" actId="1076"/>
        <pc:sldMkLst>
          <pc:docMk/>
          <pc:sldMk cId="2226312370" sldId="260"/>
        </pc:sldMkLst>
        <pc:spChg chg="mod">
          <ac:chgData name="Samir Bashir, Linah" userId="7f082a38-7321-400f-9b48-fc776771194a" providerId="ADAL" clId="{2A7DC90B-9F98-4DAE-9A78-A2B5FCCB8514}" dt="2024-02-28T07:51:57.616" v="50" actId="1076"/>
          <ac:spMkLst>
            <pc:docMk/>
            <pc:sldMk cId="2226312370" sldId="260"/>
            <ac:spMk id="2" creationId="{00000000-0000-0000-0000-000000000000}"/>
          </ac:spMkLst>
        </pc:spChg>
        <pc:spChg chg="mod">
          <ac:chgData name="Samir Bashir, Linah" userId="7f082a38-7321-400f-9b48-fc776771194a" providerId="ADAL" clId="{2A7DC90B-9F98-4DAE-9A78-A2B5FCCB8514}" dt="2024-02-28T07:32:08.612" v="2" actId="27636"/>
          <ac:spMkLst>
            <pc:docMk/>
            <pc:sldMk cId="2226312370" sldId="260"/>
            <ac:spMk id="7" creationId="{00000000-0000-0000-0000-000000000000}"/>
          </ac:spMkLst>
        </pc:spChg>
      </pc:sldChg>
      <pc:sldChg chg="addSp modSp mod">
        <pc:chgData name="Samir Bashir, Linah" userId="7f082a38-7321-400f-9b48-fc776771194a" providerId="ADAL" clId="{2A7DC90B-9F98-4DAE-9A78-A2B5FCCB8514}" dt="2024-02-28T07:58:17.273" v="56" actId="1076"/>
        <pc:sldMkLst>
          <pc:docMk/>
          <pc:sldMk cId="267179972" sldId="288"/>
        </pc:sldMkLst>
        <pc:spChg chg="add mod">
          <ac:chgData name="Samir Bashir, Linah" userId="7f082a38-7321-400f-9b48-fc776771194a" providerId="ADAL" clId="{2A7DC90B-9F98-4DAE-9A78-A2B5FCCB8514}" dt="2024-02-28T07:58:17.273" v="56" actId="1076"/>
          <ac:spMkLst>
            <pc:docMk/>
            <pc:sldMk cId="267179972" sldId="288"/>
            <ac:spMk id="4" creationId="{3253752F-1913-B763-96C8-C1652F79533D}"/>
          </ac:spMkLst>
        </pc:spChg>
      </pc:sldChg>
      <pc:sldChg chg="new del">
        <pc:chgData name="Samir Bashir, Linah" userId="7f082a38-7321-400f-9b48-fc776771194a" providerId="ADAL" clId="{2A7DC90B-9F98-4DAE-9A78-A2B5FCCB8514}" dt="2024-02-28T07:32:11.935" v="3" actId="2696"/>
        <pc:sldMkLst>
          <pc:docMk/>
          <pc:sldMk cId="1308674776" sldId="2146847519"/>
        </pc:sldMkLst>
      </pc:sldChg>
    </pc:docChg>
  </pc:docChgLst>
  <pc:docChgLst>
    <pc:chgData name="Short,Nicholas J" userId="e98b7356-9d64-45f6-80c7-164746da5205" providerId="ADAL" clId="{435ACD17-70D6-4E4F-9CD5-2FD22041B1B5}"/>
    <pc:docChg chg="undo redo custSel addSld delSld modSld sldOrd modSection">
      <pc:chgData name="Short,Nicholas J" userId="e98b7356-9d64-45f6-80c7-164746da5205" providerId="ADAL" clId="{435ACD17-70D6-4E4F-9CD5-2FD22041B1B5}" dt="2024-02-27T23:08:27.576" v="1007" actId="20577"/>
      <pc:docMkLst>
        <pc:docMk/>
      </pc:docMkLst>
      <pc:sldChg chg="del">
        <pc:chgData name="Short,Nicholas J" userId="e98b7356-9d64-45f6-80c7-164746da5205" providerId="ADAL" clId="{435ACD17-70D6-4E4F-9CD5-2FD22041B1B5}" dt="2024-02-27T22:56:02.161" v="447" actId="47"/>
        <pc:sldMkLst>
          <pc:docMk/>
          <pc:sldMk cId="3257480525" sldId="370"/>
        </pc:sldMkLst>
      </pc:sldChg>
      <pc:sldChg chg="del">
        <pc:chgData name="Short,Nicholas J" userId="e98b7356-9d64-45f6-80c7-164746da5205" providerId="ADAL" clId="{435ACD17-70D6-4E4F-9CD5-2FD22041B1B5}" dt="2024-02-27T22:56:30.514" v="450" actId="47"/>
        <pc:sldMkLst>
          <pc:docMk/>
          <pc:sldMk cId="1285674123" sldId="719"/>
        </pc:sldMkLst>
      </pc:sldChg>
      <pc:sldChg chg="del">
        <pc:chgData name="Short,Nicholas J" userId="e98b7356-9d64-45f6-80c7-164746da5205" providerId="ADAL" clId="{435ACD17-70D6-4E4F-9CD5-2FD22041B1B5}" dt="2024-02-27T22:42:06.712" v="1" actId="47"/>
        <pc:sldMkLst>
          <pc:docMk/>
          <pc:sldMk cId="513462504" sldId="759"/>
        </pc:sldMkLst>
      </pc:sldChg>
      <pc:sldChg chg="del">
        <pc:chgData name="Short,Nicholas J" userId="e98b7356-9d64-45f6-80c7-164746da5205" providerId="ADAL" clId="{435ACD17-70D6-4E4F-9CD5-2FD22041B1B5}" dt="2024-02-27T22:42:06.712" v="1" actId="47"/>
        <pc:sldMkLst>
          <pc:docMk/>
          <pc:sldMk cId="853628178" sldId="768"/>
        </pc:sldMkLst>
      </pc:sldChg>
      <pc:sldChg chg="modSp mod">
        <pc:chgData name="Short,Nicholas J" userId="e98b7356-9d64-45f6-80c7-164746da5205" providerId="ADAL" clId="{435ACD17-70D6-4E4F-9CD5-2FD22041B1B5}" dt="2024-02-27T22:42:23.079" v="4" actId="207"/>
        <pc:sldMkLst>
          <pc:docMk/>
          <pc:sldMk cId="1454814031" sldId="799"/>
        </pc:sldMkLst>
        <pc:spChg chg="mod">
          <ac:chgData name="Short,Nicholas J" userId="e98b7356-9d64-45f6-80c7-164746da5205" providerId="ADAL" clId="{435ACD17-70D6-4E4F-9CD5-2FD22041B1B5}" dt="2024-02-27T22:42:23.079" v="4" actId="207"/>
          <ac:spMkLst>
            <pc:docMk/>
            <pc:sldMk cId="1454814031" sldId="799"/>
            <ac:spMk id="6" creationId="{00000000-0000-0000-0000-000000000000}"/>
          </ac:spMkLst>
        </pc:spChg>
      </pc:sldChg>
      <pc:sldChg chg="del">
        <pc:chgData name="Short,Nicholas J" userId="e98b7356-9d64-45f6-80c7-164746da5205" providerId="ADAL" clId="{435ACD17-70D6-4E4F-9CD5-2FD22041B1B5}" dt="2024-02-27T22:42:29.664" v="5" actId="47"/>
        <pc:sldMkLst>
          <pc:docMk/>
          <pc:sldMk cId="1841638621" sldId="800"/>
        </pc:sldMkLst>
      </pc:sldChg>
      <pc:sldChg chg="del">
        <pc:chgData name="Short,Nicholas J" userId="e98b7356-9d64-45f6-80c7-164746da5205" providerId="ADAL" clId="{435ACD17-70D6-4E4F-9CD5-2FD22041B1B5}" dt="2024-02-27T22:42:29.664" v="5" actId="47"/>
        <pc:sldMkLst>
          <pc:docMk/>
          <pc:sldMk cId="55288442" sldId="802"/>
        </pc:sldMkLst>
      </pc:sldChg>
      <pc:sldChg chg="del">
        <pc:chgData name="Short,Nicholas J" userId="e98b7356-9d64-45f6-80c7-164746da5205" providerId="ADAL" clId="{435ACD17-70D6-4E4F-9CD5-2FD22041B1B5}" dt="2024-02-27T22:42:29.664" v="5" actId="47"/>
        <pc:sldMkLst>
          <pc:docMk/>
          <pc:sldMk cId="3260983099" sldId="804"/>
        </pc:sldMkLst>
      </pc:sldChg>
      <pc:sldChg chg="del">
        <pc:chgData name="Short,Nicholas J" userId="e98b7356-9d64-45f6-80c7-164746da5205" providerId="ADAL" clId="{435ACD17-70D6-4E4F-9CD5-2FD22041B1B5}" dt="2024-02-27T22:42:29.664" v="5" actId="47"/>
        <pc:sldMkLst>
          <pc:docMk/>
          <pc:sldMk cId="651295018" sldId="809"/>
        </pc:sldMkLst>
      </pc:sldChg>
      <pc:sldChg chg="del">
        <pc:chgData name="Short,Nicholas J" userId="e98b7356-9d64-45f6-80c7-164746da5205" providerId="ADAL" clId="{435ACD17-70D6-4E4F-9CD5-2FD22041B1B5}" dt="2024-02-27T22:42:06.712" v="1" actId="47"/>
        <pc:sldMkLst>
          <pc:docMk/>
          <pc:sldMk cId="376901865" sldId="826"/>
        </pc:sldMkLst>
      </pc:sldChg>
      <pc:sldChg chg="add del">
        <pc:chgData name="Short,Nicholas J" userId="e98b7356-9d64-45f6-80c7-164746da5205" providerId="ADAL" clId="{435ACD17-70D6-4E4F-9CD5-2FD22041B1B5}" dt="2024-02-27T22:59:32.624" v="455" actId="47"/>
        <pc:sldMkLst>
          <pc:docMk/>
          <pc:sldMk cId="3988435345" sldId="851"/>
        </pc:sldMkLst>
      </pc:sldChg>
      <pc:sldChg chg="del">
        <pc:chgData name="Short,Nicholas J" userId="e98b7356-9d64-45f6-80c7-164746da5205" providerId="ADAL" clId="{435ACD17-70D6-4E4F-9CD5-2FD22041B1B5}" dt="2024-02-27T22:42:06.712" v="1" actId="47"/>
        <pc:sldMkLst>
          <pc:docMk/>
          <pc:sldMk cId="2650290838" sldId="886"/>
        </pc:sldMkLst>
      </pc:sldChg>
      <pc:sldChg chg="del">
        <pc:chgData name="Short,Nicholas J" userId="e98b7356-9d64-45f6-80c7-164746da5205" providerId="ADAL" clId="{435ACD17-70D6-4E4F-9CD5-2FD22041B1B5}" dt="2024-02-27T22:56:02.161" v="447" actId="47"/>
        <pc:sldMkLst>
          <pc:docMk/>
          <pc:sldMk cId="75893163" sldId="887"/>
        </pc:sldMkLst>
      </pc:sldChg>
      <pc:sldChg chg="del">
        <pc:chgData name="Short,Nicholas J" userId="e98b7356-9d64-45f6-80c7-164746da5205" providerId="ADAL" clId="{435ACD17-70D6-4E4F-9CD5-2FD22041B1B5}" dt="2024-02-27T22:56:30.514" v="450" actId="47"/>
        <pc:sldMkLst>
          <pc:docMk/>
          <pc:sldMk cId="2116662953" sldId="900"/>
        </pc:sldMkLst>
      </pc:sldChg>
      <pc:sldChg chg="del">
        <pc:chgData name="Short,Nicholas J" userId="e98b7356-9d64-45f6-80c7-164746da5205" providerId="ADAL" clId="{435ACD17-70D6-4E4F-9CD5-2FD22041B1B5}" dt="2024-02-27T22:56:02.161" v="447" actId="47"/>
        <pc:sldMkLst>
          <pc:docMk/>
          <pc:sldMk cId="1594639592" sldId="2259"/>
        </pc:sldMkLst>
      </pc:sldChg>
      <pc:sldChg chg="del">
        <pc:chgData name="Short,Nicholas J" userId="e98b7356-9d64-45f6-80c7-164746da5205" providerId="ADAL" clId="{435ACD17-70D6-4E4F-9CD5-2FD22041B1B5}" dt="2024-02-27T22:56:02.161" v="447" actId="47"/>
        <pc:sldMkLst>
          <pc:docMk/>
          <pc:sldMk cId="3838992021" sldId="2874"/>
        </pc:sldMkLst>
      </pc:sldChg>
      <pc:sldChg chg="del">
        <pc:chgData name="Short,Nicholas J" userId="e98b7356-9d64-45f6-80c7-164746da5205" providerId="ADAL" clId="{435ACD17-70D6-4E4F-9CD5-2FD22041B1B5}" dt="2024-02-27T22:56:24.132" v="449" actId="47"/>
        <pc:sldMkLst>
          <pc:docMk/>
          <pc:sldMk cId="1175757524" sldId="2885"/>
        </pc:sldMkLst>
      </pc:sldChg>
      <pc:sldChg chg="del">
        <pc:chgData name="Short,Nicholas J" userId="e98b7356-9d64-45f6-80c7-164746da5205" providerId="ADAL" clId="{435ACD17-70D6-4E4F-9CD5-2FD22041B1B5}" dt="2024-02-27T22:56:30.514" v="450" actId="47"/>
        <pc:sldMkLst>
          <pc:docMk/>
          <pc:sldMk cId="4172433987" sldId="2146847244"/>
        </pc:sldMkLst>
      </pc:sldChg>
      <pc:sldChg chg="del">
        <pc:chgData name="Short,Nicholas J" userId="e98b7356-9d64-45f6-80c7-164746da5205" providerId="ADAL" clId="{435ACD17-70D6-4E4F-9CD5-2FD22041B1B5}" dt="2024-02-27T22:42:00.148" v="0" actId="47"/>
        <pc:sldMkLst>
          <pc:docMk/>
          <pc:sldMk cId="4177669102" sldId="2146847483"/>
        </pc:sldMkLst>
      </pc:sldChg>
      <pc:sldChg chg="ord">
        <pc:chgData name="Short,Nicholas J" userId="e98b7356-9d64-45f6-80c7-164746da5205" providerId="ADAL" clId="{435ACD17-70D6-4E4F-9CD5-2FD22041B1B5}" dt="2024-02-27T22:42:40.945" v="9"/>
        <pc:sldMkLst>
          <pc:docMk/>
          <pc:sldMk cId="68379899" sldId="2146847496"/>
        </pc:sldMkLst>
      </pc:sldChg>
      <pc:sldChg chg="del">
        <pc:chgData name="Short,Nicholas J" userId="e98b7356-9d64-45f6-80c7-164746da5205" providerId="ADAL" clId="{435ACD17-70D6-4E4F-9CD5-2FD22041B1B5}" dt="2024-02-27T22:42:58.380" v="11" actId="47"/>
        <pc:sldMkLst>
          <pc:docMk/>
          <pc:sldMk cId="71184536" sldId="2146847497"/>
        </pc:sldMkLst>
      </pc:sldChg>
      <pc:sldChg chg="del">
        <pc:chgData name="Short,Nicholas J" userId="e98b7356-9d64-45f6-80c7-164746da5205" providerId="ADAL" clId="{435ACD17-70D6-4E4F-9CD5-2FD22041B1B5}" dt="2024-02-27T22:42:42.559" v="10" actId="47"/>
        <pc:sldMkLst>
          <pc:docMk/>
          <pc:sldMk cId="1024345121" sldId="2146847500"/>
        </pc:sldMkLst>
      </pc:sldChg>
      <pc:sldChg chg="del">
        <pc:chgData name="Short,Nicholas J" userId="e98b7356-9d64-45f6-80c7-164746da5205" providerId="ADAL" clId="{435ACD17-70D6-4E4F-9CD5-2FD22041B1B5}" dt="2024-02-27T22:42:29.664" v="5" actId="47"/>
        <pc:sldMkLst>
          <pc:docMk/>
          <pc:sldMk cId="1542237336" sldId="2146847501"/>
        </pc:sldMkLst>
      </pc:sldChg>
      <pc:sldChg chg="del">
        <pc:chgData name="Short,Nicholas J" userId="e98b7356-9d64-45f6-80c7-164746da5205" providerId="ADAL" clId="{435ACD17-70D6-4E4F-9CD5-2FD22041B1B5}" dt="2024-02-27T22:56:02.161" v="447" actId="47"/>
        <pc:sldMkLst>
          <pc:docMk/>
          <pc:sldMk cId="745687643" sldId="2146847502"/>
        </pc:sldMkLst>
      </pc:sldChg>
      <pc:sldChg chg="del">
        <pc:chgData name="Short,Nicholas J" userId="e98b7356-9d64-45f6-80c7-164746da5205" providerId="ADAL" clId="{435ACD17-70D6-4E4F-9CD5-2FD22041B1B5}" dt="2024-02-27T22:56:17.698" v="448" actId="47"/>
        <pc:sldMkLst>
          <pc:docMk/>
          <pc:sldMk cId="2007849026" sldId="2146847504"/>
        </pc:sldMkLst>
      </pc:sldChg>
      <pc:sldChg chg="del">
        <pc:chgData name="Short,Nicholas J" userId="e98b7356-9d64-45f6-80c7-164746da5205" providerId="ADAL" clId="{435ACD17-70D6-4E4F-9CD5-2FD22041B1B5}" dt="2024-02-27T22:56:02.161" v="447" actId="47"/>
        <pc:sldMkLst>
          <pc:docMk/>
          <pc:sldMk cId="2004327800" sldId="2146847510"/>
        </pc:sldMkLst>
      </pc:sldChg>
      <pc:sldChg chg="del">
        <pc:chgData name="Short,Nicholas J" userId="e98b7356-9d64-45f6-80c7-164746da5205" providerId="ADAL" clId="{435ACD17-70D6-4E4F-9CD5-2FD22041B1B5}" dt="2024-02-27T22:56:30.514" v="450" actId="47"/>
        <pc:sldMkLst>
          <pc:docMk/>
          <pc:sldMk cId="1457419827" sldId="2146847511"/>
        </pc:sldMkLst>
      </pc:sldChg>
      <pc:sldChg chg="add mod modShow">
        <pc:chgData name="Short,Nicholas J" userId="e98b7356-9d64-45f6-80c7-164746da5205" providerId="ADAL" clId="{435ACD17-70D6-4E4F-9CD5-2FD22041B1B5}" dt="2024-02-27T22:57:36.508" v="452" actId="729"/>
        <pc:sldMkLst>
          <pc:docMk/>
          <pc:sldMk cId="2210798582" sldId="2146847513"/>
        </pc:sldMkLst>
      </pc:sldChg>
      <pc:sldChg chg="addSp delSp modSp add mod">
        <pc:chgData name="Short,Nicholas J" userId="e98b7356-9d64-45f6-80c7-164746da5205" providerId="ADAL" clId="{435ACD17-70D6-4E4F-9CD5-2FD22041B1B5}" dt="2024-02-27T22:49:13.854" v="178" actId="20577"/>
        <pc:sldMkLst>
          <pc:docMk/>
          <pc:sldMk cId="4168198096" sldId="2146847516"/>
        </pc:sldMkLst>
        <pc:spChg chg="mod">
          <ac:chgData name="Short,Nicholas J" userId="e98b7356-9d64-45f6-80c7-164746da5205" providerId="ADAL" clId="{435ACD17-70D6-4E4F-9CD5-2FD22041B1B5}" dt="2024-02-27T22:49:13.854" v="178" actId="20577"/>
          <ac:spMkLst>
            <pc:docMk/>
            <pc:sldMk cId="4168198096" sldId="2146847516"/>
            <ac:spMk id="2" creationId="{00000000-0000-0000-0000-000000000000}"/>
          </ac:spMkLst>
        </pc:spChg>
        <pc:spChg chg="del">
          <ac:chgData name="Short,Nicholas J" userId="e98b7356-9d64-45f6-80c7-164746da5205" providerId="ADAL" clId="{435ACD17-70D6-4E4F-9CD5-2FD22041B1B5}" dt="2024-02-27T22:45:55.829" v="57" actId="478"/>
          <ac:spMkLst>
            <pc:docMk/>
            <pc:sldMk cId="4168198096" sldId="2146847516"/>
            <ac:spMk id="3" creationId="{5D13EF3B-93CB-5ABD-7232-B7DAFB32BACA}"/>
          </ac:spMkLst>
        </pc:spChg>
        <pc:spChg chg="mod">
          <ac:chgData name="Short,Nicholas J" userId="e98b7356-9d64-45f6-80c7-164746da5205" providerId="ADAL" clId="{435ACD17-70D6-4E4F-9CD5-2FD22041B1B5}" dt="2024-02-27T22:46:46.001" v="121" actId="1076"/>
          <ac:spMkLst>
            <pc:docMk/>
            <pc:sldMk cId="4168198096" sldId="2146847516"/>
            <ac:spMk id="11" creationId="{61E81B61-623F-4B7C-A51E-4ED78A933DCA}"/>
          </ac:spMkLst>
        </pc:spChg>
        <pc:picChg chg="add mod">
          <ac:chgData name="Short,Nicholas J" userId="e98b7356-9d64-45f6-80c7-164746da5205" providerId="ADAL" clId="{435ACD17-70D6-4E4F-9CD5-2FD22041B1B5}" dt="2024-02-27T22:48:33.845" v="134" actId="1038"/>
          <ac:picMkLst>
            <pc:docMk/>
            <pc:sldMk cId="4168198096" sldId="2146847516"/>
            <ac:picMk id="4" creationId="{3DE71183-0AD5-DFF9-F752-F727BD9F2100}"/>
          </ac:picMkLst>
        </pc:picChg>
        <pc:picChg chg="del">
          <ac:chgData name="Short,Nicholas J" userId="e98b7356-9d64-45f6-80c7-164746da5205" providerId="ADAL" clId="{435ACD17-70D6-4E4F-9CD5-2FD22041B1B5}" dt="2024-02-27T22:45:53.700" v="56" actId="478"/>
          <ac:picMkLst>
            <pc:docMk/>
            <pc:sldMk cId="4168198096" sldId="2146847516"/>
            <ac:picMk id="1026" creationId="{C7A68E53-5842-594C-5D88-75E5E169B35C}"/>
          </ac:picMkLst>
        </pc:picChg>
      </pc:sldChg>
      <pc:sldChg chg="addSp delSp modSp add mod">
        <pc:chgData name="Short,Nicholas J" userId="e98b7356-9d64-45f6-80c7-164746da5205" providerId="ADAL" clId="{435ACD17-70D6-4E4F-9CD5-2FD22041B1B5}" dt="2024-02-27T22:55:32.323" v="446" actId="1076"/>
        <pc:sldMkLst>
          <pc:docMk/>
          <pc:sldMk cId="3843353681" sldId="2146847517"/>
        </pc:sldMkLst>
        <pc:spChg chg="add mod">
          <ac:chgData name="Short,Nicholas J" userId="e98b7356-9d64-45f6-80c7-164746da5205" providerId="ADAL" clId="{435ACD17-70D6-4E4F-9CD5-2FD22041B1B5}" dt="2024-02-27T22:53:08.282" v="366" actId="20577"/>
          <ac:spMkLst>
            <pc:docMk/>
            <pc:sldMk cId="3843353681" sldId="2146847517"/>
            <ac:spMk id="3" creationId="{EE486581-D5F2-A27F-622F-31DAB65ED8F6}"/>
          </ac:spMkLst>
        </pc:spChg>
        <pc:spChg chg="add mod">
          <ac:chgData name="Short,Nicholas J" userId="e98b7356-9d64-45f6-80c7-164746da5205" providerId="ADAL" clId="{435ACD17-70D6-4E4F-9CD5-2FD22041B1B5}" dt="2024-02-27T22:55:28.601" v="445" actId="1076"/>
          <ac:spMkLst>
            <pc:docMk/>
            <pc:sldMk cId="3843353681" sldId="2146847517"/>
            <ac:spMk id="6" creationId="{9065FE01-B5A6-F590-9FE7-DF1D699B6928}"/>
          </ac:spMkLst>
        </pc:spChg>
        <pc:spChg chg="add mod">
          <ac:chgData name="Short,Nicholas J" userId="e98b7356-9d64-45f6-80c7-164746da5205" providerId="ADAL" clId="{435ACD17-70D6-4E4F-9CD5-2FD22041B1B5}" dt="2024-02-27T22:55:32.323" v="446" actId="1076"/>
          <ac:spMkLst>
            <pc:docMk/>
            <pc:sldMk cId="3843353681" sldId="2146847517"/>
            <ac:spMk id="7" creationId="{523AE738-8F91-7481-A390-5C703D35D04A}"/>
          </ac:spMkLst>
        </pc:spChg>
        <pc:picChg chg="del">
          <ac:chgData name="Short,Nicholas J" userId="e98b7356-9d64-45f6-80c7-164746da5205" providerId="ADAL" clId="{435ACD17-70D6-4E4F-9CD5-2FD22041B1B5}" dt="2024-02-27T22:49:48.187" v="180" actId="478"/>
          <ac:picMkLst>
            <pc:docMk/>
            <pc:sldMk cId="3843353681" sldId="2146847517"/>
            <ac:picMk id="4" creationId="{3DE71183-0AD5-DFF9-F752-F727BD9F2100}"/>
          </ac:picMkLst>
        </pc:picChg>
        <pc:picChg chg="add mod">
          <ac:chgData name="Short,Nicholas J" userId="e98b7356-9d64-45f6-80c7-164746da5205" providerId="ADAL" clId="{435ACD17-70D6-4E4F-9CD5-2FD22041B1B5}" dt="2024-02-27T22:55:26.552" v="444" actId="14100"/>
          <ac:picMkLst>
            <pc:docMk/>
            <pc:sldMk cId="3843353681" sldId="2146847517"/>
            <ac:picMk id="2050" creationId="{FE840731-6AD1-AD52-E029-533753C52412}"/>
          </ac:picMkLst>
        </pc:picChg>
      </pc:sldChg>
      <pc:sldChg chg="addSp modSp add mod">
        <pc:chgData name="Short,Nicholas J" userId="e98b7356-9d64-45f6-80c7-164746da5205" providerId="ADAL" clId="{435ACD17-70D6-4E4F-9CD5-2FD22041B1B5}" dt="2024-02-27T23:08:27.576" v="1007" actId="20577"/>
        <pc:sldMkLst>
          <pc:docMk/>
          <pc:sldMk cId="2262757139" sldId="2146847518"/>
        </pc:sldMkLst>
        <pc:spChg chg="mod">
          <ac:chgData name="Short,Nicholas J" userId="e98b7356-9d64-45f6-80c7-164746da5205" providerId="ADAL" clId="{435ACD17-70D6-4E4F-9CD5-2FD22041B1B5}" dt="2024-02-27T23:08:27.576" v="1007" actId="20577"/>
          <ac:spMkLst>
            <pc:docMk/>
            <pc:sldMk cId="2262757139" sldId="2146847518"/>
            <ac:spMk id="4" creationId="{00000000-0000-0000-0000-000000000000}"/>
          </ac:spMkLst>
        </pc:spChg>
        <pc:spChg chg="mod">
          <ac:chgData name="Short,Nicholas J" userId="e98b7356-9d64-45f6-80c7-164746da5205" providerId="ADAL" clId="{435ACD17-70D6-4E4F-9CD5-2FD22041B1B5}" dt="2024-02-27T23:05:42.132" v="958" actId="1076"/>
          <ac:spMkLst>
            <pc:docMk/>
            <pc:sldMk cId="2262757139" sldId="2146847518"/>
            <ac:spMk id="6" creationId="{00000000-0000-0000-0000-000000000000}"/>
          </ac:spMkLst>
        </pc:spChg>
        <pc:spChg chg="mod">
          <ac:chgData name="Short,Nicholas J" userId="e98b7356-9d64-45f6-80c7-164746da5205" providerId="ADAL" clId="{435ACD17-70D6-4E4F-9CD5-2FD22041B1B5}" dt="2024-02-27T23:00:14.590" v="581" actId="20577"/>
          <ac:spMkLst>
            <pc:docMk/>
            <pc:sldMk cId="2262757139" sldId="2146847518"/>
            <ac:spMk id="262146" creationId="{00000000-0000-0000-0000-000000000000}"/>
          </ac:spMkLst>
        </pc:spChg>
        <pc:picChg chg="add mod">
          <ac:chgData name="Short,Nicholas J" userId="e98b7356-9d64-45f6-80c7-164746da5205" providerId="ADAL" clId="{435ACD17-70D6-4E4F-9CD5-2FD22041B1B5}" dt="2024-02-27T23:08:25.927" v="1003" actId="1076"/>
          <ac:picMkLst>
            <pc:docMk/>
            <pc:sldMk cId="2262757139" sldId="2146847518"/>
            <ac:picMk id="3074" creationId="{A5633412-7FA5-CC79-1EC0-510522B27E94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D587FA-7874-4243-B450-FB6536B9101D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FCCDE3-F422-4B39-B2DB-B043611BD2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667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0F91CCE-DCE1-435E-A0DA-599D5FF887C0}" type="datetimeFigureOut">
              <a:rPr lang="en-US" smtClean="0"/>
              <a:t>2/28/2024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421C99EA-E4DF-4183-8718-2BD05A847B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3043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Thank you. First I want to thank ASH and the members of the Program Committee for the opportunity to present here today.</a:t>
            </a:r>
          </a:p>
          <a:p>
            <a:endParaRPr lang="en-US" altLang="en-US" dirty="0"/>
          </a:p>
          <a:p>
            <a:r>
              <a:rPr lang="en-US" altLang="en-US" dirty="0"/>
              <a:t>Today I’ll be presenting results of a phase II trial of the combination of mini-hyper-CVD</a:t>
            </a:r>
            <a:r>
              <a:rPr lang="en-US" altLang="en-US" baseline="0" dirty="0"/>
              <a:t> and </a:t>
            </a:r>
            <a:r>
              <a:rPr lang="en-US" altLang="en-US" baseline="0" dirty="0" err="1"/>
              <a:t>inotuzumab</a:t>
            </a:r>
            <a:r>
              <a:rPr lang="en-US" altLang="en-US" baseline="0" dirty="0"/>
              <a:t> ozogamicin, with or without blinatumomab, for older patients with newly diagnosed Philadelphia chromosome-negative ALL</a:t>
            </a:r>
            <a:endParaRPr lang="en-US" alt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99EA-E4DF-4183-8718-2BD05A847B7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401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1200" dirty="0">
                <a:effectLst/>
                <a:latin typeface="+mn-lt"/>
                <a:ea typeface="Calibri"/>
                <a:cs typeface="Times New Roman"/>
              </a:rPr>
              <a:t>This is</a:t>
            </a:r>
            <a:r>
              <a:rPr lang="en-US" sz="1200" baseline="0" dirty="0">
                <a:effectLst/>
                <a:latin typeface="+mn-lt"/>
                <a:ea typeface="Calibri"/>
                <a:cs typeface="Times New Roman"/>
              </a:rPr>
              <a:t> a visual schematic of the ponatinib plus blinatumomab study design.</a:t>
            </a: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endParaRPr lang="en-US" sz="1200" baseline="0" dirty="0">
              <a:effectLst/>
              <a:latin typeface="+mn-lt"/>
              <a:ea typeface="Calibri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1200" baseline="0" dirty="0">
                <a:effectLst/>
                <a:latin typeface="+mn-lt"/>
                <a:ea typeface="Calibri"/>
                <a:cs typeface="Times New Roman"/>
              </a:rPr>
              <a:t>Patients receive an induction cycle of ponatinib 30mg daily along with standard-dose blinatumomab on a 4-week on/2-week off schedule. Patients then receive up to 4 consolidations cycles of this regimen, followed by maintenance ponatinib for 5 years. Notably, the ponatinib dose is decreased to 15mg daily once patients achieve CMR.</a:t>
            </a: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endParaRPr lang="en-US" sz="1200" baseline="0" dirty="0">
              <a:effectLst/>
              <a:latin typeface="+mn-lt"/>
              <a:ea typeface="Calibri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1200" baseline="0" dirty="0">
                <a:effectLst/>
                <a:latin typeface="+mn-lt"/>
                <a:ea typeface="Calibri"/>
                <a:cs typeface="Times New Roman"/>
              </a:rPr>
              <a:t>All patients receive 12 doses of intrathecal chemotherapy.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99EA-E4DF-4183-8718-2BD05A847B7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83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+mn-lt"/>
                <a:ea typeface="Calibri"/>
                <a:cs typeface="Times New Roman"/>
              </a:rPr>
              <a:t>This table</a:t>
            </a:r>
            <a:r>
              <a:rPr lang="en-US" sz="2000" baseline="0" dirty="0">
                <a:effectLst/>
                <a:latin typeface="+mn-lt"/>
                <a:ea typeface="Calibri"/>
                <a:cs typeface="Times New Roman"/>
              </a:rPr>
              <a:t> shows the responses observed.</a:t>
            </a: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endParaRPr lang="en-US" sz="2000" baseline="0" dirty="0">
              <a:effectLst/>
              <a:latin typeface="+mn-lt"/>
              <a:ea typeface="Calibri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2000" baseline="0" dirty="0">
                <a:effectLst/>
                <a:latin typeface="+mn-lt"/>
                <a:ea typeface="Calibri"/>
                <a:cs typeface="Times New Roman"/>
              </a:rPr>
              <a:t>The overall CR/CRi rate among evaluable patients was 97%. Of note, there was one early death. </a:t>
            </a: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endParaRPr lang="en-US" sz="2000" baseline="0" dirty="0">
              <a:effectLst/>
              <a:latin typeface="+mn-lt"/>
              <a:ea typeface="Calibri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2000" baseline="0" dirty="0">
                <a:effectLst/>
                <a:latin typeface="+mn-lt"/>
                <a:ea typeface="Calibri"/>
                <a:cs typeface="Times New Roman"/>
              </a:rPr>
              <a:t>Among evaluable patients, 83% achieved a complete molecular response, and 67% achieved complete molecular response after 1 cycle of therapy.</a:t>
            </a: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endParaRPr lang="en-US" sz="2000" baseline="0" dirty="0">
              <a:effectLst/>
              <a:latin typeface="+mn-lt"/>
              <a:ea typeface="Calibri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2000" baseline="0" dirty="0">
                <a:effectLst/>
                <a:latin typeface="+mn-lt"/>
                <a:ea typeface="Calibri"/>
                <a:cs typeface="Times New Roman"/>
              </a:rPr>
              <a:t>89% of patients were MRD negative by the Clonoseq next-generation sequencing MRD assay (CLICK)</a:t>
            </a: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endParaRPr lang="en-US" sz="2000" baseline="0" dirty="0">
              <a:effectLst/>
              <a:latin typeface="+mn-lt"/>
              <a:ea typeface="Calibri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2000" baseline="0" dirty="0">
                <a:effectLst/>
                <a:latin typeface="+mn-lt"/>
                <a:ea typeface="Calibri"/>
                <a:cs typeface="Times New Roman"/>
              </a:rPr>
              <a:t>Interestingly, 4 of 5 tested patients who did not achieve CMR were NGS MRD negative, suggesting the BCR::ABL1 was not true MRD and was coming from the non-lymphoblast compartment.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99EA-E4DF-4183-8718-2BD05A847B7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072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The median follow-up is 16 months. </a:t>
            </a:r>
          </a:p>
          <a:p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  <a:p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</a:rPr>
              <a:t>The estimated 2-year event-free survival is 79%. The 7 events include 1 early death, 2 deaths in remission and 4 relapses. The estimated 2-year overall survival is 88%. One death was due to relapsed disease.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99EA-E4DF-4183-8718-2BD05A847B7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15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Including</a:t>
            </a:r>
            <a:r>
              <a:rPr lang="en-US" baseline="0" dirty="0"/>
              <a:t> TKI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1C99EA-E4DF-4183-8718-2BD05A847B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374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99EA-E4DF-4183-8718-2BD05A847B7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6594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652010"/>
          </a:xfrm>
        </p:spPr>
        <p:txBody>
          <a:bodyPr/>
          <a:lstStyle/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+mn-lt"/>
                <a:ea typeface="Calibri"/>
                <a:cs typeface="Times New Roman"/>
              </a:rPr>
              <a:t>This slide shows the most</a:t>
            </a:r>
            <a:r>
              <a:rPr lang="en-US" sz="2000" baseline="0" dirty="0">
                <a:effectLst/>
                <a:latin typeface="+mn-lt"/>
                <a:ea typeface="Calibri"/>
                <a:cs typeface="Times New Roman"/>
              </a:rPr>
              <a:t> recent design of the trial, which incorporates both fractionated, lower doses of inotuzumab and addition of blinatumomab.</a:t>
            </a: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endParaRPr lang="en-US" sz="2000" baseline="0" dirty="0">
              <a:effectLst/>
              <a:latin typeface="+mn-lt"/>
              <a:ea typeface="Calibri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2000" baseline="0" dirty="0">
                <a:effectLst/>
                <a:latin typeface="+mn-lt"/>
                <a:ea typeface="Calibri"/>
                <a:cs typeface="Times New Roman"/>
              </a:rPr>
              <a:t>Beginning with patient 50, patients now receive 4 cycles of hyper-CVD plus inotuzumab, which is given in fractionated dosing on days 2 and 8. The total cumulative dose of inotuzumab is 2.7 mg/m2 with this modified design.</a:t>
            </a: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endParaRPr lang="en-US" sz="2000" baseline="0" dirty="0">
              <a:effectLst/>
              <a:latin typeface="+mn-lt"/>
              <a:ea typeface="Calibri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2000" baseline="0" dirty="0">
                <a:effectLst/>
                <a:latin typeface="+mn-lt"/>
                <a:ea typeface="Calibri"/>
                <a:cs typeface="Times New Roman"/>
              </a:rPr>
              <a:t>After 4 cycles of hyper-CVD, patients receive 4 cycles of blinatumomab consolidation at standard doses.  Maintenance is with alternating blocks of 3 months of POMP and one cycle of blinatumomab for 16 total cycles.  </a:t>
            </a:r>
            <a:endParaRPr lang="en-US" sz="2000" dirty="0">
              <a:effectLst/>
              <a:latin typeface="+mn-lt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99EA-E4DF-4183-8718-2BD05A847B75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74492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652010"/>
          </a:xfrm>
        </p:spPr>
        <p:txBody>
          <a:bodyPr/>
          <a:lstStyle/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+mn-lt"/>
                <a:ea typeface="Calibri"/>
                <a:cs typeface="Times New Roman"/>
              </a:rPr>
              <a:t>This table</a:t>
            </a:r>
            <a:r>
              <a:rPr lang="en-US" sz="2000" baseline="0" dirty="0">
                <a:effectLst/>
                <a:latin typeface="+mn-lt"/>
                <a:ea typeface="Calibri"/>
                <a:cs typeface="Times New Roman"/>
              </a:rPr>
              <a:t> shows the responses observed.</a:t>
            </a: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endParaRPr lang="en-US" sz="2000" baseline="0" dirty="0">
              <a:effectLst/>
              <a:latin typeface="+mn-lt"/>
              <a:ea typeface="Calibri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2000" baseline="0" dirty="0">
                <a:effectLst/>
                <a:latin typeface="+mn-lt"/>
                <a:ea typeface="Calibri"/>
                <a:cs typeface="Times New Roman"/>
              </a:rPr>
              <a:t>The overall response rate was 98% with a complete remission rate of 88%. Only one patient did not respond to the regimen.  Despite an older population with median age of 68 years, no early deaths were observed.</a:t>
            </a: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endParaRPr lang="en-US" sz="2000" baseline="0" dirty="0">
              <a:effectLst/>
              <a:latin typeface="+mn-lt"/>
              <a:ea typeface="Calibri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2000" baseline="0" dirty="0">
                <a:effectLst/>
                <a:latin typeface="+mn-lt"/>
                <a:ea typeface="Calibri"/>
                <a:cs typeface="Times New Roman"/>
              </a:rPr>
              <a:t>The MRD negativity rate at day 21 of the first cycle was 78%, and 96% of patients achieved MRD negativity at any point over the course of therapy.</a:t>
            </a:r>
            <a:endParaRPr lang="en-US" sz="2000" dirty="0">
              <a:effectLst/>
              <a:latin typeface="+mn-lt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99EA-E4DF-4183-8718-2BD05A847B75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66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652010"/>
          </a:xfrm>
        </p:spPr>
        <p:txBody>
          <a:bodyPr/>
          <a:lstStyle/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+mn-lt"/>
                <a:ea typeface="Calibri"/>
                <a:cs typeface="Times New Roman"/>
              </a:rPr>
              <a:t>This figure shows the continuous</a:t>
            </a:r>
            <a:r>
              <a:rPr lang="en-US" sz="2000" baseline="0" dirty="0">
                <a:effectLst/>
                <a:latin typeface="+mn-lt"/>
                <a:ea typeface="Calibri"/>
                <a:cs typeface="Times New Roman"/>
              </a:rPr>
              <a:t> complete remission duration and overall survival of the entire cohort of 70 patients.  </a:t>
            </a: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endParaRPr lang="en-US" sz="2000" baseline="0" dirty="0">
              <a:effectLst/>
              <a:latin typeface="+mn-lt"/>
              <a:ea typeface="Calibri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2000" baseline="0" dirty="0">
                <a:effectLst/>
                <a:latin typeface="+mn-lt"/>
                <a:ea typeface="Calibri"/>
                <a:cs typeface="Times New Roman"/>
              </a:rPr>
              <a:t>The median CR duration has not been reached, with a 3-year continuous CR rate of 79%.</a:t>
            </a: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endParaRPr lang="en-US" sz="2000" baseline="0" dirty="0">
              <a:effectLst/>
              <a:latin typeface="+mn-lt"/>
              <a:ea typeface="Calibri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2000" baseline="0" dirty="0">
                <a:effectLst/>
                <a:latin typeface="+mn-lt"/>
                <a:ea typeface="Calibri"/>
                <a:cs typeface="Times New Roman"/>
              </a:rPr>
              <a:t>The median overall survival is 62 months, with a 3-year overall survival of 56%.</a:t>
            </a:r>
            <a:endParaRPr lang="en-US" sz="2000" dirty="0">
              <a:effectLst/>
              <a:latin typeface="+mn-lt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99EA-E4DF-4183-8718-2BD05A847B75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4605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C99EA-E4DF-4183-8718-2BD05A847B7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95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C99EA-E4DF-4183-8718-2BD05A847B7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403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06450" y="1063625"/>
            <a:ext cx="5430838" cy="30559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DDA4B-F7E8-4DF0-BAF4-DD3682F9DE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655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01040" y="4415790"/>
            <a:ext cx="5608320" cy="4652010"/>
          </a:xfrm>
        </p:spPr>
        <p:txBody>
          <a:bodyPr/>
          <a:lstStyle/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2000" dirty="0">
                <a:effectLst/>
                <a:latin typeface="+mn-lt"/>
                <a:ea typeface="Calibri"/>
                <a:cs typeface="Times New Roman"/>
              </a:rPr>
              <a:t>This figure shows the overall survival for the 14 patients</a:t>
            </a:r>
            <a:r>
              <a:rPr lang="en-US" sz="2000" baseline="0" dirty="0">
                <a:effectLst/>
                <a:latin typeface="+mn-lt"/>
                <a:ea typeface="Calibri"/>
                <a:cs typeface="Times New Roman"/>
              </a:rPr>
              <a:t> in the blinatumomab cohort, compared to the 46 patients who were treated with hyper-CVD + </a:t>
            </a:r>
            <a:r>
              <a:rPr lang="en-US" sz="2000" baseline="0" dirty="0" err="1">
                <a:effectLst/>
                <a:latin typeface="+mn-lt"/>
                <a:ea typeface="Calibri"/>
                <a:cs typeface="Times New Roman"/>
              </a:rPr>
              <a:t>inotuzumab</a:t>
            </a:r>
            <a:r>
              <a:rPr lang="en-US" sz="2000" baseline="0" dirty="0">
                <a:effectLst/>
                <a:latin typeface="+mn-lt"/>
                <a:ea typeface="Calibri"/>
                <a:cs typeface="Times New Roman"/>
              </a:rPr>
              <a:t> prior the latest amendment and who did not receive blinatumomab.</a:t>
            </a: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endParaRPr lang="en-US" sz="2000" baseline="0" dirty="0">
              <a:effectLst/>
              <a:latin typeface="+mn-lt"/>
              <a:ea typeface="Calibri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r>
              <a:rPr lang="en-US" sz="2000" baseline="0" dirty="0">
                <a:effectLst/>
                <a:latin typeface="+mn-lt"/>
                <a:ea typeface="Calibri"/>
                <a:cs typeface="Times New Roman"/>
              </a:rPr>
              <a:t>With a median follow-up of 13.2 months for the blinatumomab-treated patients, the 1-year overall survival rate is 91%. Notably, there have been 2 deaths in the blinatumomab cohort, one from VOD and one patient with complex cytogenetics and 2 TP53 mutations who relapsed during POMP maintenance and subsequently died from leukemia-related complications.</a:t>
            </a:r>
            <a:endParaRPr lang="en-US" sz="2000" dirty="0">
              <a:effectLst/>
              <a:latin typeface="+mn-lt"/>
              <a:ea typeface="Calibri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endParaRPr lang="en-US" sz="2000" dirty="0">
              <a:effectLst/>
              <a:latin typeface="+mn-lt"/>
              <a:ea typeface="Calibri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endParaRPr lang="en-US" sz="2000" dirty="0">
              <a:effectLst/>
              <a:latin typeface="+mn-lt"/>
              <a:ea typeface="Calibri"/>
              <a:cs typeface="Times New Roman"/>
            </a:endParaRPr>
          </a:p>
          <a:p>
            <a:pPr marL="0" marR="0" algn="just">
              <a:spcBef>
                <a:spcPts val="0"/>
              </a:spcBef>
              <a:spcAft>
                <a:spcPts val="1000"/>
              </a:spcAft>
            </a:pPr>
            <a:endParaRPr lang="en-US" sz="2000" dirty="0">
              <a:effectLst/>
              <a:latin typeface="+mn-lt"/>
              <a:ea typeface="Calibri"/>
              <a:cs typeface="Times New Roman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1C99EA-E4DF-4183-8718-2BD05A847B7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2117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55600" y="677863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24144D9-1472-4968-803C-F651825F7B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1834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1C99EA-E4DF-4183-8718-2BD05A847B7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54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99EA-E4DF-4183-8718-2BD05A847B7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9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99EA-E4DF-4183-8718-2BD05A847B7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893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99EA-E4DF-4183-8718-2BD05A847B7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073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99EA-E4DF-4183-8718-2BD05A847B7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641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6400" y="696913"/>
            <a:ext cx="6197600" cy="34861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99EA-E4DF-4183-8718-2BD05A847B7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17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hemeOverride" Target="../theme/themeOverride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4.xml"/><Relationship Id="rId1" Type="http://schemas.openxmlformats.org/officeDocument/2006/relationships/themeOverride" Target="../theme/themeOverride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67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2"/>
            <a:ext cx="8534400" cy="1752601"/>
          </a:xfrm>
        </p:spPr>
        <p:txBody>
          <a:bodyPr/>
          <a:lstStyle>
            <a:lvl1pPr marL="0" indent="0" algn="ctr">
              <a:buNone/>
              <a:defRPr/>
            </a:lvl1pPr>
            <a:lvl2pPr marL="457170" indent="0" algn="ctr">
              <a:buNone/>
              <a:defRPr/>
            </a:lvl2pPr>
            <a:lvl3pPr marL="914340" indent="0" algn="ctr">
              <a:buNone/>
              <a:defRPr/>
            </a:lvl3pPr>
            <a:lvl4pPr marL="1371511" indent="0" algn="ctr">
              <a:buNone/>
              <a:defRPr/>
            </a:lvl4pPr>
            <a:lvl5pPr marL="1828682" indent="0" algn="ctr">
              <a:buNone/>
              <a:defRPr/>
            </a:lvl5pPr>
            <a:lvl6pPr marL="2285852" indent="0" algn="ctr">
              <a:buNone/>
              <a:defRPr/>
            </a:lvl6pPr>
            <a:lvl7pPr marL="2743022" indent="0" algn="ctr">
              <a:buNone/>
              <a:defRPr/>
            </a:lvl7pPr>
            <a:lvl8pPr marL="3200192" indent="0" algn="ctr">
              <a:buNone/>
              <a:defRPr/>
            </a:lvl8pPr>
            <a:lvl9pPr marL="3657362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10C7F4BB-B571-466C-BCC1-D782CD54E8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0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9A7136C-5F3C-41F1-BD2A-476DE7F1D1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92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5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5EE365B0-53D9-475B-8E32-F36139A27B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48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09603"/>
            <a:ext cx="103632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914401" y="1981202"/>
            <a:ext cx="10363200" cy="4114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83D7F0CC-3E5B-448C-A48A-9516023D87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9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14401" y="609600"/>
            <a:ext cx="10363200" cy="5486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32C6F409-CE94-4A75-9F3A-048A872A9D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39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1" y="609603"/>
            <a:ext cx="103632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1" y="1981202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981202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0D9E5DBD-EB7E-48B0-8A61-734080B8F8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2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31" y="15239"/>
            <a:ext cx="11826240" cy="914400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89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891" indent="-342891">
              <a:buFont typeface="Arial" panose="020B0604020202020204" pitchFamily="34" charset="0"/>
              <a:buChar char="•"/>
              <a:defRPr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Title Placeholder 15"/>
          <p:cNvSpPr>
            <a:spLocks noGrp="1"/>
          </p:cNvSpPr>
          <p:nvPr>
            <p:ph type="title"/>
          </p:nvPr>
        </p:nvSpPr>
        <p:spPr>
          <a:xfrm>
            <a:off x="609601" y="116632"/>
            <a:ext cx="11144435" cy="1224136"/>
          </a:xfrm>
          <a:prstGeom prst="rect">
            <a:avLst/>
          </a:prstGeom>
        </p:spPr>
        <p:txBody>
          <a:bodyPr rtlCol="0">
            <a:noAutofit/>
          </a:bodyPr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0" y="6457949"/>
            <a:ext cx="5359400" cy="400051"/>
          </a:xfrm>
        </p:spPr>
        <p:txBody>
          <a:bodyPr anchor="b"/>
          <a:lstStyle>
            <a:lvl1pPr marL="0" indent="0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 dirty="0"/>
              <a:t>Click to edit Master</a:t>
            </a:r>
            <a:endParaRPr lang="en-GB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807200" y="6457949"/>
            <a:ext cx="5359400" cy="400051"/>
          </a:xfrm>
        </p:spPr>
        <p:txBody>
          <a:bodyPr anchor="b"/>
          <a:lstStyle>
            <a:lvl1pPr marL="0" indent="0" algn="r">
              <a:spcBef>
                <a:spcPts val="0"/>
              </a:spcBef>
              <a:buFont typeface="Arial" panose="020B0604020202020204" pitchFamily="34" charset="0"/>
              <a:buNone/>
              <a:defRPr sz="1000"/>
            </a:lvl1pPr>
          </a:lstStyle>
          <a:p>
            <a:pPr lvl="0"/>
            <a:r>
              <a:rPr lang="en-US" dirty="0"/>
              <a:t>Click to edit Master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964204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12192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FFFFFF"/>
              </a:solidFill>
              <a:cs typeface="Arial" charset="0"/>
            </a:endParaRPr>
          </a:p>
        </p:txBody>
      </p:sp>
      <p:grpSp>
        <p:nvGrpSpPr>
          <p:cNvPr id="5" name="Group 2"/>
          <p:cNvGrpSpPr>
            <a:grpSpLocks/>
          </p:cNvGrpSpPr>
          <p:nvPr userDrawn="1"/>
        </p:nvGrpSpPr>
        <p:grpSpPr bwMode="auto">
          <a:xfrm>
            <a:off x="91018" y="6223001"/>
            <a:ext cx="10458449" cy="339725"/>
            <a:chOff x="43" y="3920"/>
            <a:chExt cx="4941" cy="214"/>
          </a:xfrm>
        </p:grpSpPr>
        <p:sp>
          <p:nvSpPr>
            <p:cNvPr id="6" name="Rectangle 3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7" name="Oval 4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pic>
        <p:nvPicPr>
          <p:cNvPr id="8" name="Picture 9" descr="prime band white onc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5980113"/>
            <a:ext cx="1543051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42385" y="1638301"/>
            <a:ext cx="11307233" cy="1470025"/>
          </a:xfrm>
        </p:spPr>
        <p:txBody>
          <a:bodyPr anchor="b"/>
          <a:lstStyle>
            <a:lvl1pPr>
              <a:defRPr sz="4400" smtClean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4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8151" y="4343401"/>
            <a:ext cx="11315700" cy="1870075"/>
          </a:xfrm>
        </p:spPr>
        <p:txBody>
          <a:bodyPr/>
          <a:lstStyle>
            <a:lvl1pPr marL="0" indent="0" algn="ctr">
              <a:buFontTx/>
              <a:buNone/>
              <a:defRPr sz="2800" smtClean="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3189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3293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39670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F3583476-DD08-4355-B4D5-AED8DBEF10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1272625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4182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378984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61027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0290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281800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</p:spTree>
    <p:extLst>
      <p:ext uri="{BB962C8B-B14F-4D97-AF65-F5344CB8AC3E}">
        <p14:creationId xmlns:p14="http://schemas.microsoft.com/office/powerpoint/2010/main" val="665561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171514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459379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ACC9F694-88DE-4345-B065-FE214A6DD390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35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39"/>
            <a:ext cx="10363200" cy="1362075"/>
          </a:xfrm>
        </p:spPr>
        <p:txBody>
          <a:bodyPr anchor="t"/>
          <a:lstStyle>
            <a:lvl1pPr algn="l">
              <a:defRPr sz="41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6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0" indent="0">
              <a:buNone/>
              <a:defRPr sz="1800"/>
            </a:lvl2pPr>
            <a:lvl3pPr marL="914340" indent="0">
              <a:buNone/>
              <a:defRPr sz="1700"/>
            </a:lvl3pPr>
            <a:lvl4pPr marL="1371511" indent="0">
              <a:buNone/>
              <a:defRPr sz="1400"/>
            </a:lvl4pPr>
            <a:lvl5pPr marL="1828682" indent="0">
              <a:buNone/>
              <a:defRPr sz="1400"/>
            </a:lvl5pPr>
            <a:lvl6pPr marL="2285852" indent="0">
              <a:buNone/>
              <a:defRPr sz="1400"/>
            </a:lvl6pPr>
            <a:lvl7pPr marL="2743022" indent="0">
              <a:buNone/>
              <a:defRPr sz="1400"/>
            </a:lvl7pPr>
            <a:lvl8pPr marL="3200192" indent="0">
              <a:buNone/>
              <a:defRPr sz="1400"/>
            </a:lvl8pPr>
            <a:lvl9pPr marL="365736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574188C-865C-413F-9ABC-DDF3C4678C1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43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83B155C7-9C31-49E4-A145-5ECC8B09262F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3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FCEA7737-908C-4A25-8964-D3A38D54F904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7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49CD0966-CD9E-47C2-B2C3-DD0746F78E24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5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4FE53B63-B426-4BC4-8E46-B9264114ECDB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07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87255358-5F94-4B41-B472-72D12EE260BC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036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AC2549AC-538B-4797-8718-F342D9D81335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536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F50F6494-A691-43D7-AD4C-CEE7C4031483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51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514B9022-0867-4B71-90D6-84AEAA81EFED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75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7580FCEA-A8B5-40F5-8150-8E1058F99B18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4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371DC49F-A8B9-42CA-9D4A-86A66EF45EED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4572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25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1" y="1981202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981202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ABD4D696-74B6-4E1F-9FE1-011607AAB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69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298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814917" y="188913"/>
            <a:ext cx="7899400" cy="990600"/>
          </a:xfrm>
        </p:spPr>
        <p:txBody>
          <a:bodyPr/>
          <a:lstStyle/>
          <a:p>
            <a:r>
              <a:rPr lang="de-DE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71660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828800" y="6000751"/>
            <a:ext cx="9956800" cy="568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 sz="1800">
              <a:solidFill>
                <a:srgbClr val="D6D6D6"/>
              </a:solidFill>
            </a:endParaRPr>
          </a:p>
        </p:txBody>
      </p:sp>
      <p:pic>
        <p:nvPicPr>
          <p:cNvPr id="7" name="Picture 6" descr="COG_Logo_RGB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6000751"/>
            <a:ext cx="1312333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488840" y="1462593"/>
            <a:ext cx="9677416" cy="3998941"/>
          </a:xfrm>
          <a:prstGeom prst="rect">
            <a:avLst/>
          </a:prstGeom>
        </p:spPr>
        <p:txBody>
          <a:bodyPr lIns="0" tIns="0" rIns="0" bIns="0"/>
          <a:lstStyle>
            <a:lvl1pPr marL="205740" indent="-20574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sz="2400" kern="800" spc="53">
                <a:solidFill>
                  <a:schemeClr val="tx1"/>
                </a:solidFill>
              </a:defRPr>
            </a:lvl1pPr>
            <a:lvl2pPr marL="411480" indent="-20574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Font typeface="Arial"/>
              <a:buChar char="•"/>
              <a:defRPr sz="2100" kern="800" spc="53">
                <a:solidFill>
                  <a:schemeClr val="accent3"/>
                </a:solidFill>
              </a:defRPr>
            </a:lvl2pPr>
            <a:lvl3pPr marL="548640" indent="-205740">
              <a:lnSpc>
                <a:spcPct val="100000"/>
              </a:lnSpc>
              <a:spcBef>
                <a:spcPts val="600"/>
              </a:spcBef>
              <a:buClr>
                <a:schemeClr val="accent4"/>
              </a:buClr>
              <a:buFont typeface="Arial"/>
              <a:buChar char="•"/>
              <a:defRPr sz="1800" kern="800" spc="53">
                <a:solidFill>
                  <a:schemeClr val="accent3"/>
                </a:solidFill>
              </a:defRPr>
            </a:lvl3pPr>
            <a:lvl4pPr indent="-114300">
              <a:lnSpc>
                <a:spcPts val="1688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■"/>
              <a:defRPr sz="1350" kern="800" spc="53">
                <a:solidFill>
                  <a:schemeClr val="accent3"/>
                </a:solidFill>
              </a:defRPr>
            </a:lvl4pPr>
            <a:lvl5pPr indent="-114300">
              <a:lnSpc>
                <a:spcPts val="1688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■"/>
              <a:defRPr sz="1350" kern="800" spc="53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10957283" y="6223000"/>
            <a:ext cx="1530868" cy="11541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750" b="0" i="0" spc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750">
                <a:solidFill>
                  <a:schemeClr val="tx1"/>
                </a:solidFill>
              </a:defRPr>
            </a:lvl2pPr>
            <a:lvl3pPr>
              <a:defRPr sz="750">
                <a:solidFill>
                  <a:schemeClr val="tx1"/>
                </a:solidFill>
              </a:defRPr>
            </a:lvl3pPr>
            <a:lvl4pPr>
              <a:defRPr sz="750">
                <a:solidFill>
                  <a:schemeClr val="tx1"/>
                </a:solidFill>
              </a:defRPr>
            </a:lvl4pPr>
            <a:lvl5pPr>
              <a:defRPr sz="75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933451" y="443197"/>
            <a:ext cx="10972800" cy="787119"/>
          </a:xfrm>
          <a:prstGeom prst="rect">
            <a:avLst/>
          </a:prstGeom>
        </p:spPr>
        <p:txBody>
          <a:bodyPr/>
          <a:lstStyle>
            <a:lvl1pPr>
              <a:defRPr sz="3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4845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2"/>
            <a:ext cx="109728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fld id="{FCF7E502-3F55-4CD2-B1DF-5C398DE54BB0}" type="slidenum">
              <a:rPr lang="en-US" altLang="en-US" smtClean="0">
                <a:solidFill>
                  <a:srgbClr val="000000"/>
                </a:solidFill>
                <a:cs typeface="Arial" pitchFamily="34" charset="0"/>
              </a:rPr>
              <a:pPr defTabSz="457200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0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257175" indent="0" algn="ctr">
              <a:buNone/>
              <a:defRPr/>
            </a:lvl2pPr>
            <a:lvl3pPr marL="514350" indent="0" algn="ctr">
              <a:buNone/>
              <a:defRPr/>
            </a:lvl3pPr>
            <a:lvl4pPr marL="771525" indent="0" algn="ctr">
              <a:buNone/>
              <a:defRPr/>
            </a:lvl4pPr>
            <a:lvl5pPr marL="1028700" indent="0" algn="ctr">
              <a:buNone/>
              <a:defRPr/>
            </a:lvl5pPr>
            <a:lvl6pPr marL="1285875" indent="0" algn="ctr">
              <a:buNone/>
              <a:defRPr/>
            </a:lvl6pPr>
            <a:lvl7pPr marL="1543050" indent="0" algn="ctr">
              <a:buNone/>
              <a:defRPr/>
            </a:lvl7pPr>
            <a:lvl8pPr marL="1800225" indent="0" algn="ctr">
              <a:buNone/>
              <a:defRPr/>
            </a:lvl8pPr>
            <a:lvl9pPr marL="20574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869F0815-CAE2-4896-833E-B7475F231049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AB9B1F01-3C65-4EEB-8B58-6E89110305A2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5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5"/>
            <a:ext cx="103632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1125"/>
            </a:lvl1pPr>
            <a:lvl2pPr marL="257175" indent="0">
              <a:buNone/>
              <a:defRPr sz="1013"/>
            </a:lvl2pPr>
            <a:lvl3pPr marL="514350" indent="0">
              <a:buNone/>
              <a:defRPr sz="900"/>
            </a:lvl3pPr>
            <a:lvl4pPr marL="771525" indent="0">
              <a:buNone/>
              <a:defRPr sz="788"/>
            </a:lvl4pPr>
            <a:lvl5pPr marL="1028700" indent="0">
              <a:buNone/>
              <a:defRPr sz="788"/>
            </a:lvl5pPr>
            <a:lvl6pPr marL="1285875" indent="0">
              <a:buNone/>
              <a:defRPr sz="788"/>
            </a:lvl6pPr>
            <a:lvl7pPr marL="1543050" indent="0">
              <a:buNone/>
              <a:defRPr sz="788"/>
            </a:lvl7pPr>
            <a:lvl8pPr marL="1800225" indent="0">
              <a:buNone/>
              <a:defRPr sz="788"/>
            </a:lvl8pPr>
            <a:lvl9pPr marL="205740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65AD7E4A-806D-4E75-8491-32360EE91109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4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F0D2B1B3-3107-4F84-89CC-9E7FC3EFFAA4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8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2D4A45EE-EB69-4C75-9D05-BE92C64FC3BF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514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44E7FC8E-0F24-49B6-B6B9-B6F3BB6BE19C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0" cy="114300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700" b="1"/>
            </a:lvl4pPr>
            <a:lvl5pPr marL="1828682" indent="0">
              <a:buNone/>
              <a:defRPr sz="1700" b="1"/>
            </a:lvl5pPr>
            <a:lvl6pPr marL="2285852" indent="0">
              <a:buNone/>
              <a:defRPr sz="1700" b="1"/>
            </a:lvl6pPr>
            <a:lvl7pPr marL="2743022" indent="0">
              <a:buNone/>
              <a:defRPr sz="1700" b="1"/>
            </a:lvl7pPr>
            <a:lvl8pPr marL="3200192" indent="0">
              <a:buNone/>
              <a:defRPr sz="1700" b="1"/>
            </a:lvl8pPr>
            <a:lvl9pPr marL="365736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93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0" indent="0">
              <a:buNone/>
              <a:defRPr sz="2000" b="1"/>
            </a:lvl2pPr>
            <a:lvl3pPr marL="914340" indent="0">
              <a:buNone/>
              <a:defRPr sz="1800" b="1"/>
            </a:lvl3pPr>
            <a:lvl4pPr marL="1371511" indent="0">
              <a:buNone/>
              <a:defRPr sz="1700" b="1"/>
            </a:lvl4pPr>
            <a:lvl5pPr marL="1828682" indent="0">
              <a:buNone/>
              <a:defRPr sz="1700" b="1"/>
            </a:lvl5pPr>
            <a:lvl6pPr marL="2285852" indent="0">
              <a:buNone/>
              <a:defRPr sz="1700" b="1"/>
            </a:lvl6pPr>
            <a:lvl7pPr marL="2743022" indent="0">
              <a:buNone/>
              <a:defRPr sz="1700" b="1"/>
            </a:lvl7pPr>
            <a:lvl8pPr marL="3200192" indent="0">
              <a:buNone/>
              <a:defRPr sz="1700" b="1"/>
            </a:lvl8pPr>
            <a:lvl9pPr marL="3657362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9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4AD45C47-474F-4231-8836-5B68A3BC24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9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86657EDB-0F3E-4A95-8DC2-028BA8270196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41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5"/>
            <a:ext cx="6815667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BD1CF135-1831-4A00-A7A3-DFE4C38605B1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34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9996386D-9649-4254-8436-8481269AB0C9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3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83F83F49-0376-4129-B658-FBDC4256DF1D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92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fld id="{F55ACBA0-E367-48F2-9934-C28692B94C61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defTabSz="342900" eaLnBrk="0" fontAlgn="base" hangingPunct="0">
              <a:spcBef>
                <a:spcPct val="0"/>
              </a:spcBef>
              <a:spcAft>
                <a:spcPct val="0"/>
              </a:spcAft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44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3002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Rectangle 21"/>
          <p:cNvSpPr>
            <a:spLocks noGrp="1" noChangeArrowheads="1"/>
          </p:cNvSpPr>
          <p:nvPr>
            <p:ph type="title" idx="4294967295"/>
          </p:nvPr>
        </p:nvSpPr>
        <p:spPr>
          <a:xfrm>
            <a:off x="814917" y="188913"/>
            <a:ext cx="7899400" cy="990600"/>
          </a:xfrm>
        </p:spPr>
        <p:txBody>
          <a:bodyPr/>
          <a:lstStyle/>
          <a:p>
            <a:r>
              <a:rPr lang="de-DE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25209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1828800" y="6000753"/>
            <a:ext cx="9956800" cy="5683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D6D6D6"/>
              </a:solidFill>
            </a:endParaRPr>
          </a:p>
        </p:txBody>
      </p:sp>
      <p:pic>
        <p:nvPicPr>
          <p:cNvPr id="7" name="Picture 6" descr="COG_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6000753"/>
            <a:ext cx="1312333" cy="56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1488840" y="1462593"/>
            <a:ext cx="9677416" cy="3998941"/>
          </a:xfrm>
          <a:prstGeom prst="rect">
            <a:avLst/>
          </a:prstGeom>
        </p:spPr>
        <p:txBody>
          <a:bodyPr lIns="0" tIns="0" rIns="0" bIns="0"/>
          <a:lstStyle>
            <a:lvl1pPr marL="154305" indent="-154305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Arial"/>
              <a:buChar char="•"/>
              <a:defRPr sz="1800" kern="800" spc="40">
                <a:solidFill>
                  <a:schemeClr val="tx1"/>
                </a:solidFill>
              </a:defRPr>
            </a:lvl1pPr>
            <a:lvl2pPr marL="308610" indent="-154305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chemeClr val="accent4"/>
              </a:buClr>
              <a:buFont typeface="Arial"/>
              <a:buChar char="•"/>
              <a:defRPr sz="1575" kern="800" spc="40">
                <a:solidFill>
                  <a:schemeClr val="accent3"/>
                </a:solidFill>
              </a:defRPr>
            </a:lvl2pPr>
            <a:lvl3pPr marL="411480" indent="-154305">
              <a:lnSpc>
                <a:spcPct val="100000"/>
              </a:lnSpc>
              <a:spcBef>
                <a:spcPts val="450"/>
              </a:spcBef>
              <a:buClr>
                <a:schemeClr val="accent4"/>
              </a:buClr>
              <a:buFont typeface="Arial"/>
              <a:buChar char="•"/>
              <a:defRPr sz="1350" kern="800" spc="40">
                <a:solidFill>
                  <a:schemeClr val="accent3"/>
                </a:solidFill>
              </a:defRPr>
            </a:lvl3pPr>
            <a:lvl4pPr indent="-85725">
              <a:lnSpc>
                <a:spcPts val="1266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■"/>
              <a:defRPr sz="1013" kern="800" spc="40">
                <a:solidFill>
                  <a:schemeClr val="accent3"/>
                </a:solidFill>
              </a:defRPr>
            </a:lvl4pPr>
            <a:lvl5pPr indent="-85725">
              <a:lnSpc>
                <a:spcPts val="1266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■"/>
              <a:defRPr sz="1013" kern="800" spc="40">
                <a:solidFill>
                  <a:schemeClr val="accent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10957283" y="6223001"/>
            <a:ext cx="1164742" cy="86627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63" b="0" i="0" spc="0">
                <a:solidFill>
                  <a:schemeClr val="tx1"/>
                </a:solidFill>
                <a:latin typeface="Arial"/>
                <a:cs typeface="Arial"/>
              </a:defRPr>
            </a:lvl1pPr>
            <a:lvl2pPr>
              <a:defRPr sz="563">
                <a:solidFill>
                  <a:schemeClr val="tx1"/>
                </a:solidFill>
              </a:defRPr>
            </a:lvl2pPr>
            <a:lvl3pPr>
              <a:defRPr sz="563">
                <a:solidFill>
                  <a:schemeClr val="tx1"/>
                </a:solidFill>
              </a:defRPr>
            </a:lvl3pPr>
            <a:lvl4pPr>
              <a:defRPr sz="563">
                <a:solidFill>
                  <a:schemeClr val="tx1"/>
                </a:solidFill>
              </a:defRPr>
            </a:lvl4pPr>
            <a:lvl5pPr>
              <a:defRPr sz="563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933451" y="443199"/>
            <a:ext cx="10972800" cy="787119"/>
          </a:xfrm>
          <a:prstGeom prst="rect">
            <a:avLst/>
          </a:prstGeom>
        </p:spPr>
        <p:txBody>
          <a:bodyPr/>
          <a:lstStyle>
            <a:lvl1pPr>
              <a:defRPr sz="225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313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6AEF9C3D-097C-4475-8AF0-63B0AF6EFB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02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0B75BE0-F7A9-4B01-B571-2BFBE2A0E8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883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7" y="273050"/>
            <a:ext cx="401108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6" y="273053"/>
            <a:ext cx="6815667" cy="58531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7" y="1435103"/>
            <a:ext cx="401108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100"/>
            </a:lvl2pPr>
            <a:lvl3pPr marL="914340" indent="0">
              <a:buNone/>
              <a:defRPr sz="1000"/>
            </a:lvl3pPr>
            <a:lvl4pPr marL="1371511" indent="0">
              <a:buNone/>
              <a:defRPr sz="900"/>
            </a:lvl4pPr>
            <a:lvl5pPr marL="1828682" indent="0">
              <a:buNone/>
              <a:defRPr sz="900"/>
            </a:lvl5pPr>
            <a:lvl6pPr marL="2285852" indent="0">
              <a:buNone/>
              <a:defRPr sz="900"/>
            </a:lvl6pPr>
            <a:lvl7pPr marL="2743022" indent="0">
              <a:buNone/>
              <a:defRPr sz="900"/>
            </a:lvl7pPr>
            <a:lvl8pPr marL="3200192" indent="0">
              <a:buNone/>
              <a:defRPr sz="900"/>
            </a:lvl8pPr>
            <a:lvl9pPr marL="36573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FBE4947-BF5C-499E-B48C-3B65694CCA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658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1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0" indent="0">
              <a:buNone/>
              <a:defRPr sz="2800"/>
            </a:lvl2pPr>
            <a:lvl3pPr marL="914340" indent="0">
              <a:buNone/>
              <a:defRPr sz="2400"/>
            </a:lvl3pPr>
            <a:lvl4pPr marL="1371511" indent="0">
              <a:buNone/>
              <a:defRPr sz="2000"/>
            </a:lvl4pPr>
            <a:lvl5pPr marL="1828682" indent="0">
              <a:buNone/>
              <a:defRPr sz="2000"/>
            </a:lvl5pPr>
            <a:lvl6pPr marL="2285852" indent="0">
              <a:buNone/>
              <a:defRPr sz="2000"/>
            </a:lvl6pPr>
            <a:lvl7pPr marL="2743022" indent="0">
              <a:buNone/>
              <a:defRPr sz="2000"/>
            </a:lvl7pPr>
            <a:lvl8pPr marL="3200192" indent="0">
              <a:buNone/>
              <a:defRPr sz="2000"/>
            </a:lvl8pPr>
            <a:lvl9pPr marL="3657362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9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0" indent="0">
              <a:buNone/>
              <a:defRPr sz="1100"/>
            </a:lvl2pPr>
            <a:lvl3pPr marL="914340" indent="0">
              <a:buNone/>
              <a:defRPr sz="1000"/>
            </a:lvl3pPr>
            <a:lvl4pPr marL="1371511" indent="0">
              <a:buNone/>
              <a:defRPr sz="900"/>
            </a:lvl4pPr>
            <a:lvl5pPr marL="1828682" indent="0">
              <a:buNone/>
              <a:defRPr sz="900"/>
            </a:lvl5pPr>
            <a:lvl6pPr marL="2285852" indent="0">
              <a:buNone/>
              <a:defRPr sz="900"/>
            </a:lvl6pPr>
            <a:lvl7pPr marL="2743022" indent="0">
              <a:buNone/>
              <a:defRPr sz="900"/>
            </a:lvl7pPr>
            <a:lvl8pPr marL="3200192" indent="0">
              <a:buNone/>
              <a:defRPr sz="900"/>
            </a:lvl8pPr>
            <a:lvl9pPr marL="365736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ctr"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EB676722-D874-480B-ADD6-9C047C1F16F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79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image" Target="../media/image1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4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slideLayout" Target="../slideLayouts/slideLayout56.xml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slideLayout" Target="../slideLayouts/slideLayout55.xml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8.xml"/><Relationship Id="rId15" Type="http://schemas.openxmlformats.org/officeDocument/2006/relationships/theme" Target="../theme/theme4.xml"/><Relationship Id="rId10" Type="http://schemas.openxmlformats.org/officeDocument/2006/relationships/slideLayout" Target="../slideLayouts/slideLayout53.xml"/><Relationship Id="rId4" Type="http://schemas.openxmlformats.org/officeDocument/2006/relationships/slideLayout" Target="../slideLayouts/slideLayout47.xml"/><Relationship Id="rId9" Type="http://schemas.openxmlformats.org/officeDocument/2006/relationships/slideLayout" Target="../slideLayouts/slideLayout52.xml"/><Relationship Id="rId14" Type="http://schemas.openxmlformats.org/officeDocument/2006/relationships/slideLayout" Target="../slideLayouts/slideLayout5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000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1" y="609603"/>
            <a:ext cx="1036320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1" y="1981202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8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2"/>
            <a:ext cx="25400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defTabSz="914340">
              <a:defRPr/>
            </a:pPr>
            <a:endParaRPr lang="en-US"/>
          </a:p>
        </p:txBody>
      </p:sp>
      <p:sp>
        <p:nvSpPr>
          <p:cNvPr id="2058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1" y="6248402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defTabSz="914340">
              <a:defRPr/>
            </a:pPr>
            <a:endParaRPr lang="en-US"/>
          </a:p>
        </p:txBody>
      </p:sp>
      <p:sp>
        <p:nvSpPr>
          <p:cNvPr id="2058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2" y="6248402"/>
            <a:ext cx="2540001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8" rIns="91434" bIns="45718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 defTabSz="914340">
              <a:defRPr/>
            </a:pPr>
            <a:fld id="{0370A101-4745-4B02-89CE-D1481DF01AFA}" type="slidenum">
              <a:rPr lang="en-US" smtClean="0"/>
              <a:pPr defTabSz="914340">
                <a:defRPr/>
              </a:pPr>
              <a:t>‹#›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9C6379-3949-56A8-B0DE-01F7189EEA6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893437" y="6642100"/>
            <a:ext cx="24336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Use Only Medical and Scientific Affairs</a:t>
            </a:r>
          </a:p>
        </p:txBody>
      </p:sp>
    </p:spTree>
    <p:extLst>
      <p:ext uri="{BB962C8B-B14F-4D97-AF65-F5344CB8AC3E}">
        <p14:creationId xmlns:p14="http://schemas.microsoft.com/office/powerpoint/2010/main" val="312072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  <p:sldLayoutId id="2147483750" r:id="rId14"/>
    <p:sldLayoutId id="2147483751" r:id="rId15"/>
    <p:sldLayoutId id="2147483836" r:id="rId16"/>
  </p:sldLayoutIdLst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FF00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FF00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FF00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FF00"/>
          </a:solidFill>
          <a:latin typeface="Arial" pitchFamily="34" charset="0"/>
        </a:defRPr>
      </a:lvl5pPr>
      <a:lvl6pPr marL="45717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FF00"/>
          </a:solidFill>
          <a:latin typeface="Arial" pitchFamily="34" charset="0"/>
        </a:defRPr>
      </a:lvl6pPr>
      <a:lvl7pPr marL="914340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FF00"/>
          </a:solidFill>
          <a:latin typeface="Arial" pitchFamily="34" charset="0"/>
        </a:defRPr>
      </a:lvl7pPr>
      <a:lvl8pPr marL="1371511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FF00"/>
          </a:solidFill>
          <a:latin typeface="Arial" pitchFamily="34" charset="0"/>
        </a:defRPr>
      </a:lvl8pPr>
      <a:lvl9pPr marL="1828682" algn="ctr" rtl="0" eaLnBrk="1" fontAlgn="base" hangingPunct="1">
        <a:spcBef>
          <a:spcPct val="0"/>
        </a:spcBef>
        <a:spcAft>
          <a:spcPct val="0"/>
        </a:spcAft>
        <a:defRPr sz="4100" b="1">
          <a:solidFill>
            <a:srgbClr val="FFFF00"/>
          </a:solidFill>
          <a:latin typeface="Arial" pitchFamily="34" charset="0"/>
        </a:defRPr>
      </a:lvl9pPr>
    </p:titleStyle>
    <p:bodyStyle>
      <a:lvl1pPr marL="342878" indent="-342878" algn="l" rtl="0" eaLnBrk="1" fontAlgn="base" hangingPunct="1">
        <a:spcBef>
          <a:spcPct val="20000"/>
        </a:spcBef>
        <a:spcAft>
          <a:spcPct val="0"/>
        </a:spcAft>
        <a:buClr>
          <a:srgbClr val="00FFFF"/>
        </a:buClr>
        <a:buSzPct val="150000"/>
        <a:buChar char="•"/>
        <a:defRPr sz="3300" b="1">
          <a:solidFill>
            <a:schemeClr val="bg1"/>
          </a:solidFill>
          <a:latin typeface="+mn-lt"/>
          <a:ea typeface="+mn-ea"/>
          <a:cs typeface="+mn-cs"/>
        </a:defRPr>
      </a:lvl1pPr>
      <a:lvl2pPr marL="742902" indent="-285732" algn="l" rtl="0" eaLnBrk="1" fontAlgn="base" hangingPunct="1">
        <a:spcBef>
          <a:spcPct val="20000"/>
        </a:spcBef>
        <a:spcAft>
          <a:spcPct val="0"/>
        </a:spcAft>
        <a:buClr>
          <a:srgbClr val="00FFFF"/>
        </a:buClr>
        <a:buSzPct val="150000"/>
        <a:buChar char="–"/>
        <a:defRPr sz="3300" b="1">
          <a:solidFill>
            <a:schemeClr val="bg1"/>
          </a:solidFill>
          <a:latin typeface="+mn-lt"/>
        </a:defRPr>
      </a:lvl2pPr>
      <a:lvl3pPr marL="1142925" indent="-228586" algn="l" rtl="0" eaLnBrk="1" fontAlgn="base" hangingPunct="1">
        <a:spcBef>
          <a:spcPct val="20000"/>
        </a:spcBef>
        <a:spcAft>
          <a:spcPct val="0"/>
        </a:spcAft>
        <a:buClr>
          <a:srgbClr val="00FFFF"/>
        </a:buClr>
        <a:buSzPct val="150000"/>
        <a:buChar char="•"/>
        <a:defRPr sz="3300" b="1">
          <a:solidFill>
            <a:schemeClr val="bg1"/>
          </a:solidFill>
          <a:latin typeface="+mn-lt"/>
        </a:defRPr>
      </a:lvl3pPr>
      <a:lvl4pPr marL="1600097" indent="-228586" algn="l" rtl="0" eaLnBrk="1" fontAlgn="base" hangingPunct="1">
        <a:spcBef>
          <a:spcPct val="20000"/>
        </a:spcBef>
        <a:spcAft>
          <a:spcPct val="0"/>
        </a:spcAft>
        <a:buClr>
          <a:srgbClr val="00FFFF"/>
        </a:buClr>
        <a:buSzPct val="150000"/>
        <a:buChar char="–"/>
        <a:defRPr sz="3300" b="1">
          <a:solidFill>
            <a:schemeClr val="bg1"/>
          </a:solidFill>
          <a:latin typeface="+mn-lt"/>
        </a:defRPr>
      </a:lvl4pPr>
      <a:lvl5pPr marL="2057268" indent="-228586" algn="l" rtl="0" eaLnBrk="1" fontAlgn="base" hangingPunct="1">
        <a:spcBef>
          <a:spcPct val="20000"/>
        </a:spcBef>
        <a:spcAft>
          <a:spcPct val="0"/>
        </a:spcAft>
        <a:buChar char="»"/>
        <a:defRPr sz="3300" b="1">
          <a:solidFill>
            <a:schemeClr val="bg1"/>
          </a:solidFill>
          <a:latin typeface="+mn-lt"/>
        </a:defRPr>
      </a:lvl5pPr>
      <a:lvl6pPr marL="2514438" indent="-228586" algn="l" rtl="0" eaLnBrk="1" fontAlgn="base" hangingPunct="1">
        <a:spcBef>
          <a:spcPct val="20000"/>
        </a:spcBef>
        <a:spcAft>
          <a:spcPct val="0"/>
        </a:spcAft>
        <a:buChar char="»"/>
        <a:defRPr sz="3300" b="1">
          <a:solidFill>
            <a:schemeClr val="bg1"/>
          </a:solidFill>
          <a:latin typeface="+mn-lt"/>
        </a:defRPr>
      </a:lvl6pPr>
      <a:lvl7pPr marL="2971608" indent="-228586" algn="l" rtl="0" eaLnBrk="1" fontAlgn="base" hangingPunct="1">
        <a:spcBef>
          <a:spcPct val="20000"/>
        </a:spcBef>
        <a:spcAft>
          <a:spcPct val="0"/>
        </a:spcAft>
        <a:buChar char="»"/>
        <a:defRPr sz="3300" b="1">
          <a:solidFill>
            <a:schemeClr val="bg1"/>
          </a:solidFill>
          <a:latin typeface="+mn-lt"/>
        </a:defRPr>
      </a:lvl7pPr>
      <a:lvl8pPr marL="3428777" indent="-228586" algn="l" rtl="0" eaLnBrk="1" fontAlgn="base" hangingPunct="1">
        <a:spcBef>
          <a:spcPct val="20000"/>
        </a:spcBef>
        <a:spcAft>
          <a:spcPct val="0"/>
        </a:spcAft>
        <a:buChar char="»"/>
        <a:defRPr sz="3300" b="1">
          <a:solidFill>
            <a:schemeClr val="bg1"/>
          </a:solidFill>
          <a:latin typeface="+mn-lt"/>
        </a:defRPr>
      </a:lvl8pPr>
      <a:lvl9pPr marL="3885947" indent="-228586" algn="l" rtl="0" eaLnBrk="1" fontAlgn="base" hangingPunct="1">
        <a:spcBef>
          <a:spcPct val="20000"/>
        </a:spcBef>
        <a:spcAft>
          <a:spcPct val="0"/>
        </a:spcAft>
        <a:buChar char="»"/>
        <a:defRPr sz="3300"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40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11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8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5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2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9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62" algn="l" defTabSz="91434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5"/>
          <p:cNvGrpSpPr>
            <a:grpSpLocks/>
          </p:cNvGrpSpPr>
          <p:nvPr userDrawn="1"/>
        </p:nvGrpSpPr>
        <p:grpSpPr bwMode="auto">
          <a:xfrm>
            <a:off x="91018" y="6223001"/>
            <a:ext cx="10458449" cy="339725"/>
            <a:chOff x="43" y="3920"/>
            <a:chExt cx="4941" cy="214"/>
          </a:xfrm>
        </p:grpSpPr>
        <p:sp>
          <p:nvSpPr>
            <p:cNvPr id="1031" name="Rectangle 12"/>
            <p:cNvSpPr>
              <a:spLocks noChangeArrowheads="1"/>
            </p:cNvSpPr>
            <p:nvPr userDrawn="1"/>
          </p:nvSpPr>
          <p:spPr bwMode="auto">
            <a:xfrm>
              <a:off x="43" y="3946"/>
              <a:ext cx="4831" cy="165"/>
            </a:xfrm>
            <a:prstGeom prst="rect">
              <a:avLst/>
            </a:prstGeom>
            <a:gradFill rotWithShape="1">
              <a:gsLst>
                <a:gs pos="0">
                  <a:schemeClr val="bg1"/>
                </a:gs>
                <a:gs pos="100000">
                  <a:schemeClr val="tx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  <p:sp>
          <p:nvSpPr>
            <p:cNvPr id="1032" name="Oval 13"/>
            <p:cNvSpPr>
              <a:spLocks noChangeArrowheads="1"/>
            </p:cNvSpPr>
            <p:nvPr userDrawn="1"/>
          </p:nvSpPr>
          <p:spPr bwMode="white">
            <a:xfrm>
              <a:off x="4840" y="3920"/>
              <a:ext cx="144" cy="2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altLang="en-US" sz="1800">
                <a:solidFill>
                  <a:srgbClr val="FFFFFF"/>
                </a:solidFill>
              </a:endParaRPr>
            </a:p>
          </p:txBody>
        </p:sp>
      </p:grpSp>
      <p:sp>
        <p:nvSpPr>
          <p:cNvPr id="1034" name="Rectangle 10"/>
          <p:cNvSpPr>
            <a:spLocks noChangeArrowheads="1"/>
          </p:cNvSpPr>
          <p:nvPr userDrawn="1"/>
        </p:nvSpPr>
        <p:spPr bwMode="hidden">
          <a:xfrm>
            <a:off x="0" y="0"/>
            <a:ext cx="12192000" cy="5867400"/>
          </a:xfrm>
          <a:prstGeom prst="rect">
            <a:avLst/>
          </a:prstGeom>
          <a:gradFill rotWithShape="1">
            <a:gsLst>
              <a:gs pos="0">
                <a:schemeClr val="bg1">
                  <a:gamma/>
                  <a:shade val="46275"/>
                  <a:invGamma/>
                </a:schemeClr>
              </a:gs>
              <a:gs pos="100000">
                <a:schemeClr val="bg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800" dirty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0851" y="268288"/>
            <a:ext cx="11290300" cy="1143000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84718" y="1600201"/>
            <a:ext cx="1122256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  <p:pic>
        <p:nvPicPr>
          <p:cNvPr id="1030" name="Picture 16" descr="prime band white onc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800" y="5980113"/>
            <a:ext cx="1543051" cy="69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6328C7-F056-39A5-C4BB-2704848E1F5E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893437" y="6642100"/>
            <a:ext cx="24336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Use Only Medical and Scientific Affairs</a:t>
            </a:r>
          </a:p>
        </p:txBody>
      </p:sp>
    </p:spTree>
    <p:extLst>
      <p:ext uri="{BB962C8B-B14F-4D97-AF65-F5344CB8AC3E}">
        <p14:creationId xmlns:p14="http://schemas.microsoft.com/office/powerpoint/2010/main" val="3199883241"/>
      </p:ext>
    </p:extLst>
  </p:cSld>
  <p:clrMap bg1="dk2" tx1="lt1" bg2="dk1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  <p:sldLayoutId id="2147483764" r:id="rId12"/>
  </p:sldLayoutIdLst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40000"/>
        </a:spcBef>
        <a:spcAft>
          <a:spcPct val="0"/>
        </a:spcAft>
        <a:buClr>
          <a:schemeClr val="tx2"/>
        </a:buClr>
        <a:buChar char="•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 b="1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2000" b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sz="2000" b="1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000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685800" eaLnBrk="1" fontAlgn="auto" hangingPunct="1">
              <a:spcBef>
                <a:spcPts val="0"/>
              </a:spcBef>
              <a:spcAft>
                <a:spcPts val="0"/>
              </a:spcAft>
              <a:defRPr sz="105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7ECE73AD-747B-4EB9-8FFD-42485C3DA93D}" type="datetimeFigureOut">
              <a:rPr lang="en-US">
                <a:cs typeface="Arial" pitchFamily="34" charset="0"/>
              </a:rPr>
              <a:pPr>
                <a:defRPr/>
              </a:pPr>
              <a:t>2/28/2024</a:t>
            </a:fld>
            <a:endParaRPr lang="en-US">
              <a:cs typeface="Arial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685800" eaLnBrk="1" fontAlgn="auto" hangingPunct="1">
              <a:spcBef>
                <a:spcPts val="0"/>
              </a:spcBef>
              <a:spcAft>
                <a:spcPts val="0"/>
              </a:spcAft>
              <a:defRPr sz="1050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>
              <a:cs typeface="Arial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2E88E3-B6AD-16D6-38A6-E39716C21B2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893437" y="6642100"/>
            <a:ext cx="24336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Use Only Medical and Scientific Affairs</a:t>
            </a:r>
          </a:p>
        </p:txBody>
      </p:sp>
    </p:spTree>
    <p:extLst>
      <p:ext uri="{BB962C8B-B14F-4D97-AF65-F5344CB8AC3E}">
        <p14:creationId xmlns:p14="http://schemas.microsoft.com/office/powerpoint/2010/main" val="1174042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  <p:sldLayoutId id="2147483791" r:id="rId13"/>
    <p:sldLayoutId id="2147483792" r:id="rId14"/>
    <p:sldLayoutId id="2147483793" r:id="rId15"/>
  </p:sldLayoutIdLst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00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00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00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000" b="1">
          <a:solidFill>
            <a:srgbClr val="FFFF00"/>
          </a:solidFill>
          <a:latin typeface="Arial" pitchFamily="34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FFFF00"/>
          </a:solidFill>
          <a:latin typeface="Arial" pitchFamily="34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FFFF00"/>
          </a:solidFill>
          <a:latin typeface="Arial" pitchFamily="34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FFFF00"/>
          </a:solidFill>
          <a:latin typeface="Arial" pitchFamily="34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FFFF00"/>
          </a:solidFill>
          <a:latin typeface="Arial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rgbClr val="00FFFF"/>
        </a:buClr>
        <a:buSzPct val="150000"/>
        <a:buChar char="•"/>
        <a:defRPr sz="2400" b="1">
          <a:solidFill>
            <a:schemeClr val="bg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rgbClr val="00FFFF"/>
        </a:buClr>
        <a:buSzPct val="150000"/>
        <a:buChar char="–"/>
        <a:defRPr sz="2400" b="1">
          <a:solidFill>
            <a:schemeClr val="bg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rgbClr val="00FFFF"/>
        </a:buClr>
        <a:buSzPct val="150000"/>
        <a:buChar char="•"/>
        <a:defRPr sz="2400" b="1">
          <a:solidFill>
            <a:schemeClr val="bg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rgbClr val="00FFFF"/>
        </a:buClr>
        <a:buSzPct val="150000"/>
        <a:buChar char="–"/>
        <a:defRPr sz="2400" b="1">
          <a:solidFill>
            <a:schemeClr val="bg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har char="»"/>
        <a:defRPr sz="2400" b="1">
          <a:solidFill>
            <a:schemeClr val="bg1"/>
          </a:solidFill>
          <a:latin typeface="+mn-lt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har char="»"/>
        <a:defRPr sz="2475" b="1">
          <a:solidFill>
            <a:schemeClr val="bg1"/>
          </a:solidFill>
          <a:latin typeface="+mn-lt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har char="»"/>
        <a:defRPr sz="2475" b="1">
          <a:solidFill>
            <a:schemeClr val="bg1"/>
          </a:solidFill>
          <a:latin typeface="+mn-lt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har char="»"/>
        <a:defRPr sz="2475" b="1">
          <a:solidFill>
            <a:schemeClr val="bg1"/>
          </a:solidFill>
          <a:latin typeface="+mn-lt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har char="»"/>
        <a:defRPr sz="2475"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000099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defTabSz="514350" eaLnBrk="1" fontAlgn="auto" hangingPunct="1">
              <a:spcBef>
                <a:spcPts val="0"/>
              </a:spcBef>
              <a:spcAft>
                <a:spcPts val="0"/>
              </a:spcAft>
              <a:defRPr sz="788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5536B97B-8A6A-4000-B770-61E7939FB776}" type="datetimeFigureOut">
              <a:rPr lang="en-US"/>
              <a:pPr>
                <a:defRPr/>
              </a:pPr>
              <a:t>2/28/2024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514350" eaLnBrk="1" fontAlgn="auto" hangingPunct="1">
              <a:spcBef>
                <a:spcPts val="0"/>
              </a:spcBef>
              <a:spcAft>
                <a:spcPts val="0"/>
              </a:spcAft>
              <a:defRPr sz="788" b="0">
                <a:solidFill>
                  <a:srgbClr val="000000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CD698-6C94-87F4-5FAC-B65208FB1F0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893437" y="6642100"/>
            <a:ext cx="243363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 Use Only Medical and Scientific Affairs</a:t>
            </a:r>
          </a:p>
        </p:txBody>
      </p:sp>
    </p:spTree>
    <p:extLst>
      <p:ext uri="{BB962C8B-B14F-4D97-AF65-F5344CB8AC3E}">
        <p14:creationId xmlns:p14="http://schemas.microsoft.com/office/powerpoint/2010/main" val="326508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  <p:sldLayoutId id="2147483833" r:id="rId12"/>
    <p:sldLayoutId id="2147483834" r:id="rId13"/>
    <p:sldLayoutId id="2147483835" r:id="rId14"/>
  </p:sldLayoutIdLst>
  <mc:AlternateContent xmlns:mc="http://schemas.openxmlformats.org/markup-compatibility/2006" xmlns:p14="http://schemas.microsoft.com/office/powerpoint/2010/main">
    <mc:Choice Requires="p14">
      <p:transition p14:dur="10">
        <p:wipe dir="r"/>
      </p:transition>
    </mc:Choice>
    <mc:Fallback xmlns="">
      <p:transition>
        <p:wipe dir="r"/>
      </p:transition>
    </mc:Fallback>
  </mc:AlternateContent>
  <p:txStyles>
    <p:titleStyle>
      <a:lvl1pPr algn="ctr" rtl="0" eaLnBrk="0" fontAlgn="base" hangingPunct="0">
        <a:spcBef>
          <a:spcPct val="0"/>
        </a:spcBef>
        <a:spcAft>
          <a:spcPct val="0"/>
        </a:spcAft>
        <a:defRPr sz="2250" b="1">
          <a:solidFill>
            <a:srgbClr val="FFFF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250" b="1">
          <a:solidFill>
            <a:srgbClr val="FFFF00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250" b="1">
          <a:solidFill>
            <a:srgbClr val="FFFF00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250" b="1">
          <a:solidFill>
            <a:srgbClr val="FFFF00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250" b="1">
          <a:solidFill>
            <a:srgbClr val="FFFF00"/>
          </a:solidFill>
          <a:latin typeface="Arial" pitchFamily="34" charset="0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sz="2250" b="1">
          <a:solidFill>
            <a:srgbClr val="FFFF00"/>
          </a:solidFill>
          <a:latin typeface="Arial" pitchFamily="34" charset="0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sz="2250" b="1">
          <a:solidFill>
            <a:srgbClr val="FFFF00"/>
          </a:solidFill>
          <a:latin typeface="Arial" pitchFamily="34" charset="0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sz="2250" b="1">
          <a:solidFill>
            <a:srgbClr val="FFFF00"/>
          </a:solidFill>
          <a:latin typeface="Arial" pitchFamily="34" charset="0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sz="2250" b="1">
          <a:solidFill>
            <a:srgbClr val="FFFF00"/>
          </a:solidFill>
          <a:latin typeface="Arial" pitchFamily="34" charset="0"/>
        </a:defRPr>
      </a:lvl9pPr>
    </p:titleStyle>
    <p:bodyStyle>
      <a:lvl1pPr marL="192881" indent="-192881" algn="l" rtl="0" eaLnBrk="0" fontAlgn="base" hangingPunct="0">
        <a:spcBef>
          <a:spcPct val="20000"/>
        </a:spcBef>
        <a:spcAft>
          <a:spcPct val="0"/>
        </a:spcAft>
        <a:buClr>
          <a:srgbClr val="00FFFF"/>
        </a:buClr>
        <a:buSzPct val="150000"/>
        <a:buChar char="•"/>
        <a:defRPr sz="1800" b="1">
          <a:solidFill>
            <a:schemeClr val="bg1"/>
          </a:solidFill>
          <a:latin typeface="+mn-lt"/>
          <a:ea typeface="+mn-ea"/>
          <a:cs typeface="+mn-cs"/>
        </a:defRPr>
      </a:lvl1pPr>
      <a:lvl2pPr marL="417910" indent="-160735" algn="l" rtl="0" eaLnBrk="0" fontAlgn="base" hangingPunct="0">
        <a:spcBef>
          <a:spcPct val="20000"/>
        </a:spcBef>
        <a:spcAft>
          <a:spcPct val="0"/>
        </a:spcAft>
        <a:buClr>
          <a:srgbClr val="00FFFF"/>
        </a:buClr>
        <a:buSzPct val="150000"/>
        <a:buChar char="–"/>
        <a:defRPr sz="1800" b="1">
          <a:solidFill>
            <a:schemeClr val="bg1"/>
          </a:solidFill>
          <a:latin typeface="+mn-lt"/>
        </a:defRPr>
      </a:lvl2pPr>
      <a:lvl3pPr marL="642938" indent="-128588" algn="l" rtl="0" eaLnBrk="0" fontAlgn="base" hangingPunct="0">
        <a:spcBef>
          <a:spcPct val="20000"/>
        </a:spcBef>
        <a:spcAft>
          <a:spcPct val="0"/>
        </a:spcAft>
        <a:buClr>
          <a:srgbClr val="00FFFF"/>
        </a:buClr>
        <a:buSzPct val="150000"/>
        <a:buChar char="•"/>
        <a:defRPr sz="1800" b="1">
          <a:solidFill>
            <a:schemeClr val="bg1"/>
          </a:solidFill>
          <a:latin typeface="+mn-lt"/>
        </a:defRPr>
      </a:lvl3pPr>
      <a:lvl4pPr marL="900113" indent="-128588" algn="l" rtl="0" eaLnBrk="0" fontAlgn="base" hangingPunct="0">
        <a:spcBef>
          <a:spcPct val="20000"/>
        </a:spcBef>
        <a:spcAft>
          <a:spcPct val="0"/>
        </a:spcAft>
        <a:buClr>
          <a:srgbClr val="00FFFF"/>
        </a:buClr>
        <a:buSzPct val="150000"/>
        <a:buChar char="–"/>
        <a:defRPr sz="1800" b="1">
          <a:solidFill>
            <a:schemeClr val="bg1"/>
          </a:solidFill>
          <a:latin typeface="+mn-lt"/>
        </a:defRPr>
      </a:lvl4pPr>
      <a:lvl5pPr marL="1157288" indent="-128588" algn="l" rtl="0" eaLnBrk="0" fontAlgn="base" hangingPunct="0">
        <a:spcBef>
          <a:spcPct val="20000"/>
        </a:spcBef>
        <a:spcAft>
          <a:spcPct val="0"/>
        </a:spcAft>
        <a:buChar char="»"/>
        <a:defRPr sz="1800" b="1">
          <a:solidFill>
            <a:schemeClr val="bg1"/>
          </a:solidFill>
          <a:latin typeface="+mn-lt"/>
        </a:defRPr>
      </a:lvl5pPr>
      <a:lvl6pPr marL="1414463" indent="-128588" algn="l" rtl="0" eaLnBrk="1" fontAlgn="base" hangingPunct="1">
        <a:spcBef>
          <a:spcPct val="20000"/>
        </a:spcBef>
        <a:spcAft>
          <a:spcPct val="0"/>
        </a:spcAft>
        <a:buChar char="»"/>
        <a:defRPr sz="1856" b="1">
          <a:solidFill>
            <a:schemeClr val="bg1"/>
          </a:solidFill>
          <a:latin typeface="+mn-lt"/>
        </a:defRPr>
      </a:lvl6pPr>
      <a:lvl7pPr marL="1671638" indent="-128588" algn="l" rtl="0" eaLnBrk="1" fontAlgn="base" hangingPunct="1">
        <a:spcBef>
          <a:spcPct val="20000"/>
        </a:spcBef>
        <a:spcAft>
          <a:spcPct val="0"/>
        </a:spcAft>
        <a:buChar char="»"/>
        <a:defRPr sz="1856" b="1">
          <a:solidFill>
            <a:schemeClr val="bg1"/>
          </a:solidFill>
          <a:latin typeface="+mn-lt"/>
        </a:defRPr>
      </a:lvl7pPr>
      <a:lvl8pPr marL="1928813" indent="-128588" algn="l" rtl="0" eaLnBrk="1" fontAlgn="base" hangingPunct="1">
        <a:spcBef>
          <a:spcPct val="20000"/>
        </a:spcBef>
        <a:spcAft>
          <a:spcPct val="0"/>
        </a:spcAft>
        <a:buChar char="»"/>
        <a:defRPr sz="1856" b="1">
          <a:solidFill>
            <a:schemeClr val="bg1"/>
          </a:solidFill>
          <a:latin typeface="+mn-lt"/>
        </a:defRPr>
      </a:lvl8pPr>
      <a:lvl9pPr marL="2185988" indent="-128588" algn="l" rtl="0" eaLnBrk="1" fontAlgn="base" hangingPunct="1">
        <a:spcBef>
          <a:spcPct val="20000"/>
        </a:spcBef>
        <a:spcAft>
          <a:spcPct val="0"/>
        </a:spcAft>
        <a:buChar char="»"/>
        <a:defRPr sz="1856" b="1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81150" y="914400"/>
            <a:ext cx="9067800" cy="37338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latin typeface="Calibri" panose="020F0502020204030204" pitchFamily="34" charset="0"/>
              </a:rPr>
              <a:t>Frontline Management of B-cell ALL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905000" y="4800600"/>
            <a:ext cx="8420100" cy="190500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Nicholas Short MD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Associate Professor, Department of Leukemia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The University of Texas MD Anderson Cancer Center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alibri" panose="020F0502020204030204" pitchFamily="34" charset="0"/>
              </a:rPr>
              <a:t>March 2,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3752F-1913-B763-96C8-C1652F79533D}"/>
              </a:ext>
            </a:extLst>
          </p:cNvPr>
          <p:cNvSpPr txBox="1"/>
          <p:nvPr/>
        </p:nvSpPr>
        <p:spPr>
          <a:xfrm rot="5400000">
            <a:off x="8947372" y="6673334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SC-GL-AMG103-00108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179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11582400" cy="1143001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</a:rPr>
              <a:t>Ponatinib + Blinatumomab in Ph+ ALL: Regimen</a:t>
            </a:r>
          </a:p>
        </p:txBody>
      </p:sp>
      <p:sp>
        <p:nvSpPr>
          <p:cNvPr id="7" name="Text Box 21"/>
          <p:cNvSpPr txBox="1">
            <a:spLocks noChangeArrowheads="1"/>
          </p:cNvSpPr>
          <p:nvPr/>
        </p:nvSpPr>
        <p:spPr bwMode="auto">
          <a:xfrm>
            <a:off x="1227671" y="1036300"/>
            <a:ext cx="48177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u="sng" dirty="0">
                <a:latin typeface="Calibri" panose="020F0502020204030204" pitchFamily="34" charset="0"/>
                <a:cs typeface="Arial" panose="020B0604020202020204" pitchFamily="34" charset="0"/>
              </a:rPr>
              <a:t>Induction phase </a:t>
            </a:r>
          </a:p>
        </p:txBody>
      </p:sp>
      <p:sp>
        <p:nvSpPr>
          <p:cNvPr id="8" name="Text Box 22"/>
          <p:cNvSpPr txBox="1">
            <a:spLocks noChangeArrowheads="1"/>
          </p:cNvSpPr>
          <p:nvPr/>
        </p:nvSpPr>
        <p:spPr bwMode="auto">
          <a:xfrm>
            <a:off x="4267200" y="4078941"/>
            <a:ext cx="393223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u="sng" dirty="0">
                <a:latin typeface="Calibri" panose="020F0502020204030204" pitchFamily="34" charset="0"/>
                <a:cs typeface="Arial" panose="020B0604020202020204" pitchFamily="34" charset="0"/>
              </a:rPr>
              <a:t>Maintenance phase </a:t>
            </a:r>
          </a:p>
        </p:txBody>
      </p:sp>
      <p:sp>
        <p:nvSpPr>
          <p:cNvPr id="9" name="AutoShape 53"/>
          <p:cNvSpPr>
            <a:spLocks noChangeArrowheads="1"/>
          </p:cNvSpPr>
          <p:nvPr/>
        </p:nvSpPr>
        <p:spPr bwMode="auto">
          <a:xfrm>
            <a:off x="1334534" y="5478631"/>
            <a:ext cx="773372" cy="441385"/>
          </a:xfrm>
          <a:prstGeom prst="flowChartProcess">
            <a:avLst/>
          </a:prstGeom>
          <a:gradFill rotWithShape="1">
            <a:gsLst>
              <a:gs pos="0">
                <a:srgbClr val="185E5E"/>
              </a:gs>
              <a:gs pos="50000">
                <a:srgbClr val="33CCCC"/>
              </a:gs>
              <a:gs pos="100000">
                <a:srgbClr val="185E5E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b="0">
              <a:solidFill>
                <a:srgbClr val="FFFF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 Box 54"/>
          <p:cNvSpPr txBox="1">
            <a:spLocks noChangeArrowheads="1"/>
          </p:cNvSpPr>
          <p:nvPr/>
        </p:nvSpPr>
        <p:spPr bwMode="auto">
          <a:xfrm>
            <a:off x="304800" y="5933701"/>
            <a:ext cx="285458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Ponatinib 30 mg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6075418" y="1042351"/>
            <a:ext cx="504978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u="sng" dirty="0">
                <a:latin typeface="Calibri" panose="020F0502020204030204" pitchFamily="34" charset="0"/>
                <a:cs typeface="Arial" panose="020B0604020202020204" pitchFamily="34" charset="0"/>
              </a:rPr>
              <a:t>Consolidation phase (C2-C5) </a:t>
            </a:r>
          </a:p>
        </p:txBody>
      </p:sp>
      <p:sp>
        <p:nvSpPr>
          <p:cNvPr id="14" name="AutoShape 57"/>
          <p:cNvSpPr>
            <a:spLocks noChangeArrowheads="1"/>
          </p:cNvSpPr>
          <p:nvPr/>
        </p:nvSpPr>
        <p:spPr bwMode="auto">
          <a:xfrm>
            <a:off x="1227672" y="2994590"/>
            <a:ext cx="3293529" cy="535852"/>
          </a:xfrm>
          <a:prstGeom prst="flowChartProcess">
            <a:avLst/>
          </a:prstGeom>
          <a:gradFill rotWithShape="1"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Straight Arrow Connector 2"/>
          <p:cNvCxnSpPr>
            <a:cxnSpLocks noChangeShapeType="1"/>
          </p:cNvCxnSpPr>
          <p:nvPr/>
        </p:nvCxnSpPr>
        <p:spPr bwMode="auto">
          <a:xfrm>
            <a:off x="1227672" y="3679827"/>
            <a:ext cx="3293529" cy="0"/>
          </a:xfrm>
          <a:prstGeom prst="straightConnector1">
            <a:avLst/>
          </a:prstGeom>
          <a:noFill/>
          <a:ln w="12700" algn="ctr">
            <a:solidFill>
              <a:schemeClr val="bg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Straight Arrow Connector 72"/>
          <p:cNvCxnSpPr>
            <a:cxnSpLocks noChangeShapeType="1"/>
          </p:cNvCxnSpPr>
          <p:nvPr/>
        </p:nvCxnSpPr>
        <p:spPr bwMode="auto">
          <a:xfrm>
            <a:off x="4648201" y="3679827"/>
            <a:ext cx="1397260" cy="0"/>
          </a:xfrm>
          <a:prstGeom prst="straightConnector1">
            <a:avLst/>
          </a:prstGeom>
          <a:noFill/>
          <a:ln w="12700" algn="ctr">
            <a:solidFill>
              <a:schemeClr val="bg1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" name="Text Box 17"/>
          <p:cNvSpPr txBox="1">
            <a:spLocks noChangeArrowheads="1"/>
          </p:cNvSpPr>
          <p:nvPr/>
        </p:nvSpPr>
        <p:spPr bwMode="auto">
          <a:xfrm>
            <a:off x="2434962" y="3731261"/>
            <a:ext cx="10445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4 weeks</a:t>
            </a:r>
          </a:p>
        </p:txBody>
      </p:sp>
      <p:sp>
        <p:nvSpPr>
          <p:cNvPr id="18" name="Text Box 17"/>
          <p:cNvSpPr txBox="1">
            <a:spLocks noChangeArrowheads="1"/>
          </p:cNvSpPr>
          <p:nvPr/>
        </p:nvSpPr>
        <p:spPr bwMode="auto">
          <a:xfrm>
            <a:off x="4911211" y="3712372"/>
            <a:ext cx="104458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2 weeks</a:t>
            </a:r>
          </a:p>
        </p:txBody>
      </p:sp>
      <p:sp>
        <p:nvSpPr>
          <p:cNvPr id="23" name="Text Box 54"/>
          <p:cNvSpPr txBox="1">
            <a:spLocks noChangeArrowheads="1"/>
          </p:cNvSpPr>
          <p:nvPr/>
        </p:nvSpPr>
        <p:spPr bwMode="auto">
          <a:xfrm>
            <a:off x="3423426" y="5945714"/>
            <a:ext cx="268086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Ponatinib 15 mg</a:t>
            </a:r>
          </a:p>
        </p:txBody>
      </p:sp>
      <p:sp>
        <p:nvSpPr>
          <p:cNvPr id="24" name="AutoShape 65"/>
          <p:cNvSpPr>
            <a:spLocks noChangeArrowheads="1"/>
          </p:cNvSpPr>
          <p:nvPr/>
        </p:nvSpPr>
        <p:spPr bwMode="auto">
          <a:xfrm>
            <a:off x="1219201" y="4629336"/>
            <a:ext cx="9982199" cy="585289"/>
          </a:xfrm>
          <a:prstGeom prst="flowChartProcess">
            <a:avLst/>
          </a:prstGeom>
          <a:gradFill rotWithShape="1">
            <a:gsLst>
              <a:gs pos="0">
                <a:srgbClr val="185E5E"/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rgbClr val="185E5E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0"/>
          <a:lstStyle>
            <a:lvl1pPr eaLnBrk="0" hangingPunct="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3300" b="1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3300" b="1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3300" b="1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3300" b="1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ctr" defTabSz="68580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000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0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15 mg for at least 5 years</a:t>
            </a:r>
            <a:endParaRPr lang="en-US" altLang="en-US" sz="2000" dirty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5" name="AutoShape 65"/>
          <p:cNvSpPr>
            <a:spLocks noChangeArrowheads="1"/>
          </p:cNvSpPr>
          <p:nvPr/>
        </p:nvSpPr>
        <p:spPr bwMode="auto">
          <a:xfrm>
            <a:off x="1227672" y="2298076"/>
            <a:ext cx="4817789" cy="578375"/>
          </a:xfrm>
          <a:prstGeom prst="flowChartProcess">
            <a:avLst/>
          </a:prstGeom>
          <a:gradFill rotWithShape="1">
            <a:gsLst>
              <a:gs pos="0">
                <a:srgbClr val="185E5E"/>
              </a:gs>
              <a:gs pos="50000">
                <a:srgbClr val="33CCCC"/>
              </a:gs>
              <a:gs pos="100000">
                <a:srgbClr val="185E5E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anchor="ctr" anchorCtr="0"/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30 mg </a:t>
            </a:r>
          </a:p>
        </p:txBody>
      </p:sp>
      <p:sp>
        <p:nvSpPr>
          <p:cNvPr id="26" name="AutoShape 65"/>
          <p:cNvSpPr>
            <a:spLocks noChangeArrowheads="1"/>
          </p:cNvSpPr>
          <p:nvPr/>
        </p:nvSpPr>
        <p:spPr bwMode="auto">
          <a:xfrm>
            <a:off x="6045461" y="2293316"/>
            <a:ext cx="5155939" cy="585296"/>
          </a:xfrm>
          <a:prstGeom prst="flowChartProcess">
            <a:avLst/>
          </a:prstGeom>
          <a:gradFill rotWithShape="1">
            <a:gsLst>
              <a:gs pos="0">
                <a:srgbClr val="185E5E"/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rgbClr val="185E5E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3300" b="1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3300" b="1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3300" b="1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3300" b="1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ctr" defTabSz="68580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3200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  </a:t>
            </a:r>
            <a:r>
              <a:rPr lang="en-US" altLang="en-US" sz="32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15 mg (if in CMR)</a:t>
            </a:r>
          </a:p>
        </p:txBody>
      </p:sp>
      <p:sp>
        <p:nvSpPr>
          <p:cNvPr id="27" name="AutoShape 27"/>
          <p:cNvSpPr>
            <a:spLocks noChangeArrowheads="1"/>
          </p:cNvSpPr>
          <p:nvPr/>
        </p:nvSpPr>
        <p:spPr bwMode="auto">
          <a:xfrm>
            <a:off x="1240844" y="1645236"/>
            <a:ext cx="181255" cy="578365"/>
          </a:xfrm>
          <a:prstGeom prst="flowChartProcess">
            <a:avLst/>
          </a:prstGeom>
          <a:gradFill rotWithShape="1">
            <a:gsLst>
              <a:gs pos="0">
                <a:srgbClr val="000000"/>
              </a:gs>
              <a:gs pos="50000">
                <a:srgbClr val="339966"/>
              </a:gs>
              <a:gs pos="100000">
                <a:srgbClr val="0000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0">
              <a:solidFill>
                <a:srgbClr val="FFFF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8" name="AutoShape 28"/>
          <p:cNvSpPr>
            <a:spLocks noChangeArrowheads="1"/>
          </p:cNvSpPr>
          <p:nvPr/>
        </p:nvSpPr>
        <p:spPr bwMode="auto">
          <a:xfrm>
            <a:off x="2835768" y="1664171"/>
            <a:ext cx="206094" cy="578357"/>
          </a:xfrm>
          <a:prstGeom prst="flowChartProcess">
            <a:avLst/>
          </a:prstGeom>
          <a:gradFill rotWithShape="1">
            <a:gsLst>
              <a:gs pos="0">
                <a:srgbClr val="000000"/>
              </a:gs>
              <a:gs pos="50000">
                <a:srgbClr val="339966"/>
              </a:gs>
              <a:gs pos="100000">
                <a:srgbClr val="0000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0">
              <a:solidFill>
                <a:srgbClr val="FFFF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1" name="AutoShape 53"/>
          <p:cNvSpPr>
            <a:spLocks noChangeArrowheads="1"/>
          </p:cNvSpPr>
          <p:nvPr/>
        </p:nvSpPr>
        <p:spPr bwMode="auto">
          <a:xfrm>
            <a:off x="4347071" y="5479514"/>
            <a:ext cx="773372" cy="441385"/>
          </a:xfrm>
          <a:prstGeom prst="flowChartProcess">
            <a:avLst/>
          </a:prstGeom>
          <a:gradFill rotWithShape="1">
            <a:gsLst>
              <a:gs pos="0">
                <a:srgbClr val="185E5E"/>
              </a:gs>
              <a:gs pos="50000">
                <a:schemeClr val="accent1">
                  <a:lumMod val="20000"/>
                  <a:lumOff val="80000"/>
                </a:schemeClr>
              </a:gs>
              <a:gs pos="100000">
                <a:srgbClr val="185E5E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3300" b="1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3300" b="1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3300" b="1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3300" b="1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  <a:defRPr/>
            </a:pPr>
            <a:endParaRPr lang="en-US" altLang="en-US" sz="2000" b="0">
              <a:solidFill>
                <a:srgbClr val="FFFF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2" name="AutoShape 57"/>
          <p:cNvSpPr>
            <a:spLocks noChangeArrowheads="1"/>
          </p:cNvSpPr>
          <p:nvPr/>
        </p:nvSpPr>
        <p:spPr bwMode="auto">
          <a:xfrm>
            <a:off x="6112136" y="2985929"/>
            <a:ext cx="3293530" cy="558860"/>
          </a:xfrm>
          <a:prstGeom prst="flowChartProcess">
            <a:avLst/>
          </a:prstGeom>
          <a:gradFill rotWithShape="1"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8" name="AutoShape 28">
            <a:extLst>
              <a:ext uri="{FF2B5EF4-FFF2-40B4-BE49-F238E27FC236}">
                <a16:creationId xmlns:a16="http://schemas.microsoft.com/office/drawing/2014/main" id="{BC44292E-AD54-403C-AE75-DD5437B51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2817" y="1653000"/>
            <a:ext cx="206094" cy="578357"/>
          </a:xfrm>
          <a:prstGeom prst="flowChartProcess">
            <a:avLst/>
          </a:prstGeom>
          <a:gradFill rotWithShape="1">
            <a:gsLst>
              <a:gs pos="0">
                <a:srgbClr val="000000"/>
              </a:gs>
              <a:gs pos="50000">
                <a:srgbClr val="339966"/>
              </a:gs>
              <a:gs pos="100000">
                <a:srgbClr val="0000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0">
              <a:solidFill>
                <a:srgbClr val="FFFF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9" name="AutoShape 18">
            <a:extLst>
              <a:ext uri="{FF2B5EF4-FFF2-40B4-BE49-F238E27FC236}">
                <a16:creationId xmlns:a16="http://schemas.microsoft.com/office/drawing/2014/main" id="{BFB2F18D-2D61-453B-AB97-FBA4713FA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9428" y="5462538"/>
            <a:ext cx="773372" cy="441385"/>
          </a:xfrm>
          <a:prstGeom prst="flowChartProcess">
            <a:avLst/>
          </a:prstGeom>
          <a:gradFill rotWithShape="1">
            <a:gsLst>
              <a:gs pos="0">
                <a:srgbClr val="000000"/>
              </a:gs>
              <a:gs pos="50000">
                <a:srgbClr val="339966"/>
              </a:gs>
              <a:gs pos="100000">
                <a:srgbClr val="0000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b="0">
              <a:solidFill>
                <a:srgbClr val="FFFF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Box 19">
            <a:extLst>
              <a:ext uri="{FF2B5EF4-FFF2-40B4-BE49-F238E27FC236}">
                <a16:creationId xmlns:a16="http://schemas.microsoft.com/office/drawing/2014/main" id="{3139D8A9-7EAD-4078-AC2B-E5182B35E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2040" y="5977999"/>
            <a:ext cx="35211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3300" b="1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3300" b="1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3300" b="1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3300" b="1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algn="ctr" defTabSz="68580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400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IT MTX / Ara-C x</a:t>
            </a:r>
            <a:r>
              <a:rPr lang="en-US" altLang="en-US" sz="2400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 15</a:t>
            </a:r>
            <a:endParaRPr lang="en-US" altLang="en-US" sz="2400" dirty="0">
              <a:solidFill>
                <a:srgbClr val="FFFF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1" name="AutoShape 57">
            <a:extLst>
              <a:ext uri="{FF2B5EF4-FFF2-40B4-BE49-F238E27FC236}">
                <a16:creationId xmlns:a16="http://schemas.microsoft.com/office/drawing/2014/main" id="{4FFE3D7E-6A37-4E66-A2E0-9FCC5D97D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2516" y="5450541"/>
            <a:ext cx="773372" cy="441385"/>
          </a:xfrm>
          <a:prstGeom prst="flowChartProcess">
            <a:avLst/>
          </a:prstGeom>
          <a:gradFill rotWithShape="1">
            <a:gsLst>
              <a:gs pos="0">
                <a:srgbClr val="762F00"/>
              </a:gs>
              <a:gs pos="50000">
                <a:srgbClr val="FF6600"/>
              </a:gs>
              <a:gs pos="100000">
                <a:srgbClr val="762F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800" b="0">
              <a:solidFill>
                <a:srgbClr val="FFFF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Box 63">
            <a:extLst>
              <a:ext uri="{FF2B5EF4-FFF2-40B4-BE49-F238E27FC236}">
                <a16:creationId xmlns:a16="http://schemas.microsoft.com/office/drawing/2014/main" id="{AA680381-AB1C-47A7-B7D2-ECBB785E54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287" y="5977999"/>
            <a:ext cx="26250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FFFFFF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Blinatumomab</a:t>
            </a:r>
          </a:p>
        </p:txBody>
      </p:sp>
      <p:sp>
        <p:nvSpPr>
          <p:cNvPr id="43" name="AutoShape 27">
            <a:extLst>
              <a:ext uri="{FF2B5EF4-FFF2-40B4-BE49-F238E27FC236}">
                <a16:creationId xmlns:a16="http://schemas.microsoft.com/office/drawing/2014/main" id="{BF248E92-9ADC-4B7C-9A3E-62AC513CE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675261"/>
            <a:ext cx="181255" cy="578365"/>
          </a:xfrm>
          <a:prstGeom prst="flowChartProcess">
            <a:avLst/>
          </a:prstGeom>
          <a:gradFill rotWithShape="1">
            <a:gsLst>
              <a:gs pos="0">
                <a:srgbClr val="000000"/>
              </a:gs>
              <a:gs pos="50000">
                <a:srgbClr val="339966"/>
              </a:gs>
              <a:gs pos="100000">
                <a:srgbClr val="0000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0">
              <a:solidFill>
                <a:srgbClr val="FFFF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4" name="AutoShape 28">
            <a:extLst>
              <a:ext uri="{FF2B5EF4-FFF2-40B4-BE49-F238E27FC236}">
                <a16:creationId xmlns:a16="http://schemas.microsoft.com/office/drawing/2014/main" id="{45E3F7CA-A25C-4A90-A4B8-566D23331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0924" y="1694196"/>
            <a:ext cx="206094" cy="578357"/>
          </a:xfrm>
          <a:prstGeom prst="flowChartProcess">
            <a:avLst/>
          </a:prstGeom>
          <a:gradFill rotWithShape="1">
            <a:gsLst>
              <a:gs pos="0">
                <a:srgbClr val="000000"/>
              </a:gs>
              <a:gs pos="50000">
                <a:srgbClr val="339966"/>
              </a:gs>
              <a:gs pos="100000">
                <a:srgbClr val="0000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0">
              <a:solidFill>
                <a:srgbClr val="FFFF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5" name="AutoShape 28">
            <a:extLst>
              <a:ext uri="{FF2B5EF4-FFF2-40B4-BE49-F238E27FC236}">
                <a16:creationId xmlns:a16="http://schemas.microsoft.com/office/drawing/2014/main" id="{4A63F86E-6075-4051-8611-DDD1EF8DA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07973" y="1683025"/>
            <a:ext cx="206094" cy="578357"/>
          </a:xfrm>
          <a:prstGeom prst="flowChartProcess">
            <a:avLst/>
          </a:prstGeom>
          <a:gradFill rotWithShape="1">
            <a:gsLst>
              <a:gs pos="0">
                <a:srgbClr val="000000"/>
              </a:gs>
              <a:gs pos="50000">
                <a:srgbClr val="339966"/>
              </a:gs>
              <a:gs pos="100000">
                <a:srgbClr val="0000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0">
              <a:solidFill>
                <a:srgbClr val="FFFFFF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53769127-6B3E-434B-B062-94AEC77B3D9E}"/>
              </a:ext>
            </a:extLst>
          </p:cNvPr>
          <p:cNvSpPr/>
          <p:nvPr/>
        </p:nvSpPr>
        <p:spPr>
          <a:xfrm>
            <a:off x="8686800" y="6515380"/>
            <a:ext cx="36120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Short NJ et al. EHA 2023 (abstract S118)</a:t>
            </a:r>
          </a:p>
        </p:txBody>
      </p:sp>
    </p:spTree>
    <p:extLst>
      <p:ext uri="{BB962C8B-B14F-4D97-AF65-F5344CB8AC3E}">
        <p14:creationId xmlns:p14="http://schemas.microsoft.com/office/powerpoint/2010/main" val="3458815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33938"/>
    </mc:Choice>
    <mc:Fallback xmlns="">
      <p:transition advTm="3393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533400" y="304800"/>
            <a:ext cx="1112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4400" kern="0" dirty="0">
                <a:latin typeface="Calibri" panose="020F0502020204030204" pitchFamily="34" charset="0"/>
              </a:rPr>
              <a:t>Ponatinib + Blinatumomab in Ph+ ALL: Response Rates</a:t>
            </a:r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AF2AFABC-C4FA-41C8-91CF-BCCB806B2F1C}"/>
              </a:ext>
            </a:extLst>
          </p:cNvPr>
          <p:cNvGraphicFramePr>
            <a:graphicFrameLocks/>
          </p:cNvGraphicFramePr>
          <p:nvPr/>
        </p:nvGraphicFramePr>
        <p:xfrm>
          <a:off x="2209800" y="1447800"/>
          <a:ext cx="7728618" cy="4572000"/>
        </p:xfrm>
        <a:graphic>
          <a:graphicData uri="http://schemas.openxmlformats.org/drawingml/2006/table">
            <a:tbl>
              <a:tblPr/>
              <a:tblGrid>
                <a:gridCol w="433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90099">
                  <a:extLst>
                    <a:ext uri="{9D8B030D-6E8A-4147-A177-3AD203B41FA5}">
                      <a16:colId xmlns:a16="http://schemas.microsoft.com/office/drawing/2014/main" val="808830276"/>
                    </a:ext>
                  </a:extLst>
                </a:gridCol>
              </a:tblGrid>
              <a:tr h="76809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Response, n/N (%)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Frontline </a:t>
                      </a:r>
                      <a:r>
                        <a:rPr kumimoji="0" lang="en-US" alt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Ph</a:t>
                      </a: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+ ALL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N = 60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947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   CR/CRi*</a:t>
                      </a:r>
                    </a:p>
                    <a:p>
                      <a:pPr marL="457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CR</a:t>
                      </a:r>
                    </a:p>
                    <a:p>
                      <a:pPr marL="457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CRi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37/38 (97)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36/38 (95)</a:t>
                      </a:r>
                    </a:p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1/38 (3)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8853010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   Early death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1/38 (3)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4536187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marL="2317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FF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MMR**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50/52 (96)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1731383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marL="2317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FF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CMR**</a:t>
                      </a:r>
                    </a:p>
                    <a:p>
                      <a:pPr marL="461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FF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After 1 cycle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45/54 (83)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36/54 (67)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7620016"/>
                  </a:ext>
                </a:extLst>
              </a:tr>
              <a:tr h="768096">
                <a:tc>
                  <a:txBody>
                    <a:bodyPr/>
                    <a:lstStyle/>
                    <a:p>
                      <a:pPr marL="2317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FF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NGS MRD negative</a:t>
                      </a:r>
                    </a:p>
                    <a:p>
                      <a:pPr marL="45720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FF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After 1 cycle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41/46 (89)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b="1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9/20 (45)</a:t>
                      </a: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51398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2A965F3-2823-4469-B24E-BF9C339823C1}"/>
              </a:ext>
            </a:extLst>
          </p:cNvPr>
          <p:cNvSpPr txBox="1"/>
          <p:nvPr/>
        </p:nvSpPr>
        <p:spPr>
          <a:xfrm>
            <a:off x="152400" y="6135469"/>
            <a:ext cx="7296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  22 pts were in CR at the start of therapy</a:t>
            </a:r>
          </a:p>
          <a:p>
            <a:pPr lvl="0">
              <a:defRPr/>
            </a:pPr>
            <a:r>
              <a:rPr lang="en-US" b="1" dirty="0">
                <a:solidFill>
                  <a:srgbClr val="FFFF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** 8 pts were in MMR and 6 patients were in CMR at the start of therapy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2D363CF9-2CEB-4D03-879D-B87B66132F8F}"/>
              </a:ext>
            </a:extLst>
          </p:cNvPr>
          <p:cNvSpPr/>
          <p:nvPr/>
        </p:nvSpPr>
        <p:spPr>
          <a:xfrm>
            <a:off x="8686800" y="6515380"/>
            <a:ext cx="36120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Short NJ et al. EHA 2023 (abstract S118)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8453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4963"/>
    </mc:Choice>
    <mc:Fallback xmlns="">
      <p:transition advTm="44963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533400" y="152400"/>
            <a:ext cx="11125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00"/>
                </a:solidFill>
                <a:latin typeface="Arial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00"/>
                </a:solidFill>
                <a:latin typeface="Arial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00"/>
                </a:solidFill>
                <a:latin typeface="Arial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00"/>
                </a:solidFill>
                <a:latin typeface="Arial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FF00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sz="4400" kern="0" dirty="0">
                <a:latin typeface="Calibri" panose="020F0502020204030204" pitchFamily="34" charset="0"/>
              </a:rPr>
              <a:t>Ponatinib + Blinatumomab in Ph+ ALL: </a:t>
            </a:r>
          </a:p>
          <a:p>
            <a:pPr eaLnBrk="1" hangingPunct="1"/>
            <a:r>
              <a:rPr lang="en-US" sz="4400" kern="0" dirty="0">
                <a:latin typeface="Calibri" panose="020F0502020204030204" pitchFamily="34" charset="0"/>
              </a:rPr>
              <a:t>Survival Outcomes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C98A934-31B0-4390-8514-282C827623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2" y="1290935"/>
            <a:ext cx="7162800" cy="461665"/>
          </a:xfrm>
          <a:prstGeom prst="rect">
            <a:avLst/>
          </a:prstGeom>
          <a:noFill/>
          <a:ln w="9525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20000"/>
              </a:spcBef>
              <a:buChar char="•"/>
              <a:defRPr sz="3200">
                <a:solidFill>
                  <a:srgbClr val="FFFFFF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rgbClr val="FFFFFF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rgbClr val="FFFFFF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rgbClr val="FFFFFF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rgbClr val="FFFFFF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rgbClr val="FFFFFF"/>
                </a:solidFill>
                <a:latin typeface="Arial" panose="020B0604020202020204" pitchFamily="34" charset="0"/>
              </a:defRPr>
            </a:lvl9pPr>
          </a:lstStyle>
          <a:p>
            <a:pPr marL="0" indent="0" algn="ctr">
              <a:spcBef>
                <a:spcPct val="0"/>
              </a:spcBef>
              <a:buClr>
                <a:srgbClr val="00FFFF"/>
              </a:buClr>
              <a:buSzPct val="150000"/>
              <a:buNone/>
            </a:pPr>
            <a:r>
              <a:rPr lang="en-US" altLang="en-US" sz="2400" b="1" dirty="0">
                <a:latin typeface="Calibri" panose="020F0502020204030204" pitchFamily="34" charset="0"/>
                <a:cs typeface="Arial" panose="020B0604020202020204" pitchFamily="34" charset="0"/>
              </a:rPr>
              <a:t>Median follow-up: 16 months (range, 1-58+)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62B8BD4-F183-4CFD-A4A7-8F1551611A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563" y="2155825"/>
          <a:ext cx="5897562" cy="416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3" imgW="7949590" imgH="5979682" progId="Prism9.Document">
                  <p:embed/>
                </p:oleObj>
              </mc:Choice>
              <mc:Fallback>
                <p:oleObj name="Prism 9" r:id="rId3" imgW="7949590" imgH="5979682" progId="Prism9.Document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62B8BD4-F183-4CFD-A4A7-8F1551611A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563" y="2155825"/>
                        <a:ext cx="5897562" cy="41687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02218F3-A610-4278-BDD3-1F7B88F6808D}"/>
              </a:ext>
            </a:extLst>
          </p:cNvPr>
          <p:cNvSpPr txBox="1"/>
          <p:nvPr/>
        </p:nvSpPr>
        <p:spPr>
          <a:xfrm>
            <a:off x="1557337" y="1671935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Event-Free Survival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228205-2997-4C9A-8E7D-3C11D4F81286}"/>
              </a:ext>
            </a:extLst>
          </p:cNvPr>
          <p:cNvSpPr txBox="1"/>
          <p:nvPr/>
        </p:nvSpPr>
        <p:spPr>
          <a:xfrm>
            <a:off x="7917534" y="1671935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Survival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CF251C0-B035-4296-82A7-3B81415024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3950" y="2127251"/>
          <a:ext cx="5853113" cy="41973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ism 9" r:id="rId5" imgW="7891638" imgH="5985802" progId="Prism9.Document">
                  <p:embed/>
                </p:oleObj>
              </mc:Choice>
              <mc:Fallback>
                <p:oleObj name="Prism 9" r:id="rId5" imgW="7891638" imgH="5985802" progId="Prism9.Document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CF251C0-B035-4296-82A7-3B81415024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3950" y="2127251"/>
                        <a:ext cx="5853113" cy="41973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44">
            <a:extLst>
              <a:ext uri="{FF2B5EF4-FFF2-40B4-BE49-F238E27FC236}">
                <a16:creationId xmlns:a16="http://schemas.microsoft.com/office/drawing/2014/main" id="{4047AAF2-4D6B-46BE-911B-010DE9ECF0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7528" y="6379806"/>
            <a:ext cx="4276943" cy="400110"/>
          </a:xfrm>
          <a:prstGeom prst="rect">
            <a:avLst/>
          </a:prstGeom>
          <a:noFill/>
          <a:ln w="19050" algn="ctr">
            <a:solidFill>
              <a:srgbClr val="FFFF0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2000" b="1" dirty="0">
                <a:solidFill>
                  <a:srgbClr val="FFFFFF"/>
                </a:solidFill>
                <a:latin typeface="Calibri" panose="020F0502020204030204" pitchFamily="34" charset="0"/>
                <a:cs typeface="Arial" charset="0"/>
              </a:rPr>
              <a:t>Only 1 patient transplanted to date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137747B8-CB06-4AF7-83EB-6C161FE40E5A}"/>
              </a:ext>
            </a:extLst>
          </p:cNvPr>
          <p:cNvSpPr/>
          <p:nvPr/>
        </p:nvSpPr>
        <p:spPr>
          <a:xfrm>
            <a:off x="8686800" y="6515380"/>
            <a:ext cx="3612079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Short NJ et al. EHA 2023 (abstract S118)</a:t>
            </a:r>
          </a:p>
        </p:txBody>
      </p:sp>
    </p:spTree>
    <p:extLst>
      <p:ext uri="{BB962C8B-B14F-4D97-AF65-F5344CB8AC3E}">
        <p14:creationId xmlns:p14="http://schemas.microsoft.com/office/powerpoint/2010/main" val="3924676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1896"/>
    </mc:Choice>
    <mc:Fallback xmlns="">
      <p:transition advTm="2189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33400" y="145110"/>
            <a:ext cx="11506200" cy="1143001"/>
          </a:xfrm>
        </p:spPr>
        <p:txBody>
          <a:bodyPr/>
          <a:lstStyle/>
          <a:p>
            <a:r>
              <a:rPr lang="en-US" sz="4800" dirty="0">
                <a:latin typeface="Calibri" panose="020F0502020204030204" pitchFamily="34" charset="0"/>
              </a:rPr>
              <a:t>No Benefit of Allogeneic SCT in Patients with Ph+ ALL who Achieve CMR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8600" y="2362200"/>
            <a:ext cx="6324600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800"/>
              </a:spcBef>
              <a:buClr>
                <a:srgbClr val="00CC99">
                  <a:lumMod val="60000"/>
                  <a:lumOff val="40000"/>
                </a:srgbClr>
              </a:buClr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solidFill>
                  <a:sysClr val="window" lastClr="FFFFFF"/>
                </a:solidFill>
                <a:latin typeface="Calibri"/>
              </a:rPr>
              <a:t>Propensity score analysis of patients who achieved CMR within 3 months</a:t>
            </a:r>
          </a:p>
          <a:p>
            <a:pPr marL="465138" indent="-465138">
              <a:spcBef>
                <a:spcPts val="18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</a:rPr>
              <a:t>Allogeneic SCT </a:t>
            </a:r>
            <a:r>
              <a:rPr lang="en-US" sz="3200" b="1" dirty="0">
                <a:solidFill>
                  <a:srgbClr val="FFFFFF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lower risk of relapse but higher NRM</a:t>
            </a:r>
            <a:endParaRPr lang="en-US" sz="3200" b="1" dirty="0">
              <a:solidFill>
                <a:srgbClr val="FFFFFF"/>
              </a:solidFill>
              <a:latin typeface="Calibri" panose="020F0502020204030204" pitchFamily="34" charset="0"/>
            </a:endParaRPr>
          </a:p>
          <a:p>
            <a:pPr marL="465138" indent="-465138">
              <a:spcBef>
                <a:spcPts val="1800"/>
              </a:spcBef>
              <a:buClr>
                <a:schemeClr val="accent1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</a:rPr>
              <a:t>No impact of SCT on OS or RFS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53400" y="6519446"/>
            <a:ext cx="4038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600" b="1" dirty="0">
                <a:solidFill>
                  <a:srgbClr val="00CC99">
                    <a:lumMod val="40000"/>
                    <a:lumOff val="60000"/>
                  </a:srgbClr>
                </a:solidFill>
                <a:latin typeface="Calibri" panose="020F0502020204030204" pitchFamily="34" charset="0"/>
              </a:rPr>
              <a:t>Ghobadi A et al. </a:t>
            </a:r>
            <a:r>
              <a:rPr lang="en-US" sz="1600" b="1" i="1" dirty="0">
                <a:solidFill>
                  <a:srgbClr val="00CC99">
                    <a:lumMod val="40000"/>
                    <a:lumOff val="60000"/>
                  </a:srgbClr>
                </a:solidFill>
                <a:latin typeface="Calibri" panose="020F0502020204030204" pitchFamily="34" charset="0"/>
              </a:rPr>
              <a:t>Blood</a:t>
            </a:r>
            <a:r>
              <a:rPr lang="en-US" sz="1600" b="1" dirty="0">
                <a:solidFill>
                  <a:srgbClr val="00CC99">
                    <a:lumMod val="40000"/>
                    <a:lumOff val="60000"/>
                  </a:srgbClr>
                </a:solidFill>
                <a:latin typeface="Calibri" panose="020F0502020204030204" pitchFamily="34" charset="0"/>
              </a:rPr>
              <a:t> 2022;140(20):2101-12</a:t>
            </a:r>
          </a:p>
        </p:txBody>
      </p:sp>
      <p:pic>
        <p:nvPicPr>
          <p:cNvPr id="8" name="New picture">
            <a:extLst>
              <a:ext uri="{FF2B5EF4-FFF2-40B4-BE49-F238E27FC236}">
                <a16:creationId xmlns:a16="http://schemas.microsoft.com/office/drawing/2014/main" id="{B0FCBF8C-3FF8-46CB-BA30-819466AE5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447800"/>
            <a:ext cx="47244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37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76200"/>
            <a:ext cx="9067799" cy="1143001"/>
          </a:xfrm>
        </p:spPr>
        <p:txBody>
          <a:bodyPr/>
          <a:lstStyle/>
          <a:p>
            <a:r>
              <a:rPr lang="en-US" sz="5000" dirty="0">
                <a:latin typeface="Calibri" panose="020F0502020204030204" pitchFamily="34" charset="0"/>
              </a:rPr>
              <a:t>Outcomes of ALL in Older Adults</a:t>
            </a: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04800" y="1219200"/>
            <a:ext cx="10210798" cy="4038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Outcomes with intensive chemotherapy</a:t>
            </a:r>
          </a:p>
          <a:p>
            <a:pPr marL="69215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Calibri" panose="020F0502020204030204" pitchFamily="34" charset="0"/>
              <a:buChar char="–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UKALLXII/ECOG 2993 – 5-year OS rate: 21%</a:t>
            </a:r>
          </a:p>
          <a:p>
            <a:pPr marL="69215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Calibri" panose="020F0502020204030204" pitchFamily="34" charset="0"/>
              <a:buChar char="–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MDACC – 5-year OS rate: 20%</a:t>
            </a:r>
          </a:p>
          <a:p>
            <a:pPr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Population-based data</a:t>
            </a:r>
          </a:p>
          <a:p>
            <a:pPr marL="69215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Calibri" panose="020F0502020204030204" pitchFamily="34" charset="0"/>
              <a:buChar char="–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SEER data (≥ 60 years) – median OS: 4 months; 3-year OS rate: 12.8%</a:t>
            </a:r>
          </a:p>
          <a:p>
            <a:pPr marL="692150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Font typeface="Calibri" panose="020F0502020204030204" pitchFamily="34" charset="0"/>
              <a:buChar char="–"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Medicare data (≥ 66 years) – majority of patients did not receive any therapy</a:t>
            </a:r>
          </a:p>
          <a:p>
            <a:pPr>
              <a:spcBef>
                <a:spcPts val="1200"/>
              </a:spcBef>
              <a:buClr>
                <a:srgbClr val="00CC99">
                  <a:lumMod val="60000"/>
                  <a:lumOff val="40000"/>
                </a:srgbClr>
              </a:buClr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No clear standard of care in this population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733800" y="6283116"/>
            <a:ext cx="8991598" cy="803484"/>
          </a:xfrm>
          <a:prstGeom prst="rect">
            <a:avLst/>
          </a:prstGeom>
          <a:noFill/>
        </p:spPr>
        <p:txBody>
          <a:bodyPr wrap="square" numCol="2" rtlCol="0">
            <a:noAutofit/>
          </a:bodyPr>
          <a:lstStyle/>
          <a:p>
            <a:r>
              <a:rPr 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Sive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JI et al.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Br J Haematol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2012; 157(4):463-71</a:t>
            </a: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O’Brien S et al.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Cancer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2008; 113(8):2097-101</a:t>
            </a:r>
          </a:p>
          <a:p>
            <a:endParaRPr lang="en-US" sz="16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Geyer MB et al.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Blood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2017;129(13):1878-81</a:t>
            </a:r>
          </a:p>
          <a:p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Li S et al. </a:t>
            </a:r>
            <a:r>
              <a:rPr 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Blood </a:t>
            </a:r>
            <a:r>
              <a:rPr 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2016;128(22):3981</a:t>
            </a:r>
          </a:p>
        </p:txBody>
      </p:sp>
    </p:spTree>
    <p:extLst>
      <p:ext uri="{BB962C8B-B14F-4D97-AF65-F5344CB8AC3E}">
        <p14:creationId xmlns:p14="http://schemas.microsoft.com/office/powerpoint/2010/main" val="184786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itle 1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11963400" cy="914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4000" dirty="0">
                <a:latin typeface="Calibri" panose="020F0502020204030204" pitchFamily="34" charset="0"/>
              </a:rPr>
              <a:t>Mini-HCVD + INO ± Blina in Older ALL: Modified Design (Pts #50+)</a:t>
            </a: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2592388" y="2480571"/>
            <a:ext cx="912812" cy="400050"/>
          </a:xfrm>
          <a:prstGeom prst="flowChartProcess">
            <a:avLst/>
          </a:prstGeom>
          <a:gradFill rotWithShape="1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b="1" dirty="0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2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3511530" y="2481459"/>
            <a:ext cx="889020" cy="400050"/>
          </a:xfrm>
          <a:prstGeom prst="flowChartProcess">
            <a:avLst/>
          </a:prstGeom>
          <a:gradFill rotWithShape="1">
            <a:gsLst>
              <a:gs pos="0">
                <a:srgbClr val="003B3B"/>
              </a:gs>
              <a:gs pos="50000">
                <a:srgbClr val="008080"/>
              </a:gs>
              <a:gs pos="100000">
                <a:srgbClr val="003B3B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b="1" dirty="0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3 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755775" y="2481459"/>
            <a:ext cx="854075" cy="400050"/>
          </a:xfrm>
          <a:prstGeom prst="flowChartProcess">
            <a:avLst/>
          </a:prstGeom>
          <a:gradFill rotWithShape="1">
            <a:gsLst>
              <a:gs pos="0">
                <a:srgbClr val="003B3B"/>
              </a:gs>
              <a:gs pos="50000">
                <a:srgbClr val="008080"/>
              </a:gs>
              <a:gs pos="100000">
                <a:srgbClr val="003B3B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b="1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 1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401703" y="2480963"/>
            <a:ext cx="890903" cy="400050"/>
          </a:xfrm>
          <a:prstGeom prst="flowChartProcess">
            <a:avLst/>
          </a:prstGeom>
          <a:gradFill rotWithShape="1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b="1" dirty="0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4</a:t>
            </a:r>
          </a:p>
        </p:txBody>
      </p:sp>
      <p:sp>
        <p:nvSpPr>
          <p:cNvPr id="9" name="Line 36"/>
          <p:cNvSpPr>
            <a:spLocks noChangeShapeType="1"/>
          </p:cNvSpPr>
          <p:nvPr/>
        </p:nvSpPr>
        <p:spPr bwMode="auto">
          <a:xfrm flipH="1">
            <a:off x="1742560" y="6319838"/>
            <a:ext cx="1915040" cy="1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" name="Text Box 37"/>
          <p:cNvSpPr txBox="1">
            <a:spLocks noChangeArrowheads="1"/>
          </p:cNvSpPr>
          <p:nvPr/>
        </p:nvSpPr>
        <p:spPr bwMode="auto">
          <a:xfrm>
            <a:off x="3392468" y="6069756"/>
            <a:ext cx="20939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 dirty="0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18 months</a:t>
            </a:r>
          </a:p>
        </p:txBody>
      </p:sp>
      <p:sp>
        <p:nvSpPr>
          <p:cNvPr id="11" name="AutoShape 17"/>
          <p:cNvSpPr>
            <a:spLocks noChangeArrowheads="1"/>
          </p:cNvSpPr>
          <p:nvPr/>
        </p:nvSpPr>
        <p:spPr bwMode="auto">
          <a:xfrm>
            <a:off x="5835250" y="1783751"/>
            <a:ext cx="304800" cy="346075"/>
          </a:xfrm>
          <a:prstGeom prst="flowChartProcess">
            <a:avLst/>
          </a:prstGeom>
          <a:gradFill rotWithShape="1">
            <a:gsLst>
              <a:gs pos="0">
                <a:srgbClr val="003B3B"/>
              </a:gs>
              <a:gs pos="50000">
                <a:srgbClr val="008080"/>
              </a:gs>
              <a:gs pos="100000">
                <a:srgbClr val="003B3B"/>
              </a:gs>
            </a:gsLst>
            <a:lin ang="5400000" scaled="1"/>
          </a:gra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100" b="1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 </a:t>
            </a:r>
            <a:endParaRPr lang="en-US" altLang="en-US" sz="2400" b="1">
              <a:solidFill>
                <a:srgbClr val="FFFFFF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6140050" y="1771050"/>
            <a:ext cx="13628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dirty="0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Mini-HCVD</a:t>
            </a:r>
          </a:p>
        </p:txBody>
      </p:sp>
      <p:sp>
        <p:nvSpPr>
          <p:cNvPr id="13" name="AutoShape 19"/>
          <p:cNvSpPr>
            <a:spLocks noChangeArrowheads="1"/>
          </p:cNvSpPr>
          <p:nvPr/>
        </p:nvSpPr>
        <p:spPr bwMode="auto">
          <a:xfrm>
            <a:off x="5835250" y="2315563"/>
            <a:ext cx="304800" cy="346075"/>
          </a:xfrm>
          <a:prstGeom prst="flowChartProcess">
            <a:avLst/>
          </a:prstGeom>
          <a:gradFill rotWithShape="1">
            <a:gsLst>
              <a:gs pos="0">
                <a:srgbClr val="764700"/>
              </a:gs>
              <a:gs pos="50000">
                <a:srgbClr val="FF9900"/>
              </a:gs>
              <a:gs pos="100000">
                <a:srgbClr val="7647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 b="1">
              <a:solidFill>
                <a:srgbClr val="FFFFFF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4" name="Text Box 20"/>
          <p:cNvSpPr txBox="1">
            <a:spLocks noChangeArrowheads="1"/>
          </p:cNvSpPr>
          <p:nvPr/>
        </p:nvSpPr>
        <p:spPr bwMode="auto">
          <a:xfrm>
            <a:off x="6140050" y="2304450"/>
            <a:ext cx="266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dirty="0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Mini-MTX-cytarabine</a:t>
            </a:r>
          </a:p>
        </p:txBody>
      </p:sp>
      <p:sp>
        <p:nvSpPr>
          <p:cNvPr id="15" name="AutoShape 26"/>
          <p:cNvSpPr>
            <a:spLocks noChangeArrowheads="1"/>
          </p:cNvSpPr>
          <p:nvPr/>
        </p:nvSpPr>
        <p:spPr bwMode="auto">
          <a:xfrm>
            <a:off x="8638675" y="2622509"/>
            <a:ext cx="304800" cy="346075"/>
          </a:xfrm>
          <a:prstGeom prst="flowChartProcess">
            <a:avLst/>
          </a:prstGeom>
          <a:gradFill rotWithShape="0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 b="1">
              <a:solidFill>
                <a:srgbClr val="FFFFFF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6" name="Text Box 27"/>
          <p:cNvSpPr txBox="1">
            <a:spLocks noChangeArrowheads="1"/>
          </p:cNvSpPr>
          <p:nvPr/>
        </p:nvSpPr>
        <p:spPr bwMode="auto">
          <a:xfrm>
            <a:off x="8943476" y="2609808"/>
            <a:ext cx="8547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dirty="0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POMP</a:t>
            </a:r>
          </a:p>
        </p:txBody>
      </p:sp>
      <p:sp>
        <p:nvSpPr>
          <p:cNvPr id="17" name="Text Box 41"/>
          <p:cNvSpPr txBox="1">
            <a:spLocks noChangeArrowheads="1"/>
          </p:cNvSpPr>
          <p:nvPr/>
        </p:nvSpPr>
        <p:spPr bwMode="auto">
          <a:xfrm>
            <a:off x="1720078" y="5076827"/>
            <a:ext cx="344695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 dirty="0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Maintenance phase</a:t>
            </a:r>
          </a:p>
        </p:txBody>
      </p:sp>
      <p:sp>
        <p:nvSpPr>
          <p:cNvPr id="18" name="Text Box 42"/>
          <p:cNvSpPr txBox="1">
            <a:spLocks noChangeArrowheads="1"/>
          </p:cNvSpPr>
          <p:nvPr/>
        </p:nvSpPr>
        <p:spPr bwMode="auto">
          <a:xfrm>
            <a:off x="1755776" y="1600201"/>
            <a:ext cx="218046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 dirty="0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Intensive phase</a:t>
            </a:r>
          </a:p>
        </p:txBody>
      </p:sp>
      <p:sp>
        <p:nvSpPr>
          <p:cNvPr id="19" name="Rectangle 46"/>
          <p:cNvSpPr>
            <a:spLocks noChangeArrowheads="1"/>
          </p:cNvSpPr>
          <p:nvPr/>
        </p:nvSpPr>
        <p:spPr bwMode="auto">
          <a:xfrm>
            <a:off x="3505200" y="4338638"/>
            <a:ext cx="185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 b="1">
              <a:solidFill>
                <a:srgbClr val="FFFFFF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20" name="Line 58"/>
          <p:cNvSpPr>
            <a:spLocks noChangeShapeType="1"/>
          </p:cNvSpPr>
          <p:nvPr/>
        </p:nvSpPr>
        <p:spPr bwMode="auto">
          <a:xfrm flipV="1">
            <a:off x="5218094" y="6319837"/>
            <a:ext cx="1963957" cy="4761"/>
          </a:xfrm>
          <a:prstGeom prst="line">
            <a:avLst/>
          </a:prstGeom>
          <a:noFill/>
          <a:ln w="19050">
            <a:solidFill>
              <a:schemeClr val="bg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/>
          <a:p>
            <a:pPr defTabSz="4572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22" name="Text Box 61"/>
          <p:cNvSpPr txBox="1">
            <a:spLocks noChangeArrowheads="1"/>
          </p:cNvSpPr>
          <p:nvPr/>
        </p:nvSpPr>
        <p:spPr bwMode="auto">
          <a:xfrm>
            <a:off x="2362200" y="2339976"/>
            <a:ext cx="152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 b="1">
              <a:solidFill>
                <a:srgbClr val="FFFFFF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23" name="AutoShape 26"/>
          <p:cNvSpPr>
            <a:spLocks noChangeArrowheads="1"/>
          </p:cNvSpPr>
          <p:nvPr/>
        </p:nvSpPr>
        <p:spPr bwMode="auto">
          <a:xfrm>
            <a:off x="1722158" y="5595381"/>
            <a:ext cx="5440642" cy="371475"/>
          </a:xfrm>
          <a:prstGeom prst="flowChartProcess">
            <a:avLst/>
          </a:prstGeom>
          <a:gradFill rotWithShape="0">
            <a:gsLst>
              <a:gs pos="0">
                <a:srgbClr val="767600"/>
              </a:gs>
              <a:gs pos="50000">
                <a:srgbClr val="FFFF00"/>
              </a:gs>
              <a:gs pos="100000">
                <a:srgbClr val="7676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 b="1" dirty="0">
              <a:solidFill>
                <a:srgbClr val="FFFFFF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5791201" y="3429000"/>
          <a:ext cx="4593309" cy="1445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52093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00FFFF"/>
                          </a:solidFill>
                          <a:latin typeface="Calibri" panose="020F0502020204030204" pitchFamily="34" charset="0"/>
                        </a:rPr>
                        <a:t>      INO*</a:t>
                      </a:r>
                    </a:p>
                  </a:txBody>
                  <a:tcPr marL="91441" marR="91441" marT="34314" marB="343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FFFF"/>
                          </a:solidFill>
                          <a:latin typeface="Calibri" panose="020F0502020204030204" pitchFamily="34" charset="0"/>
                        </a:rPr>
                        <a:t>Total dose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FFFF"/>
                          </a:solidFill>
                          <a:latin typeface="Calibri" panose="020F0502020204030204" pitchFamily="34" charset="0"/>
                        </a:rPr>
                        <a:t>(mg/m</a:t>
                      </a:r>
                      <a:r>
                        <a:rPr lang="en-US" sz="2000" baseline="30000" dirty="0">
                          <a:solidFill>
                            <a:srgbClr val="00FFFF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2000" dirty="0">
                          <a:solidFill>
                            <a:srgbClr val="00FFFF"/>
                          </a:solidFill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1441" marR="91441" marT="34314" marB="343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FFFF"/>
                          </a:solidFill>
                          <a:latin typeface="Calibri" panose="020F0502020204030204" pitchFamily="34" charset="0"/>
                        </a:rPr>
                        <a:t>Dose per day</a:t>
                      </a:r>
                    </a:p>
                    <a:p>
                      <a:pPr algn="ctr"/>
                      <a:r>
                        <a:rPr lang="en-US" sz="2000" dirty="0">
                          <a:solidFill>
                            <a:srgbClr val="00FFFF"/>
                          </a:solidFill>
                          <a:latin typeface="Calibri" panose="020F0502020204030204" pitchFamily="34" charset="0"/>
                        </a:rPr>
                        <a:t>(mg/m</a:t>
                      </a:r>
                      <a:r>
                        <a:rPr lang="en-US" sz="2000" strike="noStrike" baseline="30000" dirty="0">
                          <a:solidFill>
                            <a:srgbClr val="00FFFF"/>
                          </a:solidFill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2000" dirty="0">
                          <a:solidFill>
                            <a:srgbClr val="00FFFF"/>
                          </a:solidFill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91441" marR="91441" marT="34314" marB="34314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603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C1</a:t>
                      </a:r>
                    </a:p>
                  </a:txBody>
                  <a:tcPr marL="91441" marR="91441" marT="34314" marB="3431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1441" marR="91441" marT="34314" marB="3431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0.6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 D2, 0.3 D8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41" marR="91441" marT="34314" marB="3431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C2-4</a:t>
                      </a:r>
                    </a:p>
                  </a:txBody>
                  <a:tcPr marL="91441" marR="91441" marT="34314" marB="3431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rgbClr val="FFFF00"/>
                          </a:solidFill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1441" marR="91441" marT="34314" marB="3431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0.</a:t>
                      </a:r>
                      <a:r>
                        <a:rPr lang="en-US" sz="2000" b="1" baseline="0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</a:rPr>
                        <a:t>3 D2 and D8</a:t>
                      </a:r>
                      <a:endParaRPr lang="en-US" sz="20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91441" marR="91441" marT="34314" marB="34314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5" name="Down Arrow 68"/>
          <p:cNvSpPr>
            <a:spLocks noChangeArrowheads="1"/>
          </p:cNvSpPr>
          <p:nvPr/>
        </p:nvSpPr>
        <p:spPr bwMode="auto">
          <a:xfrm>
            <a:off x="1800525" y="2138559"/>
            <a:ext cx="190500" cy="328612"/>
          </a:xfrm>
          <a:prstGeom prst="downArrow">
            <a:avLst>
              <a:gd name="adj1" fmla="val 50000"/>
              <a:gd name="adj2" fmla="val 49697"/>
            </a:avLst>
          </a:prstGeom>
          <a:solidFill>
            <a:srgbClr val="00FFFF"/>
          </a:solidFill>
          <a:ln w="25400">
            <a:solidFill>
              <a:srgbClr val="00956F"/>
            </a:solidFill>
            <a:miter lim="800000"/>
            <a:headEnd/>
            <a:tailEnd/>
          </a:ln>
        </p:spPr>
        <p:txBody>
          <a:bodyPr anchor="ctr"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>
              <a:solidFill>
                <a:srgbClr val="FFFFFF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26" name="Down Arrow 46"/>
          <p:cNvSpPr>
            <a:spLocks noChangeArrowheads="1"/>
          </p:cNvSpPr>
          <p:nvPr/>
        </p:nvSpPr>
        <p:spPr bwMode="auto">
          <a:xfrm>
            <a:off x="2619676" y="2138559"/>
            <a:ext cx="188913" cy="328612"/>
          </a:xfrm>
          <a:prstGeom prst="downArrow">
            <a:avLst>
              <a:gd name="adj1" fmla="val 50000"/>
              <a:gd name="adj2" fmla="val 50147"/>
            </a:avLst>
          </a:prstGeom>
          <a:solidFill>
            <a:srgbClr val="00FFFF"/>
          </a:solidFill>
          <a:ln w="25400">
            <a:solidFill>
              <a:srgbClr val="00956F"/>
            </a:solidFill>
            <a:miter lim="800000"/>
            <a:headEnd/>
            <a:tailEnd/>
          </a:ln>
        </p:spPr>
        <p:txBody>
          <a:bodyPr anchor="ctr"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>
              <a:solidFill>
                <a:srgbClr val="FFFFFF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27" name="Down Arrow 47"/>
          <p:cNvSpPr>
            <a:spLocks noChangeArrowheads="1"/>
          </p:cNvSpPr>
          <p:nvPr/>
        </p:nvSpPr>
        <p:spPr bwMode="auto">
          <a:xfrm>
            <a:off x="3514825" y="2138559"/>
            <a:ext cx="188912" cy="328612"/>
          </a:xfrm>
          <a:prstGeom prst="downArrow">
            <a:avLst>
              <a:gd name="adj1" fmla="val 50000"/>
              <a:gd name="adj2" fmla="val 50156"/>
            </a:avLst>
          </a:prstGeom>
          <a:solidFill>
            <a:srgbClr val="00FFFF"/>
          </a:solidFill>
          <a:ln w="25400">
            <a:solidFill>
              <a:srgbClr val="00956F"/>
            </a:solidFill>
            <a:miter lim="800000"/>
            <a:headEnd/>
            <a:tailEnd/>
          </a:ln>
        </p:spPr>
        <p:txBody>
          <a:bodyPr anchor="ctr"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>
              <a:solidFill>
                <a:srgbClr val="FFFFFF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28" name="Down Arrow 48"/>
          <p:cNvSpPr>
            <a:spLocks noChangeArrowheads="1"/>
          </p:cNvSpPr>
          <p:nvPr/>
        </p:nvSpPr>
        <p:spPr bwMode="auto">
          <a:xfrm>
            <a:off x="4383088" y="2138559"/>
            <a:ext cx="188913" cy="328612"/>
          </a:xfrm>
          <a:prstGeom prst="downArrow">
            <a:avLst>
              <a:gd name="adj1" fmla="val 50000"/>
              <a:gd name="adj2" fmla="val 50147"/>
            </a:avLst>
          </a:prstGeom>
          <a:solidFill>
            <a:srgbClr val="00FFFF"/>
          </a:solidFill>
          <a:ln w="25400">
            <a:solidFill>
              <a:srgbClr val="00956F"/>
            </a:solidFill>
            <a:miter lim="800000"/>
            <a:headEnd/>
            <a:tailEnd/>
          </a:ln>
        </p:spPr>
        <p:txBody>
          <a:bodyPr anchor="ctr"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>
              <a:solidFill>
                <a:srgbClr val="FFFFFF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29" name="Down Arrow 49"/>
          <p:cNvSpPr>
            <a:spLocks noChangeArrowheads="1"/>
          </p:cNvSpPr>
          <p:nvPr/>
        </p:nvSpPr>
        <p:spPr bwMode="auto">
          <a:xfrm>
            <a:off x="5874589" y="3468476"/>
            <a:ext cx="228600" cy="298450"/>
          </a:xfrm>
          <a:prstGeom prst="downArrow">
            <a:avLst>
              <a:gd name="adj1" fmla="val 50000"/>
              <a:gd name="adj2" fmla="val 50270"/>
            </a:avLst>
          </a:prstGeom>
          <a:solidFill>
            <a:srgbClr val="00FFFF"/>
          </a:solidFill>
          <a:ln w="25400">
            <a:solidFill>
              <a:srgbClr val="00956F"/>
            </a:solidFill>
            <a:miter lim="800000"/>
            <a:headEnd/>
            <a:tailEnd/>
          </a:ln>
        </p:spPr>
        <p:txBody>
          <a:bodyPr anchor="ctr"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3200">
              <a:solidFill>
                <a:srgbClr val="FFFFFF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0" name="Down Arrow 68"/>
          <p:cNvSpPr>
            <a:spLocks noChangeArrowheads="1"/>
          </p:cNvSpPr>
          <p:nvPr/>
        </p:nvSpPr>
        <p:spPr bwMode="auto">
          <a:xfrm>
            <a:off x="2133400" y="2138559"/>
            <a:ext cx="190500" cy="328612"/>
          </a:xfrm>
          <a:prstGeom prst="downArrow">
            <a:avLst>
              <a:gd name="adj1" fmla="val 50000"/>
              <a:gd name="adj2" fmla="val 49697"/>
            </a:avLst>
          </a:prstGeom>
          <a:solidFill>
            <a:srgbClr val="00FFFF"/>
          </a:solidFill>
          <a:ln w="25400">
            <a:solidFill>
              <a:srgbClr val="00956F"/>
            </a:solidFill>
            <a:miter lim="800000"/>
            <a:headEnd/>
            <a:tailEnd/>
          </a:ln>
        </p:spPr>
        <p:txBody>
          <a:bodyPr anchor="ctr"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>
              <a:solidFill>
                <a:srgbClr val="FFFFFF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1" name="Down Arrow 46"/>
          <p:cNvSpPr>
            <a:spLocks noChangeArrowheads="1"/>
          </p:cNvSpPr>
          <p:nvPr/>
        </p:nvSpPr>
        <p:spPr bwMode="auto">
          <a:xfrm>
            <a:off x="2935288" y="2138559"/>
            <a:ext cx="188913" cy="328612"/>
          </a:xfrm>
          <a:prstGeom prst="downArrow">
            <a:avLst>
              <a:gd name="adj1" fmla="val 50000"/>
              <a:gd name="adj2" fmla="val 50147"/>
            </a:avLst>
          </a:prstGeom>
          <a:solidFill>
            <a:srgbClr val="00FFFF"/>
          </a:solidFill>
          <a:ln w="25400">
            <a:solidFill>
              <a:srgbClr val="00956F"/>
            </a:solidFill>
            <a:miter lim="800000"/>
            <a:headEnd/>
            <a:tailEnd/>
          </a:ln>
        </p:spPr>
        <p:txBody>
          <a:bodyPr anchor="ctr"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>
              <a:solidFill>
                <a:srgbClr val="FFFFFF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2" name="Down Arrow 47"/>
          <p:cNvSpPr>
            <a:spLocks noChangeArrowheads="1"/>
          </p:cNvSpPr>
          <p:nvPr/>
        </p:nvSpPr>
        <p:spPr bwMode="auto">
          <a:xfrm>
            <a:off x="3819625" y="2138559"/>
            <a:ext cx="188912" cy="328612"/>
          </a:xfrm>
          <a:prstGeom prst="downArrow">
            <a:avLst>
              <a:gd name="adj1" fmla="val 50000"/>
              <a:gd name="adj2" fmla="val 50156"/>
            </a:avLst>
          </a:prstGeom>
          <a:solidFill>
            <a:srgbClr val="00FFFF"/>
          </a:solidFill>
          <a:ln w="25400">
            <a:solidFill>
              <a:srgbClr val="00956F"/>
            </a:solidFill>
            <a:miter lim="800000"/>
            <a:headEnd/>
            <a:tailEnd/>
          </a:ln>
        </p:spPr>
        <p:txBody>
          <a:bodyPr anchor="ctr"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>
              <a:solidFill>
                <a:srgbClr val="FFFFFF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3" name="Down Arrow 47"/>
          <p:cNvSpPr>
            <a:spLocks noChangeArrowheads="1"/>
          </p:cNvSpPr>
          <p:nvPr/>
        </p:nvSpPr>
        <p:spPr bwMode="auto">
          <a:xfrm>
            <a:off x="4687888" y="2133601"/>
            <a:ext cx="188913" cy="328613"/>
          </a:xfrm>
          <a:prstGeom prst="downArrow">
            <a:avLst>
              <a:gd name="adj1" fmla="val 50000"/>
              <a:gd name="adj2" fmla="val 50534"/>
            </a:avLst>
          </a:prstGeom>
          <a:solidFill>
            <a:srgbClr val="00FFFF"/>
          </a:solidFill>
          <a:ln w="25400">
            <a:solidFill>
              <a:srgbClr val="00956F"/>
            </a:solidFill>
            <a:miter lim="800000"/>
            <a:headEnd/>
            <a:tailEnd/>
          </a:ln>
        </p:spPr>
        <p:txBody>
          <a:bodyPr anchor="ctr"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>
              <a:solidFill>
                <a:srgbClr val="FFFFFF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4" name="AutoShape 19"/>
          <p:cNvSpPr>
            <a:spLocks noChangeArrowheads="1"/>
          </p:cNvSpPr>
          <p:nvPr/>
        </p:nvSpPr>
        <p:spPr bwMode="auto">
          <a:xfrm>
            <a:off x="8638675" y="2112922"/>
            <a:ext cx="304800" cy="346075"/>
          </a:xfrm>
          <a:prstGeom prst="flowChartProcess">
            <a:avLst/>
          </a:prstGeom>
          <a:solidFill>
            <a:srgbClr val="C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 b="1">
              <a:solidFill>
                <a:srgbClr val="FFFFFF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8943475" y="2081171"/>
            <a:ext cx="2667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dirty="0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Blinatumomab</a:t>
            </a:r>
          </a:p>
        </p:txBody>
      </p:sp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1766888" y="3729039"/>
            <a:ext cx="2775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400" b="1" dirty="0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Consolidation phase</a:t>
            </a:r>
          </a:p>
        </p:txBody>
      </p:sp>
      <p:sp>
        <p:nvSpPr>
          <p:cNvPr id="37" name="Text Box 61"/>
          <p:cNvSpPr txBox="1">
            <a:spLocks noChangeArrowheads="1"/>
          </p:cNvSpPr>
          <p:nvPr/>
        </p:nvSpPr>
        <p:spPr bwMode="auto">
          <a:xfrm>
            <a:off x="2400300" y="3719513"/>
            <a:ext cx="1524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400" b="1">
              <a:solidFill>
                <a:srgbClr val="FFFFFF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38" name="AutoShape 6"/>
          <p:cNvSpPr>
            <a:spLocks noChangeArrowheads="1"/>
          </p:cNvSpPr>
          <p:nvPr/>
        </p:nvSpPr>
        <p:spPr bwMode="auto">
          <a:xfrm>
            <a:off x="3505200" y="4213425"/>
            <a:ext cx="895350" cy="395590"/>
          </a:xfrm>
          <a:prstGeom prst="flowChartProcess">
            <a:avLst/>
          </a:prstGeom>
          <a:solidFill>
            <a:srgbClr val="C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b="1" dirty="0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7</a:t>
            </a:r>
          </a:p>
        </p:txBody>
      </p:sp>
      <p:sp>
        <p:nvSpPr>
          <p:cNvPr id="39" name="AutoShape 6"/>
          <p:cNvSpPr>
            <a:spLocks noChangeArrowheads="1"/>
          </p:cNvSpPr>
          <p:nvPr/>
        </p:nvSpPr>
        <p:spPr bwMode="auto">
          <a:xfrm>
            <a:off x="4395788" y="4216511"/>
            <a:ext cx="862012" cy="392504"/>
          </a:xfrm>
          <a:prstGeom prst="flowChartProcess">
            <a:avLst/>
          </a:prstGeom>
          <a:solidFill>
            <a:srgbClr val="C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b="1" dirty="0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8</a:t>
            </a:r>
          </a:p>
        </p:txBody>
      </p: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2590800" y="5593794"/>
            <a:ext cx="472684" cy="373120"/>
          </a:xfrm>
          <a:prstGeom prst="flowChartProcess">
            <a:avLst/>
          </a:prstGeom>
          <a:solidFill>
            <a:srgbClr val="C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b="1" dirty="0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4</a:t>
            </a:r>
          </a:p>
        </p:txBody>
      </p:sp>
      <p:sp>
        <p:nvSpPr>
          <p:cNvPr id="41" name="AutoShape 6"/>
          <p:cNvSpPr>
            <a:spLocks noChangeArrowheads="1"/>
          </p:cNvSpPr>
          <p:nvPr/>
        </p:nvSpPr>
        <p:spPr bwMode="auto">
          <a:xfrm>
            <a:off x="3937926" y="5593682"/>
            <a:ext cx="481674" cy="371475"/>
          </a:xfrm>
          <a:prstGeom prst="flowChartProcess">
            <a:avLst/>
          </a:prstGeom>
          <a:solidFill>
            <a:srgbClr val="C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b="1" dirty="0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8</a:t>
            </a:r>
          </a:p>
        </p:txBody>
      </p:sp>
      <p:sp>
        <p:nvSpPr>
          <p:cNvPr id="42" name="AutoShape 6"/>
          <p:cNvSpPr>
            <a:spLocks noChangeArrowheads="1"/>
          </p:cNvSpPr>
          <p:nvPr/>
        </p:nvSpPr>
        <p:spPr bwMode="auto">
          <a:xfrm>
            <a:off x="5295097" y="5602868"/>
            <a:ext cx="500379" cy="362620"/>
          </a:xfrm>
          <a:prstGeom prst="flowChartProcess">
            <a:avLst/>
          </a:prstGeom>
          <a:solidFill>
            <a:srgbClr val="C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b="1" dirty="0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12</a:t>
            </a:r>
          </a:p>
        </p:txBody>
      </p:sp>
      <p:sp>
        <p:nvSpPr>
          <p:cNvPr id="43" name="AutoShape 6"/>
          <p:cNvSpPr>
            <a:spLocks noChangeArrowheads="1"/>
          </p:cNvSpPr>
          <p:nvPr/>
        </p:nvSpPr>
        <p:spPr bwMode="auto">
          <a:xfrm>
            <a:off x="1770062" y="4215017"/>
            <a:ext cx="839787" cy="393998"/>
          </a:xfrm>
          <a:prstGeom prst="flowChartProcess">
            <a:avLst/>
          </a:prstGeom>
          <a:solidFill>
            <a:srgbClr val="C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b="1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5</a:t>
            </a:r>
          </a:p>
        </p:txBody>
      </p:sp>
      <p:sp>
        <p:nvSpPr>
          <p:cNvPr id="44" name="AutoShape 6"/>
          <p:cNvSpPr>
            <a:spLocks noChangeArrowheads="1"/>
          </p:cNvSpPr>
          <p:nvPr/>
        </p:nvSpPr>
        <p:spPr bwMode="auto">
          <a:xfrm>
            <a:off x="2607308" y="4215017"/>
            <a:ext cx="897892" cy="393998"/>
          </a:xfrm>
          <a:prstGeom prst="flowChartProcess">
            <a:avLst/>
          </a:prstGeom>
          <a:solidFill>
            <a:srgbClr val="C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b="1" dirty="0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6</a:t>
            </a:r>
          </a:p>
        </p:txBody>
      </p:sp>
      <p:sp>
        <p:nvSpPr>
          <p:cNvPr id="45" name="AutoShape 16"/>
          <p:cNvSpPr>
            <a:spLocks noChangeArrowheads="1"/>
          </p:cNvSpPr>
          <p:nvPr/>
        </p:nvSpPr>
        <p:spPr bwMode="auto">
          <a:xfrm>
            <a:off x="5846091" y="2850785"/>
            <a:ext cx="301752" cy="384048"/>
          </a:xfrm>
          <a:prstGeom prst="flowChartProcess">
            <a:avLst/>
          </a:prstGeom>
          <a:gradFill rotWithShape="0">
            <a:gsLst>
              <a:gs pos="0">
                <a:srgbClr val="000000"/>
              </a:gs>
              <a:gs pos="50000">
                <a:srgbClr val="CCCCFF"/>
              </a:gs>
              <a:gs pos="100000">
                <a:srgbClr val="0000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Text Box 19"/>
          <p:cNvSpPr txBox="1">
            <a:spLocks noChangeArrowheads="1"/>
          </p:cNvSpPr>
          <p:nvPr/>
        </p:nvSpPr>
        <p:spPr bwMode="auto">
          <a:xfrm>
            <a:off x="6154174" y="2828066"/>
            <a:ext cx="197997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3300" b="1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3300" b="1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3300" b="1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3300" b="1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33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defTabSz="685800" eaLnBrk="1" hangingPunct="1">
              <a:spcBef>
                <a:spcPct val="0"/>
              </a:spcBef>
              <a:buClrTx/>
              <a:buSzTx/>
              <a:buNone/>
              <a:defRPr/>
            </a:pPr>
            <a:r>
              <a:rPr lang="en-US" altLang="en-US" sz="2000" dirty="0">
                <a:solidFill>
                  <a:srgbClr val="FFFFFF"/>
                </a:solidFill>
                <a:latin typeface="Calibri" panose="020F0502020204030204" pitchFamily="34" charset="0"/>
              </a:rPr>
              <a:t>IT MTX, Ara-C</a:t>
            </a:r>
          </a:p>
        </p:txBody>
      </p:sp>
      <p:sp>
        <p:nvSpPr>
          <p:cNvPr id="47" name="AutoShape 25"/>
          <p:cNvSpPr>
            <a:spLocks noChangeArrowheads="1"/>
          </p:cNvSpPr>
          <p:nvPr/>
        </p:nvSpPr>
        <p:spPr bwMode="auto">
          <a:xfrm>
            <a:off x="1838425" y="2914277"/>
            <a:ext cx="101600" cy="346075"/>
          </a:xfrm>
          <a:prstGeom prst="flowChartProcess">
            <a:avLst/>
          </a:prstGeom>
          <a:gradFill rotWithShape="0">
            <a:gsLst>
              <a:gs pos="0">
                <a:srgbClr val="000000"/>
              </a:gs>
              <a:gs pos="50000">
                <a:srgbClr val="CCCCFF"/>
              </a:gs>
              <a:gs pos="100000">
                <a:srgbClr val="0000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AutoShape 26"/>
          <p:cNvSpPr>
            <a:spLocks noChangeArrowheads="1"/>
          </p:cNvSpPr>
          <p:nvPr/>
        </p:nvSpPr>
        <p:spPr bwMode="auto">
          <a:xfrm>
            <a:off x="2156425" y="2914277"/>
            <a:ext cx="101600" cy="346075"/>
          </a:xfrm>
          <a:prstGeom prst="flowChartProcess">
            <a:avLst/>
          </a:prstGeom>
          <a:gradFill rotWithShape="0">
            <a:gsLst>
              <a:gs pos="0">
                <a:srgbClr val="000000"/>
              </a:gs>
              <a:gs pos="50000">
                <a:srgbClr val="CCCCFF"/>
              </a:gs>
              <a:gs pos="100000">
                <a:srgbClr val="0000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AutoShape 25"/>
          <p:cNvSpPr>
            <a:spLocks noChangeArrowheads="1"/>
          </p:cNvSpPr>
          <p:nvPr/>
        </p:nvSpPr>
        <p:spPr bwMode="auto">
          <a:xfrm>
            <a:off x="2667000" y="2914155"/>
            <a:ext cx="101600" cy="346075"/>
          </a:xfrm>
          <a:prstGeom prst="flowChartProcess">
            <a:avLst/>
          </a:prstGeom>
          <a:gradFill rotWithShape="0">
            <a:gsLst>
              <a:gs pos="0">
                <a:srgbClr val="000000"/>
              </a:gs>
              <a:gs pos="50000">
                <a:srgbClr val="CCCCFF"/>
              </a:gs>
              <a:gs pos="100000">
                <a:srgbClr val="0000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AutoShape 26"/>
          <p:cNvSpPr>
            <a:spLocks noChangeArrowheads="1"/>
          </p:cNvSpPr>
          <p:nvPr/>
        </p:nvSpPr>
        <p:spPr bwMode="auto">
          <a:xfrm>
            <a:off x="2907872" y="2917392"/>
            <a:ext cx="102028" cy="346075"/>
          </a:xfrm>
          <a:prstGeom prst="flowChartProcess">
            <a:avLst/>
          </a:prstGeom>
          <a:gradFill rotWithShape="0">
            <a:gsLst>
              <a:gs pos="0">
                <a:srgbClr val="000000"/>
              </a:gs>
              <a:gs pos="50000">
                <a:srgbClr val="CCCCFF"/>
              </a:gs>
              <a:gs pos="100000">
                <a:srgbClr val="0000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AutoShape 25"/>
          <p:cNvSpPr>
            <a:spLocks noChangeArrowheads="1"/>
          </p:cNvSpPr>
          <p:nvPr/>
        </p:nvSpPr>
        <p:spPr bwMode="auto">
          <a:xfrm>
            <a:off x="3566040" y="2885618"/>
            <a:ext cx="101600" cy="346075"/>
          </a:xfrm>
          <a:prstGeom prst="flowChartProcess">
            <a:avLst/>
          </a:prstGeom>
          <a:gradFill rotWithShape="0">
            <a:gsLst>
              <a:gs pos="0">
                <a:srgbClr val="000000"/>
              </a:gs>
              <a:gs pos="50000">
                <a:srgbClr val="CCCCFF"/>
              </a:gs>
              <a:gs pos="100000">
                <a:srgbClr val="0000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AutoShape 26"/>
          <p:cNvSpPr>
            <a:spLocks noChangeArrowheads="1"/>
          </p:cNvSpPr>
          <p:nvPr/>
        </p:nvSpPr>
        <p:spPr bwMode="auto">
          <a:xfrm>
            <a:off x="3844725" y="2885618"/>
            <a:ext cx="101600" cy="346075"/>
          </a:xfrm>
          <a:prstGeom prst="flowChartProcess">
            <a:avLst/>
          </a:prstGeom>
          <a:gradFill rotWithShape="0">
            <a:gsLst>
              <a:gs pos="0">
                <a:srgbClr val="000000"/>
              </a:gs>
              <a:gs pos="50000">
                <a:srgbClr val="CCCCFF"/>
              </a:gs>
              <a:gs pos="100000">
                <a:srgbClr val="0000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AutoShape 25"/>
          <p:cNvSpPr>
            <a:spLocks noChangeArrowheads="1"/>
          </p:cNvSpPr>
          <p:nvPr/>
        </p:nvSpPr>
        <p:spPr bwMode="auto">
          <a:xfrm>
            <a:off x="4453232" y="2901493"/>
            <a:ext cx="101600" cy="346075"/>
          </a:xfrm>
          <a:prstGeom prst="flowChartProcess">
            <a:avLst/>
          </a:prstGeom>
          <a:gradFill rotWithShape="0">
            <a:gsLst>
              <a:gs pos="0">
                <a:srgbClr val="000000"/>
              </a:gs>
              <a:gs pos="50000">
                <a:srgbClr val="CCCCFF"/>
              </a:gs>
              <a:gs pos="100000">
                <a:srgbClr val="0000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AutoShape 26"/>
          <p:cNvSpPr>
            <a:spLocks noChangeArrowheads="1"/>
          </p:cNvSpPr>
          <p:nvPr/>
        </p:nvSpPr>
        <p:spPr bwMode="auto">
          <a:xfrm>
            <a:off x="4711000" y="2901493"/>
            <a:ext cx="101600" cy="346075"/>
          </a:xfrm>
          <a:prstGeom prst="flowChartProcess">
            <a:avLst/>
          </a:prstGeom>
          <a:gradFill rotWithShape="0">
            <a:gsLst>
              <a:gs pos="0">
                <a:srgbClr val="000000"/>
              </a:gs>
              <a:gs pos="50000">
                <a:srgbClr val="CCCCFF"/>
              </a:gs>
              <a:gs pos="100000">
                <a:srgbClr val="000000"/>
              </a:gs>
            </a:gsLst>
            <a:lin ang="5400000" scaled="1"/>
          </a:gra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itchFamily="34" charset="0"/>
              </a:defRPr>
            </a:lvl1pPr>
            <a:lvl2pPr marL="742950" indent="-28575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itchFamily="34" charset="0"/>
              </a:defRPr>
            </a:lvl2pPr>
            <a:lvl3pPr marL="11430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•"/>
              <a:defRPr sz="2400" b="1">
                <a:solidFill>
                  <a:schemeClr val="bg1"/>
                </a:solidFill>
                <a:latin typeface="Arial" pitchFamily="34" charset="0"/>
              </a:defRPr>
            </a:lvl3pPr>
            <a:lvl4pPr marL="1600200" indent="-228600" defTabSz="685800">
              <a:spcBef>
                <a:spcPct val="20000"/>
              </a:spcBef>
              <a:buClr>
                <a:srgbClr val="00FFFF"/>
              </a:buClr>
              <a:buSzPct val="150000"/>
              <a:buChar char="–"/>
              <a:defRPr sz="2400" b="1">
                <a:solidFill>
                  <a:schemeClr val="bg1"/>
                </a:solidFill>
                <a:latin typeface="Arial" pitchFamily="34" charset="0"/>
              </a:defRPr>
            </a:lvl4pPr>
            <a:lvl5pPr marL="2057400" indent="-228600" defTabSz="685800">
              <a:spcBef>
                <a:spcPct val="20000"/>
              </a:spcBef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5pPr>
            <a:lvl6pPr marL="25146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6pPr>
            <a:lvl7pPr marL="29718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7pPr>
            <a:lvl8pPr marL="34290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8pPr>
            <a:lvl9pPr marL="3886200" indent="-228600" defTabSz="6858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 b="1">
                <a:solidFill>
                  <a:schemeClr val="bg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0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63" name="AutoShape 6"/>
          <p:cNvSpPr>
            <a:spLocks noChangeArrowheads="1"/>
          </p:cNvSpPr>
          <p:nvPr/>
        </p:nvSpPr>
        <p:spPr bwMode="auto">
          <a:xfrm>
            <a:off x="6661550" y="5593682"/>
            <a:ext cx="520500" cy="372245"/>
          </a:xfrm>
          <a:prstGeom prst="flowChartProcess">
            <a:avLst/>
          </a:prstGeom>
          <a:solidFill>
            <a:srgbClr val="C00000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200" b="1" dirty="0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86765" y="5578489"/>
            <a:ext cx="5565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Calibri" panose="020F0502020204030204" pitchFamily="34" charset="0"/>
              </a:rPr>
              <a:t>1-3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222761" y="5583225"/>
            <a:ext cx="55656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Calibri" panose="020F0502020204030204" pitchFamily="34" charset="0"/>
              </a:rPr>
              <a:t>5-7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39818" y="5582651"/>
            <a:ext cx="69923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Calibri" panose="020F0502020204030204" pitchFamily="34" charset="0"/>
              </a:rPr>
              <a:t>9-11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791201" y="5581051"/>
            <a:ext cx="8418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>
                <a:latin typeface="Calibri" panose="020F0502020204030204" pitchFamily="34" charset="0"/>
              </a:rPr>
              <a:t>13-15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22111" y="4868643"/>
            <a:ext cx="31089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FF00"/>
                </a:solidFill>
                <a:latin typeface="Calibri" panose="020F0502020204030204" pitchFamily="34" charset="0"/>
              </a:rPr>
              <a:t>Total INO dose = 2.7 mg/m</a:t>
            </a:r>
            <a:r>
              <a:rPr lang="en-US" sz="2000" b="1" baseline="30000" dirty="0">
                <a:solidFill>
                  <a:srgbClr val="FFFF00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59" name="Text Box 41"/>
          <p:cNvSpPr txBox="1">
            <a:spLocks noChangeArrowheads="1"/>
          </p:cNvSpPr>
          <p:nvPr/>
        </p:nvSpPr>
        <p:spPr bwMode="auto">
          <a:xfrm>
            <a:off x="7694073" y="5376008"/>
            <a:ext cx="2683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912813">
              <a:spcBef>
                <a:spcPct val="20000"/>
              </a:spcBef>
              <a:buChar char="•"/>
              <a:defRPr sz="31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912813">
              <a:spcBef>
                <a:spcPct val="20000"/>
              </a:spcBef>
              <a:buChar char="–"/>
              <a:defRPr sz="27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912813">
              <a:spcBef>
                <a:spcPct val="20000"/>
              </a:spcBef>
              <a:buChar char="•"/>
              <a:defRPr sz="2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912813">
              <a:spcBef>
                <a:spcPct val="20000"/>
              </a:spcBef>
              <a:buChar char="–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912813">
              <a:spcBef>
                <a:spcPct val="20000"/>
              </a:spcBef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912813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9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dirty="0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*Ursodiol 300mg tid for   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dirty="0">
                <a:solidFill>
                  <a:srgbClr val="FFFFFF"/>
                </a:solidFill>
                <a:latin typeface="Calibri" panose="020F0502020204030204" pitchFamily="34" charset="0"/>
                <a:cs typeface="Arial" pitchFamily="34" charset="0"/>
              </a:rPr>
              <a:t>  VOD prophylaxis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A8F89FB-46AB-4E54-8FD7-3E6F0605C36D}"/>
              </a:ext>
            </a:extLst>
          </p:cNvPr>
          <p:cNvSpPr/>
          <p:nvPr/>
        </p:nvSpPr>
        <p:spPr>
          <a:xfrm>
            <a:off x="7512577" y="6519446"/>
            <a:ext cx="4679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1600" b="1" dirty="0">
                <a:solidFill>
                  <a:srgbClr val="66FFFF"/>
                </a:solidFill>
                <a:latin typeface="Calibri" panose="020F0502020204030204" pitchFamily="34" charset="0"/>
              </a:rPr>
              <a:t>Jabbour E et al. </a:t>
            </a:r>
            <a:r>
              <a:rPr lang="en-US" altLang="en-US" sz="1600" b="1" i="1" dirty="0">
                <a:solidFill>
                  <a:srgbClr val="66FFFF"/>
                </a:solidFill>
                <a:latin typeface="Calibri" panose="020F0502020204030204" pitchFamily="34" charset="0"/>
              </a:rPr>
              <a:t>Lancet </a:t>
            </a:r>
            <a:r>
              <a:rPr lang="en-US" altLang="en-US" sz="1600" b="1" i="1" dirty="0" err="1">
                <a:solidFill>
                  <a:srgbClr val="66FFFF"/>
                </a:solidFill>
                <a:latin typeface="Calibri" panose="020F0502020204030204" pitchFamily="34" charset="0"/>
              </a:rPr>
              <a:t>Haematol</a:t>
            </a:r>
            <a:r>
              <a:rPr lang="en-US" altLang="en-US" sz="1600" b="1" i="1" dirty="0">
                <a:solidFill>
                  <a:srgbClr val="66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600" b="1" dirty="0">
                <a:solidFill>
                  <a:srgbClr val="66FFFF"/>
                </a:solidFill>
                <a:latin typeface="Calibri" panose="020F0502020204030204" pitchFamily="34" charset="0"/>
              </a:rPr>
              <a:t>2023;10(6):e433-44</a:t>
            </a:r>
            <a:endParaRPr lang="en-US" altLang="en-US" sz="1600" b="1" i="1" dirty="0">
              <a:solidFill>
                <a:srgbClr val="66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671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itle 1"/>
          <p:cNvSpPr>
            <a:spLocks noGrp="1"/>
          </p:cNvSpPr>
          <p:nvPr>
            <p:ph type="title" idx="4294967295"/>
          </p:nvPr>
        </p:nvSpPr>
        <p:spPr>
          <a:xfrm>
            <a:off x="152400" y="152400"/>
            <a:ext cx="12039600" cy="914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4000" dirty="0">
                <a:latin typeface="Calibri" panose="020F0502020204030204" pitchFamily="34" charset="0"/>
              </a:rPr>
              <a:t>Mini-HCVD + INO ± Blina in Older ALL: Response Rates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/>
        </p:nvGraphicFramePr>
        <p:xfrm>
          <a:off x="1143000" y="1143000"/>
          <a:ext cx="9906000" cy="3413760"/>
        </p:xfrm>
        <a:graphic>
          <a:graphicData uri="http://schemas.openxmlformats.org/drawingml/2006/table">
            <a:tbl>
              <a:tblPr/>
              <a:tblGrid>
                <a:gridCol w="492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Response (N=74*)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N (%)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231775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ORR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73 (99)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461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FF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CR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66 (89)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461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FF"/>
                        </a:buClr>
                        <a:buSzPct val="150000"/>
                        <a:buFontTx/>
                        <a:buNone/>
                        <a:tabLst>
                          <a:tab pos="346075" algn="l"/>
                        </a:tabLst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CRp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6 (8)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461963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FF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CRi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 (1)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2317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FF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No response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1 (1)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2317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FF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Early death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1327093" y="6292326"/>
            <a:ext cx="3944868" cy="400110"/>
          </a:xfrm>
          <a:prstGeom prst="rect">
            <a:avLst/>
          </a:prstGeom>
          <a:noFill/>
          <a:ln w="31750">
            <a:noFill/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algn="ctr">
              <a:spcBef>
                <a:spcPct val="0"/>
              </a:spcBef>
              <a:buClr>
                <a:srgbClr val="00FFFF"/>
              </a:buClr>
              <a:buSzPct val="150000"/>
              <a:buNone/>
              <a:defRPr/>
            </a:pPr>
            <a:r>
              <a:rPr lang="en-US" altLang="en-US" sz="2000" b="1" dirty="0">
                <a:solidFill>
                  <a:srgbClr val="FFFFFF"/>
                </a:solidFill>
                <a:latin typeface="Calibri" panose="020F0502020204030204" pitchFamily="34" charset="0"/>
              </a:rPr>
              <a:t>* 6 pts were enrolled in CR</a:t>
            </a:r>
            <a:endParaRPr lang="en-US" altLang="en-US" sz="2000" dirty="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413203"/>
              </p:ext>
            </p:extLst>
          </p:nvPr>
        </p:nvGraphicFramePr>
        <p:xfrm>
          <a:off x="1143000" y="4632960"/>
          <a:ext cx="9906000" cy="1463040"/>
        </p:xfrm>
        <a:graphic>
          <a:graphicData uri="http://schemas.openxmlformats.org/drawingml/2006/table">
            <a:tbl>
              <a:tblPr/>
              <a:tblGrid>
                <a:gridCol w="492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7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45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Flow MRD response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N (%)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544">
                <a:tc>
                  <a:txBody>
                    <a:bodyPr/>
                    <a:lstStyle/>
                    <a:p>
                      <a:pPr marL="231775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Cycle 1, Day 21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61/72 (85)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54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231775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FFFF"/>
                        </a:buClr>
                        <a:buSzPct val="150000"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Overall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74/79 (94)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168B54D-43DA-A452-F86D-A492492EA33B}"/>
              </a:ext>
            </a:extLst>
          </p:cNvPr>
          <p:cNvSpPr/>
          <p:nvPr/>
        </p:nvSpPr>
        <p:spPr>
          <a:xfrm>
            <a:off x="7512577" y="6519446"/>
            <a:ext cx="4679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1600" b="1" dirty="0">
                <a:solidFill>
                  <a:srgbClr val="66FFFF"/>
                </a:solidFill>
                <a:latin typeface="Calibri" panose="020F0502020204030204" pitchFamily="34" charset="0"/>
              </a:rPr>
              <a:t>Jabbour E et al. </a:t>
            </a:r>
            <a:r>
              <a:rPr lang="en-US" altLang="en-US" sz="1600" b="1" i="1" dirty="0">
                <a:solidFill>
                  <a:srgbClr val="66FFFF"/>
                </a:solidFill>
                <a:latin typeface="Calibri" panose="020F0502020204030204" pitchFamily="34" charset="0"/>
              </a:rPr>
              <a:t>Lancet </a:t>
            </a:r>
            <a:r>
              <a:rPr lang="en-US" altLang="en-US" sz="1600" b="1" i="1" dirty="0" err="1">
                <a:solidFill>
                  <a:srgbClr val="66FFFF"/>
                </a:solidFill>
                <a:latin typeface="Calibri" panose="020F0502020204030204" pitchFamily="34" charset="0"/>
              </a:rPr>
              <a:t>Haematol</a:t>
            </a:r>
            <a:r>
              <a:rPr lang="en-US" altLang="en-US" sz="1600" b="1" i="1" dirty="0">
                <a:solidFill>
                  <a:srgbClr val="66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600" b="1" dirty="0">
                <a:solidFill>
                  <a:srgbClr val="66FFFF"/>
                </a:solidFill>
                <a:latin typeface="Calibri" panose="020F0502020204030204" pitchFamily="34" charset="0"/>
              </a:rPr>
              <a:t>2023;10(6):e433-44</a:t>
            </a:r>
            <a:endParaRPr lang="en-US" altLang="en-US" sz="1600" b="1" i="1" dirty="0">
              <a:solidFill>
                <a:srgbClr val="66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889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9459"/>
    </mc:Choice>
    <mc:Fallback xmlns="">
      <p:transition advTm="29459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itle 1"/>
          <p:cNvSpPr>
            <a:spLocks noGrp="1"/>
          </p:cNvSpPr>
          <p:nvPr>
            <p:ph type="title" idx="4294967295"/>
          </p:nvPr>
        </p:nvSpPr>
        <p:spPr>
          <a:xfrm>
            <a:off x="1524000" y="152400"/>
            <a:ext cx="9144000" cy="9144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4000" dirty="0">
                <a:latin typeface="Calibri" panose="020F0502020204030204" pitchFamily="34" charset="0"/>
              </a:rPr>
              <a:t>Mini-HCVD + INO ± Blina in Older ALL:</a:t>
            </a:r>
            <a:br>
              <a:rPr lang="en-US" sz="4000" dirty="0">
                <a:latin typeface="Calibri" panose="020F0502020204030204" pitchFamily="34" charset="0"/>
              </a:rPr>
            </a:br>
            <a:r>
              <a:rPr lang="en-US" sz="4000" dirty="0">
                <a:latin typeface="Calibri" panose="020F0502020204030204" pitchFamily="34" charset="0"/>
              </a:rPr>
              <a:t>PFS and OS (Entire Cohort)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94C3745-C8AA-AAC0-9177-913589AE5F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31" b="57778"/>
          <a:stretch/>
        </p:blipFill>
        <p:spPr bwMode="auto">
          <a:xfrm>
            <a:off x="142875" y="1447800"/>
            <a:ext cx="119062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0FA4A3-CBCA-0459-7BA4-5BCB33E97E6F}"/>
              </a:ext>
            </a:extLst>
          </p:cNvPr>
          <p:cNvSpPr/>
          <p:nvPr/>
        </p:nvSpPr>
        <p:spPr>
          <a:xfrm>
            <a:off x="7512577" y="6519446"/>
            <a:ext cx="4679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1600" b="1" dirty="0">
                <a:solidFill>
                  <a:srgbClr val="66FFFF"/>
                </a:solidFill>
                <a:latin typeface="Calibri" panose="020F0502020204030204" pitchFamily="34" charset="0"/>
              </a:rPr>
              <a:t>Jabbour E et al. </a:t>
            </a:r>
            <a:r>
              <a:rPr lang="en-US" altLang="en-US" sz="1600" b="1" i="1" dirty="0">
                <a:solidFill>
                  <a:srgbClr val="66FFFF"/>
                </a:solidFill>
                <a:latin typeface="Calibri" panose="020F0502020204030204" pitchFamily="34" charset="0"/>
              </a:rPr>
              <a:t>Lancet </a:t>
            </a:r>
            <a:r>
              <a:rPr lang="en-US" altLang="en-US" sz="1600" b="1" i="1" dirty="0" err="1">
                <a:solidFill>
                  <a:srgbClr val="66FFFF"/>
                </a:solidFill>
                <a:latin typeface="Calibri" panose="020F0502020204030204" pitchFamily="34" charset="0"/>
              </a:rPr>
              <a:t>Haematol</a:t>
            </a:r>
            <a:r>
              <a:rPr lang="en-US" altLang="en-US" sz="1600" b="1" i="1" dirty="0">
                <a:solidFill>
                  <a:srgbClr val="66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600" b="1" dirty="0">
                <a:solidFill>
                  <a:srgbClr val="66FFFF"/>
                </a:solidFill>
                <a:latin typeface="Calibri" panose="020F0502020204030204" pitchFamily="34" charset="0"/>
              </a:rPr>
              <a:t>2023;10(6):e433-44</a:t>
            </a:r>
            <a:endParaRPr lang="en-US" altLang="en-US" sz="1600" b="1" i="1" dirty="0">
              <a:solidFill>
                <a:srgbClr val="66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17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20795"/>
    </mc:Choice>
    <mc:Fallback xmlns="">
      <p:transition advTm="20795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9FACD-255F-4BCA-A36D-E1000DFC431D}"/>
              </a:ext>
            </a:extLst>
          </p:cNvPr>
          <p:cNvSpPr txBox="1">
            <a:spLocks/>
          </p:cNvSpPr>
          <p:nvPr/>
        </p:nvSpPr>
        <p:spPr bwMode="auto">
          <a:xfrm>
            <a:off x="1524000" y="22860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00"/>
                </a:solidFill>
                <a:latin typeface="Arial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00"/>
                </a:solidFill>
                <a:latin typeface="Arial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00"/>
                </a:solidFill>
                <a:latin typeface="Arial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00"/>
                </a:solidFill>
                <a:latin typeface="Arial" pitchFamily="34" charset="0"/>
              </a:defRPr>
            </a:lvl5pPr>
            <a:lvl6pPr marL="3429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00"/>
                </a:solidFill>
                <a:latin typeface="Arial" pitchFamily="34" charset="0"/>
              </a:defRPr>
            </a:lvl6pPr>
            <a:lvl7pPr marL="6858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00"/>
                </a:solidFill>
                <a:latin typeface="Arial" pitchFamily="34" charset="0"/>
              </a:defRPr>
            </a:lvl7pPr>
            <a:lvl8pPr marL="10287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00"/>
                </a:solidFill>
                <a:latin typeface="Arial" pitchFamily="34" charset="0"/>
              </a:defRPr>
            </a:lvl8pPr>
            <a:lvl9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000" b="1">
                <a:solidFill>
                  <a:srgbClr val="FFFF00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85000"/>
              </a:lnSpc>
            </a:pPr>
            <a:r>
              <a:rPr lang="en-US" sz="4000" kern="0" dirty="0">
                <a:latin typeface="Calibri" panose="020F0502020204030204" pitchFamily="34" charset="0"/>
              </a:rPr>
              <a:t>Mini-HCVD + INO ± </a:t>
            </a:r>
            <a:r>
              <a:rPr lang="en-US" sz="4000" kern="0" dirty="0" err="1">
                <a:latin typeface="Calibri" panose="020F0502020204030204" pitchFamily="34" charset="0"/>
              </a:rPr>
              <a:t>Blina</a:t>
            </a:r>
            <a:r>
              <a:rPr lang="en-US" sz="4000" kern="0" dirty="0">
                <a:latin typeface="Calibri" panose="020F0502020204030204" pitchFamily="34" charset="0"/>
              </a:rPr>
              <a:t> in Older ALL:  Impact of Age and Cytogenetics (OS)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7B54CC-1D82-2797-3345-3D0ED6D90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2787" y="1600200"/>
            <a:ext cx="6343013" cy="46482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7C58D0-BCFA-9126-F64E-0E8A4C26D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7" y="1600200"/>
            <a:ext cx="5657213" cy="4648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B68DAEC-B857-63E5-B165-6E3B9616B11D}"/>
              </a:ext>
            </a:extLst>
          </p:cNvPr>
          <p:cNvSpPr/>
          <p:nvPr/>
        </p:nvSpPr>
        <p:spPr>
          <a:xfrm>
            <a:off x="7512577" y="6519446"/>
            <a:ext cx="467942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1600" b="1" dirty="0">
                <a:solidFill>
                  <a:srgbClr val="66FFFF"/>
                </a:solidFill>
                <a:latin typeface="Calibri" panose="020F0502020204030204" pitchFamily="34" charset="0"/>
              </a:rPr>
              <a:t>Jabbour E et al. </a:t>
            </a:r>
            <a:r>
              <a:rPr lang="en-US" altLang="en-US" sz="1600" b="1" i="1" dirty="0">
                <a:solidFill>
                  <a:srgbClr val="66FFFF"/>
                </a:solidFill>
                <a:latin typeface="Calibri" panose="020F0502020204030204" pitchFamily="34" charset="0"/>
              </a:rPr>
              <a:t>Lancet </a:t>
            </a:r>
            <a:r>
              <a:rPr lang="en-US" altLang="en-US" sz="1600" b="1" i="1" dirty="0" err="1">
                <a:solidFill>
                  <a:srgbClr val="66FFFF"/>
                </a:solidFill>
                <a:latin typeface="Calibri" panose="020F0502020204030204" pitchFamily="34" charset="0"/>
              </a:rPr>
              <a:t>Haematol</a:t>
            </a:r>
            <a:r>
              <a:rPr lang="en-US" altLang="en-US" sz="1600" b="1" i="1" dirty="0">
                <a:solidFill>
                  <a:srgbClr val="66FFFF"/>
                </a:solidFill>
                <a:latin typeface="Calibri" panose="020F0502020204030204" pitchFamily="34" charset="0"/>
              </a:rPr>
              <a:t> </a:t>
            </a:r>
            <a:r>
              <a:rPr lang="en-US" altLang="en-US" sz="1600" b="1" dirty="0">
                <a:solidFill>
                  <a:srgbClr val="66FFFF"/>
                </a:solidFill>
                <a:latin typeface="Calibri" panose="020F0502020204030204" pitchFamily="34" charset="0"/>
              </a:rPr>
              <a:t>2023;10(6):e433-44</a:t>
            </a:r>
            <a:endParaRPr lang="en-US" altLang="en-US" sz="1600" b="1" i="1" dirty="0">
              <a:solidFill>
                <a:srgbClr val="66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4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97971"/>
            <a:ext cx="10134600" cy="1571466"/>
          </a:xfrm>
        </p:spPr>
        <p:txBody>
          <a:bodyPr/>
          <a:lstStyle/>
          <a:p>
            <a:r>
              <a:rPr lang="en-US" alt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INO + Blinatumomab in Older ALL (</a:t>
            </a:r>
            <a:r>
              <a:rPr lang="en-US" alt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Alliance A041703)</a:t>
            </a:r>
            <a:endParaRPr lang="en-US" sz="48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DD9A473-34A9-42DD-91DF-8C0A11AB27E4}"/>
              </a:ext>
            </a:extLst>
          </p:cNvPr>
          <p:cNvSpPr txBox="1">
            <a:spLocks/>
          </p:cNvSpPr>
          <p:nvPr/>
        </p:nvSpPr>
        <p:spPr>
          <a:xfrm>
            <a:off x="228600" y="1680323"/>
            <a:ext cx="11430000" cy="44958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33 adults ≥60 years with newly diagnosed Ph-negative, CD22+ B-cell ALL</a:t>
            </a:r>
          </a:p>
          <a:p>
            <a:pPr>
              <a:spcBef>
                <a:spcPts val="18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Regimen</a:t>
            </a:r>
          </a:p>
          <a:p>
            <a:pPr lvl="1">
              <a:spcBef>
                <a:spcPts val="18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Induction: INO 0.8/0.5/0.5 mg/m2 on days 1, 8 and 5 (cycle 1), then INO 0.5 mg/m2 on days 1, 8 and 15 (cycle 2)</a:t>
            </a:r>
          </a:p>
          <a:p>
            <a:pPr lvl="1">
              <a:spcBef>
                <a:spcPts val="18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Consolidation: Blinatumomab (standard doses) x 4-5 cycles</a:t>
            </a:r>
          </a:p>
          <a:p>
            <a:pPr lvl="1">
              <a:spcBef>
                <a:spcPts val="18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CNS prophylaxis with IT MTX x 8 doses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28886E-3593-4912-BC89-E68CDA059B9B}"/>
              </a:ext>
            </a:extLst>
          </p:cNvPr>
          <p:cNvSpPr/>
          <p:nvPr/>
        </p:nvSpPr>
        <p:spPr>
          <a:xfrm>
            <a:off x="8001000" y="6421475"/>
            <a:ext cx="4013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1600" b="1" dirty="0">
                <a:solidFill>
                  <a:srgbClr val="66FFFF"/>
                </a:solidFill>
                <a:latin typeface="Calibri" panose="020F0502020204030204" pitchFamily="34" charset="0"/>
              </a:rPr>
              <a:t>Wieduwilt MJ et al. EHA 2023 (abstract S117)</a:t>
            </a:r>
          </a:p>
        </p:txBody>
      </p:sp>
    </p:spTree>
    <p:extLst>
      <p:ext uri="{BB962C8B-B14F-4D97-AF65-F5344CB8AC3E}">
        <p14:creationId xmlns:p14="http://schemas.microsoft.com/office/powerpoint/2010/main" val="86078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451"/>
              </a:spcBef>
              <a:buNone/>
            </a:pPr>
            <a:r>
              <a:rPr lang="en-GB" sz="2800" b="1" dirty="0"/>
              <a:t>None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89115" y="573833"/>
            <a:ext cx="8358327" cy="745303"/>
          </a:xfrm>
        </p:spPr>
        <p:txBody>
          <a:bodyPr/>
          <a:lstStyle/>
          <a:p>
            <a:pPr algn="l"/>
            <a:r>
              <a:rPr lang="en-US" altLang="en-US" sz="4000" dirty="0"/>
              <a:t>Disclosures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55338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97971"/>
            <a:ext cx="10134600" cy="1571466"/>
          </a:xfrm>
        </p:spPr>
        <p:txBody>
          <a:bodyPr/>
          <a:lstStyle/>
          <a:p>
            <a:r>
              <a:rPr lang="en-US" alt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INO + Blinatumomab in Older ALL (</a:t>
            </a:r>
            <a:r>
              <a:rPr lang="en-US" altLang="en-US" sz="4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Alliance A041703)</a:t>
            </a:r>
            <a:endParaRPr lang="en-US" sz="4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7919273-3A9B-4084-9215-8E07D85AFA16}"/>
              </a:ext>
            </a:extLst>
          </p:cNvPr>
          <p:cNvGrpSpPr>
            <a:grpSpLocks/>
          </p:cNvGrpSpPr>
          <p:nvPr/>
        </p:nvGrpSpPr>
        <p:grpSpPr bwMode="auto">
          <a:xfrm>
            <a:off x="386229" y="2242458"/>
            <a:ext cx="5638800" cy="4058444"/>
            <a:chOff x="1981200" y="2286000"/>
            <a:chExt cx="5060950" cy="3795395"/>
          </a:xfrm>
        </p:grpSpPr>
        <p:pic>
          <p:nvPicPr>
            <p:cNvPr id="6" name="Picture 5" descr="Chart&#10;&#10;Description automatically generated">
              <a:extLst>
                <a:ext uri="{FF2B5EF4-FFF2-40B4-BE49-F238E27FC236}">
                  <a16:creationId xmlns:a16="http://schemas.microsoft.com/office/drawing/2014/main" id="{758DDA9B-621D-4FF1-8A13-EF7FB33A5D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81200" y="2286000"/>
              <a:ext cx="5060950" cy="3795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2">
              <a:extLst>
                <a:ext uri="{FF2B5EF4-FFF2-40B4-BE49-F238E27FC236}">
                  <a16:creationId xmlns:a16="http://schemas.microsoft.com/office/drawing/2014/main" id="{7304320C-8BDD-4F62-804C-354B9D7DFF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35564" y="5253550"/>
              <a:ext cx="3253374" cy="446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4400" kern="1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sz="4400" kern="1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sz="4400" kern="1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sz="4400" kern="1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sz="4400" kern="1200">
                  <a:solidFill>
                    <a:schemeClr val="tx2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  <a:cs typeface="+mn-cs"/>
                </a:defRPr>
              </a:lvl9pPr>
            </a:lstStyle>
            <a:p>
              <a:r>
                <a:rPr lang="en-US" alt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1-year EFS 75% (95% CI: 61-92%)</a:t>
              </a:r>
            </a:p>
            <a:p>
              <a:endParaRPr lang="en-US" altLang="en-US" sz="500" b="1" dirty="0"/>
            </a:p>
          </p:txBody>
        </p:sp>
      </p:grpSp>
      <p:pic>
        <p:nvPicPr>
          <p:cNvPr id="8" name="Picture 7" descr="Chart, waterfall chart&#10;&#10;Description automatically generated">
            <a:extLst>
              <a:ext uri="{FF2B5EF4-FFF2-40B4-BE49-F238E27FC236}">
                <a16:creationId xmlns:a16="http://schemas.microsoft.com/office/drawing/2014/main" id="{16D7256A-B0C8-453A-B226-CEA64BD70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6786" y="2242458"/>
            <a:ext cx="5410414" cy="405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E6FD7E30-409B-4529-BB5B-E152F98FD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421124"/>
            <a:ext cx="3559308" cy="47705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sz="4400" kern="1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sz="4400" kern="1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sz="4400" kern="1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sz="4400" kern="1200">
                <a:solidFill>
                  <a:schemeClr val="tx2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defRPr>
            </a:lvl9pPr>
          </a:lstStyle>
          <a:p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1-year OS 84% (95% CI: 72-98%)</a:t>
            </a:r>
          </a:p>
          <a:p>
            <a:endParaRPr lang="en-US" altLang="en-US" sz="5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5D807-F701-4A3E-BBB9-5EE054406856}"/>
              </a:ext>
            </a:extLst>
          </p:cNvPr>
          <p:cNvSpPr txBox="1"/>
          <p:nvPr/>
        </p:nvSpPr>
        <p:spPr>
          <a:xfrm>
            <a:off x="2438400" y="1669437"/>
            <a:ext cx="82323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</a:rPr>
              <a:t>Overall response rate: 32/33 (96%) – 85% after INO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1FE7B6-D33A-41B7-A774-88148BB7440E}"/>
              </a:ext>
            </a:extLst>
          </p:cNvPr>
          <p:cNvSpPr txBox="1"/>
          <p:nvPr/>
        </p:nvSpPr>
        <p:spPr>
          <a:xfrm>
            <a:off x="892471" y="4073604"/>
            <a:ext cx="360701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Events (n=12)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Relapse (n=9)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Death with refractory ALL (n=1)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Death in remission (n=2)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8BD3A-1FE2-4A25-AC30-B15162F77D6A}"/>
              </a:ext>
            </a:extLst>
          </p:cNvPr>
          <p:cNvSpPr/>
          <p:nvPr/>
        </p:nvSpPr>
        <p:spPr>
          <a:xfrm>
            <a:off x="8001000" y="6421475"/>
            <a:ext cx="401302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1600" b="1" dirty="0">
                <a:solidFill>
                  <a:srgbClr val="66FFFF"/>
                </a:solidFill>
                <a:latin typeface="Calibri" panose="020F0502020204030204" pitchFamily="34" charset="0"/>
              </a:rPr>
              <a:t>Wieduwilt MJ et al. EHA 2023 (abstract S117)</a:t>
            </a:r>
          </a:p>
        </p:txBody>
      </p:sp>
    </p:spTree>
    <p:extLst>
      <p:ext uri="{BB962C8B-B14F-4D97-AF65-F5344CB8AC3E}">
        <p14:creationId xmlns:p14="http://schemas.microsoft.com/office/powerpoint/2010/main" val="2628703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itle 1"/>
          <p:cNvSpPr>
            <a:spLocks noGrp="1"/>
          </p:cNvSpPr>
          <p:nvPr>
            <p:ph type="title" idx="4294967295"/>
          </p:nvPr>
        </p:nvSpPr>
        <p:spPr>
          <a:xfrm>
            <a:off x="228600" y="26126"/>
            <a:ext cx="11811000" cy="160020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sz="4400" dirty="0">
                <a:latin typeface="Calibri" panose="020F0502020204030204" pitchFamily="34" charset="0"/>
              </a:rPr>
              <a:t>Low-Intensity Chemotherapy + Blinatumomab in Older Adults with B-cell ALL (GMALL BOLD)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228600" y="1828800"/>
            <a:ext cx="8229600" cy="5612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  <a:buClr>
                <a:srgbClr val="00CC99">
                  <a:lumMod val="60000"/>
                  <a:lumOff val="40000"/>
                </a:srgbClr>
              </a:buClr>
              <a:defRPr/>
            </a:pPr>
            <a:r>
              <a:rPr lang="en-US" sz="2800" b="1" dirty="0">
                <a:solidFill>
                  <a:sysClr val="window" lastClr="FFFFFF"/>
                </a:solidFill>
                <a:latin typeface="Calibri"/>
              </a:rPr>
              <a:t>Regimen: GMALL low-intensity chemotherapy protocol + up to 4 cycles of blinatumomab</a:t>
            </a:r>
          </a:p>
          <a:p>
            <a:pPr>
              <a:spcBef>
                <a:spcPts val="1800"/>
              </a:spcBef>
              <a:buClr>
                <a:srgbClr val="00CC99">
                  <a:lumMod val="60000"/>
                  <a:lumOff val="40000"/>
                </a:srgbClr>
              </a:buClr>
              <a:defRPr/>
            </a:pPr>
            <a:r>
              <a:rPr lang="en-US" sz="2800" b="1" dirty="0">
                <a:solidFill>
                  <a:sysClr val="window" lastClr="FFFFFF"/>
                </a:solidFill>
                <a:latin typeface="Calibri"/>
              </a:rPr>
              <a:t>Median age 66 years (range, 56-76 years)</a:t>
            </a:r>
          </a:p>
          <a:p>
            <a:pPr>
              <a:spcBef>
                <a:spcPts val="1800"/>
              </a:spcBef>
              <a:buClr>
                <a:srgbClr val="00CC99">
                  <a:lumMod val="60000"/>
                  <a:lumOff val="40000"/>
                </a:srgbClr>
              </a:buClr>
              <a:defRPr/>
            </a:pPr>
            <a:r>
              <a:rPr lang="en-US" sz="2800" b="1" dirty="0">
                <a:solidFill>
                  <a:sysClr val="window" lastClr="FFFFFF"/>
                </a:solidFill>
                <a:latin typeface="Calibri"/>
              </a:rPr>
              <a:t>CR/CRi rate after induction + blinatumomab: 76%</a:t>
            </a:r>
          </a:p>
          <a:p>
            <a:pPr>
              <a:spcBef>
                <a:spcPts val="1800"/>
              </a:spcBef>
              <a:buClr>
                <a:srgbClr val="00CC99">
                  <a:lumMod val="60000"/>
                  <a:lumOff val="40000"/>
                </a:srgbClr>
              </a:buClr>
              <a:defRPr/>
            </a:pPr>
            <a:r>
              <a:rPr lang="en-US" sz="2800" b="1" dirty="0">
                <a:solidFill>
                  <a:sysClr val="window" lastClr="FFFFFF"/>
                </a:solidFill>
                <a:latin typeface="Calibri"/>
              </a:rPr>
              <a:t>3-year OS rate: 67%</a:t>
            </a:r>
          </a:p>
          <a:p>
            <a:pPr lvl="1">
              <a:spcBef>
                <a:spcPts val="1800"/>
              </a:spcBef>
              <a:buClr>
                <a:srgbClr val="00CC99">
                  <a:lumMod val="60000"/>
                  <a:lumOff val="40000"/>
                </a:srgbClr>
              </a:buClr>
              <a:defRPr/>
            </a:pPr>
            <a:r>
              <a:rPr lang="en-US" sz="2400" b="1" dirty="0">
                <a:solidFill>
                  <a:sysClr val="window" lastClr="FFFFFF"/>
                </a:solidFill>
                <a:latin typeface="Calibri"/>
              </a:rPr>
              <a:t>3-year OS: 81% for age 55-65 years; 53% for age &gt;65 years</a:t>
            </a:r>
          </a:p>
          <a:p>
            <a:pPr>
              <a:spcBef>
                <a:spcPts val="1800"/>
              </a:spcBef>
              <a:buClr>
                <a:srgbClr val="00CC99">
                  <a:lumMod val="60000"/>
                  <a:lumOff val="40000"/>
                </a:srgbClr>
              </a:buClr>
              <a:defRPr/>
            </a:pPr>
            <a:r>
              <a:rPr lang="en-US" sz="2800" b="1" dirty="0">
                <a:solidFill>
                  <a:sysClr val="window" lastClr="FFFFFF"/>
                </a:solidFill>
                <a:latin typeface="Calibri"/>
              </a:rPr>
              <a:t>Outcomes appear superior to regimen without blinatumomab</a:t>
            </a:r>
          </a:p>
        </p:txBody>
      </p:sp>
      <p:sp>
        <p:nvSpPr>
          <p:cNvPr id="4" name="Rectangle 3"/>
          <p:cNvSpPr/>
          <p:nvPr/>
        </p:nvSpPr>
        <p:spPr>
          <a:xfrm>
            <a:off x="8246625" y="6519446"/>
            <a:ext cx="395332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1600" b="1" dirty="0" err="1">
                <a:solidFill>
                  <a:srgbClr val="00CC99">
                    <a:lumMod val="60000"/>
                    <a:lumOff val="40000"/>
                  </a:srgbClr>
                </a:solidFill>
                <a:latin typeface="Calibri" panose="020F0502020204030204" pitchFamily="34" charset="0"/>
              </a:rPr>
              <a:t>Goekbuget</a:t>
            </a:r>
            <a:r>
              <a:rPr lang="en-US" altLang="en-US" sz="1600" b="1" dirty="0">
                <a:solidFill>
                  <a:srgbClr val="00CC99">
                    <a:lumMod val="60000"/>
                    <a:lumOff val="40000"/>
                  </a:srgbClr>
                </a:solidFill>
                <a:latin typeface="Calibri" panose="020F0502020204030204" pitchFamily="34" charset="0"/>
              </a:rPr>
              <a:t> N et al. ASH 2023 (abstract #964)</a:t>
            </a:r>
          </a:p>
        </p:txBody>
      </p:sp>
      <p:pic>
        <p:nvPicPr>
          <p:cNvPr id="3074" name="Picture 2" descr="Figure 1">
            <a:extLst>
              <a:ext uri="{FF2B5EF4-FFF2-40B4-BE49-F238E27FC236}">
                <a16:creationId xmlns:a16="http://schemas.microsoft.com/office/drawing/2014/main" id="{A5633412-7FA5-CC79-1EC0-510522B27E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684" t="5084" r="-952" b="20784"/>
          <a:stretch/>
        </p:blipFill>
        <p:spPr bwMode="auto">
          <a:xfrm>
            <a:off x="8527515" y="2667000"/>
            <a:ext cx="3642026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2757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E07BC5F3-6E86-4839-BE42-3FCD79FCBC5B}"/>
              </a:ext>
            </a:extLst>
          </p:cNvPr>
          <p:cNvSpPr txBox="1">
            <a:spLocks/>
          </p:cNvSpPr>
          <p:nvPr/>
        </p:nvSpPr>
        <p:spPr bwMode="auto">
          <a:xfrm>
            <a:off x="0" y="-4282"/>
            <a:ext cx="12130642" cy="1559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4" tIns="45718" rIns="91434" bIns="45718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rgbClr val="FFFF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rgbClr val="FFFF00"/>
                </a:solidFill>
                <a:latin typeface="Arial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rgbClr val="FFFF00"/>
                </a:solidFill>
                <a:latin typeface="Arial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rgbClr val="FFFF00"/>
                </a:solidFill>
                <a:latin typeface="Arial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rgbClr val="FFFF00"/>
                </a:solidFill>
                <a:latin typeface="Arial" pitchFamily="34" charset="0"/>
              </a:defRPr>
            </a:lvl5pPr>
            <a:lvl6pPr marL="45717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rgbClr val="FFFF00"/>
                </a:solidFill>
                <a:latin typeface="Arial" pitchFamily="34" charset="0"/>
              </a:defRPr>
            </a:lvl6pPr>
            <a:lvl7pPr marL="914340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rgbClr val="FFFF00"/>
                </a:solidFill>
                <a:latin typeface="Arial" pitchFamily="34" charset="0"/>
              </a:defRPr>
            </a:lvl7pPr>
            <a:lvl8pPr marL="1371511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rgbClr val="FFFF00"/>
                </a:solidFill>
                <a:latin typeface="Arial" pitchFamily="34" charset="0"/>
              </a:defRPr>
            </a:lvl8pPr>
            <a:lvl9pPr marL="1828682" algn="ctr" rtl="0" eaLnBrk="1" fontAlgn="base" hangingPunct="1">
              <a:spcBef>
                <a:spcPct val="0"/>
              </a:spcBef>
              <a:spcAft>
                <a:spcPct val="0"/>
              </a:spcAft>
              <a:defRPr sz="4100" b="1">
                <a:solidFill>
                  <a:srgbClr val="FFFF00"/>
                </a:solidFill>
                <a:latin typeface="Arial" pitchFamily="34" charset="0"/>
              </a:defRPr>
            </a:lvl9pPr>
          </a:lstStyle>
          <a:p>
            <a:r>
              <a:rPr lang="en-US" sz="3600" kern="0" dirty="0">
                <a:latin typeface="Calibri" panose="020F0502020204030204" pitchFamily="34" charset="0"/>
                <a:cs typeface="Calibri" panose="020F0502020204030204" pitchFamily="34" charset="0"/>
              </a:rPr>
              <a:t>Golden Gate Study – Randomized Phase 3 Trial:</a:t>
            </a:r>
          </a:p>
          <a:p>
            <a:r>
              <a:rPr lang="en-US" sz="3600" kern="0" dirty="0">
                <a:latin typeface="Calibri" panose="020F0502020204030204" pitchFamily="34" charset="0"/>
                <a:cs typeface="Calibri" panose="020F0502020204030204" pitchFamily="34" charset="0"/>
              </a:rPr>
              <a:t>Frontline Blinatumomab Newly Diagnosed Ph- ALL (≥40 Years)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613E2-60C5-49C7-8AC2-B50FC38D0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61" y="1399464"/>
            <a:ext cx="11864235" cy="49499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9282A8-7857-412B-BBEA-250C5CD247E2}"/>
              </a:ext>
            </a:extLst>
          </p:cNvPr>
          <p:cNvSpPr txBox="1"/>
          <p:nvPr/>
        </p:nvSpPr>
        <p:spPr>
          <a:xfrm>
            <a:off x="1305588" y="6401370"/>
            <a:ext cx="9601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Co-primary endpoints: OS and EFS (including lack of MRD negativity at treatment failure)</a:t>
            </a:r>
          </a:p>
        </p:txBody>
      </p:sp>
    </p:spTree>
    <p:extLst>
      <p:ext uri="{BB962C8B-B14F-4D97-AF65-F5344CB8AC3E}">
        <p14:creationId xmlns:p14="http://schemas.microsoft.com/office/powerpoint/2010/main" val="2210798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21586"/>
            <a:ext cx="10363200" cy="1143001"/>
          </a:xfrm>
        </p:spPr>
        <p:txBody>
          <a:bodyPr/>
          <a:lstStyle/>
          <a:p>
            <a:pPr algn="l"/>
            <a:r>
              <a:rPr lang="en-US" dirty="0"/>
              <a:t>DISCLAIMER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1056123" y="1464587"/>
            <a:ext cx="9688077" cy="4811712"/>
          </a:xfrm>
        </p:spPr>
        <p:txBody>
          <a:bodyPr>
            <a:normAutofit fontScale="92500"/>
          </a:bodyPr>
          <a:lstStyle/>
          <a:p>
            <a:pPr lvl="0" algn="just"/>
            <a:r>
              <a:rPr lang="en-US" dirty="0"/>
              <a:t>The following presentation contains information about a product(s) or indication(s) that may not hold a marketing authorization in your country of residence. </a:t>
            </a:r>
          </a:p>
          <a:p>
            <a:pPr lvl="0" algn="just"/>
            <a:r>
              <a:rPr lang="en-US" dirty="0"/>
              <a:t>Kindly check with your current Amgen representative on product(s) approval status in your country of residence.</a:t>
            </a:r>
          </a:p>
          <a:p>
            <a:pPr lvl="0" algn="just"/>
            <a:r>
              <a:rPr lang="en-US" dirty="0"/>
              <a:t>Amgen does not recommend the use of its product(s) outside of the approved indication(s).</a:t>
            </a:r>
          </a:p>
        </p:txBody>
      </p:sp>
    </p:spTree>
    <p:extLst>
      <p:ext uri="{BB962C8B-B14F-4D97-AF65-F5344CB8AC3E}">
        <p14:creationId xmlns:p14="http://schemas.microsoft.com/office/powerpoint/2010/main" val="2226312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1" y="228600"/>
            <a:ext cx="7772400" cy="1143001"/>
          </a:xfrm>
        </p:spPr>
        <p:txBody>
          <a:bodyPr/>
          <a:lstStyle/>
          <a:p>
            <a:r>
              <a:rPr lang="en-US" sz="4800" dirty="0">
                <a:latin typeface="Calibri" panose="020F0502020204030204" pitchFamily="34" charset="0"/>
              </a:rPr>
              <a:t>Treatment of Ph+ ALL: General Principles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04800" y="1600200"/>
            <a:ext cx="11353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b="1" dirty="0">
                <a:solidFill>
                  <a:sysClr val="window" lastClr="FFFFFF"/>
                </a:solidFill>
                <a:latin typeface="Calibri"/>
              </a:rPr>
              <a:t>BCR::ABL1 TKI added to chemotherapy improves survival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b="1" dirty="0">
                <a:solidFill>
                  <a:sysClr val="window" lastClr="FFFFFF"/>
                </a:solidFill>
                <a:latin typeface="Calibri"/>
              </a:rPr>
              <a:t>TKI options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b="1" dirty="0">
                <a:solidFill>
                  <a:sysClr val="window" lastClr="FFFFFF"/>
                </a:solidFill>
                <a:latin typeface="Calibri"/>
              </a:rPr>
              <a:t>First-generation (imatinib)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b="1" dirty="0">
                <a:solidFill>
                  <a:sysClr val="window" lastClr="FFFFFF"/>
                </a:solidFill>
                <a:latin typeface="Calibri"/>
              </a:rPr>
              <a:t>Second-generation (dasatinib or nilotinib)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b="1" dirty="0">
                <a:solidFill>
                  <a:schemeClr val="bg1"/>
                </a:solidFill>
                <a:latin typeface="Calibri"/>
              </a:rPr>
              <a:t>Third-generation (ponatinib)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b="1" dirty="0">
                <a:solidFill>
                  <a:schemeClr val="bg1"/>
                </a:solidFill>
                <a:latin typeface="Calibri"/>
              </a:rPr>
              <a:t>Increased molecular response rates and survival with successive generation of TKIs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b="1" dirty="0">
                <a:solidFill>
                  <a:srgbClr val="FFFF01"/>
                </a:solidFill>
                <a:latin typeface="Calibri"/>
              </a:rPr>
              <a:t>? Role of intensive chemotherapy vs. low-intensity vs. chemotherapy-free regimens</a:t>
            </a:r>
          </a:p>
          <a:p>
            <a:pPr>
              <a:lnSpc>
                <a:spcPct val="120000"/>
              </a:lnSpc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b="1" dirty="0">
                <a:solidFill>
                  <a:schemeClr val="bg1"/>
                </a:solidFill>
                <a:latin typeface="Calibri"/>
              </a:rPr>
              <a:t>? Role of HSCT in first remission with later-generation TKIs</a:t>
            </a:r>
          </a:p>
        </p:txBody>
      </p:sp>
    </p:spTree>
    <p:extLst>
      <p:ext uri="{BB962C8B-B14F-4D97-AF65-F5344CB8AC3E}">
        <p14:creationId xmlns:p14="http://schemas.microsoft.com/office/powerpoint/2010/main" val="1454814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832" y="209550"/>
            <a:ext cx="9143999" cy="1143001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</a:rPr>
              <a:t>GIMEMA LAL2116 D-ALBA Trial:</a:t>
            </a:r>
            <a:br>
              <a:rPr lang="en-US" sz="4400" dirty="0">
                <a:latin typeface="Calibri" panose="020F0502020204030204" pitchFamily="34" charset="0"/>
              </a:rPr>
            </a:br>
            <a:r>
              <a:rPr lang="en-US" sz="4400" dirty="0">
                <a:latin typeface="Calibri" panose="020F0502020204030204" pitchFamily="34" charset="0"/>
              </a:rPr>
              <a:t>Dasatinib + Blinatumomab for Ph+ ALL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82970" y="1524000"/>
            <a:ext cx="9108830" cy="548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800" b="1" dirty="0">
                <a:solidFill>
                  <a:sysClr val="window" lastClr="FFFFFF"/>
                </a:solidFill>
                <a:latin typeface="Calibri"/>
              </a:rPr>
              <a:t>63 pts with newly diagnosed Ph+ ALL (median: 54 years)</a:t>
            </a:r>
          </a:p>
          <a:p>
            <a:pPr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</a:pPr>
            <a:endParaRPr lang="en-US" sz="2800" b="1" dirty="0">
              <a:solidFill>
                <a:sysClr val="window" lastClr="FFFFFF"/>
              </a:solidFill>
              <a:latin typeface="Calibri"/>
            </a:endParaRPr>
          </a:p>
          <a:p>
            <a:pPr>
              <a:spcBef>
                <a:spcPts val="600"/>
              </a:spcBef>
              <a:buClr>
                <a:schemeClr val="accent1">
                  <a:lumMod val="60000"/>
                  <a:lumOff val="40000"/>
                </a:schemeClr>
              </a:buClr>
            </a:pPr>
            <a:endParaRPr lang="en-US" sz="2800" b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55" name="Gruppo 61"/>
          <p:cNvGrpSpPr>
            <a:grpSpLocks/>
          </p:cNvGrpSpPr>
          <p:nvPr/>
        </p:nvGrpSpPr>
        <p:grpSpPr bwMode="auto">
          <a:xfrm>
            <a:off x="1729729" y="2590800"/>
            <a:ext cx="7560840" cy="3666327"/>
            <a:chOff x="807793" y="520419"/>
            <a:chExt cx="6859832" cy="3848919"/>
          </a:xfrm>
          <a:solidFill>
            <a:srgbClr val="4F81BD">
              <a:lumMod val="20000"/>
              <a:lumOff val="80000"/>
            </a:srgbClr>
          </a:solidFill>
        </p:grpSpPr>
        <p:sp>
          <p:nvSpPr>
            <p:cNvPr id="56" name="Rettangolo 35"/>
            <p:cNvSpPr/>
            <p:nvPr/>
          </p:nvSpPr>
          <p:spPr bwMode="auto">
            <a:xfrm>
              <a:off x="2687087" y="520419"/>
              <a:ext cx="2624331" cy="285336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it-IT" kern="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Steroid pre-treatment</a:t>
              </a:r>
            </a:p>
          </p:txBody>
        </p:sp>
        <p:sp>
          <p:nvSpPr>
            <p:cNvPr id="57" name="Rettangolo 36"/>
            <p:cNvSpPr/>
            <p:nvPr/>
          </p:nvSpPr>
          <p:spPr bwMode="auto">
            <a:xfrm>
              <a:off x="2687088" y="1044838"/>
              <a:ext cx="2624331" cy="281964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it-IT" sz="2000" b="1" kern="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Dasatinib + steroids</a:t>
              </a:r>
            </a:p>
          </p:txBody>
        </p:sp>
        <p:sp>
          <p:nvSpPr>
            <p:cNvPr id="58" name="Rettangolo 37"/>
            <p:cNvSpPr/>
            <p:nvPr/>
          </p:nvSpPr>
          <p:spPr bwMode="auto">
            <a:xfrm>
              <a:off x="2637082" y="1503115"/>
              <a:ext cx="2939927" cy="302405"/>
            </a:xfrm>
            <a:prstGeom prst="rect">
              <a:avLst/>
            </a:prstGeom>
            <a:grpFill/>
            <a:ln w="38100" cap="flat" cmpd="sng" algn="ctr">
              <a:solidFill>
                <a:srgbClr val="953735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it-IT" kern="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Response evaluation  (d +85)</a:t>
              </a:r>
            </a:p>
          </p:txBody>
        </p:sp>
        <p:sp>
          <p:nvSpPr>
            <p:cNvPr id="59" name="Rettangolo 38"/>
            <p:cNvSpPr/>
            <p:nvPr/>
          </p:nvSpPr>
          <p:spPr bwMode="auto">
            <a:xfrm>
              <a:off x="807793" y="2159187"/>
              <a:ext cx="1502630" cy="301134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it-IT" kern="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CHR + CMR</a:t>
              </a:r>
            </a:p>
          </p:txBody>
        </p:sp>
        <p:sp>
          <p:nvSpPr>
            <p:cNvPr id="60" name="Rettangolo 39"/>
            <p:cNvSpPr/>
            <p:nvPr/>
          </p:nvSpPr>
          <p:spPr bwMode="auto">
            <a:xfrm>
              <a:off x="3131967" y="2069703"/>
              <a:ext cx="1922390" cy="377971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it-IT" kern="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CHR but NO CMR</a:t>
              </a:r>
            </a:p>
          </p:txBody>
        </p:sp>
        <p:sp>
          <p:nvSpPr>
            <p:cNvPr id="61" name="Rettangolo 40"/>
            <p:cNvSpPr/>
            <p:nvPr/>
          </p:nvSpPr>
          <p:spPr bwMode="auto">
            <a:xfrm>
              <a:off x="1003787" y="2863839"/>
              <a:ext cx="6178515" cy="604752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r>
                <a:rPr lang="it-IT" altLang="it-IT" sz="2000" b="1" kern="0" dirty="0">
                  <a:solidFill>
                    <a:srgbClr val="000000"/>
                  </a:solidFill>
                  <a:latin typeface="Calibri"/>
                  <a:ea typeface="MS PGothic" panose="020B0600070205080204" pitchFamily="34" charset="-128"/>
                </a:rPr>
                <a:t>Blinatumomab 28 μg for 2 cycles (maximum 5 cycles) + Dasatinib </a:t>
              </a:r>
            </a:p>
          </p:txBody>
        </p:sp>
        <p:cxnSp>
          <p:nvCxnSpPr>
            <p:cNvPr id="62" name="Connettore 2 41"/>
            <p:cNvCxnSpPr/>
            <p:nvPr/>
          </p:nvCxnSpPr>
          <p:spPr bwMode="auto">
            <a:xfrm>
              <a:off x="3871932" y="827459"/>
              <a:ext cx="0" cy="215049"/>
            </a:xfrm>
            <a:prstGeom prst="straightConnector1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tailEnd type="arrow"/>
            </a:ln>
            <a:effectLst/>
          </p:spPr>
        </p:cxnSp>
        <p:cxnSp>
          <p:nvCxnSpPr>
            <p:cNvPr id="63" name="Connettore 2 42"/>
            <p:cNvCxnSpPr/>
            <p:nvPr/>
          </p:nvCxnSpPr>
          <p:spPr bwMode="auto">
            <a:xfrm>
              <a:off x="3871932" y="1313611"/>
              <a:ext cx="0" cy="187987"/>
            </a:xfrm>
            <a:prstGeom prst="straightConnector1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tailEnd type="arrow"/>
            </a:ln>
            <a:effectLst/>
          </p:spPr>
        </p:cxnSp>
        <p:cxnSp>
          <p:nvCxnSpPr>
            <p:cNvPr id="64" name="Connettore 2 43"/>
            <p:cNvCxnSpPr/>
            <p:nvPr/>
          </p:nvCxnSpPr>
          <p:spPr bwMode="auto">
            <a:xfrm>
              <a:off x="7010044" y="2437370"/>
              <a:ext cx="0" cy="377929"/>
            </a:xfrm>
            <a:prstGeom prst="straightConnector1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tailEnd type="arrow"/>
            </a:ln>
            <a:effectLst/>
          </p:spPr>
        </p:cxnSp>
        <p:sp>
          <p:nvSpPr>
            <p:cNvPr id="65" name="Rettangolo 44"/>
            <p:cNvSpPr/>
            <p:nvPr/>
          </p:nvSpPr>
          <p:spPr bwMode="auto">
            <a:xfrm>
              <a:off x="6228137" y="2159186"/>
              <a:ext cx="1439488" cy="301135"/>
            </a:xfrm>
            <a:prstGeom prst="rect">
              <a:avLst/>
            </a:prstGeom>
            <a:grp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it-IT" kern="0" dirty="0">
                  <a:solidFill>
                    <a:srgbClr val="000000"/>
                  </a:solidFill>
                  <a:latin typeface="Calibri"/>
                  <a:cs typeface="Arial" pitchFamily="34" charset="0"/>
                </a:rPr>
                <a:t> No CHR</a:t>
              </a:r>
            </a:p>
          </p:txBody>
        </p:sp>
        <p:cxnSp>
          <p:nvCxnSpPr>
            <p:cNvPr id="66" name="Connettore 1 46"/>
            <p:cNvCxnSpPr/>
            <p:nvPr/>
          </p:nvCxnSpPr>
          <p:spPr bwMode="auto">
            <a:xfrm flipH="1">
              <a:off x="1344965" y="1626495"/>
              <a:ext cx="1297186" cy="1974"/>
            </a:xfrm>
            <a:prstGeom prst="line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67" name="Connettore 2 47"/>
            <p:cNvCxnSpPr/>
            <p:nvPr/>
          </p:nvCxnSpPr>
          <p:spPr bwMode="auto">
            <a:xfrm>
              <a:off x="1362940" y="1628468"/>
              <a:ext cx="0" cy="505070"/>
            </a:xfrm>
            <a:prstGeom prst="straightConnector1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tailEnd type="arrow"/>
            </a:ln>
            <a:effectLst/>
          </p:spPr>
        </p:cxnSp>
        <p:cxnSp>
          <p:nvCxnSpPr>
            <p:cNvPr id="68" name="Connettore 1 48"/>
            <p:cNvCxnSpPr/>
            <p:nvPr/>
          </p:nvCxnSpPr>
          <p:spPr bwMode="auto">
            <a:xfrm flipH="1">
              <a:off x="5577169" y="1628468"/>
              <a:ext cx="1437138" cy="3946"/>
            </a:xfrm>
            <a:prstGeom prst="line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</a:ln>
            <a:effectLst/>
          </p:spPr>
        </p:cxnSp>
        <p:cxnSp>
          <p:nvCxnSpPr>
            <p:cNvPr id="69" name="Connettore 2 49"/>
            <p:cNvCxnSpPr/>
            <p:nvPr/>
          </p:nvCxnSpPr>
          <p:spPr bwMode="auto">
            <a:xfrm>
              <a:off x="6998061" y="1630441"/>
              <a:ext cx="0" cy="503098"/>
            </a:xfrm>
            <a:prstGeom prst="straightConnector1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tailEnd type="arrow"/>
            </a:ln>
            <a:effectLst/>
          </p:spPr>
        </p:cxnSp>
        <p:cxnSp>
          <p:nvCxnSpPr>
            <p:cNvPr id="70" name="Connettore 2 50"/>
            <p:cNvCxnSpPr/>
            <p:nvPr/>
          </p:nvCxnSpPr>
          <p:spPr bwMode="auto">
            <a:xfrm>
              <a:off x="3850961" y="2485868"/>
              <a:ext cx="0" cy="377929"/>
            </a:xfrm>
            <a:prstGeom prst="straightConnector1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tailEnd type="arrow"/>
            </a:ln>
            <a:effectLst/>
          </p:spPr>
        </p:cxnSp>
        <p:cxnSp>
          <p:nvCxnSpPr>
            <p:cNvPr id="71" name="Connettore 2 51"/>
            <p:cNvCxnSpPr/>
            <p:nvPr/>
          </p:nvCxnSpPr>
          <p:spPr bwMode="auto">
            <a:xfrm>
              <a:off x="1371927" y="2484720"/>
              <a:ext cx="0" cy="377929"/>
            </a:xfrm>
            <a:prstGeom prst="straightConnector1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tailEnd type="arrow"/>
            </a:ln>
            <a:effectLst/>
          </p:spPr>
        </p:cxnSp>
        <p:sp>
          <p:nvSpPr>
            <p:cNvPr id="72" name="CasellaDiTesto 52"/>
            <p:cNvSpPr txBox="1"/>
            <p:nvPr/>
          </p:nvSpPr>
          <p:spPr>
            <a:xfrm>
              <a:off x="2702412" y="3981612"/>
              <a:ext cx="2939930" cy="387726"/>
            </a:xfrm>
            <a:prstGeom prst="rect">
              <a:avLst/>
            </a:prstGeom>
            <a:grpFill/>
            <a:ln w="38100" cmpd="sng">
              <a:solidFill>
                <a:srgbClr val="953735"/>
              </a:solidFill>
            </a:ln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it-IT" b="1" kern="0" dirty="0">
                  <a:solidFill>
                    <a:srgbClr val="000000"/>
                  </a:solidFill>
                  <a:latin typeface="Calibri"/>
                  <a:ea typeface="ＭＳ Ｐゴシック" panose="020B0600070205080204" pitchFamily="34" charset="-128"/>
                  <a:cs typeface="Arial" panose="020B0604020202020204" pitchFamily="34" charset="0"/>
                </a:rPr>
                <a:t>CMR evaluation after 2 cycles</a:t>
              </a:r>
            </a:p>
          </p:txBody>
        </p:sp>
        <p:cxnSp>
          <p:nvCxnSpPr>
            <p:cNvPr id="73" name="Connettore 2 53"/>
            <p:cNvCxnSpPr/>
            <p:nvPr/>
          </p:nvCxnSpPr>
          <p:spPr bwMode="auto">
            <a:xfrm>
              <a:off x="3850961" y="3468592"/>
              <a:ext cx="6718" cy="441315"/>
            </a:xfrm>
            <a:prstGeom prst="straightConnector1">
              <a:avLst/>
            </a:prstGeom>
            <a:grpFill/>
            <a:ln w="28575" cap="flat" cmpd="sng" algn="ctr">
              <a:solidFill>
                <a:schemeClr val="bg1"/>
              </a:solidFill>
              <a:prstDash val="solid"/>
              <a:tailEnd type="arrow"/>
            </a:ln>
            <a:effectLst/>
          </p:spPr>
        </p:cxnSp>
      </p:grpSp>
      <p:sp>
        <p:nvSpPr>
          <p:cNvPr id="74" name="CasellaDiTesto 55"/>
          <p:cNvSpPr txBox="1">
            <a:spLocks noChangeArrowheads="1"/>
          </p:cNvSpPr>
          <p:nvPr/>
        </p:nvSpPr>
        <p:spPr bwMode="auto">
          <a:xfrm>
            <a:off x="1143000" y="5893346"/>
            <a:ext cx="1882775" cy="369887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 altLang="it-IT" b="1">
                <a:solidFill>
                  <a:srgbClr val="000000"/>
                </a:solidFill>
                <a:latin typeface="Calibri"/>
                <a:ea typeface="ＭＳ Ｐゴシック" panose="020B0600070205080204" pitchFamily="34" charset="-128"/>
                <a:cs typeface="Arial" charset="0"/>
              </a:rPr>
              <a:t>Primary Endpoint</a:t>
            </a:r>
          </a:p>
        </p:txBody>
      </p:sp>
      <p:sp>
        <p:nvSpPr>
          <p:cNvPr id="75" name="Freccia destra rientrata 27"/>
          <p:cNvSpPr/>
          <p:nvPr/>
        </p:nvSpPr>
        <p:spPr>
          <a:xfrm>
            <a:off x="3271836" y="5902870"/>
            <a:ext cx="330200" cy="298450"/>
          </a:xfrm>
          <a:prstGeom prst="notched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</a:ln>
          <a:effectLst/>
        </p:spPr>
        <p:txBody>
          <a:bodyPr anchor="ctr"/>
          <a:lstStyle/>
          <a:p>
            <a:pPr algn="ctr">
              <a:defRPr/>
            </a:pPr>
            <a:endParaRPr lang="it-IT" sz="1600" kern="0" dirty="0" err="1">
              <a:solidFill>
                <a:srgbClr val="000000"/>
              </a:solidFill>
              <a:latin typeface="Calibri"/>
              <a:cs typeface="Arial" pitchFamily="34" charset="0"/>
            </a:endParaRPr>
          </a:p>
        </p:txBody>
      </p:sp>
      <p:cxnSp>
        <p:nvCxnSpPr>
          <p:cNvPr id="76" name="Connettore 2 27"/>
          <p:cNvCxnSpPr/>
          <p:nvPr/>
        </p:nvCxnSpPr>
        <p:spPr bwMode="auto">
          <a:xfrm>
            <a:off x="5102224" y="3815307"/>
            <a:ext cx="0" cy="204788"/>
          </a:xfrm>
          <a:prstGeom prst="straightConnector1">
            <a:avLst/>
          </a:prstGeom>
          <a:solidFill>
            <a:srgbClr val="FFFFFF"/>
          </a:solidFill>
          <a:ln w="28575" cap="flat" cmpd="sng" algn="ctr">
            <a:solidFill>
              <a:schemeClr val="bg1"/>
            </a:solidFill>
            <a:prstDash val="solid"/>
            <a:tailEnd type="arrow"/>
          </a:ln>
          <a:effectLst/>
        </p:spPr>
      </p:cxnSp>
      <p:cxnSp>
        <p:nvCxnSpPr>
          <p:cNvPr id="77" name="Connettore 2 29"/>
          <p:cNvCxnSpPr/>
          <p:nvPr/>
        </p:nvCxnSpPr>
        <p:spPr>
          <a:xfrm>
            <a:off x="10210799" y="2856131"/>
            <a:ext cx="1442" cy="3582988"/>
          </a:xfrm>
          <a:prstGeom prst="straightConnector1">
            <a:avLst/>
          </a:prstGeom>
          <a:noFill/>
          <a:ln w="38100" cap="flat" cmpd="sng" algn="ctr">
            <a:solidFill>
              <a:schemeClr val="bg1"/>
            </a:solidFill>
            <a:prstDash val="solid"/>
            <a:tailEnd type="arrow"/>
          </a:ln>
          <a:effectLst/>
        </p:spPr>
      </p:cxnSp>
      <p:sp>
        <p:nvSpPr>
          <p:cNvPr id="78" name="CasellaDiTesto 31"/>
          <p:cNvSpPr txBox="1"/>
          <p:nvPr/>
        </p:nvSpPr>
        <p:spPr>
          <a:xfrm>
            <a:off x="9527885" y="2209801"/>
            <a:ext cx="1368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it-IT" b="1" dirty="0">
                <a:solidFill>
                  <a:schemeClr val="bg1"/>
                </a:solidFill>
                <a:latin typeface="Calibri"/>
                <a:ea typeface="ＭＳ Ｐゴシック" panose="020B0600070205080204" pitchFamily="34" charset="-128"/>
                <a:cs typeface="Arial" charset="0"/>
              </a:rPr>
              <a:t>CNS prophylaxis</a:t>
            </a:r>
          </a:p>
        </p:txBody>
      </p:sp>
      <p:sp>
        <p:nvSpPr>
          <p:cNvPr id="79" name="Rectangle 78"/>
          <p:cNvSpPr/>
          <p:nvPr/>
        </p:nvSpPr>
        <p:spPr>
          <a:xfrm>
            <a:off x="8015985" y="6496988"/>
            <a:ext cx="4176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Foa</a:t>
            </a:r>
            <a:r>
              <a:rPr lang="en-US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R et al. </a:t>
            </a:r>
            <a:r>
              <a:rPr lang="en-US" alt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N </a:t>
            </a:r>
            <a:r>
              <a:rPr lang="en-US" altLang="en-US" sz="1600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Engl</a:t>
            </a:r>
            <a:r>
              <a:rPr lang="en-US" alt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J Med</a:t>
            </a:r>
            <a:r>
              <a:rPr lang="en-US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2020;383(17):1613-23</a:t>
            </a:r>
            <a:endParaRPr lang="en-US" altLang="en-US" sz="1600" b="1" i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5674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832" y="209550"/>
            <a:ext cx="9143999" cy="1143001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</a:rPr>
              <a:t>GIMEMA LAL2116 D-ALBA Trial:</a:t>
            </a:r>
            <a:br>
              <a:rPr lang="en-US" sz="4400" dirty="0">
                <a:latin typeface="Calibri" panose="020F0502020204030204" pitchFamily="34" charset="0"/>
              </a:rPr>
            </a:br>
            <a:r>
              <a:rPr lang="en-US" sz="4400" dirty="0">
                <a:latin typeface="Calibri" panose="020F0502020204030204" pitchFamily="34" charset="0"/>
              </a:rPr>
              <a:t>Dasatinib + Blinatumomab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72185" y="1642646"/>
            <a:ext cx="11338815" cy="57487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800" b="1" dirty="0">
                <a:solidFill>
                  <a:sysClr val="window" lastClr="FFFFFF"/>
                </a:solidFill>
                <a:latin typeface="Calibri"/>
              </a:rPr>
              <a:t>63 pts with newly diagnosed Ph+ ALL (median: 54 years)</a:t>
            </a:r>
          </a:p>
          <a:p>
            <a:pPr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800" b="1" dirty="0">
                <a:solidFill>
                  <a:sysClr val="window" lastClr="FFFFFF"/>
                </a:solidFill>
                <a:latin typeface="Calibri"/>
              </a:rPr>
              <a:t>Molecular response rates:</a:t>
            </a:r>
          </a:p>
          <a:p>
            <a:pPr lvl="1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b="1" dirty="0">
                <a:solidFill>
                  <a:sysClr val="window" lastClr="FFFFFF"/>
                </a:solidFill>
                <a:latin typeface="Calibri"/>
              </a:rPr>
              <a:t>End of day +85: 29%</a:t>
            </a:r>
          </a:p>
          <a:p>
            <a:pPr lvl="1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b="1" dirty="0">
                <a:solidFill>
                  <a:sysClr val="window" lastClr="FFFFFF"/>
                </a:solidFill>
                <a:latin typeface="Calibri"/>
              </a:rPr>
              <a:t>After completion of blinatumomab: </a:t>
            </a:r>
            <a:r>
              <a:rPr lang="en-US" sz="2400" b="1" dirty="0">
                <a:solidFill>
                  <a:srgbClr val="FFFF01"/>
                </a:solidFill>
                <a:latin typeface="Calibri"/>
              </a:rPr>
              <a:t>75%</a:t>
            </a:r>
          </a:p>
          <a:p>
            <a:pPr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800" b="1" dirty="0">
                <a:solidFill>
                  <a:schemeClr val="bg1"/>
                </a:solidFill>
                <a:latin typeface="Calibri"/>
              </a:rPr>
              <a:t>9 relapses (4 hematologic; 4 CNS; 1 nodal)</a:t>
            </a:r>
          </a:p>
          <a:p>
            <a:pPr lvl="1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b="1" i="1" dirty="0">
                <a:solidFill>
                  <a:schemeClr val="bg1"/>
                </a:solidFill>
                <a:latin typeface="Calibri"/>
              </a:rPr>
              <a:t>IKZF1</a:t>
            </a:r>
            <a:r>
              <a:rPr lang="en-US" sz="2400" b="1" baseline="30000" dirty="0">
                <a:solidFill>
                  <a:schemeClr val="bg1"/>
                </a:solidFill>
                <a:latin typeface="Calibri"/>
              </a:rPr>
              <a:t>plus</a:t>
            </a:r>
            <a:r>
              <a:rPr lang="en-US" sz="2400" b="1" dirty="0">
                <a:solidFill>
                  <a:schemeClr val="bg1"/>
                </a:solidFill>
                <a:latin typeface="Calibri"/>
              </a:rPr>
              <a:t> in 4/8 relapses (50%)</a:t>
            </a:r>
          </a:p>
          <a:p>
            <a:pPr lvl="1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b="1" dirty="0">
                <a:solidFill>
                  <a:schemeClr val="bg1"/>
                </a:solidFill>
                <a:latin typeface="Calibri"/>
              </a:rPr>
              <a:t>T315I mutations in 6/8 relapses (75%)</a:t>
            </a:r>
          </a:p>
          <a:p>
            <a:pPr lvl="1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400" b="1" dirty="0">
                <a:solidFill>
                  <a:schemeClr val="bg1"/>
                </a:solidFill>
                <a:latin typeface="Calibri"/>
              </a:rPr>
              <a:t>No difference between p190 and p210</a:t>
            </a:r>
          </a:p>
          <a:p>
            <a:pPr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800" b="1" dirty="0">
                <a:solidFill>
                  <a:sysClr val="window" lastClr="FFFFFF"/>
                </a:solidFill>
                <a:latin typeface="Calibri"/>
              </a:rPr>
              <a:t>HSCT in first remission in 24 pts (38%)</a:t>
            </a:r>
          </a:p>
          <a:p>
            <a:pPr>
              <a:spcBef>
                <a:spcPts val="1800"/>
              </a:spcBef>
              <a:buClr>
                <a:schemeClr val="accent1">
                  <a:lumMod val="60000"/>
                  <a:lumOff val="40000"/>
                </a:schemeClr>
              </a:buClr>
            </a:pPr>
            <a:endParaRPr lang="en-US" sz="2800" b="1" dirty="0">
              <a:solidFill>
                <a:srgbClr val="FFFF00"/>
              </a:solidFill>
              <a:latin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E81B61-623F-4B7C-A51E-4ED78A933DCA}"/>
              </a:ext>
            </a:extLst>
          </p:cNvPr>
          <p:cNvSpPr/>
          <p:nvPr/>
        </p:nvSpPr>
        <p:spPr>
          <a:xfrm>
            <a:off x="7848600" y="6502234"/>
            <a:ext cx="4176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Foa</a:t>
            </a:r>
            <a:r>
              <a:rPr lang="en-US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R et al. </a:t>
            </a:r>
            <a:r>
              <a:rPr lang="en-US" alt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N </a:t>
            </a:r>
            <a:r>
              <a:rPr lang="en-US" altLang="en-US" sz="1600" b="1" i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Engl</a:t>
            </a:r>
            <a:r>
              <a:rPr lang="en-US" alt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J Med</a:t>
            </a:r>
            <a:r>
              <a:rPr lang="en-US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2020;383(17):1613-23</a:t>
            </a:r>
            <a:endParaRPr lang="en-US" altLang="en-US" sz="1600" b="1" i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8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832" y="209550"/>
            <a:ext cx="9143999" cy="1143001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</a:rPr>
              <a:t>GIMEMA LAL2116 D-ALBA Trial:</a:t>
            </a:r>
            <a:br>
              <a:rPr lang="en-US" sz="4400" dirty="0">
                <a:latin typeface="Calibri" panose="020F0502020204030204" pitchFamily="34" charset="0"/>
              </a:rPr>
            </a:br>
            <a:r>
              <a:rPr lang="en-US" sz="4400" dirty="0">
                <a:latin typeface="Calibri" panose="020F0502020204030204" pitchFamily="34" charset="0"/>
              </a:rPr>
              <a:t>Dasatinib + Blinatumomab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E81B61-623F-4B7C-A51E-4ED78A933DCA}"/>
              </a:ext>
            </a:extLst>
          </p:cNvPr>
          <p:cNvSpPr/>
          <p:nvPr/>
        </p:nvSpPr>
        <p:spPr>
          <a:xfrm>
            <a:off x="8686800" y="6479173"/>
            <a:ext cx="34226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16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Foa</a:t>
            </a:r>
            <a:r>
              <a:rPr lang="en-US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 R et al. </a:t>
            </a:r>
            <a:r>
              <a:rPr lang="en-US" alt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J Clin Oncol </a:t>
            </a:r>
            <a:r>
              <a:rPr lang="en-US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2023 (in press)</a:t>
            </a:r>
            <a:endParaRPr lang="en-US" altLang="en-US" sz="1600" b="1" i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7A68E53-5842-594C-5D88-75E5E169B3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90" r="33125" b="4248"/>
          <a:stretch/>
        </p:blipFill>
        <p:spPr bwMode="auto">
          <a:xfrm>
            <a:off x="1038746" y="1524000"/>
            <a:ext cx="9834840" cy="4319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3EF3B-93CB-5ABD-7232-B7DAFB32BACA}"/>
              </a:ext>
            </a:extLst>
          </p:cNvPr>
          <p:cNvSpPr txBox="1">
            <a:spLocks/>
          </p:cNvSpPr>
          <p:nvPr/>
        </p:nvSpPr>
        <p:spPr>
          <a:xfrm>
            <a:off x="266700" y="5920176"/>
            <a:ext cx="11658600" cy="63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2400" b="1" dirty="0">
                <a:solidFill>
                  <a:sysClr val="window" lastClr="FFFFFF"/>
                </a:solidFill>
                <a:latin typeface="Calibri"/>
              </a:rPr>
              <a:t>Worse outcomes for </a:t>
            </a:r>
            <a:r>
              <a:rPr lang="en-US" sz="2400" b="1" i="1" dirty="0">
                <a:solidFill>
                  <a:sysClr val="window" lastClr="FFFFFF"/>
                </a:solidFill>
                <a:latin typeface="Calibri"/>
              </a:rPr>
              <a:t>IKZ</a:t>
            </a:r>
            <a:r>
              <a:rPr lang="en-US" sz="2400" b="1" i="1" dirty="0">
                <a:solidFill>
                  <a:schemeClr val="bg1"/>
                </a:solidFill>
                <a:latin typeface="Calibri"/>
              </a:rPr>
              <a:t>F1</a:t>
            </a:r>
            <a:r>
              <a:rPr lang="en-US" sz="2400" b="1" baseline="30000" dirty="0">
                <a:solidFill>
                  <a:schemeClr val="bg1"/>
                </a:solidFill>
                <a:latin typeface="Calibri"/>
              </a:rPr>
              <a:t>plus</a:t>
            </a:r>
            <a:r>
              <a:rPr lang="en-US" sz="2400" b="1" dirty="0">
                <a:solidFill>
                  <a:schemeClr val="bg1"/>
                </a:solidFill>
                <a:latin typeface="Calibri"/>
              </a:rPr>
              <a:t> genotype (DFS 46% vs. 82% without </a:t>
            </a:r>
            <a:r>
              <a:rPr lang="en-US" sz="2400" b="1" i="1" dirty="0">
                <a:solidFill>
                  <a:schemeClr val="bg1"/>
                </a:solidFill>
                <a:latin typeface="Calibri"/>
              </a:rPr>
              <a:t>IKZF1</a:t>
            </a:r>
            <a:r>
              <a:rPr lang="en-US" sz="2400" b="1" dirty="0">
                <a:solidFill>
                  <a:schemeClr val="bg1"/>
                </a:solidFill>
                <a:latin typeface="Calibri"/>
              </a:rPr>
              <a:t>del)</a:t>
            </a:r>
            <a:endParaRPr lang="en-US" sz="2400" b="1" baseline="30000" dirty="0">
              <a:solidFill>
                <a:schemeClr val="bg1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2667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4666"/>
            <a:ext cx="11963400" cy="1143001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</a:rPr>
              <a:t>Dasatinib + Blinatumomab in Older Patients </a:t>
            </a:r>
            <a:br>
              <a:rPr lang="en-US" sz="4400" dirty="0">
                <a:latin typeface="Calibri" panose="020F0502020204030204" pitchFamily="34" charset="0"/>
              </a:rPr>
            </a:br>
            <a:r>
              <a:rPr lang="en-US" sz="4400" dirty="0">
                <a:latin typeface="Calibri" panose="020F0502020204030204" pitchFamily="34" charset="0"/>
              </a:rPr>
              <a:t>(≥65 Years of Age) with Newly Diagnosed Ph+ ALL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E81B61-623F-4B7C-A51E-4ED78A933DCA}"/>
              </a:ext>
            </a:extLst>
          </p:cNvPr>
          <p:cNvSpPr/>
          <p:nvPr/>
        </p:nvSpPr>
        <p:spPr>
          <a:xfrm>
            <a:off x="8259128" y="6520817"/>
            <a:ext cx="3932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Advani A et al. </a:t>
            </a:r>
            <a:r>
              <a:rPr lang="en-US" alt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Blood Adv </a:t>
            </a:r>
            <a:r>
              <a:rPr lang="en-US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2023;7(7):1279-85</a:t>
            </a:r>
            <a:endParaRPr lang="en-US" altLang="en-US" sz="1600" b="1" i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pic>
        <p:nvPicPr>
          <p:cNvPr id="4" name="Picture 2" descr="Treatment schema.">
            <a:extLst>
              <a:ext uri="{FF2B5EF4-FFF2-40B4-BE49-F238E27FC236}">
                <a16:creationId xmlns:a16="http://schemas.microsoft.com/office/drawing/2014/main" id="{3DE71183-0AD5-DFF9-F752-F727BD9F21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700" y="1524000"/>
            <a:ext cx="7200900" cy="504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19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4666"/>
            <a:ext cx="11963400" cy="1143001"/>
          </a:xfrm>
        </p:spPr>
        <p:txBody>
          <a:bodyPr/>
          <a:lstStyle/>
          <a:p>
            <a:r>
              <a:rPr lang="en-US" sz="4400" dirty="0">
                <a:latin typeface="Calibri" panose="020F0502020204030204" pitchFamily="34" charset="0"/>
              </a:rPr>
              <a:t>Dasatinib + Blinatumomab in Older Patients </a:t>
            </a:r>
            <a:br>
              <a:rPr lang="en-US" sz="4400" dirty="0">
                <a:latin typeface="Calibri" panose="020F0502020204030204" pitchFamily="34" charset="0"/>
              </a:rPr>
            </a:br>
            <a:r>
              <a:rPr lang="en-US" sz="4400" dirty="0">
                <a:latin typeface="Calibri" panose="020F0502020204030204" pitchFamily="34" charset="0"/>
              </a:rPr>
              <a:t>(≥65 Years of Age) with Newly Diagnosed Ph+ ALL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E81B61-623F-4B7C-A51E-4ED78A933DCA}"/>
              </a:ext>
            </a:extLst>
          </p:cNvPr>
          <p:cNvSpPr/>
          <p:nvPr/>
        </p:nvSpPr>
        <p:spPr>
          <a:xfrm>
            <a:off x="8259128" y="6520817"/>
            <a:ext cx="39328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defRPr/>
            </a:pPr>
            <a:r>
              <a:rPr lang="en-US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Advani A et al. </a:t>
            </a:r>
            <a:r>
              <a:rPr lang="en-US" altLang="en-US" sz="16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Blood Adv </a:t>
            </a:r>
            <a:r>
              <a:rPr lang="en-US" altLang="en-US" sz="1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</a:rPr>
              <a:t>2023;7(7):1279-85</a:t>
            </a:r>
            <a:endParaRPr lang="en-US" altLang="en-US" sz="1600" b="1" i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86581-D5F2-A27F-622F-31DAB65ED8F6}"/>
              </a:ext>
            </a:extLst>
          </p:cNvPr>
          <p:cNvSpPr txBox="1">
            <a:spLocks/>
          </p:cNvSpPr>
          <p:nvPr/>
        </p:nvSpPr>
        <p:spPr>
          <a:xfrm>
            <a:off x="472185" y="1642646"/>
            <a:ext cx="11338815" cy="50306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800" b="1" dirty="0">
                <a:solidFill>
                  <a:sysClr val="window" lastClr="FFFFFF"/>
                </a:solidFill>
                <a:latin typeface="Calibri"/>
              </a:rPr>
              <a:t>24 pts with newly diagnosed Ph+ ALL (median: 73 years)</a:t>
            </a:r>
          </a:p>
          <a:p>
            <a:pPr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800" b="1" dirty="0">
                <a:solidFill>
                  <a:sysClr val="window" lastClr="FFFFFF"/>
                </a:solidFill>
                <a:latin typeface="Calibri"/>
              </a:rPr>
              <a:t>CR with dasatinib + prednisone in 92%</a:t>
            </a:r>
          </a:p>
          <a:p>
            <a:pPr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800" b="1" dirty="0">
                <a:solidFill>
                  <a:sysClr val="window" lastClr="FFFFFF"/>
                </a:solidFill>
                <a:latin typeface="Calibri"/>
              </a:rPr>
              <a:t>CMR achieved in 12 pts (50%) + MMR in 5 pts (21%)</a:t>
            </a:r>
          </a:p>
          <a:p>
            <a:pPr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</a:pPr>
            <a:r>
              <a:rPr lang="en-US" sz="2800" b="1" dirty="0">
                <a:solidFill>
                  <a:sysClr val="window" lastClr="FFFFFF"/>
                </a:solidFill>
                <a:latin typeface="Calibri"/>
              </a:rPr>
              <a:t>7 relapses (3 with T315I mutation)</a:t>
            </a:r>
          </a:p>
        </p:txBody>
      </p:sp>
      <p:pic>
        <p:nvPicPr>
          <p:cNvPr id="2050" name="Picture 2" descr="Outcomes: disease-free and overall survival.">
            <a:extLst>
              <a:ext uri="{FF2B5EF4-FFF2-40B4-BE49-F238E27FC236}">
                <a16:creationId xmlns:a16="http://schemas.microsoft.com/office/drawing/2014/main" id="{FE840731-6AD1-AD52-E029-533753C52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286" y="3990292"/>
            <a:ext cx="7510513" cy="2450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065FE01-B5A6-F590-9FE7-DF1D699B6928}"/>
              </a:ext>
            </a:extLst>
          </p:cNvPr>
          <p:cNvSpPr txBox="1">
            <a:spLocks/>
          </p:cNvSpPr>
          <p:nvPr/>
        </p:nvSpPr>
        <p:spPr>
          <a:xfrm>
            <a:off x="2607442" y="5105400"/>
            <a:ext cx="3086100" cy="63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1800" b="1" dirty="0">
                <a:latin typeface="Calibri"/>
              </a:rPr>
              <a:t>3-year OS: 87%</a:t>
            </a:r>
            <a:endParaRPr lang="en-US" sz="1800" b="1" baseline="30000" dirty="0">
              <a:latin typeface="Calibri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3AE738-8F91-7481-A390-5C703D35D04A}"/>
              </a:ext>
            </a:extLst>
          </p:cNvPr>
          <p:cNvSpPr txBox="1">
            <a:spLocks/>
          </p:cNvSpPr>
          <p:nvPr/>
        </p:nvSpPr>
        <p:spPr>
          <a:xfrm>
            <a:off x="6356282" y="5105400"/>
            <a:ext cx="3086100" cy="6330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200"/>
              </a:spcBef>
              <a:buClr>
                <a:schemeClr val="accent1">
                  <a:lumMod val="60000"/>
                  <a:lumOff val="40000"/>
                </a:schemeClr>
              </a:buClr>
              <a:buNone/>
            </a:pPr>
            <a:r>
              <a:rPr lang="en-US" sz="1800" b="1" dirty="0">
                <a:latin typeface="Calibri"/>
              </a:rPr>
              <a:t>3-year DFS: 77%</a:t>
            </a:r>
          </a:p>
        </p:txBody>
      </p:sp>
    </p:spTree>
    <p:extLst>
      <p:ext uri="{BB962C8B-B14F-4D97-AF65-F5344CB8AC3E}">
        <p14:creationId xmlns:p14="http://schemas.microsoft.com/office/powerpoint/2010/main" val="3843353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2.5"/>
</p:tagLst>
</file>

<file path=ppt/theme/theme1.xml><?xml version="1.0" encoding="utf-8"?>
<a:theme xmlns:a="http://schemas.openxmlformats.org/drawingml/2006/main" name="24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4">
      <a:dk1>
        <a:srgbClr val="000000"/>
      </a:dk1>
      <a:lt1>
        <a:srgbClr val="FFFFFF"/>
      </a:lt1>
      <a:dk2>
        <a:srgbClr val="000066"/>
      </a:dk2>
      <a:lt2>
        <a:srgbClr val="F09828"/>
      </a:lt2>
      <a:accent1>
        <a:srgbClr val="DDDA68"/>
      </a:accent1>
      <a:accent2>
        <a:srgbClr val="99D0D7"/>
      </a:accent2>
      <a:accent3>
        <a:srgbClr val="AAAAB8"/>
      </a:accent3>
      <a:accent4>
        <a:srgbClr val="DADADA"/>
      </a:accent4>
      <a:accent5>
        <a:srgbClr val="EBEAB9"/>
      </a:accent5>
      <a:accent6>
        <a:srgbClr val="8ABCC3"/>
      </a:accent6>
      <a:hlink>
        <a:srgbClr val="7FE258"/>
      </a:hlink>
      <a:folHlink>
        <a:srgbClr val="DF9189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3">
        <a:dk1>
          <a:srgbClr val="000000"/>
        </a:dk1>
        <a:lt1>
          <a:srgbClr val="FFFFFF"/>
        </a:lt1>
        <a:dk2>
          <a:srgbClr val="6A737B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B9BCBF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4">
        <a:dk1>
          <a:srgbClr val="000000"/>
        </a:dk1>
        <a:lt1>
          <a:srgbClr val="FFFFFF"/>
        </a:lt1>
        <a:dk2>
          <a:srgbClr val="000066"/>
        </a:dk2>
        <a:lt2>
          <a:srgbClr val="F09828"/>
        </a:lt2>
        <a:accent1>
          <a:srgbClr val="DDDA68"/>
        </a:accent1>
        <a:accent2>
          <a:srgbClr val="99D0D7"/>
        </a:accent2>
        <a:accent3>
          <a:srgbClr val="AAAAB8"/>
        </a:accent3>
        <a:accent4>
          <a:srgbClr val="DADADA"/>
        </a:accent4>
        <a:accent5>
          <a:srgbClr val="EBEAB9"/>
        </a:accent5>
        <a:accent6>
          <a:srgbClr val="8ABCC3"/>
        </a:accent6>
        <a:hlink>
          <a:srgbClr val="7FE258"/>
        </a:hlink>
        <a:folHlink>
          <a:srgbClr val="DF918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4_HMK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52_HMK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1" i="0" u="none" strike="noStrike" cap="none" normalizeH="0" baseline="0" smtClean="0">
            <a:ln>
              <a:noFill/>
            </a:ln>
            <a:solidFill>
              <a:srgbClr val="FFFF00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hildren's Oncology Group 2">
    <a:dk1>
      <a:srgbClr val="006579"/>
    </a:dk1>
    <a:lt1>
      <a:srgbClr val="D6D6D6"/>
    </a:lt1>
    <a:dk2>
      <a:srgbClr val="81CCDD"/>
    </a:dk2>
    <a:lt2>
      <a:srgbClr val="ECDE29"/>
    </a:lt2>
    <a:accent1>
      <a:srgbClr val="BDBDBD"/>
    </a:accent1>
    <a:accent2>
      <a:srgbClr val="73AD56"/>
    </a:accent2>
    <a:accent3>
      <a:srgbClr val="262626"/>
    </a:accent3>
    <a:accent4>
      <a:srgbClr val="006579"/>
    </a:accent4>
    <a:accent5>
      <a:srgbClr val="FFFFFF"/>
    </a:accent5>
    <a:accent6>
      <a:srgbClr val="000000"/>
    </a:accent6>
    <a:hlink>
      <a:srgbClr val="FFFFFF"/>
    </a:hlink>
    <a:folHlink>
      <a:srgbClr val="FFFFFF"/>
    </a:folHlink>
  </a:clrScheme>
</a:themeOverride>
</file>

<file path=ppt/theme/themeOverride2.xml><?xml version="1.0" encoding="utf-8"?>
<a:themeOverride xmlns:a="http://schemas.openxmlformats.org/drawingml/2006/main">
  <a:clrScheme name="Children's Oncology Group 2">
    <a:dk1>
      <a:srgbClr val="006579"/>
    </a:dk1>
    <a:lt1>
      <a:srgbClr val="D6D6D6"/>
    </a:lt1>
    <a:dk2>
      <a:srgbClr val="81CCDD"/>
    </a:dk2>
    <a:lt2>
      <a:srgbClr val="ECDE29"/>
    </a:lt2>
    <a:accent1>
      <a:srgbClr val="BDBDBD"/>
    </a:accent1>
    <a:accent2>
      <a:srgbClr val="73AD56"/>
    </a:accent2>
    <a:accent3>
      <a:srgbClr val="262626"/>
    </a:accent3>
    <a:accent4>
      <a:srgbClr val="006579"/>
    </a:accent4>
    <a:accent5>
      <a:srgbClr val="FFFFFF"/>
    </a:accent5>
    <a:accent6>
      <a:srgbClr val="000000"/>
    </a:accent6>
    <a:hlink>
      <a:srgbClr val="FFFFFF"/>
    </a:hlink>
    <a:folHlink>
      <a:srgbClr val="FFFF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1f14c64-cd7d-41bf-81ef-12c7c86b5ced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A3F2ACFF9ACA4681708F43F20E3DEC" ma:contentTypeVersion="15" ma:contentTypeDescription="Create a new document." ma:contentTypeScope="" ma:versionID="0514d70780b0c53f94e57951421f2237">
  <xsd:schema xmlns:xsd="http://www.w3.org/2001/XMLSchema" xmlns:xs="http://www.w3.org/2001/XMLSchema" xmlns:p="http://schemas.microsoft.com/office/2006/metadata/properties" xmlns:ns3="d0b81a5c-f52d-4699-850f-57b2d32433d0" xmlns:ns4="e1f14c64-cd7d-41bf-81ef-12c7c86b5ced" targetNamespace="http://schemas.microsoft.com/office/2006/metadata/properties" ma:root="true" ma:fieldsID="5a5a1895c3609d9d3077fb818ec3dffd" ns3:_="" ns4:_="">
    <xsd:import namespace="d0b81a5c-f52d-4699-850f-57b2d32433d0"/>
    <xsd:import namespace="e1f14c64-cd7d-41bf-81ef-12c7c86b5ce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Location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b81a5c-f52d-4699-850f-57b2d32433d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f14c64-cd7d-41bf-81ef-12c7c86b5c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sisl xmlns:xsi="http://www.w3.org/2001/XMLSchema-instance" xmlns:xsd="http://www.w3.org/2001/XMLSchema" xmlns="http://www.boldonjames.com/2008/01/sie/internal/label" sislVersion="0" policy="82ad3a63-90ad-4a46-a3cb-757f4658e205" origin="userSelected">
  <element uid="9036a7a1-5a4f-48d3-b24b-dfdab053dac9" value=""/>
  <element uid="03e9b10b-a1f9-4a88-9630-476473f62285" value=""/>
  <element uid="7349a702-6462-4442-88eb-c64cd513835c" value=""/>
</sisl>
</file>

<file path=customXml/itemProps1.xml><?xml version="1.0" encoding="utf-8"?>
<ds:datastoreItem xmlns:ds="http://schemas.openxmlformats.org/officeDocument/2006/customXml" ds:itemID="{62251469-317A-4366-81A2-D375587D60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A365060-CD54-47DE-B350-361875DE29BD}">
  <ds:schemaRefs>
    <ds:schemaRef ds:uri="http://schemas.microsoft.com/office/2006/metadata/properties"/>
    <ds:schemaRef ds:uri="http://schemas.microsoft.com/office/infopath/2007/PartnerControls"/>
    <ds:schemaRef ds:uri="e1f14c64-cd7d-41bf-81ef-12c7c86b5ced"/>
  </ds:schemaRefs>
</ds:datastoreItem>
</file>

<file path=customXml/itemProps3.xml><?xml version="1.0" encoding="utf-8"?>
<ds:datastoreItem xmlns:ds="http://schemas.openxmlformats.org/officeDocument/2006/customXml" ds:itemID="{FDF0E7AA-E1D4-498C-800F-D60A83BD2D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b81a5c-f52d-4699-850f-57b2d32433d0"/>
    <ds:schemaRef ds:uri="e1f14c64-cd7d-41bf-81ef-12c7c86b5c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A88C23A-62E2-467E-A753-E248FBABD7FD}">
  <ds:schemaRefs>
    <ds:schemaRef ds:uri="http://www.w3.org/2001/XMLSchema"/>
    <ds:schemaRef ds:uri="http://www.boldonjames.com/2008/01/sie/internal/labe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31904</TotalTime>
  <Words>2082</Words>
  <Application>Microsoft Office PowerPoint</Application>
  <PresentationFormat>Widescreen</PresentationFormat>
  <Paragraphs>278</Paragraphs>
  <Slides>22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Lucida Grande</vt:lpstr>
      <vt:lpstr>Times New Roman</vt:lpstr>
      <vt:lpstr>241_Default Design</vt:lpstr>
      <vt:lpstr>Default Design</vt:lpstr>
      <vt:lpstr>24_HMK</vt:lpstr>
      <vt:lpstr>52_HMK</vt:lpstr>
      <vt:lpstr>Prism 9</vt:lpstr>
      <vt:lpstr>Frontline Management of B-cell ALL</vt:lpstr>
      <vt:lpstr>Disclosures</vt:lpstr>
      <vt:lpstr>DISCLAIMER</vt:lpstr>
      <vt:lpstr>Treatment of Ph+ ALL: General Principles</vt:lpstr>
      <vt:lpstr>GIMEMA LAL2116 D-ALBA Trial: Dasatinib + Blinatumomab for Ph+ ALL</vt:lpstr>
      <vt:lpstr>GIMEMA LAL2116 D-ALBA Trial: Dasatinib + Blinatumomab</vt:lpstr>
      <vt:lpstr>GIMEMA LAL2116 D-ALBA Trial: Dasatinib + Blinatumomab</vt:lpstr>
      <vt:lpstr>Dasatinib + Blinatumomab in Older Patients  (≥65 Years of Age) with Newly Diagnosed Ph+ ALL</vt:lpstr>
      <vt:lpstr>Dasatinib + Blinatumomab in Older Patients  (≥65 Years of Age) with Newly Diagnosed Ph+ ALL</vt:lpstr>
      <vt:lpstr>Ponatinib + Blinatumomab in Ph+ ALL: Regimen</vt:lpstr>
      <vt:lpstr>PowerPoint Presentation</vt:lpstr>
      <vt:lpstr>PowerPoint Presentation</vt:lpstr>
      <vt:lpstr>No Benefit of Allogeneic SCT in Patients with Ph+ ALL who Achieve CMR</vt:lpstr>
      <vt:lpstr>Outcomes of ALL in Older Adults</vt:lpstr>
      <vt:lpstr>Mini-HCVD + INO ± Blina in Older ALL: Modified Design (Pts #50+)</vt:lpstr>
      <vt:lpstr>Mini-HCVD + INO ± Blina in Older ALL: Response Rates</vt:lpstr>
      <vt:lpstr>Mini-HCVD + INO ± Blina in Older ALL: PFS and OS (Entire Cohort)</vt:lpstr>
      <vt:lpstr>PowerPoint Presentation</vt:lpstr>
      <vt:lpstr>INO + Blinatumomab in Older ALL (Alliance A041703)</vt:lpstr>
      <vt:lpstr>INO + Blinatumomab in Older ALL (Alliance A041703)</vt:lpstr>
      <vt:lpstr>Low-Intensity Chemotherapy + Blinatumomab in Older Adults with B-cell ALL (GMALL BOLD)</vt:lpstr>
      <vt:lpstr>PowerPoint Presentation</vt:lpstr>
    </vt:vector>
  </TitlesOfParts>
  <Company>M. D. Anderson Cancer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EJabbour</dc:creator>
  <cp:keywords>*$%IU-*$%GenBus</cp:keywords>
  <cp:lastModifiedBy>Samir Bashir, Linah</cp:lastModifiedBy>
  <cp:revision>1091</cp:revision>
  <cp:lastPrinted>2015-11-11T17:02:44Z</cp:lastPrinted>
  <dcterms:created xsi:type="dcterms:W3CDTF">2013-02-11T19:44:38Z</dcterms:created>
  <dcterms:modified xsi:type="dcterms:W3CDTF">2024-02-28T07:58:17Z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IndexRef">
    <vt:lpwstr>7eb8aad8-6a83-4a41-b1e1-7b8048b0e35c</vt:lpwstr>
  </property>
  <property fmtid="{D5CDD505-2E9C-101B-9397-08002B2CF9AE}" pid="3" name="bjSaver">
    <vt:lpwstr>7NpkAYsdfRqIBdn4usX39KSLur8cXgt8</vt:lpwstr>
  </property>
  <property fmtid="{D5CDD505-2E9C-101B-9397-08002B2CF9AE}" pid="4" name="bjDocumentLabelXML">
    <vt:lpwstr>&lt;?xml version="1.0" encoding="us-ascii"?&gt;&lt;sisl xmlns:xsi="http://www.w3.org/2001/XMLSchema-instance" xmlns:xsd="http://www.w3.org/2001/XMLSchema" sislVersion="0" policy="82ad3a63-90ad-4a46-a3cb-757f4658e205" origin="userSelected" xmlns="http://www.boldonj</vt:lpwstr>
  </property>
  <property fmtid="{D5CDD505-2E9C-101B-9397-08002B2CF9AE}" pid="5" name="bjDocumentLabelXML-0">
    <vt:lpwstr>ames.com/2008/01/sie/internal/label"&gt;&lt;element uid="9036a7a1-5a4f-48d3-b24b-dfdab053dac9" value="" /&gt;&lt;element uid="03e9b10b-a1f9-4a88-9630-476473f62285" value="" /&gt;&lt;element uid="7349a702-6462-4442-88eb-c64cd513835c" value="" /&gt;&lt;/sisl&gt;</vt:lpwstr>
  </property>
  <property fmtid="{D5CDD505-2E9C-101B-9397-08002B2CF9AE}" pid="6" name="bjDocumentSecurityLabel">
    <vt:lpwstr>Internal Use Only - General Business</vt:lpwstr>
  </property>
  <property fmtid="{D5CDD505-2E9C-101B-9397-08002B2CF9AE}" pid="7" name="ContentTypeId">
    <vt:lpwstr>0x010100B9A3F2ACFF9ACA4681708F43F20E3DEC</vt:lpwstr>
  </property>
  <property fmtid="{D5CDD505-2E9C-101B-9397-08002B2CF9AE}" pid="8" name="MSIP_Label_b387e451-72c8-4fc0-985a-fb25e0413282_Enabled">
    <vt:lpwstr>true</vt:lpwstr>
  </property>
  <property fmtid="{D5CDD505-2E9C-101B-9397-08002B2CF9AE}" pid="9" name="MSIP_Label_b387e451-72c8-4fc0-985a-fb25e0413282_SetDate">
    <vt:lpwstr>2024-02-28T07:31:58Z</vt:lpwstr>
  </property>
  <property fmtid="{D5CDD505-2E9C-101B-9397-08002B2CF9AE}" pid="10" name="MSIP_Label_b387e451-72c8-4fc0-985a-fb25e0413282_Method">
    <vt:lpwstr>Privileged</vt:lpwstr>
  </property>
  <property fmtid="{D5CDD505-2E9C-101B-9397-08002B2CF9AE}" pid="11" name="MSIP_Label_b387e451-72c8-4fc0-985a-fb25e0413282_Name">
    <vt:lpwstr>Internal Use Only Medical and Scientific Affairs</vt:lpwstr>
  </property>
  <property fmtid="{D5CDD505-2E9C-101B-9397-08002B2CF9AE}" pid="12" name="MSIP_Label_b387e451-72c8-4fc0-985a-fb25e0413282_SiteId">
    <vt:lpwstr>4b4266a6-1368-41af-ad5a-59eb634f7ad8</vt:lpwstr>
  </property>
  <property fmtid="{D5CDD505-2E9C-101B-9397-08002B2CF9AE}" pid="13" name="MSIP_Label_b387e451-72c8-4fc0-985a-fb25e0413282_ActionId">
    <vt:lpwstr>8ce51739-86c9-4cd6-8013-196b8b6eae7c</vt:lpwstr>
  </property>
  <property fmtid="{D5CDD505-2E9C-101B-9397-08002B2CF9AE}" pid="14" name="MSIP_Label_b387e451-72c8-4fc0-985a-fb25e0413282_ContentBits">
    <vt:lpwstr>2</vt:lpwstr>
  </property>
  <property fmtid="{D5CDD505-2E9C-101B-9397-08002B2CF9AE}" pid="15" name="ClassificationContentMarkingFooterLocations">
    <vt:lpwstr>241_Default Design:3\Default Design:3\24_HMK:3\52_HMK:3</vt:lpwstr>
  </property>
  <property fmtid="{D5CDD505-2E9C-101B-9397-08002B2CF9AE}" pid="16" name="ClassificationContentMarkingFooterText">
    <vt:lpwstr>Internal Use Only Medical and Scientific Affairs</vt:lpwstr>
  </property>
</Properties>
</file>