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16" r:id="rId2"/>
    <p:sldId id="455" r:id="rId3"/>
    <p:sldId id="456" r:id="rId4"/>
    <p:sldId id="463" r:id="rId5"/>
    <p:sldId id="464" r:id="rId6"/>
    <p:sldId id="460" r:id="rId7"/>
    <p:sldId id="459" r:id="rId8"/>
    <p:sldId id="457" r:id="rId9"/>
    <p:sldId id="461" r:id="rId10"/>
    <p:sldId id="462" r:id="rId11"/>
    <p:sldId id="327" r:id="rId12"/>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p:restoredTop sz="86405"/>
  </p:normalViewPr>
  <p:slideViewPr>
    <p:cSldViewPr snapToGrid="0" snapToObjects="1">
      <p:cViewPr>
        <p:scale>
          <a:sx n="81" d="100"/>
          <a:sy n="81" d="100"/>
        </p:scale>
        <p:origin x="712" y="552"/>
      </p:cViewPr>
      <p:guideLst/>
    </p:cSldViewPr>
  </p:slideViewPr>
  <p:outlineViewPr>
    <p:cViewPr>
      <p:scale>
        <a:sx n="33" d="100"/>
        <a:sy n="33" d="100"/>
      </p:scale>
      <p:origin x="-64"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C5B79-519B-4D42-899B-7959DD74F24C}" type="datetimeFigureOut">
              <a:rPr lang="en-EG" smtClean="0"/>
              <a:t>12/27/20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654B0-20FB-6C45-9E10-FA1DFA717E77}" type="slidenum">
              <a:rPr lang="en-EG" smtClean="0"/>
              <a:t>‹#›</a:t>
            </a:fld>
            <a:endParaRPr lang="en-EG"/>
          </a:p>
        </p:txBody>
      </p:sp>
    </p:spTree>
    <p:extLst>
      <p:ext uri="{BB962C8B-B14F-4D97-AF65-F5344CB8AC3E}">
        <p14:creationId xmlns:p14="http://schemas.microsoft.com/office/powerpoint/2010/main" val="425918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87298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a:p>
        </p:txBody>
      </p:sp>
      <p:sp>
        <p:nvSpPr>
          <p:cNvPr id="4" name="Slide Number Placeholder 3"/>
          <p:cNvSpPr>
            <a:spLocks noGrp="1"/>
          </p:cNvSpPr>
          <p:nvPr>
            <p:ph type="sldNum" sz="quarter" idx="5"/>
          </p:nvPr>
        </p:nvSpPr>
        <p:spPr/>
        <p:txBody>
          <a:bodyPr/>
          <a:lstStyle/>
          <a:p>
            <a:fld id="{C7F654B0-20FB-6C45-9E10-FA1DFA717E77}" type="slidenum">
              <a:rPr lang="en-EG" smtClean="0"/>
              <a:t>3</a:t>
            </a:fld>
            <a:endParaRPr lang="en-EG"/>
          </a:p>
        </p:txBody>
      </p:sp>
    </p:spTree>
    <p:extLst>
      <p:ext uri="{BB962C8B-B14F-4D97-AF65-F5344CB8AC3E}">
        <p14:creationId xmlns:p14="http://schemas.microsoft.com/office/powerpoint/2010/main" val="1671940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a:p>
        </p:txBody>
      </p:sp>
      <p:sp>
        <p:nvSpPr>
          <p:cNvPr id="4" name="Slide Number Placeholder 3"/>
          <p:cNvSpPr>
            <a:spLocks noGrp="1"/>
          </p:cNvSpPr>
          <p:nvPr>
            <p:ph type="sldNum" sz="quarter" idx="5"/>
          </p:nvPr>
        </p:nvSpPr>
        <p:spPr/>
        <p:txBody>
          <a:bodyPr/>
          <a:lstStyle/>
          <a:p>
            <a:fld id="{C7F654B0-20FB-6C45-9E10-FA1DFA717E77}" type="slidenum">
              <a:rPr lang="en-EG" smtClean="0"/>
              <a:t>4</a:t>
            </a:fld>
            <a:endParaRPr lang="en-EG"/>
          </a:p>
        </p:txBody>
      </p:sp>
    </p:spTree>
    <p:extLst>
      <p:ext uri="{BB962C8B-B14F-4D97-AF65-F5344CB8AC3E}">
        <p14:creationId xmlns:p14="http://schemas.microsoft.com/office/powerpoint/2010/main" val="65362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8461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8333-1690-FA41-BFCF-36523F4CA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051C1F4A-158D-CE49-BC78-96887F132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DD79AC23-0756-2A4F-A7A2-435C1D8A0C8B}"/>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10EBECF0-56AA-A34B-96AE-659E43B8E7B0}"/>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A59D507A-EAFB-CD4D-93D0-14611CA2EF14}"/>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2858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4868-C01B-D143-AF5A-D47F27E3DACE}"/>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A38DC4E8-3CD6-E549-B42C-6FE43F95A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425EE96C-40D5-9248-924A-C21C85E101CC}"/>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4545C0C5-ED5D-614A-82B0-3AA0706650AB}"/>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A4CAF2BF-4C0F-C349-881F-0E91A67F0BB0}"/>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365122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89235-369E-9049-A261-89BBB48926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7D16BC89-E816-CF4E-9969-8264D7BCF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5EC05198-0D54-7444-870B-6DF72DDB550A}"/>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170018A7-6FEF-874B-9149-C2B86F55669F}"/>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919CBA5C-B3DB-694F-BEC2-B8B582FB4077}"/>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237814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38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F154-4256-AE4D-9AF3-2621F81D0FD8}"/>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B998DC74-D787-074E-B466-2FD5818A9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1BB15DEF-46D9-B543-8E7B-4455F97AF986}"/>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1D310A5A-67E4-2046-A934-3F1BF1146045}"/>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5B00B3B0-D387-4745-BBEE-E7EDC13699B4}"/>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61046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C7BE-0F1E-634D-A648-F0E549C2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01A3E641-5616-3445-A97D-39ADED0BE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7B221-5270-F043-B2D7-67A192619B89}"/>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640DE634-5808-C74B-9E30-679D76AA42F9}"/>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1B73C1F3-D0BA-DC46-871E-3304075A7457}"/>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415926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7E3C-619B-D545-979D-40DF2698430C}"/>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18A7BDEF-DAF2-DD44-A206-CB084D425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34EFFCD5-5826-E44F-93AF-4C497C89B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0639FA81-6818-7E49-B465-00A78A3B4D71}"/>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6" name="Footer Placeholder 5">
            <a:extLst>
              <a:ext uri="{FF2B5EF4-FFF2-40B4-BE49-F238E27FC236}">
                <a16:creationId xmlns:a16="http://schemas.microsoft.com/office/drawing/2014/main" id="{CBBACEA2-FFDA-F445-BB33-B0910EC32B5D}"/>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07085F4E-2234-104C-B649-89B13095A91B}"/>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292391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92D9-871D-D942-BE6D-A8EC25A801D4}"/>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BD4FD001-5252-414A-8A13-1F58F87E3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515B35-93DC-8943-AC73-B1F9F4051B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4727B787-35CE-6A4C-BA6C-A886DFA82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646D0-BC82-FC46-A8F1-85C461481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F1981DC9-300A-DE43-9008-D39E2D8366BC}"/>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8" name="Footer Placeholder 7">
            <a:extLst>
              <a:ext uri="{FF2B5EF4-FFF2-40B4-BE49-F238E27FC236}">
                <a16:creationId xmlns:a16="http://schemas.microsoft.com/office/drawing/2014/main" id="{1395BE34-F69D-2D4F-9395-5824AE7A745C}"/>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25E7055E-94C7-E649-8C81-C9844B87101E}"/>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250890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3198-81F9-C447-9283-E3CA0E61890E}"/>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3BF8750B-D833-7F4A-BDE2-2C9B83819925}"/>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4" name="Footer Placeholder 3">
            <a:extLst>
              <a:ext uri="{FF2B5EF4-FFF2-40B4-BE49-F238E27FC236}">
                <a16:creationId xmlns:a16="http://schemas.microsoft.com/office/drawing/2014/main" id="{56A11A23-A190-7F44-8054-4D68885EC819}"/>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AA2D200F-8319-0949-9665-3C91E7694F0E}"/>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404387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B4F8B-F71D-334D-97A5-BA4006329524}"/>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3" name="Footer Placeholder 2">
            <a:extLst>
              <a:ext uri="{FF2B5EF4-FFF2-40B4-BE49-F238E27FC236}">
                <a16:creationId xmlns:a16="http://schemas.microsoft.com/office/drawing/2014/main" id="{28F58D3B-9257-2341-82FF-E597C49E812D}"/>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97883E99-0B80-D744-B745-EFFC11551823}"/>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286004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37F9-3D07-2A41-8BA3-C8E5E92FE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E0A4471E-06D5-354B-AE28-2D177D736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04CABF07-8397-5549-B80A-9F1626AC8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4A707-613C-7042-BF99-E7415A6C3A2F}"/>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6" name="Footer Placeholder 5">
            <a:extLst>
              <a:ext uri="{FF2B5EF4-FFF2-40B4-BE49-F238E27FC236}">
                <a16:creationId xmlns:a16="http://schemas.microsoft.com/office/drawing/2014/main" id="{A4247E4C-CFE5-E048-82B8-ACDF47DDEE46}"/>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BD73AD04-B989-FA46-83A9-C182C4769953}"/>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358701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C7A-725D-B641-BD92-C9D52F365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393A67E3-454D-1940-BC08-5DBCA91B0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7330347F-AC60-F94A-9A58-5F4D8EF8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F8B26-2660-9246-8CAB-BAD8A95D30F7}"/>
              </a:ext>
            </a:extLst>
          </p:cNvPr>
          <p:cNvSpPr>
            <a:spLocks noGrp="1"/>
          </p:cNvSpPr>
          <p:nvPr>
            <p:ph type="dt" sz="half" idx="10"/>
          </p:nvPr>
        </p:nvSpPr>
        <p:spPr/>
        <p:txBody>
          <a:bodyPr/>
          <a:lstStyle/>
          <a:p>
            <a:fld id="{0DB0FF64-886A-684A-963F-0D17038A4188}" type="datetimeFigureOut">
              <a:rPr lang="en-EG" smtClean="0"/>
              <a:t>12/27/20</a:t>
            </a:fld>
            <a:endParaRPr lang="en-EG"/>
          </a:p>
        </p:txBody>
      </p:sp>
      <p:sp>
        <p:nvSpPr>
          <p:cNvPr id="6" name="Footer Placeholder 5">
            <a:extLst>
              <a:ext uri="{FF2B5EF4-FFF2-40B4-BE49-F238E27FC236}">
                <a16:creationId xmlns:a16="http://schemas.microsoft.com/office/drawing/2014/main" id="{B5A6C7E3-38F6-4F49-8850-85F7465A7953}"/>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DF31A99E-9F42-5945-8FCA-2041DB54E718}"/>
              </a:ext>
            </a:extLst>
          </p:cNvPr>
          <p:cNvSpPr>
            <a:spLocks noGrp="1"/>
          </p:cNvSpPr>
          <p:nvPr>
            <p:ph type="sldNum" sz="quarter" idx="12"/>
          </p:nvPr>
        </p:nvSpPr>
        <p:spPr/>
        <p:txBody>
          <a:bodyPr/>
          <a:lstStyle/>
          <a:p>
            <a:fld id="{B7F9C8B4-EFFD-1543-AED6-001AF55151A6}" type="slidenum">
              <a:rPr lang="en-EG" smtClean="0"/>
              <a:t>‹#›</a:t>
            </a:fld>
            <a:endParaRPr lang="en-EG"/>
          </a:p>
        </p:txBody>
      </p:sp>
    </p:spTree>
    <p:extLst>
      <p:ext uri="{BB962C8B-B14F-4D97-AF65-F5344CB8AC3E}">
        <p14:creationId xmlns:p14="http://schemas.microsoft.com/office/powerpoint/2010/main" val="10579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39EBE-5CCD-C34F-BE67-B8EA082EF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74DF4B77-0254-0E45-B7C4-C9C7069E2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F2210261-3CD6-704F-A251-CB9ADD917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0FF64-886A-684A-963F-0D17038A4188}" type="datetimeFigureOut">
              <a:rPr lang="en-EG" smtClean="0"/>
              <a:t>12/27/20</a:t>
            </a:fld>
            <a:endParaRPr lang="en-EG"/>
          </a:p>
        </p:txBody>
      </p:sp>
      <p:sp>
        <p:nvSpPr>
          <p:cNvPr id="5" name="Footer Placeholder 4">
            <a:extLst>
              <a:ext uri="{FF2B5EF4-FFF2-40B4-BE49-F238E27FC236}">
                <a16:creationId xmlns:a16="http://schemas.microsoft.com/office/drawing/2014/main" id="{E7857154-F0CC-C742-BE86-727D5B354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D09EE536-C887-0B49-833A-911ABEA55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9C8B4-EFFD-1543-AED6-001AF55151A6}" type="slidenum">
              <a:rPr lang="en-EG" smtClean="0"/>
              <a:t>‹#›</a:t>
            </a:fld>
            <a:endParaRPr lang="en-EG"/>
          </a:p>
        </p:txBody>
      </p:sp>
    </p:spTree>
    <p:extLst>
      <p:ext uri="{BB962C8B-B14F-4D97-AF65-F5344CB8AC3E}">
        <p14:creationId xmlns:p14="http://schemas.microsoft.com/office/powerpoint/2010/main" val="134445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https://upload.wikimedia.org/wikipedia/ar/a/a2/Nile_University_logo.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CAF5CE2D-5B46-1740-8741-FCD2D82487B7}"/>
              </a:ext>
            </a:extLst>
          </p:cNvPr>
          <p:cNvSpPr>
            <a:spLocks noChangeArrowheads="1"/>
          </p:cNvSpPr>
          <p:nvPr/>
        </p:nvSpPr>
        <p:spPr bwMode="auto">
          <a:xfrm>
            <a:off x="545516" y="53403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1027" name="Picture 3">
            <a:extLst>
              <a:ext uri="{FF2B5EF4-FFF2-40B4-BE49-F238E27FC236}">
                <a16:creationId xmlns:a16="http://schemas.microsoft.com/office/drawing/2014/main" id="{4455F19C-F169-554D-8E0D-82B4D6BF157B}"/>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88341" y="168378"/>
            <a:ext cx="1988320" cy="191601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13">
            <a:extLst>
              <a:ext uri="{FF2B5EF4-FFF2-40B4-BE49-F238E27FC236}">
                <a16:creationId xmlns:a16="http://schemas.microsoft.com/office/drawing/2014/main" id="{BFED0558-8640-144D-9F81-BF8F1A7EB07E}"/>
              </a:ext>
            </a:extLst>
          </p:cNvPr>
          <p:cNvSpPr txBox="1"/>
          <p:nvPr/>
        </p:nvSpPr>
        <p:spPr>
          <a:xfrm>
            <a:off x="190500" y="3080835"/>
            <a:ext cx="11713159" cy="1692771"/>
          </a:xfrm>
          <a:prstGeom prst="rect">
            <a:avLst/>
          </a:prstGeom>
          <a:noFill/>
        </p:spPr>
        <p:txBody>
          <a:bodyPr wrap="square" rtlCol="0">
            <a:spAutoFit/>
            <a:scene3d>
              <a:camera prst="orthographicFront"/>
              <a:lightRig rig="threePt" dir="t"/>
            </a:scene3d>
            <a:sp3d contourW="12700"/>
          </a:bodyPr>
          <a:lstStyle/>
          <a:p>
            <a:r>
              <a:rPr lang="en-GB" sz="4000" b="1" dirty="0"/>
              <a:t>Automate Parking Appeal Process </a:t>
            </a:r>
            <a:r>
              <a:rPr lang="en-EG" sz="4000" b="1" dirty="0"/>
              <a:t>using historical data </a:t>
            </a:r>
            <a:br>
              <a:rPr lang="en-GB" sz="4000" b="1" dirty="0"/>
            </a:br>
            <a:endParaRPr lang="en-GB" sz="4000" b="1" dirty="0"/>
          </a:p>
          <a:p>
            <a:pPr algn="ctr"/>
            <a:r>
              <a:rPr lang="en-GB" sz="2400" b="1" i="1" u="sng" dirty="0"/>
              <a:t>Author: Hager Mohamed Magdy</a:t>
            </a:r>
          </a:p>
        </p:txBody>
      </p:sp>
    </p:spTree>
    <p:extLst>
      <p:ext uri="{BB962C8B-B14F-4D97-AF65-F5344CB8AC3E}">
        <p14:creationId xmlns:p14="http://schemas.microsoft.com/office/powerpoint/2010/main" val="61232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r>
              <a:rPr lang="en-US" sz="4000" b="1" dirty="0">
                <a:latin typeface="+mn-lt"/>
                <a:ea typeface="+mn-ea"/>
                <a:cs typeface="+mn-cs"/>
              </a:rPr>
              <a:t>Future work</a:t>
            </a:r>
            <a:endParaRPr lang="en-EG" sz="4000" b="1" dirty="0">
              <a:latin typeface="+mn-lt"/>
              <a:ea typeface="+mn-ea"/>
              <a:cs typeface="+mn-cs"/>
            </a:endParaRP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pPr lvl="0"/>
            <a:r>
              <a:rPr lang="en-US" sz="2400" dirty="0">
                <a:latin typeface="Arial" panose="020B0604020202020204" pitchFamily="34" charset="0"/>
                <a:cs typeface="Arial" panose="020B0604020202020204" pitchFamily="34" charset="0"/>
              </a:rPr>
              <a:t>The model can be integrated in a system utilize by the city /government to automate the processing of the routine appeals.</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The model can be translated to mobile application for the drivers. </a:t>
            </a:r>
            <a:endParaRPr lang="en-EG" sz="2400" dirty="0">
              <a:latin typeface="Arial" panose="020B0604020202020204" pitchFamily="34" charset="0"/>
              <a:cs typeface="Arial" panose="020B0604020202020204" pitchFamily="34" charset="0"/>
            </a:endParaRPr>
          </a:p>
          <a:p>
            <a:endParaRPr lang="en-EG" sz="1600" dirty="0"/>
          </a:p>
        </p:txBody>
      </p:sp>
    </p:spTree>
    <p:extLst>
      <p:ext uri="{BB962C8B-B14F-4D97-AF65-F5344CB8AC3E}">
        <p14:creationId xmlns:p14="http://schemas.microsoft.com/office/powerpoint/2010/main" val="320525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3849638" y="984737"/>
            <a:ext cx="4505999" cy="4505991"/>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solidFill>
            <a:schemeClr val="bg1"/>
          </a:solidFill>
          <a:ln w="19050" cap="flat">
            <a:noFill/>
            <a:bevel/>
          </a:ln>
        </p:spPr>
      </p:sp>
      <p:sp>
        <p:nvSpPr>
          <p:cNvPr id="14" name="文本框 13"/>
          <p:cNvSpPr txBox="1"/>
          <p:nvPr/>
        </p:nvSpPr>
        <p:spPr>
          <a:xfrm>
            <a:off x="2985796" y="2677923"/>
            <a:ext cx="6299200" cy="861774"/>
          </a:xfrm>
          <a:prstGeom prst="rect">
            <a:avLst/>
          </a:prstGeom>
          <a:noFill/>
        </p:spPr>
        <p:txBody>
          <a:bodyPr wrap="square" rtlCol="0">
            <a:spAutoFit/>
            <a:scene3d>
              <a:camera prst="orthographicFront"/>
              <a:lightRig rig="threePt" dir="t"/>
            </a:scene3d>
            <a:sp3d contourW="12700"/>
          </a:bodyPr>
          <a:lstStyle/>
          <a:p>
            <a:pPr algn="ctr"/>
            <a:r>
              <a:rPr lang="en-US" altLang="zh-CN" sz="5000" b="1" dirty="0">
                <a:solidFill>
                  <a:schemeClr val="tx1">
                    <a:lumMod val="85000"/>
                    <a:lumOff val="15000"/>
                  </a:schemeClr>
                </a:solidFill>
                <a:latin typeface="+mj-lt"/>
              </a:rPr>
              <a:t>THANK YOU</a:t>
            </a:r>
            <a:endParaRPr lang="zh-CN" altLang="en-US" sz="5000" b="1" dirty="0">
              <a:solidFill>
                <a:schemeClr val="tx1">
                  <a:lumMod val="85000"/>
                  <a:lumOff val="15000"/>
                </a:schemeClr>
              </a:solidFill>
              <a:latin typeface="+mj-lt"/>
            </a:endParaRPr>
          </a:p>
        </p:txBody>
      </p:sp>
    </p:spTree>
    <p:extLst>
      <p:ext uri="{BB962C8B-B14F-4D97-AF65-F5344CB8AC3E}">
        <p14:creationId xmlns:p14="http://schemas.microsoft.com/office/powerpoint/2010/main" val="415628826"/>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r>
              <a:rPr lang="en-EG" sz="4000" b="1" dirty="0">
                <a:latin typeface="+mn-lt"/>
                <a:ea typeface="+mn-ea"/>
                <a:cs typeface="+mn-cs"/>
              </a:rPr>
              <a:t>Problem</a:t>
            </a:r>
            <a:br>
              <a:rPr lang="en-EG" b="1" dirty="0"/>
            </a:br>
            <a:endParaRPr lang="en-EG" dirty="0"/>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r>
              <a:rPr lang="en-US" sz="2400" dirty="0">
                <a:latin typeface="Arial" panose="020B0604020202020204" pitchFamily="34" charset="0"/>
                <a:cs typeface="Arial" panose="020B0604020202020204" pitchFamily="34" charset="0"/>
              </a:rPr>
              <a:t>Time taken by the process of appeals is major problem for many drivers, many drivers are interesting in quick response for their appeals in order to take the right action for their cars if its towed or clamped. </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Observing penalty charge notices issued by civil enforcement officers on street and those issued by civil enforcement officers via CCTV can facilitate to solve this problem.</a:t>
            </a:r>
            <a:endParaRPr lang="en-EG" sz="2400" dirty="0">
              <a:latin typeface="Arial" panose="020B0604020202020204" pitchFamily="34" charset="0"/>
              <a:cs typeface="Arial" panose="020B0604020202020204" pitchFamily="34" charset="0"/>
            </a:endParaRPr>
          </a:p>
          <a:p>
            <a:endParaRPr lang="en-EG" sz="1600" dirty="0"/>
          </a:p>
        </p:txBody>
      </p:sp>
    </p:spTree>
    <p:extLst>
      <p:ext uri="{BB962C8B-B14F-4D97-AF65-F5344CB8AC3E}">
        <p14:creationId xmlns:p14="http://schemas.microsoft.com/office/powerpoint/2010/main" val="90585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r>
              <a:rPr lang="en-EG" sz="4000" b="1" dirty="0">
                <a:latin typeface="+mn-lt"/>
                <a:ea typeface="+mn-ea"/>
                <a:cs typeface="+mn-cs"/>
              </a:rPr>
              <a:t>Approach</a:t>
            </a: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r>
              <a:rPr lang="en-US" sz="2400" dirty="0">
                <a:latin typeface="Arial" panose="020B0604020202020204" pitchFamily="34" charset="0"/>
                <a:cs typeface="Arial" panose="020B0604020202020204" pitchFamily="34" charset="0"/>
              </a:rPr>
              <a:t>In this project we are trying to utilize the historical data of penalty charge notices (PNC) to build a system to automate the process of appeals. </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Based on this analysis, the driver will be able to receive respond to his appeal early accordingly he could plan for further action. In addition, the city could predict the reason why appeals taken in certain locations are always valid, so could take corrective action and reduce the agent workload.</a:t>
            </a:r>
            <a:endParaRPr lang="en-EG" sz="2400" dirty="0">
              <a:latin typeface="Arial" panose="020B0604020202020204" pitchFamily="34" charset="0"/>
              <a:cs typeface="Arial" panose="020B0604020202020204" pitchFamily="34" charset="0"/>
            </a:endParaRPr>
          </a:p>
          <a:p>
            <a:pPr marL="0" indent="0">
              <a:buNone/>
            </a:pPr>
            <a:endParaRPr lang="en-EG" sz="2400" dirty="0">
              <a:latin typeface="Arial" panose="020B0604020202020204" pitchFamily="34" charset="0"/>
              <a:cs typeface="Arial" panose="020B0604020202020204" pitchFamily="34" charset="0"/>
            </a:endParaRPr>
          </a:p>
          <a:p>
            <a:endParaRPr lang="en-EG" sz="1600" dirty="0"/>
          </a:p>
        </p:txBody>
      </p:sp>
    </p:spTree>
    <p:extLst>
      <p:ext uri="{BB962C8B-B14F-4D97-AF65-F5344CB8AC3E}">
        <p14:creationId xmlns:p14="http://schemas.microsoft.com/office/powerpoint/2010/main" val="3221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216-8873-604C-97ED-525CB003122F}"/>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sz="4000" b="1" dirty="0">
                <a:latin typeface="+mn-lt"/>
                <a:ea typeface="+mn-ea"/>
                <a:cs typeface="+mn-cs"/>
              </a:rPr>
              <a:t>Appeal Parking Process</a:t>
            </a:r>
            <a:endParaRPr lang="en-EG" sz="4000" b="1" dirty="0">
              <a:latin typeface="+mn-lt"/>
              <a:ea typeface="+mn-ea"/>
              <a:cs typeface="+mn-cs"/>
            </a:endParaRPr>
          </a:p>
        </p:txBody>
      </p:sp>
      <p:sp>
        <p:nvSpPr>
          <p:cNvPr id="6" name="Content Placeholder 5">
            <a:extLst>
              <a:ext uri="{FF2B5EF4-FFF2-40B4-BE49-F238E27FC236}">
                <a16:creationId xmlns:a16="http://schemas.microsoft.com/office/drawing/2014/main" id="{EB130B4B-7CC3-CE46-837A-32AC96AB1579}"/>
              </a:ext>
            </a:extLst>
          </p:cNvPr>
          <p:cNvSpPr>
            <a:spLocks noGrp="1"/>
          </p:cNvSpPr>
          <p:nvPr>
            <p:ph idx="1"/>
          </p:nvPr>
        </p:nvSpPr>
        <p:spPr>
          <a:xfrm>
            <a:off x="838200" y="1185864"/>
            <a:ext cx="10877550" cy="4814886"/>
          </a:xfrm>
        </p:spPr>
        <p:txBody>
          <a:bodyPr/>
          <a:lstStyle/>
          <a:p>
            <a:endParaRPr lang="en-EG" dirty="0"/>
          </a:p>
          <a:p>
            <a:endParaRPr lang="en-EG" dirty="0"/>
          </a:p>
        </p:txBody>
      </p:sp>
      <p:cxnSp>
        <p:nvCxnSpPr>
          <p:cNvPr id="9" name="Straight Arrow Connector 8">
            <a:extLst>
              <a:ext uri="{FF2B5EF4-FFF2-40B4-BE49-F238E27FC236}">
                <a16:creationId xmlns:a16="http://schemas.microsoft.com/office/drawing/2014/main" id="{9958AB3D-C366-3141-919D-095E3CFE606E}"/>
              </a:ext>
            </a:extLst>
          </p:cNvPr>
          <p:cNvCxnSpPr>
            <a:cxnSpLocks/>
          </p:cNvCxnSpPr>
          <p:nvPr/>
        </p:nvCxnSpPr>
        <p:spPr>
          <a:xfrm>
            <a:off x="2991392" y="3727528"/>
            <a:ext cx="93017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10D517-D80F-194F-B3CE-48C81AA18076}"/>
              </a:ext>
            </a:extLst>
          </p:cNvPr>
          <p:cNvCxnSpPr>
            <a:cxnSpLocks/>
          </p:cNvCxnSpPr>
          <p:nvPr/>
        </p:nvCxnSpPr>
        <p:spPr>
          <a:xfrm>
            <a:off x="7778978" y="3675958"/>
            <a:ext cx="1069181" cy="58645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DA76A8-805B-1C48-85F7-866B47FEA564}"/>
              </a:ext>
            </a:extLst>
          </p:cNvPr>
          <p:cNvCxnSpPr>
            <a:cxnSpLocks/>
          </p:cNvCxnSpPr>
          <p:nvPr/>
        </p:nvCxnSpPr>
        <p:spPr>
          <a:xfrm flipV="1">
            <a:off x="7778978" y="2649987"/>
            <a:ext cx="917666" cy="38287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7C91212-5D19-C54A-BF97-01EFA236912C}"/>
              </a:ext>
            </a:extLst>
          </p:cNvPr>
          <p:cNvPicPr>
            <a:picLocks noChangeAspect="1"/>
          </p:cNvPicPr>
          <p:nvPr/>
        </p:nvPicPr>
        <p:blipFill>
          <a:blip r:embed="rId3"/>
          <a:stretch>
            <a:fillRect/>
          </a:stretch>
        </p:blipFill>
        <p:spPr>
          <a:xfrm>
            <a:off x="207907" y="2506716"/>
            <a:ext cx="2705112" cy="20107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7D16FD7F-9FA0-B845-8D53-51BCC3D9889B}"/>
              </a:ext>
            </a:extLst>
          </p:cNvPr>
          <p:cNvPicPr>
            <a:picLocks noChangeAspect="1"/>
          </p:cNvPicPr>
          <p:nvPr/>
        </p:nvPicPr>
        <p:blipFill>
          <a:blip r:embed="rId4"/>
          <a:stretch>
            <a:fillRect/>
          </a:stretch>
        </p:blipFill>
        <p:spPr>
          <a:xfrm>
            <a:off x="8814211" y="1790384"/>
            <a:ext cx="2642485" cy="11604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a:extLst>
              <a:ext uri="{FF2B5EF4-FFF2-40B4-BE49-F238E27FC236}">
                <a16:creationId xmlns:a16="http://schemas.microsoft.com/office/drawing/2014/main" id="{C41FE647-328E-564D-B578-A45964E8DD30}"/>
              </a:ext>
            </a:extLst>
          </p:cNvPr>
          <p:cNvPicPr>
            <a:picLocks noChangeAspect="1"/>
          </p:cNvPicPr>
          <p:nvPr/>
        </p:nvPicPr>
        <p:blipFill>
          <a:blip r:embed="rId5"/>
          <a:stretch>
            <a:fillRect/>
          </a:stretch>
        </p:blipFill>
        <p:spPr>
          <a:xfrm>
            <a:off x="3986882" y="2482411"/>
            <a:ext cx="3615701" cy="21045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7" name="Picture 16">
            <a:extLst>
              <a:ext uri="{FF2B5EF4-FFF2-40B4-BE49-F238E27FC236}">
                <a16:creationId xmlns:a16="http://schemas.microsoft.com/office/drawing/2014/main" id="{B1F501CB-CA7F-B946-AD2F-B033BD771897}"/>
              </a:ext>
            </a:extLst>
          </p:cNvPr>
          <p:cNvPicPr>
            <a:picLocks noChangeAspect="1"/>
          </p:cNvPicPr>
          <p:nvPr/>
        </p:nvPicPr>
        <p:blipFill>
          <a:blip r:embed="rId6"/>
          <a:stretch>
            <a:fillRect/>
          </a:stretch>
        </p:blipFill>
        <p:spPr>
          <a:xfrm>
            <a:off x="9067365" y="3379184"/>
            <a:ext cx="1697831" cy="23396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Picture 19">
            <a:extLst>
              <a:ext uri="{FF2B5EF4-FFF2-40B4-BE49-F238E27FC236}">
                <a16:creationId xmlns:a16="http://schemas.microsoft.com/office/drawing/2014/main" id="{04FB57AE-4AF0-2241-A3FB-47DD8FB9F1F4}"/>
              </a:ext>
            </a:extLst>
          </p:cNvPr>
          <p:cNvPicPr>
            <a:picLocks noChangeAspect="1"/>
          </p:cNvPicPr>
          <p:nvPr/>
        </p:nvPicPr>
        <p:blipFill>
          <a:blip r:embed="rId7"/>
          <a:stretch>
            <a:fillRect/>
          </a:stretch>
        </p:blipFill>
        <p:spPr>
          <a:xfrm>
            <a:off x="155654" y="5247240"/>
            <a:ext cx="2478364" cy="1487018"/>
          </a:xfrm>
          <a:prstGeom prst="rect">
            <a:avLst/>
          </a:prstGeom>
        </p:spPr>
      </p:pic>
      <p:sp>
        <p:nvSpPr>
          <p:cNvPr id="13" name="Right Arrow 12">
            <a:extLst>
              <a:ext uri="{FF2B5EF4-FFF2-40B4-BE49-F238E27FC236}">
                <a16:creationId xmlns:a16="http://schemas.microsoft.com/office/drawing/2014/main" id="{FFF8A47B-F512-6E41-B25B-7A6B9016BC0E}"/>
              </a:ext>
            </a:extLst>
          </p:cNvPr>
          <p:cNvSpPr/>
          <p:nvPr/>
        </p:nvSpPr>
        <p:spPr>
          <a:xfrm>
            <a:off x="2943159" y="57584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TextBox 13">
            <a:extLst>
              <a:ext uri="{FF2B5EF4-FFF2-40B4-BE49-F238E27FC236}">
                <a16:creationId xmlns:a16="http://schemas.microsoft.com/office/drawing/2014/main" id="{4DB63941-DD0E-2C43-A993-28515BEAD58C}"/>
              </a:ext>
            </a:extLst>
          </p:cNvPr>
          <p:cNvSpPr txBox="1"/>
          <p:nvPr/>
        </p:nvSpPr>
        <p:spPr>
          <a:xfrm>
            <a:off x="4077090" y="5475577"/>
            <a:ext cx="3741568" cy="738664"/>
          </a:xfrm>
          <a:prstGeom prst="rect">
            <a:avLst/>
          </a:prstGeom>
          <a:noFill/>
        </p:spPr>
        <p:txBody>
          <a:bodyPr wrap="square" rtlCol="0">
            <a:spAutoFit/>
          </a:bodyPr>
          <a:lstStyle/>
          <a:p>
            <a:endParaRPr lang="en-EG" dirty="0"/>
          </a:p>
          <a:p>
            <a:r>
              <a:rPr lang="en-EG" sz="2400" b="1" dirty="0">
                <a:ln w="0"/>
                <a:solidFill>
                  <a:srgbClr val="FF0000"/>
                </a:solidFill>
                <a:effectLst>
                  <a:outerShdw blurRad="38100" dist="19050" dir="2700000" algn="tl" rotWithShape="0">
                    <a:schemeClr val="dk1">
                      <a:alpha val="40000"/>
                    </a:schemeClr>
                  </a:outerShdw>
                </a:effectLst>
              </a:rPr>
              <a:t>( Time Consuming ! )</a:t>
            </a:r>
          </a:p>
        </p:txBody>
      </p:sp>
    </p:spTree>
    <p:extLst>
      <p:ext uri="{BB962C8B-B14F-4D97-AF65-F5344CB8AC3E}">
        <p14:creationId xmlns:p14="http://schemas.microsoft.com/office/powerpoint/2010/main" val="2933462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strVal val="#ppt_w*0.70"/>
                                          </p:val>
                                        </p:tav>
                                        <p:tav tm="100000">
                                          <p:val>
                                            <p:strVal val="#ppt_w"/>
                                          </p:val>
                                        </p:tav>
                                      </p:tavLst>
                                    </p:anim>
                                    <p:anim calcmode="lin" valueType="num">
                                      <p:cBhvr>
                                        <p:cTn id="25" dur="1000" fill="hold"/>
                                        <p:tgtEl>
                                          <p:spTgt spid="18"/>
                                        </p:tgtEl>
                                        <p:attrNameLst>
                                          <p:attrName>ppt_h</p:attrName>
                                        </p:attrNameLst>
                                      </p:cBhvr>
                                      <p:tavLst>
                                        <p:tav tm="0">
                                          <p:val>
                                            <p:strVal val="#ppt_h"/>
                                          </p:val>
                                        </p:tav>
                                        <p:tav tm="100000">
                                          <p:val>
                                            <p:strVal val="#ppt_h"/>
                                          </p:val>
                                        </p:tav>
                                      </p:tavLst>
                                    </p:anim>
                                    <p:animEffect transition="in" filter="fade">
                                      <p:cBhvr>
                                        <p:cTn id="26" dur="1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strVal val="#ppt_w*0.70"/>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Effect transition="in" filter="fade">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37"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900" decel="100000" fill="hold"/>
                                        <p:tgtEl>
                                          <p:spTgt spid="14"/>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216-8873-604C-97ED-525CB003122F}"/>
              </a:ext>
            </a:extLst>
          </p:cNvPr>
          <p:cNvSpPr>
            <a:spLocks noGrp="1"/>
          </p:cNvSpPr>
          <p:nvPr>
            <p:ph type="title"/>
          </p:nvPr>
        </p:nvSpPr>
        <p:spPr/>
        <p:txBody>
          <a:bodyPr/>
          <a:lstStyle/>
          <a:p>
            <a:r>
              <a:rPr lang="en-EG" sz="4000" b="1" dirty="0">
                <a:latin typeface="+mn-lt"/>
                <a:ea typeface="+mn-ea"/>
                <a:cs typeface="+mn-cs"/>
              </a:rPr>
              <a:t>Automated System</a:t>
            </a:r>
            <a:br>
              <a:rPr lang="en-EG" sz="4000" b="1" dirty="0">
                <a:latin typeface="+mn-lt"/>
                <a:ea typeface="+mn-ea"/>
                <a:cs typeface="+mn-cs"/>
              </a:rPr>
            </a:br>
            <a:r>
              <a:rPr lang="en-EG" sz="4000" b="1" dirty="0">
                <a:latin typeface="+mn-lt"/>
                <a:ea typeface="+mn-ea"/>
                <a:cs typeface="+mn-cs"/>
              </a:rPr>
              <a:t>(OverAll System Structure)</a:t>
            </a:r>
          </a:p>
        </p:txBody>
      </p:sp>
      <p:sp>
        <p:nvSpPr>
          <p:cNvPr id="6" name="Content Placeholder 5">
            <a:extLst>
              <a:ext uri="{FF2B5EF4-FFF2-40B4-BE49-F238E27FC236}">
                <a16:creationId xmlns:a16="http://schemas.microsoft.com/office/drawing/2014/main" id="{EB130B4B-7CC3-CE46-837A-32AC96AB1579}"/>
              </a:ext>
            </a:extLst>
          </p:cNvPr>
          <p:cNvSpPr>
            <a:spLocks noGrp="1"/>
          </p:cNvSpPr>
          <p:nvPr>
            <p:ph idx="1"/>
          </p:nvPr>
        </p:nvSpPr>
        <p:spPr>
          <a:xfrm>
            <a:off x="838200" y="1814512"/>
            <a:ext cx="10515600" cy="4186237"/>
          </a:xfrm>
        </p:spPr>
        <p:txBody>
          <a:bodyPr/>
          <a:lstStyle/>
          <a:p>
            <a:endParaRPr lang="en-EG" dirty="0"/>
          </a:p>
          <a:p>
            <a:endParaRPr lang="en-EG" dirty="0"/>
          </a:p>
        </p:txBody>
      </p:sp>
      <p:sp>
        <p:nvSpPr>
          <p:cNvPr id="7" name="Rectangle 6">
            <a:extLst>
              <a:ext uri="{FF2B5EF4-FFF2-40B4-BE49-F238E27FC236}">
                <a16:creationId xmlns:a16="http://schemas.microsoft.com/office/drawing/2014/main" id="{E94F0076-A136-BA41-9086-56C5DCF798A3}"/>
              </a:ext>
            </a:extLst>
          </p:cNvPr>
          <p:cNvSpPr/>
          <p:nvPr/>
        </p:nvSpPr>
        <p:spPr>
          <a:xfrm>
            <a:off x="1071563" y="3243263"/>
            <a:ext cx="1528762" cy="1085850"/>
          </a:xfrm>
          <a:prstGeom prst="rect">
            <a:avLst/>
          </a:prstGeom>
          <a:solidFill>
            <a:schemeClr val="accent5"/>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EG" dirty="0">
                <a:ln>
                  <a:solidFill>
                    <a:schemeClr val="bg1"/>
                  </a:solidFill>
                </a:ln>
                <a:solidFill>
                  <a:schemeClr val="bg1"/>
                </a:solidFill>
              </a:rPr>
              <a:t>Appeal</a:t>
            </a:r>
          </a:p>
        </p:txBody>
      </p:sp>
      <p:cxnSp>
        <p:nvCxnSpPr>
          <p:cNvPr id="9" name="Straight Arrow Connector 8">
            <a:extLst>
              <a:ext uri="{FF2B5EF4-FFF2-40B4-BE49-F238E27FC236}">
                <a16:creationId xmlns:a16="http://schemas.microsoft.com/office/drawing/2014/main" id="{9958AB3D-C366-3141-919D-095E3CFE606E}"/>
              </a:ext>
            </a:extLst>
          </p:cNvPr>
          <p:cNvCxnSpPr/>
          <p:nvPr/>
        </p:nvCxnSpPr>
        <p:spPr>
          <a:xfrm>
            <a:off x="2614613" y="3771900"/>
            <a:ext cx="145732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9FFB179-1C83-9A4C-9EE4-C8804CA1B732}"/>
              </a:ext>
            </a:extLst>
          </p:cNvPr>
          <p:cNvSpPr/>
          <p:nvPr/>
        </p:nvSpPr>
        <p:spPr>
          <a:xfrm>
            <a:off x="4071937" y="3228975"/>
            <a:ext cx="1914525" cy="1085850"/>
          </a:xfrm>
          <a:prstGeom prst="rect">
            <a:avLst/>
          </a:prstGeom>
          <a:solidFill>
            <a:schemeClr val="accent5"/>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EG" dirty="0">
                <a:ln w="19050">
                  <a:solidFill>
                    <a:schemeClr val="bg1"/>
                  </a:solidFill>
                </a:ln>
                <a:solidFill>
                  <a:schemeClr val="bg1"/>
                </a:solidFill>
              </a:rPr>
              <a:t>System</a:t>
            </a:r>
          </a:p>
        </p:txBody>
      </p:sp>
      <p:cxnSp>
        <p:nvCxnSpPr>
          <p:cNvPr id="15" name="Straight Arrow Connector 14">
            <a:extLst>
              <a:ext uri="{FF2B5EF4-FFF2-40B4-BE49-F238E27FC236}">
                <a16:creationId xmlns:a16="http://schemas.microsoft.com/office/drawing/2014/main" id="{EB10D517-D80F-194F-B3CE-48C81AA18076}"/>
              </a:ext>
            </a:extLst>
          </p:cNvPr>
          <p:cNvCxnSpPr>
            <a:cxnSpLocks/>
          </p:cNvCxnSpPr>
          <p:nvPr/>
        </p:nvCxnSpPr>
        <p:spPr>
          <a:xfrm>
            <a:off x="6009679" y="3851692"/>
            <a:ext cx="1697831" cy="71502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DA76A8-805B-1C48-85F7-866B47FEA564}"/>
              </a:ext>
            </a:extLst>
          </p:cNvPr>
          <p:cNvCxnSpPr>
            <a:cxnSpLocks/>
          </p:cNvCxnSpPr>
          <p:nvPr/>
        </p:nvCxnSpPr>
        <p:spPr>
          <a:xfrm flipV="1">
            <a:off x="6006107" y="2863849"/>
            <a:ext cx="1771650" cy="94035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EDC0658-9D3B-B14F-AF10-2CE3F8795094}"/>
              </a:ext>
            </a:extLst>
          </p:cNvPr>
          <p:cNvSpPr/>
          <p:nvPr/>
        </p:nvSpPr>
        <p:spPr>
          <a:xfrm>
            <a:off x="7834312" y="2343150"/>
            <a:ext cx="2528887" cy="1085850"/>
          </a:xfrm>
          <a:prstGeom prst="rect">
            <a:avLst/>
          </a:prstGeom>
          <a:solidFill>
            <a:schemeClr val="accent5"/>
          </a:solidFill>
          <a:ln w="25400"/>
        </p:spPr>
        <p:style>
          <a:lnRef idx="2">
            <a:schemeClr val="dk1"/>
          </a:lnRef>
          <a:fillRef idx="1">
            <a:schemeClr val="lt1"/>
          </a:fillRef>
          <a:effectRef idx="0">
            <a:schemeClr val="dk1"/>
          </a:effectRef>
          <a:fontRef idx="minor">
            <a:schemeClr val="dk1"/>
          </a:fontRef>
        </p:style>
        <p:txBody>
          <a:bodyPr rtlCol="0" anchor="ctr"/>
          <a:lstStyle/>
          <a:p>
            <a:pPr algn="ctr"/>
            <a:r>
              <a:rPr lang="en-EG" dirty="0">
                <a:ln>
                  <a:solidFill>
                    <a:schemeClr val="bg1"/>
                  </a:solidFill>
                </a:ln>
                <a:solidFill>
                  <a:schemeClr val="bg1"/>
                </a:solidFill>
              </a:rPr>
              <a:t>Valid</a:t>
            </a:r>
          </a:p>
        </p:txBody>
      </p:sp>
      <p:sp>
        <p:nvSpPr>
          <p:cNvPr id="23" name="Rectangle 22">
            <a:extLst>
              <a:ext uri="{FF2B5EF4-FFF2-40B4-BE49-F238E27FC236}">
                <a16:creationId xmlns:a16="http://schemas.microsoft.com/office/drawing/2014/main" id="{43966F85-CD4A-8744-ADC8-7CF9862D3B62}"/>
              </a:ext>
            </a:extLst>
          </p:cNvPr>
          <p:cNvSpPr/>
          <p:nvPr/>
        </p:nvSpPr>
        <p:spPr>
          <a:xfrm>
            <a:off x="7797403" y="3899178"/>
            <a:ext cx="2565796" cy="1085850"/>
          </a:xfrm>
          <a:prstGeom prst="rect">
            <a:avLst/>
          </a:prstGeom>
          <a:solidFill>
            <a:schemeClr val="accent5"/>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EG" dirty="0">
                <a:ln>
                  <a:solidFill>
                    <a:schemeClr val="bg1"/>
                  </a:solidFill>
                </a:ln>
                <a:solidFill>
                  <a:schemeClr val="bg1"/>
                </a:solidFill>
              </a:rPr>
              <a:t>Invalid</a:t>
            </a:r>
          </a:p>
        </p:txBody>
      </p:sp>
      <p:sp>
        <p:nvSpPr>
          <p:cNvPr id="24" name="TextBox 23">
            <a:extLst>
              <a:ext uri="{FF2B5EF4-FFF2-40B4-BE49-F238E27FC236}">
                <a16:creationId xmlns:a16="http://schemas.microsoft.com/office/drawing/2014/main" id="{A7BCB9AB-2817-C14D-B81B-221CBB167D7C}"/>
              </a:ext>
            </a:extLst>
          </p:cNvPr>
          <p:cNvSpPr txBox="1"/>
          <p:nvPr/>
        </p:nvSpPr>
        <p:spPr>
          <a:xfrm>
            <a:off x="3624262" y="5017047"/>
            <a:ext cx="2986087" cy="369332"/>
          </a:xfrm>
          <a:prstGeom prst="rect">
            <a:avLst/>
          </a:prstGeom>
          <a:noFill/>
        </p:spPr>
        <p:txBody>
          <a:bodyPr wrap="square" rtlCol="0">
            <a:spAutoFit/>
          </a:bodyPr>
          <a:lstStyle/>
          <a:p>
            <a:r>
              <a:rPr lang="en-EG" dirty="0"/>
              <a:t>(Machine Learning Model)</a:t>
            </a:r>
          </a:p>
        </p:txBody>
      </p:sp>
      <p:pic>
        <p:nvPicPr>
          <p:cNvPr id="16" name="Picture 15">
            <a:extLst>
              <a:ext uri="{FF2B5EF4-FFF2-40B4-BE49-F238E27FC236}">
                <a16:creationId xmlns:a16="http://schemas.microsoft.com/office/drawing/2014/main" id="{56BBE429-F593-8843-86E5-1EEB9BCA9867}"/>
              </a:ext>
            </a:extLst>
          </p:cNvPr>
          <p:cNvPicPr>
            <a:picLocks noChangeAspect="1"/>
          </p:cNvPicPr>
          <p:nvPr/>
        </p:nvPicPr>
        <p:blipFill>
          <a:blip r:embed="rId2"/>
          <a:stretch>
            <a:fillRect/>
          </a:stretch>
        </p:blipFill>
        <p:spPr>
          <a:xfrm>
            <a:off x="-1358900" y="5710568"/>
            <a:ext cx="1358900" cy="927100"/>
          </a:xfrm>
          <a:prstGeom prst="rect">
            <a:avLst/>
          </a:prstGeom>
        </p:spPr>
      </p:pic>
      <p:sp>
        <p:nvSpPr>
          <p:cNvPr id="25" name="TextBox 24">
            <a:extLst>
              <a:ext uri="{FF2B5EF4-FFF2-40B4-BE49-F238E27FC236}">
                <a16:creationId xmlns:a16="http://schemas.microsoft.com/office/drawing/2014/main" id="{3389A982-879B-D648-BAC5-1271D81FF17C}"/>
              </a:ext>
            </a:extLst>
          </p:cNvPr>
          <p:cNvSpPr txBox="1"/>
          <p:nvPr/>
        </p:nvSpPr>
        <p:spPr>
          <a:xfrm>
            <a:off x="4077090" y="5475577"/>
            <a:ext cx="3741568" cy="738664"/>
          </a:xfrm>
          <a:prstGeom prst="rect">
            <a:avLst/>
          </a:prstGeom>
          <a:noFill/>
        </p:spPr>
        <p:txBody>
          <a:bodyPr wrap="square" rtlCol="0">
            <a:spAutoFit/>
          </a:bodyPr>
          <a:lstStyle/>
          <a:p>
            <a:endParaRPr lang="en-EG" dirty="0"/>
          </a:p>
          <a:p>
            <a:r>
              <a:rPr lang="en-EG" sz="2400" b="1" dirty="0">
                <a:ln w="0"/>
                <a:solidFill>
                  <a:srgbClr val="FF0000"/>
                </a:solidFill>
                <a:effectLst>
                  <a:outerShdw blurRad="38100" dist="19050" dir="2700000" algn="tl" rotWithShape="0">
                    <a:schemeClr val="dk1">
                      <a:alpha val="40000"/>
                    </a:schemeClr>
                  </a:outerShdw>
                </a:effectLst>
              </a:rPr>
              <a:t>( Time Saved ! )</a:t>
            </a:r>
          </a:p>
        </p:txBody>
      </p:sp>
    </p:spTree>
    <p:extLst>
      <p:ext uri="{BB962C8B-B14F-4D97-AF65-F5344CB8AC3E}">
        <p14:creationId xmlns:p14="http://schemas.microsoft.com/office/powerpoint/2010/main" val="10405940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heckerboard(across)">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1000" fill="hold"/>
                                        <p:tgtEl>
                                          <p:spTgt spid="22"/>
                                        </p:tgtEl>
                                        <p:attrNameLst>
                                          <p:attrName>ppt_x</p:attrName>
                                        </p:attrNameLst>
                                      </p:cBhvr>
                                      <p:tavLst>
                                        <p:tav tm="0">
                                          <p:val>
                                            <p:strVal val="#ppt_x"/>
                                          </p:val>
                                        </p:tav>
                                        <p:tav tm="100000">
                                          <p:val>
                                            <p:strVal val="#ppt_x"/>
                                          </p:val>
                                        </p:tav>
                                      </p:tavLst>
                                    </p:anim>
                                    <p:anim calcmode="lin" valueType="num">
                                      <p:cBhvr additive="base">
                                        <p:cTn id="30"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10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1000" fill="hold"/>
                                        <p:tgtEl>
                                          <p:spTgt spid="23"/>
                                        </p:tgtEl>
                                        <p:attrNameLst>
                                          <p:attrName>ppt_x</p:attrName>
                                        </p:attrNameLst>
                                      </p:cBhvr>
                                      <p:tavLst>
                                        <p:tav tm="0">
                                          <p:val>
                                            <p:strVal val="#ppt_x"/>
                                          </p:val>
                                        </p:tav>
                                        <p:tav tm="100000">
                                          <p:val>
                                            <p:strVal val="#ppt_x"/>
                                          </p:val>
                                        </p:tav>
                                      </p:tavLst>
                                    </p:anim>
                                    <p:anim calcmode="lin" valueType="num">
                                      <p:cBhvr additive="base">
                                        <p:cTn id="45" dur="1000" fill="hold"/>
                                        <p:tgtEl>
                                          <p:spTgt spid="23"/>
                                        </p:tgtEl>
                                        <p:attrNameLst>
                                          <p:attrName>ppt_y</p:attrName>
                                        </p:attrNameLst>
                                      </p:cBhvr>
                                      <p:tavLst>
                                        <p:tav tm="0">
                                          <p:val>
                                            <p:strVal val="1+#ppt_h/2"/>
                                          </p:val>
                                        </p:tav>
                                        <p:tav tm="100000">
                                          <p:val>
                                            <p:strVal val="#ppt_y"/>
                                          </p:val>
                                        </p:tav>
                                      </p:tavLst>
                                    </p:anim>
                                  </p:childTnLst>
                                </p:cTn>
                              </p:par>
                              <p:par>
                                <p:cTn id="46" presetID="0" presetClass="path" presetSubtype="0" repeatCount="3000" accel="50000" decel="50000" fill="hold" nodeType="withEffect">
                                  <p:stCondLst>
                                    <p:cond delay="0"/>
                                  </p:stCondLst>
                                  <p:childTnLst>
                                    <p:animMotion origin="layout" path="M 0.05521 0.00093 L 0.97617 0.00093 " pathEditMode="relative" rAng="0" ptsTypes="AA">
                                      <p:cBhvr>
                                        <p:cTn id="47" dur="3000" fill="hold"/>
                                        <p:tgtEl>
                                          <p:spTgt spid="16"/>
                                        </p:tgtEl>
                                        <p:attrNameLst>
                                          <p:attrName>ppt_x</p:attrName>
                                          <p:attrName>ppt_y</p:attrName>
                                        </p:attrNameLst>
                                      </p:cBhvr>
                                      <p:rCtr x="46042" y="0"/>
                                    </p:animMotion>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900" decel="100000" fill="hold"/>
                                        <p:tgtEl>
                                          <p:spTgt spid="25"/>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22" grpId="0" animBg="1"/>
      <p:bldP spid="23" grpId="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pPr lvl="0"/>
            <a:r>
              <a:rPr lang="en-US" sz="4000" b="1" dirty="0">
                <a:latin typeface="+mn-lt"/>
                <a:ea typeface="+mn-ea"/>
                <a:cs typeface="+mn-cs"/>
              </a:rPr>
              <a:t>Modeling Approach</a:t>
            </a:r>
            <a:endParaRPr lang="en-EG" sz="4000" b="1" dirty="0">
              <a:latin typeface="+mn-lt"/>
              <a:ea typeface="+mn-ea"/>
              <a:cs typeface="+mn-cs"/>
            </a:endParaRP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Binary Classification algorithms is used to predict if the appeal is accepted or not</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Logistic Regression </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KNN</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Random forest</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DecisionTreeClassifier</a:t>
            </a:r>
            <a:endParaRPr lang="en-EG" sz="2400" dirty="0">
              <a:latin typeface="Arial" panose="020B0604020202020204" pitchFamily="34" charset="0"/>
              <a:cs typeface="Arial" panose="020B0604020202020204" pitchFamily="34" charset="0"/>
            </a:endParaRPr>
          </a:p>
          <a:p>
            <a:endParaRPr lang="en-EG" dirty="0"/>
          </a:p>
          <a:p>
            <a:pPr marL="0" indent="0">
              <a:buNone/>
            </a:pPr>
            <a:endParaRPr lang="en-EG" dirty="0"/>
          </a:p>
          <a:p>
            <a:endParaRPr lang="en-EG" sz="1600" dirty="0"/>
          </a:p>
        </p:txBody>
      </p:sp>
    </p:spTree>
    <p:extLst>
      <p:ext uri="{BB962C8B-B14F-4D97-AF65-F5344CB8AC3E}">
        <p14:creationId xmlns:p14="http://schemas.microsoft.com/office/powerpoint/2010/main" val="277978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normAutofit fontScale="90000"/>
          </a:bodyPr>
          <a:lstStyle/>
          <a:p>
            <a:br>
              <a:rPr lang="en-US" dirty="0"/>
            </a:br>
            <a:r>
              <a:rPr lang="en-US" sz="2700" dirty="0">
                <a:latin typeface="Arial" panose="020B0604020202020204" pitchFamily="34" charset="0"/>
                <a:ea typeface="+mn-ea"/>
                <a:cs typeface="Arial" panose="020B0604020202020204" pitchFamily="34" charset="0"/>
              </a:rPr>
              <a:t>Main binary classification metrics were calculated Accuracy, Precision, F1-Score, and Recall</a:t>
            </a:r>
            <a:br>
              <a:rPr lang="en-EG" sz="2700" dirty="0">
                <a:latin typeface="Arial" panose="020B0604020202020204" pitchFamily="34" charset="0"/>
                <a:ea typeface="+mn-ea"/>
                <a:cs typeface="Arial" panose="020B0604020202020204" pitchFamily="34" charset="0"/>
              </a:rPr>
            </a:br>
            <a:endParaRPr lang="en-EG" sz="2700" dirty="0">
              <a:latin typeface="Arial" panose="020B0604020202020204" pitchFamily="34"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endParaRPr lang="en-EG" dirty="0"/>
          </a:p>
          <a:p>
            <a:pPr marL="0" indent="0">
              <a:buNone/>
            </a:pPr>
            <a:endParaRPr lang="en-EG" dirty="0"/>
          </a:p>
          <a:p>
            <a:endParaRPr lang="en-EG" sz="1600" dirty="0"/>
          </a:p>
        </p:txBody>
      </p:sp>
      <p:graphicFrame>
        <p:nvGraphicFramePr>
          <p:cNvPr id="4" name="Table 3">
            <a:extLst>
              <a:ext uri="{FF2B5EF4-FFF2-40B4-BE49-F238E27FC236}">
                <a16:creationId xmlns:a16="http://schemas.microsoft.com/office/drawing/2014/main" id="{C886E4A9-D14A-D948-823B-7BCF8DDF9DB4}"/>
              </a:ext>
            </a:extLst>
          </p:cNvPr>
          <p:cNvGraphicFramePr>
            <a:graphicFrameLocks noGrp="1"/>
          </p:cNvGraphicFramePr>
          <p:nvPr>
            <p:extLst>
              <p:ext uri="{D42A27DB-BD31-4B8C-83A1-F6EECF244321}">
                <p14:modId xmlns:p14="http://schemas.microsoft.com/office/powerpoint/2010/main" val="200060717"/>
              </p:ext>
            </p:extLst>
          </p:nvPr>
        </p:nvGraphicFramePr>
        <p:xfrm>
          <a:off x="1271896" y="2256234"/>
          <a:ext cx="8467408" cy="3490119"/>
        </p:xfrm>
        <a:graphic>
          <a:graphicData uri="http://schemas.openxmlformats.org/drawingml/2006/table">
            <a:tbl>
              <a:tblPr firstRow="1" firstCol="1" bandRow="1">
                <a:tableStyleId>{5C22544A-7EE6-4342-B048-85BDC9FD1C3A}</a:tableStyleId>
              </a:tblPr>
              <a:tblGrid>
                <a:gridCol w="1454930">
                  <a:extLst>
                    <a:ext uri="{9D8B030D-6E8A-4147-A177-3AD203B41FA5}">
                      <a16:colId xmlns:a16="http://schemas.microsoft.com/office/drawing/2014/main" val="3746869524"/>
                    </a:ext>
                  </a:extLst>
                </a:gridCol>
                <a:gridCol w="1815103">
                  <a:extLst>
                    <a:ext uri="{9D8B030D-6E8A-4147-A177-3AD203B41FA5}">
                      <a16:colId xmlns:a16="http://schemas.microsoft.com/office/drawing/2014/main" val="3610678725"/>
                    </a:ext>
                  </a:extLst>
                </a:gridCol>
                <a:gridCol w="1503511">
                  <a:extLst>
                    <a:ext uri="{9D8B030D-6E8A-4147-A177-3AD203B41FA5}">
                      <a16:colId xmlns:a16="http://schemas.microsoft.com/office/drawing/2014/main" val="1769381160"/>
                    </a:ext>
                  </a:extLst>
                </a:gridCol>
                <a:gridCol w="1562982">
                  <a:extLst>
                    <a:ext uri="{9D8B030D-6E8A-4147-A177-3AD203B41FA5}">
                      <a16:colId xmlns:a16="http://schemas.microsoft.com/office/drawing/2014/main" val="2964326703"/>
                    </a:ext>
                  </a:extLst>
                </a:gridCol>
                <a:gridCol w="2130882">
                  <a:extLst>
                    <a:ext uri="{9D8B030D-6E8A-4147-A177-3AD203B41FA5}">
                      <a16:colId xmlns:a16="http://schemas.microsoft.com/office/drawing/2014/main" val="1152194432"/>
                    </a:ext>
                  </a:extLst>
                </a:gridCol>
              </a:tblGrid>
              <a:tr h="940815">
                <a:tc>
                  <a:txBody>
                    <a:bodyPr/>
                    <a:lstStyle/>
                    <a:p>
                      <a:r>
                        <a:rPr lang="en-US" sz="120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sz="1200">
                          <a:effectLst/>
                        </a:rPr>
                        <a:t>Logistic Regression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br>
                        <a:rPr lang="en-US" sz="1200">
                          <a:effectLst/>
                        </a:rPr>
                      </a:br>
                      <a:endParaRPr lang="en-EG" sz="1200">
                        <a:effectLst/>
                      </a:endParaRPr>
                    </a:p>
                    <a:p>
                      <a:r>
                        <a:rPr lang="en-US" sz="1200">
                          <a:effectLst/>
                        </a:rPr>
                        <a:t>KNN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br>
                        <a:rPr lang="en-US" sz="1200">
                          <a:effectLst/>
                        </a:rPr>
                      </a:br>
                      <a:endParaRPr lang="en-EG" sz="1200">
                        <a:effectLst/>
                      </a:endParaRPr>
                    </a:p>
                    <a:p>
                      <a:r>
                        <a:rPr lang="en-US" sz="1200">
                          <a:effectLst/>
                        </a:rPr>
                        <a:t>Random forest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br>
                        <a:rPr lang="en-US" sz="1200">
                          <a:effectLst/>
                        </a:rPr>
                      </a:br>
                      <a:endParaRPr lang="en-EG" sz="1200">
                        <a:effectLst/>
                      </a:endParaRPr>
                    </a:p>
                    <a:p>
                      <a:r>
                        <a:rPr lang="en-US" sz="1200">
                          <a:effectLst/>
                        </a:rPr>
                        <a:t>DecisionTreeClassifier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8026417"/>
                  </a:ext>
                </a:extLst>
              </a:tr>
              <a:tr h="637326">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dirty="0">
                          <a:effectLst/>
                        </a:rPr>
                        <a:t>accuracy </a:t>
                      </a:r>
                      <a:endParaRPr lang="en-EG"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0.4992080653380528 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0.7379316043907612 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0.9750161830126571 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0.9301720219813516 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1887828"/>
                  </a:ext>
                </a:extLst>
              </a:tr>
              <a:tr h="637326">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precision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0.4992080653380528 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0.6558415698200645 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0.9523859575362623 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0.9589024964672633 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2780232"/>
                  </a:ext>
                </a:extLst>
              </a:tr>
              <a:tr h="637326">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recall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1.0 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0.99955857198035 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0.9999448214975446 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0.8986370909893505 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727649"/>
                  </a:ext>
                </a:extLst>
              </a:tr>
              <a:tr h="637326">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f1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r>
                        <a:rPr lang="en-EG" sz="1050">
                          <a:effectLst/>
                        </a:rPr>
                        <a:t>0.6659623528979449 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0.7920164393144457 </a:t>
                      </a:r>
                      <a:endParaRPr lang="en-EG" sz="120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a:effectLst/>
                        </a:rPr>
                        <a:t>0.9755861215041318 </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dirty="0">
                          <a:effectLst/>
                        </a:rPr>
                        <a:t>0.9277921781980801 </a:t>
                      </a:r>
                      <a:endParaRPr lang="en-EG" sz="1200" dirty="0">
                        <a:effectLst/>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EG" sz="1050" dirty="0">
                          <a:effectLst/>
                        </a:rPr>
                        <a:t> </a:t>
                      </a:r>
                      <a:endParaRPr lang="en-EG"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8977425"/>
                  </a:ext>
                </a:extLst>
              </a:tr>
            </a:tbl>
          </a:graphicData>
        </a:graphic>
      </p:graphicFrame>
    </p:spTree>
    <p:extLst>
      <p:ext uri="{BB962C8B-B14F-4D97-AF65-F5344CB8AC3E}">
        <p14:creationId xmlns:p14="http://schemas.microsoft.com/office/powerpoint/2010/main" val="132113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r>
              <a:rPr lang="en-US" sz="4000" b="1" dirty="0">
                <a:latin typeface="+mn-lt"/>
                <a:ea typeface="+mn-ea"/>
                <a:cs typeface="+mn-cs"/>
              </a:rPr>
              <a:t>Classification </a:t>
            </a:r>
            <a:r>
              <a:rPr lang="en-EG" sz="4000" b="1" dirty="0">
                <a:latin typeface="+mn-lt"/>
                <a:ea typeface="+mn-ea"/>
                <a:cs typeface="+mn-cs"/>
              </a:rPr>
              <a:t> </a:t>
            </a:r>
            <a:r>
              <a:rPr lang="en-US" sz="4000" b="1" dirty="0">
                <a:latin typeface="+mn-lt"/>
                <a:ea typeface="+mn-ea"/>
                <a:cs typeface="+mn-cs"/>
              </a:rPr>
              <a:t>Summary</a:t>
            </a:r>
            <a:endParaRPr lang="en-EG" sz="4000" b="1" dirty="0">
              <a:latin typeface="+mn-lt"/>
              <a:ea typeface="+mn-ea"/>
              <a:cs typeface="+mn-cs"/>
            </a:endParaRP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pPr lvl="0"/>
            <a:r>
              <a:rPr lang="en-US" sz="2400" dirty="0">
                <a:latin typeface="Arial" panose="020B0604020202020204" pitchFamily="34" charset="0"/>
                <a:cs typeface="Arial" panose="020B0604020202020204" pitchFamily="34" charset="0"/>
              </a:rPr>
              <a:t>Random Forests scored best . </a:t>
            </a:r>
            <a:endParaRPr lang="en-EG"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Random Forest scored better than other classifiers in Recall (Sensitivity) while DecisionTreeClassifier scored better in Precision</a:t>
            </a:r>
            <a:endParaRPr lang="en-EG" sz="2400" dirty="0">
              <a:latin typeface="Arial" panose="020B0604020202020204" pitchFamily="34" charset="0"/>
              <a:cs typeface="Arial" panose="020B0604020202020204" pitchFamily="34" charset="0"/>
            </a:endParaRPr>
          </a:p>
          <a:p>
            <a:endParaRPr lang="en-EG" dirty="0"/>
          </a:p>
          <a:p>
            <a:pPr marL="0" indent="0">
              <a:buNone/>
            </a:pPr>
            <a:endParaRPr lang="en-EG" dirty="0"/>
          </a:p>
          <a:p>
            <a:endParaRPr lang="en-EG" sz="1600" dirty="0"/>
          </a:p>
        </p:txBody>
      </p:sp>
    </p:spTree>
    <p:extLst>
      <p:ext uri="{BB962C8B-B14F-4D97-AF65-F5344CB8AC3E}">
        <p14:creationId xmlns:p14="http://schemas.microsoft.com/office/powerpoint/2010/main" val="26389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9AE-D8BE-4846-906B-011F8FFB4969}"/>
              </a:ext>
            </a:extLst>
          </p:cNvPr>
          <p:cNvSpPr>
            <a:spLocks noGrp="1"/>
          </p:cNvSpPr>
          <p:nvPr>
            <p:ph type="title"/>
          </p:nvPr>
        </p:nvSpPr>
        <p:spPr/>
        <p:txBody>
          <a:bodyPr/>
          <a:lstStyle/>
          <a:p>
            <a:r>
              <a:rPr lang="en-US" sz="4000" b="1" dirty="0">
                <a:latin typeface="+mn-lt"/>
                <a:ea typeface="+mn-ea"/>
                <a:cs typeface="+mn-cs"/>
              </a:rPr>
              <a:t>Business goals </a:t>
            </a:r>
            <a:endParaRPr lang="en-EG" sz="4000" b="1" dirty="0">
              <a:latin typeface="+mn-lt"/>
              <a:ea typeface="+mn-ea"/>
              <a:cs typeface="+mn-cs"/>
            </a:endParaRPr>
          </a:p>
        </p:txBody>
      </p:sp>
      <p:sp>
        <p:nvSpPr>
          <p:cNvPr id="3" name="Content Placeholder 2">
            <a:extLst>
              <a:ext uri="{FF2B5EF4-FFF2-40B4-BE49-F238E27FC236}">
                <a16:creationId xmlns:a16="http://schemas.microsoft.com/office/drawing/2014/main" id="{39E33A0F-B865-6644-BCB9-97C05A3BC1F6}"/>
              </a:ext>
            </a:extLst>
          </p:cNvPr>
          <p:cNvSpPr>
            <a:spLocks noGrp="1"/>
          </p:cNvSpPr>
          <p:nvPr>
            <p:ph sz="half" idx="1"/>
          </p:nvPr>
        </p:nvSpPr>
        <p:spPr>
          <a:xfrm>
            <a:off x="838199" y="1825625"/>
            <a:ext cx="11002701" cy="4351338"/>
          </a:xfrm>
        </p:spPr>
        <p:txBody>
          <a:bodyPr>
            <a:normAutofit/>
          </a:bodyPr>
          <a:lstStyle/>
          <a:p>
            <a:r>
              <a:rPr lang="en-US" sz="2400" dirty="0">
                <a:latin typeface="Arial" panose="020B0604020202020204" pitchFamily="34" charset="0"/>
                <a:cs typeface="Arial" panose="020B0604020202020204" pitchFamily="34" charset="0"/>
              </a:rPr>
              <a:t>Maximize profit</a:t>
            </a:r>
            <a:endParaRPr lang="en-EG"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Maximize profit [without approve many false appeals]</a:t>
            </a:r>
            <a:endParaRPr lang="en-EG"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Reduce response time when appeals’ number is too high</a:t>
            </a:r>
            <a:endParaRPr lang="en-EG" sz="2400" dirty="0">
              <a:latin typeface="Arial" panose="020B0604020202020204" pitchFamily="34" charset="0"/>
              <a:cs typeface="Arial" panose="020B0604020202020204" pitchFamily="34" charset="0"/>
            </a:endParaRPr>
          </a:p>
          <a:p>
            <a:endParaRPr lang="en-EG" sz="2400" dirty="0">
              <a:latin typeface="Arial" panose="020B0604020202020204" pitchFamily="34" charset="0"/>
              <a:cs typeface="Arial" panose="020B0604020202020204" pitchFamily="34" charset="0"/>
            </a:endParaRPr>
          </a:p>
          <a:p>
            <a:endParaRPr lang="en-EG" sz="1600" dirty="0"/>
          </a:p>
        </p:txBody>
      </p:sp>
    </p:spTree>
    <p:extLst>
      <p:ext uri="{BB962C8B-B14F-4D97-AF65-F5344CB8AC3E}">
        <p14:creationId xmlns:p14="http://schemas.microsoft.com/office/powerpoint/2010/main" val="351175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TotalTime>
  <Words>368</Words>
  <Application>Microsoft Macintosh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Problem </vt:lpstr>
      <vt:lpstr>Approach</vt:lpstr>
      <vt:lpstr>Appeal Parking Process</vt:lpstr>
      <vt:lpstr>Automated System (OverAll System Structure)</vt:lpstr>
      <vt:lpstr>Modeling Approach</vt:lpstr>
      <vt:lpstr> Main binary classification metrics were calculated Accuracy, Precision, F1-Score, and Recall </vt:lpstr>
      <vt:lpstr>Classification  Summary</vt:lpstr>
      <vt:lpstr>Business goals </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35</cp:revision>
  <dcterms:created xsi:type="dcterms:W3CDTF">2020-12-26T14:12:46Z</dcterms:created>
  <dcterms:modified xsi:type="dcterms:W3CDTF">2020-12-27T18:00:13Z</dcterms:modified>
</cp:coreProperties>
</file>