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728" r:id="rId2"/>
    <p:sldId id="73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C6ED"/>
    <a:srgbClr val="6B81A9"/>
    <a:srgbClr val="668CD2"/>
    <a:srgbClr val="D2DFF5"/>
    <a:srgbClr val="EBF1FB"/>
    <a:srgbClr val="DFDFDF"/>
    <a:srgbClr val="BEC6D5"/>
    <a:srgbClr val="4FB1CB"/>
    <a:srgbClr val="6A8BC5"/>
    <a:srgbClr val="698A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85986"/>
  </p:normalViewPr>
  <p:slideViewPr>
    <p:cSldViewPr snapToGrid="0" snapToObjects="1" showGuides="1">
      <p:cViewPr varScale="1">
        <p:scale>
          <a:sx n="86" d="100"/>
          <a:sy n="86" d="100"/>
        </p:scale>
        <p:origin x="792" y="48"/>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Sheet1!$A$2:$A$3</c:f>
              <c:strCache>
                <c:ptCount val="2"/>
                <c:pt idx="0">
                  <c:v>Year 1</c:v>
                </c:pt>
                <c:pt idx="1">
                  <c:v>Year 2</c:v>
                </c:pt>
              </c:strCache>
            </c:strRef>
          </c:cat>
          <c:val>
            <c:numRef>
              <c:f>Sheet1!$B$2:$B$3</c:f>
              <c:numCache>
                <c:formatCode>0%</c:formatCode>
                <c:ptCount val="2"/>
                <c:pt idx="0">
                  <c:v>0.35</c:v>
                </c:pt>
                <c:pt idx="1">
                  <c:v>0.6</c:v>
                </c:pt>
              </c:numCache>
            </c:numRef>
          </c:val>
          <c:extLst>
            <c:ext xmlns:c16="http://schemas.microsoft.com/office/drawing/2014/chart" uri="{C3380CC4-5D6E-409C-BE32-E72D297353CC}">
              <c16:uniqueId val="{00000000-1337-49ED-8951-EF496DC3C083}"/>
            </c:ext>
          </c:extLst>
        </c:ser>
        <c:dLbls>
          <c:showLegendKey val="0"/>
          <c:showVal val="0"/>
          <c:showCatName val="0"/>
          <c:showSerName val="0"/>
          <c:showPercent val="0"/>
          <c:showBubbleSize val="0"/>
        </c:dLbls>
        <c:gapWidth val="93"/>
        <c:axId val="1138919648"/>
        <c:axId val="1144258528"/>
      </c:barChart>
      <c:catAx>
        <c:axId val="1138919648"/>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1144258528"/>
        <c:crosses val="autoZero"/>
        <c:auto val="1"/>
        <c:lblAlgn val="ctr"/>
        <c:lblOffset val="100"/>
        <c:noMultiLvlLbl val="0"/>
      </c:catAx>
      <c:valAx>
        <c:axId val="1144258528"/>
        <c:scaling>
          <c:orientation val="minMax"/>
          <c:max val="0.5"/>
          <c:min val="0"/>
        </c:scaling>
        <c:delete val="1"/>
        <c:axPos val="b"/>
        <c:numFmt formatCode="0%" sourceLinked="1"/>
        <c:majorTickMark val="none"/>
        <c:minorTickMark val="none"/>
        <c:tickLblPos val="nextTo"/>
        <c:crossAx val="1138919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Montserrat" panose="00000500000000000000"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FB7C5-A8F0-C747-A452-1A077FF4E203}"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6677C-19B5-EA4B-A373-C377BF6B4BCF}" type="slidenum">
              <a:rPr lang="en-US" smtClean="0"/>
              <a:t>‹#›</a:t>
            </a:fld>
            <a:endParaRPr lang="en-US"/>
          </a:p>
        </p:txBody>
      </p:sp>
    </p:spTree>
    <p:extLst>
      <p:ext uri="{BB962C8B-B14F-4D97-AF65-F5344CB8AC3E}">
        <p14:creationId xmlns:p14="http://schemas.microsoft.com/office/powerpoint/2010/main" val="184261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6677C-19B5-EA4B-A373-C377BF6B4BCF}" type="slidenum">
              <a:rPr lang="en-US" smtClean="0"/>
              <a:t>1</a:t>
            </a:fld>
            <a:endParaRPr lang="en-US"/>
          </a:p>
        </p:txBody>
      </p:sp>
    </p:spTree>
    <p:extLst>
      <p:ext uri="{BB962C8B-B14F-4D97-AF65-F5344CB8AC3E}">
        <p14:creationId xmlns:p14="http://schemas.microsoft.com/office/powerpoint/2010/main" val="8323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6677C-19B5-EA4B-A373-C377BF6B4BCF}" type="slidenum">
              <a:rPr lang="en-US" smtClean="0"/>
              <a:t>2</a:t>
            </a:fld>
            <a:endParaRPr lang="en-US"/>
          </a:p>
        </p:txBody>
      </p:sp>
    </p:spTree>
    <p:extLst>
      <p:ext uri="{BB962C8B-B14F-4D97-AF65-F5344CB8AC3E}">
        <p14:creationId xmlns:p14="http://schemas.microsoft.com/office/powerpoint/2010/main" val="138298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67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174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492182"/>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aphic 39">
            <a:extLst>
              <a:ext uri="{FF2B5EF4-FFF2-40B4-BE49-F238E27FC236}">
                <a16:creationId xmlns:a16="http://schemas.microsoft.com/office/drawing/2014/main" id="{8E91C18D-6A6E-4B34-9344-F97F08DBAF82}"/>
              </a:ext>
            </a:extLst>
          </p:cNvPr>
          <p:cNvGrpSpPr/>
          <p:nvPr/>
        </p:nvGrpSpPr>
        <p:grpSpPr>
          <a:xfrm>
            <a:off x="-3357460" y="-3357460"/>
            <a:ext cx="6714920" cy="6714920"/>
            <a:chOff x="8407401" y="3073401"/>
            <a:chExt cx="7569198" cy="7569198"/>
          </a:xfrm>
        </p:grpSpPr>
        <p:sp>
          <p:nvSpPr>
            <p:cNvPr id="56" name="Freeform: Shape 55">
              <a:extLst>
                <a:ext uri="{FF2B5EF4-FFF2-40B4-BE49-F238E27FC236}">
                  <a16:creationId xmlns:a16="http://schemas.microsoft.com/office/drawing/2014/main" id="{69938195-C4AD-47B3-A11E-7A0679C62159}"/>
                </a:ext>
              </a:extLst>
            </p:cNvPr>
            <p:cNvSpPr/>
            <p:nvPr/>
          </p:nvSpPr>
          <p:spPr>
            <a:xfrm>
              <a:off x="8418598" y="3084598"/>
              <a:ext cx="7524410" cy="7524410"/>
            </a:xfrm>
            <a:custGeom>
              <a:avLst/>
              <a:gdLst>
                <a:gd name="connsiteX0" fmla="*/ 7524410 w 7524409"/>
                <a:gd name="connsiteY0" fmla="*/ 3762205 h 7524409"/>
                <a:gd name="connsiteX1" fmla="*/ 3762205 w 7524409"/>
                <a:gd name="connsiteY1" fmla="*/ 7524410 h 7524409"/>
                <a:gd name="connsiteX2" fmla="*/ 0 w 7524409"/>
                <a:gd name="connsiteY2" fmla="*/ 3762205 h 7524409"/>
                <a:gd name="connsiteX3" fmla="*/ 3762205 w 7524409"/>
                <a:gd name="connsiteY3" fmla="*/ 0 h 7524409"/>
                <a:gd name="connsiteX4" fmla="*/ 7524410 w 7524409"/>
                <a:gd name="connsiteY4" fmla="*/ 3762205 h 7524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409" h="7524409">
                  <a:moveTo>
                    <a:pt x="7524410" y="3762205"/>
                  </a:moveTo>
                  <a:cubicBezTo>
                    <a:pt x="7524410" y="5840014"/>
                    <a:pt x="5840014" y="7524410"/>
                    <a:pt x="3762205" y="7524410"/>
                  </a:cubicBezTo>
                  <a:cubicBezTo>
                    <a:pt x="1684397" y="7524410"/>
                    <a:pt x="0" y="5840014"/>
                    <a:pt x="0" y="3762205"/>
                  </a:cubicBezTo>
                  <a:cubicBezTo>
                    <a:pt x="0" y="1684397"/>
                    <a:pt x="1684397" y="0"/>
                    <a:pt x="3762205" y="0"/>
                  </a:cubicBezTo>
                  <a:cubicBezTo>
                    <a:pt x="5840014" y="0"/>
                    <a:pt x="7524410" y="1684397"/>
                    <a:pt x="7524410" y="3762205"/>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58FDDEB-CDF2-423F-93E6-65234C0AF983}"/>
                </a:ext>
              </a:extLst>
            </p:cNvPr>
            <p:cNvSpPr/>
            <p:nvPr/>
          </p:nvSpPr>
          <p:spPr>
            <a:xfrm>
              <a:off x="8760780" y="3426780"/>
              <a:ext cx="6807799" cy="6807799"/>
            </a:xfrm>
            <a:custGeom>
              <a:avLst/>
              <a:gdLst>
                <a:gd name="connsiteX0" fmla="*/ 6840047 w 6807799"/>
                <a:gd name="connsiteY0" fmla="*/ 3420024 h 6807799"/>
                <a:gd name="connsiteX1" fmla="*/ 3420024 w 6807799"/>
                <a:gd name="connsiteY1" fmla="*/ 6840047 h 6807799"/>
                <a:gd name="connsiteX2" fmla="*/ 0 w 6807799"/>
                <a:gd name="connsiteY2" fmla="*/ 3420024 h 6807799"/>
                <a:gd name="connsiteX3" fmla="*/ 3420024 w 6807799"/>
                <a:gd name="connsiteY3" fmla="*/ 0 h 6807799"/>
                <a:gd name="connsiteX4" fmla="*/ 6840047 w 6807799"/>
                <a:gd name="connsiteY4" fmla="*/ 3420024 h 6807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799" h="6807799">
                  <a:moveTo>
                    <a:pt x="6840047" y="3420024"/>
                  </a:moveTo>
                  <a:cubicBezTo>
                    <a:pt x="6840047" y="5308850"/>
                    <a:pt x="5308850" y="6840047"/>
                    <a:pt x="3420024" y="6840047"/>
                  </a:cubicBezTo>
                  <a:cubicBezTo>
                    <a:pt x="1531197" y="6840047"/>
                    <a:pt x="0" y="5308850"/>
                    <a:pt x="0" y="3420024"/>
                  </a:cubicBezTo>
                  <a:cubicBezTo>
                    <a:pt x="0" y="1531197"/>
                    <a:pt x="1531197" y="0"/>
                    <a:pt x="3420024" y="0"/>
                  </a:cubicBezTo>
                  <a:cubicBezTo>
                    <a:pt x="5308850" y="0"/>
                    <a:pt x="6840047" y="1531197"/>
                    <a:pt x="6840047" y="3420024"/>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C137652-8080-40F6-9E8F-8F752F8EB751}"/>
                </a:ext>
              </a:extLst>
            </p:cNvPr>
            <p:cNvSpPr/>
            <p:nvPr/>
          </p:nvSpPr>
          <p:spPr>
            <a:xfrm>
              <a:off x="9102513" y="3768513"/>
              <a:ext cx="6135977" cy="6135977"/>
            </a:xfrm>
            <a:custGeom>
              <a:avLst/>
              <a:gdLst>
                <a:gd name="connsiteX0" fmla="*/ 6156580 w 6135977"/>
                <a:gd name="connsiteY0" fmla="*/ 3078290 h 6135977"/>
                <a:gd name="connsiteX1" fmla="*/ 3078290 w 6135977"/>
                <a:gd name="connsiteY1" fmla="*/ 6156580 h 6135977"/>
                <a:gd name="connsiteX2" fmla="*/ 0 w 6135977"/>
                <a:gd name="connsiteY2" fmla="*/ 3078290 h 6135977"/>
                <a:gd name="connsiteX3" fmla="*/ 3078290 w 6135977"/>
                <a:gd name="connsiteY3" fmla="*/ 0 h 6135977"/>
                <a:gd name="connsiteX4" fmla="*/ 6156580 w 6135977"/>
                <a:gd name="connsiteY4" fmla="*/ 3078290 h 61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977" h="6135977">
                  <a:moveTo>
                    <a:pt x="6156580" y="3078290"/>
                  </a:moveTo>
                  <a:cubicBezTo>
                    <a:pt x="6156580" y="4778383"/>
                    <a:pt x="4778382" y="6156580"/>
                    <a:pt x="3078290" y="6156580"/>
                  </a:cubicBezTo>
                  <a:cubicBezTo>
                    <a:pt x="1378197" y="6156580"/>
                    <a:pt x="0" y="4778382"/>
                    <a:pt x="0" y="3078290"/>
                  </a:cubicBezTo>
                  <a:cubicBezTo>
                    <a:pt x="0" y="1378197"/>
                    <a:pt x="1378197" y="0"/>
                    <a:pt x="3078290" y="0"/>
                  </a:cubicBezTo>
                  <a:cubicBezTo>
                    <a:pt x="4778382" y="0"/>
                    <a:pt x="6156580" y="1378197"/>
                    <a:pt x="6156580" y="3078290"/>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4868BFC-2BA2-4D4F-B3B6-D9F29EFB09A0}"/>
                </a:ext>
              </a:extLst>
            </p:cNvPr>
            <p:cNvSpPr/>
            <p:nvPr/>
          </p:nvSpPr>
          <p:spPr>
            <a:xfrm>
              <a:off x="9444695" y="4110695"/>
              <a:ext cx="5464155" cy="5464155"/>
            </a:xfrm>
            <a:custGeom>
              <a:avLst/>
              <a:gdLst>
                <a:gd name="connsiteX0" fmla="*/ 5472217 w 5464154"/>
                <a:gd name="connsiteY0" fmla="*/ 2736108 h 5464154"/>
                <a:gd name="connsiteX1" fmla="*/ 2736108 w 5464154"/>
                <a:gd name="connsiteY1" fmla="*/ 5472217 h 5464154"/>
                <a:gd name="connsiteX2" fmla="*/ 0 w 5464154"/>
                <a:gd name="connsiteY2" fmla="*/ 2736108 h 5464154"/>
                <a:gd name="connsiteX3" fmla="*/ 2736108 w 5464154"/>
                <a:gd name="connsiteY3" fmla="*/ 0 h 5464154"/>
                <a:gd name="connsiteX4" fmla="*/ 5472217 w 5464154"/>
                <a:gd name="connsiteY4" fmla="*/ 2736108 h 5464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4154" h="5464154">
                  <a:moveTo>
                    <a:pt x="5472217" y="2736108"/>
                  </a:moveTo>
                  <a:cubicBezTo>
                    <a:pt x="5472217" y="4247219"/>
                    <a:pt x="4247219" y="5472217"/>
                    <a:pt x="2736108" y="5472217"/>
                  </a:cubicBezTo>
                  <a:cubicBezTo>
                    <a:pt x="1224998" y="5472217"/>
                    <a:pt x="0" y="4247219"/>
                    <a:pt x="0" y="2736108"/>
                  </a:cubicBezTo>
                  <a:cubicBezTo>
                    <a:pt x="0" y="1224998"/>
                    <a:pt x="1224998" y="0"/>
                    <a:pt x="2736108" y="0"/>
                  </a:cubicBezTo>
                  <a:cubicBezTo>
                    <a:pt x="4247219" y="0"/>
                    <a:pt x="5472217" y="1224998"/>
                    <a:pt x="5472217" y="2736108"/>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C524087-A109-43F0-9EF6-AA67B04F245B}"/>
                </a:ext>
              </a:extLst>
            </p:cNvPr>
            <p:cNvSpPr/>
            <p:nvPr/>
          </p:nvSpPr>
          <p:spPr>
            <a:xfrm>
              <a:off x="9786428" y="4452428"/>
              <a:ext cx="4747544" cy="4747544"/>
            </a:xfrm>
            <a:custGeom>
              <a:avLst/>
              <a:gdLst>
                <a:gd name="connsiteX0" fmla="*/ 4788750 w 4747544"/>
                <a:gd name="connsiteY0" fmla="*/ 2394375 h 4747544"/>
                <a:gd name="connsiteX1" fmla="*/ 2394375 w 4747544"/>
                <a:gd name="connsiteY1" fmla="*/ 4788750 h 4747544"/>
                <a:gd name="connsiteX2" fmla="*/ 0 w 4747544"/>
                <a:gd name="connsiteY2" fmla="*/ 2394375 h 4747544"/>
                <a:gd name="connsiteX3" fmla="*/ 2394375 w 4747544"/>
                <a:gd name="connsiteY3" fmla="*/ 0 h 4747544"/>
                <a:gd name="connsiteX4" fmla="*/ 4788750 w 4747544"/>
                <a:gd name="connsiteY4" fmla="*/ 2394375 h 474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44" h="4747544">
                  <a:moveTo>
                    <a:pt x="4788750" y="2394375"/>
                  </a:moveTo>
                  <a:cubicBezTo>
                    <a:pt x="4788750" y="3716752"/>
                    <a:pt x="3716752" y="4788750"/>
                    <a:pt x="2394375" y="4788750"/>
                  </a:cubicBezTo>
                  <a:cubicBezTo>
                    <a:pt x="1071998" y="4788750"/>
                    <a:pt x="0" y="3716752"/>
                    <a:pt x="0" y="2394375"/>
                  </a:cubicBezTo>
                  <a:cubicBezTo>
                    <a:pt x="0" y="1071998"/>
                    <a:pt x="1071998" y="0"/>
                    <a:pt x="2394375" y="0"/>
                  </a:cubicBezTo>
                  <a:cubicBezTo>
                    <a:pt x="3716752" y="0"/>
                    <a:pt x="4788750" y="1071998"/>
                    <a:pt x="4788750" y="2394375"/>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B17DF24-6B51-462D-A6E3-86B31D03D0C4}"/>
                </a:ext>
              </a:extLst>
            </p:cNvPr>
            <p:cNvSpPr/>
            <p:nvPr/>
          </p:nvSpPr>
          <p:spPr>
            <a:xfrm>
              <a:off x="10128162" y="4794162"/>
              <a:ext cx="4075722" cy="4075722"/>
            </a:xfrm>
            <a:custGeom>
              <a:avLst/>
              <a:gdLst>
                <a:gd name="connsiteX0" fmla="*/ 4105282 w 4075722"/>
                <a:gd name="connsiteY0" fmla="*/ 2052641 h 4075722"/>
                <a:gd name="connsiteX1" fmla="*/ 2052641 w 4075722"/>
                <a:gd name="connsiteY1" fmla="*/ 4105282 h 4075722"/>
                <a:gd name="connsiteX2" fmla="*/ 0 w 4075722"/>
                <a:gd name="connsiteY2" fmla="*/ 2052641 h 4075722"/>
                <a:gd name="connsiteX3" fmla="*/ 2052641 w 4075722"/>
                <a:gd name="connsiteY3" fmla="*/ 0 h 4075722"/>
                <a:gd name="connsiteX4" fmla="*/ 4105282 w 4075722"/>
                <a:gd name="connsiteY4" fmla="*/ 2052641 h 407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722" h="4075722">
                  <a:moveTo>
                    <a:pt x="4105282" y="2052641"/>
                  </a:moveTo>
                  <a:cubicBezTo>
                    <a:pt x="4105282" y="3186284"/>
                    <a:pt x="3186284" y="4105282"/>
                    <a:pt x="2052641" y="4105282"/>
                  </a:cubicBezTo>
                  <a:cubicBezTo>
                    <a:pt x="918999" y="4105282"/>
                    <a:pt x="0" y="3186284"/>
                    <a:pt x="0" y="2052641"/>
                  </a:cubicBezTo>
                  <a:cubicBezTo>
                    <a:pt x="0" y="918999"/>
                    <a:pt x="918999" y="0"/>
                    <a:pt x="2052641" y="0"/>
                  </a:cubicBezTo>
                  <a:cubicBezTo>
                    <a:pt x="3186284" y="0"/>
                    <a:pt x="4105282" y="918999"/>
                    <a:pt x="4105282" y="2052641"/>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2828A64-C2B5-45CD-901A-D8A397590D4A}"/>
                </a:ext>
              </a:extLst>
            </p:cNvPr>
            <p:cNvSpPr/>
            <p:nvPr/>
          </p:nvSpPr>
          <p:spPr>
            <a:xfrm>
              <a:off x="10469448" y="5135448"/>
              <a:ext cx="3403900" cy="3403900"/>
            </a:xfrm>
            <a:custGeom>
              <a:avLst/>
              <a:gdLst>
                <a:gd name="connsiteX0" fmla="*/ 3422711 w 3403899"/>
                <a:gd name="connsiteY0" fmla="*/ 1711355 h 3403899"/>
                <a:gd name="connsiteX1" fmla="*/ 1711355 w 3403899"/>
                <a:gd name="connsiteY1" fmla="*/ 3422711 h 3403899"/>
                <a:gd name="connsiteX2" fmla="*/ 0 w 3403899"/>
                <a:gd name="connsiteY2" fmla="*/ 1711355 h 3403899"/>
                <a:gd name="connsiteX3" fmla="*/ 1711355 w 3403899"/>
                <a:gd name="connsiteY3" fmla="*/ 0 h 3403899"/>
                <a:gd name="connsiteX4" fmla="*/ 3422711 w 3403899"/>
                <a:gd name="connsiteY4" fmla="*/ 1711355 h 340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899" h="3403899">
                  <a:moveTo>
                    <a:pt x="3422711" y="1711355"/>
                  </a:moveTo>
                  <a:cubicBezTo>
                    <a:pt x="3422711" y="2656511"/>
                    <a:pt x="2656511" y="3422711"/>
                    <a:pt x="1711355" y="3422711"/>
                  </a:cubicBezTo>
                  <a:cubicBezTo>
                    <a:pt x="766200" y="3422711"/>
                    <a:pt x="0" y="2656511"/>
                    <a:pt x="0" y="1711355"/>
                  </a:cubicBezTo>
                  <a:cubicBezTo>
                    <a:pt x="0" y="766200"/>
                    <a:pt x="766200" y="0"/>
                    <a:pt x="1711355" y="0"/>
                  </a:cubicBezTo>
                  <a:cubicBezTo>
                    <a:pt x="2656511" y="0"/>
                    <a:pt x="3422711" y="766200"/>
                    <a:pt x="3422711" y="1711355"/>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9D57541-28A6-4C97-845F-BE87FCDB363B}"/>
                </a:ext>
              </a:extLst>
            </p:cNvPr>
            <p:cNvSpPr/>
            <p:nvPr/>
          </p:nvSpPr>
          <p:spPr>
            <a:xfrm>
              <a:off x="10810733" y="5476733"/>
              <a:ext cx="2732077" cy="2732077"/>
            </a:xfrm>
            <a:custGeom>
              <a:avLst/>
              <a:gdLst>
                <a:gd name="connsiteX0" fmla="*/ 2740139 w 2732077"/>
                <a:gd name="connsiteY0" fmla="*/ 1370070 h 2732077"/>
                <a:gd name="connsiteX1" fmla="*/ 1370070 w 2732077"/>
                <a:gd name="connsiteY1" fmla="*/ 2740139 h 2732077"/>
                <a:gd name="connsiteX2" fmla="*/ 0 w 2732077"/>
                <a:gd name="connsiteY2" fmla="*/ 1370070 h 2732077"/>
                <a:gd name="connsiteX3" fmla="*/ 1370070 w 2732077"/>
                <a:gd name="connsiteY3" fmla="*/ 0 h 2732077"/>
                <a:gd name="connsiteX4" fmla="*/ 2740139 w 2732077"/>
                <a:gd name="connsiteY4" fmla="*/ 1370070 h 2732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2077" h="2732077">
                  <a:moveTo>
                    <a:pt x="2740139" y="1370070"/>
                  </a:moveTo>
                  <a:cubicBezTo>
                    <a:pt x="2740139" y="2126738"/>
                    <a:pt x="2126738" y="2740139"/>
                    <a:pt x="1370070" y="2740139"/>
                  </a:cubicBezTo>
                  <a:cubicBezTo>
                    <a:pt x="613401" y="2740139"/>
                    <a:pt x="0" y="2126738"/>
                    <a:pt x="0" y="1370070"/>
                  </a:cubicBezTo>
                  <a:cubicBezTo>
                    <a:pt x="0" y="613401"/>
                    <a:pt x="613401" y="0"/>
                    <a:pt x="1370070" y="0"/>
                  </a:cubicBezTo>
                  <a:cubicBezTo>
                    <a:pt x="2126738" y="0"/>
                    <a:pt x="2740139" y="613401"/>
                    <a:pt x="2740139" y="1370070"/>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9AE628B-5B3A-4AC7-9E1F-01C3F9B5E6C6}"/>
                </a:ext>
              </a:extLst>
            </p:cNvPr>
            <p:cNvSpPr/>
            <p:nvPr/>
          </p:nvSpPr>
          <p:spPr>
            <a:xfrm>
              <a:off x="11151571" y="5817571"/>
              <a:ext cx="2015467" cy="2015467"/>
            </a:xfrm>
            <a:custGeom>
              <a:avLst/>
              <a:gdLst>
                <a:gd name="connsiteX0" fmla="*/ 2058464 w 2015466"/>
                <a:gd name="connsiteY0" fmla="*/ 1029232 h 2015466"/>
                <a:gd name="connsiteX1" fmla="*/ 1029232 w 2015466"/>
                <a:gd name="connsiteY1" fmla="*/ 2058464 h 2015466"/>
                <a:gd name="connsiteX2" fmla="*/ 0 w 2015466"/>
                <a:gd name="connsiteY2" fmla="*/ 1029232 h 2015466"/>
                <a:gd name="connsiteX3" fmla="*/ 1029232 w 2015466"/>
                <a:gd name="connsiteY3" fmla="*/ 0 h 2015466"/>
                <a:gd name="connsiteX4" fmla="*/ 2058464 w 2015466"/>
                <a:gd name="connsiteY4" fmla="*/ 1029232 h 2015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66" h="2015466">
                  <a:moveTo>
                    <a:pt x="2058464" y="1029232"/>
                  </a:moveTo>
                  <a:cubicBezTo>
                    <a:pt x="2058464" y="1597661"/>
                    <a:pt x="1597661" y="2058464"/>
                    <a:pt x="1029232" y="2058464"/>
                  </a:cubicBezTo>
                  <a:cubicBezTo>
                    <a:pt x="460803" y="2058464"/>
                    <a:pt x="0" y="1597661"/>
                    <a:pt x="0" y="1029232"/>
                  </a:cubicBezTo>
                  <a:cubicBezTo>
                    <a:pt x="0" y="460803"/>
                    <a:pt x="460803" y="0"/>
                    <a:pt x="1029232" y="0"/>
                  </a:cubicBezTo>
                  <a:cubicBezTo>
                    <a:pt x="1597661" y="0"/>
                    <a:pt x="2058464" y="460803"/>
                    <a:pt x="2058464" y="1029232"/>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AF6F61C-6FE7-46F5-B47A-845F540DB912}"/>
                </a:ext>
              </a:extLst>
            </p:cNvPr>
            <p:cNvSpPr/>
            <p:nvPr/>
          </p:nvSpPr>
          <p:spPr>
            <a:xfrm>
              <a:off x="11491065" y="6157065"/>
              <a:ext cx="1343645" cy="1343645"/>
            </a:xfrm>
            <a:custGeom>
              <a:avLst/>
              <a:gdLst>
                <a:gd name="connsiteX0" fmla="*/ 1379475 w 1343644"/>
                <a:gd name="connsiteY0" fmla="*/ 689738 h 1343644"/>
                <a:gd name="connsiteX1" fmla="*/ 689738 w 1343644"/>
                <a:gd name="connsiteY1" fmla="*/ 1379475 h 1343644"/>
                <a:gd name="connsiteX2" fmla="*/ 0 w 1343644"/>
                <a:gd name="connsiteY2" fmla="*/ 689738 h 1343644"/>
                <a:gd name="connsiteX3" fmla="*/ 689738 w 1343644"/>
                <a:gd name="connsiteY3" fmla="*/ 0 h 1343644"/>
                <a:gd name="connsiteX4" fmla="*/ 1379475 w 1343644"/>
                <a:gd name="connsiteY4" fmla="*/ 689738 h 1343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644" h="1343644">
                  <a:moveTo>
                    <a:pt x="1379475" y="689738"/>
                  </a:moveTo>
                  <a:cubicBezTo>
                    <a:pt x="1379475" y="1070669"/>
                    <a:pt x="1070669" y="1379475"/>
                    <a:pt x="689738" y="1379475"/>
                  </a:cubicBezTo>
                  <a:cubicBezTo>
                    <a:pt x="308806" y="1379475"/>
                    <a:pt x="0" y="1070669"/>
                    <a:pt x="0" y="689738"/>
                  </a:cubicBezTo>
                  <a:cubicBezTo>
                    <a:pt x="0" y="308806"/>
                    <a:pt x="308806" y="0"/>
                    <a:pt x="689738" y="0"/>
                  </a:cubicBezTo>
                  <a:cubicBezTo>
                    <a:pt x="1070669" y="0"/>
                    <a:pt x="1379475" y="308806"/>
                    <a:pt x="1379475" y="689738"/>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71AE65F-4980-4ABA-8F7F-2CB193C32061}"/>
                </a:ext>
              </a:extLst>
            </p:cNvPr>
            <p:cNvSpPr/>
            <p:nvPr/>
          </p:nvSpPr>
          <p:spPr>
            <a:xfrm>
              <a:off x="11824737" y="6490737"/>
              <a:ext cx="671822" cy="671822"/>
            </a:xfrm>
            <a:custGeom>
              <a:avLst/>
              <a:gdLst>
                <a:gd name="connsiteX0" fmla="*/ 712132 w 671822"/>
                <a:gd name="connsiteY0" fmla="*/ 356066 h 671822"/>
                <a:gd name="connsiteX1" fmla="*/ 356066 w 671822"/>
                <a:gd name="connsiteY1" fmla="*/ 712132 h 671822"/>
                <a:gd name="connsiteX2" fmla="*/ 0 w 671822"/>
                <a:gd name="connsiteY2" fmla="*/ 356066 h 671822"/>
                <a:gd name="connsiteX3" fmla="*/ 356066 w 671822"/>
                <a:gd name="connsiteY3" fmla="*/ 0 h 671822"/>
                <a:gd name="connsiteX4" fmla="*/ 712132 w 671822"/>
                <a:gd name="connsiteY4" fmla="*/ 356066 h 671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22" h="671822">
                  <a:moveTo>
                    <a:pt x="712132" y="356066"/>
                  </a:moveTo>
                  <a:cubicBezTo>
                    <a:pt x="712132" y="552716"/>
                    <a:pt x="552716" y="712132"/>
                    <a:pt x="356066" y="712132"/>
                  </a:cubicBezTo>
                  <a:cubicBezTo>
                    <a:pt x="159416" y="712132"/>
                    <a:pt x="0" y="552716"/>
                    <a:pt x="0" y="356066"/>
                  </a:cubicBezTo>
                  <a:cubicBezTo>
                    <a:pt x="0" y="159416"/>
                    <a:pt x="159416" y="0"/>
                    <a:pt x="356066" y="0"/>
                  </a:cubicBezTo>
                  <a:cubicBezTo>
                    <a:pt x="552716" y="0"/>
                    <a:pt x="712132" y="159416"/>
                    <a:pt x="712132" y="356066"/>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A4D0B0B-40A8-4B3B-84C1-8B55835F8BAD}"/>
                </a:ext>
              </a:extLst>
            </p:cNvPr>
            <p:cNvSpPr/>
            <p:nvPr/>
          </p:nvSpPr>
          <p:spPr>
            <a:xfrm>
              <a:off x="12071520" y="6737520"/>
              <a:ext cx="179153" cy="179153"/>
            </a:xfrm>
            <a:custGeom>
              <a:avLst/>
              <a:gdLst>
                <a:gd name="connsiteX0" fmla="*/ 218566 w 179152"/>
                <a:gd name="connsiteY0" fmla="*/ 109283 h 179152"/>
                <a:gd name="connsiteX1" fmla="*/ 109283 w 179152"/>
                <a:gd name="connsiteY1" fmla="*/ 218566 h 179152"/>
                <a:gd name="connsiteX2" fmla="*/ 0 w 179152"/>
                <a:gd name="connsiteY2" fmla="*/ 109283 h 179152"/>
                <a:gd name="connsiteX3" fmla="*/ 109283 w 179152"/>
                <a:gd name="connsiteY3" fmla="*/ 0 h 179152"/>
                <a:gd name="connsiteX4" fmla="*/ 218566 w 179152"/>
                <a:gd name="connsiteY4" fmla="*/ 109283 h 1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52" h="179152">
                  <a:moveTo>
                    <a:pt x="218566" y="109283"/>
                  </a:moveTo>
                  <a:cubicBezTo>
                    <a:pt x="218566" y="169638"/>
                    <a:pt x="169639" y="218566"/>
                    <a:pt x="109283" y="218566"/>
                  </a:cubicBezTo>
                  <a:cubicBezTo>
                    <a:pt x="48928" y="218566"/>
                    <a:pt x="0" y="169639"/>
                    <a:pt x="0" y="109283"/>
                  </a:cubicBezTo>
                  <a:cubicBezTo>
                    <a:pt x="0" y="48928"/>
                    <a:pt x="48927" y="0"/>
                    <a:pt x="109283" y="0"/>
                  </a:cubicBezTo>
                  <a:cubicBezTo>
                    <a:pt x="169638" y="0"/>
                    <a:pt x="218566" y="48927"/>
                    <a:pt x="218566" y="109283"/>
                  </a:cubicBezTo>
                  <a:close/>
                </a:path>
              </a:pathLst>
            </a:custGeom>
            <a:noFill/>
            <a:ln w="3175" cap="flat">
              <a:solidFill>
                <a:schemeClr val="accent3">
                  <a:alpha val="26000"/>
                </a:schemeClr>
              </a:solidFill>
              <a:prstDash val="solid"/>
              <a:miter/>
            </a:ln>
          </p:spPr>
          <p:txBody>
            <a:bodyPr rtlCol="0" anchor="ctr"/>
            <a:lstStyle/>
            <a:p>
              <a:endParaRPr lang="en-US"/>
            </a:p>
          </p:txBody>
        </p:sp>
      </p:grpSp>
      <p:grpSp>
        <p:nvGrpSpPr>
          <p:cNvPr id="68" name="Graphic 39">
            <a:extLst>
              <a:ext uri="{FF2B5EF4-FFF2-40B4-BE49-F238E27FC236}">
                <a16:creationId xmlns:a16="http://schemas.microsoft.com/office/drawing/2014/main" id="{AF0DBFC8-0664-43C3-8321-C457B89B6343}"/>
              </a:ext>
            </a:extLst>
          </p:cNvPr>
          <p:cNvGrpSpPr/>
          <p:nvPr/>
        </p:nvGrpSpPr>
        <p:grpSpPr>
          <a:xfrm>
            <a:off x="8834540" y="3491631"/>
            <a:ext cx="6714920" cy="6714920"/>
            <a:chOff x="8407401" y="3073401"/>
            <a:chExt cx="7569198" cy="7569198"/>
          </a:xfrm>
        </p:grpSpPr>
        <p:sp>
          <p:nvSpPr>
            <p:cNvPr id="69" name="Freeform: Shape 68">
              <a:extLst>
                <a:ext uri="{FF2B5EF4-FFF2-40B4-BE49-F238E27FC236}">
                  <a16:creationId xmlns:a16="http://schemas.microsoft.com/office/drawing/2014/main" id="{23477907-8DFE-4D53-B582-C5D56EF1D0A0}"/>
                </a:ext>
              </a:extLst>
            </p:cNvPr>
            <p:cNvSpPr/>
            <p:nvPr/>
          </p:nvSpPr>
          <p:spPr>
            <a:xfrm>
              <a:off x="8418598" y="3084598"/>
              <a:ext cx="7524410" cy="7524410"/>
            </a:xfrm>
            <a:custGeom>
              <a:avLst/>
              <a:gdLst>
                <a:gd name="connsiteX0" fmla="*/ 7524410 w 7524409"/>
                <a:gd name="connsiteY0" fmla="*/ 3762205 h 7524409"/>
                <a:gd name="connsiteX1" fmla="*/ 3762205 w 7524409"/>
                <a:gd name="connsiteY1" fmla="*/ 7524410 h 7524409"/>
                <a:gd name="connsiteX2" fmla="*/ 0 w 7524409"/>
                <a:gd name="connsiteY2" fmla="*/ 3762205 h 7524409"/>
                <a:gd name="connsiteX3" fmla="*/ 3762205 w 7524409"/>
                <a:gd name="connsiteY3" fmla="*/ 0 h 7524409"/>
                <a:gd name="connsiteX4" fmla="*/ 7524410 w 7524409"/>
                <a:gd name="connsiteY4" fmla="*/ 3762205 h 7524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409" h="7524409">
                  <a:moveTo>
                    <a:pt x="7524410" y="3762205"/>
                  </a:moveTo>
                  <a:cubicBezTo>
                    <a:pt x="7524410" y="5840014"/>
                    <a:pt x="5840014" y="7524410"/>
                    <a:pt x="3762205" y="7524410"/>
                  </a:cubicBezTo>
                  <a:cubicBezTo>
                    <a:pt x="1684397" y="7524410"/>
                    <a:pt x="0" y="5840014"/>
                    <a:pt x="0" y="3762205"/>
                  </a:cubicBezTo>
                  <a:cubicBezTo>
                    <a:pt x="0" y="1684397"/>
                    <a:pt x="1684397" y="0"/>
                    <a:pt x="3762205" y="0"/>
                  </a:cubicBezTo>
                  <a:cubicBezTo>
                    <a:pt x="5840014" y="0"/>
                    <a:pt x="7524410" y="1684397"/>
                    <a:pt x="7524410" y="3762205"/>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C280415-977A-4B7C-9FEC-8FE6C0AD5A80}"/>
                </a:ext>
              </a:extLst>
            </p:cNvPr>
            <p:cNvSpPr/>
            <p:nvPr/>
          </p:nvSpPr>
          <p:spPr>
            <a:xfrm>
              <a:off x="8760780" y="3426780"/>
              <a:ext cx="6807799" cy="6807799"/>
            </a:xfrm>
            <a:custGeom>
              <a:avLst/>
              <a:gdLst>
                <a:gd name="connsiteX0" fmla="*/ 6840047 w 6807799"/>
                <a:gd name="connsiteY0" fmla="*/ 3420024 h 6807799"/>
                <a:gd name="connsiteX1" fmla="*/ 3420024 w 6807799"/>
                <a:gd name="connsiteY1" fmla="*/ 6840047 h 6807799"/>
                <a:gd name="connsiteX2" fmla="*/ 0 w 6807799"/>
                <a:gd name="connsiteY2" fmla="*/ 3420024 h 6807799"/>
                <a:gd name="connsiteX3" fmla="*/ 3420024 w 6807799"/>
                <a:gd name="connsiteY3" fmla="*/ 0 h 6807799"/>
                <a:gd name="connsiteX4" fmla="*/ 6840047 w 6807799"/>
                <a:gd name="connsiteY4" fmla="*/ 3420024 h 6807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799" h="6807799">
                  <a:moveTo>
                    <a:pt x="6840047" y="3420024"/>
                  </a:moveTo>
                  <a:cubicBezTo>
                    <a:pt x="6840047" y="5308850"/>
                    <a:pt x="5308850" y="6840047"/>
                    <a:pt x="3420024" y="6840047"/>
                  </a:cubicBezTo>
                  <a:cubicBezTo>
                    <a:pt x="1531197" y="6840047"/>
                    <a:pt x="0" y="5308850"/>
                    <a:pt x="0" y="3420024"/>
                  </a:cubicBezTo>
                  <a:cubicBezTo>
                    <a:pt x="0" y="1531197"/>
                    <a:pt x="1531197" y="0"/>
                    <a:pt x="3420024" y="0"/>
                  </a:cubicBezTo>
                  <a:cubicBezTo>
                    <a:pt x="5308850" y="0"/>
                    <a:pt x="6840047" y="1531197"/>
                    <a:pt x="6840047" y="3420024"/>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2B49238-FF04-4943-A97E-F8662CC4DBBB}"/>
                </a:ext>
              </a:extLst>
            </p:cNvPr>
            <p:cNvSpPr/>
            <p:nvPr/>
          </p:nvSpPr>
          <p:spPr>
            <a:xfrm>
              <a:off x="9102513" y="3768513"/>
              <a:ext cx="6135977" cy="6135977"/>
            </a:xfrm>
            <a:custGeom>
              <a:avLst/>
              <a:gdLst>
                <a:gd name="connsiteX0" fmla="*/ 6156580 w 6135977"/>
                <a:gd name="connsiteY0" fmla="*/ 3078290 h 6135977"/>
                <a:gd name="connsiteX1" fmla="*/ 3078290 w 6135977"/>
                <a:gd name="connsiteY1" fmla="*/ 6156580 h 6135977"/>
                <a:gd name="connsiteX2" fmla="*/ 0 w 6135977"/>
                <a:gd name="connsiteY2" fmla="*/ 3078290 h 6135977"/>
                <a:gd name="connsiteX3" fmla="*/ 3078290 w 6135977"/>
                <a:gd name="connsiteY3" fmla="*/ 0 h 6135977"/>
                <a:gd name="connsiteX4" fmla="*/ 6156580 w 6135977"/>
                <a:gd name="connsiteY4" fmla="*/ 3078290 h 61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977" h="6135977">
                  <a:moveTo>
                    <a:pt x="6156580" y="3078290"/>
                  </a:moveTo>
                  <a:cubicBezTo>
                    <a:pt x="6156580" y="4778383"/>
                    <a:pt x="4778382" y="6156580"/>
                    <a:pt x="3078290" y="6156580"/>
                  </a:cubicBezTo>
                  <a:cubicBezTo>
                    <a:pt x="1378197" y="6156580"/>
                    <a:pt x="0" y="4778382"/>
                    <a:pt x="0" y="3078290"/>
                  </a:cubicBezTo>
                  <a:cubicBezTo>
                    <a:pt x="0" y="1378197"/>
                    <a:pt x="1378197" y="0"/>
                    <a:pt x="3078290" y="0"/>
                  </a:cubicBezTo>
                  <a:cubicBezTo>
                    <a:pt x="4778382" y="0"/>
                    <a:pt x="6156580" y="1378197"/>
                    <a:pt x="6156580" y="3078290"/>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DA2CAD-5623-42C4-A3DC-1EB665AA47E6}"/>
                </a:ext>
              </a:extLst>
            </p:cNvPr>
            <p:cNvSpPr/>
            <p:nvPr/>
          </p:nvSpPr>
          <p:spPr>
            <a:xfrm>
              <a:off x="9444695" y="4110695"/>
              <a:ext cx="5464155" cy="5464155"/>
            </a:xfrm>
            <a:custGeom>
              <a:avLst/>
              <a:gdLst>
                <a:gd name="connsiteX0" fmla="*/ 5472217 w 5464154"/>
                <a:gd name="connsiteY0" fmla="*/ 2736108 h 5464154"/>
                <a:gd name="connsiteX1" fmla="*/ 2736108 w 5464154"/>
                <a:gd name="connsiteY1" fmla="*/ 5472217 h 5464154"/>
                <a:gd name="connsiteX2" fmla="*/ 0 w 5464154"/>
                <a:gd name="connsiteY2" fmla="*/ 2736108 h 5464154"/>
                <a:gd name="connsiteX3" fmla="*/ 2736108 w 5464154"/>
                <a:gd name="connsiteY3" fmla="*/ 0 h 5464154"/>
                <a:gd name="connsiteX4" fmla="*/ 5472217 w 5464154"/>
                <a:gd name="connsiteY4" fmla="*/ 2736108 h 5464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4154" h="5464154">
                  <a:moveTo>
                    <a:pt x="5472217" y="2736108"/>
                  </a:moveTo>
                  <a:cubicBezTo>
                    <a:pt x="5472217" y="4247219"/>
                    <a:pt x="4247219" y="5472217"/>
                    <a:pt x="2736108" y="5472217"/>
                  </a:cubicBezTo>
                  <a:cubicBezTo>
                    <a:pt x="1224998" y="5472217"/>
                    <a:pt x="0" y="4247219"/>
                    <a:pt x="0" y="2736108"/>
                  </a:cubicBezTo>
                  <a:cubicBezTo>
                    <a:pt x="0" y="1224998"/>
                    <a:pt x="1224998" y="0"/>
                    <a:pt x="2736108" y="0"/>
                  </a:cubicBezTo>
                  <a:cubicBezTo>
                    <a:pt x="4247219" y="0"/>
                    <a:pt x="5472217" y="1224998"/>
                    <a:pt x="5472217" y="2736108"/>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E70A955-E2F6-4BFB-AB65-DAD079AE3BE3}"/>
                </a:ext>
              </a:extLst>
            </p:cNvPr>
            <p:cNvSpPr/>
            <p:nvPr/>
          </p:nvSpPr>
          <p:spPr>
            <a:xfrm>
              <a:off x="9786428" y="4452428"/>
              <a:ext cx="4747544" cy="4747544"/>
            </a:xfrm>
            <a:custGeom>
              <a:avLst/>
              <a:gdLst>
                <a:gd name="connsiteX0" fmla="*/ 4788750 w 4747544"/>
                <a:gd name="connsiteY0" fmla="*/ 2394375 h 4747544"/>
                <a:gd name="connsiteX1" fmla="*/ 2394375 w 4747544"/>
                <a:gd name="connsiteY1" fmla="*/ 4788750 h 4747544"/>
                <a:gd name="connsiteX2" fmla="*/ 0 w 4747544"/>
                <a:gd name="connsiteY2" fmla="*/ 2394375 h 4747544"/>
                <a:gd name="connsiteX3" fmla="*/ 2394375 w 4747544"/>
                <a:gd name="connsiteY3" fmla="*/ 0 h 4747544"/>
                <a:gd name="connsiteX4" fmla="*/ 4788750 w 4747544"/>
                <a:gd name="connsiteY4" fmla="*/ 2394375 h 474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44" h="4747544">
                  <a:moveTo>
                    <a:pt x="4788750" y="2394375"/>
                  </a:moveTo>
                  <a:cubicBezTo>
                    <a:pt x="4788750" y="3716752"/>
                    <a:pt x="3716752" y="4788750"/>
                    <a:pt x="2394375" y="4788750"/>
                  </a:cubicBezTo>
                  <a:cubicBezTo>
                    <a:pt x="1071998" y="4788750"/>
                    <a:pt x="0" y="3716752"/>
                    <a:pt x="0" y="2394375"/>
                  </a:cubicBezTo>
                  <a:cubicBezTo>
                    <a:pt x="0" y="1071998"/>
                    <a:pt x="1071998" y="0"/>
                    <a:pt x="2394375" y="0"/>
                  </a:cubicBezTo>
                  <a:cubicBezTo>
                    <a:pt x="3716752" y="0"/>
                    <a:pt x="4788750" y="1071998"/>
                    <a:pt x="4788750" y="2394375"/>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F4E661E-71D5-4832-A21C-41209FF2F3DC}"/>
                </a:ext>
              </a:extLst>
            </p:cNvPr>
            <p:cNvSpPr/>
            <p:nvPr/>
          </p:nvSpPr>
          <p:spPr>
            <a:xfrm>
              <a:off x="10128162" y="4794162"/>
              <a:ext cx="4075722" cy="4075722"/>
            </a:xfrm>
            <a:custGeom>
              <a:avLst/>
              <a:gdLst>
                <a:gd name="connsiteX0" fmla="*/ 4105282 w 4075722"/>
                <a:gd name="connsiteY0" fmla="*/ 2052641 h 4075722"/>
                <a:gd name="connsiteX1" fmla="*/ 2052641 w 4075722"/>
                <a:gd name="connsiteY1" fmla="*/ 4105282 h 4075722"/>
                <a:gd name="connsiteX2" fmla="*/ 0 w 4075722"/>
                <a:gd name="connsiteY2" fmla="*/ 2052641 h 4075722"/>
                <a:gd name="connsiteX3" fmla="*/ 2052641 w 4075722"/>
                <a:gd name="connsiteY3" fmla="*/ 0 h 4075722"/>
                <a:gd name="connsiteX4" fmla="*/ 4105282 w 4075722"/>
                <a:gd name="connsiteY4" fmla="*/ 2052641 h 407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722" h="4075722">
                  <a:moveTo>
                    <a:pt x="4105282" y="2052641"/>
                  </a:moveTo>
                  <a:cubicBezTo>
                    <a:pt x="4105282" y="3186284"/>
                    <a:pt x="3186284" y="4105282"/>
                    <a:pt x="2052641" y="4105282"/>
                  </a:cubicBezTo>
                  <a:cubicBezTo>
                    <a:pt x="918999" y="4105282"/>
                    <a:pt x="0" y="3186284"/>
                    <a:pt x="0" y="2052641"/>
                  </a:cubicBezTo>
                  <a:cubicBezTo>
                    <a:pt x="0" y="918999"/>
                    <a:pt x="918999" y="0"/>
                    <a:pt x="2052641" y="0"/>
                  </a:cubicBezTo>
                  <a:cubicBezTo>
                    <a:pt x="3186284" y="0"/>
                    <a:pt x="4105282" y="918999"/>
                    <a:pt x="4105282" y="2052641"/>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F116547-0937-404E-A795-C73B756B7123}"/>
                </a:ext>
              </a:extLst>
            </p:cNvPr>
            <p:cNvSpPr/>
            <p:nvPr/>
          </p:nvSpPr>
          <p:spPr>
            <a:xfrm>
              <a:off x="10469448" y="5135448"/>
              <a:ext cx="3403900" cy="3403900"/>
            </a:xfrm>
            <a:custGeom>
              <a:avLst/>
              <a:gdLst>
                <a:gd name="connsiteX0" fmla="*/ 3422711 w 3403899"/>
                <a:gd name="connsiteY0" fmla="*/ 1711355 h 3403899"/>
                <a:gd name="connsiteX1" fmla="*/ 1711355 w 3403899"/>
                <a:gd name="connsiteY1" fmla="*/ 3422711 h 3403899"/>
                <a:gd name="connsiteX2" fmla="*/ 0 w 3403899"/>
                <a:gd name="connsiteY2" fmla="*/ 1711355 h 3403899"/>
                <a:gd name="connsiteX3" fmla="*/ 1711355 w 3403899"/>
                <a:gd name="connsiteY3" fmla="*/ 0 h 3403899"/>
                <a:gd name="connsiteX4" fmla="*/ 3422711 w 3403899"/>
                <a:gd name="connsiteY4" fmla="*/ 1711355 h 340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899" h="3403899">
                  <a:moveTo>
                    <a:pt x="3422711" y="1711355"/>
                  </a:moveTo>
                  <a:cubicBezTo>
                    <a:pt x="3422711" y="2656511"/>
                    <a:pt x="2656511" y="3422711"/>
                    <a:pt x="1711355" y="3422711"/>
                  </a:cubicBezTo>
                  <a:cubicBezTo>
                    <a:pt x="766200" y="3422711"/>
                    <a:pt x="0" y="2656511"/>
                    <a:pt x="0" y="1711355"/>
                  </a:cubicBezTo>
                  <a:cubicBezTo>
                    <a:pt x="0" y="766200"/>
                    <a:pt x="766200" y="0"/>
                    <a:pt x="1711355" y="0"/>
                  </a:cubicBezTo>
                  <a:cubicBezTo>
                    <a:pt x="2656511" y="0"/>
                    <a:pt x="3422711" y="766200"/>
                    <a:pt x="3422711" y="1711355"/>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5EA3B7-7A02-4280-9702-2B10682200C3}"/>
                </a:ext>
              </a:extLst>
            </p:cNvPr>
            <p:cNvSpPr/>
            <p:nvPr/>
          </p:nvSpPr>
          <p:spPr>
            <a:xfrm>
              <a:off x="10810733" y="5476733"/>
              <a:ext cx="2732077" cy="2732077"/>
            </a:xfrm>
            <a:custGeom>
              <a:avLst/>
              <a:gdLst>
                <a:gd name="connsiteX0" fmla="*/ 2740139 w 2732077"/>
                <a:gd name="connsiteY0" fmla="*/ 1370070 h 2732077"/>
                <a:gd name="connsiteX1" fmla="*/ 1370070 w 2732077"/>
                <a:gd name="connsiteY1" fmla="*/ 2740139 h 2732077"/>
                <a:gd name="connsiteX2" fmla="*/ 0 w 2732077"/>
                <a:gd name="connsiteY2" fmla="*/ 1370070 h 2732077"/>
                <a:gd name="connsiteX3" fmla="*/ 1370070 w 2732077"/>
                <a:gd name="connsiteY3" fmla="*/ 0 h 2732077"/>
                <a:gd name="connsiteX4" fmla="*/ 2740139 w 2732077"/>
                <a:gd name="connsiteY4" fmla="*/ 1370070 h 2732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2077" h="2732077">
                  <a:moveTo>
                    <a:pt x="2740139" y="1370070"/>
                  </a:moveTo>
                  <a:cubicBezTo>
                    <a:pt x="2740139" y="2126738"/>
                    <a:pt x="2126738" y="2740139"/>
                    <a:pt x="1370070" y="2740139"/>
                  </a:cubicBezTo>
                  <a:cubicBezTo>
                    <a:pt x="613401" y="2740139"/>
                    <a:pt x="0" y="2126738"/>
                    <a:pt x="0" y="1370070"/>
                  </a:cubicBezTo>
                  <a:cubicBezTo>
                    <a:pt x="0" y="613401"/>
                    <a:pt x="613401" y="0"/>
                    <a:pt x="1370070" y="0"/>
                  </a:cubicBezTo>
                  <a:cubicBezTo>
                    <a:pt x="2126738" y="0"/>
                    <a:pt x="2740139" y="613401"/>
                    <a:pt x="2740139" y="1370070"/>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13431E-0920-42F2-939F-AFE161F2A737}"/>
                </a:ext>
              </a:extLst>
            </p:cNvPr>
            <p:cNvSpPr/>
            <p:nvPr/>
          </p:nvSpPr>
          <p:spPr>
            <a:xfrm>
              <a:off x="11151571" y="5817571"/>
              <a:ext cx="2015467" cy="2015467"/>
            </a:xfrm>
            <a:custGeom>
              <a:avLst/>
              <a:gdLst>
                <a:gd name="connsiteX0" fmla="*/ 2058464 w 2015466"/>
                <a:gd name="connsiteY0" fmla="*/ 1029232 h 2015466"/>
                <a:gd name="connsiteX1" fmla="*/ 1029232 w 2015466"/>
                <a:gd name="connsiteY1" fmla="*/ 2058464 h 2015466"/>
                <a:gd name="connsiteX2" fmla="*/ 0 w 2015466"/>
                <a:gd name="connsiteY2" fmla="*/ 1029232 h 2015466"/>
                <a:gd name="connsiteX3" fmla="*/ 1029232 w 2015466"/>
                <a:gd name="connsiteY3" fmla="*/ 0 h 2015466"/>
                <a:gd name="connsiteX4" fmla="*/ 2058464 w 2015466"/>
                <a:gd name="connsiteY4" fmla="*/ 1029232 h 2015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66" h="2015466">
                  <a:moveTo>
                    <a:pt x="2058464" y="1029232"/>
                  </a:moveTo>
                  <a:cubicBezTo>
                    <a:pt x="2058464" y="1597661"/>
                    <a:pt x="1597661" y="2058464"/>
                    <a:pt x="1029232" y="2058464"/>
                  </a:cubicBezTo>
                  <a:cubicBezTo>
                    <a:pt x="460803" y="2058464"/>
                    <a:pt x="0" y="1597661"/>
                    <a:pt x="0" y="1029232"/>
                  </a:cubicBezTo>
                  <a:cubicBezTo>
                    <a:pt x="0" y="460803"/>
                    <a:pt x="460803" y="0"/>
                    <a:pt x="1029232" y="0"/>
                  </a:cubicBezTo>
                  <a:cubicBezTo>
                    <a:pt x="1597661" y="0"/>
                    <a:pt x="2058464" y="460803"/>
                    <a:pt x="2058464" y="1029232"/>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4F8AAA-1A12-4E54-AC01-8DA1A9876BC2}"/>
                </a:ext>
              </a:extLst>
            </p:cNvPr>
            <p:cNvSpPr/>
            <p:nvPr/>
          </p:nvSpPr>
          <p:spPr>
            <a:xfrm>
              <a:off x="11491065" y="6157065"/>
              <a:ext cx="1343645" cy="1343645"/>
            </a:xfrm>
            <a:custGeom>
              <a:avLst/>
              <a:gdLst>
                <a:gd name="connsiteX0" fmla="*/ 1379475 w 1343644"/>
                <a:gd name="connsiteY0" fmla="*/ 689738 h 1343644"/>
                <a:gd name="connsiteX1" fmla="*/ 689738 w 1343644"/>
                <a:gd name="connsiteY1" fmla="*/ 1379475 h 1343644"/>
                <a:gd name="connsiteX2" fmla="*/ 0 w 1343644"/>
                <a:gd name="connsiteY2" fmla="*/ 689738 h 1343644"/>
                <a:gd name="connsiteX3" fmla="*/ 689738 w 1343644"/>
                <a:gd name="connsiteY3" fmla="*/ 0 h 1343644"/>
                <a:gd name="connsiteX4" fmla="*/ 1379475 w 1343644"/>
                <a:gd name="connsiteY4" fmla="*/ 689738 h 1343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644" h="1343644">
                  <a:moveTo>
                    <a:pt x="1379475" y="689738"/>
                  </a:moveTo>
                  <a:cubicBezTo>
                    <a:pt x="1379475" y="1070669"/>
                    <a:pt x="1070669" y="1379475"/>
                    <a:pt x="689738" y="1379475"/>
                  </a:cubicBezTo>
                  <a:cubicBezTo>
                    <a:pt x="308806" y="1379475"/>
                    <a:pt x="0" y="1070669"/>
                    <a:pt x="0" y="689738"/>
                  </a:cubicBezTo>
                  <a:cubicBezTo>
                    <a:pt x="0" y="308806"/>
                    <a:pt x="308806" y="0"/>
                    <a:pt x="689738" y="0"/>
                  </a:cubicBezTo>
                  <a:cubicBezTo>
                    <a:pt x="1070669" y="0"/>
                    <a:pt x="1379475" y="308806"/>
                    <a:pt x="1379475" y="689738"/>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35E7B83-7627-4959-8BBF-C64BC4BE63D0}"/>
                </a:ext>
              </a:extLst>
            </p:cNvPr>
            <p:cNvSpPr/>
            <p:nvPr/>
          </p:nvSpPr>
          <p:spPr>
            <a:xfrm>
              <a:off x="11824737" y="6490737"/>
              <a:ext cx="671822" cy="671822"/>
            </a:xfrm>
            <a:custGeom>
              <a:avLst/>
              <a:gdLst>
                <a:gd name="connsiteX0" fmla="*/ 712132 w 671822"/>
                <a:gd name="connsiteY0" fmla="*/ 356066 h 671822"/>
                <a:gd name="connsiteX1" fmla="*/ 356066 w 671822"/>
                <a:gd name="connsiteY1" fmla="*/ 712132 h 671822"/>
                <a:gd name="connsiteX2" fmla="*/ 0 w 671822"/>
                <a:gd name="connsiteY2" fmla="*/ 356066 h 671822"/>
                <a:gd name="connsiteX3" fmla="*/ 356066 w 671822"/>
                <a:gd name="connsiteY3" fmla="*/ 0 h 671822"/>
                <a:gd name="connsiteX4" fmla="*/ 712132 w 671822"/>
                <a:gd name="connsiteY4" fmla="*/ 356066 h 671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22" h="671822">
                  <a:moveTo>
                    <a:pt x="712132" y="356066"/>
                  </a:moveTo>
                  <a:cubicBezTo>
                    <a:pt x="712132" y="552716"/>
                    <a:pt x="552716" y="712132"/>
                    <a:pt x="356066" y="712132"/>
                  </a:cubicBezTo>
                  <a:cubicBezTo>
                    <a:pt x="159416" y="712132"/>
                    <a:pt x="0" y="552716"/>
                    <a:pt x="0" y="356066"/>
                  </a:cubicBezTo>
                  <a:cubicBezTo>
                    <a:pt x="0" y="159416"/>
                    <a:pt x="159416" y="0"/>
                    <a:pt x="356066" y="0"/>
                  </a:cubicBezTo>
                  <a:cubicBezTo>
                    <a:pt x="552716" y="0"/>
                    <a:pt x="712132" y="159416"/>
                    <a:pt x="712132" y="356066"/>
                  </a:cubicBezTo>
                  <a:close/>
                </a:path>
              </a:pathLst>
            </a:custGeom>
            <a:noFill/>
            <a:ln w="3175" cap="flat">
              <a:solidFill>
                <a:schemeClr val="accent3">
                  <a:alpha val="26000"/>
                </a:schemeClr>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7734D00-4157-4336-984B-569143BA564C}"/>
                </a:ext>
              </a:extLst>
            </p:cNvPr>
            <p:cNvSpPr/>
            <p:nvPr/>
          </p:nvSpPr>
          <p:spPr>
            <a:xfrm>
              <a:off x="12071520" y="6737520"/>
              <a:ext cx="179153" cy="179153"/>
            </a:xfrm>
            <a:custGeom>
              <a:avLst/>
              <a:gdLst>
                <a:gd name="connsiteX0" fmla="*/ 218566 w 179152"/>
                <a:gd name="connsiteY0" fmla="*/ 109283 h 179152"/>
                <a:gd name="connsiteX1" fmla="*/ 109283 w 179152"/>
                <a:gd name="connsiteY1" fmla="*/ 218566 h 179152"/>
                <a:gd name="connsiteX2" fmla="*/ 0 w 179152"/>
                <a:gd name="connsiteY2" fmla="*/ 109283 h 179152"/>
                <a:gd name="connsiteX3" fmla="*/ 109283 w 179152"/>
                <a:gd name="connsiteY3" fmla="*/ 0 h 179152"/>
                <a:gd name="connsiteX4" fmla="*/ 218566 w 179152"/>
                <a:gd name="connsiteY4" fmla="*/ 109283 h 1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52" h="179152">
                  <a:moveTo>
                    <a:pt x="218566" y="109283"/>
                  </a:moveTo>
                  <a:cubicBezTo>
                    <a:pt x="218566" y="169638"/>
                    <a:pt x="169639" y="218566"/>
                    <a:pt x="109283" y="218566"/>
                  </a:cubicBezTo>
                  <a:cubicBezTo>
                    <a:pt x="48928" y="218566"/>
                    <a:pt x="0" y="169639"/>
                    <a:pt x="0" y="109283"/>
                  </a:cubicBezTo>
                  <a:cubicBezTo>
                    <a:pt x="0" y="48928"/>
                    <a:pt x="48927" y="0"/>
                    <a:pt x="109283" y="0"/>
                  </a:cubicBezTo>
                  <a:cubicBezTo>
                    <a:pt x="169638" y="0"/>
                    <a:pt x="218566" y="48927"/>
                    <a:pt x="218566" y="109283"/>
                  </a:cubicBezTo>
                  <a:close/>
                </a:path>
              </a:pathLst>
            </a:custGeom>
            <a:noFill/>
            <a:ln w="3175" cap="flat">
              <a:solidFill>
                <a:schemeClr val="accent3">
                  <a:alpha val="26000"/>
                </a:schemeClr>
              </a:solidFill>
              <a:prstDash val="solid"/>
              <a:miter/>
            </a:ln>
          </p:spPr>
          <p:txBody>
            <a:bodyPr rtlCol="0" anchor="ctr"/>
            <a:lstStyle/>
            <a:p>
              <a:endParaRPr lang="en-US"/>
            </a:p>
          </p:txBody>
        </p:sp>
      </p:grpSp>
      <p:sp>
        <p:nvSpPr>
          <p:cNvPr id="5" name="Rectangle 4">
            <a:extLst>
              <a:ext uri="{FF2B5EF4-FFF2-40B4-BE49-F238E27FC236}">
                <a16:creationId xmlns:a16="http://schemas.microsoft.com/office/drawing/2014/main" id="{45D04118-AE2F-473C-AFDC-70ABFF68A779}"/>
              </a:ext>
            </a:extLst>
          </p:cNvPr>
          <p:cNvSpPr/>
          <p:nvPr/>
        </p:nvSpPr>
        <p:spPr>
          <a:xfrm>
            <a:off x="4751722" y="653247"/>
            <a:ext cx="2688557" cy="498534"/>
          </a:xfrm>
          <a:prstGeom prst="rect">
            <a:avLst/>
          </a:prstGeom>
        </p:spPr>
        <p:txBody>
          <a:bodyPr wrap="none">
            <a:spAutoFit/>
          </a:bodyPr>
          <a:lstStyle/>
          <a:p>
            <a:pPr algn="ctr">
              <a:lnSpc>
                <a:spcPts val="3400"/>
              </a:lnSpc>
            </a:pPr>
            <a:r>
              <a:rPr lang="en-US" sz="2500" b="1" dirty="0">
                <a:solidFill>
                  <a:schemeClr val="accent2"/>
                </a:solidFill>
                <a:latin typeface="Montserrat" panose="00000500000000000000" pitchFamily="50" charset="0"/>
              </a:rPr>
              <a:t>key takeaways</a:t>
            </a:r>
          </a:p>
        </p:txBody>
      </p:sp>
      <p:sp>
        <p:nvSpPr>
          <p:cNvPr id="7" name="Oval 6">
            <a:extLst>
              <a:ext uri="{FF2B5EF4-FFF2-40B4-BE49-F238E27FC236}">
                <a16:creationId xmlns:a16="http://schemas.microsoft.com/office/drawing/2014/main" id="{87FF472E-4D2C-4F91-A952-7E6AEC0D92D8}"/>
              </a:ext>
            </a:extLst>
          </p:cNvPr>
          <p:cNvSpPr/>
          <p:nvPr/>
        </p:nvSpPr>
        <p:spPr>
          <a:xfrm>
            <a:off x="4718639" y="2349053"/>
            <a:ext cx="2752136" cy="2752136"/>
          </a:xfrm>
          <a:prstGeom prst="ellipse">
            <a:avLst/>
          </a:prstGeom>
          <a:gradFill>
            <a:gsLst>
              <a:gs pos="0">
                <a:schemeClr val="accent2"/>
              </a:gs>
              <a:gs pos="100000">
                <a:schemeClr val="accent1"/>
              </a:gs>
            </a:gsLst>
            <a:path path="circle">
              <a:fillToRect r="100000" b="100000"/>
            </a:path>
          </a:gradFill>
          <a:ln w="9525" cap="flat">
            <a:noFill/>
            <a:prstDash val="solid"/>
            <a:miter/>
          </a:ln>
        </p:spPr>
        <p:txBody>
          <a:bodyPr rtlCol="0" anchor="ctr"/>
          <a:lstStyle/>
          <a:p>
            <a:endParaRPr lang="en-US" dirty="0"/>
          </a:p>
        </p:txBody>
      </p:sp>
      <p:sp>
        <p:nvSpPr>
          <p:cNvPr id="18" name="Partial Circle 17">
            <a:extLst>
              <a:ext uri="{FF2B5EF4-FFF2-40B4-BE49-F238E27FC236}">
                <a16:creationId xmlns:a16="http://schemas.microsoft.com/office/drawing/2014/main" id="{2326D98B-4CE6-4AEA-90AA-277ECF19FB38}"/>
              </a:ext>
            </a:extLst>
          </p:cNvPr>
          <p:cNvSpPr/>
          <p:nvPr/>
        </p:nvSpPr>
        <p:spPr>
          <a:xfrm flipH="1">
            <a:off x="4718639" y="2349053"/>
            <a:ext cx="2752136" cy="2752136"/>
          </a:xfrm>
          <a:prstGeom prst="pie">
            <a:avLst>
              <a:gd name="adj1" fmla="val 21243042"/>
              <a:gd name="adj2" fmla="val 16253222"/>
            </a:avLst>
          </a:prstGeom>
          <a:gradFill>
            <a:gsLst>
              <a:gs pos="0">
                <a:schemeClr val="accent1">
                  <a:lumMod val="20000"/>
                  <a:lumOff val="80000"/>
                </a:schemeClr>
              </a:gs>
              <a:gs pos="100000">
                <a:schemeClr val="accent2"/>
              </a:gs>
            </a:gsLst>
            <a:path path="circle">
              <a:fillToRect r="100000" b="100000"/>
            </a:path>
          </a:gra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5ECA0E76-98C1-46E2-991D-33BE980CC5C2}"/>
              </a:ext>
            </a:extLst>
          </p:cNvPr>
          <p:cNvSpPr/>
          <p:nvPr/>
        </p:nvSpPr>
        <p:spPr>
          <a:xfrm>
            <a:off x="4874418" y="2437141"/>
            <a:ext cx="2625648" cy="2570973"/>
          </a:xfrm>
          <a:custGeom>
            <a:avLst/>
            <a:gdLst>
              <a:gd name="connsiteX0" fmla="*/ 2083443 w 2625648"/>
              <a:gd name="connsiteY0" fmla="*/ 907666 h 2570973"/>
              <a:gd name="connsiteX1" fmla="*/ 2199038 w 2625648"/>
              <a:gd name="connsiteY1" fmla="*/ 1010418 h 2570973"/>
              <a:gd name="connsiteX2" fmla="*/ 2259332 w 2625648"/>
              <a:gd name="connsiteY2" fmla="*/ 1016514 h 2570973"/>
              <a:gd name="connsiteX3" fmla="*/ 2338961 w 2625648"/>
              <a:gd name="connsiteY3" fmla="*/ 1048328 h 2570973"/>
              <a:gd name="connsiteX4" fmla="*/ 2476406 w 2625648"/>
              <a:gd name="connsiteY4" fmla="*/ 1085952 h 2570973"/>
              <a:gd name="connsiteX5" fmla="*/ 2615662 w 2625648"/>
              <a:gd name="connsiteY5" fmla="*/ 1111098 h 2570973"/>
              <a:gd name="connsiteX6" fmla="*/ 2154366 w 2625648"/>
              <a:gd name="connsiteY6" fmla="*/ 2350586 h 2570973"/>
              <a:gd name="connsiteX7" fmla="*/ 2139412 w 2625648"/>
              <a:gd name="connsiteY7" fmla="*/ 2330583 h 2570973"/>
              <a:gd name="connsiteX8" fmla="*/ 2138745 w 2625648"/>
              <a:gd name="connsiteY8" fmla="*/ 2317725 h 2570973"/>
              <a:gd name="connsiteX9" fmla="*/ 2124172 w 2625648"/>
              <a:gd name="connsiteY9" fmla="*/ 2188089 h 2570973"/>
              <a:gd name="connsiteX10" fmla="*/ 2126744 w 2625648"/>
              <a:gd name="connsiteY10" fmla="*/ 2045691 h 2570973"/>
              <a:gd name="connsiteX11" fmla="*/ 2129316 w 2625648"/>
              <a:gd name="connsiteY11" fmla="*/ 1903197 h 2570973"/>
              <a:gd name="connsiteX12" fmla="*/ 2106646 w 2625648"/>
              <a:gd name="connsiteY12" fmla="*/ 1723936 h 2570973"/>
              <a:gd name="connsiteX13" fmla="*/ 2131030 w 2625648"/>
              <a:gd name="connsiteY13" fmla="*/ 1554010 h 2570973"/>
              <a:gd name="connsiteX14" fmla="*/ 2006824 w 2625648"/>
              <a:gd name="connsiteY14" fmla="*/ 1513243 h 2570973"/>
              <a:gd name="connsiteX15" fmla="*/ 1929671 w 2625648"/>
              <a:gd name="connsiteY15" fmla="*/ 1517434 h 2570973"/>
              <a:gd name="connsiteX16" fmla="*/ 1746506 w 2625648"/>
              <a:gd name="connsiteY16" fmla="*/ 1514100 h 2570973"/>
              <a:gd name="connsiteX17" fmla="*/ 1629158 w 2625648"/>
              <a:gd name="connsiteY17" fmla="*/ 1354461 h 2570973"/>
              <a:gd name="connsiteX18" fmla="*/ 1669639 w 2625648"/>
              <a:gd name="connsiteY18" fmla="*/ 1214920 h 2570973"/>
              <a:gd name="connsiteX19" fmla="*/ 1676497 w 2625648"/>
              <a:gd name="connsiteY19" fmla="*/ 1167486 h 2570973"/>
              <a:gd name="connsiteX20" fmla="*/ 1702976 w 2625648"/>
              <a:gd name="connsiteY20" fmla="*/ 1071855 h 2570973"/>
              <a:gd name="connsiteX21" fmla="*/ 1834136 w 2625648"/>
              <a:gd name="connsiteY21" fmla="*/ 958031 h 2570973"/>
              <a:gd name="connsiteX22" fmla="*/ 1989870 w 2625648"/>
              <a:gd name="connsiteY22" fmla="*/ 921741 h 2570973"/>
              <a:gd name="connsiteX23" fmla="*/ 2083443 w 2625648"/>
              <a:gd name="connsiteY23" fmla="*/ 907666 h 2570973"/>
              <a:gd name="connsiteX24" fmla="*/ 1120712 w 2625648"/>
              <a:gd name="connsiteY24" fmla="*/ 594747 h 2570973"/>
              <a:gd name="connsiteX25" fmla="*/ 1100329 w 2625648"/>
              <a:gd name="connsiteY25" fmla="*/ 630085 h 2570973"/>
              <a:gd name="connsiteX26" fmla="*/ 1120712 w 2625648"/>
              <a:gd name="connsiteY26" fmla="*/ 594747 h 2570973"/>
              <a:gd name="connsiteX27" fmla="*/ 1238536 w 2625648"/>
              <a:gd name="connsiteY27" fmla="*/ 573410 h 2570973"/>
              <a:gd name="connsiteX28" fmla="*/ 1214914 w 2625648"/>
              <a:gd name="connsiteY28" fmla="*/ 631227 h 2570973"/>
              <a:gd name="connsiteX29" fmla="*/ 1166336 w 2625648"/>
              <a:gd name="connsiteY29" fmla="*/ 631894 h 2570973"/>
              <a:gd name="connsiteX30" fmla="*/ 1199197 w 2625648"/>
              <a:gd name="connsiteY30" fmla="*/ 598366 h 2570973"/>
              <a:gd name="connsiteX31" fmla="*/ 1238536 w 2625648"/>
              <a:gd name="connsiteY31" fmla="*/ 573410 h 2570973"/>
              <a:gd name="connsiteX32" fmla="*/ 1308021 w 2625648"/>
              <a:gd name="connsiteY32" fmla="*/ 536068 h 2570973"/>
              <a:gd name="connsiteX33" fmla="*/ 1317784 w 2625648"/>
              <a:gd name="connsiteY33" fmla="*/ 536358 h 2570973"/>
              <a:gd name="connsiteX34" fmla="*/ 1384554 w 2625648"/>
              <a:gd name="connsiteY34" fmla="*/ 604557 h 2570973"/>
              <a:gd name="connsiteX35" fmla="*/ 1317784 w 2625648"/>
              <a:gd name="connsiteY35" fmla="*/ 607700 h 2570973"/>
              <a:gd name="connsiteX36" fmla="*/ 1281018 w 2625648"/>
              <a:gd name="connsiteY36" fmla="*/ 579506 h 2570973"/>
              <a:gd name="connsiteX37" fmla="*/ 1308021 w 2625648"/>
              <a:gd name="connsiteY37" fmla="*/ 536068 h 2570973"/>
              <a:gd name="connsiteX38" fmla="*/ 1172924 w 2625648"/>
              <a:gd name="connsiteY38" fmla="*/ 525759 h 2570973"/>
              <a:gd name="connsiteX39" fmla="*/ 1176433 w 2625648"/>
              <a:gd name="connsiteY39" fmla="*/ 526262 h 2570973"/>
              <a:gd name="connsiteX40" fmla="*/ 1201388 w 2625648"/>
              <a:gd name="connsiteY40" fmla="*/ 565600 h 2570973"/>
              <a:gd name="connsiteX41" fmla="*/ 1150715 w 2625648"/>
              <a:gd name="connsiteY41" fmla="*/ 545503 h 2570973"/>
              <a:gd name="connsiteX42" fmla="*/ 1172924 w 2625648"/>
              <a:gd name="connsiteY42" fmla="*/ 525759 h 2570973"/>
              <a:gd name="connsiteX43" fmla="*/ 2028064 w 2625648"/>
              <a:gd name="connsiteY43" fmla="*/ 449395 h 2570973"/>
              <a:gd name="connsiteX44" fmla="*/ 2064068 w 2625648"/>
              <a:gd name="connsiteY44" fmla="*/ 482637 h 2570973"/>
              <a:gd name="connsiteX45" fmla="*/ 2073689 w 2625648"/>
              <a:gd name="connsiteY45" fmla="*/ 557980 h 2570973"/>
              <a:gd name="connsiteX46" fmla="*/ 2109693 w 2625648"/>
              <a:gd name="connsiteY46" fmla="*/ 609034 h 2570973"/>
              <a:gd name="connsiteX47" fmla="*/ 2002251 w 2625648"/>
              <a:gd name="connsiteY47" fmla="*/ 629322 h 2570973"/>
              <a:gd name="connsiteX48" fmla="*/ 2019110 w 2625648"/>
              <a:gd name="connsiteY48" fmla="*/ 583316 h 2570973"/>
              <a:gd name="connsiteX49" fmla="*/ 2012348 w 2625648"/>
              <a:gd name="connsiteY49" fmla="*/ 541501 h 2570973"/>
              <a:gd name="connsiteX50" fmla="*/ 1928623 w 2625648"/>
              <a:gd name="connsiteY50" fmla="*/ 590650 h 2570973"/>
              <a:gd name="connsiteX51" fmla="*/ 1939767 w 2625648"/>
              <a:gd name="connsiteY51" fmla="*/ 513212 h 2570973"/>
              <a:gd name="connsiteX52" fmla="*/ 1983011 w 2625648"/>
              <a:gd name="connsiteY52" fmla="*/ 514355 h 2570973"/>
              <a:gd name="connsiteX53" fmla="*/ 2028064 w 2625648"/>
              <a:gd name="connsiteY53" fmla="*/ 449395 h 2570973"/>
              <a:gd name="connsiteX54" fmla="*/ 2291144 w 2625648"/>
              <a:gd name="connsiteY54" fmla="*/ 377576 h 2570973"/>
              <a:gd name="connsiteX55" fmla="*/ 2590134 w 2625648"/>
              <a:gd name="connsiteY55" fmla="*/ 976508 h 2570973"/>
              <a:gd name="connsiteX56" fmla="*/ 2520125 w 2625648"/>
              <a:gd name="connsiteY56" fmla="*/ 966412 h 2570973"/>
              <a:gd name="connsiteX57" fmla="*/ 2481263 w 2625648"/>
              <a:gd name="connsiteY57" fmla="*/ 863922 h 2570973"/>
              <a:gd name="connsiteX58" fmla="*/ 2415160 w 2625648"/>
              <a:gd name="connsiteY58" fmla="*/ 933455 h 2570973"/>
              <a:gd name="connsiteX59" fmla="*/ 2380203 w 2625648"/>
              <a:gd name="connsiteY59" fmla="*/ 857065 h 2570973"/>
              <a:gd name="connsiteX60" fmla="*/ 2278190 w 2625648"/>
              <a:gd name="connsiteY60" fmla="*/ 750575 h 2570973"/>
              <a:gd name="connsiteX61" fmla="*/ 2349819 w 2625648"/>
              <a:gd name="connsiteY61" fmla="*/ 855255 h 2570973"/>
              <a:gd name="connsiteX62" fmla="*/ 2252663 w 2625648"/>
              <a:gd name="connsiteY62" fmla="*/ 910119 h 2570973"/>
              <a:gd name="connsiteX63" fmla="*/ 2284858 w 2625648"/>
              <a:gd name="connsiteY63" fmla="*/ 863732 h 2570973"/>
              <a:gd name="connsiteX64" fmla="*/ 2214278 w 2625648"/>
              <a:gd name="connsiteY64" fmla="*/ 769435 h 2570973"/>
              <a:gd name="connsiteX65" fmla="*/ 2118551 w 2625648"/>
              <a:gd name="connsiteY65" fmla="*/ 778674 h 2570973"/>
              <a:gd name="connsiteX66" fmla="*/ 2015300 w 2625648"/>
              <a:gd name="connsiteY66" fmla="*/ 876019 h 2570973"/>
              <a:gd name="connsiteX67" fmla="*/ 1872806 w 2625648"/>
              <a:gd name="connsiteY67" fmla="*/ 804582 h 2570973"/>
              <a:gd name="connsiteX68" fmla="*/ 2008823 w 2625648"/>
              <a:gd name="connsiteY68" fmla="*/ 762958 h 2570973"/>
              <a:gd name="connsiteX69" fmla="*/ 2029874 w 2625648"/>
              <a:gd name="connsiteY69" fmla="*/ 722667 h 2570973"/>
              <a:gd name="connsiteX70" fmla="*/ 2093501 w 2625648"/>
              <a:gd name="connsiteY70" fmla="*/ 652753 h 2570973"/>
              <a:gd name="connsiteX71" fmla="*/ 2149222 w 2625648"/>
              <a:gd name="connsiteY71" fmla="*/ 602080 h 2570973"/>
              <a:gd name="connsiteX72" fmla="*/ 2226374 w 2625648"/>
              <a:gd name="connsiteY72" fmla="*/ 579982 h 2570973"/>
              <a:gd name="connsiteX73" fmla="*/ 2278190 w 2625648"/>
              <a:gd name="connsiteY73" fmla="*/ 556837 h 2570973"/>
              <a:gd name="connsiteX74" fmla="*/ 2190370 w 2625648"/>
              <a:gd name="connsiteY74" fmla="*/ 511021 h 2570973"/>
              <a:gd name="connsiteX75" fmla="*/ 2238281 w 2625648"/>
              <a:gd name="connsiteY75" fmla="*/ 408247 h 2570973"/>
              <a:gd name="connsiteX76" fmla="*/ 2291144 w 2625648"/>
              <a:gd name="connsiteY76" fmla="*/ 377576 h 2570973"/>
              <a:gd name="connsiteX77" fmla="*/ 783636 w 2625648"/>
              <a:gd name="connsiteY77" fmla="*/ 513 h 2570973"/>
              <a:gd name="connsiteX78" fmla="*/ 852297 w 2625648"/>
              <a:gd name="connsiteY78" fmla="*/ 34010 h 2570973"/>
              <a:gd name="connsiteX79" fmla="*/ 875157 w 2625648"/>
              <a:gd name="connsiteY79" fmla="*/ 70491 h 2570973"/>
              <a:gd name="connsiteX80" fmla="*/ 969740 w 2625648"/>
              <a:gd name="connsiteY80" fmla="*/ 50965 h 2570973"/>
              <a:gd name="connsiteX81" fmla="*/ 950786 w 2625648"/>
              <a:gd name="connsiteY81" fmla="*/ 112020 h 2570973"/>
              <a:gd name="connsiteX82" fmla="*/ 883634 w 2625648"/>
              <a:gd name="connsiteY82" fmla="*/ 117640 h 2570973"/>
              <a:gd name="connsiteX83" fmla="*/ 923544 w 2625648"/>
              <a:gd name="connsiteY83" fmla="*/ 159073 h 2570973"/>
              <a:gd name="connsiteX84" fmla="*/ 1015270 w 2625648"/>
              <a:gd name="connsiteY84" fmla="*/ 141643 h 2570973"/>
              <a:gd name="connsiteX85" fmla="*/ 1020985 w 2625648"/>
              <a:gd name="connsiteY85" fmla="*/ 83826 h 2570973"/>
              <a:gd name="connsiteX86" fmla="*/ 1124903 w 2625648"/>
              <a:gd name="connsiteY86" fmla="*/ 106400 h 2570973"/>
              <a:gd name="connsiteX87" fmla="*/ 1086326 w 2625648"/>
              <a:gd name="connsiteY87" fmla="*/ 162026 h 2570973"/>
              <a:gd name="connsiteX88" fmla="*/ 1153859 w 2625648"/>
              <a:gd name="connsiteY88" fmla="*/ 136023 h 2570973"/>
              <a:gd name="connsiteX89" fmla="*/ 1357027 w 2625648"/>
              <a:gd name="connsiteY89" fmla="*/ 124402 h 2570973"/>
              <a:gd name="connsiteX90" fmla="*/ 1416177 w 2625648"/>
              <a:gd name="connsiteY90" fmla="*/ 209461 h 2570973"/>
              <a:gd name="connsiteX91" fmla="*/ 1434370 w 2625648"/>
              <a:gd name="connsiteY91" fmla="*/ 260419 h 2570973"/>
              <a:gd name="connsiteX92" fmla="*/ 1360837 w 2625648"/>
              <a:gd name="connsiteY92" fmla="*/ 275374 h 2570973"/>
              <a:gd name="connsiteX93" fmla="*/ 1274445 w 2625648"/>
              <a:gd name="connsiteY93" fmla="*/ 290995 h 2570973"/>
              <a:gd name="connsiteX94" fmla="*/ 1232345 w 2625648"/>
              <a:gd name="connsiteY94" fmla="*/ 246704 h 2570973"/>
              <a:gd name="connsiteX95" fmla="*/ 1293400 w 2625648"/>
              <a:gd name="connsiteY95" fmla="*/ 212128 h 2570973"/>
              <a:gd name="connsiteX96" fmla="*/ 1290923 w 2625648"/>
              <a:gd name="connsiteY96" fmla="*/ 193935 h 2570973"/>
              <a:gd name="connsiteX97" fmla="*/ 1201007 w 2625648"/>
              <a:gd name="connsiteY97" fmla="*/ 180981 h 2570973"/>
              <a:gd name="connsiteX98" fmla="*/ 1165955 w 2625648"/>
              <a:gd name="connsiteY98" fmla="*/ 211652 h 2570973"/>
              <a:gd name="connsiteX99" fmla="*/ 1125950 w 2625648"/>
              <a:gd name="connsiteY99" fmla="*/ 205936 h 2570973"/>
              <a:gd name="connsiteX100" fmla="*/ 1072325 w 2625648"/>
              <a:gd name="connsiteY100" fmla="*/ 259467 h 2570973"/>
              <a:gd name="connsiteX101" fmla="*/ 1026319 w 2625648"/>
              <a:gd name="connsiteY101" fmla="*/ 224796 h 2570973"/>
              <a:gd name="connsiteX102" fmla="*/ 903161 w 2625648"/>
              <a:gd name="connsiteY102" fmla="*/ 265754 h 2570973"/>
              <a:gd name="connsiteX103" fmla="*/ 870204 w 2625648"/>
              <a:gd name="connsiteY103" fmla="*/ 352812 h 2570973"/>
              <a:gd name="connsiteX104" fmla="*/ 950500 w 2625648"/>
              <a:gd name="connsiteY104" fmla="*/ 415391 h 2570973"/>
              <a:gd name="connsiteX105" fmla="*/ 997268 w 2625648"/>
              <a:gd name="connsiteY105" fmla="*/ 427202 h 2570973"/>
              <a:gd name="connsiteX106" fmla="*/ 1102233 w 2625648"/>
              <a:gd name="connsiteY106" fmla="*/ 370910 h 2570973"/>
              <a:gd name="connsiteX107" fmla="*/ 1200436 w 2625648"/>
              <a:gd name="connsiteY107" fmla="*/ 290709 h 2570973"/>
              <a:gd name="connsiteX108" fmla="*/ 1246442 w 2625648"/>
              <a:gd name="connsiteY108" fmla="*/ 378910 h 2570973"/>
              <a:gd name="connsiteX109" fmla="*/ 1327499 w 2625648"/>
              <a:gd name="connsiteY109" fmla="*/ 365099 h 2570973"/>
              <a:gd name="connsiteX110" fmla="*/ 1332452 w 2625648"/>
              <a:gd name="connsiteY110" fmla="*/ 437204 h 2570973"/>
              <a:gd name="connsiteX111" fmla="*/ 1371314 w 2625648"/>
              <a:gd name="connsiteY111" fmla="*/ 521881 h 2570973"/>
              <a:gd name="connsiteX112" fmla="*/ 1271397 w 2625648"/>
              <a:gd name="connsiteY112" fmla="*/ 507498 h 2570973"/>
              <a:gd name="connsiteX113" fmla="*/ 1192149 w 2625648"/>
              <a:gd name="connsiteY113" fmla="*/ 508831 h 2570973"/>
              <a:gd name="connsiteX114" fmla="*/ 1096423 w 2625648"/>
              <a:gd name="connsiteY114" fmla="*/ 571601 h 2570973"/>
              <a:gd name="connsiteX115" fmla="*/ 883158 w 2625648"/>
              <a:gd name="connsiteY115" fmla="*/ 724573 h 2570973"/>
              <a:gd name="connsiteX116" fmla="*/ 858869 w 2625648"/>
              <a:gd name="connsiteY116" fmla="*/ 751719 h 2570973"/>
              <a:gd name="connsiteX117" fmla="*/ 721709 w 2625648"/>
              <a:gd name="connsiteY117" fmla="*/ 836587 h 2570973"/>
              <a:gd name="connsiteX118" fmla="*/ 686657 w 2625648"/>
              <a:gd name="connsiteY118" fmla="*/ 920788 h 2570973"/>
              <a:gd name="connsiteX119" fmla="*/ 638842 w 2625648"/>
              <a:gd name="connsiteY119" fmla="*/ 845064 h 2570973"/>
              <a:gd name="connsiteX120" fmla="*/ 362426 w 2625648"/>
              <a:gd name="connsiteY120" fmla="*/ 904786 h 2570973"/>
              <a:gd name="connsiteX121" fmla="*/ 425196 w 2625648"/>
              <a:gd name="connsiteY121" fmla="*/ 1018324 h 2570973"/>
              <a:gd name="connsiteX122" fmla="*/ 523018 w 2625648"/>
              <a:gd name="connsiteY122" fmla="*/ 976319 h 2570973"/>
              <a:gd name="connsiteX123" fmla="*/ 524065 w 2625648"/>
              <a:gd name="connsiteY123" fmla="*/ 1040231 h 2570973"/>
              <a:gd name="connsiteX124" fmla="*/ 511588 w 2625648"/>
              <a:gd name="connsiteY124" fmla="*/ 1074140 h 2570973"/>
              <a:gd name="connsiteX125" fmla="*/ 565023 w 2625648"/>
              <a:gd name="connsiteY125" fmla="*/ 1181297 h 2570973"/>
              <a:gd name="connsiteX126" fmla="*/ 661035 w 2625648"/>
              <a:gd name="connsiteY126" fmla="*/ 1241018 h 2570973"/>
              <a:gd name="connsiteX127" fmla="*/ 772097 w 2625648"/>
              <a:gd name="connsiteY127" fmla="*/ 1177963 h 2570973"/>
              <a:gd name="connsiteX128" fmla="*/ 846296 w 2625648"/>
              <a:gd name="connsiteY128" fmla="*/ 1247305 h 2570973"/>
              <a:gd name="connsiteX129" fmla="*/ 936974 w 2625648"/>
              <a:gd name="connsiteY129" fmla="*/ 1255211 h 2570973"/>
              <a:gd name="connsiteX130" fmla="*/ 1029367 w 2625648"/>
              <a:gd name="connsiteY130" fmla="*/ 1357795 h 2570973"/>
              <a:gd name="connsiteX131" fmla="*/ 1138523 w 2625648"/>
              <a:gd name="connsiteY131" fmla="*/ 1503527 h 2570973"/>
              <a:gd name="connsiteX132" fmla="*/ 1204151 w 2625648"/>
              <a:gd name="connsiteY132" fmla="*/ 1543532 h 2570973"/>
              <a:gd name="connsiteX133" fmla="*/ 1328738 w 2625648"/>
              <a:gd name="connsiteY133" fmla="*/ 1564011 h 2570973"/>
              <a:gd name="connsiteX134" fmla="*/ 1372267 w 2625648"/>
              <a:gd name="connsiteY134" fmla="*/ 1616208 h 2570973"/>
              <a:gd name="connsiteX135" fmla="*/ 1398270 w 2625648"/>
              <a:gd name="connsiteY135" fmla="*/ 1719364 h 2570973"/>
              <a:gd name="connsiteX136" fmla="*/ 1338263 w 2625648"/>
              <a:gd name="connsiteY136" fmla="*/ 1782134 h 2570973"/>
              <a:gd name="connsiteX137" fmla="*/ 1272826 w 2625648"/>
              <a:gd name="connsiteY137" fmla="*/ 1935962 h 2570973"/>
              <a:gd name="connsiteX138" fmla="*/ 1223867 w 2625648"/>
              <a:gd name="connsiteY138" fmla="*/ 1957013 h 2570973"/>
              <a:gd name="connsiteX139" fmla="*/ 1143095 w 2625648"/>
              <a:gd name="connsiteY139" fmla="*/ 2004066 h 2570973"/>
              <a:gd name="connsiteX140" fmla="*/ 1131284 w 2625648"/>
              <a:gd name="connsiteY140" fmla="*/ 2086553 h 2570973"/>
              <a:gd name="connsiteX141" fmla="*/ 1012984 w 2625648"/>
              <a:gd name="connsiteY141" fmla="*/ 2217521 h 2570973"/>
              <a:gd name="connsiteX142" fmla="*/ 857250 w 2625648"/>
              <a:gd name="connsiteY142" fmla="*/ 2253812 h 2570973"/>
              <a:gd name="connsiteX143" fmla="*/ 873252 w 2625648"/>
              <a:gd name="connsiteY143" fmla="*/ 2284196 h 2570973"/>
              <a:gd name="connsiteX144" fmla="*/ 852202 w 2625648"/>
              <a:gd name="connsiteY144" fmla="*/ 2324487 h 2570973"/>
              <a:gd name="connsiteX145" fmla="*/ 867823 w 2625648"/>
              <a:gd name="connsiteY145" fmla="*/ 2375160 h 2570973"/>
              <a:gd name="connsiteX146" fmla="*/ 868490 w 2625648"/>
              <a:gd name="connsiteY146" fmla="*/ 2459456 h 2570973"/>
              <a:gd name="connsiteX147" fmla="*/ 915543 w 2625648"/>
              <a:gd name="connsiteY147" fmla="*/ 2522321 h 2570973"/>
              <a:gd name="connsiteX148" fmla="*/ 889063 w 2625648"/>
              <a:gd name="connsiteY148" fmla="*/ 2564422 h 2570973"/>
              <a:gd name="connsiteX149" fmla="*/ 809815 w 2625648"/>
              <a:gd name="connsiteY149" fmla="*/ 2530037 h 2570973"/>
              <a:gd name="connsiteX150" fmla="*/ 761333 w 2625648"/>
              <a:gd name="connsiteY150" fmla="*/ 2459266 h 2570973"/>
              <a:gd name="connsiteX151" fmla="*/ 708565 w 2625648"/>
              <a:gd name="connsiteY151" fmla="*/ 2382780 h 2570973"/>
              <a:gd name="connsiteX152" fmla="*/ 729425 w 2625648"/>
              <a:gd name="connsiteY152" fmla="*/ 2237810 h 2570973"/>
              <a:gd name="connsiteX153" fmla="*/ 685990 w 2625648"/>
              <a:gd name="connsiteY153" fmla="*/ 2114270 h 2570973"/>
              <a:gd name="connsiteX154" fmla="*/ 695706 w 2625648"/>
              <a:gd name="connsiteY154" fmla="*/ 2046833 h 2570973"/>
              <a:gd name="connsiteX155" fmla="*/ 727329 w 2625648"/>
              <a:gd name="connsiteY155" fmla="*/ 1826901 h 2570973"/>
              <a:gd name="connsiteX156" fmla="*/ 620268 w 2625648"/>
              <a:gd name="connsiteY156" fmla="*/ 1719745 h 2570973"/>
              <a:gd name="connsiteX157" fmla="*/ 575024 w 2625648"/>
              <a:gd name="connsiteY157" fmla="*/ 1608683 h 2570973"/>
              <a:gd name="connsiteX158" fmla="*/ 533400 w 2625648"/>
              <a:gd name="connsiteY158" fmla="*/ 1454759 h 2570973"/>
              <a:gd name="connsiteX159" fmla="*/ 632746 w 2625648"/>
              <a:gd name="connsiteY159" fmla="*/ 1349127 h 2570973"/>
              <a:gd name="connsiteX160" fmla="*/ 632460 w 2625648"/>
              <a:gd name="connsiteY160" fmla="*/ 1262354 h 2570973"/>
              <a:gd name="connsiteX161" fmla="*/ 456152 w 2625648"/>
              <a:gd name="connsiteY161" fmla="*/ 1157960 h 2570973"/>
              <a:gd name="connsiteX162" fmla="*/ 407289 w 2625648"/>
              <a:gd name="connsiteY162" fmla="*/ 1125385 h 2570973"/>
              <a:gd name="connsiteX163" fmla="*/ 358807 w 2625648"/>
              <a:gd name="connsiteY163" fmla="*/ 1072521 h 2570973"/>
              <a:gd name="connsiteX164" fmla="*/ 222123 w 2625648"/>
              <a:gd name="connsiteY164" fmla="*/ 1047756 h 2570973"/>
              <a:gd name="connsiteX165" fmla="*/ 182690 w 2625648"/>
              <a:gd name="connsiteY165" fmla="*/ 860971 h 2570973"/>
              <a:gd name="connsiteX166" fmla="*/ 141351 w 2625648"/>
              <a:gd name="connsiteY166" fmla="*/ 722382 h 2570973"/>
              <a:gd name="connsiteX167" fmla="*/ 128016 w 2625648"/>
              <a:gd name="connsiteY167" fmla="*/ 814870 h 2570973"/>
              <a:gd name="connsiteX168" fmla="*/ 109728 w 2625648"/>
              <a:gd name="connsiteY168" fmla="*/ 888784 h 2570973"/>
              <a:gd name="connsiteX169" fmla="*/ 66008 w 2625648"/>
              <a:gd name="connsiteY169" fmla="*/ 714191 h 2570973"/>
              <a:gd name="connsiteX170" fmla="*/ 31432 w 2625648"/>
              <a:gd name="connsiteY170" fmla="*/ 653135 h 2570973"/>
              <a:gd name="connsiteX171" fmla="*/ 0 w 2625648"/>
              <a:gd name="connsiteY171" fmla="*/ 623131 h 2570973"/>
              <a:gd name="connsiteX172" fmla="*/ 591693 w 2625648"/>
              <a:gd name="connsiteY172" fmla="*/ 37439 h 2570973"/>
              <a:gd name="connsiteX173" fmla="*/ 809720 w 2625648"/>
              <a:gd name="connsiteY173" fmla="*/ 135070 h 2570973"/>
              <a:gd name="connsiteX174" fmla="*/ 762286 w 2625648"/>
              <a:gd name="connsiteY174" fmla="*/ 110401 h 2570973"/>
              <a:gd name="connsiteX175" fmla="*/ 731615 w 2625648"/>
              <a:gd name="connsiteY175" fmla="*/ 75349 h 2570973"/>
              <a:gd name="connsiteX176" fmla="*/ 719900 w 2625648"/>
              <a:gd name="connsiteY176" fmla="*/ 14960 h 2570973"/>
              <a:gd name="connsiteX177" fmla="*/ 752629 w 2625648"/>
              <a:gd name="connsiteY177" fmla="*/ 1408 h 2570973"/>
              <a:gd name="connsiteX178" fmla="*/ 783636 w 2625648"/>
              <a:gd name="connsiteY178" fmla="*/ 513 h 257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25648" h="2570973">
                <a:moveTo>
                  <a:pt x="2083443" y="907666"/>
                </a:moveTo>
                <a:cubicBezTo>
                  <a:pt x="2264453" y="894831"/>
                  <a:pt x="2199038" y="1010418"/>
                  <a:pt x="2199038" y="1010418"/>
                </a:cubicBezTo>
                <a:cubicBezTo>
                  <a:pt x="2199038" y="1010418"/>
                  <a:pt x="2230471" y="1004703"/>
                  <a:pt x="2259332" y="1016514"/>
                </a:cubicBezTo>
                <a:cubicBezTo>
                  <a:pt x="2288288" y="1028325"/>
                  <a:pt x="2255426" y="1061853"/>
                  <a:pt x="2338961" y="1048328"/>
                </a:cubicBezTo>
                <a:cubicBezTo>
                  <a:pt x="2422495" y="1034898"/>
                  <a:pt x="2463929" y="1048423"/>
                  <a:pt x="2476406" y="1085952"/>
                </a:cubicBezTo>
                <a:cubicBezTo>
                  <a:pt x="2488884" y="1123480"/>
                  <a:pt x="2615662" y="1111098"/>
                  <a:pt x="2615662" y="1111098"/>
                </a:cubicBezTo>
                <a:cubicBezTo>
                  <a:pt x="2703959" y="1863382"/>
                  <a:pt x="2178369" y="2326011"/>
                  <a:pt x="2154366" y="2350586"/>
                </a:cubicBezTo>
                <a:cubicBezTo>
                  <a:pt x="2130458" y="2375160"/>
                  <a:pt x="2139412" y="2330583"/>
                  <a:pt x="2139412" y="2330583"/>
                </a:cubicBezTo>
                <a:cubicBezTo>
                  <a:pt x="2139412" y="2330583"/>
                  <a:pt x="2126934" y="2346585"/>
                  <a:pt x="2138745" y="2317725"/>
                </a:cubicBezTo>
                <a:cubicBezTo>
                  <a:pt x="2150461" y="2288769"/>
                  <a:pt x="2156271" y="2230952"/>
                  <a:pt x="2124172" y="2188089"/>
                </a:cubicBezTo>
                <a:cubicBezTo>
                  <a:pt x="2092073" y="2145227"/>
                  <a:pt x="2126744" y="2045691"/>
                  <a:pt x="2126744" y="2045691"/>
                </a:cubicBezTo>
                <a:cubicBezTo>
                  <a:pt x="2082453" y="1998447"/>
                  <a:pt x="2079976" y="1944535"/>
                  <a:pt x="2129316" y="1903197"/>
                </a:cubicBezTo>
                <a:cubicBezTo>
                  <a:pt x="2178655" y="1861763"/>
                  <a:pt x="2149032" y="1801470"/>
                  <a:pt x="2106646" y="1723936"/>
                </a:cubicBezTo>
                <a:cubicBezTo>
                  <a:pt x="2064165" y="1646403"/>
                  <a:pt x="2119219" y="1582966"/>
                  <a:pt x="2131030" y="1554010"/>
                </a:cubicBezTo>
                <a:cubicBezTo>
                  <a:pt x="2142841" y="1525149"/>
                  <a:pt x="2038257" y="1543247"/>
                  <a:pt x="2006824" y="1513243"/>
                </a:cubicBezTo>
                <a:cubicBezTo>
                  <a:pt x="1975391" y="1483239"/>
                  <a:pt x="1954341" y="1487811"/>
                  <a:pt x="1929671" y="1517434"/>
                </a:cubicBezTo>
                <a:cubicBezTo>
                  <a:pt x="1905002" y="1547057"/>
                  <a:pt x="1787178" y="1532674"/>
                  <a:pt x="1746506" y="1514100"/>
                </a:cubicBezTo>
                <a:cubicBezTo>
                  <a:pt x="1705834" y="1495527"/>
                  <a:pt x="1648398" y="1397991"/>
                  <a:pt x="1629158" y="1354461"/>
                </a:cubicBezTo>
                <a:cubicBezTo>
                  <a:pt x="1609917" y="1310932"/>
                  <a:pt x="1627824" y="1239495"/>
                  <a:pt x="1669639" y="1214920"/>
                </a:cubicBezTo>
                <a:cubicBezTo>
                  <a:pt x="1711454" y="1190346"/>
                  <a:pt x="1676497" y="1167486"/>
                  <a:pt x="1676497" y="1167486"/>
                </a:cubicBezTo>
                <a:cubicBezTo>
                  <a:pt x="1676497" y="1167486"/>
                  <a:pt x="1594106" y="1102144"/>
                  <a:pt x="1702976" y="1071855"/>
                </a:cubicBezTo>
                <a:cubicBezTo>
                  <a:pt x="1811942" y="1041565"/>
                  <a:pt x="1795559" y="1031564"/>
                  <a:pt x="1834136" y="958031"/>
                </a:cubicBezTo>
                <a:cubicBezTo>
                  <a:pt x="1872807" y="884498"/>
                  <a:pt x="1989870" y="921741"/>
                  <a:pt x="1989870" y="921741"/>
                </a:cubicBezTo>
                <a:cubicBezTo>
                  <a:pt x="2026696" y="913954"/>
                  <a:pt x="2057584" y="909500"/>
                  <a:pt x="2083443" y="907666"/>
                </a:cubicBezTo>
                <a:close/>
                <a:moveTo>
                  <a:pt x="1120712" y="594747"/>
                </a:moveTo>
                <a:cubicBezTo>
                  <a:pt x="1165289" y="639419"/>
                  <a:pt x="1117759" y="650468"/>
                  <a:pt x="1100329" y="630085"/>
                </a:cubicBezTo>
                <a:cubicBezTo>
                  <a:pt x="1082898" y="609701"/>
                  <a:pt x="1120712" y="594747"/>
                  <a:pt x="1120712" y="594747"/>
                </a:cubicBezTo>
                <a:close/>
                <a:moveTo>
                  <a:pt x="1238536" y="573410"/>
                </a:moveTo>
                <a:cubicBezTo>
                  <a:pt x="1288828" y="613796"/>
                  <a:pt x="1214914" y="631227"/>
                  <a:pt x="1214914" y="631227"/>
                </a:cubicBezTo>
                <a:cubicBezTo>
                  <a:pt x="1214914" y="631227"/>
                  <a:pt x="1181386" y="669803"/>
                  <a:pt x="1166336" y="631894"/>
                </a:cubicBezTo>
                <a:cubicBezTo>
                  <a:pt x="1151382" y="594079"/>
                  <a:pt x="1178528" y="600461"/>
                  <a:pt x="1199197" y="598366"/>
                </a:cubicBezTo>
                <a:cubicBezTo>
                  <a:pt x="1219962" y="596270"/>
                  <a:pt x="1238536" y="573410"/>
                  <a:pt x="1238536" y="573410"/>
                </a:cubicBezTo>
                <a:close/>
                <a:moveTo>
                  <a:pt x="1308021" y="536068"/>
                </a:moveTo>
                <a:cubicBezTo>
                  <a:pt x="1313700" y="535930"/>
                  <a:pt x="1317784" y="536358"/>
                  <a:pt x="1317784" y="536358"/>
                </a:cubicBezTo>
                <a:cubicBezTo>
                  <a:pt x="1377792" y="545026"/>
                  <a:pt x="1388460" y="577125"/>
                  <a:pt x="1384554" y="604557"/>
                </a:cubicBezTo>
                <a:cubicBezTo>
                  <a:pt x="1380554" y="631989"/>
                  <a:pt x="1335596" y="625607"/>
                  <a:pt x="1317784" y="607700"/>
                </a:cubicBezTo>
                <a:cubicBezTo>
                  <a:pt x="1299972" y="589888"/>
                  <a:pt x="1281018" y="579506"/>
                  <a:pt x="1281018" y="579506"/>
                </a:cubicBezTo>
                <a:cubicBezTo>
                  <a:pt x="1259587" y="542002"/>
                  <a:pt x="1290983" y="536483"/>
                  <a:pt x="1308021" y="536068"/>
                </a:cubicBezTo>
                <a:close/>
                <a:moveTo>
                  <a:pt x="1172924" y="525759"/>
                </a:moveTo>
                <a:cubicBezTo>
                  <a:pt x="1175052" y="525905"/>
                  <a:pt x="1176433" y="526262"/>
                  <a:pt x="1176433" y="526262"/>
                </a:cubicBezTo>
                <a:cubicBezTo>
                  <a:pt x="1176433" y="526262"/>
                  <a:pt x="1214247" y="547026"/>
                  <a:pt x="1201388" y="565600"/>
                </a:cubicBezTo>
                <a:cubicBezTo>
                  <a:pt x="1188530" y="584079"/>
                  <a:pt x="1147191" y="570553"/>
                  <a:pt x="1150715" y="545503"/>
                </a:cubicBezTo>
                <a:cubicBezTo>
                  <a:pt x="1153430" y="526786"/>
                  <a:pt x="1166539" y="525322"/>
                  <a:pt x="1172924" y="525759"/>
                </a:cubicBezTo>
                <a:close/>
                <a:moveTo>
                  <a:pt x="2028064" y="449395"/>
                </a:moveTo>
                <a:cubicBezTo>
                  <a:pt x="2066259" y="449776"/>
                  <a:pt x="2064068" y="482637"/>
                  <a:pt x="2064068" y="482637"/>
                </a:cubicBezTo>
                <a:cubicBezTo>
                  <a:pt x="2038732" y="517213"/>
                  <a:pt x="2073689" y="557980"/>
                  <a:pt x="2073689" y="557980"/>
                </a:cubicBezTo>
                <a:cubicBezTo>
                  <a:pt x="2073689" y="557980"/>
                  <a:pt x="2108646" y="562933"/>
                  <a:pt x="2109693" y="609034"/>
                </a:cubicBezTo>
                <a:cubicBezTo>
                  <a:pt x="2110741" y="655135"/>
                  <a:pt x="2033969" y="638942"/>
                  <a:pt x="2002251" y="629322"/>
                </a:cubicBezTo>
                <a:cubicBezTo>
                  <a:pt x="1970533" y="619702"/>
                  <a:pt x="2002727" y="591127"/>
                  <a:pt x="2019110" y="583316"/>
                </a:cubicBezTo>
                <a:cubicBezTo>
                  <a:pt x="2035493" y="575410"/>
                  <a:pt x="2036637" y="550074"/>
                  <a:pt x="2012348" y="541501"/>
                </a:cubicBezTo>
                <a:cubicBezTo>
                  <a:pt x="1988059" y="532929"/>
                  <a:pt x="1975486" y="638180"/>
                  <a:pt x="1928623" y="590650"/>
                </a:cubicBezTo>
                <a:cubicBezTo>
                  <a:pt x="1881950" y="543121"/>
                  <a:pt x="1939767" y="513212"/>
                  <a:pt x="1939767" y="513212"/>
                </a:cubicBezTo>
                <a:cubicBezTo>
                  <a:pt x="1939767" y="513212"/>
                  <a:pt x="1975200" y="515784"/>
                  <a:pt x="1983011" y="514355"/>
                </a:cubicBezTo>
                <a:cubicBezTo>
                  <a:pt x="1990917" y="512926"/>
                  <a:pt x="1989869" y="449014"/>
                  <a:pt x="2028064" y="449395"/>
                </a:cubicBezTo>
                <a:close/>
                <a:moveTo>
                  <a:pt x="2291144" y="377576"/>
                </a:moveTo>
                <a:cubicBezTo>
                  <a:pt x="2495075" y="608367"/>
                  <a:pt x="2590134" y="976508"/>
                  <a:pt x="2590134" y="976508"/>
                </a:cubicBezTo>
                <a:cubicBezTo>
                  <a:pt x="2590134" y="976508"/>
                  <a:pt x="2575466" y="971841"/>
                  <a:pt x="2520125" y="966412"/>
                </a:cubicBezTo>
                <a:cubicBezTo>
                  <a:pt x="2464785" y="960982"/>
                  <a:pt x="2500123" y="910024"/>
                  <a:pt x="2481263" y="863922"/>
                </a:cubicBezTo>
                <a:cubicBezTo>
                  <a:pt x="2462404" y="817822"/>
                  <a:pt x="2475167" y="906404"/>
                  <a:pt x="2415160" y="933455"/>
                </a:cubicBezTo>
                <a:cubicBezTo>
                  <a:pt x="2355153" y="960601"/>
                  <a:pt x="2380870" y="887735"/>
                  <a:pt x="2380203" y="857065"/>
                </a:cubicBezTo>
                <a:cubicBezTo>
                  <a:pt x="2379536" y="826394"/>
                  <a:pt x="2347818" y="709618"/>
                  <a:pt x="2278190" y="750575"/>
                </a:cubicBezTo>
                <a:cubicBezTo>
                  <a:pt x="2208467" y="791628"/>
                  <a:pt x="2324863" y="780293"/>
                  <a:pt x="2349819" y="855255"/>
                </a:cubicBezTo>
                <a:cubicBezTo>
                  <a:pt x="2374774" y="930217"/>
                  <a:pt x="2259807" y="949362"/>
                  <a:pt x="2252663" y="910119"/>
                </a:cubicBezTo>
                <a:cubicBezTo>
                  <a:pt x="2245615" y="870876"/>
                  <a:pt x="2284858" y="863732"/>
                  <a:pt x="2284858" y="863732"/>
                </a:cubicBezTo>
                <a:cubicBezTo>
                  <a:pt x="2243138" y="852683"/>
                  <a:pt x="2214278" y="769435"/>
                  <a:pt x="2214278" y="769435"/>
                </a:cubicBezTo>
                <a:cubicBezTo>
                  <a:pt x="2187417" y="814107"/>
                  <a:pt x="2118551" y="778674"/>
                  <a:pt x="2118551" y="778674"/>
                </a:cubicBezTo>
                <a:cubicBezTo>
                  <a:pt x="2118551" y="778674"/>
                  <a:pt x="2083880" y="860398"/>
                  <a:pt x="2015300" y="876019"/>
                </a:cubicBezTo>
                <a:cubicBezTo>
                  <a:pt x="1946720" y="891640"/>
                  <a:pt x="1867472" y="892974"/>
                  <a:pt x="1872806" y="804582"/>
                </a:cubicBezTo>
                <a:cubicBezTo>
                  <a:pt x="1877855" y="716095"/>
                  <a:pt x="1972438" y="750099"/>
                  <a:pt x="2008823" y="762958"/>
                </a:cubicBezTo>
                <a:cubicBezTo>
                  <a:pt x="2045209" y="775912"/>
                  <a:pt x="2029874" y="722667"/>
                  <a:pt x="2029874" y="722667"/>
                </a:cubicBezTo>
                <a:cubicBezTo>
                  <a:pt x="1997774" y="661993"/>
                  <a:pt x="2064926" y="638466"/>
                  <a:pt x="2093501" y="652753"/>
                </a:cubicBezTo>
                <a:cubicBezTo>
                  <a:pt x="2122076" y="667041"/>
                  <a:pt x="2138840" y="638847"/>
                  <a:pt x="2149222" y="602080"/>
                </a:cubicBezTo>
                <a:cubicBezTo>
                  <a:pt x="2159604" y="565314"/>
                  <a:pt x="2185703" y="561409"/>
                  <a:pt x="2226374" y="579982"/>
                </a:cubicBezTo>
                <a:cubicBezTo>
                  <a:pt x="2267046" y="598556"/>
                  <a:pt x="2276762" y="584649"/>
                  <a:pt x="2278190" y="556837"/>
                </a:cubicBezTo>
                <a:cubicBezTo>
                  <a:pt x="2279619" y="528928"/>
                  <a:pt x="2225708" y="549217"/>
                  <a:pt x="2190370" y="511021"/>
                </a:cubicBezTo>
                <a:cubicBezTo>
                  <a:pt x="2155032" y="472826"/>
                  <a:pt x="2186846" y="411104"/>
                  <a:pt x="2238281" y="408247"/>
                </a:cubicBezTo>
                <a:cubicBezTo>
                  <a:pt x="2289716" y="405389"/>
                  <a:pt x="2291144" y="377576"/>
                  <a:pt x="2291144" y="377576"/>
                </a:cubicBezTo>
                <a:close/>
                <a:moveTo>
                  <a:pt x="783636" y="513"/>
                </a:moveTo>
                <a:cubicBezTo>
                  <a:pt x="815312" y="3173"/>
                  <a:pt x="846297" y="15954"/>
                  <a:pt x="852297" y="34010"/>
                </a:cubicBezTo>
                <a:cubicBezTo>
                  <a:pt x="863060" y="66205"/>
                  <a:pt x="875157" y="70491"/>
                  <a:pt x="875157" y="70491"/>
                </a:cubicBezTo>
                <a:cubicBezTo>
                  <a:pt x="972598" y="84493"/>
                  <a:pt x="925830" y="36963"/>
                  <a:pt x="969740" y="50965"/>
                </a:cubicBezTo>
                <a:cubicBezTo>
                  <a:pt x="1013651" y="64966"/>
                  <a:pt x="990410" y="102400"/>
                  <a:pt x="950786" y="112020"/>
                </a:cubicBezTo>
                <a:cubicBezTo>
                  <a:pt x="911162" y="121545"/>
                  <a:pt x="883634" y="117640"/>
                  <a:pt x="883634" y="117640"/>
                </a:cubicBezTo>
                <a:cubicBezTo>
                  <a:pt x="883634" y="117640"/>
                  <a:pt x="887444" y="161550"/>
                  <a:pt x="923544" y="159073"/>
                </a:cubicBezTo>
                <a:cubicBezTo>
                  <a:pt x="959549" y="156597"/>
                  <a:pt x="986314" y="147643"/>
                  <a:pt x="1015270" y="141643"/>
                </a:cubicBezTo>
                <a:cubicBezTo>
                  <a:pt x="1044130" y="135642"/>
                  <a:pt x="1018413" y="119164"/>
                  <a:pt x="1020985" y="83826"/>
                </a:cubicBezTo>
                <a:cubicBezTo>
                  <a:pt x="1023557" y="48488"/>
                  <a:pt x="1130618" y="66395"/>
                  <a:pt x="1124903" y="106400"/>
                </a:cubicBezTo>
                <a:cubicBezTo>
                  <a:pt x="1119188" y="146310"/>
                  <a:pt x="1086326" y="162026"/>
                  <a:pt x="1086326" y="162026"/>
                </a:cubicBezTo>
                <a:cubicBezTo>
                  <a:pt x="1086326" y="162026"/>
                  <a:pt x="1140905" y="208127"/>
                  <a:pt x="1153859" y="136023"/>
                </a:cubicBezTo>
                <a:cubicBezTo>
                  <a:pt x="1166813" y="63919"/>
                  <a:pt x="1303115" y="91160"/>
                  <a:pt x="1357027" y="124402"/>
                </a:cubicBezTo>
                <a:cubicBezTo>
                  <a:pt x="1410843" y="157645"/>
                  <a:pt x="1416177" y="209461"/>
                  <a:pt x="1416177" y="209461"/>
                </a:cubicBezTo>
                <a:cubicBezTo>
                  <a:pt x="1416177" y="209461"/>
                  <a:pt x="1447610" y="221653"/>
                  <a:pt x="1434370" y="260419"/>
                </a:cubicBezTo>
                <a:cubicBezTo>
                  <a:pt x="1421130" y="299377"/>
                  <a:pt x="1360837" y="275374"/>
                  <a:pt x="1360837" y="275374"/>
                </a:cubicBezTo>
                <a:cubicBezTo>
                  <a:pt x="1350455" y="312140"/>
                  <a:pt x="1303687" y="318141"/>
                  <a:pt x="1274445" y="290995"/>
                </a:cubicBezTo>
                <a:cubicBezTo>
                  <a:pt x="1245203" y="263849"/>
                  <a:pt x="1241965" y="286328"/>
                  <a:pt x="1232345" y="246704"/>
                </a:cubicBezTo>
                <a:cubicBezTo>
                  <a:pt x="1222724" y="207080"/>
                  <a:pt x="1249489" y="233845"/>
                  <a:pt x="1293400" y="212128"/>
                </a:cubicBezTo>
                <a:cubicBezTo>
                  <a:pt x="1337310" y="190411"/>
                  <a:pt x="1290923" y="193935"/>
                  <a:pt x="1290923" y="193935"/>
                </a:cubicBezTo>
                <a:cubicBezTo>
                  <a:pt x="1290923" y="193935"/>
                  <a:pt x="1208818" y="179552"/>
                  <a:pt x="1201007" y="180981"/>
                </a:cubicBezTo>
                <a:cubicBezTo>
                  <a:pt x="1193102" y="182410"/>
                  <a:pt x="1165955" y="211652"/>
                  <a:pt x="1165955" y="211652"/>
                </a:cubicBezTo>
                <a:lnTo>
                  <a:pt x="1125950" y="205936"/>
                </a:lnTo>
                <a:cubicBezTo>
                  <a:pt x="1125950" y="205936"/>
                  <a:pt x="1112330" y="247370"/>
                  <a:pt x="1072325" y="259467"/>
                </a:cubicBezTo>
                <a:cubicBezTo>
                  <a:pt x="1032320" y="271564"/>
                  <a:pt x="1026319" y="224796"/>
                  <a:pt x="1026319" y="224796"/>
                </a:cubicBezTo>
                <a:cubicBezTo>
                  <a:pt x="1026319" y="224796"/>
                  <a:pt x="958882" y="250799"/>
                  <a:pt x="903161" y="265754"/>
                </a:cubicBezTo>
                <a:cubicBezTo>
                  <a:pt x="847439" y="280708"/>
                  <a:pt x="832390" y="349955"/>
                  <a:pt x="870204" y="352812"/>
                </a:cubicBezTo>
                <a:cubicBezTo>
                  <a:pt x="908018" y="355765"/>
                  <a:pt x="945166" y="381482"/>
                  <a:pt x="950500" y="415391"/>
                </a:cubicBezTo>
                <a:cubicBezTo>
                  <a:pt x="955834" y="449300"/>
                  <a:pt x="943356" y="483209"/>
                  <a:pt x="997268" y="427202"/>
                </a:cubicBezTo>
                <a:cubicBezTo>
                  <a:pt x="1051179" y="371195"/>
                  <a:pt x="1081088" y="446919"/>
                  <a:pt x="1102233" y="370910"/>
                </a:cubicBezTo>
                <a:cubicBezTo>
                  <a:pt x="1123283" y="294900"/>
                  <a:pt x="1131856" y="288518"/>
                  <a:pt x="1200436" y="290709"/>
                </a:cubicBezTo>
                <a:cubicBezTo>
                  <a:pt x="1269016" y="292900"/>
                  <a:pt x="1226153" y="360718"/>
                  <a:pt x="1246442" y="378910"/>
                </a:cubicBezTo>
                <a:cubicBezTo>
                  <a:pt x="1266825" y="397199"/>
                  <a:pt x="1306449" y="351860"/>
                  <a:pt x="1327499" y="365099"/>
                </a:cubicBezTo>
                <a:cubicBezTo>
                  <a:pt x="1348550" y="378339"/>
                  <a:pt x="1279970" y="429679"/>
                  <a:pt x="1332452" y="437204"/>
                </a:cubicBezTo>
                <a:cubicBezTo>
                  <a:pt x="1384935" y="444824"/>
                  <a:pt x="1396651" y="487305"/>
                  <a:pt x="1371314" y="521881"/>
                </a:cubicBezTo>
                <a:cubicBezTo>
                  <a:pt x="1345978" y="556456"/>
                  <a:pt x="1283589" y="476065"/>
                  <a:pt x="1271397" y="507498"/>
                </a:cubicBezTo>
                <a:cubicBezTo>
                  <a:pt x="1259205" y="538835"/>
                  <a:pt x="1239584" y="533501"/>
                  <a:pt x="1192149" y="508831"/>
                </a:cubicBezTo>
                <a:cubicBezTo>
                  <a:pt x="1144714" y="484162"/>
                  <a:pt x="1132523" y="515594"/>
                  <a:pt x="1096423" y="571601"/>
                </a:cubicBezTo>
                <a:cubicBezTo>
                  <a:pt x="1060323" y="627608"/>
                  <a:pt x="893159" y="708190"/>
                  <a:pt x="883158" y="724573"/>
                </a:cubicBezTo>
                <a:cubicBezTo>
                  <a:pt x="873157" y="741051"/>
                  <a:pt x="858869" y="751719"/>
                  <a:pt x="858869" y="751719"/>
                </a:cubicBezTo>
                <a:lnTo>
                  <a:pt x="721709" y="836587"/>
                </a:lnTo>
                <a:cubicBezTo>
                  <a:pt x="721709" y="836587"/>
                  <a:pt x="736949" y="925455"/>
                  <a:pt x="686657" y="920788"/>
                </a:cubicBezTo>
                <a:cubicBezTo>
                  <a:pt x="636270" y="916121"/>
                  <a:pt x="654463" y="895737"/>
                  <a:pt x="638842" y="845064"/>
                </a:cubicBezTo>
                <a:cubicBezTo>
                  <a:pt x="623126" y="794296"/>
                  <a:pt x="407480" y="804106"/>
                  <a:pt x="362426" y="904786"/>
                </a:cubicBezTo>
                <a:cubicBezTo>
                  <a:pt x="317373" y="1005370"/>
                  <a:pt x="399479" y="1019752"/>
                  <a:pt x="425196" y="1018324"/>
                </a:cubicBezTo>
                <a:cubicBezTo>
                  <a:pt x="450913" y="1016990"/>
                  <a:pt x="504825" y="978795"/>
                  <a:pt x="523018" y="976319"/>
                </a:cubicBezTo>
                <a:cubicBezTo>
                  <a:pt x="541306" y="973842"/>
                  <a:pt x="555879" y="1014228"/>
                  <a:pt x="524065" y="1040231"/>
                </a:cubicBezTo>
                <a:cubicBezTo>
                  <a:pt x="492347" y="1066235"/>
                  <a:pt x="511588" y="1074140"/>
                  <a:pt x="511588" y="1074140"/>
                </a:cubicBezTo>
                <a:cubicBezTo>
                  <a:pt x="587978" y="1074902"/>
                  <a:pt x="579692" y="1132433"/>
                  <a:pt x="565023" y="1181297"/>
                </a:cubicBezTo>
                <a:cubicBezTo>
                  <a:pt x="550355" y="1230255"/>
                  <a:pt x="612172" y="1226350"/>
                  <a:pt x="661035" y="1241018"/>
                </a:cubicBezTo>
                <a:cubicBezTo>
                  <a:pt x="709898" y="1255782"/>
                  <a:pt x="721709" y="1191107"/>
                  <a:pt x="772097" y="1177963"/>
                </a:cubicBezTo>
                <a:cubicBezTo>
                  <a:pt x="822484" y="1164818"/>
                  <a:pt x="835914" y="1230541"/>
                  <a:pt x="846296" y="1247305"/>
                </a:cubicBezTo>
                <a:cubicBezTo>
                  <a:pt x="856679" y="1264069"/>
                  <a:pt x="865251" y="1257687"/>
                  <a:pt x="936974" y="1255211"/>
                </a:cubicBezTo>
                <a:cubicBezTo>
                  <a:pt x="1008793" y="1252829"/>
                  <a:pt x="1029367" y="1357795"/>
                  <a:pt x="1029367" y="1357795"/>
                </a:cubicBezTo>
                <a:cubicBezTo>
                  <a:pt x="1172242" y="1357890"/>
                  <a:pt x="1138523" y="1503527"/>
                  <a:pt x="1138523" y="1503527"/>
                </a:cubicBezTo>
                <a:cubicBezTo>
                  <a:pt x="1138523" y="1503527"/>
                  <a:pt x="1176718" y="1521720"/>
                  <a:pt x="1204151" y="1543532"/>
                </a:cubicBezTo>
                <a:cubicBezTo>
                  <a:pt x="1231583" y="1565345"/>
                  <a:pt x="1299115" y="1557248"/>
                  <a:pt x="1328738" y="1564011"/>
                </a:cubicBezTo>
                <a:cubicBezTo>
                  <a:pt x="1358360" y="1570869"/>
                  <a:pt x="1372267" y="1616208"/>
                  <a:pt x="1372267" y="1616208"/>
                </a:cubicBezTo>
                <a:cubicBezTo>
                  <a:pt x="1407986" y="1616208"/>
                  <a:pt x="1461135" y="1690122"/>
                  <a:pt x="1398270" y="1719364"/>
                </a:cubicBezTo>
                <a:cubicBezTo>
                  <a:pt x="1335405" y="1748606"/>
                  <a:pt x="1338263" y="1782134"/>
                  <a:pt x="1338263" y="1782134"/>
                </a:cubicBezTo>
                <a:cubicBezTo>
                  <a:pt x="1321689" y="1986349"/>
                  <a:pt x="1272826" y="1935962"/>
                  <a:pt x="1272826" y="1935962"/>
                </a:cubicBezTo>
                <a:cubicBezTo>
                  <a:pt x="1272826" y="1935962"/>
                  <a:pt x="1279208" y="1962442"/>
                  <a:pt x="1223867" y="1957013"/>
                </a:cubicBezTo>
                <a:cubicBezTo>
                  <a:pt x="1168527" y="1951583"/>
                  <a:pt x="1136333" y="1962251"/>
                  <a:pt x="1143095" y="2004066"/>
                </a:cubicBezTo>
                <a:cubicBezTo>
                  <a:pt x="1149858" y="2045881"/>
                  <a:pt x="1131284" y="2086553"/>
                  <a:pt x="1131284" y="2086553"/>
                </a:cubicBezTo>
                <a:cubicBezTo>
                  <a:pt x="1131284" y="2086553"/>
                  <a:pt x="1075182" y="2157609"/>
                  <a:pt x="1012984" y="2217521"/>
                </a:cubicBezTo>
                <a:cubicBezTo>
                  <a:pt x="950786" y="2277434"/>
                  <a:pt x="880110" y="2254574"/>
                  <a:pt x="857250" y="2253812"/>
                </a:cubicBezTo>
                <a:cubicBezTo>
                  <a:pt x="834390" y="2253145"/>
                  <a:pt x="843629" y="2259527"/>
                  <a:pt x="873252" y="2284196"/>
                </a:cubicBezTo>
                <a:cubicBezTo>
                  <a:pt x="902875" y="2308866"/>
                  <a:pt x="867537" y="2324106"/>
                  <a:pt x="852202" y="2324487"/>
                </a:cubicBezTo>
                <a:cubicBezTo>
                  <a:pt x="836771" y="2324773"/>
                  <a:pt x="830294" y="2351919"/>
                  <a:pt x="867823" y="2375160"/>
                </a:cubicBezTo>
                <a:cubicBezTo>
                  <a:pt x="905351" y="2398401"/>
                  <a:pt x="877824" y="2412308"/>
                  <a:pt x="868490" y="2459456"/>
                </a:cubicBezTo>
                <a:cubicBezTo>
                  <a:pt x="859155" y="2506605"/>
                  <a:pt x="890969" y="2498414"/>
                  <a:pt x="915543" y="2522321"/>
                </a:cubicBezTo>
                <a:cubicBezTo>
                  <a:pt x="940118" y="2546229"/>
                  <a:pt x="903637" y="2586901"/>
                  <a:pt x="889063" y="2564422"/>
                </a:cubicBezTo>
                <a:cubicBezTo>
                  <a:pt x="874395" y="2541848"/>
                  <a:pt x="834485" y="2536133"/>
                  <a:pt x="809815" y="2530037"/>
                </a:cubicBezTo>
                <a:cubicBezTo>
                  <a:pt x="785241" y="2523941"/>
                  <a:pt x="775240" y="2504605"/>
                  <a:pt x="761333" y="2459266"/>
                </a:cubicBezTo>
                <a:cubicBezTo>
                  <a:pt x="747427" y="2413832"/>
                  <a:pt x="739616" y="2433167"/>
                  <a:pt x="708565" y="2382780"/>
                </a:cubicBezTo>
                <a:cubicBezTo>
                  <a:pt x="677609" y="2332393"/>
                  <a:pt x="725138" y="2285625"/>
                  <a:pt x="729425" y="2237810"/>
                </a:cubicBezTo>
                <a:cubicBezTo>
                  <a:pt x="733806" y="2189994"/>
                  <a:pt x="680561" y="2151799"/>
                  <a:pt x="685990" y="2114270"/>
                </a:cubicBezTo>
                <a:cubicBezTo>
                  <a:pt x="691420" y="2076837"/>
                  <a:pt x="711708" y="2077218"/>
                  <a:pt x="695706" y="2046833"/>
                </a:cubicBezTo>
                <a:cubicBezTo>
                  <a:pt x="679704" y="2016449"/>
                  <a:pt x="710089" y="1893290"/>
                  <a:pt x="727329" y="1826901"/>
                </a:cubicBezTo>
                <a:cubicBezTo>
                  <a:pt x="744474" y="1760512"/>
                  <a:pt x="657415" y="1745462"/>
                  <a:pt x="620268" y="1719745"/>
                </a:cubicBezTo>
                <a:cubicBezTo>
                  <a:pt x="583121" y="1694027"/>
                  <a:pt x="608171" y="1661928"/>
                  <a:pt x="575024" y="1608683"/>
                </a:cubicBezTo>
                <a:cubicBezTo>
                  <a:pt x="541877" y="1555439"/>
                  <a:pt x="525494" y="1527626"/>
                  <a:pt x="533400" y="1454759"/>
                </a:cubicBezTo>
                <a:cubicBezTo>
                  <a:pt x="541306" y="1381893"/>
                  <a:pt x="609886" y="1384084"/>
                  <a:pt x="632746" y="1349127"/>
                </a:cubicBezTo>
                <a:cubicBezTo>
                  <a:pt x="655606" y="1314170"/>
                  <a:pt x="632460" y="1262354"/>
                  <a:pt x="632460" y="1262354"/>
                </a:cubicBezTo>
                <a:cubicBezTo>
                  <a:pt x="492442" y="1295787"/>
                  <a:pt x="477488" y="1204347"/>
                  <a:pt x="456152" y="1157960"/>
                </a:cubicBezTo>
                <a:cubicBezTo>
                  <a:pt x="434816" y="1111478"/>
                  <a:pt x="454723" y="1132243"/>
                  <a:pt x="407289" y="1125385"/>
                </a:cubicBezTo>
                <a:cubicBezTo>
                  <a:pt x="359855" y="1118622"/>
                  <a:pt x="382715" y="1101477"/>
                  <a:pt x="358807" y="1072521"/>
                </a:cubicBezTo>
                <a:cubicBezTo>
                  <a:pt x="334899" y="1043565"/>
                  <a:pt x="294513" y="1129576"/>
                  <a:pt x="222123" y="1047756"/>
                </a:cubicBezTo>
                <a:cubicBezTo>
                  <a:pt x="149733" y="965936"/>
                  <a:pt x="242888" y="974223"/>
                  <a:pt x="182690" y="860971"/>
                </a:cubicBezTo>
                <a:cubicBezTo>
                  <a:pt x="122396" y="747719"/>
                  <a:pt x="181642" y="743432"/>
                  <a:pt x="141351" y="722382"/>
                </a:cubicBezTo>
                <a:cubicBezTo>
                  <a:pt x="100965" y="701332"/>
                  <a:pt x="111633" y="787057"/>
                  <a:pt x="128016" y="814870"/>
                </a:cubicBezTo>
                <a:cubicBezTo>
                  <a:pt x="144399" y="842778"/>
                  <a:pt x="179356" y="901357"/>
                  <a:pt x="109728" y="888784"/>
                </a:cubicBezTo>
                <a:cubicBezTo>
                  <a:pt x="40195" y="876211"/>
                  <a:pt x="56007" y="766292"/>
                  <a:pt x="66008" y="714191"/>
                </a:cubicBezTo>
                <a:cubicBezTo>
                  <a:pt x="76009" y="662089"/>
                  <a:pt x="58579" y="659612"/>
                  <a:pt x="31432" y="653135"/>
                </a:cubicBezTo>
                <a:cubicBezTo>
                  <a:pt x="4286" y="646658"/>
                  <a:pt x="0" y="623131"/>
                  <a:pt x="0" y="623131"/>
                </a:cubicBezTo>
                <a:cubicBezTo>
                  <a:pt x="168783" y="229178"/>
                  <a:pt x="591693" y="37439"/>
                  <a:pt x="591693" y="37439"/>
                </a:cubicBezTo>
                <a:cubicBezTo>
                  <a:pt x="587312" y="85255"/>
                  <a:pt x="797909" y="146119"/>
                  <a:pt x="809720" y="135070"/>
                </a:cubicBezTo>
                <a:cubicBezTo>
                  <a:pt x="821531" y="124021"/>
                  <a:pt x="804386" y="118973"/>
                  <a:pt x="762286" y="110401"/>
                </a:cubicBezTo>
                <a:cubicBezTo>
                  <a:pt x="720185" y="101733"/>
                  <a:pt x="758381" y="84302"/>
                  <a:pt x="731615" y="75349"/>
                </a:cubicBezTo>
                <a:cubicBezTo>
                  <a:pt x="704850" y="66395"/>
                  <a:pt x="687705" y="43535"/>
                  <a:pt x="719900" y="14960"/>
                </a:cubicBezTo>
                <a:cubicBezTo>
                  <a:pt x="727925" y="7840"/>
                  <a:pt x="739545" y="3465"/>
                  <a:pt x="752629" y="1408"/>
                </a:cubicBezTo>
                <a:cubicBezTo>
                  <a:pt x="762441" y="-135"/>
                  <a:pt x="773077" y="-373"/>
                  <a:pt x="783636" y="513"/>
                </a:cubicBezTo>
                <a:close/>
              </a:path>
            </a:pathLst>
          </a:custGeom>
          <a:gradFill>
            <a:gsLst>
              <a:gs pos="20000">
                <a:schemeClr val="bg1">
                  <a:alpha val="75000"/>
                </a:schemeClr>
              </a:gs>
              <a:gs pos="100000">
                <a:schemeClr val="bg1">
                  <a:alpha val="30000"/>
                </a:schemeClr>
              </a:gs>
            </a:gsLst>
            <a:path path="circle">
              <a:fillToRect r="100000" b="100000"/>
            </a:path>
          </a:gradFill>
          <a:ln w="9525" cap="flat">
            <a:noFill/>
            <a:prstDash val="solid"/>
            <a:miter/>
          </a:ln>
        </p:spPr>
        <p:txBody>
          <a:bodyPr rtlCol="0" anchor="ctr"/>
          <a:lstStyle/>
          <a:p>
            <a:endParaRPr lang="en-US" dirty="0"/>
          </a:p>
        </p:txBody>
      </p:sp>
      <p:sp>
        <p:nvSpPr>
          <p:cNvPr id="19" name="Oval 18">
            <a:extLst>
              <a:ext uri="{FF2B5EF4-FFF2-40B4-BE49-F238E27FC236}">
                <a16:creationId xmlns:a16="http://schemas.microsoft.com/office/drawing/2014/main" id="{7CE7A84B-C871-4A3E-A4F7-026D463CD541}"/>
              </a:ext>
            </a:extLst>
          </p:cNvPr>
          <p:cNvSpPr/>
          <p:nvPr/>
        </p:nvSpPr>
        <p:spPr>
          <a:xfrm>
            <a:off x="5002507" y="5168306"/>
            <a:ext cx="2336506" cy="475070"/>
          </a:xfrm>
          <a:prstGeom prst="ellipse">
            <a:avLst/>
          </a:prstGeom>
          <a:solidFill>
            <a:schemeClr val="tx2">
              <a:lumMod val="60000"/>
              <a:lumOff val="40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7112EF5A-2DFF-42C4-9DA3-17CE32DF69DC}"/>
              </a:ext>
            </a:extLst>
          </p:cNvPr>
          <p:cNvSpPr/>
          <p:nvPr/>
        </p:nvSpPr>
        <p:spPr>
          <a:xfrm>
            <a:off x="4047737" y="1678151"/>
            <a:ext cx="4093940" cy="4093940"/>
          </a:xfrm>
          <a:prstGeom prst="arc">
            <a:avLst>
              <a:gd name="adj1" fmla="val 19750238"/>
              <a:gd name="adj2" fmla="val 1845184"/>
            </a:avLst>
          </a:prstGeom>
          <a:noFill/>
          <a:ln w="19050" cap="flat">
            <a:solidFill>
              <a:schemeClr val="tx2">
                <a:lumMod val="40000"/>
                <a:lumOff val="60000"/>
              </a:schemeClr>
            </a:solidFill>
            <a:prstDash val="solid"/>
            <a:miter/>
          </a:ln>
        </p:spPr>
        <p:txBody>
          <a:bodyPr rtlCol="0" anchor="ctr"/>
          <a:lstStyle/>
          <a:p>
            <a:endParaRPr lang="en-US" dirty="0"/>
          </a:p>
        </p:txBody>
      </p:sp>
      <p:sp>
        <p:nvSpPr>
          <p:cNvPr id="23" name="Arc 22">
            <a:extLst>
              <a:ext uri="{FF2B5EF4-FFF2-40B4-BE49-F238E27FC236}">
                <a16:creationId xmlns:a16="http://schemas.microsoft.com/office/drawing/2014/main" id="{35D740BD-E030-4798-BD1F-BF3D3E71AC80}"/>
              </a:ext>
            </a:extLst>
          </p:cNvPr>
          <p:cNvSpPr/>
          <p:nvPr/>
        </p:nvSpPr>
        <p:spPr>
          <a:xfrm flipH="1">
            <a:off x="4047737" y="1678151"/>
            <a:ext cx="4093940" cy="4093940"/>
          </a:xfrm>
          <a:prstGeom prst="arc">
            <a:avLst>
              <a:gd name="adj1" fmla="val 19750238"/>
              <a:gd name="adj2" fmla="val 1845184"/>
            </a:avLst>
          </a:prstGeom>
          <a:noFill/>
          <a:ln w="19050" cap="flat">
            <a:solidFill>
              <a:schemeClr val="tx2">
                <a:lumMod val="40000"/>
                <a:lumOff val="60000"/>
              </a:schemeClr>
            </a:solidFill>
            <a:prstDash val="solid"/>
            <a:miter/>
          </a:ln>
        </p:spPr>
        <p:txBody>
          <a:bodyPr rtlCol="0" anchor="ctr"/>
          <a:lstStyle/>
          <a:p>
            <a:endParaRPr lang="en-US" dirty="0"/>
          </a:p>
        </p:txBody>
      </p:sp>
      <p:sp>
        <p:nvSpPr>
          <p:cNvPr id="24" name="Oval 23">
            <a:extLst>
              <a:ext uri="{FF2B5EF4-FFF2-40B4-BE49-F238E27FC236}">
                <a16:creationId xmlns:a16="http://schemas.microsoft.com/office/drawing/2014/main" id="{05814781-BE6A-401B-96EC-132A8B64474F}"/>
              </a:ext>
            </a:extLst>
          </p:cNvPr>
          <p:cNvSpPr/>
          <p:nvPr/>
        </p:nvSpPr>
        <p:spPr>
          <a:xfrm>
            <a:off x="7783617" y="2612708"/>
            <a:ext cx="131658" cy="131658"/>
          </a:xfrm>
          <a:prstGeom prst="ellipse">
            <a:avLst/>
          </a:prstGeom>
          <a:solidFill>
            <a:schemeClr val="bg1"/>
          </a:solidFill>
          <a:ln w="19050" cap="flat">
            <a:solidFill>
              <a:schemeClr val="tx2">
                <a:lumMod val="40000"/>
                <a:lumOff val="6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6" name="Oval 25">
            <a:extLst>
              <a:ext uri="{FF2B5EF4-FFF2-40B4-BE49-F238E27FC236}">
                <a16:creationId xmlns:a16="http://schemas.microsoft.com/office/drawing/2014/main" id="{F3E80DDF-1F94-44E9-B742-FBF633EF825F}"/>
              </a:ext>
            </a:extLst>
          </p:cNvPr>
          <p:cNvSpPr/>
          <p:nvPr/>
        </p:nvSpPr>
        <p:spPr>
          <a:xfrm>
            <a:off x="4275347" y="2612708"/>
            <a:ext cx="131658" cy="131658"/>
          </a:xfrm>
          <a:prstGeom prst="ellipse">
            <a:avLst/>
          </a:prstGeom>
          <a:solidFill>
            <a:schemeClr val="bg1"/>
          </a:solidFill>
          <a:ln w="19050" cap="flat">
            <a:solidFill>
              <a:schemeClr val="tx2">
                <a:lumMod val="40000"/>
                <a:lumOff val="6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7" name="Oval 26">
            <a:extLst>
              <a:ext uri="{FF2B5EF4-FFF2-40B4-BE49-F238E27FC236}">
                <a16:creationId xmlns:a16="http://schemas.microsoft.com/office/drawing/2014/main" id="{69744C6D-36A1-4DA9-8A59-8B270A3755B6}"/>
              </a:ext>
            </a:extLst>
          </p:cNvPr>
          <p:cNvSpPr/>
          <p:nvPr/>
        </p:nvSpPr>
        <p:spPr>
          <a:xfrm>
            <a:off x="7783617" y="4701867"/>
            <a:ext cx="131658" cy="131658"/>
          </a:xfrm>
          <a:prstGeom prst="ellipse">
            <a:avLst/>
          </a:prstGeom>
          <a:solidFill>
            <a:schemeClr val="bg1"/>
          </a:solidFill>
          <a:ln w="19050" cap="flat">
            <a:solidFill>
              <a:schemeClr val="tx2">
                <a:lumMod val="40000"/>
                <a:lumOff val="6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8" name="Oval 27">
            <a:extLst>
              <a:ext uri="{FF2B5EF4-FFF2-40B4-BE49-F238E27FC236}">
                <a16:creationId xmlns:a16="http://schemas.microsoft.com/office/drawing/2014/main" id="{23F65D66-F9E6-4DDF-BD77-DC01C7031E49}"/>
              </a:ext>
            </a:extLst>
          </p:cNvPr>
          <p:cNvSpPr/>
          <p:nvPr/>
        </p:nvSpPr>
        <p:spPr>
          <a:xfrm>
            <a:off x="4275347" y="4701867"/>
            <a:ext cx="131658" cy="131658"/>
          </a:xfrm>
          <a:prstGeom prst="ellipse">
            <a:avLst/>
          </a:prstGeom>
          <a:solidFill>
            <a:schemeClr val="bg1"/>
          </a:solidFill>
          <a:ln w="19050" cap="flat">
            <a:solidFill>
              <a:schemeClr val="tx2">
                <a:lumMod val="40000"/>
                <a:lumOff val="6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5" name="TextBox 24">
            <a:extLst>
              <a:ext uri="{FF2B5EF4-FFF2-40B4-BE49-F238E27FC236}">
                <a16:creationId xmlns:a16="http://schemas.microsoft.com/office/drawing/2014/main" id="{8AE0AC38-10BF-4CEA-8534-B724262EEA5E}"/>
              </a:ext>
            </a:extLst>
          </p:cNvPr>
          <p:cNvSpPr txBox="1"/>
          <p:nvPr/>
        </p:nvSpPr>
        <p:spPr>
          <a:xfrm>
            <a:off x="8517890" y="2033477"/>
            <a:ext cx="2162772" cy="276999"/>
          </a:xfrm>
          <a:prstGeom prst="rect">
            <a:avLst/>
          </a:prstGeom>
          <a:noFill/>
        </p:spPr>
        <p:txBody>
          <a:bodyPr wrap="none" rtlCol="0">
            <a:spAutoFit/>
          </a:bodyPr>
          <a:lstStyle/>
          <a:p>
            <a:r>
              <a:rPr lang="en-US" sz="1200" b="1" dirty="0">
                <a:latin typeface="Montserrat" panose="00000500000000000000" pitchFamily="50" charset="0"/>
              </a:rPr>
              <a:t>Almost half of our profit </a:t>
            </a:r>
          </a:p>
        </p:txBody>
      </p:sp>
      <p:sp>
        <p:nvSpPr>
          <p:cNvPr id="30" name="TextBox 29">
            <a:extLst>
              <a:ext uri="{FF2B5EF4-FFF2-40B4-BE49-F238E27FC236}">
                <a16:creationId xmlns:a16="http://schemas.microsoft.com/office/drawing/2014/main" id="{16C00F5A-5B3D-4FE9-911D-C783085217AF}"/>
              </a:ext>
            </a:extLst>
          </p:cNvPr>
          <p:cNvSpPr txBox="1"/>
          <p:nvPr/>
        </p:nvSpPr>
        <p:spPr>
          <a:xfrm>
            <a:off x="8517890" y="2320393"/>
            <a:ext cx="1598515" cy="553998"/>
          </a:xfrm>
          <a:prstGeom prst="rect">
            <a:avLst/>
          </a:prstGeom>
          <a:noFill/>
        </p:spPr>
        <p:txBody>
          <a:bodyPr wrap="none" rtlCol="0">
            <a:spAutoFit/>
          </a:bodyPr>
          <a:lstStyle/>
          <a:p>
            <a:r>
              <a:rPr lang="en-US" sz="3000" b="1" dirty="0">
                <a:solidFill>
                  <a:schemeClr val="accent2"/>
                </a:solidFill>
                <a:latin typeface="Montserrat" panose="00000500000000000000" pitchFamily="50" charset="0"/>
              </a:rPr>
              <a:t>47.26%</a:t>
            </a:r>
          </a:p>
        </p:txBody>
      </p:sp>
      <p:sp>
        <p:nvSpPr>
          <p:cNvPr id="31" name="TextBox 30">
            <a:extLst>
              <a:ext uri="{FF2B5EF4-FFF2-40B4-BE49-F238E27FC236}">
                <a16:creationId xmlns:a16="http://schemas.microsoft.com/office/drawing/2014/main" id="{1060D7A9-51F9-4739-BFBC-1F30FE09F58A}"/>
              </a:ext>
            </a:extLst>
          </p:cNvPr>
          <p:cNvSpPr txBox="1"/>
          <p:nvPr/>
        </p:nvSpPr>
        <p:spPr>
          <a:xfrm>
            <a:off x="8517890" y="2842055"/>
            <a:ext cx="2864213" cy="688265"/>
          </a:xfrm>
          <a:prstGeom prst="rect">
            <a:avLst/>
          </a:prstGeom>
          <a:noFill/>
        </p:spPr>
        <p:txBody>
          <a:bodyPr wrap="square" rtlCol="0">
            <a:spAutoFit/>
          </a:bodyPr>
          <a:lstStyle/>
          <a:p>
            <a:pPr>
              <a:lnSpc>
                <a:spcPts val="1600"/>
              </a:lnSpc>
            </a:pPr>
            <a:r>
              <a:rPr lang="en-US" sz="1000" dirty="0">
                <a:latin typeface="Montserrat" panose="00000500000000000000" pitchFamily="50" charset="0"/>
              </a:rPr>
              <a:t>Was generated from only 5 states </a:t>
            </a:r>
          </a:p>
          <a:p>
            <a:pPr>
              <a:lnSpc>
                <a:spcPts val="1600"/>
              </a:lnSpc>
            </a:pPr>
            <a:r>
              <a:rPr lang="en-US" sz="1000" dirty="0">
                <a:latin typeface="Montserrat" panose="00000500000000000000" pitchFamily="50" charset="0"/>
              </a:rPr>
              <a:t>( California - Illinois - Iowa - New York – Colorado )</a:t>
            </a:r>
          </a:p>
        </p:txBody>
      </p:sp>
      <p:sp>
        <p:nvSpPr>
          <p:cNvPr id="38" name="TextBox 37">
            <a:extLst>
              <a:ext uri="{FF2B5EF4-FFF2-40B4-BE49-F238E27FC236}">
                <a16:creationId xmlns:a16="http://schemas.microsoft.com/office/drawing/2014/main" id="{6739D665-59B3-4268-9A11-E4CC8BEE4431}"/>
              </a:ext>
            </a:extLst>
          </p:cNvPr>
          <p:cNvSpPr txBox="1"/>
          <p:nvPr/>
        </p:nvSpPr>
        <p:spPr>
          <a:xfrm>
            <a:off x="8517890" y="4122636"/>
            <a:ext cx="636713" cy="276999"/>
          </a:xfrm>
          <a:prstGeom prst="rect">
            <a:avLst/>
          </a:prstGeom>
          <a:noFill/>
        </p:spPr>
        <p:txBody>
          <a:bodyPr wrap="none" rtlCol="0">
            <a:spAutoFit/>
          </a:bodyPr>
          <a:lstStyle/>
          <a:p>
            <a:r>
              <a:rPr lang="en-US" sz="1200" b="1" dirty="0">
                <a:latin typeface="Montserrat" panose="00000500000000000000" pitchFamily="50" charset="0"/>
              </a:rPr>
              <a:t>Profit</a:t>
            </a:r>
          </a:p>
        </p:txBody>
      </p:sp>
      <p:sp>
        <p:nvSpPr>
          <p:cNvPr id="42" name="TextBox 41">
            <a:extLst>
              <a:ext uri="{FF2B5EF4-FFF2-40B4-BE49-F238E27FC236}">
                <a16:creationId xmlns:a16="http://schemas.microsoft.com/office/drawing/2014/main" id="{4615DEA3-D410-42C8-9BBA-8D40C01D6C48}"/>
              </a:ext>
            </a:extLst>
          </p:cNvPr>
          <p:cNvSpPr txBox="1"/>
          <p:nvPr/>
        </p:nvSpPr>
        <p:spPr>
          <a:xfrm flipH="1">
            <a:off x="2203836" y="2033477"/>
            <a:ext cx="1470274" cy="276999"/>
          </a:xfrm>
          <a:prstGeom prst="rect">
            <a:avLst/>
          </a:prstGeom>
          <a:noFill/>
        </p:spPr>
        <p:txBody>
          <a:bodyPr wrap="none" rtlCol="0">
            <a:spAutoFit/>
          </a:bodyPr>
          <a:lstStyle/>
          <a:p>
            <a:pPr algn="r"/>
            <a:r>
              <a:rPr lang="en-US" sz="1200" b="1" dirty="0">
                <a:latin typeface="Montserrat" panose="00000500000000000000" pitchFamily="50" charset="0"/>
              </a:rPr>
              <a:t>Profit Increased</a:t>
            </a:r>
          </a:p>
        </p:txBody>
      </p:sp>
      <p:sp>
        <p:nvSpPr>
          <p:cNvPr id="43" name="TextBox 42">
            <a:extLst>
              <a:ext uri="{FF2B5EF4-FFF2-40B4-BE49-F238E27FC236}">
                <a16:creationId xmlns:a16="http://schemas.microsoft.com/office/drawing/2014/main" id="{EF531266-7E26-4D97-AF23-284A268197B1}"/>
              </a:ext>
            </a:extLst>
          </p:cNvPr>
          <p:cNvSpPr txBox="1"/>
          <p:nvPr/>
        </p:nvSpPr>
        <p:spPr>
          <a:xfrm flipH="1">
            <a:off x="2659089" y="2320393"/>
            <a:ext cx="1015021" cy="553998"/>
          </a:xfrm>
          <a:prstGeom prst="rect">
            <a:avLst/>
          </a:prstGeom>
          <a:noFill/>
        </p:spPr>
        <p:txBody>
          <a:bodyPr wrap="none" rtlCol="0">
            <a:spAutoFit/>
          </a:bodyPr>
          <a:lstStyle/>
          <a:p>
            <a:pPr algn="r"/>
            <a:r>
              <a:rPr lang="en-US" sz="3000" b="1" dirty="0">
                <a:solidFill>
                  <a:schemeClr val="accent2"/>
                </a:solidFill>
                <a:latin typeface="Montserrat" panose="00000500000000000000" pitchFamily="50" charset="0"/>
              </a:rPr>
              <a:t>45%</a:t>
            </a:r>
          </a:p>
        </p:txBody>
      </p:sp>
      <p:sp>
        <p:nvSpPr>
          <p:cNvPr id="44" name="TextBox 43">
            <a:extLst>
              <a:ext uri="{FF2B5EF4-FFF2-40B4-BE49-F238E27FC236}">
                <a16:creationId xmlns:a16="http://schemas.microsoft.com/office/drawing/2014/main" id="{B5FEB1DD-7542-4A00-ABFD-4951CE7E899E}"/>
              </a:ext>
            </a:extLst>
          </p:cNvPr>
          <p:cNvSpPr txBox="1"/>
          <p:nvPr/>
        </p:nvSpPr>
        <p:spPr>
          <a:xfrm flipH="1">
            <a:off x="676910" y="2842055"/>
            <a:ext cx="2997200" cy="1303818"/>
          </a:xfrm>
          <a:prstGeom prst="rect">
            <a:avLst/>
          </a:prstGeom>
          <a:noFill/>
        </p:spPr>
        <p:txBody>
          <a:bodyPr wrap="square" rtlCol="0">
            <a:spAutoFit/>
          </a:bodyPr>
          <a:lstStyle/>
          <a:p>
            <a:pPr algn="r">
              <a:lnSpc>
                <a:spcPts val="1600"/>
              </a:lnSpc>
            </a:pPr>
            <a:r>
              <a:rPr lang="en-US" sz="1000" dirty="0">
                <a:latin typeface="Montserrat" panose="00000500000000000000" pitchFamily="50" charset="0"/>
              </a:rPr>
              <a:t>on the other hand sales only increased by 4%, maybe The company developed the efficiency of its operations, which decreases its total Expenses, but we'll need to have a discussion with the finance team to better understand how expenses were calculated</a:t>
            </a:r>
          </a:p>
        </p:txBody>
      </p:sp>
      <p:sp>
        <p:nvSpPr>
          <p:cNvPr id="47" name="TextBox 46">
            <a:extLst>
              <a:ext uri="{FF2B5EF4-FFF2-40B4-BE49-F238E27FC236}">
                <a16:creationId xmlns:a16="http://schemas.microsoft.com/office/drawing/2014/main" id="{D18B022A-E52E-4482-8491-A92077E38097}"/>
              </a:ext>
            </a:extLst>
          </p:cNvPr>
          <p:cNvSpPr txBox="1"/>
          <p:nvPr/>
        </p:nvSpPr>
        <p:spPr>
          <a:xfrm flipH="1">
            <a:off x="2864273" y="4368366"/>
            <a:ext cx="809837" cy="553998"/>
          </a:xfrm>
          <a:prstGeom prst="rect">
            <a:avLst/>
          </a:prstGeom>
          <a:noFill/>
        </p:spPr>
        <p:txBody>
          <a:bodyPr wrap="none" rtlCol="0">
            <a:spAutoFit/>
          </a:bodyPr>
          <a:lstStyle/>
          <a:p>
            <a:pPr algn="r"/>
            <a:r>
              <a:rPr lang="en-US" sz="3000" b="1" dirty="0">
                <a:solidFill>
                  <a:schemeClr val="accent2"/>
                </a:solidFill>
                <a:latin typeface="Montserrat" panose="00000500000000000000" pitchFamily="50" charset="0"/>
              </a:rPr>
              <a:t>156</a:t>
            </a:r>
          </a:p>
        </p:txBody>
      </p:sp>
      <p:sp>
        <p:nvSpPr>
          <p:cNvPr id="48" name="TextBox 47">
            <a:extLst>
              <a:ext uri="{FF2B5EF4-FFF2-40B4-BE49-F238E27FC236}">
                <a16:creationId xmlns:a16="http://schemas.microsoft.com/office/drawing/2014/main" id="{56AC151E-EC49-4CB3-8D6B-A54693399E65}"/>
              </a:ext>
            </a:extLst>
          </p:cNvPr>
          <p:cNvSpPr txBox="1"/>
          <p:nvPr/>
        </p:nvSpPr>
        <p:spPr>
          <a:xfrm flipH="1">
            <a:off x="902196" y="4890028"/>
            <a:ext cx="2771914" cy="276999"/>
          </a:xfrm>
          <a:prstGeom prst="rect">
            <a:avLst/>
          </a:prstGeom>
          <a:noFill/>
        </p:spPr>
        <p:txBody>
          <a:bodyPr wrap="none" rtlCol="0">
            <a:spAutoFit/>
          </a:bodyPr>
          <a:lstStyle>
            <a:defPPr>
              <a:defRPr lang="en-US"/>
            </a:defPPr>
            <a:lvl1pPr algn="r">
              <a:defRPr sz="1200" b="1">
                <a:latin typeface="Montserrat" panose="00000500000000000000" pitchFamily="50" charset="0"/>
              </a:defRPr>
            </a:lvl1pPr>
          </a:lstStyle>
          <a:p>
            <a:r>
              <a:rPr lang="en-US" dirty="0"/>
              <a:t>Stores distributed across the US</a:t>
            </a:r>
          </a:p>
        </p:txBody>
      </p:sp>
      <p:graphicFrame>
        <p:nvGraphicFramePr>
          <p:cNvPr id="52" name="Chart 51">
            <a:extLst>
              <a:ext uri="{FF2B5EF4-FFF2-40B4-BE49-F238E27FC236}">
                <a16:creationId xmlns:a16="http://schemas.microsoft.com/office/drawing/2014/main" id="{D6474347-6039-4989-8F55-CD6608EC3717}"/>
              </a:ext>
            </a:extLst>
          </p:cNvPr>
          <p:cNvGraphicFramePr/>
          <p:nvPr>
            <p:extLst>
              <p:ext uri="{D42A27DB-BD31-4B8C-83A1-F6EECF244321}">
                <p14:modId xmlns:p14="http://schemas.microsoft.com/office/powerpoint/2010/main" val="3507854849"/>
              </p:ext>
            </p:extLst>
          </p:nvPr>
        </p:nvGraphicFramePr>
        <p:xfrm>
          <a:off x="8517890" y="4399637"/>
          <a:ext cx="2997200" cy="995765"/>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3D057876-A530-18E8-A926-84DB9384FD4F}"/>
              </a:ext>
            </a:extLst>
          </p:cNvPr>
          <p:cNvSpPr/>
          <p:nvPr/>
        </p:nvSpPr>
        <p:spPr>
          <a:xfrm>
            <a:off x="0" y="6399524"/>
            <a:ext cx="12192000" cy="486519"/>
          </a:xfrm>
          <a:prstGeom prst="rect">
            <a:avLst/>
          </a:prstGeom>
          <a:solidFill>
            <a:srgbClr val="EF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C71B48A2-F0F7-9CCC-BA7C-4B9C48F4A930}"/>
              </a:ext>
            </a:extLst>
          </p:cNvPr>
          <p:cNvSpPr txBox="1"/>
          <p:nvPr/>
        </p:nvSpPr>
        <p:spPr>
          <a:xfrm>
            <a:off x="9886154" y="6527591"/>
            <a:ext cx="2039399" cy="230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r" defTabSz="412750" rtl="0" eaLnBrk="1" fontAlgn="auto" latinLnBrk="0" hangingPunct="0">
              <a:lnSpc>
                <a:spcPts val="2000"/>
              </a:lnSpc>
              <a:spcBef>
                <a:spcPts val="0"/>
              </a:spcBef>
              <a:spcAft>
                <a:spcPts val="1200"/>
              </a:spcAft>
              <a:buClrTx/>
              <a:buSzTx/>
              <a:buFontTx/>
              <a:buNone/>
              <a:tabLst/>
              <a:defRPr/>
            </a:pPr>
            <a:fld id="{C4C97842-A908-B54D-A248-D581E8741F86}" type="slidenum">
              <a:rPr kumimoji="0" lang="en-IN" sz="1200" b="1" i="0" u="none" strike="noStrike" kern="1400" cap="none" normalizeH="0" noProof="0" smtClean="0">
                <a:ln>
                  <a:noFill/>
                </a:ln>
                <a:solidFill>
                  <a:schemeClr val="accent6">
                    <a:lumMod val="50000"/>
                  </a:schemeClr>
                </a:solidFill>
                <a:effectLst/>
                <a:uLnTx/>
                <a:uFillTx/>
                <a:latin typeface="Montserrat" panose="00000500000000000000" pitchFamily="50" charset="0"/>
                <a:ea typeface="Helvetica Neue"/>
                <a:cs typeface="Helvetica Neue"/>
                <a:sym typeface="Helvetica Neue"/>
              </a:rPr>
              <a:t>1</a:t>
            </a:fld>
            <a:endParaRPr kumimoji="0" lang="en-IN" sz="1200" b="1" i="0" u="none" strike="noStrike" kern="1400" cap="none" normalizeH="0" noProof="0" dirty="0">
              <a:ln>
                <a:noFill/>
              </a:ln>
              <a:solidFill>
                <a:schemeClr val="accent6">
                  <a:lumMod val="50000"/>
                </a:schemeClr>
              </a:solidFill>
              <a:effectLst/>
              <a:uLnTx/>
              <a:uFillTx/>
              <a:latin typeface="Montserrat" panose="00000500000000000000" pitchFamily="50" charset="0"/>
              <a:ea typeface="Helvetica Neue"/>
              <a:cs typeface="Helvetica Neue"/>
              <a:sym typeface="Helvetica Neue"/>
            </a:endParaRPr>
          </a:p>
        </p:txBody>
      </p:sp>
    </p:spTree>
    <p:extLst>
      <p:ext uri="{BB962C8B-B14F-4D97-AF65-F5344CB8AC3E}">
        <p14:creationId xmlns:p14="http://schemas.microsoft.com/office/powerpoint/2010/main" val="153765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par>
                                <p:cTn id="13" presetID="21" presetClass="entr" presetSubtype="1" fill="hold" grpId="0"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heel(1)">
                                      <p:cBhvr>
                                        <p:cTn id="15" dur="2000"/>
                                        <p:tgtEl>
                                          <p:spTgt spid="18"/>
                                        </p:tgtEl>
                                      </p:cBhvr>
                                    </p:animEffect>
                                  </p:childTnLst>
                                </p:cTn>
                              </p:par>
                              <p:par>
                                <p:cTn id="16" presetID="16" presetClass="entr" presetSubtype="42" fill="hold" grpId="0" nodeType="withEffect">
                                  <p:stCondLst>
                                    <p:cond delay="1500"/>
                                  </p:stCondLst>
                                  <p:childTnLst>
                                    <p:set>
                                      <p:cBhvr>
                                        <p:cTn id="17" dur="1" fill="hold">
                                          <p:stCondLst>
                                            <p:cond delay="0"/>
                                          </p:stCondLst>
                                        </p:cTn>
                                        <p:tgtEl>
                                          <p:spTgt spid="21"/>
                                        </p:tgtEl>
                                        <p:attrNameLst>
                                          <p:attrName>style.visibility</p:attrName>
                                        </p:attrNameLst>
                                      </p:cBhvr>
                                      <p:to>
                                        <p:strVal val="visible"/>
                                      </p:to>
                                    </p:set>
                                    <p:animEffect transition="in" filter="barn(outHorizontal)">
                                      <p:cBhvr>
                                        <p:cTn id="18" dur="1500"/>
                                        <p:tgtEl>
                                          <p:spTgt spid="21"/>
                                        </p:tgtEl>
                                      </p:cBhvr>
                                    </p:animEffect>
                                  </p:childTnLst>
                                </p:cTn>
                              </p:par>
                              <p:par>
                                <p:cTn id="19" presetID="16" presetClass="entr" presetSubtype="42" fill="hold" grpId="0" nodeType="withEffect">
                                  <p:stCondLst>
                                    <p:cond delay="1500"/>
                                  </p:stCondLst>
                                  <p:childTnLst>
                                    <p:set>
                                      <p:cBhvr>
                                        <p:cTn id="20" dur="1" fill="hold">
                                          <p:stCondLst>
                                            <p:cond delay="0"/>
                                          </p:stCondLst>
                                        </p:cTn>
                                        <p:tgtEl>
                                          <p:spTgt spid="23"/>
                                        </p:tgtEl>
                                        <p:attrNameLst>
                                          <p:attrName>style.visibility</p:attrName>
                                        </p:attrNameLst>
                                      </p:cBhvr>
                                      <p:to>
                                        <p:strVal val="visible"/>
                                      </p:to>
                                    </p:set>
                                    <p:animEffect transition="in" filter="barn(outHorizontal)">
                                      <p:cBhvr>
                                        <p:cTn id="21" dur="1500"/>
                                        <p:tgtEl>
                                          <p:spTgt spid="23"/>
                                        </p:tgtEl>
                                      </p:cBhvr>
                                    </p:animEffect>
                                  </p:childTnLst>
                                </p:cTn>
                              </p:par>
                              <p:par>
                                <p:cTn id="22" presetID="53" presetClass="entr" presetSubtype="16" fill="hold" grpId="0" nodeType="withEffect">
                                  <p:stCondLst>
                                    <p:cond delay="2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fltVal val="0"/>
                                          </p:val>
                                        </p:tav>
                                        <p:tav tm="100000">
                                          <p:val>
                                            <p:strVal val="#ppt_w"/>
                                          </p:val>
                                        </p:tav>
                                      </p:tavLst>
                                    </p:anim>
                                    <p:anim calcmode="lin" valueType="num">
                                      <p:cBhvr>
                                        <p:cTn id="25" dur="1000" fill="hold"/>
                                        <p:tgtEl>
                                          <p:spTgt spid="24"/>
                                        </p:tgtEl>
                                        <p:attrNameLst>
                                          <p:attrName>ppt_h</p:attrName>
                                        </p:attrNameLst>
                                      </p:cBhvr>
                                      <p:tavLst>
                                        <p:tav tm="0">
                                          <p:val>
                                            <p:fltVal val="0"/>
                                          </p:val>
                                        </p:tav>
                                        <p:tav tm="100000">
                                          <p:val>
                                            <p:strVal val="#ppt_h"/>
                                          </p:val>
                                        </p:tav>
                                      </p:tavLst>
                                    </p:anim>
                                    <p:animEffect transition="in" filter="fade">
                                      <p:cBhvr>
                                        <p:cTn id="26" dur="1000"/>
                                        <p:tgtEl>
                                          <p:spTgt spid="24"/>
                                        </p:tgtEl>
                                      </p:cBhvr>
                                    </p:animEffect>
                                  </p:childTnLst>
                                </p:cTn>
                              </p:par>
                              <p:par>
                                <p:cTn id="27" presetID="53" presetClass="entr" presetSubtype="16" fill="hold" grpId="0" nodeType="withEffect">
                                  <p:stCondLst>
                                    <p:cond delay="20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1000" fill="hold"/>
                                        <p:tgtEl>
                                          <p:spTgt spid="26"/>
                                        </p:tgtEl>
                                        <p:attrNameLst>
                                          <p:attrName>ppt_w</p:attrName>
                                        </p:attrNameLst>
                                      </p:cBhvr>
                                      <p:tavLst>
                                        <p:tav tm="0">
                                          <p:val>
                                            <p:fltVal val="0"/>
                                          </p:val>
                                        </p:tav>
                                        <p:tav tm="100000">
                                          <p:val>
                                            <p:strVal val="#ppt_w"/>
                                          </p:val>
                                        </p:tav>
                                      </p:tavLst>
                                    </p:anim>
                                    <p:anim calcmode="lin" valueType="num">
                                      <p:cBhvr>
                                        <p:cTn id="30" dur="1000" fill="hold"/>
                                        <p:tgtEl>
                                          <p:spTgt spid="26"/>
                                        </p:tgtEl>
                                        <p:attrNameLst>
                                          <p:attrName>ppt_h</p:attrName>
                                        </p:attrNameLst>
                                      </p:cBhvr>
                                      <p:tavLst>
                                        <p:tav tm="0">
                                          <p:val>
                                            <p:fltVal val="0"/>
                                          </p:val>
                                        </p:tav>
                                        <p:tav tm="100000">
                                          <p:val>
                                            <p:strVal val="#ppt_h"/>
                                          </p:val>
                                        </p:tav>
                                      </p:tavLst>
                                    </p:anim>
                                    <p:animEffect transition="in" filter="fade">
                                      <p:cBhvr>
                                        <p:cTn id="31" dur="1000"/>
                                        <p:tgtEl>
                                          <p:spTgt spid="26"/>
                                        </p:tgtEl>
                                      </p:cBhvr>
                                    </p:animEffect>
                                  </p:childTnLst>
                                </p:cTn>
                              </p:par>
                              <p:par>
                                <p:cTn id="32" presetID="53" presetClass="entr" presetSubtype="16" fill="hold" grpId="0" nodeType="withEffect">
                                  <p:stCondLst>
                                    <p:cond delay="2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fill="hold"/>
                                        <p:tgtEl>
                                          <p:spTgt spid="27"/>
                                        </p:tgtEl>
                                        <p:attrNameLst>
                                          <p:attrName>ppt_w</p:attrName>
                                        </p:attrNameLst>
                                      </p:cBhvr>
                                      <p:tavLst>
                                        <p:tav tm="0">
                                          <p:val>
                                            <p:fltVal val="0"/>
                                          </p:val>
                                        </p:tav>
                                        <p:tav tm="100000">
                                          <p:val>
                                            <p:strVal val="#ppt_w"/>
                                          </p:val>
                                        </p:tav>
                                      </p:tavLst>
                                    </p:anim>
                                    <p:anim calcmode="lin" valueType="num">
                                      <p:cBhvr>
                                        <p:cTn id="35" dur="1000" fill="hold"/>
                                        <p:tgtEl>
                                          <p:spTgt spid="27"/>
                                        </p:tgtEl>
                                        <p:attrNameLst>
                                          <p:attrName>ppt_h</p:attrName>
                                        </p:attrNameLst>
                                      </p:cBhvr>
                                      <p:tavLst>
                                        <p:tav tm="0">
                                          <p:val>
                                            <p:fltVal val="0"/>
                                          </p:val>
                                        </p:tav>
                                        <p:tav tm="100000">
                                          <p:val>
                                            <p:strVal val="#ppt_h"/>
                                          </p:val>
                                        </p:tav>
                                      </p:tavLst>
                                    </p:anim>
                                    <p:animEffect transition="in" filter="fade">
                                      <p:cBhvr>
                                        <p:cTn id="36" dur="1000"/>
                                        <p:tgtEl>
                                          <p:spTgt spid="27"/>
                                        </p:tgtEl>
                                      </p:cBhvr>
                                    </p:animEffect>
                                  </p:childTnLst>
                                </p:cTn>
                              </p:par>
                              <p:par>
                                <p:cTn id="37" presetID="53" presetClass="entr" presetSubtype="16" fill="hold" grpId="0" nodeType="withEffect">
                                  <p:stCondLst>
                                    <p:cond delay="2000"/>
                                  </p:stCondLst>
                                  <p:childTnLst>
                                    <p:set>
                                      <p:cBhvr>
                                        <p:cTn id="38" dur="1" fill="hold">
                                          <p:stCondLst>
                                            <p:cond delay="0"/>
                                          </p:stCondLst>
                                        </p:cTn>
                                        <p:tgtEl>
                                          <p:spTgt spid="28"/>
                                        </p:tgtEl>
                                        <p:attrNameLst>
                                          <p:attrName>style.visibility</p:attrName>
                                        </p:attrNameLst>
                                      </p:cBhvr>
                                      <p:to>
                                        <p:strVal val="visible"/>
                                      </p:to>
                                    </p:set>
                                    <p:anim calcmode="lin" valueType="num">
                                      <p:cBhvr>
                                        <p:cTn id="39" dur="1000" fill="hold"/>
                                        <p:tgtEl>
                                          <p:spTgt spid="28"/>
                                        </p:tgtEl>
                                        <p:attrNameLst>
                                          <p:attrName>ppt_w</p:attrName>
                                        </p:attrNameLst>
                                      </p:cBhvr>
                                      <p:tavLst>
                                        <p:tav tm="0">
                                          <p:val>
                                            <p:fltVal val="0"/>
                                          </p:val>
                                        </p:tav>
                                        <p:tav tm="100000">
                                          <p:val>
                                            <p:strVal val="#ppt_w"/>
                                          </p:val>
                                        </p:tav>
                                      </p:tavLst>
                                    </p:anim>
                                    <p:anim calcmode="lin" valueType="num">
                                      <p:cBhvr>
                                        <p:cTn id="40" dur="1000" fill="hold"/>
                                        <p:tgtEl>
                                          <p:spTgt spid="28"/>
                                        </p:tgtEl>
                                        <p:attrNameLst>
                                          <p:attrName>ppt_h</p:attrName>
                                        </p:attrNameLst>
                                      </p:cBhvr>
                                      <p:tavLst>
                                        <p:tav tm="0">
                                          <p:val>
                                            <p:fltVal val="0"/>
                                          </p:val>
                                        </p:tav>
                                        <p:tav tm="100000">
                                          <p:val>
                                            <p:strVal val="#ppt_h"/>
                                          </p:val>
                                        </p:tav>
                                      </p:tavLst>
                                    </p:anim>
                                    <p:animEffect transition="in" filter="fade">
                                      <p:cBhvr>
                                        <p:cTn id="41" dur="1000"/>
                                        <p:tgtEl>
                                          <p:spTgt spid="28"/>
                                        </p:tgtEl>
                                      </p:cBhvr>
                                    </p:animEffect>
                                  </p:childTnLst>
                                </p:cTn>
                              </p:par>
                              <p:par>
                                <p:cTn id="42" presetID="12" presetClass="entr" presetSubtype="2" fill="hold" grpId="0" nodeType="withEffect">
                                  <p:stCondLst>
                                    <p:cond delay="250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1000"/>
                                        <p:tgtEl>
                                          <p:spTgt spid="43"/>
                                        </p:tgtEl>
                                        <p:attrNameLst>
                                          <p:attrName>ppt_x</p:attrName>
                                        </p:attrNameLst>
                                      </p:cBhvr>
                                      <p:tavLst>
                                        <p:tav tm="0">
                                          <p:val>
                                            <p:strVal val="#ppt_x+#ppt_w*1.125000"/>
                                          </p:val>
                                        </p:tav>
                                        <p:tav tm="100000">
                                          <p:val>
                                            <p:strVal val="#ppt_x"/>
                                          </p:val>
                                        </p:tav>
                                      </p:tavLst>
                                    </p:anim>
                                    <p:animEffect transition="in" filter="wipe(left)">
                                      <p:cBhvr>
                                        <p:cTn id="45" dur="1000"/>
                                        <p:tgtEl>
                                          <p:spTgt spid="43"/>
                                        </p:tgtEl>
                                      </p:cBhvr>
                                    </p:animEffect>
                                  </p:childTnLst>
                                </p:cTn>
                              </p:par>
                              <p:par>
                                <p:cTn id="46" presetID="12" presetClass="entr" presetSubtype="2" fill="hold" grpId="0" nodeType="withEffect">
                                  <p:stCondLst>
                                    <p:cond delay="2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1000"/>
                                        <p:tgtEl>
                                          <p:spTgt spid="47"/>
                                        </p:tgtEl>
                                        <p:attrNameLst>
                                          <p:attrName>ppt_x</p:attrName>
                                        </p:attrNameLst>
                                      </p:cBhvr>
                                      <p:tavLst>
                                        <p:tav tm="0">
                                          <p:val>
                                            <p:strVal val="#ppt_x+#ppt_w*1.125000"/>
                                          </p:val>
                                        </p:tav>
                                        <p:tav tm="100000">
                                          <p:val>
                                            <p:strVal val="#ppt_x"/>
                                          </p:val>
                                        </p:tav>
                                      </p:tavLst>
                                    </p:anim>
                                    <p:animEffect transition="in" filter="wipe(left)">
                                      <p:cBhvr>
                                        <p:cTn id="49" dur="1000"/>
                                        <p:tgtEl>
                                          <p:spTgt spid="47"/>
                                        </p:tgtEl>
                                      </p:cBhvr>
                                    </p:animEffect>
                                  </p:childTnLst>
                                </p:cTn>
                              </p:par>
                              <p:par>
                                <p:cTn id="50" presetID="12" presetClass="entr" presetSubtype="8" fill="hold" grpId="0" nodeType="withEffect">
                                  <p:stCondLst>
                                    <p:cond delay="250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1000"/>
                                        <p:tgtEl>
                                          <p:spTgt spid="30"/>
                                        </p:tgtEl>
                                        <p:attrNameLst>
                                          <p:attrName>ppt_x</p:attrName>
                                        </p:attrNameLst>
                                      </p:cBhvr>
                                      <p:tavLst>
                                        <p:tav tm="0">
                                          <p:val>
                                            <p:strVal val="#ppt_x-#ppt_w*1.125000"/>
                                          </p:val>
                                        </p:tav>
                                        <p:tav tm="100000">
                                          <p:val>
                                            <p:strVal val="#ppt_x"/>
                                          </p:val>
                                        </p:tav>
                                      </p:tavLst>
                                    </p:anim>
                                    <p:animEffect transition="in" filter="wipe(right)">
                                      <p:cBhvr>
                                        <p:cTn id="53" dur="1000"/>
                                        <p:tgtEl>
                                          <p:spTgt spid="30"/>
                                        </p:tgtEl>
                                      </p:cBhvr>
                                    </p:animEffect>
                                  </p:childTnLst>
                                </p:cTn>
                              </p:par>
                              <p:par>
                                <p:cTn id="54" presetID="12" presetClass="entr" presetSubtype="8" fill="hold" grpId="0" nodeType="withEffect">
                                  <p:stCondLst>
                                    <p:cond delay="250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1000"/>
                                        <p:tgtEl>
                                          <p:spTgt spid="52"/>
                                        </p:tgtEl>
                                        <p:attrNameLst>
                                          <p:attrName>ppt_x</p:attrName>
                                        </p:attrNameLst>
                                      </p:cBhvr>
                                      <p:tavLst>
                                        <p:tav tm="0">
                                          <p:val>
                                            <p:strVal val="#ppt_x-#ppt_w*1.125000"/>
                                          </p:val>
                                        </p:tav>
                                        <p:tav tm="100000">
                                          <p:val>
                                            <p:strVal val="#ppt_x"/>
                                          </p:val>
                                        </p:tav>
                                      </p:tavLst>
                                    </p:anim>
                                    <p:animEffect transition="in" filter="wipe(right)">
                                      <p:cBhvr>
                                        <p:cTn id="57" dur="1000"/>
                                        <p:tgtEl>
                                          <p:spTgt spid="52"/>
                                        </p:tgtEl>
                                      </p:cBhvr>
                                    </p:animEffect>
                                  </p:childTnLst>
                                </p:cTn>
                              </p:par>
                              <p:par>
                                <p:cTn id="58" presetID="12" presetClass="entr" presetSubtype="4" fill="hold" grpId="0" nodeType="withEffect">
                                  <p:stCondLst>
                                    <p:cond delay="3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1000"/>
                                        <p:tgtEl>
                                          <p:spTgt spid="25"/>
                                        </p:tgtEl>
                                        <p:attrNameLst>
                                          <p:attrName>ppt_y</p:attrName>
                                        </p:attrNameLst>
                                      </p:cBhvr>
                                      <p:tavLst>
                                        <p:tav tm="0">
                                          <p:val>
                                            <p:strVal val="#ppt_y+#ppt_h*1.125000"/>
                                          </p:val>
                                        </p:tav>
                                        <p:tav tm="100000">
                                          <p:val>
                                            <p:strVal val="#ppt_y"/>
                                          </p:val>
                                        </p:tav>
                                      </p:tavLst>
                                    </p:anim>
                                    <p:animEffect transition="in" filter="wipe(up)">
                                      <p:cBhvr>
                                        <p:cTn id="61" dur="1000"/>
                                        <p:tgtEl>
                                          <p:spTgt spid="25"/>
                                        </p:tgtEl>
                                      </p:cBhvr>
                                    </p:animEffect>
                                  </p:childTnLst>
                                </p:cTn>
                              </p:par>
                              <p:par>
                                <p:cTn id="62" presetID="12" presetClass="entr" presetSubtype="4" fill="hold" grpId="0" nodeType="withEffect">
                                  <p:stCondLst>
                                    <p:cond delay="300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1000"/>
                                        <p:tgtEl>
                                          <p:spTgt spid="42"/>
                                        </p:tgtEl>
                                        <p:attrNameLst>
                                          <p:attrName>ppt_y</p:attrName>
                                        </p:attrNameLst>
                                      </p:cBhvr>
                                      <p:tavLst>
                                        <p:tav tm="0">
                                          <p:val>
                                            <p:strVal val="#ppt_y+#ppt_h*1.125000"/>
                                          </p:val>
                                        </p:tav>
                                        <p:tav tm="100000">
                                          <p:val>
                                            <p:strVal val="#ppt_y"/>
                                          </p:val>
                                        </p:tav>
                                      </p:tavLst>
                                    </p:anim>
                                    <p:animEffect transition="in" filter="wipe(up)">
                                      <p:cBhvr>
                                        <p:cTn id="65" dur="1000"/>
                                        <p:tgtEl>
                                          <p:spTgt spid="42"/>
                                        </p:tgtEl>
                                      </p:cBhvr>
                                    </p:animEffect>
                                  </p:childTnLst>
                                </p:cTn>
                              </p:par>
                              <p:par>
                                <p:cTn id="66" presetID="12" presetClass="entr" presetSubtype="1" fill="hold" grpId="0" nodeType="withEffect">
                                  <p:stCondLst>
                                    <p:cond delay="3000"/>
                                  </p:stCondLst>
                                  <p:childTnLst>
                                    <p:set>
                                      <p:cBhvr>
                                        <p:cTn id="67" dur="1" fill="hold">
                                          <p:stCondLst>
                                            <p:cond delay="0"/>
                                          </p:stCondLst>
                                        </p:cTn>
                                        <p:tgtEl>
                                          <p:spTgt spid="44"/>
                                        </p:tgtEl>
                                        <p:attrNameLst>
                                          <p:attrName>style.visibility</p:attrName>
                                        </p:attrNameLst>
                                      </p:cBhvr>
                                      <p:to>
                                        <p:strVal val="visible"/>
                                      </p:to>
                                    </p:set>
                                    <p:anim calcmode="lin" valueType="num">
                                      <p:cBhvr additive="base">
                                        <p:cTn id="68" dur="1000"/>
                                        <p:tgtEl>
                                          <p:spTgt spid="44"/>
                                        </p:tgtEl>
                                        <p:attrNameLst>
                                          <p:attrName>ppt_y</p:attrName>
                                        </p:attrNameLst>
                                      </p:cBhvr>
                                      <p:tavLst>
                                        <p:tav tm="0">
                                          <p:val>
                                            <p:strVal val="#ppt_y-#ppt_h*1.125000"/>
                                          </p:val>
                                        </p:tav>
                                        <p:tav tm="100000">
                                          <p:val>
                                            <p:strVal val="#ppt_y"/>
                                          </p:val>
                                        </p:tav>
                                      </p:tavLst>
                                    </p:anim>
                                    <p:animEffect transition="in" filter="wipe(down)">
                                      <p:cBhvr>
                                        <p:cTn id="69" dur="1000"/>
                                        <p:tgtEl>
                                          <p:spTgt spid="44"/>
                                        </p:tgtEl>
                                      </p:cBhvr>
                                    </p:animEffect>
                                  </p:childTnLst>
                                </p:cTn>
                              </p:par>
                              <p:par>
                                <p:cTn id="70" presetID="12" presetClass="entr" presetSubtype="1" fill="hold" grpId="0" nodeType="withEffect">
                                  <p:stCondLst>
                                    <p:cond delay="3000"/>
                                  </p:stCondLst>
                                  <p:childTnLst>
                                    <p:set>
                                      <p:cBhvr>
                                        <p:cTn id="71" dur="1" fill="hold">
                                          <p:stCondLst>
                                            <p:cond delay="0"/>
                                          </p:stCondLst>
                                        </p:cTn>
                                        <p:tgtEl>
                                          <p:spTgt spid="31"/>
                                        </p:tgtEl>
                                        <p:attrNameLst>
                                          <p:attrName>style.visibility</p:attrName>
                                        </p:attrNameLst>
                                      </p:cBhvr>
                                      <p:to>
                                        <p:strVal val="visible"/>
                                      </p:to>
                                    </p:set>
                                    <p:anim calcmode="lin" valueType="num">
                                      <p:cBhvr additive="base">
                                        <p:cTn id="72" dur="1000"/>
                                        <p:tgtEl>
                                          <p:spTgt spid="31"/>
                                        </p:tgtEl>
                                        <p:attrNameLst>
                                          <p:attrName>ppt_y</p:attrName>
                                        </p:attrNameLst>
                                      </p:cBhvr>
                                      <p:tavLst>
                                        <p:tav tm="0">
                                          <p:val>
                                            <p:strVal val="#ppt_y-#ppt_h*1.125000"/>
                                          </p:val>
                                        </p:tav>
                                        <p:tav tm="100000">
                                          <p:val>
                                            <p:strVal val="#ppt_y"/>
                                          </p:val>
                                        </p:tav>
                                      </p:tavLst>
                                    </p:anim>
                                    <p:animEffect transition="in" filter="wipe(down)">
                                      <p:cBhvr>
                                        <p:cTn id="73" dur="1000"/>
                                        <p:tgtEl>
                                          <p:spTgt spid="31"/>
                                        </p:tgtEl>
                                      </p:cBhvr>
                                    </p:animEffect>
                                  </p:childTnLst>
                                </p:cTn>
                              </p:par>
                              <p:par>
                                <p:cTn id="74" presetID="12" presetClass="entr" presetSubtype="4" fill="hold" grpId="0" nodeType="withEffect">
                                  <p:stCondLst>
                                    <p:cond delay="300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1000"/>
                                        <p:tgtEl>
                                          <p:spTgt spid="38"/>
                                        </p:tgtEl>
                                        <p:attrNameLst>
                                          <p:attrName>ppt_y</p:attrName>
                                        </p:attrNameLst>
                                      </p:cBhvr>
                                      <p:tavLst>
                                        <p:tav tm="0">
                                          <p:val>
                                            <p:strVal val="#ppt_y+#ppt_h*1.125000"/>
                                          </p:val>
                                        </p:tav>
                                        <p:tav tm="100000">
                                          <p:val>
                                            <p:strVal val="#ppt_y"/>
                                          </p:val>
                                        </p:tav>
                                      </p:tavLst>
                                    </p:anim>
                                    <p:animEffect transition="in" filter="wipe(up)">
                                      <p:cBhvr>
                                        <p:cTn id="77" dur="1000"/>
                                        <p:tgtEl>
                                          <p:spTgt spid="38"/>
                                        </p:tgtEl>
                                      </p:cBhvr>
                                    </p:animEffect>
                                  </p:childTnLst>
                                </p:cTn>
                              </p:par>
                              <p:par>
                                <p:cTn id="78" presetID="12" presetClass="entr" presetSubtype="1" fill="hold" grpId="0" nodeType="withEffect">
                                  <p:stCondLst>
                                    <p:cond delay="3000"/>
                                  </p:stCondLst>
                                  <p:childTnLst>
                                    <p:set>
                                      <p:cBhvr>
                                        <p:cTn id="79" dur="1" fill="hold">
                                          <p:stCondLst>
                                            <p:cond delay="0"/>
                                          </p:stCondLst>
                                        </p:cTn>
                                        <p:tgtEl>
                                          <p:spTgt spid="48"/>
                                        </p:tgtEl>
                                        <p:attrNameLst>
                                          <p:attrName>style.visibility</p:attrName>
                                        </p:attrNameLst>
                                      </p:cBhvr>
                                      <p:to>
                                        <p:strVal val="visible"/>
                                      </p:to>
                                    </p:set>
                                    <p:anim calcmode="lin" valueType="num">
                                      <p:cBhvr additive="base">
                                        <p:cTn id="80" dur="1000"/>
                                        <p:tgtEl>
                                          <p:spTgt spid="48"/>
                                        </p:tgtEl>
                                        <p:attrNameLst>
                                          <p:attrName>ppt_y</p:attrName>
                                        </p:attrNameLst>
                                      </p:cBhvr>
                                      <p:tavLst>
                                        <p:tav tm="0">
                                          <p:val>
                                            <p:strVal val="#ppt_y-#ppt_h*1.125000"/>
                                          </p:val>
                                        </p:tav>
                                        <p:tav tm="100000">
                                          <p:val>
                                            <p:strVal val="#ppt_y"/>
                                          </p:val>
                                        </p:tav>
                                      </p:tavLst>
                                    </p:anim>
                                    <p:animEffect transition="in" filter="wipe(down)">
                                      <p:cBhvr>
                                        <p:cTn id="81" dur="1000"/>
                                        <p:tgtEl>
                                          <p:spTgt spid="48"/>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Effect transition="in" filter="fade">
                                      <p:cBhvr>
                                        <p:cTn id="86" dur="1000"/>
                                        <p:tgtEl>
                                          <p:spTgt spid="19"/>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1000"/>
                                        <p:tgtEl>
                                          <p:spTgt spid="19"/>
                                        </p:tgtEl>
                                      </p:cBhvr>
                                    </p:animEffect>
                                  </p:childTnLst>
                                </p:cTn>
                              </p:par>
                              <p:par>
                                <p:cTn id="90" presetID="10" presetClass="entr" presetSubtype="0" fill="hold" nodeType="withEffect">
                                  <p:stCondLst>
                                    <p:cond delay="100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2000"/>
                                        <p:tgtEl>
                                          <p:spTgt spid="55"/>
                                        </p:tgtEl>
                                      </p:cBhvr>
                                    </p:animEffect>
                                  </p:childTnLst>
                                </p:cTn>
                              </p:par>
                              <p:par>
                                <p:cTn id="93" presetID="6" presetClass="emph" presetSubtype="0" repeatCount="indefinite" accel="14000" decel="14000" autoRev="1" fill="hold" nodeType="withEffect">
                                  <p:stCondLst>
                                    <p:cond delay="1000"/>
                                  </p:stCondLst>
                                  <p:childTnLst>
                                    <p:animScale>
                                      <p:cBhvr>
                                        <p:cTn id="94" dur="6000" fill="hold"/>
                                        <p:tgtEl>
                                          <p:spTgt spid="55"/>
                                        </p:tgtEl>
                                      </p:cBhvr>
                                      <p:by x="115000" y="115000"/>
                                    </p:animScale>
                                  </p:childTnLst>
                                </p:cTn>
                              </p:par>
                              <p:par>
                                <p:cTn id="95" presetID="10" presetClass="entr" presetSubtype="0" fill="hold" nodeType="withEffect">
                                  <p:stCondLst>
                                    <p:cond delay="100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2000"/>
                                        <p:tgtEl>
                                          <p:spTgt spid="68"/>
                                        </p:tgtEl>
                                      </p:cBhvr>
                                    </p:animEffect>
                                  </p:childTnLst>
                                </p:cTn>
                              </p:par>
                              <p:par>
                                <p:cTn id="98" presetID="6" presetClass="emph" presetSubtype="0" repeatCount="indefinite" accel="14000" decel="14000" autoRev="1" fill="hold" nodeType="withEffect">
                                  <p:stCondLst>
                                    <p:cond delay="1000"/>
                                  </p:stCondLst>
                                  <p:childTnLst>
                                    <p:animScale>
                                      <p:cBhvr>
                                        <p:cTn id="99" dur="6000" fill="hold"/>
                                        <p:tgtEl>
                                          <p:spTgt spid="68"/>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animBg="1"/>
      <p:bldP spid="19" grpId="0" animBg="1"/>
      <p:bldP spid="19" grpId="1" animBg="1"/>
      <p:bldP spid="21" grpId="0" animBg="1"/>
      <p:bldP spid="23" grpId="0" animBg="1"/>
      <p:bldP spid="24" grpId="0" animBg="1"/>
      <p:bldP spid="26" grpId="0" animBg="1"/>
      <p:bldP spid="27" grpId="0" animBg="1"/>
      <p:bldP spid="28" grpId="0" animBg="1"/>
      <p:bldP spid="25" grpId="0"/>
      <p:bldP spid="30" grpId="0"/>
      <p:bldP spid="31" grpId="0"/>
      <p:bldP spid="38" grpId="0"/>
      <p:bldP spid="42" grpId="0"/>
      <p:bldP spid="43" grpId="0"/>
      <p:bldP spid="44" grpId="0"/>
      <p:bldP spid="47" grpId="0"/>
      <p:bldP spid="48" grpId="0"/>
      <p:bldGraphic spid="5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39">
            <a:extLst>
              <a:ext uri="{FF2B5EF4-FFF2-40B4-BE49-F238E27FC236}">
                <a16:creationId xmlns:a16="http://schemas.microsoft.com/office/drawing/2014/main" id="{9CC1C1E5-8F42-DA50-B7C7-D1B3602AAA60}"/>
              </a:ext>
            </a:extLst>
          </p:cNvPr>
          <p:cNvGrpSpPr/>
          <p:nvPr/>
        </p:nvGrpSpPr>
        <p:grpSpPr>
          <a:xfrm>
            <a:off x="-640195" y="2031408"/>
            <a:ext cx="8736232" cy="8736232"/>
            <a:chOff x="8418598" y="3084598"/>
            <a:chExt cx="7524410" cy="7524410"/>
          </a:xfrm>
        </p:grpSpPr>
        <p:sp>
          <p:nvSpPr>
            <p:cNvPr id="4" name="Freeform: Shape 33">
              <a:extLst>
                <a:ext uri="{FF2B5EF4-FFF2-40B4-BE49-F238E27FC236}">
                  <a16:creationId xmlns:a16="http://schemas.microsoft.com/office/drawing/2014/main" id="{905229F3-FBBC-83BF-F47C-23F241133C1F}"/>
                </a:ext>
              </a:extLst>
            </p:cNvPr>
            <p:cNvSpPr/>
            <p:nvPr/>
          </p:nvSpPr>
          <p:spPr>
            <a:xfrm>
              <a:off x="8418598" y="3084598"/>
              <a:ext cx="7524410" cy="7524410"/>
            </a:xfrm>
            <a:custGeom>
              <a:avLst/>
              <a:gdLst>
                <a:gd name="connsiteX0" fmla="*/ 7524410 w 7524409"/>
                <a:gd name="connsiteY0" fmla="*/ 3762205 h 7524409"/>
                <a:gd name="connsiteX1" fmla="*/ 3762205 w 7524409"/>
                <a:gd name="connsiteY1" fmla="*/ 7524410 h 7524409"/>
                <a:gd name="connsiteX2" fmla="*/ 0 w 7524409"/>
                <a:gd name="connsiteY2" fmla="*/ 3762205 h 7524409"/>
                <a:gd name="connsiteX3" fmla="*/ 3762205 w 7524409"/>
                <a:gd name="connsiteY3" fmla="*/ 0 h 7524409"/>
                <a:gd name="connsiteX4" fmla="*/ 7524410 w 7524409"/>
                <a:gd name="connsiteY4" fmla="*/ 3762205 h 7524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409" h="7524409">
                  <a:moveTo>
                    <a:pt x="7524410" y="3762205"/>
                  </a:moveTo>
                  <a:cubicBezTo>
                    <a:pt x="7524410" y="5840014"/>
                    <a:pt x="5840014" y="7524410"/>
                    <a:pt x="3762205" y="7524410"/>
                  </a:cubicBezTo>
                  <a:cubicBezTo>
                    <a:pt x="1684397" y="7524410"/>
                    <a:pt x="0" y="5840014"/>
                    <a:pt x="0" y="3762205"/>
                  </a:cubicBezTo>
                  <a:cubicBezTo>
                    <a:pt x="0" y="1684397"/>
                    <a:pt x="1684397" y="0"/>
                    <a:pt x="3762205" y="0"/>
                  </a:cubicBezTo>
                  <a:cubicBezTo>
                    <a:pt x="5840014" y="0"/>
                    <a:pt x="7524410" y="1684397"/>
                    <a:pt x="7524410" y="3762205"/>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5" name="Freeform: Shape 34">
              <a:extLst>
                <a:ext uri="{FF2B5EF4-FFF2-40B4-BE49-F238E27FC236}">
                  <a16:creationId xmlns:a16="http://schemas.microsoft.com/office/drawing/2014/main" id="{5B0757B8-58D4-6ADD-FFEF-69595E02495D}"/>
                </a:ext>
              </a:extLst>
            </p:cNvPr>
            <p:cNvSpPr/>
            <p:nvPr/>
          </p:nvSpPr>
          <p:spPr>
            <a:xfrm>
              <a:off x="8760780" y="3426780"/>
              <a:ext cx="6807799" cy="6807799"/>
            </a:xfrm>
            <a:custGeom>
              <a:avLst/>
              <a:gdLst>
                <a:gd name="connsiteX0" fmla="*/ 6840047 w 6807799"/>
                <a:gd name="connsiteY0" fmla="*/ 3420024 h 6807799"/>
                <a:gd name="connsiteX1" fmla="*/ 3420024 w 6807799"/>
                <a:gd name="connsiteY1" fmla="*/ 6840047 h 6807799"/>
                <a:gd name="connsiteX2" fmla="*/ 0 w 6807799"/>
                <a:gd name="connsiteY2" fmla="*/ 3420024 h 6807799"/>
                <a:gd name="connsiteX3" fmla="*/ 3420024 w 6807799"/>
                <a:gd name="connsiteY3" fmla="*/ 0 h 6807799"/>
                <a:gd name="connsiteX4" fmla="*/ 6840047 w 6807799"/>
                <a:gd name="connsiteY4" fmla="*/ 3420024 h 6807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799" h="6807799">
                  <a:moveTo>
                    <a:pt x="6840047" y="3420024"/>
                  </a:moveTo>
                  <a:cubicBezTo>
                    <a:pt x="6840047" y="5308850"/>
                    <a:pt x="5308850" y="6840047"/>
                    <a:pt x="3420024" y="6840047"/>
                  </a:cubicBezTo>
                  <a:cubicBezTo>
                    <a:pt x="1531197" y="6840047"/>
                    <a:pt x="0" y="5308850"/>
                    <a:pt x="0" y="3420024"/>
                  </a:cubicBezTo>
                  <a:cubicBezTo>
                    <a:pt x="0" y="1531197"/>
                    <a:pt x="1531197" y="0"/>
                    <a:pt x="3420024" y="0"/>
                  </a:cubicBezTo>
                  <a:cubicBezTo>
                    <a:pt x="5308850" y="0"/>
                    <a:pt x="6840047" y="1531197"/>
                    <a:pt x="6840047" y="3420024"/>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6" name="Freeform: Shape 35">
              <a:extLst>
                <a:ext uri="{FF2B5EF4-FFF2-40B4-BE49-F238E27FC236}">
                  <a16:creationId xmlns:a16="http://schemas.microsoft.com/office/drawing/2014/main" id="{CCBFDD15-EDE5-3854-A6C4-85BF27D921A0}"/>
                </a:ext>
              </a:extLst>
            </p:cNvPr>
            <p:cNvSpPr/>
            <p:nvPr/>
          </p:nvSpPr>
          <p:spPr>
            <a:xfrm>
              <a:off x="9102513" y="3768513"/>
              <a:ext cx="6135977" cy="6135977"/>
            </a:xfrm>
            <a:custGeom>
              <a:avLst/>
              <a:gdLst>
                <a:gd name="connsiteX0" fmla="*/ 6156580 w 6135977"/>
                <a:gd name="connsiteY0" fmla="*/ 3078290 h 6135977"/>
                <a:gd name="connsiteX1" fmla="*/ 3078290 w 6135977"/>
                <a:gd name="connsiteY1" fmla="*/ 6156580 h 6135977"/>
                <a:gd name="connsiteX2" fmla="*/ 0 w 6135977"/>
                <a:gd name="connsiteY2" fmla="*/ 3078290 h 6135977"/>
                <a:gd name="connsiteX3" fmla="*/ 3078290 w 6135977"/>
                <a:gd name="connsiteY3" fmla="*/ 0 h 6135977"/>
                <a:gd name="connsiteX4" fmla="*/ 6156580 w 6135977"/>
                <a:gd name="connsiteY4" fmla="*/ 3078290 h 61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977" h="6135977">
                  <a:moveTo>
                    <a:pt x="6156580" y="3078290"/>
                  </a:moveTo>
                  <a:cubicBezTo>
                    <a:pt x="6156580" y="4778383"/>
                    <a:pt x="4778382" y="6156580"/>
                    <a:pt x="3078290" y="6156580"/>
                  </a:cubicBezTo>
                  <a:cubicBezTo>
                    <a:pt x="1378197" y="6156580"/>
                    <a:pt x="0" y="4778382"/>
                    <a:pt x="0" y="3078290"/>
                  </a:cubicBezTo>
                  <a:cubicBezTo>
                    <a:pt x="0" y="1378197"/>
                    <a:pt x="1378197" y="0"/>
                    <a:pt x="3078290" y="0"/>
                  </a:cubicBezTo>
                  <a:cubicBezTo>
                    <a:pt x="4778382" y="0"/>
                    <a:pt x="6156580" y="1378197"/>
                    <a:pt x="6156580" y="3078290"/>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7" name="Freeform: Shape 36">
              <a:extLst>
                <a:ext uri="{FF2B5EF4-FFF2-40B4-BE49-F238E27FC236}">
                  <a16:creationId xmlns:a16="http://schemas.microsoft.com/office/drawing/2014/main" id="{2E187E3B-FE09-BD85-12FC-D9675D9E898D}"/>
                </a:ext>
              </a:extLst>
            </p:cNvPr>
            <p:cNvSpPr/>
            <p:nvPr/>
          </p:nvSpPr>
          <p:spPr>
            <a:xfrm>
              <a:off x="9444695" y="4110695"/>
              <a:ext cx="5464155" cy="5464155"/>
            </a:xfrm>
            <a:custGeom>
              <a:avLst/>
              <a:gdLst>
                <a:gd name="connsiteX0" fmla="*/ 5472217 w 5464154"/>
                <a:gd name="connsiteY0" fmla="*/ 2736108 h 5464154"/>
                <a:gd name="connsiteX1" fmla="*/ 2736108 w 5464154"/>
                <a:gd name="connsiteY1" fmla="*/ 5472217 h 5464154"/>
                <a:gd name="connsiteX2" fmla="*/ 0 w 5464154"/>
                <a:gd name="connsiteY2" fmla="*/ 2736108 h 5464154"/>
                <a:gd name="connsiteX3" fmla="*/ 2736108 w 5464154"/>
                <a:gd name="connsiteY3" fmla="*/ 0 h 5464154"/>
                <a:gd name="connsiteX4" fmla="*/ 5472217 w 5464154"/>
                <a:gd name="connsiteY4" fmla="*/ 2736108 h 5464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4154" h="5464154">
                  <a:moveTo>
                    <a:pt x="5472217" y="2736108"/>
                  </a:moveTo>
                  <a:cubicBezTo>
                    <a:pt x="5472217" y="4247219"/>
                    <a:pt x="4247219" y="5472217"/>
                    <a:pt x="2736108" y="5472217"/>
                  </a:cubicBezTo>
                  <a:cubicBezTo>
                    <a:pt x="1224998" y="5472217"/>
                    <a:pt x="0" y="4247219"/>
                    <a:pt x="0" y="2736108"/>
                  </a:cubicBezTo>
                  <a:cubicBezTo>
                    <a:pt x="0" y="1224998"/>
                    <a:pt x="1224998" y="0"/>
                    <a:pt x="2736108" y="0"/>
                  </a:cubicBezTo>
                  <a:cubicBezTo>
                    <a:pt x="4247219" y="0"/>
                    <a:pt x="5472217" y="1224998"/>
                    <a:pt x="5472217" y="2736108"/>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8" name="Freeform: Shape 37">
              <a:extLst>
                <a:ext uri="{FF2B5EF4-FFF2-40B4-BE49-F238E27FC236}">
                  <a16:creationId xmlns:a16="http://schemas.microsoft.com/office/drawing/2014/main" id="{78CCF1E0-5446-B148-F681-57DDDCAD7046}"/>
                </a:ext>
              </a:extLst>
            </p:cNvPr>
            <p:cNvSpPr/>
            <p:nvPr/>
          </p:nvSpPr>
          <p:spPr>
            <a:xfrm>
              <a:off x="9786428" y="4452428"/>
              <a:ext cx="4747544" cy="4747544"/>
            </a:xfrm>
            <a:custGeom>
              <a:avLst/>
              <a:gdLst>
                <a:gd name="connsiteX0" fmla="*/ 4788750 w 4747544"/>
                <a:gd name="connsiteY0" fmla="*/ 2394375 h 4747544"/>
                <a:gd name="connsiteX1" fmla="*/ 2394375 w 4747544"/>
                <a:gd name="connsiteY1" fmla="*/ 4788750 h 4747544"/>
                <a:gd name="connsiteX2" fmla="*/ 0 w 4747544"/>
                <a:gd name="connsiteY2" fmla="*/ 2394375 h 4747544"/>
                <a:gd name="connsiteX3" fmla="*/ 2394375 w 4747544"/>
                <a:gd name="connsiteY3" fmla="*/ 0 h 4747544"/>
                <a:gd name="connsiteX4" fmla="*/ 4788750 w 4747544"/>
                <a:gd name="connsiteY4" fmla="*/ 2394375 h 4747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44" h="4747544">
                  <a:moveTo>
                    <a:pt x="4788750" y="2394375"/>
                  </a:moveTo>
                  <a:cubicBezTo>
                    <a:pt x="4788750" y="3716752"/>
                    <a:pt x="3716752" y="4788750"/>
                    <a:pt x="2394375" y="4788750"/>
                  </a:cubicBezTo>
                  <a:cubicBezTo>
                    <a:pt x="1071998" y="4788750"/>
                    <a:pt x="0" y="3716752"/>
                    <a:pt x="0" y="2394375"/>
                  </a:cubicBezTo>
                  <a:cubicBezTo>
                    <a:pt x="0" y="1071998"/>
                    <a:pt x="1071998" y="0"/>
                    <a:pt x="2394375" y="0"/>
                  </a:cubicBezTo>
                  <a:cubicBezTo>
                    <a:pt x="3716752" y="0"/>
                    <a:pt x="4788750" y="1071998"/>
                    <a:pt x="4788750" y="2394375"/>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9" name="Freeform: Shape 38">
              <a:extLst>
                <a:ext uri="{FF2B5EF4-FFF2-40B4-BE49-F238E27FC236}">
                  <a16:creationId xmlns:a16="http://schemas.microsoft.com/office/drawing/2014/main" id="{ABFE851B-CBDE-457B-E382-37C4191DE946}"/>
                </a:ext>
              </a:extLst>
            </p:cNvPr>
            <p:cNvSpPr/>
            <p:nvPr/>
          </p:nvSpPr>
          <p:spPr>
            <a:xfrm>
              <a:off x="10128162" y="4794162"/>
              <a:ext cx="4075722" cy="4075722"/>
            </a:xfrm>
            <a:custGeom>
              <a:avLst/>
              <a:gdLst>
                <a:gd name="connsiteX0" fmla="*/ 4105282 w 4075722"/>
                <a:gd name="connsiteY0" fmla="*/ 2052641 h 4075722"/>
                <a:gd name="connsiteX1" fmla="*/ 2052641 w 4075722"/>
                <a:gd name="connsiteY1" fmla="*/ 4105282 h 4075722"/>
                <a:gd name="connsiteX2" fmla="*/ 0 w 4075722"/>
                <a:gd name="connsiteY2" fmla="*/ 2052641 h 4075722"/>
                <a:gd name="connsiteX3" fmla="*/ 2052641 w 4075722"/>
                <a:gd name="connsiteY3" fmla="*/ 0 h 4075722"/>
                <a:gd name="connsiteX4" fmla="*/ 4105282 w 4075722"/>
                <a:gd name="connsiteY4" fmla="*/ 2052641 h 407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722" h="4075722">
                  <a:moveTo>
                    <a:pt x="4105282" y="2052641"/>
                  </a:moveTo>
                  <a:cubicBezTo>
                    <a:pt x="4105282" y="3186284"/>
                    <a:pt x="3186284" y="4105282"/>
                    <a:pt x="2052641" y="4105282"/>
                  </a:cubicBezTo>
                  <a:cubicBezTo>
                    <a:pt x="918999" y="4105282"/>
                    <a:pt x="0" y="3186284"/>
                    <a:pt x="0" y="2052641"/>
                  </a:cubicBezTo>
                  <a:cubicBezTo>
                    <a:pt x="0" y="918999"/>
                    <a:pt x="918999" y="0"/>
                    <a:pt x="2052641" y="0"/>
                  </a:cubicBezTo>
                  <a:cubicBezTo>
                    <a:pt x="3186284" y="0"/>
                    <a:pt x="4105282" y="918999"/>
                    <a:pt x="4105282" y="2052641"/>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10" name="Freeform: Shape 39">
              <a:extLst>
                <a:ext uri="{FF2B5EF4-FFF2-40B4-BE49-F238E27FC236}">
                  <a16:creationId xmlns:a16="http://schemas.microsoft.com/office/drawing/2014/main" id="{375B69E3-A262-3BF7-6192-AEBEAA8C4841}"/>
                </a:ext>
              </a:extLst>
            </p:cNvPr>
            <p:cNvSpPr/>
            <p:nvPr/>
          </p:nvSpPr>
          <p:spPr>
            <a:xfrm>
              <a:off x="10469448" y="5135448"/>
              <a:ext cx="3403900" cy="3403900"/>
            </a:xfrm>
            <a:custGeom>
              <a:avLst/>
              <a:gdLst>
                <a:gd name="connsiteX0" fmla="*/ 3422711 w 3403899"/>
                <a:gd name="connsiteY0" fmla="*/ 1711355 h 3403899"/>
                <a:gd name="connsiteX1" fmla="*/ 1711355 w 3403899"/>
                <a:gd name="connsiteY1" fmla="*/ 3422711 h 3403899"/>
                <a:gd name="connsiteX2" fmla="*/ 0 w 3403899"/>
                <a:gd name="connsiteY2" fmla="*/ 1711355 h 3403899"/>
                <a:gd name="connsiteX3" fmla="*/ 1711355 w 3403899"/>
                <a:gd name="connsiteY3" fmla="*/ 0 h 3403899"/>
                <a:gd name="connsiteX4" fmla="*/ 3422711 w 3403899"/>
                <a:gd name="connsiteY4" fmla="*/ 1711355 h 340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899" h="3403899">
                  <a:moveTo>
                    <a:pt x="3422711" y="1711355"/>
                  </a:moveTo>
                  <a:cubicBezTo>
                    <a:pt x="3422711" y="2656511"/>
                    <a:pt x="2656511" y="3422711"/>
                    <a:pt x="1711355" y="3422711"/>
                  </a:cubicBezTo>
                  <a:cubicBezTo>
                    <a:pt x="766200" y="3422711"/>
                    <a:pt x="0" y="2656511"/>
                    <a:pt x="0" y="1711355"/>
                  </a:cubicBezTo>
                  <a:cubicBezTo>
                    <a:pt x="0" y="766200"/>
                    <a:pt x="766200" y="0"/>
                    <a:pt x="1711355" y="0"/>
                  </a:cubicBezTo>
                  <a:cubicBezTo>
                    <a:pt x="2656511" y="0"/>
                    <a:pt x="3422711" y="766200"/>
                    <a:pt x="3422711" y="1711355"/>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11" name="Freeform: Shape 40">
              <a:extLst>
                <a:ext uri="{FF2B5EF4-FFF2-40B4-BE49-F238E27FC236}">
                  <a16:creationId xmlns:a16="http://schemas.microsoft.com/office/drawing/2014/main" id="{3C265EB4-06EC-4765-B291-FF8E0824EEAA}"/>
                </a:ext>
              </a:extLst>
            </p:cNvPr>
            <p:cNvSpPr/>
            <p:nvPr/>
          </p:nvSpPr>
          <p:spPr>
            <a:xfrm>
              <a:off x="10810733" y="5476733"/>
              <a:ext cx="2732077" cy="2732077"/>
            </a:xfrm>
            <a:custGeom>
              <a:avLst/>
              <a:gdLst>
                <a:gd name="connsiteX0" fmla="*/ 2740139 w 2732077"/>
                <a:gd name="connsiteY0" fmla="*/ 1370070 h 2732077"/>
                <a:gd name="connsiteX1" fmla="*/ 1370070 w 2732077"/>
                <a:gd name="connsiteY1" fmla="*/ 2740139 h 2732077"/>
                <a:gd name="connsiteX2" fmla="*/ 0 w 2732077"/>
                <a:gd name="connsiteY2" fmla="*/ 1370070 h 2732077"/>
                <a:gd name="connsiteX3" fmla="*/ 1370070 w 2732077"/>
                <a:gd name="connsiteY3" fmla="*/ 0 h 2732077"/>
                <a:gd name="connsiteX4" fmla="*/ 2740139 w 2732077"/>
                <a:gd name="connsiteY4" fmla="*/ 1370070 h 2732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2077" h="2732077">
                  <a:moveTo>
                    <a:pt x="2740139" y="1370070"/>
                  </a:moveTo>
                  <a:cubicBezTo>
                    <a:pt x="2740139" y="2126738"/>
                    <a:pt x="2126738" y="2740139"/>
                    <a:pt x="1370070" y="2740139"/>
                  </a:cubicBezTo>
                  <a:cubicBezTo>
                    <a:pt x="613401" y="2740139"/>
                    <a:pt x="0" y="2126738"/>
                    <a:pt x="0" y="1370070"/>
                  </a:cubicBezTo>
                  <a:cubicBezTo>
                    <a:pt x="0" y="613401"/>
                    <a:pt x="613401" y="0"/>
                    <a:pt x="1370070" y="0"/>
                  </a:cubicBezTo>
                  <a:cubicBezTo>
                    <a:pt x="2126738" y="0"/>
                    <a:pt x="2740139" y="613401"/>
                    <a:pt x="2740139" y="1370070"/>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12" name="Freeform: Shape 41">
              <a:extLst>
                <a:ext uri="{FF2B5EF4-FFF2-40B4-BE49-F238E27FC236}">
                  <a16:creationId xmlns:a16="http://schemas.microsoft.com/office/drawing/2014/main" id="{4B86DDD2-68D2-3854-3EAC-016B56ED4BF2}"/>
                </a:ext>
              </a:extLst>
            </p:cNvPr>
            <p:cNvSpPr/>
            <p:nvPr/>
          </p:nvSpPr>
          <p:spPr>
            <a:xfrm>
              <a:off x="11151571" y="5817571"/>
              <a:ext cx="2015467" cy="2015467"/>
            </a:xfrm>
            <a:custGeom>
              <a:avLst/>
              <a:gdLst>
                <a:gd name="connsiteX0" fmla="*/ 2058464 w 2015466"/>
                <a:gd name="connsiteY0" fmla="*/ 1029232 h 2015466"/>
                <a:gd name="connsiteX1" fmla="*/ 1029232 w 2015466"/>
                <a:gd name="connsiteY1" fmla="*/ 2058464 h 2015466"/>
                <a:gd name="connsiteX2" fmla="*/ 0 w 2015466"/>
                <a:gd name="connsiteY2" fmla="*/ 1029232 h 2015466"/>
                <a:gd name="connsiteX3" fmla="*/ 1029232 w 2015466"/>
                <a:gd name="connsiteY3" fmla="*/ 0 h 2015466"/>
                <a:gd name="connsiteX4" fmla="*/ 2058464 w 2015466"/>
                <a:gd name="connsiteY4" fmla="*/ 1029232 h 2015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466" h="2015466">
                  <a:moveTo>
                    <a:pt x="2058464" y="1029232"/>
                  </a:moveTo>
                  <a:cubicBezTo>
                    <a:pt x="2058464" y="1597661"/>
                    <a:pt x="1597661" y="2058464"/>
                    <a:pt x="1029232" y="2058464"/>
                  </a:cubicBezTo>
                  <a:cubicBezTo>
                    <a:pt x="460803" y="2058464"/>
                    <a:pt x="0" y="1597661"/>
                    <a:pt x="0" y="1029232"/>
                  </a:cubicBezTo>
                  <a:cubicBezTo>
                    <a:pt x="0" y="460803"/>
                    <a:pt x="460803" y="0"/>
                    <a:pt x="1029232" y="0"/>
                  </a:cubicBezTo>
                  <a:cubicBezTo>
                    <a:pt x="1597661" y="0"/>
                    <a:pt x="2058464" y="460803"/>
                    <a:pt x="2058464" y="1029232"/>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13" name="Freeform: Shape 42">
              <a:extLst>
                <a:ext uri="{FF2B5EF4-FFF2-40B4-BE49-F238E27FC236}">
                  <a16:creationId xmlns:a16="http://schemas.microsoft.com/office/drawing/2014/main" id="{2D3C777E-E81D-15A4-7DC5-3442ECBF71B8}"/>
                </a:ext>
              </a:extLst>
            </p:cNvPr>
            <p:cNvSpPr/>
            <p:nvPr/>
          </p:nvSpPr>
          <p:spPr>
            <a:xfrm>
              <a:off x="11491065" y="6157065"/>
              <a:ext cx="1343645" cy="1343645"/>
            </a:xfrm>
            <a:custGeom>
              <a:avLst/>
              <a:gdLst>
                <a:gd name="connsiteX0" fmla="*/ 1379475 w 1343644"/>
                <a:gd name="connsiteY0" fmla="*/ 689738 h 1343644"/>
                <a:gd name="connsiteX1" fmla="*/ 689738 w 1343644"/>
                <a:gd name="connsiteY1" fmla="*/ 1379475 h 1343644"/>
                <a:gd name="connsiteX2" fmla="*/ 0 w 1343644"/>
                <a:gd name="connsiteY2" fmla="*/ 689738 h 1343644"/>
                <a:gd name="connsiteX3" fmla="*/ 689738 w 1343644"/>
                <a:gd name="connsiteY3" fmla="*/ 0 h 1343644"/>
                <a:gd name="connsiteX4" fmla="*/ 1379475 w 1343644"/>
                <a:gd name="connsiteY4" fmla="*/ 689738 h 1343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644" h="1343644">
                  <a:moveTo>
                    <a:pt x="1379475" y="689738"/>
                  </a:moveTo>
                  <a:cubicBezTo>
                    <a:pt x="1379475" y="1070669"/>
                    <a:pt x="1070669" y="1379475"/>
                    <a:pt x="689738" y="1379475"/>
                  </a:cubicBezTo>
                  <a:cubicBezTo>
                    <a:pt x="308806" y="1379475"/>
                    <a:pt x="0" y="1070669"/>
                    <a:pt x="0" y="689738"/>
                  </a:cubicBezTo>
                  <a:cubicBezTo>
                    <a:pt x="0" y="308806"/>
                    <a:pt x="308806" y="0"/>
                    <a:pt x="689738" y="0"/>
                  </a:cubicBezTo>
                  <a:cubicBezTo>
                    <a:pt x="1070669" y="0"/>
                    <a:pt x="1379475" y="308806"/>
                    <a:pt x="1379475" y="689738"/>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14" name="Freeform: Shape 43">
              <a:extLst>
                <a:ext uri="{FF2B5EF4-FFF2-40B4-BE49-F238E27FC236}">
                  <a16:creationId xmlns:a16="http://schemas.microsoft.com/office/drawing/2014/main" id="{4BEC14E0-0442-6225-A849-B0AAF925541D}"/>
                </a:ext>
              </a:extLst>
            </p:cNvPr>
            <p:cNvSpPr/>
            <p:nvPr/>
          </p:nvSpPr>
          <p:spPr>
            <a:xfrm>
              <a:off x="11824737" y="6490737"/>
              <a:ext cx="671822" cy="671822"/>
            </a:xfrm>
            <a:custGeom>
              <a:avLst/>
              <a:gdLst>
                <a:gd name="connsiteX0" fmla="*/ 712132 w 671822"/>
                <a:gd name="connsiteY0" fmla="*/ 356066 h 671822"/>
                <a:gd name="connsiteX1" fmla="*/ 356066 w 671822"/>
                <a:gd name="connsiteY1" fmla="*/ 712132 h 671822"/>
                <a:gd name="connsiteX2" fmla="*/ 0 w 671822"/>
                <a:gd name="connsiteY2" fmla="*/ 356066 h 671822"/>
                <a:gd name="connsiteX3" fmla="*/ 356066 w 671822"/>
                <a:gd name="connsiteY3" fmla="*/ 0 h 671822"/>
                <a:gd name="connsiteX4" fmla="*/ 712132 w 671822"/>
                <a:gd name="connsiteY4" fmla="*/ 356066 h 671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22" h="671822">
                  <a:moveTo>
                    <a:pt x="712132" y="356066"/>
                  </a:moveTo>
                  <a:cubicBezTo>
                    <a:pt x="712132" y="552716"/>
                    <a:pt x="552716" y="712132"/>
                    <a:pt x="356066" y="712132"/>
                  </a:cubicBezTo>
                  <a:cubicBezTo>
                    <a:pt x="159416" y="712132"/>
                    <a:pt x="0" y="552716"/>
                    <a:pt x="0" y="356066"/>
                  </a:cubicBezTo>
                  <a:cubicBezTo>
                    <a:pt x="0" y="159416"/>
                    <a:pt x="159416" y="0"/>
                    <a:pt x="356066" y="0"/>
                  </a:cubicBezTo>
                  <a:cubicBezTo>
                    <a:pt x="552716" y="0"/>
                    <a:pt x="712132" y="159416"/>
                    <a:pt x="712132" y="356066"/>
                  </a:cubicBezTo>
                  <a:close/>
                </a:path>
              </a:pathLst>
            </a:custGeom>
            <a:noFill/>
            <a:ln w="3175" cap="flat">
              <a:solidFill>
                <a:schemeClr val="accent3">
                  <a:alpha val="15000"/>
                </a:schemeClr>
              </a:solidFill>
              <a:prstDash val="solid"/>
              <a:miter/>
            </a:ln>
          </p:spPr>
          <p:txBody>
            <a:bodyPr rtlCol="0" anchor="ctr"/>
            <a:lstStyle/>
            <a:p>
              <a:endParaRPr lang="en-US"/>
            </a:p>
          </p:txBody>
        </p:sp>
        <p:sp>
          <p:nvSpPr>
            <p:cNvPr id="15" name="Freeform: Shape 44">
              <a:extLst>
                <a:ext uri="{FF2B5EF4-FFF2-40B4-BE49-F238E27FC236}">
                  <a16:creationId xmlns:a16="http://schemas.microsoft.com/office/drawing/2014/main" id="{6B81573D-0157-67CD-72F2-2BEB02093F91}"/>
                </a:ext>
              </a:extLst>
            </p:cNvPr>
            <p:cNvSpPr/>
            <p:nvPr/>
          </p:nvSpPr>
          <p:spPr>
            <a:xfrm>
              <a:off x="12071520" y="6737520"/>
              <a:ext cx="179153" cy="179153"/>
            </a:xfrm>
            <a:custGeom>
              <a:avLst/>
              <a:gdLst>
                <a:gd name="connsiteX0" fmla="*/ 218566 w 179152"/>
                <a:gd name="connsiteY0" fmla="*/ 109283 h 179152"/>
                <a:gd name="connsiteX1" fmla="*/ 109283 w 179152"/>
                <a:gd name="connsiteY1" fmla="*/ 218566 h 179152"/>
                <a:gd name="connsiteX2" fmla="*/ 0 w 179152"/>
                <a:gd name="connsiteY2" fmla="*/ 109283 h 179152"/>
                <a:gd name="connsiteX3" fmla="*/ 109283 w 179152"/>
                <a:gd name="connsiteY3" fmla="*/ 0 h 179152"/>
                <a:gd name="connsiteX4" fmla="*/ 218566 w 179152"/>
                <a:gd name="connsiteY4" fmla="*/ 109283 h 1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52" h="179152">
                  <a:moveTo>
                    <a:pt x="218566" y="109283"/>
                  </a:moveTo>
                  <a:cubicBezTo>
                    <a:pt x="218566" y="169638"/>
                    <a:pt x="169639" y="218566"/>
                    <a:pt x="109283" y="218566"/>
                  </a:cubicBezTo>
                  <a:cubicBezTo>
                    <a:pt x="48928" y="218566"/>
                    <a:pt x="0" y="169639"/>
                    <a:pt x="0" y="109283"/>
                  </a:cubicBezTo>
                  <a:cubicBezTo>
                    <a:pt x="0" y="48928"/>
                    <a:pt x="48927" y="0"/>
                    <a:pt x="109283" y="0"/>
                  </a:cubicBezTo>
                  <a:cubicBezTo>
                    <a:pt x="169638" y="0"/>
                    <a:pt x="218566" y="48927"/>
                    <a:pt x="218566" y="109283"/>
                  </a:cubicBezTo>
                  <a:close/>
                </a:path>
              </a:pathLst>
            </a:custGeom>
            <a:noFill/>
            <a:ln w="3175" cap="flat">
              <a:solidFill>
                <a:schemeClr val="accent3">
                  <a:alpha val="15000"/>
                </a:schemeClr>
              </a:solidFill>
              <a:prstDash val="solid"/>
              <a:miter/>
            </a:ln>
          </p:spPr>
          <p:txBody>
            <a:bodyPr rtlCol="0" anchor="ctr"/>
            <a:lstStyle/>
            <a:p>
              <a:endParaRPr lang="en-US"/>
            </a:p>
          </p:txBody>
        </p:sp>
      </p:grpSp>
      <p:sp>
        <p:nvSpPr>
          <p:cNvPr id="18" name="Graphic 16">
            <a:extLst>
              <a:ext uri="{FF2B5EF4-FFF2-40B4-BE49-F238E27FC236}">
                <a16:creationId xmlns:a16="http://schemas.microsoft.com/office/drawing/2014/main" id="{347BF52B-7F51-440F-DA77-EC27084ACE62}"/>
              </a:ext>
            </a:extLst>
          </p:cNvPr>
          <p:cNvSpPr/>
          <p:nvPr/>
        </p:nvSpPr>
        <p:spPr>
          <a:xfrm>
            <a:off x="-1" y="3726075"/>
            <a:ext cx="12192001" cy="2727194"/>
          </a:xfrm>
          <a:custGeom>
            <a:avLst/>
            <a:gdLst>
              <a:gd name="connsiteX0" fmla="*/ 0 w 2593371"/>
              <a:gd name="connsiteY0" fmla="*/ 579596 h 580104"/>
              <a:gd name="connsiteX1" fmla="*/ 0 w 2593371"/>
              <a:gd name="connsiteY1" fmla="*/ 138017 h 580104"/>
              <a:gd name="connsiteX2" fmla="*/ 85249 w 2593371"/>
              <a:gd name="connsiteY2" fmla="*/ 138017 h 580104"/>
              <a:gd name="connsiteX3" fmla="*/ 85249 w 2593371"/>
              <a:gd name="connsiteY3" fmla="*/ 369284 h 580104"/>
              <a:gd name="connsiteX4" fmla="*/ 117920 w 2593371"/>
              <a:gd name="connsiteY4" fmla="*/ 369284 h 580104"/>
              <a:gd name="connsiteX5" fmla="*/ 117920 w 2593371"/>
              <a:gd name="connsiteY5" fmla="*/ 327184 h 580104"/>
              <a:gd name="connsiteX6" fmla="*/ 203168 w 2593371"/>
              <a:gd name="connsiteY6" fmla="*/ 327184 h 580104"/>
              <a:gd name="connsiteX7" fmla="*/ 203168 w 2593371"/>
              <a:gd name="connsiteY7" fmla="*/ 529304 h 580104"/>
              <a:gd name="connsiteX8" fmla="*/ 225362 w 2593371"/>
              <a:gd name="connsiteY8" fmla="*/ 529304 h 580104"/>
              <a:gd name="connsiteX9" fmla="*/ 225362 w 2593371"/>
              <a:gd name="connsiteY9" fmla="*/ 306133 h 580104"/>
              <a:gd name="connsiteX10" fmla="*/ 319945 w 2593371"/>
              <a:gd name="connsiteY10" fmla="*/ 306133 h 580104"/>
              <a:gd name="connsiteX11" fmla="*/ 319945 w 2593371"/>
              <a:gd name="connsiteY11" fmla="*/ 480155 h 580104"/>
              <a:gd name="connsiteX12" fmla="*/ 352616 w 2593371"/>
              <a:gd name="connsiteY12" fmla="*/ 480155 h 580104"/>
              <a:gd name="connsiteX13" fmla="*/ 352616 w 2593371"/>
              <a:gd name="connsiteY13" fmla="*/ 68961 h 580104"/>
              <a:gd name="connsiteX14" fmla="*/ 399383 w 2593371"/>
              <a:gd name="connsiteY14" fmla="*/ 68961 h 580104"/>
              <a:gd name="connsiteX15" fmla="*/ 399383 w 2593371"/>
              <a:gd name="connsiteY15" fmla="*/ 0 h 580104"/>
              <a:gd name="connsiteX16" fmla="*/ 447294 w 2593371"/>
              <a:gd name="connsiteY16" fmla="*/ 0 h 580104"/>
              <a:gd name="connsiteX17" fmla="*/ 447294 w 2593371"/>
              <a:gd name="connsiteY17" fmla="*/ 67723 h 580104"/>
              <a:gd name="connsiteX18" fmla="*/ 459010 w 2593371"/>
              <a:gd name="connsiteY18" fmla="*/ 67723 h 580104"/>
              <a:gd name="connsiteX19" fmla="*/ 459010 w 2593371"/>
              <a:gd name="connsiteY19" fmla="*/ 413480 h 580104"/>
              <a:gd name="connsiteX20" fmla="*/ 470726 w 2593371"/>
              <a:gd name="connsiteY20" fmla="*/ 413480 h 580104"/>
              <a:gd name="connsiteX21" fmla="*/ 470726 w 2593371"/>
              <a:gd name="connsiteY21" fmla="*/ 284988 h 580104"/>
              <a:gd name="connsiteX22" fmla="*/ 577025 w 2593371"/>
              <a:gd name="connsiteY22" fmla="*/ 284988 h 580104"/>
              <a:gd name="connsiteX23" fmla="*/ 577025 w 2593371"/>
              <a:gd name="connsiteY23" fmla="*/ 494062 h 580104"/>
              <a:gd name="connsiteX24" fmla="*/ 603885 w 2593371"/>
              <a:gd name="connsiteY24" fmla="*/ 494062 h 580104"/>
              <a:gd name="connsiteX25" fmla="*/ 603885 w 2593371"/>
              <a:gd name="connsiteY25" fmla="*/ 468344 h 580104"/>
              <a:gd name="connsiteX26" fmla="*/ 718376 w 2593371"/>
              <a:gd name="connsiteY26" fmla="*/ 468344 h 580104"/>
              <a:gd name="connsiteX27" fmla="*/ 718376 w 2593371"/>
              <a:gd name="connsiteY27" fmla="*/ 307181 h 580104"/>
              <a:gd name="connsiteX28" fmla="*/ 827056 w 2593371"/>
              <a:gd name="connsiteY28" fmla="*/ 307181 h 580104"/>
              <a:gd name="connsiteX29" fmla="*/ 827056 w 2593371"/>
              <a:gd name="connsiteY29" fmla="*/ 464915 h 580104"/>
              <a:gd name="connsiteX30" fmla="*/ 874967 w 2593371"/>
              <a:gd name="connsiteY30" fmla="*/ 464915 h 580104"/>
              <a:gd name="connsiteX31" fmla="*/ 874967 w 2593371"/>
              <a:gd name="connsiteY31" fmla="*/ 442722 h 580104"/>
              <a:gd name="connsiteX32" fmla="*/ 929831 w 2593371"/>
              <a:gd name="connsiteY32" fmla="*/ 442722 h 580104"/>
              <a:gd name="connsiteX33" fmla="*/ 929831 w 2593371"/>
              <a:gd name="connsiteY33" fmla="*/ 463772 h 580104"/>
              <a:gd name="connsiteX34" fmla="*/ 959072 w 2593371"/>
              <a:gd name="connsiteY34" fmla="*/ 463772 h 580104"/>
              <a:gd name="connsiteX35" fmla="*/ 959072 w 2593371"/>
              <a:gd name="connsiteY35" fmla="*/ 564261 h 580104"/>
              <a:gd name="connsiteX36" fmla="*/ 981266 w 2593371"/>
              <a:gd name="connsiteY36" fmla="*/ 564261 h 580104"/>
              <a:gd name="connsiteX37" fmla="*/ 981266 w 2593371"/>
              <a:gd name="connsiteY37" fmla="*/ 417100 h 580104"/>
              <a:gd name="connsiteX38" fmla="*/ 1084040 w 2593371"/>
              <a:gd name="connsiteY38" fmla="*/ 417100 h 580104"/>
              <a:gd name="connsiteX39" fmla="*/ 1084040 w 2593371"/>
              <a:gd name="connsiteY39" fmla="*/ 232505 h 580104"/>
              <a:gd name="connsiteX40" fmla="*/ 1143572 w 2593371"/>
              <a:gd name="connsiteY40" fmla="*/ 232505 h 580104"/>
              <a:gd name="connsiteX41" fmla="*/ 1143572 w 2593371"/>
              <a:gd name="connsiteY41" fmla="*/ 196310 h 580104"/>
              <a:gd name="connsiteX42" fmla="*/ 1165765 w 2593371"/>
              <a:gd name="connsiteY42" fmla="*/ 196310 h 580104"/>
              <a:gd name="connsiteX43" fmla="*/ 1165765 w 2593371"/>
              <a:gd name="connsiteY43" fmla="*/ 170593 h 580104"/>
              <a:gd name="connsiteX44" fmla="*/ 1197293 w 2593371"/>
              <a:gd name="connsiteY44" fmla="*/ 170593 h 580104"/>
              <a:gd name="connsiteX45" fmla="*/ 1197293 w 2593371"/>
              <a:gd name="connsiteY45" fmla="*/ 228981 h 580104"/>
              <a:gd name="connsiteX46" fmla="*/ 1210151 w 2593371"/>
              <a:gd name="connsiteY46" fmla="*/ 228981 h 580104"/>
              <a:gd name="connsiteX47" fmla="*/ 1210151 w 2593371"/>
              <a:gd name="connsiteY47" fmla="*/ 464915 h 580104"/>
              <a:gd name="connsiteX48" fmla="*/ 1242822 w 2593371"/>
              <a:gd name="connsiteY48" fmla="*/ 464915 h 580104"/>
              <a:gd name="connsiteX49" fmla="*/ 1242822 w 2593371"/>
              <a:gd name="connsiteY49" fmla="*/ 439198 h 580104"/>
              <a:gd name="connsiteX50" fmla="*/ 1273207 w 2593371"/>
              <a:gd name="connsiteY50" fmla="*/ 439198 h 580104"/>
              <a:gd name="connsiteX51" fmla="*/ 1273207 w 2593371"/>
              <a:gd name="connsiteY51" fmla="*/ 150686 h 580104"/>
              <a:gd name="connsiteX52" fmla="*/ 1366647 w 2593371"/>
              <a:gd name="connsiteY52" fmla="*/ 150686 h 580104"/>
              <a:gd name="connsiteX53" fmla="*/ 1366647 w 2593371"/>
              <a:gd name="connsiteY53" fmla="*/ 162401 h 580104"/>
              <a:gd name="connsiteX54" fmla="*/ 1373696 w 2593371"/>
              <a:gd name="connsiteY54" fmla="*/ 162401 h 580104"/>
              <a:gd name="connsiteX55" fmla="*/ 1373696 w 2593371"/>
              <a:gd name="connsiteY55" fmla="*/ 517493 h 580104"/>
              <a:gd name="connsiteX56" fmla="*/ 1461325 w 2593371"/>
              <a:gd name="connsiteY56" fmla="*/ 517493 h 580104"/>
              <a:gd name="connsiteX57" fmla="*/ 1461325 w 2593371"/>
              <a:gd name="connsiteY57" fmla="*/ 366808 h 580104"/>
              <a:gd name="connsiteX58" fmla="*/ 1485900 w 2593371"/>
              <a:gd name="connsiteY58" fmla="*/ 342233 h 580104"/>
              <a:gd name="connsiteX59" fmla="*/ 1558290 w 2593371"/>
              <a:gd name="connsiteY59" fmla="*/ 342233 h 580104"/>
              <a:gd name="connsiteX60" fmla="*/ 1584579 w 2593371"/>
              <a:gd name="connsiteY60" fmla="*/ 368522 h 580104"/>
              <a:gd name="connsiteX61" fmla="*/ 1584579 w 2593371"/>
              <a:gd name="connsiteY61" fmla="*/ 513969 h 580104"/>
              <a:gd name="connsiteX62" fmla="*/ 1600391 w 2593371"/>
              <a:gd name="connsiteY62" fmla="*/ 513969 h 580104"/>
              <a:gd name="connsiteX63" fmla="*/ 1600391 w 2593371"/>
              <a:gd name="connsiteY63" fmla="*/ 256985 h 580104"/>
              <a:gd name="connsiteX64" fmla="*/ 1652969 w 2593371"/>
              <a:gd name="connsiteY64" fmla="*/ 256985 h 580104"/>
              <a:gd name="connsiteX65" fmla="*/ 1652969 w 2593371"/>
              <a:gd name="connsiteY65" fmla="*/ 227743 h 580104"/>
              <a:gd name="connsiteX66" fmla="*/ 1702022 w 2593371"/>
              <a:gd name="connsiteY66" fmla="*/ 227743 h 580104"/>
              <a:gd name="connsiteX67" fmla="*/ 1702022 w 2593371"/>
              <a:gd name="connsiteY67" fmla="*/ 252317 h 580104"/>
              <a:gd name="connsiteX68" fmla="*/ 1714881 w 2593371"/>
              <a:gd name="connsiteY68" fmla="*/ 252317 h 580104"/>
              <a:gd name="connsiteX69" fmla="*/ 1714881 w 2593371"/>
              <a:gd name="connsiteY69" fmla="*/ 511683 h 580104"/>
              <a:gd name="connsiteX70" fmla="*/ 1733550 w 2593371"/>
              <a:gd name="connsiteY70" fmla="*/ 511683 h 580104"/>
              <a:gd name="connsiteX71" fmla="*/ 1733550 w 2593371"/>
              <a:gd name="connsiteY71" fmla="*/ 328232 h 580104"/>
              <a:gd name="connsiteX72" fmla="*/ 1834039 w 2593371"/>
              <a:gd name="connsiteY72" fmla="*/ 328232 h 580104"/>
              <a:gd name="connsiteX73" fmla="*/ 1834039 w 2593371"/>
              <a:gd name="connsiteY73" fmla="*/ 464915 h 580104"/>
              <a:gd name="connsiteX74" fmla="*/ 1860899 w 2593371"/>
              <a:gd name="connsiteY74" fmla="*/ 464915 h 580104"/>
              <a:gd name="connsiteX75" fmla="*/ 1860899 w 2593371"/>
              <a:gd name="connsiteY75" fmla="*/ 262795 h 580104"/>
              <a:gd name="connsiteX76" fmla="*/ 1903000 w 2593371"/>
              <a:gd name="connsiteY76" fmla="*/ 262795 h 580104"/>
              <a:gd name="connsiteX77" fmla="*/ 1903000 w 2593371"/>
              <a:gd name="connsiteY77" fmla="*/ 281464 h 580104"/>
              <a:gd name="connsiteX78" fmla="*/ 1952054 w 2593371"/>
              <a:gd name="connsiteY78" fmla="*/ 281464 h 580104"/>
              <a:gd name="connsiteX79" fmla="*/ 1952054 w 2593371"/>
              <a:gd name="connsiteY79" fmla="*/ 463677 h 580104"/>
              <a:gd name="connsiteX80" fmla="*/ 1968437 w 2593371"/>
              <a:gd name="connsiteY80" fmla="*/ 463677 h 580104"/>
              <a:gd name="connsiteX81" fmla="*/ 1968437 w 2593371"/>
              <a:gd name="connsiteY81" fmla="*/ 206693 h 580104"/>
              <a:gd name="connsiteX82" fmla="*/ 2027968 w 2593371"/>
              <a:gd name="connsiteY82" fmla="*/ 206693 h 580104"/>
              <a:gd name="connsiteX83" fmla="*/ 2027968 w 2593371"/>
              <a:gd name="connsiteY83" fmla="*/ 171640 h 580104"/>
              <a:gd name="connsiteX84" fmla="*/ 2084070 w 2593371"/>
              <a:gd name="connsiteY84" fmla="*/ 171640 h 580104"/>
              <a:gd name="connsiteX85" fmla="*/ 2084070 w 2593371"/>
              <a:gd name="connsiteY85" fmla="*/ 204311 h 580104"/>
              <a:gd name="connsiteX86" fmla="*/ 2095786 w 2593371"/>
              <a:gd name="connsiteY86" fmla="*/ 204311 h 580104"/>
              <a:gd name="connsiteX87" fmla="*/ 2095786 w 2593371"/>
              <a:gd name="connsiteY87" fmla="*/ 503396 h 580104"/>
              <a:gd name="connsiteX88" fmla="*/ 2112169 w 2593371"/>
              <a:gd name="connsiteY88" fmla="*/ 503396 h 580104"/>
              <a:gd name="connsiteX89" fmla="*/ 2112169 w 2593371"/>
              <a:gd name="connsiteY89" fmla="*/ 367856 h 580104"/>
              <a:gd name="connsiteX90" fmla="*/ 2216182 w 2593371"/>
              <a:gd name="connsiteY90" fmla="*/ 367856 h 580104"/>
              <a:gd name="connsiteX91" fmla="*/ 2216182 w 2593371"/>
              <a:gd name="connsiteY91" fmla="*/ 409956 h 580104"/>
              <a:gd name="connsiteX92" fmla="*/ 2230184 w 2593371"/>
              <a:gd name="connsiteY92" fmla="*/ 409956 h 580104"/>
              <a:gd name="connsiteX93" fmla="*/ 2230184 w 2593371"/>
              <a:gd name="connsiteY93" fmla="*/ 280321 h 580104"/>
              <a:gd name="connsiteX94" fmla="*/ 2329434 w 2593371"/>
              <a:gd name="connsiteY94" fmla="*/ 280321 h 580104"/>
              <a:gd name="connsiteX95" fmla="*/ 2329434 w 2593371"/>
              <a:gd name="connsiteY95" fmla="*/ 546640 h 580104"/>
              <a:gd name="connsiteX96" fmla="*/ 2344579 w 2593371"/>
              <a:gd name="connsiteY96" fmla="*/ 546640 h 580104"/>
              <a:gd name="connsiteX97" fmla="*/ 2344579 w 2593371"/>
              <a:gd name="connsiteY97" fmla="*/ 334042 h 580104"/>
              <a:gd name="connsiteX98" fmla="*/ 2459069 w 2593371"/>
              <a:gd name="connsiteY98" fmla="*/ 334042 h 580104"/>
              <a:gd name="connsiteX99" fmla="*/ 2459069 w 2593371"/>
              <a:gd name="connsiteY99" fmla="*/ 475393 h 580104"/>
              <a:gd name="connsiteX100" fmla="*/ 2477738 w 2593371"/>
              <a:gd name="connsiteY100" fmla="*/ 475393 h 580104"/>
              <a:gd name="connsiteX101" fmla="*/ 2477738 w 2593371"/>
              <a:gd name="connsiteY101" fmla="*/ 312039 h 580104"/>
              <a:gd name="connsiteX102" fmla="*/ 2517458 w 2593371"/>
              <a:gd name="connsiteY102" fmla="*/ 312039 h 580104"/>
              <a:gd name="connsiteX103" fmla="*/ 2517458 w 2593371"/>
              <a:gd name="connsiteY103" fmla="*/ 280511 h 580104"/>
              <a:gd name="connsiteX104" fmla="*/ 2568893 w 2593371"/>
              <a:gd name="connsiteY104" fmla="*/ 280511 h 580104"/>
              <a:gd name="connsiteX105" fmla="*/ 2568893 w 2593371"/>
              <a:gd name="connsiteY105" fmla="*/ 307372 h 580104"/>
              <a:gd name="connsiteX106" fmla="*/ 2582894 w 2593371"/>
              <a:gd name="connsiteY106" fmla="*/ 307372 h 580104"/>
              <a:gd name="connsiteX107" fmla="*/ 2582894 w 2593371"/>
              <a:gd name="connsiteY107" fmla="*/ 466249 h 580104"/>
              <a:gd name="connsiteX108" fmla="*/ 2593372 w 2593371"/>
              <a:gd name="connsiteY108" fmla="*/ 466249 h 580104"/>
              <a:gd name="connsiteX109" fmla="*/ 2593372 w 2593371"/>
              <a:gd name="connsiteY109" fmla="*/ 579596 h 580104"/>
              <a:gd name="connsiteX110" fmla="*/ 0 w 2593371"/>
              <a:gd name="connsiteY110" fmla="*/ 579596 h 58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93371" h="580104">
                <a:moveTo>
                  <a:pt x="0" y="579596"/>
                </a:moveTo>
                <a:lnTo>
                  <a:pt x="0" y="138017"/>
                </a:lnTo>
                <a:lnTo>
                  <a:pt x="85249" y="138017"/>
                </a:lnTo>
                <a:lnTo>
                  <a:pt x="85249" y="369284"/>
                </a:lnTo>
                <a:lnTo>
                  <a:pt x="117920" y="369284"/>
                </a:lnTo>
                <a:lnTo>
                  <a:pt x="117920" y="327184"/>
                </a:lnTo>
                <a:lnTo>
                  <a:pt x="203168" y="327184"/>
                </a:lnTo>
                <a:lnTo>
                  <a:pt x="203168" y="529304"/>
                </a:lnTo>
                <a:lnTo>
                  <a:pt x="225362" y="529304"/>
                </a:lnTo>
                <a:lnTo>
                  <a:pt x="225362" y="306133"/>
                </a:lnTo>
                <a:lnTo>
                  <a:pt x="319945" y="306133"/>
                </a:lnTo>
                <a:lnTo>
                  <a:pt x="319945" y="480155"/>
                </a:lnTo>
                <a:lnTo>
                  <a:pt x="352616" y="480155"/>
                </a:lnTo>
                <a:lnTo>
                  <a:pt x="352616" y="68961"/>
                </a:lnTo>
                <a:lnTo>
                  <a:pt x="399383" y="68961"/>
                </a:lnTo>
                <a:lnTo>
                  <a:pt x="399383" y="0"/>
                </a:lnTo>
                <a:lnTo>
                  <a:pt x="447294" y="0"/>
                </a:lnTo>
                <a:lnTo>
                  <a:pt x="447294" y="67723"/>
                </a:lnTo>
                <a:lnTo>
                  <a:pt x="459010" y="67723"/>
                </a:lnTo>
                <a:lnTo>
                  <a:pt x="459010" y="413480"/>
                </a:lnTo>
                <a:lnTo>
                  <a:pt x="470726" y="413480"/>
                </a:lnTo>
                <a:lnTo>
                  <a:pt x="470726" y="284988"/>
                </a:lnTo>
                <a:lnTo>
                  <a:pt x="577025" y="284988"/>
                </a:lnTo>
                <a:lnTo>
                  <a:pt x="577025" y="494062"/>
                </a:lnTo>
                <a:lnTo>
                  <a:pt x="603885" y="494062"/>
                </a:lnTo>
                <a:lnTo>
                  <a:pt x="603885" y="468344"/>
                </a:lnTo>
                <a:lnTo>
                  <a:pt x="718376" y="468344"/>
                </a:lnTo>
                <a:lnTo>
                  <a:pt x="718376" y="307181"/>
                </a:lnTo>
                <a:lnTo>
                  <a:pt x="827056" y="307181"/>
                </a:lnTo>
                <a:lnTo>
                  <a:pt x="827056" y="464915"/>
                </a:lnTo>
                <a:lnTo>
                  <a:pt x="874967" y="464915"/>
                </a:lnTo>
                <a:lnTo>
                  <a:pt x="874967" y="442722"/>
                </a:lnTo>
                <a:lnTo>
                  <a:pt x="929831" y="442722"/>
                </a:lnTo>
                <a:lnTo>
                  <a:pt x="929831" y="463772"/>
                </a:lnTo>
                <a:lnTo>
                  <a:pt x="959072" y="463772"/>
                </a:lnTo>
                <a:lnTo>
                  <a:pt x="959072" y="564261"/>
                </a:lnTo>
                <a:lnTo>
                  <a:pt x="981266" y="564261"/>
                </a:lnTo>
                <a:lnTo>
                  <a:pt x="981266" y="417100"/>
                </a:lnTo>
                <a:lnTo>
                  <a:pt x="1084040" y="417100"/>
                </a:lnTo>
                <a:lnTo>
                  <a:pt x="1084040" y="232505"/>
                </a:lnTo>
                <a:lnTo>
                  <a:pt x="1143572" y="232505"/>
                </a:lnTo>
                <a:lnTo>
                  <a:pt x="1143572" y="196310"/>
                </a:lnTo>
                <a:lnTo>
                  <a:pt x="1165765" y="196310"/>
                </a:lnTo>
                <a:lnTo>
                  <a:pt x="1165765" y="170593"/>
                </a:lnTo>
                <a:lnTo>
                  <a:pt x="1197293" y="170593"/>
                </a:lnTo>
                <a:lnTo>
                  <a:pt x="1197293" y="228981"/>
                </a:lnTo>
                <a:lnTo>
                  <a:pt x="1210151" y="228981"/>
                </a:lnTo>
                <a:lnTo>
                  <a:pt x="1210151" y="464915"/>
                </a:lnTo>
                <a:lnTo>
                  <a:pt x="1242822" y="464915"/>
                </a:lnTo>
                <a:lnTo>
                  <a:pt x="1242822" y="439198"/>
                </a:lnTo>
                <a:lnTo>
                  <a:pt x="1273207" y="439198"/>
                </a:lnTo>
                <a:lnTo>
                  <a:pt x="1273207" y="150686"/>
                </a:lnTo>
                <a:lnTo>
                  <a:pt x="1366647" y="150686"/>
                </a:lnTo>
                <a:lnTo>
                  <a:pt x="1366647" y="162401"/>
                </a:lnTo>
                <a:lnTo>
                  <a:pt x="1373696" y="162401"/>
                </a:lnTo>
                <a:lnTo>
                  <a:pt x="1373696" y="517493"/>
                </a:lnTo>
                <a:lnTo>
                  <a:pt x="1461325" y="517493"/>
                </a:lnTo>
                <a:lnTo>
                  <a:pt x="1461325" y="366808"/>
                </a:lnTo>
                <a:lnTo>
                  <a:pt x="1485900" y="342233"/>
                </a:lnTo>
                <a:lnTo>
                  <a:pt x="1558290" y="342233"/>
                </a:lnTo>
                <a:lnTo>
                  <a:pt x="1584579" y="368522"/>
                </a:lnTo>
                <a:lnTo>
                  <a:pt x="1584579" y="513969"/>
                </a:lnTo>
                <a:lnTo>
                  <a:pt x="1600391" y="513969"/>
                </a:lnTo>
                <a:lnTo>
                  <a:pt x="1600391" y="256985"/>
                </a:lnTo>
                <a:lnTo>
                  <a:pt x="1652969" y="256985"/>
                </a:lnTo>
                <a:lnTo>
                  <a:pt x="1652969" y="227743"/>
                </a:lnTo>
                <a:lnTo>
                  <a:pt x="1702022" y="227743"/>
                </a:lnTo>
                <a:lnTo>
                  <a:pt x="1702022" y="252317"/>
                </a:lnTo>
                <a:lnTo>
                  <a:pt x="1714881" y="252317"/>
                </a:lnTo>
                <a:lnTo>
                  <a:pt x="1714881" y="511683"/>
                </a:lnTo>
                <a:lnTo>
                  <a:pt x="1733550" y="511683"/>
                </a:lnTo>
                <a:lnTo>
                  <a:pt x="1733550" y="328232"/>
                </a:lnTo>
                <a:lnTo>
                  <a:pt x="1834039" y="328232"/>
                </a:lnTo>
                <a:lnTo>
                  <a:pt x="1834039" y="464915"/>
                </a:lnTo>
                <a:lnTo>
                  <a:pt x="1860899" y="464915"/>
                </a:lnTo>
                <a:lnTo>
                  <a:pt x="1860899" y="262795"/>
                </a:lnTo>
                <a:lnTo>
                  <a:pt x="1903000" y="262795"/>
                </a:lnTo>
                <a:lnTo>
                  <a:pt x="1903000" y="281464"/>
                </a:lnTo>
                <a:lnTo>
                  <a:pt x="1952054" y="281464"/>
                </a:lnTo>
                <a:lnTo>
                  <a:pt x="1952054" y="463677"/>
                </a:lnTo>
                <a:lnTo>
                  <a:pt x="1968437" y="463677"/>
                </a:lnTo>
                <a:lnTo>
                  <a:pt x="1968437" y="206693"/>
                </a:lnTo>
                <a:lnTo>
                  <a:pt x="2027968" y="206693"/>
                </a:lnTo>
                <a:lnTo>
                  <a:pt x="2027968" y="171640"/>
                </a:lnTo>
                <a:lnTo>
                  <a:pt x="2084070" y="171640"/>
                </a:lnTo>
                <a:lnTo>
                  <a:pt x="2084070" y="204311"/>
                </a:lnTo>
                <a:lnTo>
                  <a:pt x="2095786" y="204311"/>
                </a:lnTo>
                <a:lnTo>
                  <a:pt x="2095786" y="503396"/>
                </a:lnTo>
                <a:lnTo>
                  <a:pt x="2112169" y="503396"/>
                </a:lnTo>
                <a:lnTo>
                  <a:pt x="2112169" y="367856"/>
                </a:lnTo>
                <a:lnTo>
                  <a:pt x="2216182" y="367856"/>
                </a:lnTo>
                <a:lnTo>
                  <a:pt x="2216182" y="409956"/>
                </a:lnTo>
                <a:lnTo>
                  <a:pt x="2230184" y="409956"/>
                </a:lnTo>
                <a:lnTo>
                  <a:pt x="2230184" y="280321"/>
                </a:lnTo>
                <a:lnTo>
                  <a:pt x="2329434" y="280321"/>
                </a:lnTo>
                <a:lnTo>
                  <a:pt x="2329434" y="546640"/>
                </a:lnTo>
                <a:lnTo>
                  <a:pt x="2344579" y="546640"/>
                </a:lnTo>
                <a:lnTo>
                  <a:pt x="2344579" y="334042"/>
                </a:lnTo>
                <a:lnTo>
                  <a:pt x="2459069" y="334042"/>
                </a:lnTo>
                <a:lnTo>
                  <a:pt x="2459069" y="475393"/>
                </a:lnTo>
                <a:lnTo>
                  <a:pt x="2477738" y="475393"/>
                </a:lnTo>
                <a:lnTo>
                  <a:pt x="2477738" y="312039"/>
                </a:lnTo>
                <a:lnTo>
                  <a:pt x="2517458" y="312039"/>
                </a:lnTo>
                <a:lnTo>
                  <a:pt x="2517458" y="280511"/>
                </a:lnTo>
                <a:lnTo>
                  <a:pt x="2568893" y="280511"/>
                </a:lnTo>
                <a:lnTo>
                  <a:pt x="2568893" y="307372"/>
                </a:lnTo>
                <a:lnTo>
                  <a:pt x="2582894" y="307372"/>
                </a:lnTo>
                <a:lnTo>
                  <a:pt x="2582894" y="466249"/>
                </a:lnTo>
                <a:lnTo>
                  <a:pt x="2593372" y="466249"/>
                </a:lnTo>
                <a:lnTo>
                  <a:pt x="2593372" y="579596"/>
                </a:lnTo>
                <a:cubicBezTo>
                  <a:pt x="2593372" y="579596"/>
                  <a:pt x="0" y="580739"/>
                  <a:pt x="0" y="579596"/>
                </a:cubicBezTo>
                <a:close/>
              </a:path>
            </a:pathLst>
          </a:custGeom>
          <a:solidFill>
            <a:srgbClr val="6B81A9"/>
          </a:solidFill>
          <a:ln w="9525" cap="flat">
            <a:noFill/>
            <a:prstDash val="solid"/>
            <a:miter/>
          </a:ln>
        </p:spPr>
        <p:txBody>
          <a:bodyPr rtlCol="0" anchor="ctr"/>
          <a:lstStyle/>
          <a:p>
            <a:endParaRPr lang="en-UA"/>
          </a:p>
        </p:txBody>
      </p:sp>
      <p:sp>
        <p:nvSpPr>
          <p:cNvPr id="19" name="Rectangle 18">
            <a:extLst>
              <a:ext uri="{FF2B5EF4-FFF2-40B4-BE49-F238E27FC236}">
                <a16:creationId xmlns:a16="http://schemas.microsoft.com/office/drawing/2014/main" id="{CD269B87-6791-38D6-F50A-53E7E4BB5803}"/>
              </a:ext>
            </a:extLst>
          </p:cNvPr>
          <p:cNvSpPr/>
          <p:nvPr/>
        </p:nvSpPr>
        <p:spPr>
          <a:xfrm>
            <a:off x="4751721" y="397779"/>
            <a:ext cx="2688558" cy="498534"/>
          </a:xfrm>
          <a:prstGeom prst="rect">
            <a:avLst/>
          </a:prstGeom>
        </p:spPr>
        <p:txBody>
          <a:bodyPr wrap="none">
            <a:spAutoFit/>
          </a:bodyPr>
          <a:lstStyle/>
          <a:p>
            <a:pPr algn="ctr">
              <a:lnSpc>
                <a:spcPts val="3400"/>
              </a:lnSpc>
            </a:pPr>
            <a:r>
              <a:rPr lang="en-US" sz="2500" b="1" dirty="0">
                <a:solidFill>
                  <a:schemeClr val="accent2"/>
                </a:solidFill>
                <a:latin typeface="Montserrat" panose="00000500000000000000" pitchFamily="50" charset="0"/>
              </a:rPr>
              <a:t>key takeaways</a:t>
            </a:r>
          </a:p>
        </p:txBody>
      </p:sp>
      <p:sp>
        <p:nvSpPr>
          <p:cNvPr id="23" name="Graphic 21">
            <a:extLst>
              <a:ext uri="{FF2B5EF4-FFF2-40B4-BE49-F238E27FC236}">
                <a16:creationId xmlns:a16="http://schemas.microsoft.com/office/drawing/2014/main" id="{C8235B88-5F97-A801-CD45-4BB040641AA7}"/>
              </a:ext>
            </a:extLst>
          </p:cNvPr>
          <p:cNvSpPr/>
          <p:nvPr/>
        </p:nvSpPr>
        <p:spPr>
          <a:xfrm>
            <a:off x="0" y="3968931"/>
            <a:ext cx="12192000" cy="2484339"/>
          </a:xfrm>
          <a:custGeom>
            <a:avLst/>
            <a:gdLst>
              <a:gd name="connsiteX0" fmla="*/ 0 w 2573273"/>
              <a:gd name="connsiteY0" fmla="*/ 524351 h 524351"/>
              <a:gd name="connsiteX1" fmla="*/ 0 w 2573273"/>
              <a:gd name="connsiteY1" fmla="*/ 189071 h 524351"/>
              <a:gd name="connsiteX2" fmla="*/ 26670 w 2573273"/>
              <a:gd name="connsiteY2" fmla="*/ 189071 h 524351"/>
              <a:gd name="connsiteX3" fmla="*/ 26670 w 2573273"/>
              <a:gd name="connsiteY3" fmla="*/ 148495 h 524351"/>
              <a:gd name="connsiteX4" fmla="*/ 69628 w 2573273"/>
              <a:gd name="connsiteY4" fmla="*/ 148495 h 524351"/>
              <a:gd name="connsiteX5" fmla="*/ 69628 w 2573273"/>
              <a:gd name="connsiteY5" fmla="*/ 187928 h 524351"/>
              <a:gd name="connsiteX6" fmla="*/ 113729 w 2573273"/>
              <a:gd name="connsiteY6" fmla="*/ 187928 h 524351"/>
              <a:gd name="connsiteX7" fmla="*/ 113729 w 2573273"/>
              <a:gd name="connsiteY7" fmla="*/ 498824 h 524351"/>
              <a:gd name="connsiteX8" fmla="*/ 131159 w 2573273"/>
              <a:gd name="connsiteY8" fmla="*/ 498824 h 524351"/>
              <a:gd name="connsiteX9" fmla="*/ 149733 w 2573273"/>
              <a:gd name="connsiteY9" fmla="*/ 498824 h 524351"/>
              <a:gd name="connsiteX10" fmla="*/ 149733 w 2573273"/>
              <a:gd name="connsiteY10" fmla="*/ 415290 h 524351"/>
              <a:gd name="connsiteX11" fmla="*/ 194977 w 2573273"/>
              <a:gd name="connsiteY11" fmla="*/ 415290 h 524351"/>
              <a:gd name="connsiteX12" fmla="*/ 194977 w 2573273"/>
              <a:gd name="connsiteY12" fmla="*/ 389763 h 524351"/>
              <a:gd name="connsiteX13" fmla="*/ 241363 w 2573273"/>
              <a:gd name="connsiteY13" fmla="*/ 389763 h 524351"/>
              <a:gd name="connsiteX14" fmla="*/ 241363 w 2573273"/>
              <a:gd name="connsiteY14" fmla="*/ 411766 h 524351"/>
              <a:gd name="connsiteX15" fmla="*/ 259937 w 2573273"/>
              <a:gd name="connsiteY15" fmla="*/ 411766 h 524351"/>
              <a:gd name="connsiteX16" fmla="*/ 259937 w 2573273"/>
              <a:gd name="connsiteY16" fmla="*/ 368808 h 524351"/>
              <a:gd name="connsiteX17" fmla="*/ 334137 w 2573273"/>
              <a:gd name="connsiteY17" fmla="*/ 368808 h 524351"/>
              <a:gd name="connsiteX18" fmla="*/ 334137 w 2573273"/>
              <a:gd name="connsiteY18" fmla="*/ 343281 h 524351"/>
              <a:gd name="connsiteX19" fmla="*/ 364331 w 2573273"/>
              <a:gd name="connsiteY19" fmla="*/ 343281 h 524351"/>
              <a:gd name="connsiteX20" fmla="*/ 364331 w 2573273"/>
              <a:gd name="connsiteY20" fmla="*/ 365284 h 524351"/>
              <a:gd name="connsiteX21" fmla="*/ 382905 w 2573273"/>
              <a:gd name="connsiteY21" fmla="*/ 365284 h 524351"/>
              <a:gd name="connsiteX22" fmla="*/ 382905 w 2573273"/>
              <a:gd name="connsiteY22" fmla="*/ 227362 h 524351"/>
              <a:gd name="connsiteX23" fmla="*/ 402622 w 2573273"/>
              <a:gd name="connsiteY23" fmla="*/ 227362 h 524351"/>
              <a:gd name="connsiteX24" fmla="*/ 402622 w 2573273"/>
              <a:gd name="connsiteY24" fmla="*/ 170497 h 524351"/>
              <a:gd name="connsiteX25" fmla="*/ 414242 w 2573273"/>
              <a:gd name="connsiteY25" fmla="*/ 161258 h 524351"/>
              <a:gd name="connsiteX26" fmla="*/ 427006 w 2573273"/>
              <a:gd name="connsiteY26" fmla="*/ 170497 h 524351"/>
              <a:gd name="connsiteX27" fmla="*/ 427006 w 2573273"/>
              <a:gd name="connsiteY27" fmla="*/ 220409 h 524351"/>
              <a:gd name="connsiteX28" fmla="*/ 439769 w 2573273"/>
              <a:gd name="connsiteY28" fmla="*/ 220409 h 524351"/>
              <a:gd name="connsiteX29" fmla="*/ 439769 w 2573273"/>
              <a:gd name="connsiteY29" fmla="*/ 193738 h 524351"/>
              <a:gd name="connsiteX30" fmla="*/ 495776 w 2573273"/>
              <a:gd name="connsiteY30" fmla="*/ 193738 h 524351"/>
              <a:gd name="connsiteX31" fmla="*/ 495776 w 2573273"/>
              <a:gd name="connsiteY31" fmla="*/ 220980 h 524351"/>
              <a:gd name="connsiteX32" fmla="*/ 511397 w 2573273"/>
              <a:gd name="connsiteY32" fmla="*/ 220980 h 524351"/>
              <a:gd name="connsiteX33" fmla="*/ 511397 w 2573273"/>
              <a:gd name="connsiteY33" fmla="*/ 455867 h 524351"/>
              <a:gd name="connsiteX34" fmla="*/ 519208 w 2573273"/>
              <a:gd name="connsiteY34" fmla="*/ 455867 h 524351"/>
              <a:gd name="connsiteX35" fmla="*/ 519208 w 2573273"/>
              <a:gd name="connsiteY35" fmla="*/ 267081 h 524351"/>
              <a:gd name="connsiteX36" fmla="*/ 554831 w 2573273"/>
              <a:gd name="connsiteY36" fmla="*/ 267081 h 524351"/>
              <a:gd name="connsiteX37" fmla="*/ 554831 w 2573273"/>
              <a:gd name="connsiteY37" fmla="*/ 231457 h 524351"/>
              <a:gd name="connsiteX38" fmla="*/ 608743 w 2573273"/>
              <a:gd name="connsiteY38" fmla="*/ 231457 h 524351"/>
              <a:gd name="connsiteX39" fmla="*/ 608743 w 2573273"/>
              <a:gd name="connsiteY39" fmla="*/ 260128 h 524351"/>
              <a:gd name="connsiteX40" fmla="*/ 617411 w 2573273"/>
              <a:gd name="connsiteY40" fmla="*/ 260128 h 524351"/>
              <a:gd name="connsiteX41" fmla="*/ 617411 w 2573273"/>
              <a:gd name="connsiteY41" fmla="*/ 506349 h 524351"/>
              <a:gd name="connsiteX42" fmla="*/ 752285 w 2573273"/>
              <a:gd name="connsiteY42" fmla="*/ 506349 h 524351"/>
              <a:gd name="connsiteX43" fmla="*/ 752285 w 2573273"/>
              <a:gd name="connsiteY43" fmla="*/ 462820 h 524351"/>
              <a:gd name="connsiteX44" fmla="*/ 762762 w 2573273"/>
              <a:gd name="connsiteY44" fmla="*/ 462820 h 524351"/>
              <a:gd name="connsiteX45" fmla="*/ 762762 w 2573273"/>
              <a:gd name="connsiteY45" fmla="*/ 65246 h 524351"/>
              <a:gd name="connsiteX46" fmla="*/ 776669 w 2573273"/>
              <a:gd name="connsiteY46" fmla="*/ 65246 h 524351"/>
              <a:gd name="connsiteX47" fmla="*/ 776669 w 2573273"/>
              <a:gd name="connsiteY47" fmla="*/ 50482 h 524351"/>
              <a:gd name="connsiteX48" fmla="*/ 802767 w 2573273"/>
              <a:gd name="connsiteY48" fmla="*/ 50482 h 524351"/>
              <a:gd name="connsiteX49" fmla="*/ 802767 w 2573273"/>
              <a:gd name="connsiteY49" fmla="*/ 0 h 524351"/>
              <a:gd name="connsiteX50" fmla="*/ 833247 w 2573273"/>
              <a:gd name="connsiteY50" fmla="*/ 0 h 524351"/>
              <a:gd name="connsiteX51" fmla="*/ 833247 w 2573273"/>
              <a:gd name="connsiteY51" fmla="*/ 6953 h 524351"/>
              <a:gd name="connsiteX52" fmla="*/ 853250 w 2573273"/>
              <a:gd name="connsiteY52" fmla="*/ 6953 h 524351"/>
              <a:gd name="connsiteX53" fmla="*/ 853250 w 2573273"/>
              <a:gd name="connsiteY53" fmla="*/ 47815 h 524351"/>
              <a:gd name="connsiteX54" fmla="*/ 867156 w 2573273"/>
              <a:gd name="connsiteY54" fmla="*/ 47815 h 524351"/>
              <a:gd name="connsiteX55" fmla="*/ 867156 w 2573273"/>
              <a:gd name="connsiteY55" fmla="*/ 364522 h 524351"/>
              <a:gd name="connsiteX56" fmla="*/ 895826 w 2573273"/>
              <a:gd name="connsiteY56" fmla="*/ 364522 h 524351"/>
              <a:gd name="connsiteX57" fmla="*/ 895826 w 2573273"/>
              <a:gd name="connsiteY57" fmla="*/ 340138 h 524351"/>
              <a:gd name="connsiteX58" fmla="*/ 928021 w 2573273"/>
              <a:gd name="connsiteY58" fmla="*/ 340138 h 524351"/>
              <a:gd name="connsiteX59" fmla="*/ 928021 w 2573273"/>
              <a:gd name="connsiteY59" fmla="*/ 327088 h 524351"/>
              <a:gd name="connsiteX60" fmla="*/ 984599 w 2573273"/>
              <a:gd name="connsiteY60" fmla="*/ 327088 h 524351"/>
              <a:gd name="connsiteX61" fmla="*/ 984599 w 2573273"/>
              <a:gd name="connsiteY61" fmla="*/ 491490 h 524351"/>
              <a:gd name="connsiteX62" fmla="*/ 1015079 w 2573273"/>
              <a:gd name="connsiteY62" fmla="*/ 491490 h 524351"/>
              <a:gd name="connsiteX63" fmla="*/ 1015079 w 2573273"/>
              <a:gd name="connsiteY63" fmla="*/ 308800 h 524351"/>
              <a:gd name="connsiteX64" fmla="*/ 1051655 w 2573273"/>
              <a:gd name="connsiteY64" fmla="*/ 308800 h 524351"/>
              <a:gd name="connsiteX65" fmla="*/ 1051655 w 2573273"/>
              <a:gd name="connsiteY65" fmla="*/ 278321 h 524351"/>
              <a:gd name="connsiteX66" fmla="*/ 1102138 w 2573273"/>
              <a:gd name="connsiteY66" fmla="*/ 278321 h 524351"/>
              <a:gd name="connsiteX67" fmla="*/ 1102138 w 2573273"/>
              <a:gd name="connsiteY67" fmla="*/ 303562 h 524351"/>
              <a:gd name="connsiteX68" fmla="*/ 1116902 w 2573273"/>
              <a:gd name="connsiteY68" fmla="*/ 303562 h 524351"/>
              <a:gd name="connsiteX69" fmla="*/ 1116902 w 2573273"/>
              <a:gd name="connsiteY69" fmla="*/ 506254 h 524351"/>
              <a:gd name="connsiteX70" fmla="*/ 1144715 w 2573273"/>
              <a:gd name="connsiteY70" fmla="*/ 506254 h 524351"/>
              <a:gd name="connsiteX71" fmla="*/ 1144715 w 2573273"/>
              <a:gd name="connsiteY71" fmla="*/ 220027 h 524351"/>
              <a:gd name="connsiteX72" fmla="*/ 1176052 w 2573273"/>
              <a:gd name="connsiteY72" fmla="*/ 220027 h 524351"/>
              <a:gd name="connsiteX73" fmla="*/ 1176052 w 2573273"/>
              <a:gd name="connsiteY73" fmla="*/ 177355 h 524351"/>
              <a:gd name="connsiteX74" fmla="*/ 1229963 w 2573273"/>
              <a:gd name="connsiteY74" fmla="*/ 177355 h 524351"/>
              <a:gd name="connsiteX75" fmla="*/ 1229963 w 2573273"/>
              <a:gd name="connsiteY75" fmla="*/ 216503 h 524351"/>
              <a:gd name="connsiteX76" fmla="*/ 1238631 w 2573273"/>
              <a:gd name="connsiteY76" fmla="*/ 216503 h 524351"/>
              <a:gd name="connsiteX77" fmla="*/ 1238631 w 2573273"/>
              <a:gd name="connsiteY77" fmla="*/ 366998 h 524351"/>
              <a:gd name="connsiteX78" fmla="*/ 1261205 w 2573273"/>
              <a:gd name="connsiteY78" fmla="*/ 366998 h 524351"/>
              <a:gd name="connsiteX79" fmla="*/ 1261205 w 2573273"/>
              <a:gd name="connsiteY79" fmla="*/ 305181 h 524351"/>
              <a:gd name="connsiteX80" fmla="*/ 1284732 w 2573273"/>
              <a:gd name="connsiteY80" fmla="*/ 305181 h 524351"/>
              <a:gd name="connsiteX81" fmla="*/ 1284732 w 2573273"/>
              <a:gd name="connsiteY81" fmla="*/ 266033 h 524351"/>
              <a:gd name="connsiteX82" fmla="*/ 1300353 w 2573273"/>
              <a:gd name="connsiteY82" fmla="*/ 256508 h 524351"/>
              <a:gd name="connsiteX83" fmla="*/ 1313402 w 2573273"/>
              <a:gd name="connsiteY83" fmla="*/ 266033 h 524351"/>
              <a:gd name="connsiteX84" fmla="*/ 1313402 w 2573273"/>
              <a:gd name="connsiteY84" fmla="*/ 300800 h 524351"/>
              <a:gd name="connsiteX85" fmla="*/ 1358646 w 2573273"/>
              <a:gd name="connsiteY85" fmla="*/ 300800 h 524351"/>
              <a:gd name="connsiteX86" fmla="*/ 1358646 w 2573273"/>
              <a:gd name="connsiteY86" fmla="*/ 388715 h 524351"/>
              <a:gd name="connsiteX87" fmla="*/ 1369124 w 2573273"/>
              <a:gd name="connsiteY87" fmla="*/ 388715 h 524351"/>
              <a:gd name="connsiteX88" fmla="*/ 1369124 w 2573273"/>
              <a:gd name="connsiteY88" fmla="*/ 166021 h 524351"/>
              <a:gd name="connsiteX89" fmla="*/ 1467422 w 2573273"/>
              <a:gd name="connsiteY89" fmla="*/ 166021 h 524351"/>
              <a:gd name="connsiteX90" fmla="*/ 1467422 w 2573273"/>
              <a:gd name="connsiteY90" fmla="*/ 488823 h 524351"/>
              <a:gd name="connsiteX91" fmla="*/ 1502188 w 2573273"/>
              <a:gd name="connsiteY91" fmla="*/ 488823 h 524351"/>
              <a:gd name="connsiteX92" fmla="*/ 1502188 w 2573273"/>
              <a:gd name="connsiteY92" fmla="*/ 413956 h 524351"/>
              <a:gd name="connsiteX93" fmla="*/ 1522190 w 2573273"/>
              <a:gd name="connsiteY93" fmla="*/ 413956 h 524351"/>
              <a:gd name="connsiteX94" fmla="*/ 1522190 w 2573273"/>
              <a:gd name="connsiteY94" fmla="*/ 364331 h 524351"/>
              <a:gd name="connsiteX95" fmla="*/ 1540478 w 2573273"/>
              <a:gd name="connsiteY95" fmla="*/ 364331 h 524351"/>
              <a:gd name="connsiteX96" fmla="*/ 1540478 w 2573273"/>
              <a:gd name="connsiteY96" fmla="*/ 326898 h 524351"/>
              <a:gd name="connsiteX97" fmla="*/ 1577912 w 2573273"/>
              <a:gd name="connsiteY97" fmla="*/ 326898 h 524351"/>
              <a:gd name="connsiteX98" fmla="*/ 1577912 w 2573273"/>
              <a:gd name="connsiteY98" fmla="*/ 366903 h 524351"/>
              <a:gd name="connsiteX99" fmla="*/ 1618774 w 2573273"/>
              <a:gd name="connsiteY99" fmla="*/ 366903 h 524351"/>
              <a:gd name="connsiteX100" fmla="*/ 1618774 w 2573273"/>
              <a:gd name="connsiteY100" fmla="*/ 501777 h 524351"/>
              <a:gd name="connsiteX101" fmla="*/ 1638776 w 2573273"/>
              <a:gd name="connsiteY101" fmla="*/ 501777 h 524351"/>
              <a:gd name="connsiteX102" fmla="*/ 1638776 w 2573273"/>
              <a:gd name="connsiteY102" fmla="*/ 305181 h 524351"/>
              <a:gd name="connsiteX103" fmla="*/ 1734503 w 2573273"/>
              <a:gd name="connsiteY103" fmla="*/ 305181 h 524351"/>
              <a:gd name="connsiteX104" fmla="*/ 1734503 w 2573273"/>
              <a:gd name="connsiteY104" fmla="*/ 501777 h 524351"/>
              <a:gd name="connsiteX105" fmla="*/ 1769269 w 2573273"/>
              <a:gd name="connsiteY105" fmla="*/ 501777 h 524351"/>
              <a:gd name="connsiteX106" fmla="*/ 1769269 w 2573273"/>
              <a:gd name="connsiteY106" fmla="*/ 70199 h 524351"/>
              <a:gd name="connsiteX107" fmla="*/ 1811941 w 2573273"/>
              <a:gd name="connsiteY107" fmla="*/ 70199 h 524351"/>
              <a:gd name="connsiteX108" fmla="*/ 1811941 w 2573273"/>
              <a:gd name="connsiteY108" fmla="*/ 3238 h 524351"/>
              <a:gd name="connsiteX109" fmla="*/ 1860709 w 2573273"/>
              <a:gd name="connsiteY109" fmla="*/ 3238 h 524351"/>
              <a:gd name="connsiteX110" fmla="*/ 1860709 w 2573273"/>
              <a:gd name="connsiteY110" fmla="*/ 68485 h 524351"/>
              <a:gd name="connsiteX111" fmla="*/ 1872044 w 2573273"/>
              <a:gd name="connsiteY111" fmla="*/ 68485 h 524351"/>
              <a:gd name="connsiteX112" fmla="*/ 1872044 w 2573273"/>
              <a:gd name="connsiteY112" fmla="*/ 502634 h 524351"/>
              <a:gd name="connsiteX113" fmla="*/ 1880711 w 2573273"/>
              <a:gd name="connsiteY113" fmla="*/ 502634 h 524351"/>
              <a:gd name="connsiteX114" fmla="*/ 1880711 w 2573273"/>
              <a:gd name="connsiteY114" fmla="*/ 306038 h 524351"/>
              <a:gd name="connsiteX115" fmla="*/ 1986820 w 2573273"/>
              <a:gd name="connsiteY115" fmla="*/ 306038 h 524351"/>
              <a:gd name="connsiteX116" fmla="*/ 1986820 w 2573273"/>
              <a:gd name="connsiteY116" fmla="*/ 490442 h 524351"/>
              <a:gd name="connsiteX117" fmla="*/ 2019872 w 2573273"/>
              <a:gd name="connsiteY117" fmla="*/ 490442 h 524351"/>
              <a:gd name="connsiteX118" fmla="*/ 2019872 w 2573273"/>
              <a:gd name="connsiteY118" fmla="*/ 459962 h 524351"/>
              <a:gd name="connsiteX119" fmla="*/ 2077307 w 2573273"/>
              <a:gd name="connsiteY119" fmla="*/ 459962 h 524351"/>
              <a:gd name="connsiteX120" fmla="*/ 2077307 w 2573273"/>
              <a:gd name="connsiteY120" fmla="*/ 473869 h 524351"/>
              <a:gd name="connsiteX121" fmla="*/ 2119979 w 2573273"/>
              <a:gd name="connsiteY121" fmla="*/ 473869 h 524351"/>
              <a:gd name="connsiteX122" fmla="*/ 2119979 w 2573273"/>
              <a:gd name="connsiteY122" fmla="*/ 512159 h 524351"/>
              <a:gd name="connsiteX123" fmla="*/ 2138267 w 2573273"/>
              <a:gd name="connsiteY123" fmla="*/ 512159 h 524351"/>
              <a:gd name="connsiteX124" fmla="*/ 2138267 w 2573273"/>
              <a:gd name="connsiteY124" fmla="*/ 302514 h 524351"/>
              <a:gd name="connsiteX125" fmla="*/ 2168271 w 2573273"/>
              <a:gd name="connsiteY125" fmla="*/ 272510 h 524351"/>
              <a:gd name="connsiteX126" fmla="*/ 2222659 w 2573273"/>
              <a:gd name="connsiteY126" fmla="*/ 272510 h 524351"/>
              <a:gd name="connsiteX127" fmla="*/ 2222659 w 2573273"/>
              <a:gd name="connsiteY127" fmla="*/ 448723 h 524351"/>
              <a:gd name="connsiteX128" fmla="*/ 2246186 w 2573273"/>
              <a:gd name="connsiteY128" fmla="*/ 448723 h 524351"/>
              <a:gd name="connsiteX129" fmla="*/ 2246186 w 2573273"/>
              <a:gd name="connsiteY129" fmla="*/ 481775 h 524351"/>
              <a:gd name="connsiteX130" fmla="*/ 2370582 w 2573273"/>
              <a:gd name="connsiteY130" fmla="*/ 481775 h 524351"/>
              <a:gd name="connsiteX131" fmla="*/ 2370582 w 2573273"/>
              <a:gd name="connsiteY131" fmla="*/ 506159 h 524351"/>
              <a:gd name="connsiteX132" fmla="*/ 2388870 w 2573273"/>
              <a:gd name="connsiteY132" fmla="*/ 506159 h 524351"/>
              <a:gd name="connsiteX133" fmla="*/ 2388870 w 2573273"/>
              <a:gd name="connsiteY133" fmla="*/ 413099 h 524351"/>
              <a:gd name="connsiteX134" fmla="*/ 2436686 w 2573273"/>
              <a:gd name="connsiteY134" fmla="*/ 413099 h 524351"/>
              <a:gd name="connsiteX135" fmla="*/ 2436686 w 2573273"/>
              <a:gd name="connsiteY135" fmla="*/ 388715 h 524351"/>
              <a:gd name="connsiteX136" fmla="*/ 2484501 w 2573273"/>
              <a:gd name="connsiteY136" fmla="*/ 388715 h 524351"/>
              <a:gd name="connsiteX137" fmla="*/ 2484501 w 2573273"/>
              <a:gd name="connsiteY137" fmla="*/ 407003 h 524351"/>
              <a:gd name="connsiteX138" fmla="*/ 2503646 w 2573273"/>
              <a:gd name="connsiteY138" fmla="*/ 407003 h 524351"/>
              <a:gd name="connsiteX139" fmla="*/ 2503646 w 2573273"/>
              <a:gd name="connsiteY139" fmla="*/ 214693 h 524351"/>
              <a:gd name="connsiteX140" fmla="*/ 2527173 w 2573273"/>
              <a:gd name="connsiteY140" fmla="*/ 214693 h 524351"/>
              <a:gd name="connsiteX141" fmla="*/ 2527173 w 2573273"/>
              <a:gd name="connsiteY141" fmla="*/ 195548 h 524351"/>
              <a:gd name="connsiteX142" fmla="*/ 2547176 w 2573273"/>
              <a:gd name="connsiteY142" fmla="*/ 195548 h 524351"/>
              <a:gd name="connsiteX143" fmla="*/ 2573274 w 2573273"/>
              <a:gd name="connsiteY143" fmla="*/ 195548 h 524351"/>
              <a:gd name="connsiteX144" fmla="*/ 2573274 w 2573273"/>
              <a:gd name="connsiteY144" fmla="*/ 520922 h 524351"/>
              <a:gd name="connsiteX145" fmla="*/ 0 w 2573273"/>
              <a:gd name="connsiteY145" fmla="*/ 524351 h 52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573273" h="524351">
                <a:moveTo>
                  <a:pt x="0" y="524351"/>
                </a:moveTo>
                <a:lnTo>
                  <a:pt x="0" y="189071"/>
                </a:lnTo>
                <a:lnTo>
                  <a:pt x="26670" y="189071"/>
                </a:lnTo>
                <a:lnTo>
                  <a:pt x="26670" y="148495"/>
                </a:lnTo>
                <a:lnTo>
                  <a:pt x="69628" y="148495"/>
                </a:lnTo>
                <a:lnTo>
                  <a:pt x="69628" y="187928"/>
                </a:lnTo>
                <a:lnTo>
                  <a:pt x="113729" y="187928"/>
                </a:lnTo>
                <a:lnTo>
                  <a:pt x="113729" y="498824"/>
                </a:lnTo>
                <a:lnTo>
                  <a:pt x="131159" y="498824"/>
                </a:lnTo>
                <a:lnTo>
                  <a:pt x="149733" y="498824"/>
                </a:lnTo>
                <a:lnTo>
                  <a:pt x="149733" y="415290"/>
                </a:lnTo>
                <a:lnTo>
                  <a:pt x="194977" y="415290"/>
                </a:lnTo>
                <a:lnTo>
                  <a:pt x="194977" y="389763"/>
                </a:lnTo>
                <a:lnTo>
                  <a:pt x="241363" y="389763"/>
                </a:lnTo>
                <a:lnTo>
                  <a:pt x="241363" y="411766"/>
                </a:lnTo>
                <a:lnTo>
                  <a:pt x="259937" y="411766"/>
                </a:lnTo>
                <a:lnTo>
                  <a:pt x="259937" y="368808"/>
                </a:lnTo>
                <a:lnTo>
                  <a:pt x="334137" y="368808"/>
                </a:lnTo>
                <a:lnTo>
                  <a:pt x="334137" y="343281"/>
                </a:lnTo>
                <a:lnTo>
                  <a:pt x="364331" y="343281"/>
                </a:lnTo>
                <a:lnTo>
                  <a:pt x="364331" y="365284"/>
                </a:lnTo>
                <a:lnTo>
                  <a:pt x="382905" y="365284"/>
                </a:lnTo>
                <a:lnTo>
                  <a:pt x="382905" y="227362"/>
                </a:lnTo>
                <a:lnTo>
                  <a:pt x="402622" y="227362"/>
                </a:lnTo>
                <a:lnTo>
                  <a:pt x="402622" y="170497"/>
                </a:lnTo>
                <a:lnTo>
                  <a:pt x="414242" y="161258"/>
                </a:lnTo>
                <a:lnTo>
                  <a:pt x="427006" y="170497"/>
                </a:lnTo>
                <a:lnTo>
                  <a:pt x="427006" y="220409"/>
                </a:lnTo>
                <a:lnTo>
                  <a:pt x="439769" y="220409"/>
                </a:lnTo>
                <a:lnTo>
                  <a:pt x="439769" y="193738"/>
                </a:lnTo>
                <a:lnTo>
                  <a:pt x="495776" y="193738"/>
                </a:lnTo>
                <a:lnTo>
                  <a:pt x="495776" y="220980"/>
                </a:lnTo>
                <a:lnTo>
                  <a:pt x="511397" y="220980"/>
                </a:lnTo>
                <a:lnTo>
                  <a:pt x="511397" y="455867"/>
                </a:lnTo>
                <a:lnTo>
                  <a:pt x="519208" y="455867"/>
                </a:lnTo>
                <a:lnTo>
                  <a:pt x="519208" y="267081"/>
                </a:lnTo>
                <a:lnTo>
                  <a:pt x="554831" y="267081"/>
                </a:lnTo>
                <a:lnTo>
                  <a:pt x="554831" y="231457"/>
                </a:lnTo>
                <a:lnTo>
                  <a:pt x="608743" y="231457"/>
                </a:lnTo>
                <a:lnTo>
                  <a:pt x="608743" y="260128"/>
                </a:lnTo>
                <a:lnTo>
                  <a:pt x="617411" y="260128"/>
                </a:lnTo>
                <a:lnTo>
                  <a:pt x="617411" y="506349"/>
                </a:lnTo>
                <a:lnTo>
                  <a:pt x="752285" y="506349"/>
                </a:lnTo>
                <a:lnTo>
                  <a:pt x="752285" y="462820"/>
                </a:lnTo>
                <a:lnTo>
                  <a:pt x="762762" y="462820"/>
                </a:lnTo>
                <a:lnTo>
                  <a:pt x="762762" y="65246"/>
                </a:lnTo>
                <a:lnTo>
                  <a:pt x="776669" y="65246"/>
                </a:lnTo>
                <a:lnTo>
                  <a:pt x="776669" y="50482"/>
                </a:lnTo>
                <a:lnTo>
                  <a:pt x="802767" y="50482"/>
                </a:lnTo>
                <a:lnTo>
                  <a:pt x="802767" y="0"/>
                </a:lnTo>
                <a:lnTo>
                  <a:pt x="833247" y="0"/>
                </a:lnTo>
                <a:lnTo>
                  <a:pt x="833247" y="6953"/>
                </a:lnTo>
                <a:lnTo>
                  <a:pt x="853250" y="6953"/>
                </a:lnTo>
                <a:lnTo>
                  <a:pt x="853250" y="47815"/>
                </a:lnTo>
                <a:lnTo>
                  <a:pt x="867156" y="47815"/>
                </a:lnTo>
                <a:lnTo>
                  <a:pt x="867156" y="364522"/>
                </a:lnTo>
                <a:lnTo>
                  <a:pt x="895826" y="364522"/>
                </a:lnTo>
                <a:lnTo>
                  <a:pt x="895826" y="340138"/>
                </a:lnTo>
                <a:lnTo>
                  <a:pt x="928021" y="340138"/>
                </a:lnTo>
                <a:lnTo>
                  <a:pt x="928021" y="327088"/>
                </a:lnTo>
                <a:lnTo>
                  <a:pt x="984599" y="327088"/>
                </a:lnTo>
                <a:lnTo>
                  <a:pt x="984599" y="491490"/>
                </a:lnTo>
                <a:lnTo>
                  <a:pt x="1015079" y="491490"/>
                </a:lnTo>
                <a:lnTo>
                  <a:pt x="1015079" y="308800"/>
                </a:lnTo>
                <a:lnTo>
                  <a:pt x="1051655" y="308800"/>
                </a:lnTo>
                <a:lnTo>
                  <a:pt x="1051655" y="278321"/>
                </a:lnTo>
                <a:lnTo>
                  <a:pt x="1102138" y="278321"/>
                </a:lnTo>
                <a:lnTo>
                  <a:pt x="1102138" y="303562"/>
                </a:lnTo>
                <a:lnTo>
                  <a:pt x="1116902" y="303562"/>
                </a:lnTo>
                <a:lnTo>
                  <a:pt x="1116902" y="506254"/>
                </a:lnTo>
                <a:lnTo>
                  <a:pt x="1144715" y="506254"/>
                </a:lnTo>
                <a:lnTo>
                  <a:pt x="1144715" y="220027"/>
                </a:lnTo>
                <a:lnTo>
                  <a:pt x="1176052" y="220027"/>
                </a:lnTo>
                <a:lnTo>
                  <a:pt x="1176052" y="177355"/>
                </a:lnTo>
                <a:lnTo>
                  <a:pt x="1229963" y="177355"/>
                </a:lnTo>
                <a:lnTo>
                  <a:pt x="1229963" y="216503"/>
                </a:lnTo>
                <a:lnTo>
                  <a:pt x="1238631" y="216503"/>
                </a:lnTo>
                <a:lnTo>
                  <a:pt x="1238631" y="366998"/>
                </a:lnTo>
                <a:lnTo>
                  <a:pt x="1261205" y="366998"/>
                </a:lnTo>
                <a:lnTo>
                  <a:pt x="1261205" y="305181"/>
                </a:lnTo>
                <a:lnTo>
                  <a:pt x="1284732" y="305181"/>
                </a:lnTo>
                <a:lnTo>
                  <a:pt x="1284732" y="266033"/>
                </a:lnTo>
                <a:lnTo>
                  <a:pt x="1300353" y="256508"/>
                </a:lnTo>
                <a:lnTo>
                  <a:pt x="1313402" y="266033"/>
                </a:lnTo>
                <a:lnTo>
                  <a:pt x="1313402" y="300800"/>
                </a:lnTo>
                <a:lnTo>
                  <a:pt x="1358646" y="300800"/>
                </a:lnTo>
                <a:lnTo>
                  <a:pt x="1358646" y="388715"/>
                </a:lnTo>
                <a:lnTo>
                  <a:pt x="1369124" y="388715"/>
                </a:lnTo>
                <a:lnTo>
                  <a:pt x="1369124" y="166021"/>
                </a:lnTo>
                <a:lnTo>
                  <a:pt x="1467422" y="166021"/>
                </a:lnTo>
                <a:lnTo>
                  <a:pt x="1467422" y="488823"/>
                </a:lnTo>
                <a:lnTo>
                  <a:pt x="1502188" y="488823"/>
                </a:lnTo>
                <a:lnTo>
                  <a:pt x="1502188" y="413956"/>
                </a:lnTo>
                <a:lnTo>
                  <a:pt x="1522190" y="413956"/>
                </a:lnTo>
                <a:lnTo>
                  <a:pt x="1522190" y="364331"/>
                </a:lnTo>
                <a:lnTo>
                  <a:pt x="1540478" y="364331"/>
                </a:lnTo>
                <a:lnTo>
                  <a:pt x="1540478" y="326898"/>
                </a:lnTo>
                <a:lnTo>
                  <a:pt x="1577912" y="326898"/>
                </a:lnTo>
                <a:lnTo>
                  <a:pt x="1577912" y="366903"/>
                </a:lnTo>
                <a:lnTo>
                  <a:pt x="1618774" y="366903"/>
                </a:lnTo>
                <a:lnTo>
                  <a:pt x="1618774" y="501777"/>
                </a:lnTo>
                <a:lnTo>
                  <a:pt x="1638776" y="501777"/>
                </a:lnTo>
                <a:lnTo>
                  <a:pt x="1638776" y="305181"/>
                </a:lnTo>
                <a:lnTo>
                  <a:pt x="1734503" y="305181"/>
                </a:lnTo>
                <a:lnTo>
                  <a:pt x="1734503" y="501777"/>
                </a:lnTo>
                <a:lnTo>
                  <a:pt x="1769269" y="501777"/>
                </a:lnTo>
                <a:lnTo>
                  <a:pt x="1769269" y="70199"/>
                </a:lnTo>
                <a:lnTo>
                  <a:pt x="1811941" y="70199"/>
                </a:lnTo>
                <a:lnTo>
                  <a:pt x="1811941" y="3238"/>
                </a:lnTo>
                <a:lnTo>
                  <a:pt x="1860709" y="3238"/>
                </a:lnTo>
                <a:lnTo>
                  <a:pt x="1860709" y="68485"/>
                </a:lnTo>
                <a:lnTo>
                  <a:pt x="1872044" y="68485"/>
                </a:lnTo>
                <a:lnTo>
                  <a:pt x="1872044" y="502634"/>
                </a:lnTo>
                <a:lnTo>
                  <a:pt x="1880711" y="502634"/>
                </a:lnTo>
                <a:lnTo>
                  <a:pt x="1880711" y="306038"/>
                </a:lnTo>
                <a:lnTo>
                  <a:pt x="1986820" y="306038"/>
                </a:lnTo>
                <a:lnTo>
                  <a:pt x="1986820" y="490442"/>
                </a:lnTo>
                <a:lnTo>
                  <a:pt x="2019872" y="490442"/>
                </a:lnTo>
                <a:lnTo>
                  <a:pt x="2019872" y="459962"/>
                </a:lnTo>
                <a:lnTo>
                  <a:pt x="2077307" y="459962"/>
                </a:lnTo>
                <a:lnTo>
                  <a:pt x="2077307" y="473869"/>
                </a:lnTo>
                <a:lnTo>
                  <a:pt x="2119979" y="473869"/>
                </a:lnTo>
                <a:lnTo>
                  <a:pt x="2119979" y="512159"/>
                </a:lnTo>
                <a:lnTo>
                  <a:pt x="2138267" y="512159"/>
                </a:lnTo>
                <a:lnTo>
                  <a:pt x="2138267" y="302514"/>
                </a:lnTo>
                <a:lnTo>
                  <a:pt x="2168271" y="272510"/>
                </a:lnTo>
                <a:lnTo>
                  <a:pt x="2222659" y="272510"/>
                </a:lnTo>
                <a:lnTo>
                  <a:pt x="2222659" y="448723"/>
                </a:lnTo>
                <a:lnTo>
                  <a:pt x="2246186" y="448723"/>
                </a:lnTo>
                <a:lnTo>
                  <a:pt x="2246186" y="481775"/>
                </a:lnTo>
                <a:lnTo>
                  <a:pt x="2370582" y="481775"/>
                </a:lnTo>
                <a:lnTo>
                  <a:pt x="2370582" y="506159"/>
                </a:lnTo>
                <a:lnTo>
                  <a:pt x="2388870" y="506159"/>
                </a:lnTo>
                <a:lnTo>
                  <a:pt x="2388870" y="413099"/>
                </a:lnTo>
                <a:lnTo>
                  <a:pt x="2436686" y="413099"/>
                </a:lnTo>
                <a:lnTo>
                  <a:pt x="2436686" y="388715"/>
                </a:lnTo>
                <a:lnTo>
                  <a:pt x="2484501" y="388715"/>
                </a:lnTo>
                <a:lnTo>
                  <a:pt x="2484501" y="407003"/>
                </a:lnTo>
                <a:lnTo>
                  <a:pt x="2503646" y="407003"/>
                </a:lnTo>
                <a:lnTo>
                  <a:pt x="2503646" y="214693"/>
                </a:lnTo>
                <a:lnTo>
                  <a:pt x="2527173" y="214693"/>
                </a:lnTo>
                <a:lnTo>
                  <a:pt x="2527173" y="195548"/>
                </a:lnTo>
                <a:lnTo>
                  <a:pt x="2547176" y="195548"/>
                </a:lnTo>
                <a:lnTo>
                  <a:pt x="2573274" y="195548"/>
                </a:lnTo>
                <a:lnTo>
                  <a:pt x="2573274" y="520922"/>
                </a:lnTo>
                <a:cubicBezTo>
                  <a:pt x="2573274" y="521113"/>
                  <a:pt x="286" y="523970"/>
                  <a:pt x="0" y="524351"/>
                </a:cubicBezTo>
                <a:close/>
              </a:path>
            </a:pathLst>
          </a:custGeom>
          <a:gradFill flip="none" rotWithShape="1">
            <a:gsLst>
              <a:gs pos="91000">
                <a:schemeClr val="accent4">
                  <a:lumMod val="90000"/>
                </a:schemeClr>
              </a:gs>
              <a:gs pos="57000">
                <a:schemeClr val="accent4"/>
              </a:gs>
            </a:gsLst>
            <a:lin ang="5400000" scaled="1"/>
            <a:tileRect/>
          </a:gradFill>
          <a:ln w="9525" cap="flat">
            <a:noFill/>
            <a:prstDash val="solid"/>
            <a:miter/>
          </a:ln>
        </p:spPr>
        <p:txBody>
          <a:bodyPr rtlCol="0" anchor="ctr"/>
          <a:lstStyle/>
          <a:p>
            <a:endParaRPr lang="en-UA"/>
          </a:p>
        </p:txBody>
      </p:sp>
      <p:sp>
        <p:nvSpPr>
          <p:cNvPr id="26" name="Rectangle 25">
            <a:extLst>
              <a:ext uri="{FF2B5EF4-FFF2-40B4-BE49-F238E27FC236}">
                <a16:creationId xmlns:a16="http://schemas.microsoft.com/office/drawing/2014/main" id="{E476A0E4-73CD-8726-8275-1CABE8FBBDDE}"/>
              </a:ext>
            </a:extLst>
          </p:cNvPr>
          <p:cNvSpPr/>
          <p:nvPr/>
        </p:nvSpPr>
        <p:spPr>
          <a:xfrm>
            <a:off x="0" y="6399524"/>
            <a:ext cx="12192000" cy="486519"/>
          </a:xfrm>
          <a:prstGeom prst="rect">
            <a:avLst/>
          </a:prstGeom>
          <a:solidFill>
            <a:srgbClr val="EF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178D15F-4240-4904-E188-FE7451F84F87}"/>
              </a:ext>
            </a:extLst>
          </p:cNvPr>
          <p:cNvSpPr txBox="1"/>
          <p:nvPr/>
        </p:nvSpPr>
        <p:spPr>
          <a:xfrm>
            <a:off x="9886154" y="6527591"/>
            <a:ext cx="2039399" cy="230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r" defTabSz="412750" rtl="0" eaLnBrk="1" fontAlgn="auto" latinLnBrk="0" hangingPunct="0">
              <a:lnSpc>
                <a:spcPts val="2000"/>
              </a:lnSpc>
              <a:spcBef>
                <a:spcPts val="0"/>
              </a:spcBef>
              <a:spcAft>
                <a:spcPts val="1200"/>
              </a:spcAft>
              <a:buClrTx/>
              <a:buSzTx/>
              <a:buFontTx/>
              <a:buNone/>
              <a:tabLst/>
              <a:defRPr/>
            </a:pPr>
            <a:fld id="{C4C97842-A908-B54D-A248-D581E8741F86}" type="slidenum">
              <a:rPr kumimoji="0" lang="en-IN" sz="1200" b="1" i="0" u="none" strike="noStrike" kern="1400" cap="none" normalizeH="0" noProof="0" smtClean="0">
                <a:ln>
                  <a:noFill/>
                </a:ln>
                <a:solidFill>
                  <a:schemeClr val="accent6">
                    <a:lumMod val="50000"/>
                  </a:schemeClr>
                </a:solidFill>
                <a:effectLst/>
                <a:uLnTx/>
                <a:uFillTx/>
                <a:latin typeface="Montserrat" panose="00000500000000000000" pitchFamily="50" charset="0"/>
                <a:ea typeface="Helvetica Neue"/>
                <a:cs typeface="Helvetica Neue"/>
                <a:sym typeface="Helvetica Neue"/>
              </a:rPr>
              <a:t>2</a:t>
            </a:fld>
            <a:endParaRPr kumimoji="0" lang="en-IN" sz="1200" b="1" i="0" u="none" strike="noStrike" kern="1400" cap="none" normalizeH="0" noProof="0" dirty="0">
              <a:ln>
                <a:noFill/>
              </a:ln>
              <a:solidFill>
                <a:schemeClr val="accent6">
                  <a:lumMod val="50000"/>
                </a:schemeClr>
              </a:solidFill>
              <a:effectLst/>
              <a:uLnTx/>
              <a:uFillTx/>
              <a:latin typeface="Montserrat" panose="00000500000000000000" pitchFamily="50" charset="0"/>
              <a:ea typeface="Helvetica Neue"/>
              <a:cs typeface="Helvetica Neue"/>
              <a:sym typeface="Helvetica Neue"/>
            </a:endParaRPr>
          </a:p>
        </p:txBody>
      </p:sp>
      <p:cxnSp>
        <p:nvCxnSpPr>
          <p:cNvPr id="31" name="Straight Connector 30">
            <a:extLst>
              <a:ext uri="{FF2B5EF4-FFF2-40B4-BE49-F238E27FC236}">
                <a16:creationId xmlns:a16="http://schemas.microsoft.com/office/drawing/2014/main" id="{75C50DC9-8235-49ED-9FEF-9C2AE3DDAF4D}"/>
              </a:ext>
            </a:extLst>
          </p:cNvPr>
          <p:cNvCxnSpPr>
            <a:cxnSpLocks/>
          </p:cNvCxnSpPr>
          <p:nvPr/>
        </p:nvCxnSpPr>
        <p:spPr>
          <a:xfrm>
            <a:off x="1151426" y="1582356"/>
            <a:ext cx="0" cy="358694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5194293-5283-BBA0-0743-DA7884FE7BA7}"/>
              </a:ext>
            </a:extLst>
          </p:cNvPr>
          <p:cNvSpPr txBox="1"/>
          <p:nvPr/>
        </p:nvSpPr>
        <p:spPr>
          <a:xfrm>
            <a:off x="477981" y="1696509"/>
            <a:ext cx="594845" cy="297646"/>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75000"/>
                  </a:schemeClr>
                </a:solidFill>
                <a:latin typeface="Montserrat" panose="00000500000000000000" pitchFamily="50" charset="0"/>
                <a:cs typeface="Poppins Medium" panose="00000600000000000000" pitchFamily="2" charset="0"/>
              </a:rPr>
              <a:t>01</a:t>
            </a:r>
            <a:endParaRPr lang="en-US" sz="2800" dirty="0">
              <a:ln w="19050">
                <a:noFill/>
              </a:ln>
              <a:solidFill>
                <a:schemeClr val="accent1">
                  <a:lumMod val="75000"/>
                </a:schemeClr>
              </a:solidFill>
              <a:latin typeface="Montserrat" panose="00000500000000000000" pitchFamily="50" charset="0"/>
              <a:cs typeface="Poppins Medium" panose="00000600000000000000" pitchFamily="2" charset="0"/>
            </a:endParaRPr>
          </a:p>
        </p:txBody>
      </p:sp>
      <p:sp>
        <p:nvSpPr>
          <p:cNvPr id="33"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B43DE831-6EC5-0236-662F-62F5A08F352F}"/>
              </a:ext>
            </a:extLst>
          </p:cNvPr>
          <p:cNvSpPr txBox="1"/>
          <p:nvPr/>
        </p:nvSpPr>
        <p:spPr>
          <a:xfrm>
            <a:off x="1242356" y="1561309"/>
            <a:ext cx="1046340" cy="131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 there is a negative Profit(loss) associated with Green Tea (Green Tea also was the lowest in terms of sales)</a:t>
            </a:r>
            <a:endParaRPr kumimoji="0" lang="en-IN" sz="900" b="0" i="0" u="none" strike="noStrike" kern="1400" cap="none" normalizeH="0" noProof="0" dirty="0">
              <a:ln>
                <a:noFill/>
              </a:ln>
              <a:effectLst/>
              <a:uLnTx/>
              <a:uFillTx/>
              <a:latin typeface="Montserrat" panose="00000500000000000000" pitchFamily="50" charset="0"/>
              <a:ea typeface="Helvetica Neue"/>
              <a:cs typeface="Helvetica Neue"/>
              <a:sym typeface="Helvetica Neue"/>
            </a:endParaRPr>
          </a:p>
        </p:txBody>
      </p:sp>
      <p:cxnSp>
        <p:nvCxnSpPr>
          <p:cNvPr id="34" name="Straight Connector 33">
            <a:extLst>
              <a:ext uri="{FF2B5EF4-FFF2-40B4-BE49-F238E27FC236}">
                <a16:creationId xmlns:a16="http://schemas.microsoft.com/office/drawing/2014/main" id="{D4132EC1-520F-63D5-A306-1B8C31D979C0}"/>
              </a:ext>
            </a:extLst>
          </p:cNvPr>
          <p:cNvCxnSpPr>
            <a:cxnSpLocks/>
          </p:cNvCxnSpPr>
          <p:nvPr/>
        </p:nvCxnSpPr>
        <p:spPr>
          <a:xfrm>
            <a:off x="2546708" y="2615234"/>
            <a:ext cx="0" cy="245454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4471A0-0796-90EF-57A3-172ACC6FBE84}"/>
              </a:ext>
            </a:extLst>
          </p:cNvPr>
          <p:cNvSpPr txBox="1"/>
          <p:nvPr/>
        </p:nvSpPr>
        <p:spPr>
          <a:xfrm>
            <a:off x="1873263" y="2726394"/>
            <a:ext cx="594845" cy="297646"/>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75000"/>
                  </a:schemeClr>
                </a:solidFill>
                <a:latin typeface="Montserrat" panose="00000500000000000000" pitchFamily="50" charset="0"/>
                <a:cs typeface="Poppins Medium" panose="00000600000000000000" pitchFamily="2" charset="0"/>
              </a:rPr>
              <a:t>02</a:t>
            </a:r>
            <a:endParaRPr lang="en-US" sz="2800" dirty="0">
              <a:ln w="19050">
                <a:noFill/>
              </a:ln>
              <a:solidFill>
                <a:schemeClr val="accent1">
                  <a:lumMod val="75000"/>
                </a:schemeClr>
              </a:solidFill>
              <a:latin typeface="Montserrat" panose="00000500000000000000" pitchFamily="50" charset="0"/>
              <a:cs typeface="Poppins Medium" panose="00000600000000000000" pitchFamily="2" charset="0"/>
            </a:endParaRPr>
          </a:p>
        </p:txBody>
      </p:sp>
      <p:sp>
        <p:nvSpPr>
          <p:cNvPr id="36"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10B5AAB7-C3E8-A1E0-2F24-BEE7071E7E0A}"/>
              </a:ext>
            </a:extLst>
          </p:cNvPr>
          <p:cNvSpPr txBox="1"/>
          <p:nvPr/>
        </p:nvSpPr>
        <p:spPr>
          <a:xfrm>
            <a:off x="2637638" y="2591194"/>
            <a:ext cx="1058976" cy="1790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Negative inventory balances :</a:t>
            </a:r>
            <a:endParaRPr lang="en-IN" sz="900" kern="1400" dirty="0">
              <a:latin typeface="Montserrat" panose="00000500000000000000" pitchFamily="50" charset="0"/>
              <a:ea typeface="Helvetica Neue"/>
              <a:cs typeface="Helvetica Neue"/>
              <a:sym typeface="Helvetica Neue"/>
            </a:endParaRPr>
          </a:p>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- 20 stores located in Massachusetts (Columbian)</a:t>
            </a:r>
          </a:p>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-68 stores in the south market (Caffe Latte)</a:t>
            </a:r>
          </a:p>
        </p:txBody>
      </p:sp>
      <p:cxnSp>
        <p:nvCxnSpPr>
          <p:cNvPr id="44" name="Straight Connector 43">
            <a:extLst>
              <a:ext uri="{FF2B5EF4-FFF2-40B4-BE49-F238E27FC236}">
                <a16:creationId xmlns:a16="http://schemas.microsoft.com/office/drawing/2014/main" id="{E4AA0774-17FE-A768-7E90-3A7B52209A26}"/>
              </a:ext>
            </a:extLst>
          </p:cNvPr>
          <p:cNvCxnSpPr>
            <a:cxnSpLocks/>
          </p:cNvCxnSpPr>
          <p:nvPr/>
        </p:nvCxnSpPr>
        <p:spPr>
          <a:xfrm>
            <a:off x="6096814" y="2907587"/>
            <a:ext cx="0" cy="153475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53B0242-F2C9-931A-D18B-BEF4D90F436C}"/>
              </a:ext>
            </a:extLst>
          </p:cNvPr>
          <p:cNvSpPr txBox="1"/>
          <p:nvPr/>
        </p:nvSpPr>
        <p:spPr>
          <a:xfrm>
            <a:off x="5423369" y="3023159"/>
            <a:ext cx="594845" cy="302840"/>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60000"/>
                    <a:lumOff val="40000"/>
                  </a:schemeClr>
                </a:solidFill>
                <a:latin typeface="Montserrat" panose="00000500000000000000" pitchFamily="50" charset="0"/>
                <a:cs typeface="Poppins Medium" panose="00000600000000000000" pitchFamily="2" charset="0"/>
              </a:rPr>
              <a:t>04</a:t>
            </a:r>
            <a:endParaRPr lang="en-US" sz="2800" dirty="0">
              <a:ln w="19050">
                <a:noFill/>
              </a:ln>
              <a:solidFill>
                <a:schemeClr val="accent1"/>
              </a:solidFill>
              <a:latin typeface="Montserrat" panose="00000500000000000000" pitchFamily="50" charset="0"/>
              <a:cs typeface="Poppins Medium" panose="00000600000000000000" pitchFamily="2" charset="0"/>
            </a:endParaRPr>
          </a:p>
        </p:txBody>
      </p:sp>
      <p:sp>
        <p:nvSpPr>
          <p:cNvPr id="5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1546BC63-D2D6-D33A-1145-B024FA1552E4}"/>
              </a:ext>
            </a:extLst>
          </p:cNvPr>
          <p:cNvSpPr txBox="1"/>
          <p:nvPr/>
        </p:nvSpPr>
        <p:spPr>
          <a:xfrm>
            <a:off x="6187743" y="2878681"/>
            <a:ext cx="1000163" cy="1138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highest profit margin &amp; inventory turnover:</a:t>
            </a:r>
          </a:p>
          <a:p>
            <a:pPr lvl="0" defTabSz="412750" hangingPunct="0">
              <a:lnSpc>
                <a:spcPct val="120000"/>
              </a:lnSpc>
              <a:spcAft>
                <a:spcPts val="1200"/>
              </a:spcAft>
              <a:defRPr/>
            </a:pPr>
            <a:r>
              <a:rPr lang="en-IN" sz="900" kern="1400" dirty="0">
                <a:latin typeface="Montserrat" panose="00000500000000000000" pitchFamily="50" charset="0"/>
                <a:ea typeface="Helvetica Neue"/>
                <a:cs typeface="Helvetica Neue"/>
                <a:sym typeface="Helvetica Neue"/>
              </a:rPr>
              <a:t>New Hampshire (East Market)</a:t>
            </a:r>
          </a:p>
        </p:txBody>
      </p:sp>
      <p:cxnSp>
        <p:nvCxnSpPr>
          <p:cNvPr id="54" name="Straight Connector 53">
            <a:extLst>
              <a:ext uri="{FF2B5EF4-FFF2-40B4-BE49-F238E27FC236}">
                <a16:creationId xmlns:a16="http://schemas.microsoft.com/office/drawing/2014/main" id="{8C766106-6887-2598-4431-1F901E2F41A7}"/>
              </a:ext>
            </a:extLst>
          </p:cNvPr>
          <p:cNvCxnSpPr>
            <a:cxnSpLocks/>
          </p:cNvCxnSpPr>
          <p:nvPr/>
        </p:nvCxnSpPr>
        <p:spPr>
          <a:xfrm>
            <a:off x="7940386" y="1567543"/>
            <a:ext cx="0" cy="32291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93021A4-5107-60DB-A36F-561BD2D445AE}"/>
              </a:ext>
            </a:extLst>
          </p:cNvPr>
          <p:cNvSpPr txBox="1"/>
          <p:nvPr/>
        </p:nvSpPr>
        <p:spPr>
          <a:xfrm>
            <a:off x="7266941" y="1697924"/>
            <a:ext cx="594845" cy="297646"/>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60000"/>
                    <a:lumOff val="40000"/>
                  </a:schemeClr>
                </a:solidFill>
                <a:latin typeface="Montserrat" panose="00000500000000000000" pitchFamily="50" charset="0"/>
                <a:cs typeface="Poppins Medium" panose="00000600000000000000" pitchFamily="2" charset="0"/>
              </a:rPr>
              <a:t>05</a:t>
            </a:r>
            <a:endParaRPr lang="en-US" sz="2800" dirty="0">
              <a:ln w="19050">
                <a:noFill/>
              </a:ln>
              <a:solidFill>
                <a:schemeClr val="accent1"/>
              </a:solidFill>
              <a:latin typeface="Montserrat" panose="00000500000000000000" pitchFamily="50" charset="0"/>
              <a:cs typeface="Poppins Medium" panose="00000600000000000000" pitchFamily="2" charset="0"/>
            </a:endParaRPr>
          </a:p>
        </p:txBody>
      </p:sp>
      <p:sp>
        <p:nvSpPr>
          <p:cNvPr id="56"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4126FE-7096-06D5-5F15-2CFF8FD976F9}"/>
              </a:ext>
            </a:extLst>
          </p:cNvPr>
          <p:cNvSpPr txBox="1"/>
          <p:nvPr/>
        </p:nvSpPr>
        <p:spPr>
          <a:xfrm>
            <a:off x="8031317" y="1562724"/>
            <a:ext cx="1046340" cy="131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 Top store in terms of Total sales was store (775)</a:t>
            </a:r>
            <a:r>
              <a:rPr lang="en-IN" sz="900" kern="1400" dirty="0">
                <a:latin typeface="Montserrat" panose="00000500000000000000" pitchFamily="50" charset="0"/>
                <a:ea typeface="Helvetica Neue"/>
                <a:cs typeface="Helvetica Neue"/>
                <a:sym typeface="Helvetica Neue"/>
              </a:rPr>
              <a:t>, Located in </a:t>
            </a:r>
            <a:r>
              <a:rPr lang="en-US" sz="900" kern="1400" dirty="0">
                <a:latin typeface="Montserrat" panose="00000500000000000000" pitchFamily="50" charset="0"/>
                <a:ea typeface="Helvetica Neue"/>
                <a:cs typeface="Helvetica Neue"/>
                <a:sym typeface="Helvetica Neue"/>
              </a:rPr>
              <a:t>Located in Nevada (West Market) (high turnover)(30380)</a:t>
            </a:r>
          </a:p>
        </p:txBody>
      </p:sp>
      <p:cxnSp>
        <p:nvCxnSpPr>
          <p:cNvPr id="59" name="Straight Connector 58">
            <a:extLst>
              <a:ext uri="{FF2B5EF4-FFF2-40B4-BE49-F238E27FC236}">
                <a16:creationId xmlns:a16="http://schemas.microsoft.com/office/drawing/2014/main" id="{218224FE-B1D8-B87F-EDF5-87B07748522E}"/>
              </a:ext>
            </a:extLst>
          </p:cNvPr>
          <p:cNvCxnSpPr>
            <a:cxnSpLocks/>
          </p:cNvCxnSpPr>
          <p:nvPr/>
        </p:nvCxnSpPr>
        <p:spPr>
          <a:xfrm>
            <a:off x="4738303" y="1582356"/>
            <a:ext cx="0" cy="4129675"/>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FD50D73-ABDD-AFC1-76A0-3F039D7B8E95}"/>
              </a:ext>
            </a:extLst>
          </p:cNvPr>
          <p:cNvSpPr txBox="1"/>
          <p:nvPr/>
        </p:nvSpPr>
        <p:spPr>
          <a:xfrm>
            <a:off x="4064858" y="1712750"/>
            <a:ext cx="594845" cy="297646"/>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60000"/>
                    <a:lumOff val="40000"/>
                  </a:schemeClr>
                </a:solidFill>
                <a:latin typeface="Montserrat" panose="00000500000000000000" pitchFamily="50" charset="0"/>
                <a:cs typeface="Poppins Medium" panose="00000600000000000000" pitchFamily="2" charset="0"/>
              </a:rPr>
              <a:t>03</a:t>
            </a:r>
            <a:endParaRPr lang="en-US" sz="2800" dirty="0">
              <a:ln w="19050">
                <a:noFill/>
              </a:ln>
              <a:solidFill>
                <a:schemeClr val="accent1"/>
              </a:solidFill>
              <a:latin typeface="Montserrat" panose="00000500000000000000" pitchFamily="50" charset="0"/>
              <a:cs typeface="Poppins Medium" panose="00000600000000000000" pitchFamily="2" charset="0"/>
            </a:endParaRPr>
          </a:p>
        </p:txBody>
      </p:sp>
      <p:sp>
        <p:nvSpPr>
          <p:cNvPr id="6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99EB161-4983-3F7F-3AD6-B717876438BF}"/>
              </a:ext>
            </a:extLst>
          </p:cNvPr>
          <p:cNvSpPr txBox="1"/>
          <p:nvPr/>
        </p:nvSpPr>
        <p:spPr>
          <a:xfrm>
            <a:off x="4829233" y="1577550"/>
            <a:ext cx="967733" cy="817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the average sales significantly increased in the third Q</a:t>
            </a:r>
            <a:endParaRPr lang="en-IN" sz="900" kern="1400" dirty="0">
              <a:latin typeface="Montserrat" panose="00000500000000000000" pitchFamily="50" charset="0"/>
              <a:ea typeface="Helvetica Neue"/>
              <a:cs typeface="Helvetica Neue"/>
              <a:sym typeface="Helvetica Neue"/>
            </a:endParaRPr>
          </a:p>
        </p:txBody>
      </p:sp>
      <p:cxnSp>
        <p:nvCxnSpPr>
          <p:cNvPr id="66" name="Straight Connector 65">
            <a:extLst>
              <a:ext uri="{FF2B5EF4-FFF2-40B4-BE49-F238E27FC236}">
                <a16:creationId xmlns:a16="http://schemas.microsoft.com/office/drawing/2014/main" id="{076ED84D-F40C-A7CD-FC04-CF15E3FE30C0}"/>
              </a:ext>
            </a:extLst>
          </p:cNvPr>
          <p:cNvCxnSpPr>
            <a:cxnSpLocks/>
          </p:cNvCxnSpPr>
          <p:nvPr/>
        </p:nvCxnSpPr>
        <p:spPr>
          <a:xfrm>
            <a:off x="10842524" y="1744768"/>
            <a:ext cx="0" cy="3304543"/>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ABEF54B-856A-9249-3148-01AE3255F536}"/>
              </a:ext>
            </a:extLst>
          </p:cNvPr>
          <p:cNvSpPr txBox="1"/>
          <p:nvPr/>
        </p:nvSpPr>
        <p:spPr>
          <a:xfrm>
            <a:off x="10169079" y="1879863"/>
            <a:ext cx="594845" cy="297646"/>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60000"/>
                    <a:lumOff val="40000"/>
                  </a:schemeClr>
                </a:solidFill>
                <a:latin typeface="Montserrat" panose="00000500000000000000" pitchFamily="50" charset="0"/>
                <a:cs typeface="Poppins Medium" panose="00000600000000000000" pitchFamily="2" charset="0"/>
              </a:rPr>
              <a:t>07</a:t>
            </a:r>
            <a:endParaRPr lang="en-US" sz="2800" dirty="0">
              <a:ln w="19050">
                <a:noFill/>
              </a:ln>
              <a:solidFill>
                <a:schemeClr val="accent1"/>
              </a:solidFill>
              <a:latin typeface="Montserrat" panose="00000500000000000000" pitchFamily="50" charset="0"/>
              <a:cs typeface="Poppins Medium" panose="00000600000000000000" pitchFamily="2" charset="0"/>
            </a:endParaRPr>
          </a:p>
        </p:txBody>
      </p:sp>
      <p:sp>
        <p:nvSpPr>
          <p:cNvPr id="6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87126F60-AEAF-E1C4-B3BC-C9985CC3DE97}"/>
              </a:ext>
            </a:extLst>
          </p:cNvPr>
          <p:cNvSpPr txBox="1"/>
          <p:nvPr/>
        </p:nvSpPr>
        <p:spPr>
          <a:xfrm>
            <a:off x="10933454" y="1744663"/>
            <a:ext cx="948644" cy="1138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Espresso &amp; Coffee (mode Price 190)</a:t>
            </a:r>
          </a:p>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Herbal Tea &amp; Tea (mode Price 43)</a:t>
            </a:r>
          </a:p>
        </p:txBody>
      </p:sp>
      <p:cxnSp>
        <p:nvCxnSpPr>
          <p:cNvPr id="73" name="Straight Connector 72">
            <a:extLst>
              <a:ext uri="{FF2B5EF4-FFF2-40B4-BE49-F238E27FC236}">
                <a16:creationId xmlns:a16="http://schemas.microsoft.com/office/drawing/2014/main" id="{3F1A0886-8CD8-18B7-4195-11B1B3560991}"/>
              </a:ext>
            </a:extLst>
          </p:cNvPr>
          <p:cNvCxnSpPr>
            <a:cxnSpLocks/>
          </p:cNvCxnSpPr>
          <p:nvPr/>
        </p:nvCxnSpPr>
        <p:spPr>
          <a:xfrm>
            <a:off x="9391375" y="2816050"/>
            <a:ext cx="0" cy="188690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6F874FF-E1B2-41C3-EE45-EDB748163D88}"/>
              </a:ext>
            </a:extLst>
          </p:cNvPr>
          <p:cNvSpPr txBox="1"/>
          <p:nvPr/>
        </p:nvSpPr>
        <p:spPr>
          <a:xfrm>
            <a:off x="8717930" y="2926593"/>
            <a:ext cx="594845" cy="297646"/>
          </a:xfrm>
          <a:prstGeom prst="rect">
            <a:avLst/>
          </a:prstGeom>
          <a:noFill/>
          <a:ln>
            <a:noFill/>
          </a:ln>
        </p:spPr>
        <p:txBody>
          <a:bodyPr wrap="square" lIns="0" tIns="0" rIns="0" bIns="0" rtlCol="0" anchor="ctr">
            <a:spAutoFit/>
          </a:bodyPr>
          <a:lstStyle/>
          <a:p>
            <a:pPr algn="r">
              <a:lnSpc>
                <a:spcPct val="80000"/>
              </a:lnSpc>
            </a:pPr>
            <a:r>
              <a:rPr lang="en-US" sz="2400" b="1" dirty="0">
                <a:ln w="19050">
                  <a:noFill/>
                </a:ln>
                <a:solidFill>
                  <a:schemeClr val="accent1">
                    <a:lumMod val="60000"/>
                    <a:lumOff val="40000"/>
                  </a:schemeClr>
                </a:solidFill>
                <a:latin typeface="Montserrat" panose="00000500000000000000" pitchFamily="50" charset="0"/>
                <a:cs typeface="Poppins Medium" panose="00000600000000000000" pitchFamily="2" charset="0"/>
              </a:rPr>
              <a:t>06</a:t>
            </a:r>
            <a:endParaRPr lang="en-US" sz="2800" dirty="0">
              <a:ln w="19050">
                <a:noFill/>
              </a:ln>
              <a:solidFill>
                <a:schemeClr val="accent1"/>
              </a:solidFill>
              <a:latin typeface="Montserrat" panose="00000500000000000000" pitchFamily="50" charset="0"/>
              <a:cs typeface="Poppins Medium" panose="00000600000000000000" pitchFamily="2" charset="0"/>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89F2E9A0-3401-D3D9-D49F-BF3FC6CD3888}"/>
              </a:ext>
            </a:extLst>
          </p:cNvPr>
          <p:cNvSpPr txBox="1"/>
          <p:nvPr/>
        </p:nvSpPr>
        <p:spPr>
          <a:xfrm>
            <a:off x="9482305" y="2791393"/>
            <a:ext cx="1098139" cy="817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lvl="0" defTabSz="412750" hangingPunct="0">
              <a:lnSpc>
                <a:spcPct val="120000"/>
              </a:lnSpc>
              <a:spcAft>
                <a:spcPts val="1200"/>
              </a:spcAft>
              <a:defRPr/>
            </a:pPr>
            <a:r>
              <a:rPr lang="en-US" sz="900" kern="1400" dirty="0">
                <a:latin typeface="Montserrat" panose="00000500000000000000" pitchFamily="50" charset="0"/>
                <a:ea typeface="Helvetica Neue"/>
                <a:cs typeface="Helvetica Neue"/>
                <a:sym typeface="Helvetica Neue"/>
              </a:rPr>
              <a:t> Maximum total sales over the two years were generated by California ( $96892</a:t>
            </a:r>
            <a:r>
              <a:rPr lang="en-US" sz="800" kern="1400" dirty="0">
                <a:latin typeface="Montserrat" panose="00000500000000000000" pitchFamily="50" charset="0"/>
                <a:ea typeface="Helvetica Neue"/>
                <a:cs typeface="Helvetica Neue"/>
                <a:sym typeface="Helvetica Neue"/>
              </a:rPr>
              <a:t>)</a:t>
            </a:r>
            <a:endParaRPr lang="en-IN" sz="800" kern="1400" dirty="0">
              <a:latin typeface="Montserrat" panose="00000500000000000000" pitchFamily="50" charset="0"/>
              <a:ea typeface="Helvetica Neue"/>
              <a:cs typeface="Helvetica Neue"/>
              <a:sym typeface="Helvetica Neue"/>
            </a:endParaRPr>
          </a:p>
        </p:txBody>
      </p:sp>
    </p:spTree>
    <p:extLst>
      <p:ext uri="{BB962C8B-B14F-4D97-AF65-F5344CB8AC3E}">
        <p14:creationId xmlns:p14="http://schemas.microsoft.com/office/powerpoint/2010/main" val="2517701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500"/>
                                        <p:tgtEl>
                                          <p:spTgt spid="23"/>
                                        </p:tgtEl>
                                      </p:cBhvr>
                                    </p:animEffect>
                                    <p:anim calcmode="lin" valueType="num">
                                      <p:cBhvr>
                                        <p:cTn id="8" dur="1500" fill="hold"/>
                                        <p:tgtEl>
                                          <p:spTgt spid="23"/>
                                        </p:tgtEl>
                                        <p:attrNameLst>
                                          <p:attrName>ppt_x</p:attrName>
                                        </p:attrNameLst>
                                      </p:cBhvr>
                                      <p:tavLst>
                                        <p:tav tm="0">
                                          <p:val>
                                            <p:strVal val="#ppt_x"/>
                                          </p:val>
                                        </p:tav>
                                        <p:tav tm="100000">
                                          <p:val>
                                            <p:strVal val="#ppt_x"/>
                                          </p:val>
                                        </p:tav>
                                      </p:tavLst>
                                    </p:anim>
                                    <p:anim calcmode="lin" valueType="num">
                                      <p:cBhvr>
                                        <p:cTn id="9" dur="1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500"/>
                                        <p:tgtEl>
                                          <p:spTgt spid="18"/>
                                        </p:tgtEl>
                                      </p:cBhvr>
                                    </p:animEffect>
                                    <p:anim calcmode="lin" valueType="num">
                                      <p:cBhvr>
                                        <p:cTn id="13" dur="1500" fill="hold"/>
                                        <p:tgtEl>
                                          <p:spTgt spid="18"/>
                                        </p:tgtEl>
                                        <p:attrNameLst>
                                          <p:attrName>ppt_x</p:attrName>
                                        </p:attrNameLst>
                                      </p:cBhvr>
                                      <p:tavLst>
                                        <p:tav tm="0">
                                          <p:val>
                                            <p:strVal val="#ppt_x"/>
                                          </p:val>
                                        </p:tav>
                                        <p:tav tm="100000">
                                          <p:val>
                                            <p:strVal val="#ppt_x"/>
                                          </p:val>
                                        </p:tav>
                                      </p:tavLst>
                                    </p:anim>
                                    <p:anim calcmode="lin" valueType="num">
                                      <p:cBhvr>
                                        <p:cTn id="14" dur="1500" fill="hold"/>
                                        <p:tgtEl>
                                          <p:spTgt spid="18"/>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150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1500"/>
                                        <p:tgtEl>
                                          <p:spTgt spid="31"/>
                                        </p:tgtEl>
                                      </p:cBhvr>
                                    </p:animEffect>
                                  </p:childTnLst>
                                </p:cTn>
                              </p:par>
                              <p:par>
                                <p:cTn id="18" presetID="22" presetClass="entr" presetSubtype="4" fill="hold" nodeType="withEffect">
                                  <p:stCondLst>
                                    <p:cond delay="150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1500"/>
                                        <p:tgtEl>
                                          <p:spTgt spid="34"/>
                                        </p:tgtEl>
                                      </p:cBhvr>
                                    </p:animEffect>
                                  </p:childTnLst>
                                </p:cTn>
                              </p:par>
                              <p:par>
                                <p:cTn id="21" presetID="22" presetClass="entr" presetSubtype="4" fill="hold" nodeType="withEffect">
                                  <p:stCondLst>
                                    <p:cond delay="1500"/>
                                  </p:stCondLst>
                                  <p:childTnLst>
                                    <p:set>
                                      <p:cBhvr>
                                        <p:cTn id="22" dur="1" fill="hold">
                                          <p:stCondLst>
                                            <p:cond delay="0"/>
                                          </p:stCondLst>
                                        </p:cTn>
                                        <p:tgtEl>
                                          <p:spTgt spid="59"/>
                                        </p:tgtEl>
                                        <p:attrNameLst>
                                          <p:attrName>style.visibility</p:attrName>
                                        </p:attrNameLst>
                                      </p:cBhvr>
                                      <p:to>
                                        <p:strVal val="visible"/>
                                      </p:to>
                                    </p:set>
                                    <p:animEffect transition="in" filter="wipe(down)">
                                      <p:cBhvr>
                                        <p:cTn id="23" dur="1500"/>
                                        <p:tgtEl>
                                          <p:spTgt spid="59"/>
                                        </p:tgtEl>
                                      </p:cBhvr>
                                    </p:animEffect>
                                  </p:childTnLst>
                                </p:cTn>
                              </p:par>
                              <p:par>
                                <p:cTn id="24" presetID="22" presetClass="entr" presetSubtype="4" fill="hold" nodeType="withEffect">
                                  <p:stCondLst>
                                    <p:cond delay="150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1500"/>
                                        <p:tgtEl>
                                          <p:spTgt spid="44"/>
                                        </p:tgtEl>
                                      </p:cBhvr>
                                    </p:animEffect>
                                  </p:childTnLst>
                                </p:cTn>
                              </p:par>
                              <p:par>
                                <p:cTn id="27" presetID="22" presetClass="entr" presetSubtype="4" fill="hold" nodeType="withEffect">
                                  <p:stCondLst>
                                    <p:cond delay="1500"/>
                                  </p:stCondLst>
                                  <p:childTnLst>
                                    <p:set>
                                      <p:cBhvr>
                                        <p:cTn id="28" dur="1" fill="hold">
                                          <p:stCondLst>
                                            <p:cond delay="0"/>
                                          </p:stCondLst>
                                        </p:cTn>
                                        <p:tgtEl>
                                          <p:spTgt spid="54"/>
                                        </p:tgtEl>
                                        <p:attrNameLst>
                                          <p:attrName>style.visibility</p:attrName>
                                        </p:attrNameLst>
                                      </p:cBhvr>
                                      <p:to>
                                        <p:strVal val="visible"/>
                                      </p:to>
                                    </p:set>
                                    <p:animEffect transition="in" filter="wipe(down)">
                                      <p:cBhvr>
                                        <p:cTn id="29" dur="1500"/>
                                        <p:tgtEl>
                                          <p:spTgt spid="54"/>
                                        </p:tgtEl>
                                      </p:cBhvr>
                                    </p:animEffect>
                                  </p:childTnLst>
                                </p:cTn>
                              </p:par>
                              <p:par>
                                <p:cTn id="30" presetID="22" presetClass="entr" presetSubtype="4" fill="hold" nodeType="withEffect">
                                  <p:stCondLst>
                                    <p:cond delay="1500"/>
                                  </p:stCondLst>
                                  <p:childTnLst>
                                    <p:set>
                                      <p:cBhvr>
                                        <p:cTn id="31" dur="1" fill="hold">
                                          <p:stCondLst>
                                            <p:cond delay="0"/>
                                          </p:stCondLst>
                                        </p:cTn>
                                        <p:tgtEl>
                                          <p:spTgt spid="73"/>
                                        </p:tgtEl>
                                        <p:attrNameLst>
                                          <p:attrName>style.visibility</p:attrName>
                                        </p:attrNameLst>
                                      </p:cBhvr>
                                      <p:to>
                                        <p:strVal val="visible"/>
                                      </p:to>
                                    </p:set>
                                    <p:animEffect transition="in" filter="wipe(down)">
                                      <p:cBhvr>
                                        <p:cTn id="32" dur="1500"/>
                                        <p:tgtEl>
                                          <p:spTgt spid="73"/>
                                        </p:tgtEl>
                                      </p:cBhvr>
                                    </p:animEffect>
                                  </p:childTnLst>
                                </p:cTn>
                              </p:par>
                              <p:par>
                                <p:cTn id="33" presetID="22" presetClass="entr" presetSubtype="4" fill="hold" nodeType="withEffect">
                                  <p:stCondLst>
                                    <p:cond delay="150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1500"/>
                                        <p:tgtEl>
                                          <p:spTgt spid="66"/>
                                        </p:tgtEl>
                                      </p:cBhvr>
                                    </p:animEffect>
                                  </p:childTnLst>
                                </p:cTn>
                              </p:par>
                              <p:par>
                                <p:cTn id="36" presetID="23" presetClass="entr" presetSubtype="16" fill="hold" grpId="0" nodeType="withEffect">
                                  <p:stCondLst>
                                    <p:cond delay="25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1500" fill="hold"/>
                                        <p:tgtEl>
                                          <p:spTgt spid="32"/>
                                        </p:tgtEl>
                                        <p:attrNameLst>
                                          <p:attrName>ppt_w</p:attrName>
                                        </p:attrNameLst>
                                      </p:cBhvr>
                                      <p:tavLst>
                                        <p:tav tm="0">
                                          <p:val>
                                            <p:fltVal val="0"/>
                                          </p:val>
                                        </p:tav>
                                        <p:tav tm="100000">
                                          <p:val>
                                            <p:strVal val="#ppt_w"/>
                                          </p:val>
                                        </p:tav>
                                      </p:tavLst>
                                    </p:anim>
                                    <p:anim calcmode="lin" valueType="num">
                                      <p:cBhvr>
                                        <p:cTn id="39" dur="1500" fill="hold"/>
                                        <p:tgtEl>
                                          <p:spTgt spid="32"/>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2500"/>
                                  </p:stCondLst>
                                  <p:childTnLst>
                                    <p:set>
                                      <p:cBhvr>
                                        <p:cTn id="41" dur="1" fill="hold">
                                          <p:stCondLst>
                                            <p:cond delay="0"/>
                                          </p:stCondLst>
                                        </p:cTn>
                                        <p:tgtEl>
                                          <p:spTgt spid="35"/>
                                        </p:tgtEl>
                                        <p:attrNameLst>
                                          <p:attrName>style.visibility</p:attrName>
                                        </p:attrNameLst>
                                      </p:cBhvr>
                                      <p:to>
                                        <p:strVal val="visible"/>
                                      </p:to>
                                    </p:set>
                                    <p:anim calcmode="lin" valueType="num">
                                      <p:cBhvr>
                                        <p:cTn id="42" dur="1500" fill="hold"/>
                                        <p:tgtEl>
                                          <p:spTgt spid="35"/>
                                        </p:tgtEl>
                                        <p:attrNameLst>
                                          <p:attrName>ppt_w</p:attrName>
                                        </p:attrNameLst>
                                      </p:cBhvr>
                                      <p:tavLst>
                                        <p:tav tm="0">
                                          <p:val>
                                            <p:fltVal val="0"/>
                                          </p:val>
                                        </p:tav>
                                        <p:tav tm="100000">
                                          <p:val>
                                            <p:strVal val="#ppt_w"/>
                                          </p:val>
                                        </p:tav>
                                      </p:tavLst>
                                    </p:anim>
                                    <p:anim calcmode="lin" valueType="num">
                                      <p:cBhvr>
                                        <p:cTn id="43" dur="1500" fill="hold"/>
                                        <p:tgtEl>
                                          <p:spTgt spid="35"/>
                                        </p:tgtEl>
                                        <p:attrNameLst>
                                          <p:attrName>ppt_h</p:attrName>
                                        </p:attrNameLst>
                                      </p:cBhvr>
                                      <p:tavLst>
                                        <p:tav tm="0">
                                          <p:val>
                                            <p:fltVal val="0"/>
                                          </p:val>
                                        </p:tav>
                                        <p:tav tm="100000">
                                          <p:val>
                                            <p:strVal val="#ppt_h"/>
                                          </p:val>
                                        </p:tav>
                                      </p:tavLst>
                                    </p:anim>
                                  </p:childTnLst>
                                </p:cTn>
                              </p:par>
                              <p:par>
                                <p:cTn id="44" presetID="23" presetClass="entr" presetSubtype="16" fill="hold" grpId="0" nodeType="withEffect">
                                  <p:stCondLst>
                                    <p:cond delay="2500"/>
                                  </p:stCondLst>
                                  <p:childTnLst>
                                    <p:set>
                                      <p:cBhvr>
                                        <p:cTn id="45" dur="1" fill="hold">
                                          <p:stCondLst>
                                            <p:cond delay="0"/>
                                          </p:stCondLst>
                                        </p:cTn>
                                        <p:tgtEl>
                                          <p:spTgt spid="60"/>
                                        </p:tgtEl>
                                        <p:attrNameLst>
                                          <p:attrName>style.visibility</p:attrName>
                                        </p:attrNameLst>
                                      </p:cBhvr>
                                      <p:to>
                                        <p:strVal val="visible"/>
                                      </p:to>
                                    </p:set>
                                    <p:anim calcmode="lin" valueType="num">
                                      <p:cBhvr>
                                        <p:cTn id="46" dur="1500" fill="hold"/>
                                        <p:tgtEl>
                                          <p:spTgt spid="60"/>
                                        </p:tgtEl>
                                        <p:attrNameLst>
                                          <p:attrName>ppt_w</p:attrName>
                                        </p:attrNameLst>
                                      </p:cBhvr>
                                      <p:tavLst>
                                        <p:tav tm="0">
                                          <p:val>
                                            <p:fltVal val="0"/>
                                          </p:val>
                                        </p:tav>
                                        <p:tav tm="100000">
                                          <p:val>
                                            <p:strVal val="#ppt_w"/>
                                          </p:val>
                                        </p:tav>
                                      </p:tavLst>
                                    </p:anim>
                                    <p:anim calcmode="lin" valueType="num">
                                      <p:cBhvr>
                                        <p:cTn id="47" dur="1500" fill="hold"/>
                                        <p:tgtEl>
                                          <p:spTgt spid="60"/>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2500"/>
                                  </p:stCondLst>
                                  <p:childTnLst>
                                    <p:set>
                                      <p:cBhvr>
                                        <p:cTn id="49" dur="1" fill="hold">
                                          <p:stCondLst>
                                            <p:cond delay="0"/>
                                          </p:stCondLst>
                                        </p:cTn>
                                        <p:tgtEl>
                                          <p:spTgt spid="50"/>
                                        </p:tgtEl>
                                        <p:attrNameLst>
                                          <p:attrName>style.visibility</p:attrName>
                                        </p:attrNameLst>
                                      </p:cBhvr>
                                      <p:to>
                                        <p:strVal val="visible"/>
                                      </p:to>
                                    </p:set>
                                    <p:anim calcmode="lin" valueType="num">
                                      <p:cBhvr>
                                        <p:cTn id="50" dur="1500" fill="hold"/>
                                        <p:tgtEl>
                                          <p:spTgt spid="50"/>
                                        </p:tgtEl>
                                        <p:attrNameLst>
                                          <p:attrName>ppt_w</p:attrName>
                                        </p:attrNameLst>
                                      </p:cBhvr>
                                      <p:tavLst>
                                        <p:tav tm="0">
                                          <p:val>
                                            <p:fltVal val="0"/>
                                          </p:val>
                                        </p:tav>
                                        <p:tav tm="100000">
                                          <p:val>
                                            <p:strVal val="#ppt_w"/>
                                          </p:val>
                                        </p:tav>
                                      </p:tavLst>
                                    </p:anim>
                                    <p:anim calcmode="lin" valueType="num">
                                      <p:cBhvr>
                                        <p:cTn id="51" dur="1500" fill="hold"/>
                                        <p:tgtEl>
                                          <p:spTgt spid="50"/>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2500"/>
                                  </p:stCondLst>
                                  <p:childTnLst>
                                    <p:set>
                                      <p:cBhvr>
                                        <p:cTn id="53" dur="1" fill="hold">
                                          <p:stCondLst>
                                            <p:cond delay="0"/>
                                          </p:stCondLst>
                                        </p:cTn>
                                        <p:tgtEl>
                                          <p:spTgt spid="55"/>
                                        </p:tgtEl>
                                        <p:attrNameLst>
                                          <p:attrName>style.visibility</p:attrName>
                                        </p:attrNameLst>
                                      </p:cBhvr>
                                      <p:to>
                                        <p:strVal val="visible"/>
                                      </p:to>
                                    </p:set>
                                    <p:anim calcmode="lin" valueType="num">
                                      <p:cBhvr>
                                        <p:cTn id="54" dur="1500" fill="hold"/>
                                        <p:tgtEl>
                                          <p:spTgt spid="55"/>
                                        </p:tgtEl>
                                        <p:attrNameLst>
                                          <p:attrName>ppt_w</p:attrName>
                                        </p:attrNameLst>
                                      </p:cBhvr>
                                      <p:tavLst>
                                        <p:tav tm="0">
                                          <p:val>
                                            <p:fltVal val="0"/>
                                          </p:val>
                                        </p:tav>
                                        <p:tav tm="100000">
                                          <p:val>
                                            <p:strVal val="#ppt_w"/>
                                          </p:val>
                                        </p:tav>
                                      </p:tavLst>
                                    </p:anim>
                                    <p:anim calcmode="lin" valueType="num">
                                      <p:cBhvr>
                                        <p:cTn id="55" dur="1500" fill="hold"/>
                                        <p:tgtEl>
                                          <p:spTgt spid="55"/>
                                        </p:tgtEl>
                                        <p:attrNameLst>
                                          <p:attrName>ppt_h</p:attrName>
                                        </p:attrNameLst>
                                      </p:cBhvr>
                                      <p:tavLst>
                                        <p:tav tm="0">
                                          <p:val>
                                            <p:fltVal val="0"/>
                                          </p:val>
                                        </p:tav>
                                        <p:tav tm="100000">
                                          <p:val>
                                            <p:strVal val="#ppt_h"/>
                                          </p:val>
                                        </p:tav>
                                      </p:tavLst>
                                    </p:anim>
                                  </p:childTnLst>
                                </p:cTn>
                              </p:par>
                              <p:par>
                                <p:cTn id="56" presetID="23" presetClass="entr" presetSubtype="16" fill="hold" grpId="0" nodeType="withEffect">
                                  <p:stCondLst>
                                    <p:cond delay="2500"/>
                                  </p:stCondLst>
                                  <p:childTnLst>
                                    <p:set>
                                      <p:cBhvr>
                                        <p:cTn id="57" dur="1" fill="hold">
                                          <p:stCondLst>
                                            <p:cond delay="0"/>
                                          </p:stCondLst>
                                        </p:cTn>
                                        <p:tgtEl>
                                          <p:spTgt spid="82"/>
                                        </p:tgtEl>
                                        <p:attrNameLst>
                                          <p:attrName>style.visibility</p:attrName>
                                        </p:attrNameLst>
                                      </p:cBhvr>
                                      <p:to>
                                        <p:strVal val="visible"/>
                                      </p:to>
                                    </p:set>
                                    <p:anim calcmode="lin" valueType="num">
                                      <p:cBhvr>
                                        <p:cTn id="58" dur="1500" fill="hold"/>
                                        <p:tgtEl>
                                          <p:spTgt spid="82"/>
                                        </p:tgtEl>
                                        <p:attrNameLst>
                                          <p:attrName>ppt_w</p:attrName>
                                        </p:attrNameLst>
                                      </p:cBhvr>
                                      <p:tavLst>
                                        <p:tav tm="0">
                                          <p:val>
                                            <p:fltVal val="0"/>
                                          </p:val>
                                        </p:tav>
                                        <p:tav tm="100000">
                                          <p:val>
                                            <p:strVal val="#ppt_w"/>
                                          </p:val>
                                        </p:tav>
                                      </p:tavLst>
                                    </p:anim>
                                    <p:anim calcmode="lin" valueType="num">
                                      <p:cBhvr>
                                        <p:cTn id="59" dur="1500" fill="hold"/>
                                        <p:tgtEl>
                                          <p:spTgt spid="82"/>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2500"/>
                                  </p:stCondLst>
                                  <p:childTnLst>
                                    <p:set>
                                      <p:cBhvr>
                                        <p:cTn id="61" dur="1" fill="hold">
                                          <p:stCondLst>
                                            <p:cond delay="0"/>
                                          </p:stCondLst>
                                        </p:cTn>
                                        <p:tgtEl>
                                          <p:spTgt spid="67"/>
                                        </p:tgtEl>
                                        <p:attrNameLst>
                                          <p:attrName>style.visibility</p:attrName>
                                        </p:attrNameLst>
                                      </p:cBhvr>
                                      <p:to>
                                        <p:strVal val="visible"/>
                                      </p:to>
                                    </p:set>
                                    <p:anim calcmode="lin" valueType="num">
                                      <p:cBhvr>
                                        <p:cTn id="62" dur="1500" fill="hold"/>
                                        <p:tgtEl>
                                          <p:spTgt spid="67"/>
                                        </p:tgtEl>
                                        <p:attrNameLst>
                                          <p:attrName>ppt_w</p:attrName>
                                        </p:attrNameLst>
                                      </p:cBhvr>
                                      <p:tavLst>
                                        <p:tav tm="0">
                                          <p:val>
                                            <p:fltVal val="0"/>
                                          </p:val>
                                        </p:tav>
                                        <p:tav tm="100000">
                                          <p:val>
                                            <p:strVal val="#ppt_w"/>
                                          </p:val>
                                        </p:tav>
                                      </p:tavLst>
                                    </p:anim>
                                    <p:anim calcmode="lin" valueType="num">
                                      <p:cBhvr>
                                        <p:cTn id="63" dur="1500" fill="hold"/>
                                        <p:tgtEl>
                                          <p:spTgt spid="67"/>
                                        </p:tgtEl>
                                        <p:attrNameLst>
                                          <p:attrName>ppt_h</p:attrName>
                                        </p:attrNameLst>
                                      </p:cBhvr>
                                      <p:tavLst>
                                        <p:tav tm="0">
                                          <p:val>
                                            <p:fltVal val="0"/>
                                          </p:val>
                                        </p:tav>
                                        <p:tav tm="100000">
                                          <p:val>
                                            <p:strVal val="#ppt_h"/>
                                          </p:val>
                                        </p:tav>
                                      </p:tavLst>
                                    </p:anim>
                                  </p:childTnLst>
                                </p:cTn>
                              </p:par>
                              <p:par>
                                <p:cTn id="64" presetID="12" presetClass="entr" presetSubtype="8" fill="hold" grpId="0" nodeType="withEffect">
                                  <p:stCondLst>
                                    <p:cond delay="250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500"/>
                                        <p:tgtEl>
                                          <p:spTgt spid="36"/>
                                        </p:tgtEl>
                                        <p:attrNameLst>
                                          <p:attrName>ppt_x</p:attrName>
                                        </p:attrNameLst>
                                      </p:cBhvr>
                                      <p:tavLst>
                                        <p:tav tm="0">
                                          <p:val>
                                            <p:strVal val="#ppt_x-#ppt_w*1.125000"/>
                                          </p:val>
                                        </p:tav>
                                        <p:tav tm="100000">
                                          <p:val>
                                            <p:strVal val="#ppt_x"/>
                                          </p:val>
                                        </p:tav>
                                      </p:tavLst>
                                    </p:anim>
                                    <p:animEffect transition="in" filter="wipe(right)">
                                      <p:cBhvr>
                                        <p:cTn id="67" dur="1500"/>
                                        <p:tgtEl>
                                          <p:spTgt spid="36"/>
                                        </p:tgtEl>
                                      </p:cBhvr>
                                    </p:animEffect>
                                  </p:childTnLst>
                                </p:cTn>
                              </p:par>
                              <p:par>
                                <p:cTn id="68" presetID="12" presetClass="entr" presetSubtype="8" fill="hold" grpId="0" nodeType="withEffect">
                                  <p:stCondLst>
                                    <p:cond delay="250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1500"/>
                                        <p:tgtEl>
                                          <p:spTgt spid="33"/>
                                        </p:tgtEl>
                                        <p:attrNameLst>
                                          <p:attrName>ppt_x</p:attrName>
                                        </p:attrNameLst>
                                      </p:cBhvr>
                                      <p:tavLst>
                                        <p:tav tm="0">
                                          <p:val>
                                            <p:strVal val="#ppt_x-#ppt_w*1.125000"/>
                                          </p:val>
                                        </p:tav>
                                        <p:tav tm="100000">
                                          <p:val>
                                            <p:strVal val="#ppt_x"/>
                                          </p:val>
                                        </p:tav>
                                      </p:tavLst>
                                    </p:anim>
                                    <p:animEffect transition="in" filter="wipe(right)">
                                      <p:cBhvr>
                                        <p:cTn id="71" dur="1500"/>
                                        <p:tgtEl>
                                          <p:spTgt spid="33"/>
                                        </p:tgtEl>
                                      </p:cBhvr>
                                    </p:animEffect>
                                  </p:childTnLst>
                                </p:cTn>
                              </p:par>
                              <p:par>
                                <p:cTn id="72" presetID="12" presetClass="entr" presetSubtype="8" fill="hold" grpId="0" nodeType="withEffect">
                                  <p:stCondLst>
                                    <p:cond delay="2500"/>
                                  </p:stCondLst>
                                  <p:childTnLst>
                                    <p:set>
                                      <p:cBhvr>
                                        <p:cTn id="73" dur="1" fill="hold">
                                          <p:stCondLst>
                                            <p:cond delay="0"/>
                                          </p:stCondLst>
                                        </p:cTn>
                                        <p:tgtEl>
                                          <p:spTgt spid="61"/>
                                        </p:tgtEl>
                                        <p:attrNameLst>
                                          <p:attrName>style.visibility</p:attrName>
                                        </p:attrNameLst>
                                      </p:cBhvr>
                                      <p:to>
                                        <p:strVal val="visible"/>
                                      </p:to>
                                    </p:set>
                                    <p:anim calcmode="lin" valueType="num">
                                      <p:cBhvr additive="base">
                                        <p:cTn id="74" dur="1500"/>
                                        <p:tgtEl>
                                          <p:spTgt spid="61"/>
                                        </p:tgtEl>
                                        <p:attrNameLst>
                                          <p:attrName>ppt_x</p:attrName>
                                        </p:attrNameLst>
                                      </p:cBhvr>
                                      <p:tavLst>
                                        <p:tav tm="0">
                                          <p:val>
                                            <p:strVal val="#ppt_x-#ppt_w*1.125000"/>
                                          </p:val>
                                        </p:tav>
                                        <p:tav tm="100000">
                                          <p:val>
                                            <p:strVal val="#ppt_x"/>
                                          </p:val>
                                        </p:tav>
                                      </p:tavLst>
                                    </p:anim>
                                    <p:animEffect transition="in" filter="wipe(right)">
                                      <p:cBhvr>
                                        <p:cTn id="75" dur="1500"/>
                                        <p:tgtEl>
                                          <p:spTgt spid="61"/>
                                        </p:tgtEl>
                                      </p:cBhvr>
                                    </p:animEffect>
                                  </p:childTnLst>
                                </p:cTn>
                              </p:par>
                              <p:par>
                                <p:cTn id="76" presetID="12" presetClass="entr" presetSubtype="8" fill="hold" grpId="0" nodeType="withEffect">
                                  <p:stCondLst>
                                    <p:cond delay="250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1500"/>
                                        <p:tgtEl>
                                          <p:spTgt spid="51"/>
                                        </p:tgtEl>
                                        <p:attrNameLst>
                                          <p:attrName>ppt_x</p:attrName>
                                        </p:attrNameLst>
                                      </p:cBhvr>
                                      <p:tavLst>
                                        <p:tav tm="0">
                                          <p:val>
                                            <p:strVal val="#ppt_x-#ppt_w*1.125000"/>
                                          </p:val>
                                        </p:tav>
                                        <p:tav tm="100000">
                                          <p:val>
                                            <p:strVal val="#ppt_x"/>
                                          </p:val>
                                        </p:tav>
                                      </p:tavLst>
                                    </p:anim>
                                    <p:animEffect transition="in" filter="wipe(right)">
                                      <p:cBhvr>
                                        <p:cTn id="79" dur="1500"/>
                                        <p:tgtEl>
                                          <p:spTgt spid="51"/>
                                        </p:tgtEl>
                                      </p:cBhvr>
                                    </p:animEffect>
                                  </p:childTnLst>
                                </p:cTn>
                              </p:par>
                              <p:par>
                                <p:cTn id="80" presetID="12" presetClass="entr" presetSubtype="8" fill="hold" grpId="0" nodeType="withEffect">
                                  <p:stCondLst>
                                    <p:cond delay="2500"/>
                                  </p:stCondLst>
                                  <p:childTnLst>
                                    <p:set>
                                      <p:cBhvr>
                                        <p:cTn id="81" dur="1" fill="hold">
                                          <p:stCondLst>
                                            <p:cond delay="0"/>
                                          </p:stCondLst>
                                        </p:cTn>
                                        <p:tgtEl>
                                          <p:spTgt spid="56"/>
                                        </p:tgtEl>
                                        <p:attrNameLst>
                                          <p:attrName>style.visibility</p:attrName>
                                        </p:attrNameLst>
                                      </p:cBhvr>
                                      <p:to>
                                        <p:strVal val="visible"/>
                                      </p:to>
                                    </p:set>
                                    <p:anim calcmode="lin" valueType="num">
                                      <p:cBhvr additive="base">
                                        <p:cTn id="82" dur="1500"/>
                                        <p:tgtEl>
                                          <p:spTgt spid="56"/>
                                        </p:tgtEl>
                                        <p:attrNameLst>
                                          <p:attrName>ppt_x</p:attrName>
                                        </p:attrNameLst>
                                      </p:cBhvr>
                                      <p:tavLst>
                                        <p:tav tm="0">
                                          <p:val>
                                            <p:strVal val="#ppt_x-#ppt_w*1.125000"/>
                                          </p:val>
                                        </p:tav>
                                        <p:tav tm="100000">
                                          <p:val>
                                            <p:strVal val="#ppt_x"/>
                                          </p:val>
                                        </p:tav>
                                      </p:tavLst>
                                    </p:anim>
                                    <p:animEffect transition="in" filter="wipe(right)">
                                      <p:cBhvr>
                                        <p:cTn id="83" dur="1500"/>
                                        <p:tgtEl>
                                          <p:spTgt spid="56"/>
                                        </p:tgtEl>
                                      </p:cBhvr>
                                    </p:animEffect>
                                  </p:childTnLst>
                                </p:cTn>
                              </p:par>
                              <p:par>
                                <p:cTn id="84" presetID="12" presetClass="entr" presetSubtype="8" fill="hold" grpId="0" nodeType="withEffect">
                                  <p:stCondLst>
                                    <p:cond delay="2500"/>
                                  </p:stCondLst>
                                  <p:childTnLst>
                                    <p:set>
                                      <p:cBhvr>
                                        <p:cTn id="85" dur="1" fill="hold">
                                          <p:stCondLst>
                                            <p:cond delay="0"/>
                                          </p:stCondLst>
                                        </p:cTn>
                                        <p:tgtEl>
                                          <p:spTgt spid="83"/>
                                        </p:tgtEl>
                                        <p:attrNameLst>
                                          <p:attrName>style.visibility</p:attrName>
                                        </p:attrNameLst>
                                      </p:cBhvr>
                                      <p:to>
                                        <p:strVal val="visible"/>
                                      </p:to>
                                    </p:set>
                                    <p:anim calcmode="lin" valueType="num">
                                      <p:cBhvr additive="base">
                                        <p:cTn id="86" dur="1500"/>
                                        <p:tgtEl>
                                          <p:spTgt spid="83"/>
                                        </p:tgtEl>
                                        <p:attrNameLst>
                                          <p:attrName>ppt_x</p:attrName>
                                        </p:attrNameLst>
                                      </p:cBhvr>
                                      <p:tavLst>
                                        <p:tav tm="0">
                                          <p:val>
                                            <p:strVal val="#ppt_x-#ppt_w*1.125000"/>
                                          </p:val>
                                        </p:tav>
                                        <p:tav tm="100000">
                                          <p:val>
                                            <p:strVal val="#ppt_x"/>
                                          </p:val>
                                        </p:tav>
                                      </p:tavLst>
                                    </p:anim>
                                    <p:animEffect transition="in" filter="wipe(right)">
                                      <p:cBhvr>
                                        <p:cTn id="87" dur="1500"/>
                                        <p:tgtEl>
                                          <p:spTgt spid="83"/>
                                        </p:tgtEl>
                                      </p:cBhvr>
                                    </p:animEffect>
                                  </p:childTnLst>
                                </p:cTn>
                              </p:par>
                              <p:par>
                                <p:cTn id="88" presetID="12" presetClass="entr" presetSubtype="8" fill="hold" grpId="0" nodeType="withEffect">
                                  <p:stCondLst>
                                    <p:cond delay="2500"/>
                                  </p:stCondLst>
                                  <p:childTnLst>
                                    <p:set>
                                      <p:cBhvr>
                                        <p:cTn id="89" dur="1" fill="hold">
                                          <p:stCondLst>
                                            <p:cond delay="0"/>
                                          </p:stCondLst>
                                        </p:cTn>
                                        <p:tgtEl>
                                          <p:spTgt spid="68"/>
                                        </p:tgtEl>
                                        <p:attrNameLst>
                                          <p:attrName>style.visibility</p:attrName>
                                        </p:attrNameLst>
                                      </p:cBhvr>
                                      <p:to>
                                        <p:strVal val="visible"/>
                                      </p:to>
                                    </p:set>
                                    <p:anim calcmode="lin" valueType="num">
                                      <p:cBhvr additive="base">
                                        <p:cTn id="90" dur="1500"/>
                                        <p:tgtEl>
                                          <p:spTgt spid="68"/>
                                        </p:tgtEl>
                                        <p:attrNameLst>
                                          <p:attrName>ppt_x</p:attrName>
                                        </p:attrNameLst>
                                      </p:cBhvr>
                                      <p:tavLst>
                                        <p:tav tm="0">
                                          <p:val>
                                            <p:strVal val="#ppt_x-#ppt_w*1.125000"/>
                                          </p:val>
                                        </p:tav>
                                        <p:tav tm="100000">
                                          <p:val>
                                            <p:strVal val="#ppt_x"/>
                                          </p:val>
                                        </p:tav>
                                      </p:tavLst>
                                    </p:anim>
                                    <p:animEffect transition="in" filter="wipe(right)">
                                      <p:cBhvr>
                                        <p:cTn id="91" dur="1500"/>
                                        <p:tgtEl>
                                          <p:spTgt spid="68"/>
                                        </p:tgtEl>
                                      </p:cBhvr>
                                    </p:animEffect>
                                  </p:childTnLst>
                                </p:cTn>
                              </p:par>
                              <p:par>
                                <p:cTn id="92" presetID="2" presetClass="exit" presetSubtype="2" fill="hold" nodeType="withEffect">
                                  <p:stCondLst>
                                    <p:cond delay="0"/>
                                  </p:stCondLst>
                                  <p:childTnLst>
                                    <p:anim calcmode="lin" valueType="num">
                                      <p:cBhvr additive="base">
                                        <p:cTn id="93" dur="20000"/>
                                        <p:tgtEl>
                                          <p:spTgt spid="3"/>
                                        </p:tgtEl>
                                        <p:attrNameLst>
                                          <p:attrName>ppt_x</p:attrName>
                                        </p:attrNameLst>
                                      </p:cBhvr>
                                      <p:tavLst>
                                        <p:tav tm="0">
                                          <p:val>
                                            <p:strVal val="ppt_x"/>
                                          </p:val>
                                        </p:tav>
                                        <p:tav tm="100000">
                                          <p:val>
                                            <p:strVal val="1+ppt_w/2"/>
                                          </p:val>
                                        </p:tav>
                                      </p:tavLst>
                                    </p:anim>
                                    <p:anim calcmode="lin" valueType="num">
                                      <p:cBhvr additive="base">
                                        <p:cTn id="94" dur="20000"/>
                                        <p:tgtEl>
                                          <p:spTgt spid="3"/>
                                        </p:tgtEl>
                                        <p:attrNameLst>
                                          <p:attrName>ppt_y</p:attrName>
                                        </p:attrNameLst>
                                      </p:cBhvr>
                                      <p:tavLst>
                                        <p:tav tm="0">
                                          <p:val>
                                            <p:strVal val="ppt_y"/>
                                          </p:val>
                                        </p:tav>
                                        <p:tav tm="100000">
                                          <p:val>
                                            <p:strVal val="ppt_y"/>
                                          </p:val>
                                        </p:tav>
                                      </p:tavLst>
                                    </p:anim>
                                    <p:set>
                                      <p:cBhvr>
                                        <p:cTn id="95" dur="1" fill="hold">
                                          <p:stCondLst>
                                            <p:cond delay="19999"/>
                                          </p:stCondLst>
                                        </p:cTn>
                                        <p:tgtEl>
                                          <p:spTgt spid="3"/>
                                        </p:tgtEl>
                                        <p:attrNameLst>
                                          <p:attrName>style.visibility</p:attrName>
                                        </p:attrNameLst>
                                      </p:cBhvr>
                                      <p:to>
                                        <p:strVal val="hidden"/>
                                      </p:to>
                                    </p:set>
                                  </p:childTnLst>
                                </p:cTn>
                              </p:par>
                              <p:par>
                                <p:cTn id="96" presetID="6" presetClass="emph" presetSubtype="0" repeatCount="indefinite" autoRev="1" fill="hold" nodeType="withEffect">
                                  <p:stCondLst>
                                    <p:cond delay="0"/>
                                  </p:stCondLst>
                                  <p:endCondLst>
                                    <p:cond evt="onNext" delay="0">
                                      <p:tgtEl>
                                        <p:sldTgt/>
                                      </p:tgtEl>
                                    </p:cond>
                                  </p:endCondLst>
                                  <p:childTnLst>
                                    <p:animScale>
                                      <p:cBhvr>
                                        <p:cTn id="97" dur="500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32" grpId="0"/>
      <p:bldP spid="33" grpId="0" animBg="1"/>
      <p:bldP spid="35" grpId="0"/>
      <p:bldP spid="36" grpId="0" animBg="1"/>
      <p:bldP spid="50" grpId="0"/>
      <p:bldP spid="51" grpId="0" animBg="1"/>
      <p:bldP spid="55" grpId="0"/>
      <p:bldP spid="56" grpId="0" animBg="1"/>
      <p:bldP spid="60" grpId="0"/>
      <p:bldP spid="61" grpId="0" animBg="1"/>
      <p:bldP spid="67" grpId="0"/>
      <p:bldP spid="68" grpId="0" animBg="1"/>
      <p:bldP spid="82" grpId="0"/>
      <p:bldP spid="83" grpId="0" animBg="1"/>
    </p:bldLst>
  </p:timing>
</p:sld>
</file>

<file path=ppt/theme/theme1.xml><?xml version="1.0" encoding="utf-8"?>
<a:theme xmlns:a="http://schemas.openxmlformats.org/drawingml/2006/main" name="Office Theme">
  <a:themeElements>
    <a:clrScheme name="Custom 160">
      <a:dk1>
        <a:sysClr val="windowText" lastClr="000000"/>
      </a:dk1>
      <a:lt1>
        <a:sysClr val="window" lastClr="FFFFFF"/>
      </a:lt1>
      <a:dk2>
        <a:srgbClr val="44546A"/>
      </a:dk2>
      <a:lt2>
        <a:srgbClr val="E7E6E6"/>
      </a:lt2>
      <a:accent1>
        <a:srgbClr val="264681"/>
      </a:accent1>
      <a:accent2>
        <a:srgbClr val="7EA3E2"/>
      </a:accent2>
      <a:accent3>
        <a:srgbClr val="09A695"/>
      </a:accent3>
      <a:accent4>
        <a:srgbClr val="D9DDE9"/>
      </a:accent4>
      <a:accent5>
        <a:srgbClr val="0AA3EB"/>
      </a:accent5>
      <a:accent6>
        <a:srgbClr val="D9DD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9545</TotalTime>
  <Words>228</Words>
  <Application>Microsoft Office PowerPoint</Application>
  <PresentationFormat>Widescreen</PresentationFormat>
  <Paragraphs>34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Montserrat</vt:lpstr>
      <vt:lpstr>Office Theme</vt:lpstr>
      <vt:lpstr>PowerPoint Presentation</vt:lpstr>
      <vt:lpstr>PowerPoint Presentation</vt:lpstr>
    </vt:vector>
  </TitlesOfParts>
  <Manager>You Exec (https://youexec.com/plus)</Manager>
  <Company>You Exec (https://youexec.com/plus)</Company>
  <LinksUpToDate>false</LinksUpToDate>
  <SharedDoc>false</SharedDoc>
  <HyperlinkBase>You Exec (https://youexec.com/plus)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Report (Part 4)</dc:title>
  <dc:subject>Annual Report (Part 4)</dc:subject>
  <dc:creator>You Exec (https://youexec.com/plus)</dc:creator>
  <cp:keywords>You Exec (https://youexec.com/plus)</cp:keywords>
  <dc:description>You Exec (https://youexec.com/plus)</dc:description>
  <cp:lastModifiedBy>hagarelsayed2020</cp:lastModifiedBy>
  <cp:revision>721</cp:revision>
  <cp:lastPrinted>2022-11-03T18:19:11Z</cp:lastPrinted>
  <dcterms:created xsi:type="dcterms:W3CDTF">2021-10-13T21:27:04Z</dcterms:created>
  <dcterms:modified xsi:type="dcterms:W3CDTF">2023-04-13T19:50:31Z</dcterms:modified>
  <cp:category>You Exec (https://youexec.com/plus)</cp:category>
</cp:coreProperties>
</file>