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11" r:id="rId2"/>
    <p:sldId id="417" r:id="rId3"/>
    <p:sldId id="442" r:id="rId4"/>
    <p:sldId id="441" r:id="rId5"/>
    <p:sldId id="469" r:id="rId6"/>
    <p:sldId id="316" r:id="rId7"/>
    <p:sldId id="507" r:id="rId8"/>
    <p:sldId id="475" r:id="rId9"/>
    <p:sldId id="521" r:id="rId10"/>
    <p:sldId id="504" r:id="rId11"/>
    <p:sldId id="508" r:id="rId12"/>
    <p:sldId id="42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4">
          <p15:clr>
            <a:srgbClr val="A4A3A4"/>
          </p15:clr>
        </p15:guide>
        <p15:guide id="2" pos="2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51504811@qq.com" initials="8" lastIdx="1" clrIdx="0">
    <p:extLst>
      <p:ext uri="{19B8F6BF-5375-455C-9EA6-DF929625EA0E}">
        <p15:presenceInfo xmlns:p15="http://schemas.microsoft.com/office/powerpoint/2012/main" userId="84b5b3a80e421a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EB0"/>
    <a:srgbClr val="29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8" autoAdjust="0"/>
    <p:restoredTop sz="94660"/>
  </p:normalViewPr>
  <p:slideViewPr>
    <p:cSldViewPr>
      <p:cViewPr varScale="1">
        <p:scale>
          <a:sx n="105" d="100"/>
          <a:sy n="105" d="100"/>
        </p:scale>
        <p:origin x="-168" y="86"/>
      </p:cViewPr>
      <p:guideLst>
        <p:guide orient="horz" pos="1664"/>
        <p:guide pos="28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1T09:12:01.2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FD46-6A8B-42CE-AB66-7B6FA619B835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641B-A909-494D-BC41-FA2C69D7D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91B95-4814-4A8A-A8A6-0A5CED9DF3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287524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32792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59532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2020/11/22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3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200401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2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1353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6833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4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2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2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47B-C934-4A29-B9D2-0B4A2BD73C3B}" type="datetimeFigureOut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BC9-B0E5-477C-8980-057E56B69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mp3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7.png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5" Type="http://schemas.openxmlformats.org/officeDocument/2006/relationships/tags" Target="../tags/tag3.xml"/><Relationship Id="rId10" Type="http://schemas.openxmlformats.org/officeDocument/2006/relationships/image" Target="../media/image5.png"/><Relationship Id="rId4" Type="http://schemas.openxmlformats.org/officeDocument/2006/relationships/tags" Target="../tags/tag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8.xml"/><Relationship Id="rId7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1.xml"/><Relationship Id="rId7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5.xml"/><Relationship Id="rId7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368091" y="3559758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成员：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宋明昊 郭兴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pic>
        <p:nvPicPr>
          <p:cNvPr id="2" name="bamboo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 cstate="print"/>
          <a:stretch>
            <a:fillRect/>
          </a:stretch>
        </p:blipFill>
        <p:spPr>
          <a:xfrm>
            <a:off x="-828600" y="1132034"/>
            <a:ext cx="609600" cy="609412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3474085" y="1837690"/>
            <a:ext cx="3144520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音乐播放器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0" cstate="screen"/>
          <a:srcRect/>
          <a:stretch>
            <a:fillRect/>
          </a:stretch>
        </p:blipFill>
        <p:spPr>
          <a:xfrm>
            <a:off x="-156456" y="3164328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2632004" y="2463850"/>
            <a:ext cx="841699" cy="611956"/>
          </a:xfrm>
          <a:prstGeom prst="rect">
            <a:avLst/>
          </a:prstGeom>
        </p:spPr>
      </p:pic>
      <p:sp>
        <p:nvSpPr>
          <p:cNvPr id="9" name="MH_Entry_2"/>
          <p:cNvSpPr/>
          <p:nvPr>
            <p:custDataLst>
              <p:tags r:id="rId4"/>
            </p:custDataLst>
          </p:nvPr>
        </p:nvSpPr>
        <p:spPr>
          <a:xfrm>
            <a:off x="5614670" y="2900045"/>
            <a:ext cx="1063625" cy="5842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 defTabSz="725805"/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zh-CN" sz="2000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r" defTabSz="725805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2760701" y="307586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制作小组组长：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孙浩正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4" name="MH_Entry_2"/>
          <p:cNvSpPr/>
          <p:nvPr>
            <p:custDataLst>
              <p:tags r:id="rId5"/>
            </p:custDataLst>
          </p:nvPr>
        </p:nvSpPr>
        <p:spPr>
          <a:xfrm>
            <a:off x="4162742" y="3700723"/>
            <a:ext cx="2903855" cy="27699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 defTabSz="725805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zh-CN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5">
                <p:cTn id="5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3" grpId="0" bldLvl="0" animBg="1"/>
      <p:bldP spid="18" grpId="0"/>
      <p:bldP spid="9" grpId="0" bldLvl="0" animBg="1"/>
      <p:bldP spid="3" grpId="0" bldLvl="0" animBg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5" name="MH_Entry_1"/>
          <p:cNvSpPr/>
          <p:nvPr>
            <p:custDataLst>
              <p:tags r:id="rId3"/>
            </p:custDataLst>
          </p:nvPr>
        </p:nvSpPr>
        <p:spPr>
          <a:xfrm>
            <a:off x="4173855" y="2782183"/>
            <a:ext cx="2126615" cy="27699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点击播放 上下切换</a:t>
            </a:r>
            <a:endParaRPr 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660B9-07B6-4F51-A5C2-9FB1614CFC15}"/>
              </a:ext>
            </a:extLst>
          </p:cNvPr>
          <p:cNvSpPr txBox="1"/>
          <p:nvPr/>
        </p:nvSpPr>
        <p:spPr>
          <a:xfrm>
            <a:off x="256793" y="339502"/>
            <a:ext cx="25562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</a:t>
            </a:r>
            <a:r>
              <a:rPr lang="en-US" altLang="zh-CN" sz="1400" dirty="0" err="1"/>
              <a:t>recycleView</a:t>
            </a:r>
            <a:r>
              <a:rPr lang="zh-CN" altLang="en-US" sz="1400" dirty="0"/>
              <a:t>添加点击事件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停止播放音乐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设置音乐播放的条件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5A0FF5-FF70-4D43-970B-53EBA313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83283"/>
            <a:ext cx="5014395" cy="43437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C4C887-5CF2-4243-9992-61E0DBD14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751351"/>
            <a:ext cx="345587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&amp;&amp;!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.isPlaying()) {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AC294C7-9415-4EE3-95E0-F07C991C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65257"/>
            <a:ext cx="359989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.pause();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.seekTo(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.stop();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playIv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.setImageResource(R.mipmap.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icon_play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0FF545-642D-402E-B393-5B30A567E1CE}"/>
              </a:ext>
            </a:extLst>
          </p:cNvPr>
          <p:cNvSpPr txBox="1"/>
          <p:nvPr/>
        </p:nvSpPr>
        <p:spPr>
          <a:xfrm>
            <a:off x="4572000" y="483518"/>
            <a:ext cx="2556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 </a:t>
            </a:r>
            <a:r>
              <a:rPr lang="zh-CN" altLang="en-US" sz="1400" dirty="0"/>
              <a:t>暂停音乐播放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播放上一曲（下一曲）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010F61-D163-4FCE-BE54-014E54C2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860545"/>
            <a:ext cx="4839614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pauseMusic() {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.isPlaying())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currentPausePositionInSong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.getCurrentPosition();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mediaPlayer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.pause();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playIv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.setImageResource(R.mipmap.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icon_play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5DBEBD0-356B-4390-9C69-2C499376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012" y="2299400"/>
            <a:ext cx="41039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currnetPlayPosition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currnetPlayPosition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+1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LocalMusicBean lastBean 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mDatas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currnetPlayPosition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playMusicInMusicBean(lastBean);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9D73444-7812-49E2-B4A0-F82E50EDF7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6923247" y="3111810"/>
            <a:ext cx="1872208" cy="1871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1600" y="486504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739369" y="311181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081943" y="2292203"/>
            <a:ext cx="4031204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defTabSz="725805"/>
            <a:endParaRPr lang="zh-CN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779912" y="357651"/>
            <a:ext cx="2292609" cy="117602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endParaRPr lang="id-ID" altLang="zh-CN" sz="4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lear Sans Light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2632003" y="2148471"/>
            <a:ext cx="841699" cy="611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>
          <a:xfrm>
            <a:off x="446555" y="67923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4955939" y="1209747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/>
          <p:cNvGrpSpPr/>
          <p:nvPr/>
        </p:nvGrpSpPr>
        <p:grpSpPr>
          <a:xfrm>
            <a:off x="4955939" y="1920716"/>
            <a:ext cx="482633" cy="482572"/>
            <a:chOff x="846989" y="1401020"/>
            <a:chExt cx="877416" cy="877416"/>
          </a:xfrm>
          <a:effectLst/>
        </p:grpSpPr>
        <p:sp>
          <p:nvSpPr>
            <p:cNvPr id="16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4955939" y="2654026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79"/>
          <p:cNvGrpSpPr/>
          <p:nvPr/>
        </p:nvGrpSpPr>
        <p:grpSpPr>
          <a:xfrm>
            <a:off x="4955939" y="3363594"/>
            <a:ext cx="482633" cy="482572"/>
            <a:chOff x="846989" y="1401020"/>
            <a:chExt cx="877416" cy="877416"/>
          </a:xfrm>
          <a:effectLst/>
        </p:grpSpPr>
        <p:sp>
          <p:nvSpPr>
            <p:cNvPr id="22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2"/>
            </p:custDataLst>
          </p:nvPr>
        </p:nvSpPr>
        <p:spPr>
          <a:xfrm>
            <a:off x="2335697" y="1373519"/>
            <a:ext cx="483091" cy="2215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6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1257244" y="2358404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4"/>
            </p:custDataLst>
          </p:nvPr>
        </p:nvSpPr>
        <p:spPr>
          <a:xfrm>
            <a:off x="7027545" y="1432243"/>
            <a:ext cx="203962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前端布局设置</a:t>
            </a:r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Entry_1"/>
          <p:cNvSpPr/>
          <p:nvPr>
            <p:custDataLst>
              <p:tags r:id="rId5"/>
            </p:custDataLst>
          </p:nvPr>
        </p:nvSpPr>
        <p:spPr>
          <a:xfrm>
            <a:off x="7027722" y="2139416"/>
            <a:ext cx="1753985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页面数据显示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6"/>
            </p:custDataLst>
          </p:nvPr>
        </p:nvSpPr>
        <p:spPr>
          <a:xfrm>
            <a:off x="7027722" y="2859416"/>
            <a:ext cx="1936766" cy="21544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item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标签切换歌曲</a:t>
            </a:r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7"/>
            </p:custDataLst>
          </p:nvPr>
        </p:nvSpPr>
        <p:spPr>
          <a:xfrm>
            <a:off x="7027722" y="3425430"/>
            <a:ext cx="1753985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点击上一曲下一曲切换歌曲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4" grpId="0"/>
      <p:bldP spid="26" grpId="0" animBg="1"/>
      <p:bldP spid="2" grpId="0" bldLvl="0" animBg="1"/>
      <p:bldP spid="3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74527" y="115749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67773" y="413674"/>
            <a:ext cx="1422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1931670" y="1772920"/>
            <a:ext cx="5566410" cy="7755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   我们小组制作的音乐播放器，将音乐存放于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sd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卡中，在赋予读取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sd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卡权限后，音乐可以显示在应用中，并且实现音乐的播放，暂停以及切换的操作。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1788364">
            <a:off x="6971795" y="668849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>
          <a:xfrm rot="20604422">
            <a:off x="1162609" y="2754938"/>
            <a:ext cx="841699" cy="6119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518" y="446059"/>
            <a:ext cx="28448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项目整体功能介绍</a:t>
            </a: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1998980" y="1621790"/>
            <a:ext cx="5566410" cy="152349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制作音乐播放器，选项卡分为歌曲，歌手，专辑，时长，列表，用户可以选择点击选项卡中的歌曲，可以实现音乐播放功能，同时下方的播放条会显示当前播放的音乐的歌名，歌手信息。点击播放条的暂停，播放按钮可以控制音乐暂停，播放功能。点击播放条可以实现音乐的播放和音乐的切换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>
            <a:off x="-1116811" y="-558434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1788364">
            <a:off x="6971795" y="668849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0604422">
            <a:off x="1162609" y="2754938"/>
            <a:ext cx="841699" cy="6119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/>
        </p:nvGrpSpPr>
        <p:grpSpPr>
          <a:xfrm>
            <a:off x="2320908" y="1996830"/>
            <a:ext cx="4160925" cy="1891716"/>
            <a:chOff x="3345973" y="2694618"/>
            <a:chExt cx="5547900" cy="2522288"/>
          </a:xfrm>
        </p:grpSpPr>
        <p:sp>
          <p:nvSpPr>
            <p:cNvPr id="7" name="Shape 1918"/>
            <p:cNvSpPr/>
            <p:nvPr/>
          </p:nvSpPr>
          <p:spPr>
            <a:xfrm>
              <a:off x="3345973" y="3538210"/>
              <a:ext cx="1033993" cy="103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Shape 1919"/>
            <p:cNvSpPr/>
            <p:nvPr/>
          </p:nvSpPr>
          <p:spPr>
            <a:xfrm>
              <a:off x="4405914" y="3108409"/>
              <a:ext cx="1498259" cy="149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Shape 1920"/>
            <p:cNvSpPr/>
            <p:nvPr/>
          </p:nvSpPr>
          <p:spPr>
            <a:xfrm>
              <a:off x="5996192" y="3446848"/>
              <a:ext cx="1216710" cy="121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1921"/>
            <p:cNvSpPr/>
            <p:nvPr/>
          </p:nvSpPr>
          <p:spPr>
            <a:xfrm>
              <a:off x="5797470" y="2694618"/>
              <a:ext cx="747531" cy="74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1922"/>
            <p:cNvSpPr/>
            <p:nvPr/>
          </p:nvSpPr>
          <p:spPr>
            <a:xfrm>
              <a:off x="6936848" y="4530710"/>
              <a:ext cx="686169" cy="68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1923"/>
            <p:cNvSpPr/>
            <p:nvPr/>
          </p:nvSpPr>
          <p:spPr>
            <a:xfrm>
              <a:off x="7317794" y="3125623"/>
              <a:ext cx="1576079" cy="157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3" name="Shape 1931"/>
          <p:cNvSpPr/>
          <p:nvPr/>
        </p:nvSpPr>
        <p:spPr>
          <a:xfrm>
            <a:off x="1459241" y="2976454"/>
            <a:ext cx="1265319" cy="40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03" extrusionOk="0">
                <a:moveTo>
                  <a:pt x="0" y="18203"/>
                </a:moveTo>
                <a:cubicBezTo>
                  <a:pt x="6036" y="1983"/>
                  <a:pt x="13236" y="-3397"/>
                  <a:pt x="21600" y="2063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1932"/>
          <p:cNvSpPr/>
          <p:nvPr/>
        </p:nvSpPr>
        <p:spPr>
          <a:xfrm>
            <a:off x="3580884" y="1708228"/>
            <a:ext cx="189228" cy="118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7" h="21600" extrusionOk="0">
                <a:moveTo>
                  <a:pt x="0" y="0"/>
                </a:moveTo>
                <a:cubicBezTo>
                  <a:pt x="19121" y="3557"/>
                  <a:pt x="21600" y="10757"/>
                  <a:pt x="7438" y="21600"/>
                </a:cubicBezTo>
              </a:path>
            </a:pathLst>
          </a:custGeom>
          <a:ln w="25400">
            <a:solidFill>
              <a:schemeClr val="accent2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1933"/>
          <p:cNvSpPr/>
          <p:nvPr/>
        </p:nvSpPr>
        <p:spPr>
          <a:xfrm>
            <a:off x="5269857" y="3617251"/>
            <a:ext cx="542482" cy="271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013" y="17716"/>
                  <a:pt x="1813" y="10516"/>
                  <a:pt x="0" y="0"/>
                </a:cubicBezTo>
              </a:path>
            </a:pathLst>
          </a:custGeom>
          <a:ln w="25400">
            <a:solidFill>
              <a:schemeClr val="accent2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1934"/>
          <p:cNvSpPr/>
          <p:nvPr/>
        </p:nvSpPr>
        <p:spPr>
          <a:xfrm>
            <a:off x="4215040" y="2990085"/>
            <a:ext cx="549158" cy="718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667" y="19821"/>
                  <a:pt x="16867" y="1262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925"/>
          <p:cNvSpPr/>
          <p:nvPr/>
        </p:nvSpPr>
        <p:spPr>
          <a:xfrm>
            <a:off x="2320909" y="2629527"/>
            <a:ext cx="775495" cy="775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1926"/>
          <p:cNvSpPr/>
          <p:nvPr/>
        </p:nvSpPr>
        <p:spPr>
          <a:xfrm>
            <a:off x="3115863" y="2307176"/>
            <a:ext cx="1123694" cy="1123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Shape 1927"/>
          <p:cNvSpPr/>
          <p:nvPr/>
        </p:nvSpPr>
        <p:spPr>
          <a:xfrm>
            <a:off x="4308572" y="2561005"/>
            <a:ext cx="912533" cy="91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1928"/>
          <p:cNvSpPr/>
          <p:nvPr/>
        </p:nvSpPr>
        <p:spPr>
          <a:xfrm>
            <a:off x="4159530" y="1996832"/>
            <a:ext cx="560648" cy="560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Shape 1929"/>
          <p:cNvSpPr/>
          <p:nvPr/>
        </p:nvSpPr>
        <p:spPr>
          <a:xfrm>
            <a:off x="5014064" y="3373902"/>
            <a:ext cx="514627" cy="51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Shape 1930"/>
          <p:cNvSpPr/>
          <p:nvPr/>
        </p:nvSpPr>
        <p:spPr>
          <a:xfrm>
            <a:off x="5299774" y="2320086"/>
            <a:ext cx="1182059" cy="118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Shape 1935"/>
          <p:cNvSpPr/>
          <p:nvPr/>
        </p:nvSpPr>
        <p:spPr>
          <a:xfrm rot="17267063">
            <a:off x="4440781" y="2144416"/>
            <a:ext cx="912023" cy="78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extrusionOk="0">
                <a:moveTo>
                  <a:pt x="21600" y="16274"/>
                </a:moveTo>
                <a:cubicBezTo>
                  <a:pt x="15105" y="-3958"/>
                  <a:pt x="7905" y="-5326"/>
                  <a:pt x="0" y="12169"/>
                </a:cubicBezTo>
              </a:path>
            </a:pathLst>
          </a:custGeom>
          <a:ln w="25400">
            <a:solidFill>
              <a:schemeClr val="accent3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4002148" y="1148280"/>
            <a:ext cx="2174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kern="3000" spc="2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RecycleView.Adatper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列表适配器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6158703" y="1151784"/>
            <a:ext cx="16031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kern="3000" spc="2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MediaPlayer</a:t>
            </a:r>
            <a:r>
              <a:rPr lang="en-US" alt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多媒体播放器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7"/>
          <p:cNvSpPr txBox="1"/>
          <p:nvPr/>
        </p:nvSpPr>
        <p:spPr>
          <a:xfrm>
            <a:off x="1547665" y="1111969"/>
            <a:ext cx="20721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kern="3000" spc="2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内容接收者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5828" y="374939"/>
            <a:ext cx="28651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kern="3000" spc="23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项目主要技术技能</a:t>
            </a:r>
          </a:p>
        </p:txBody>
      </p:sp>
      <p:sp>
        <p:nvSpPr>
          <p:cNvPr id="24" name="Shape 1935"/>
          <p:cNvSpPr/>
          <p:nvPr/>
        </p:nvSpPr>
        <p:spPr>
          <a:xfrm rot="17267063">
            <a:off x="5650456" y="2601616"/>
            <a:ext cx="912023" cy="78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extrusionOk="0">
                <a:moveTo>
                  <a:pt x="21600" y="16274"/>
                </a:moveTo>
                <a:cubicBezTo>
                  <a:pt x="15105" y="-3958"/>
                  <a:pt x="7905" y="-5326"/>
                  <a:pt x="0" y="12169"/>
                </a:cubicBezTo>
              </a:path>
            </a:pathLst>
          </a:custGeom>
          <a:ln w="25400">
            <a:solidFill>
              <a:schemeClr val="accent3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E6047B-A438-4488-875B-F498290696E8}"/>
              </a:ext>
            </a:extLst>
          </p:cNvPr>
          <p:cNvSpPr txBox="1"/>
          <p:nvPr/>
        </p:nvSpPr>
        <p:spPr>
          <a:xfrm>
            <a:off x="2708655" y="3630412"/>
            <a:ext cx="3103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主要控件</a:t>
            </a:r>
            <a:endParaRPr lang="en-US" altLang="zh-CN" sz="1400" dirty="0"/>
          </a:p>
          <a:p>
            <a:r>
              <a:rPr lang="zh-CN" altLang="en-US" sz="1400" dirty="0"/>
              <a:t>列表视图 </a:t>
            </a:r>
            <a:r>
              <a:rPr lang="en-US" altLang="zh-CN" sz="1400" dirty="0" err="1"/>
              <a:t>RecycleView</a:t>
            </a:r>
            <a:endParaRPr lang="en-US" altLang="zh-CN" sz="1400" dirty="0"/>
          </a:p>
          <a:p>
            <a:r>
              <a:rPr lang="zh-CN" altLang="en-US" sz="1400" dirty="0"/>
              <a:t>容器类控图 </a:t>
            </a:r>
            <a:r>
              <a:rPr lang="en-US" altLang="zh-CN" sz="1400" dirty="0" err="1"/>
              <a:t>RelativeLayout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CardView</a:t>
            </a:r>
            <a:endParaRPr lang="en-US" altLang="zh-CN" sz="1400" dirty="0"/>
          </a:p>
          <a:p>
            <a:r>
              <a:rPr lang="zh-CN" altLang="en-US" sz="1400" dirty="0"/>
              <a:t>图片文本控件 </a:t>
            </a:r>
            <a:r>
              <a:rPr lang="en-US" altLang="zh-CN" sz="1400" dirty="0" err="1"/>
              <a:t>TextView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ImageView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30" grpId="0"/>
      <p:bldP spid="32" grpId="0"/>
      <p:bldP spid="36" grpId="0"/>
      <p:bldP spid="2053" grpId="0"/>
      <p:bldP spid="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01198" y="1698279"/>
            <a:ext cx="1025922" cy="11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3"/>
            </p:custDataLst>
          </p:nvPr>
        </p:nvSpPr>
        <p:spPr>
          <a:xfrm>
            <a:off x="3674110" y="2676525"/>
            <a:ext cx="2626360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前端布局设计</a:t>
            </a:r>
            <a:r>
              <a:rPr 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1272955" y="2973785"/>
            <a:ext cx="1701814" cy="34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815340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07765" y="2277110"/>
            <a:ext cx="1591946" cy="2260600"/>
            <a:chOff x="4143536" y="1783182"/>
            <a:chExt cx="1462738" cy="5296570"/>
          </a:xfrm>
        </p:grpSpPr>
        <p:sp>
          <p:nvSpPr>
            <p:cNvPr id="57" name="矩形 56"/>
            <p:cNvSpPr/>
            <p:nvPr/>
          </p:nvSpPr>
          <p:spPr bwMode="auto">
            <a:xfrm>
              <a:off x="4143536" y="1783182"/>
              <a:ext cx="1462154" cy="529657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/>
            </a:p>
          </p:txBody>
        </p:sp>
        <p:sp>
          <p:nvSpPr>
            <p:cNvPr id="59" name="文本框 6"/>
            <p:cNvSpPr txBox="1">
              <a:spLocks noChangeArrowheads="1"/>
            </p:cNvSpPr>
            <p:nvPr/>
          </p:nvSpPr>
          <p:spPr bwMode="auto">
            <a:xfrm>
              <a:off x="4184962" y="1934938"/>
              <a:ext cx="1421312" cy="72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53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53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53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53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font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20690" y="219075"/>
            <a:ext cx="3007995" cy="3695065"/>
            <a:chOff x="5983353" y="1146020"/>
            <a:chExt cx="3008211" cy="3863427"/>
          </a:xfrm>
        </p:grpSpPr>
        <p:sp>
          <p:nvSpPr>
            <p:cNvPr id="32" name="矩形 31"/>
            <p:cNvSpPr/>
            <p:nvPr/>
          </p:nvSpPr>
          <p:spPr bwMode="auto">
            <a:xfrm>
              <a:off x="5983353" y="1146020"/>
              <a:ext cx="2855811" cy="37110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 dirty="0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135753" y="1298420"/>
              <a:ext cx="2855811" cy="37110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2420" y="49530"/>
            <a:ext cx="3103245" cy="4322445"/>
            <a:chOff x="938138" y="975618"/>
            <a:chExt cx="3103549" cy="3933743"/>
          </a:xfrm>
        </p:grpSpPr>
        <p:sp>
          <p:nvSpPr>
            <p:cNvPr id="69" name="矩形 68"/>
            <p:cNvSpPr/>
            <p:nvPr/>
          </p:nvSpPr>
          <p:spPr bwMode="auto">
            <a:xfrm>
              <a:off x="938138" y="975618"/>
              <a:ext cx="2932237" cy="37813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 dirty="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109450" y="2381170"/>
              <a:ext cx="29322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15340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090538" y="1128018"/>
              <a:ext cx="2932237" cy="37813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0310" y="601980"/>
            <a:ext cx="1462405" cy="1297940"/>
            <a:chOff x="4143536" y="1783182"/>
            <a:chExt cx="1462154" cy="2013150"/>
          </a:xfrm>
        </p:grpSpPr>
        <p:sp>
          <p:nvSpPr>
            <p:cNvPr id="8" name="矩形 7"/>
            <p:cNvSpPr/>
            <p:nvPr/>
          </p:nvSpPr>
          <p:spPr bwMode="auto">
            <a:xfrm>
              <a:off x="4143536" y="1783182"/>
              <a:ext cx="1462154" cy="201315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>
                <a:defRPr/>
              </a:pPr>
              <a:endParaRPr lang="zh-CN" altLang="en-US" sz="1015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74718" y="1884033"/>
              <a:ext cx="1426879" cy="776084"/>
              <a:chOff x="4149140" y="1921599"/>
              <a:chExt cx="1426879" cy="776084"/>
            </a:xfrm>
          </p:grpSpPr>
          <p:sp>
            <p:nvSpPr>
              <p:cNvPr id="10" name="文本框 6"/>
              <p:cNvSpPr txBox="1">
                <a:spLocks noChangeArrowheads="1"/>
              </p:cNvSpPr>
              <p:nvPr/>
            </p:nvSpPr>
            <p:spPr bwMode="auto">
              <a:xfrm>
                <a:off x="4149140" y="1921599"/>
                <a:ext cx="1404942" cy="477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5pPr>
                <a:lvl6pPr marL="2514600" indent="-228600" defTabSz="684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6pPr>
                <a:lvl7pPr marL="2971800" indent="-228600" defTabSz="684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7pPr>
                <a:lvl8pPr marL="3429000" indent="-228600" defTabSz="684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8pPr>
                <a:lvl9pPr marL="3886200" indent="-228600" defTabSz="684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9pPr>
              </a:lstStyle>
              <a:p>
                <a:pPr algn="ctr" fontAlgn="ctr"/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4185702" y="2329383"/>
                <a:ext cx="139031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815340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AD07C7C-DCF2-4788-886C-4DA6C6402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7999" r="7368" b="6954"/>
          <a:stretch/>
        </p:blipFill>
        <p:spPr>
          <a:xfrm>
            <a:off x="3324023" y="189623"/>
            <a:ext cx="2122687" cy="37977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0385BDF-7E7C-42B6-BB99-D2A88326E9A2}"/>
              </a:ext>
            </a:extLst>
          </p:cNvPr>
          <p:cNvSpPr txBox="1"/>
          <p:nvPr/>
        </p:nvSpPr>
        <p:spPr>
          <a:xfrm>
            <a:off x="539553" y="483518"/>
            <a:ext cx="27048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 整体页面属于相对布局，划分为上下两个部分</a:t>
            </a:r>
            <a:endParaRPr lang="en-US" altLang="zh-CN" sz="1400" dirty="0"/>
          </a:p>
          <a:p>
            <a:r>
              <a:rPr lang="zh-CN" altLang="en-US" dirty="0"/>
              <a:t>    </a:t>
            </a:r>
            <a:r>
              <a:rPr lang="zh-CN" altLang="en-US" sz="1400" dirty="0"/>
              <a:t>主要使用到的代码：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设置大背景：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设置下方布局：</a:t>
            </a:r>
            <a:endParaRPr lang="en-US" altLang="zh-CN" sz="1400" dirty="0"/>
          </a:p>
          <a:p>
            <a:r>
              <a:rPr lang="en-US" altLang="zh-CN" sz="1400" dirty="0"/>
              <a:t> 1</a:t>
            </a:r>
            <a:r>
              <a:rPr lang="zh-CN" altLang="en-US" sz="1400" dirty="0"/>
              <a:t>将布局移动到最下方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将下方布局半透明化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将图标对齐</a:t>
            </a:r>
            <a:r>
              <a:rPr lang="en-US" altLang="zh-CN" sz="1400" dirty="0"/>
              <a:t>(</a:t>
            </a:r>
            <a:r>
              <a:rPr lang="zh-CN" altLang="en-US" sz="1400" dirty="0"/>
              <a:t>单举一个例子</a:t>
            </a:r>
            <a:r>
              <a:rPr lang="en-US" altLang="zh-CN" sz="1400" dirty="0"/>
              <a:t>)</a:t>
            </a:r>
          </a:p>
          <a:p>
            <a:endParaRPr lang="zh-CN" alt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01689D4-919B-4088-A1DC-C584382D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42" y="1452106"/>
            <a:ext cx="22376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="@mipmap/bg3"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CEEA294-4EB6-4CC0-96B7-7780DF7E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55" y="2063650"/>
            <a:ext cx="268489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:layout_alignParentBottom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CC42217-477F-4C8C-A981-3697F865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" y="2478196"/>
            <a:ext cx="219573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="#33EEEEEE"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F5445EF-8C1A-419D-BC89-5F1C5526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7" y="2960211"/>
            <a:ext cx="179969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:layout_toRightOf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889BAE-BCCA-41A1-8998-09A1E391912D}"/>
              </a:ext>
            </a:extLst>
          </p:cNvPr>
          <p:cNvSpPr txBox="1"/>
          <p:nvPr/>
        </p:nvSpPr>
        <p:spPr>
          <a:xfrm>
            <a:off x="5800265" y="735546"/>
            <a:ext cx="2300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上方选用</a:t>
            </a:r>
            <a:r>
              <a:rPr lang="en-US" altLang="zh-CN" sz="1400" dirty="0" err="1"/>
              <a:t>RecyclerView</a:t>
            </a:r>
            <a:endParaRPr lang="en-US" altLang="zh-CN" sz="1400" dirty="0"/>
          </a:p>
          <a:p>
            <a:r>
              <a:rPr lang="zh-CN" altLang="en-US" sz="1400" dirty="0"/>
              <a:t>导包：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绘制</a:t>
            </a:r>
            <a:r>
              <a:rPr lang="en-US" altLang="zh-CN" sz="1400" dirty="0"/>
              <a:t>Item</a:t>
            </a:r>
            <a:r>
              <a:rPr lang="zh-CN" altLang="en-US" sz="1400" dirty="0"/>
              <a:t>的布局</a:t>
            </a:r>
            <a:endParaRPr lang="en-US" altLang="zh-CN" sz="1400" dirty="0"/>
          </a:p>
          <a:p>
            <a:r>
              <a:rPr lang="zh-CN" altLang="en-US" sz="1400" dirty="0"/>
              <a:t>需要用到</a:t>
            </a:r>
            <a:r>
              <a:rPr lang="en-US" altLang="zh-CN" sz="1400" dirty="0" err="1"/>
              <a:t>CardView</a:t>
            </a:r>
            <a:r>
              <a:rPr lang="zh-CN" altLang="en-US" sz="1400" dirty="0"/>
              <a:t>的自定义属性所以设置以下域名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5461FE0-A903-416E-B8E6-2076B6DB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337" y="1250950"/>
            <a:ext cx="2766300" cy="1219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A369CDA-0284-45D2-BF08-E4BB46B1C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707" y="1400658"/>
            <a:ext cx="2575783" cy="190517"/>
          </a:xfrm>
          <a:prstGeom prst="rect">
            <a:avLst/>
          </a:prstGeom>
        </p:spPr>
      </p:pic>
      <p:sp>
        <p:nvSpPr>
          <p:cNvPr id="26" name="Rectangle 7">
            <a:extLst>
              <a:ext uri="{FF2B5EF4-FFF2-40B4-BE49-F238E27FC236}">
                <a16:creationId xmlns:a16="http://schemas.microsoft.com/office/drawing/2014/main" id="{A2ABD941-0446-4C4F-A800-B1AB2E69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691" y="2309753"/>
            <a:ext cx="347641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="http://schemas.android.com/apk/res-auto"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86948" y="1761779"/>
            <a:ext cx="1025922" cy="11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3" name="MH_Entry_1"/>
          <p:cNvSpPr/>
          <p:nvPr>
            <p:custDataLst>
              <p:tags r:id="rId3"/>
            </p:custDataLst>
          </p:nvPr>
        </p:nvSpPr>
        <p:spPr>
          <a:xfrm>
            <a:off x="4380407" y="2802604"/>
            <a:ext cx="1753985" cy="27699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页面数据显示</a:t>
            </a:r>
            <a:endParaRPr lang="zh-CN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7173516" y="2191941"/>
            <a:ext cx="845344" cy="698896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3057835" y="1323756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6" name="TextBox 37"/>
          <p:cNvSpPr txBox="1"/>
          <p:nvPr/>
        </p:nvSpPr>
        <p:spPr>
          <a:xfrm>
            <a:off x="419567" y="425528"/>
            <a:ext cx="15816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项目技术技能</a:t>
            </a:r>
            <a:endParaRPr lang="en-US" altLang="zh-CN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592FCA-0D49-4A57-8C98-3D831BB36D6F}"/>
              </a:ext>
            </a:extLst>
          </p:cNvPr>
          <p:cNvSpPr txBox="1"/>
          <p:nvPr/>
        </p:nvSpPr>
        <p:spPr>
          <a:xfrm>
            <a:off x="419566" y="780616"/>
            <a:ext cx="23769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设置读取</a:t>
            </a:r>
            <a:r>
              <a:rPr lang="en-US" altLang="zh-CN" sz="1400" dirty="0" err="1"/>
              <a:t>sd</a:t>
            </a:r>
            <a:r>
              <a:rPr lang="zh-CN" altLang="en-US" sz="1400" dirty="0"/>
              <a:t>卡的权限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创建</a:t>
            </a:r>
            <a:r>
              <a:rPr lang="en-US" altLang="zh-CN" sz="1400" dirty="0" err="1"/>
              <a:t>LocalMucicBean</a:t>
            </a:r>
            <a:r>
              <a:rPr lang="zh-CN" altLang="en-US" sz="1400" dirty="0"/>
              <a:t>，作为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的泛型存在，表示</a:t>
            </a:r>
            <a:r>
              <a:rPr lang="en-US" altLang="zh-CN" sz="1400" dirty="0"/>
              <a:t>item</a:t>
            </a:r>
            <a:r>
              <a:rPr lang="zh-CN" altLang="en-US" sz="1400" dirty="0"/>
              <a:t>中的各个对象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创建集合类数据源并初始化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A0DB1E-96A4-4E1D-A0A2-5432DE02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1092939"/>
            <a:ext cx="518406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uses-permission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="android.permission.WRITE_EXTERNAL_STORAGE"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56973-730C-4F45-BAF0-8FF3E671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" y="2134637"/>
            <a:ext cx="2278577" cy="17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0A4E2F-C99D-4CD6-B26D-32DFCD49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2" y="2747744"/>
            <a:ext cx="2057578" cy="266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2E76D9-C89C-40CA-82D9-912582C6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66" y="2958907"/>
            <a:ext cx="2088061" cy="2286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D2E1F9-8691-40ED-BAB9-6830E71DB66C}"/>
              </a:ext>
            </a:extLst>
          </p:cNvPr>
          <p:cNvSpPr txBox="1"/>
          <p:nvPr/>
        </p:nvSpPr>
        <p:spPr>
          <a:xfrm>
            <a:off x="527105" y="3104728"/>
            <a:ext cx="2556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新建适配器并创建</a:t>
            </a:r>
            <a:r>
              <a:rPr lang="en-US" altLang="zh-CN" sz="1400" dirty="0" err="1"/>
              <a:t>ViewHolders</a:t>
            </a:r>
            <a:r>
              <a:rPr lang="zh-CN" altLang="en-US" sz="1400" dirty="0"/>
              <a:t>（为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滚动时快速设置值）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EDD070-9692-49D8-8DD3-6C68BC92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4" y="3760593"/>
            <a:ext cx="6820491" cy="1295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27FF75-0AEE-4051-B750-A630525EB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595" y="4167059"/>
            <a:ext cx="7323455" cy="93734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1F50FD0E-1409-4E3A-AFAA-354D92A4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96" y="3895505"/>
            <a:ext cx="370790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LocalMusicAdapter(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mDatas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BA799F-FC1C-4380-88B9-09C16BE49618}"/>
              </a:ext>
            </a:extLst>
          </p:cNvPr>
          <p:cNvSpPr txBox="1"/>
          <p:nvPr/>
        </p:nvSpPr>
        <p:spPr>
          <a:xfrm>
            <a:off x="5317962" y="972423"/>
            <a:ext cx="2999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获取本地音乐存储的地址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将遍历到的数据封装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适配器更新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C660D64-1FB4-419D-9EE3-7D0FDD58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566" y="1285561"/>
            <a:ext cx="36719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 uri = MediaStore.Audio.Media.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EXTERNAL_CONTENT_URI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59D4441-07DF-4AC8-B370-3FF08B00A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644" y="1880721"/>
            <a:ext cx="342038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LocalMusicBean bean = </a:t>
            </a: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LocalMusicBean(sid, song, singer, album, time, path,albumArt);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mDatas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.add(bean);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874048F7-06E0-4A93-80F0-DBB5C908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182" y="2747744"/>
            <a:ext cx="237693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.notifyDataSetChanged();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851</Words>
  <Application>Microsoft Office PowerPoint</Application>
  <PresentationFormat>全屏显示(16:9)</PresentationFormat>
  <Paragraphs>125</Paragraphs>
  <Slides>12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Glegoo</vt:lpstr>
      <vt:lpstr>Lato Light</vt:lpstr>
      <vt:lpstr>Mission Gothic Regular</vt:lpstr>
      <vt:lpstr>Open Sans</vt:lpstr>
      <vt:lpstr>方正姚体</vt:lpstr>
      <vt:lpstr>华文琥珀</vt:lpstr>
      <vt:lpstr>宋体</vt:lpstr>
      <vt:lpstr>微软雅黑</vt:lpstr>
      <vt:lpstr>幼圆</vt:lpstr>
      <vt:lpstr>Arial</vt:lpstr>
      <vt:lpstr>Calibri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</dc:title>
  <dc:creator>第一PPT模板网-WWW.1PPT.COM</dc:creator>
  <cp:keywords>第一PPT模板网-WWW.1PPT.COM</cp:keywords>
  <cp:lastModifiedBy>851504811@qq.com</cp:lastModifiedBy>
  <cp:revision>359</cp:revision>
  <dcterms:created xsi:type="dcterms:W3CDTF">2017-03-27T05:41:00Z</dcterms:created>
  <dcterms:modified xsi:type="dcterms:W3CDTF">2020-11-22T01:40:10Z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