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7" r:id="rId4"/>
    <p:sldId id="258" r:id="rId5"/>
    <p:sldId id="259" r:id="rId6"/>
    <p:sldId id="261" r:id="rId7"/>
    <p:sldId id="264" r:id="rId8"/>
    <p:sldId id="260" r:id="rId9"/>
    <p:sldId id="262" r:id="rId10"/>
    <p:sldId id="263" r:id="rId11"/>
    <p:sldId id="266" r:id="rId12"/>
    <p:sldId id="267" r:id="rId13"/>
    <p:sldId id="268" r:id="rId14"/>
    <p:sldId id="269" r:id="rId15"/>
    <p:sldId id="270" r:id="rId16"/>
    <p:sldId id="271" r:id="rId17"/>
    <p:sldId id="272" r:id="rId18"/>
    <p:sldId id="276"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60"/>
  </p:normalViewPr>
  <p:slideViewPr>
    <p:cSldViewPr snapToGrid="0">
      <p:cViewPr varScale="1">
        <p:scale>
          <a:sx n="78" d="100"/>
          <a:sy n="78" d="100"/>
        </p:scale>
        <p:origin x="629"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73E4B-CCF3-9B7C-23A5-F023B233C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135209-2A8B-98C1-C2E2-8ED9D9662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1945D1-ABE9-F9F3-D1BE-20FA0C10DB8D}"/>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5" name="Footer Placeholder 4">
            <a:extLst>
              <a:ext uri="{FF2B5EF4-FFF2-40B4-BE49-F238E27FC236}">
                <a16:creationId xmlns:a16="http://schemas.microsoft.com/office/drawing/2014/main" id="{3E2F25B6-5E69-7E87-613D-B9D3A826E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F4DE75-B450-07ED-4E66-2F650B2DE84A}"/>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2043556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8AB35-9ABC-06D4-30C5-3881DED89F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700CA8-B3E9-343A-7700-FF46730F16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1213B2-B719-3681-53EE-E845343D1300}"/>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5" name="Footer Placeholder 4">
            <a:extLst>
              <a:ext uri="{FF2B5EF4-FFF2-40B4-BE49-F238E27FC236}">
                <a16:creationId xmlns:a16="http://schemas.microsoft.com/office/drawing/2014/main" id="{04156982-91EB-63A9-2CD9-8823F6A76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7AC4DE-944D-3D26-9E20-D5DBF3230EFA}"/>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419226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B494E4-212E-4D83-4626-B6505194FEF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3B482E-06BC-DB55-C2FF-E4D33FA6C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3E26D3-258A-AC03-55EE-3CE09B70416E}"/>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5" name="Footer Placeholder 4">
            <a:extLst>
              <a:ext uri="{FF2B5EF4-FFF2-40B4-BE49-F238E27FC236}">
                <a16:creationId xmlns:a16="http://schemas.microsoft.com/office/drawing/2014/main" id="{659A25D5-55E7-2D1E-454A-18AFF1A656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20243-2735-5C24-1EC8-BFEC9ED31838}"/>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2497910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ECAA0-014C-472F-A032-571ACAA0EC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F7524D-C833-F316-ED7B-B32F6C2EF4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CDF2BB-4E4C-202C-CFD6-5A285C2A4198}"/>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5" name="Footer Placeholder 4">
            <a:extLst>
              <a:ext uri="{FF2B5EF4-FFF2-40B4-BE49-F238E27FC236}">
                <a16:creationId xmlns:a16="http://schemas.microsoft.com/office/drawing/2014/main" id="{E90C9E0E-1F4E-D0BE-BFE4-3CEF69C1FE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30A4E7-9682-3E17-206B-C376ADB1CC75}"/>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2559977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D6534-4721-D6CC-5A64-1A2829474C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08EC8D-3E81-CA16-C1D4-808DA88221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97E12D-8F03-6B0F-BDB8-DF85EDEA1127}"/>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5" name="Footer Placeholder 4">
            <a:extLst>
              <a:ext uri="{FF2B5EF4-FFF2-40B4-BE49-F238E27FC236}">
                <a16:creationId xmlns:a16="http://schemas.microsoft.com/office/drawing/2014/main" id="{CEC63E41-EAB7-15A1-DEF9-4045862503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201614-6CBF-F251-D673-A612EE287272}"/>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79000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E440-E759-55C1-AFBB-621C7B9910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D5E8CE-669E-C300-347D-23071994D1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A2815C-1446-72A5-DC77-2D78058C38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1AEB97-935D-D1BA-EADD-EB91951F1784}"/>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6" name="Footer Placeholder 5">
            <a:extLst>
              <a:ext uri="{FF2B5EF4-FFF2-40B4-BE49-F238E27FC236}">
                <a16:creationId xmlns:a16="http://schemas.microsoft.com/office/drawing/2014/main" id="{92C74391-7D59-8DCD-484F-6A2F79719E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3166AF-86E6-E12F-A166-6979AFC6A4EB}"/>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2489151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F66C7-5687-F6E1-DA5E-37821209D4B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9FC9E6-A662-C821-20FD-DF3947588E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569878-BD63-DE76-2985-4E259CBB90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B7215C-4B5D-0DEB-08AE-9BC87F26FB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89FF9A-4D3A-6166-5136-EE461A88DF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7EA7982-B690-26F0-E5FD-183087599FFE}"/>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8" name="Footer Placeholder 7">
            <a:extLst>
              <a:ext uri="{FF2B5EF4-FFF2-40B4-BE49-F238E27FC236}">
                <a16:creationId xmlns:a16="http://schemas.microsoft.com/office/drawing/2014/main" id="{8FB90EC6-BABE-E620-DDFD-F527576346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C7E2843-670C-AD6C-44B4-04B6DF2F1FFE}"/>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4032209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0A0BD-4359-F770-B239-361BE5FE6E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7A32D2-0AD7-5C25-9623-C8E8A91D6D99}"/>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4" name="Footer Placeholder 3">
            <a:extLst>
              <a:ext uri="{FF2B5EF4-FFF2-40B4-BE49-F238E27FC236}">
                <a16:creationId xmlns:a16="http://schemas.microsoft.com/office/drawing/2014/main" id="{1FA16A48-D1DD-AE7C-5AE7-BF735B1150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72FA3A-38C9-4C00-4DF2-8564C70B7E2C}"/>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3718176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60A559-BC02-5BC7-18F6-7B81C8587A67}"/>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3" name="Footer Placeholder 2">
            <a:extLst>
              <a:ext uri="{FF2B5EF4-FFF2-40B4-BE49-F238E27FC236}">
                <a16:creationId xmlns:a16="http://schemas.microsoft.com/office/drawing/2014/main" id="{58205D98-4FD6-C8A3-CB36-2FB0A8EE0AF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A97D7D8-AFD5-D1DD-9A27-FA2819B88BEB}"/>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4158960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D92D2-B65B-9D3C-4547-8D8CBA06B1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A1B4B1-4F40-6B75-73ED-258052B33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6D1164-2C39-6EE5-64A2-25C75D5CCB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FBE510-D477-8E19-2CA0-71F176E9239D}"/>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6" name="Footer Placeholder 5">
            <a:extLst>
              <a:ext uri="{FF2B5EF4-FFF2-40B4-BE49-F238E27FC236}">
                <a16:creationId xmlns:a16="http://schemas.microsoft.com/office/drawing/2014/main" id="{085DD51C-E965-9B3A-D15B-3298D614F9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B91BEF-6099-6866-0C87-91E03DB13916}"/>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359769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CE1F-8725-A789-DCE1-19AC295DC8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203F2DB-1AB8-8C33-E525-8094E767DC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1D5B7C-D4A9-1ECF-7ED2-AF3B0A1F5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85F19-40E2-C81D-809B-72D1797C75C7}"/>
              </a:ext>
            </a:extLst>
          </p:cNvPr>
          <p:cNvSpPr>
            <a:spLocks noGrp="1"/>
          </p:cNvSpPr>
          <p:nvPr>
            <p:ph type="dt" sz="half" idx="10"/>
          </p:nvPr>
        </p:nvSpPr>
        <p:spPr/>
        <p:txBody>
          <a:bodyPr/>
          <a:lstStyle/>
          <a:p>
            <a:fld id="{DDD5D5F2-F499-481C-B7ED-3EEF9D25EBA1}" type="datetimeFigureOut">
              <a:rPr lang="en-IN" smtClean="0"/>
              <a:t>07-05-2025</a:t>
            </a:fld>
            <a:endParaRPr lang="en-IN"/>
          </a:p>
        </p:txBody>
      </p:sp>
      <p:sp>
        <p:nvSpPr>
          <p:cNvPr id="6" name="Footer Placeholder 5">
            <a:extLst>
              <a:ext uri="{FF2B5EF4-FFF2-40B4-BE49-F238E27FC236}">
                <a16:creationId xmlns:a16="http://schemas.microsoft.com/office/drawing/2014/main" id="{276AAC3C-7BD5-5E87-1BD4-F4B1590B6E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3DF52A-B022-4D6E-BEE2-3D0F5BD85798}"/>
              </a:ext>
            </a:extLst>
          </p:cNvPr>
          <p:cNvSpPr>
            <a:spLocks noGrp="1"/>
          </p:cNvSpPr>
          <p:nvPr>
            <p:ph type="sldNum" sz="quarter" idx="12"/>
          </p:nvPr>
        </p:nvSpPr>
        <p:spPr/>
        <p:txBody>
          <a:bodyPr/>
          <a:lstStyle/>
          <a:p>
            <a:fld id="{37482F82-4966-47AD-8667-B2286D67BC68}" type="slidenum">
              <a:rPr lang="en-IN" smtClean="0"/>
              <a:t>‹#›</a:t>
            </a:fld>
            <a:endParaRPr lang="en-IN"/>
          </a:p>
        </p:txBody>
      </p:sp>
    </p:spTree>
    <p:extLst>
      <p:ext uri="{BB962C8B-B14F-4D97-AF65-F5344CB8AC3E}">
        <p14:creationId xmlns:p14="http://schemas.microsoft.com/office/powerpoint/2010/main" val="3474989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574AAD-F460-F666-194F-826EA657AB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69FA9A-EFF4-2084-90A5-489905469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84F32-BF1A-8318-FBB9-2DEFA4100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5D5F2-F499-481C-B7ED-3EEF9D25EBA1}" type="datetimeFigureOut">
              <a:rPr lang="en-IN" smtClean="0"/>
              <a:t>07-05-2025</a:t>
            </a:fld>
            <a:endParaRPr lang="en-IN"/>
          </a:p>
        </p:txBody>
      </p:sp>
      <p:sp>
        <p:nvSpPr>
          <p:cNvPr id="5" name="Footer Placeholder 4">
            <a:extLst>
              <a:ext uri="{FF2B5EF4-FFF2-40B4-BE49-F238E27FC236}">
                <a16:creationId xmlns:a16="http://schemas.microsoft.com/office/drawing/2014/main" id="{F3EAFB3B-5525-E902-B20C-A13E1351A9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D890EA6-6932-BCB5-A163-6225E16260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482F82-4966-47AD-8667-B2286D67BC68}" type="slidenum">
              <a:rPr lang="en-IN" smtClean="0"/>
              <a:t>‹#›</a:t>
            </a:fld>
            <a:endParaRPr lang="en-IN"/>
          </a:p>
        </p:txBody>
      </p:sp>
    </p:spTree>
    <p:extLst>
      <p:ext uri="{BB962C8B-B14F-4D97-AF65-F5344CB8AC3E}">
        <p14:creationId xmlns:p14="http://schemas.microsoft.com/office/powerpoint/2010/main" val="463165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HaginaS/Hagina.S.git"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aiDMML/FakeNewsNe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hyperlink" Target="http://www.emergent.info/"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18F93-8503-713B-0771-F8463470843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7F77E81-C979-AAE3-F50A-302F7C2F821B}"/>
              </a:ext>
            </a:extLst>
          </p:cNvPr>
          <p:cNvSpPr>
            <a:spLocks noGrp="1"/>
          </p:cNvSpPr>
          <p:nvPr>
            <p:ph type="subTitle" idx="1"/>
          </p:nvPr>
        </p:nvSpPr>
        <p:spPr>
          <a:xfrm>
            <a:off x="3478006" y="1773238"/>
            <a:ext cx="9144000" cy="1655762"/>
          </a:xfrm>
        </p:spPr>
        <p:txBody>
          <a:bodyPr>
            <a:noAutofit/>
          </a:bodyPr>
          <a:lstStyle/>
          <a:p>
            <a:pPr algn="l"/>
            <a:r>
              <a:rPr lang="en-US" sz="1600" dirty="0"/>
              <a:t>STUDENT NAME: HAGINA.S</a:t>
            </a:r>
          </a:p>
          <a:p>
            <a:pPr algn="l"/>
            <a:endParaRPr lang="en-US" sz="1600" dirty="0"/>
          </a:p>
          <a:p>
            <a:pPr algn="l"/>
            <a:r>
              <a:rPr lang="en-US" sz="1600" dirty="0"/>
              <a:t>REGISTER NUMBER: 411823104015</a:t>
            </a:r>
          </a:p>
          <a:p>
            <a:pPr algn="l"/>
            <a:endParaRPr lang="en-US" sz="1600" dirty="0"/>
          </a:p>
          <a:p>
            <a:pPr algn="l"/>
            <a:r>
              <a:rPr lang="en-US" sz="1600" dirty="0"/>
              <a:t>INSTITUTION: RRASE COLLEGE OF ENGINEERING</a:t>
            </a:r>
          </a:p>
          <a:p>
            <a:pPr algn="l"/>
            <a:r>
              <a:rPr lang="en-US" sz="1600" dirty="0"/>
              <a:t> </a:t>
            </a:r>
          </a:p>
          <a:p>
            <a:pPr algn="l"/>
            <a:r>
              <a:rPr lang="en-US" sz="1600" dirty="0"/>
              <a:t>DEPARTMENT: B.E COMPUTER SCIENCE AND ENGINEERING</a:t>
            </a:r>
          </a:p>
          <a:p>
            <a:pPr algn="l"/>
            <a:endParaRPr lang="en-US" sz="1600" dirty="0"/>
          </a:p>
          <a:p>
            <a:pPr algn="l"/>
            <a:r>
              <a:rPr lang="en-US" sz="1600" dirty="0"/>
              <a:t>DATE OF SUBMISSION: 26/04/2025</a:t>
            </a:r>
            <a:endParaRPr lang="en-IN" sz="1600" dirty="0"/>
          </a:p>
        </p:txBody>
      </p:sp>
    </p:spTree>
    <p:extLst>
      <p:ext uri="{BB962C8B-B14F-4D97-AF65-F5344CB8AC3E}">
        <p14:creationId xmlns:p14="http://schemas.microsoft.com/office/powerpoint/2010/main" val="3793378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78397-A0AE-254A-9078-C36F326BA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B22FE6-266E-FF96-9E8B-275B637E7E9B}"/>
              </a:ext>
            </a:extLst>
          </p:cNvPr>
          <p:cNvSpPr>
            <a:spLocks noGrp="1"/>
          </p:cNvSpPr>
          <p:nvPr>
            <p:ph type="ctrTitle"/>
          </p:nvPr>
        </p:nvSpPr>
        <p:spPr>
          <a:xfrm>
            <a:off x="1651321" y="-1863905"/>
            <a:ext cx="9144000" cy="2387600"/>
          </a:xfrm>
        </p:spPr>
        <p:txBody>
          <a:bodyPr>
            <a:normAutofit/>
          </a:bodyPr>
          <a:lstStyle/>
          <a:p>
            <a:r>
              <a:rPr lang="en-US" sz="1400" dirty="0">
                <a:latin typeface="Bodoni MT Black" panose="02070A03080606020203" pitchFamily="18" charset="0"/>
              </a:rPr>
              <a:t>TEAM MEMBERS:</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4675FFE8-AB69-1715-CC26-0DEF81CFF306}"/>
              </a:ext>
            </a:extLst>
          </p:cNvPr>
          <p:cNvSpPr>
            <a:spLocks noGrp="1"/>
          </p:cNvSpPr>
          <p:nvPr>
            <p:ph type="subTitle" idx="1"/>
          </p:nvPr>
        </p:nvSpPr>
        <p:spPr>
          <a:xfrm>
            <a:off x="1524000" y="2601119"/>
            <a:ext cx="9144000" cy="1655762"/>
          </a:xfrm>
        </p:spPr>
        <p:txBody>
          <a:bodyPr>
            <a:normAutofit/>
          </a:bodyPr>
          <a:lstStyle/>
          <a:p>
            <a:r>
              <a:rPr lang="en-US" sz="1600" dirty="0">
                <a:latin typeface="Arial Black" panose="020B0A04020102020204" pitchFamily="34" charset="0"/>
              </a:rPr>
              <a:t>HAGINA.S</a:t>
            </a:r>
          </a:p>
          <a:p>
            <a:r>
              <a:rPr lang="en-US" sz="1600" dirty="0">
                <a:latin typeface="Arial Black" panose="020B0A04020102020204" pitchFamily="34" charset="0"/>
              </a:rPr>
              <a:t>GOWTHAM.A</a:t>
            </a:r>
          </a:p>
          <a:p>
            <a:r>
              <a:rPr lang="en-US" sz="1600" dirty="0">
                <a:latin typeface="Arial Black" panose="020B0A04020102020204" pitchFamily="34" charset="0"/>
              </a:rPr>
              <a:t>GOWTHAMRAJ.A</a:t>
            </a:r>
          </a:p>
          <a:p>
            <a:r>
              <a:rPr lang="en-IN" sz="1600" dirty="0">
                <a:latin typeface="Arial Black" panose="020B0A04020102020204" pitchFamily="34" charset="0"/>
              </a:rPr>
              <a:t>JAGADEESH.K</a:t>
            </a:r>
          </a:p>
        </p:txBody>
      </p:sp>
    </p:spTree>
    <p:extLst>
      <p:ext uri="{BB962C8B-B14F-4D97-AF65-F5344CB8AC3E}">
        <p14:creationId xmlns:p14="http://schemas.microsoft.com/office/powerpoint/2010/main" val="1823194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8CE45-1464-86E5-01F1-99B2623EA13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C7B888A-A2FF-C81B-ACC3-3B00D7AA0047}"/>
              </a:ext>
            </a:extLst>
          </p:cNvPr>
          <p:cNvSpPr>
            <a:spLocks noGrp="1"/>
          </p:cNvSpPr>
          <p:nvPr>
            <p:ph type="subTitle" idx="1"/>
          </p:nvPr>
        </p:nvSpPr>
        <p:spPr>
          <a:xfrm>
            <a:off x="1524000" y="1091622"/>
            <a:ext cx="9144000" cy="1655762"/>
          </a:xfrm>
        </p:spPr>
        <p:txBody>
          <a:bodyPr>
            <a:normAutofit/>
          </a:bodyPr>
          <a:lstStyle/>
          <a:p>
            <a:r>
              <a:rPr lang="en-IN" sz="1600" dirty="0">
                <a:latin typeface="Algerian" panose="04020705040A02060702" pitchFamily="82" charset="0"/>
              </a:rPr>
              <a:t>Phase 2</a:t>
            </a:r>
          </a:p>
          <a:p>
            <a:r>
              <a:rPr lang="en-IN" sz="1600" dirty="0">
                <a:latin typeface="Algerian" panose="04020705040A02060702" pitchFamily="82" charset="0"/>
              </a:rPr>
              <a:t>Project title :</a:t>
            </a:r>
            <a:r>
              <a:rPr lang="en-US" sz="1600" dirty="0">
                <a:latin typeface="Arial Rounded MT Bold" panose="020F0704030504030204" pitchFamily="34" charset="0"/>
              </a:rPr>
              <a:t>exposing the truth with advanced fake news detection powered by natural language processing </a:t>
            </a:r>
          </a:p>
          <a:p>
            <a:r>
              <a:rPr lang="en-US" sz="1600" dirty="0" err="1">
                <a:latin typeface="Algerian" panose="04020705040A02060702" pitchFamily="82" charset="0"/>
              </a:rPr>
              <a:t>Github</a:t>
            </a:r>
            <a:r>
              <a:rPr lang="en-US" sz="1600" dirty="0">
                <a:latin typeface="Algerian" panose="04020705040A02060702" pitchFamily="82" charset="0"/>
              </a:rPr>
              <a:t> link :</a:t>
            </a:r>
            <a:r>
              <a:rPr lang="en-US" sz="1600" dirty="0">
                <a:latin typeface="Algerian" panose="04020705040A02060702" pitchFamily="82" charset="0"/>
                <a:hlinkClick r:id="rId2"/>
              </a:rPr>
              <a:t>https://github.com/</a:t>
            </a:r>
            <a:r>
              <a:rPr lang="en-US" sz="1600" dirty="0" err="1">
                <a:latin typeface="Algerian" panose="04020705040A02060702" pitchFamily="82" charset="0"/>
                <a:hlinkClick r:id="rId2"/>
              </a:rPr>
              <a:t>HaginaS</a:t>
            </a:r>
            <a:r>
              <a:rPr lang="en-US" sz="1600" dirty="0">
                <a:latin typeface="Algerian" panose="04020705040A02060702" pitchFamily="82" charset="0"/>
                <a:hlinkClick r:id="rId2"/>
              </a:rPr>
              <a:t>/</a:t>
            </a:r>
            <a:r>
              <a:rPr lang="en-US" sz="1600" dirty="0" err="1">
                <a:latin typeface="Algerian" panose="04020705040A02060702" pitchFamily="82" charset="0"/>
                <a:hlinkClick r:id="rId2"/>
              </a:rPr>
              <a:t>Hagina.S.git</a:t>
            </a:r>
            <a:endParaRPr lang="en-IN" sz="1600" dirty="0">
              <a:latin typeface="Algerian" panose="04020705040A02060702" pitchFamily="82" charset="0"/>
            </a:endParaRPr>
          </a:p>
        </p:txBody>
      </p:sp>
    </p:spTree>
    <p:extLst>
      <p:ext uri="{BB962C8B-B14F-4D97-AF65-F5344CB8AC3E}">
        <p14:creationId xmlns:p14="http://schemas.microsoft.com/office/powerpoint/2010/main" val="2255213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0B2AB-AABB-6526-9826-8662B9142DF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32DF09E-FE15-6C66-07CB-B7270631331F}"/>
              </a:ext>
            </a:extLst>
          </p:cNvPr>
          <p:cNvSpPr>
            <a:spLocks noGrp="1"/>
          </p:cNvSpPr>
          <p:nvPr>
            <p:ph type="subTitle" idx="1"/>
          </p:nvPr>
        </p:nvSpPr>
        <p:spPr>
          <a:xfrm>
            <a:off x="1417320" y="931602"/>
            <a:ext cx="8884920" cy="4821498"/>
          </a:xfrm>
        </p:spPr>
        <p:txBody>
          <a:bodyPr>
            <a:normAutofit/>
          </a:bodyPr>
          <a:lstStyle/>
          <a:p>
            <a:r>
              <a:rPr lang="en-IN" sz="1600" dirty="0">
                <a:latin typeface="Algerian" panose="04020705040A02060702" pitchFamily="82" charset="0"/>
              </a:rPr>
              <a:t>Titles for the project</a:t>
            </a:r>
          </a:p>
          <a:p>
            <a:endParaRPr lang="en-IN" sz="1600" dirty="0">
              <a:latin typeface="Algerian" panose="04020705040A02060702" pitchFamily="82" charset="0"/>
            </a:endParaRPr>
          </a:p>
          <a:p>
            <a:pPr marL="285750" indent="-285750">
              <a:buFont typeface="Arial" panose="020B0604020202020204" pitchFamily="34" charset="0"/>
              <a:buChar char="•"/>
            </a:pPr>
            <a:r>
              <a:rPr lang="en-IN" sz="1600" dirty="0">
                <a:latin typeface="Arial Black" panose="020B0A04020102020204" pitchFamily="34" charset="0"/>
              </a:rPr>
              <a:t>Problem statement</a:t>
            </a:r>
          </a:p>
          <a:p>
            <a:pPr marL="285750" indent="-285750">
              <a:buFont typeface="Arial" panose="020B0604020202020204" pitchFamily="34" charset="0"/>
              <a:buChar char="•"/>
            </a:pPr>
            <a:r>
              <a:rPr lang="en-IN" sz="1600" dirty="0">
                <a:latin typeface="Arial Black" panose="020B0A04020102020204" pitchFamily="34" charset="0"/>
              </a:rPr>
              <a:t>Project objectives</a:t>
            </a:r>
          </a:p>
          <a:p>
            <a:pPr marL="285750" indent="-285750">
              <a:buFont typeface="Arial" panose="020B0604020202020204" pitchFamily="34" charset="0"/>
              <a:buChar char="•"/>
            </a:pPr>
            <a:r>
              <a:rPr lang="en-IN" sz="1600" dirty="0">
                <a:latin typeface="Arial Black" panose="020B0A04020102020204" pitchFamily="34" charset="0"/>
              </a:rPr>
              <a:t>Flowchart of the project</a:t>
            </a:r>
          </a:p>
          <a:p>
            <a:pPr marL="285750" indent="-285750">
              <a:buFont typeface="Arial" panose="020B0604020202020204" pitchFamily="34" charset="0"/>
              <a:buChar char="•"/>
            </a:pPr>
            <a:r>
              <a:rPr lang="en-IN" sz="1600" dirty="0">
                <a:latin typeface="Arial Black" panose="020B0A04020102020204" pitchFamily="34" charset="0"/>
              </a:rPr>
              <a:t>Data description</a:t>
            </a:r>
          </a:p>
          <a:p>
            <a:pPr marL="285750" indent="-285750">
              <a:buFont typeface="Arial" panose="020B0604020202020204" pitchFamily="34" charset="0"/>
              <a:buChar char="•"/>
            </a:pPr>
            <a:r>
              <a:rPr lang="en-IN" sz="1600" dirty="0">
                <a:latin typeface="Arial Black" panose="020B0A04020102020204" pitchFamily="34" charset="0"/>
              </a:rPr>
              <a:t>Data preprocessing</a:t>
            </a:r>
          </a:p>
          <a:p>
            <a:pPr marL="285750" indent="-285750">
              <a:buFont typeface="Arial" panose="020B0604020202020204" pitchFamily="34" charset="0"/>
              <a:buChar char="•"/>
            </a:pPr>
            <a:r>
              <a:rPr lang="en-IN" sz="1600" dirty="0">
                <a:latin typeface="Arial Black" panose="020B0A04020102020204" pitchFamily="34" charset="0"/>
              </a:rPr>
              <a:t>Exploratory data analysis</a:t>
            </a:r>
          </a:p>
          <a:p>
            <a:pPr marL="285750" indent="-285750">
              <a:buFont typeface="Arial" panose="020B0604020202020204" pitchFamily="34" charset="0"/>
              <a:buChar char="•"/>
            </a:pPr>
            <a:r>
              <a:rPr lang="en-IN" sz="1600" dirty="0">
                <a:latin typeface="Arial Black" panose="020B0A04020102020204" pitchFamily="34" charset="0"/>
              </a:rPr>
              <a:t>Feature engineering</a:t>
            </a:r>
          </a:p>
          <a:p>
            <a:pPr marL="285750" indent="-285750">
              <a:buFont typeface="Arial" panose="020B0604020202020204" pitchFamily="34" charset="0"/>
              <a:buChar char="•"/>
            </a:pPr>
            <a:r>
              <a:rPr lang="en-IN" sz="1600" dirty="0">
                <a:latin typeface="Arial Black" panose="020B0A04020102020204" pitchFamily="34" charset="0"/>
              </a:rPr>
              <a:t>Model building</a:t>
            </a:r>
          </a:p>
          <a:p>
            <a:pPr marL="285750" indent="-285750">
              <a:buFont typeface="Arial" panose="020B0604020202020204" pitchFamily="34" charset="0"/>
              <a:buChar char="•"/>
            </a:pPr>
            <a:r>
              <a:rPr lang="en-IN" sz="1600" dirty="0">
                <a:latin typeface="Arial Black" panose="020B0A04020102020204" pitchFamily="34" charset="0"/>
              </a:rPr>
              <a:t>Tools and technologies</a:t>
            </a:r>
          </a:p>
          <a:p>
            <a:pPr marL="285750" indent="-285750">
              <a:buFont typeface="Arial" panose="020B0604020202020204" pitchFamily="34" charset="0"/>
              <a:buChar char="•"/>
            </a:pPr>
            <a:r>
              <a:rPr lang="en-IN" sz="1600" dirty="0">
                <a:latin typeface="Arial Black" panose="020B0A04020102020204" pitchFamily="34" charset="0"/>
              </a:rPr>
              <a:t>Team members and roles</a:t>
            </a:r>
          </a:p>
          <a:p>
            <a:endParaRPr lang="en-IN" sz="1600" dirty="0">
              <a:latin typeface="Algerian" panose="04020705040A02060702" pitchFamily="82" charset="0"/>
            </a:endParaRPr>
          </a:p>
        </p:txBody>
      </p:sp>
    </p:spTree>
    <p:extLst>
      <p:ext uri="{BB962C8B-B14F-4D97-AF65-F5344CB8AC3E}">
        <p14:creationId xmlns:p14="http://schemas.microsoft.com/office/powerpoint/2010/main" val="1599540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93137-3698-A90B-43C0-6B4621A7C4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05911A3-E1A6-E9E7-3745-659B9C37563F}"/>
              </a:ext>
            </a:extLst>
          </p:cNvPr>
          <p:cNvSpPr txBox="1"/>
          <p:nvPr/>
        </p:nvSpPr>
        <p:spPr>
          <a:xfrm>
            <a:off x="4644389" y="1104900"/>
            <a:ext cx="2903221" cy="369332"/>
          </a:xfrm>
          <a:prstGeom prst="rect">
            <a:avLst/>
          </a:prstGeom>
          <a:noFill/>
        </p:spPr>
        <p:txBody>
          <a:bodyPr wrap="square" rtlCol="0">
            <a:spAutoFit/>
          </a:bodyPr>
          <a:lstStyle/>
          <a:p>
            <a:r>
              <a:rPr lang="en-IN" dirty="0">
                <a:latin typeface="Algerian" panose="04020705040A02060702" pitchFamily="82" charset="0"/>
              </a:rPr>
              <a:t>Problem statement:</a:t>
            </a:r>
          </a:p>
        </p:txBody>
      </p:sp>
      <p:sp>
        <p:nvSpPr>
          <p:cNvPr id="6" name="TextBox 5">
            <a:extLst>
              <a:ext uri="{FF2B5EF4-FFF2-40B4-BE49-F238E27FC236}">
                <a16:creationId xmlns:a16="http://schemas.microsoft.com/office/drawing/2014/main" id="{5AB269F2-B4ED-9C7F-8E42-4B693AF30FD4}"/>
              </a:ext>
            </a:extLst>
          </p:cNvPr>
          <p:cNvSpPr txBox="1"/>
          <p:nvPr/>
        </p:nvSpPr>
        <p:spPr>
          <a:xfrm>
            <a:off x="1588769" y="2267218"/>
            <a:ext cx="9014460" cy="954107"/>
          </a:xfrm>
          <a:prstGeom prst="rect">
            <a:avLst/>
          </a:prstGeom>
          <a:noFill/>
        </p:spPr>
        <p:txBody>
          <a:bodyPr wrap="square">
            <a:spAutoFit/>
          </a:bodyPr>
          <a:lstStyle/>
          <a:p>
            <a:pPr algn="ctr"/>
            <a:r>
              <a:rPr lang="en-US" sz="1400" dirty="0"/>
              <a:t>In today's digital age, the rapid spread of misinformation and fake news through online platforms poses a serious threat to public trust, democracy, and social cohesion. Traditional fact-checking methods are slow and reactive, often failing to keep up with the volume and speed of content dissemination. There is a critical need for an automated, accurate, and scalable solution to detect and mitigate the spread of fake news using Natural Language Processing (NLP) technologies.</a:t>
            </a:r>
            <a:endParaRPr lang="en-IN" sz="1400" dirty="0"/>
          </a:p>
        </p:txBody>
      </p:sp>
    </p:spTree>
    <p:extLst>
      <p:ext uri="{BB962C8B-B14F-4D97-AF65-F5344CB8AC3E}">
        <p14:creationId xmlns:p14="http://schemas.microsoft.com/office/powerpoint/2010/main" val="37386189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195DA8-C486-7F80-9054-3CD5AAFBC5D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79A1920-99BB-B9F2-B32C-FA33540E0C4E}"/>
              </a:ext>
            </a:extLst>
          </p:cNvPr>
          <p:cNvSpPr txBox="1"/>
          <p:nvPr/>
        </p:nvSpPr>
        <p:spPr>
          <a:xfrm>
            <a:off x="4494251" y="281312"/>
            <a:ext cx="6096000" cy="369332"/>
          </a:xfrm>
          <a:prstGeom prst="rect">
            <a:avLst/>
          </a:prstGeom>
          <a:noFill/>
        </p:spPr>
        <p:txBody>
          <a:bodyPr wrap="square">
            <a:spAutoFit/>
          </a:bodyPr>
          <a:lstStyle/>
          <a:p>
            <a:r>
              <a:rPr lang="en-IN" dirty="0">
                <a:latin typeface="Algerian" panose="04020705040A02060702" pitchFamily="82" charset="0"/>
              </a:rPr>
              <a:t>Project Objectives:</a:t>
            </a:r>
          </a:p>
        </p:txBody>
      </p:sp>
      <p:sp>
        <p:nvSpPr>
          <p:cNvPr id="5" name="Rectangle 1">
            <a:extLst>
              <a:ext uri="{FF2B5EF4-FFF2-40B4-BE49-F238E27FC236}">
                <a16:creationId xmlns:a16="http://schemas.microsoft.com/office/drawing/2014/main" id="{724B63C0-FE8B-0751-E080-48A16CACC295}"/>
              </a:ext>
            </a:extLst>
          </p:cNvPr>
          <p:cNvSpPr>
            <a:spLocks noChangeArrowheads="1"/>
          </p:cNvSpPr>
          <p:nvPr/>
        </p:nvSpPr>
        <p:spPr bwMode="auto">
          <a:xfrm>
            <a:off x="444612" y="1253424"/>
            <a:ext cx="11302775"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 an NLP-based model</a:t>
            </a:r>
            <a:r>
              <a:rPr kumimoji="0" lang="en-US" altLang="en-US" sz="1800" b="0" i="0" u="none" strike="noStrike" cap="none" normalizeH="0" baseline="0" dirty="0">
                <a:ln>
                  <a:noFill/>
                </a:ln>
                <a:solidFill>
                  <a:schemeClr val="tx1"/>
                </a:solidFill>
                <a:effectLst/>
                <a:latin typeface="Arial" panose="020B0604020202020204" pitchFamily="34" charset="0"/>
              </a:rPr>
              <a:t> capable of analyzing textual content to detect fake news with high accuracy.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Create a labeled dataset</a:t>
            </a:r>
            <a:r>
              <a:rPr kumimoji="0" lang="en-US" altLang="en-US" sz="1800" b="0" i="0" u="none" strike="noStrike" cap="none" normalizeH="0" baseline="0" dirty="0">
                <a:ln>
                  <a:noFill/>
                </a:ln>
                <a:solidFill>
                  <a:schemeClr val="tx1"/>
                </a:solidFill>
                <a:effectLst/>
                <a:latin typeface="Arial" panose="020B0604020202020204" pitchFamily="34" charset="0"/>
              </a:rPr>
              <a:t> by collecting and preprocessing reliable news and misinformation from credible sources.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 and evaluate multiple NLP models</a:t>
            </a:r>
            <a:r>
              <a:rPr kumimoji="0" lang="en-US" altLang="en-US" sz="1800" b="0" i="0" u="none" strike="noStrike" cap="none" normalizeH="0" baseline="0" dirty="0">
                <a:ln>
                  <a:noFill/>
                </a:ln>
                <a:solidFill>
                  <a:schemeClr val="tx1"/>
                </a:solidFill>
                <a:effectLst/>
                <a:latin typeface="Arial" panose="020B0604020202020204" pitchFamily="34" charset="0"/>
              </a:rPr>
              <a:t>, such as transformers (e.g., BERT, </a:t>
            </a:r>
            <a:r>
              <a:rPr kumimoji="0" lang="en-US" altLang="en-US" sz="1800" b="0" i="0" u="none" strike="noStrike" cap="none" normalizeH="0" baseline="0" dirty="0" err="1">
                <a:ln>
                  <a:noFill/>
                </a:ln>
                <a:solidFill>
                  <a:schemeClr val="tx1"/>
                </a:solidFill>
                <a:effectLst/>
                <a:latin typeface="Arial" panose="020B0604020202020204" pitchFamily="34" charset="0"/>
              </a:rPr>
              <a:t>RoBERTa</a:t>
            </a:r>
            <a:r>
              <a:rPr kumimoji="0" lang="en-US" altLang="en-US" sz="1800" b="0" i="0" u="none" strike="noStrike" cap="none" normalizeH="0" baseline="0" dirty="0">
                <a:ln>
                  <a:noFill/>
                </a:ln>
                <a:solidFill>
                  <a:schemeClr val="tx1"/>
                </a:solidFill>
                <a:effectLst/>
                <a:latin typeface="Arial" panose="020B0604020202020204" pitchFamily="34" charset="0"/>
              </a:rPr>
              <a:t>) or LSTM-based networks, to determine the best-performing architecture.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Design a user-friendly interface</a:t>
            </a:r>
            <a:r>
              <a:rPr kumimoji="0" lang="en-US" altLang="en-US" sz="1800" b="0" i="0" u="none" strike="noStrike" cap="none" normalizeH="0" baseline="0" dirty="0">
                <a:ln>
                  <a:noFill/>
                </a:ln>
                <a:solidFill>
                  <a:schemeClr val="tx1"/>
                </a:solidFill>
                <a:effectLst/>
                <a:latin typeface="Arial" panose="020B0604020202020204" pitchFamily="34" charset="0"/>
              </a:rPr>
              <a:t> or API that allows real-time detection and classification of news as real or fake.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interpretability</a:t>
            </a:r>
            <a:r>
              <a:rPr kumimoji="0" lang="en-US" altLang="en-US" sz="1800" b="0" i="0" u="none" strike="noStrike" cap="none" normalizeH="0" baseline="0" dirty="0">
                <a:ln>
                  <a:noFill/>
                </a:ln>
                <a:solidFill>
                  <a:schemeClr val="tx1"/>
                </a:solidFill>
                <a:effectLst/>
                <a:latin typeface="Arial" panose="020B0604020202020204" pitchFamily="34" charset="0"/>
              </a:rPr>
              <a:t> of model outputs by highlighting the linguistic and contextual features that influence predictions.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Contribute to public awareness</a:t>
            </a:r>
            <a:r>
              <a:rPr kumimoji="0" lang="en-US" altLang="en-US" sz="1800" b="0" i="0" u="none" strike="noStrike" cap="none" normalizeH="0" baseline="0" dirty="0">
                <a:ln>
                  <a:noFill/>
                </a:ln>
                <a:solidFill>
                  <a:schemeClr val="tx1"/>
                </a:solidFill>
                <a:effectLst/>
                <a:latin typeface="Arial" panose="020B0604020202020204" pitchFamily="34" charset="0"/>
              </a:rPr>
              <a:t> by providing insights into the nature of misinformation and tools to counter it effectively.</a:t>
            </a:r>
          </a:p>
        </p:txBody>
      </p:sp>
    </p:spTree>
    <p:extLst>
      <p:ext uri="{BB962C8B-B14F-4D97-AF65-F5344CB8AC3E}">
        <p14:creationId xmlns:p14="http://schemas.microsoft.com/office/powerpoint/2010/main" val="10628885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F33FE5-7E1B-516C-CACB-E087CA9CDFC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79D5363-E829-054E-1011-979F544163D7}"/>
              </a:ext>
            </a:extLst>
          </p:cNvPr>
          <p:cNvSpPr/>
          <p:nvPr/>
        </p:nvSpPr>
        <p:spPr>
          <a:xfrm>
            <a:off x="1064873" y="706061"/>
            <a:ext cx="2372810" cy="6250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Collection</a:t>
            </a:r>
          </a:p>
        </p:txBody>
      </p:sp>
      <p:pic>
        <p:nvPicPr>
          <p:cNvPr id="4" name="Graphic 3" descr="Line arrow: Straight with solid fill">
            <a:extLst>
              <a:ext uri="{FF2B5EF4-FFF2-40B4-BE49-F238E27FC236}">
                <a16:creationId xmlns:a16="http://schemas.microsoft.com/office/drawing/2014/main" id="{FDE5D97E-074D-7E52-C4A8-31D80A36E9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932974" y="1455522"/>
            <a:ext cx="775504" cy="775504"/>
          </a:xfrm>
          <a:prstGeom prst="rect">
            <a:avLst/>
          </a:prstGeom>
        </p:spPr>
      </p:pic>
      <p:sp>
        <p:nvSpPr>
          <p:cNvPr id="5" name="Rectangle 4">
            <a:extLst>
              <a:ext uri="{FF2B5EF4-FFF2-40B4-BE49-F238E27FC236}">
                <a16:creationId xmlns:a16="http://schemas.microsoft.com/office/drawing/2014/main" id="{578B587A-47BD-CF2B-9763-00FDB18B39DB}"/>
              </a:ext>
            </a:extLst>
          </p:cNvPr>
          <p:cNvSpPr/>
          <p:nvPr/>
        </p:nvSpPr>
        <p:spPr>
          <a:xfrm>
            <a:off x="1134321" y="2455767"/>
            <a:ext cx="2372810" cy="625033"/>
          </a:xfrm>
          <a:prstGeom prst="rect">
            <a:avLst/>
          </a:prstGeom>
          <a:solidFill>
            <a:schemeClr val="accent4">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Preprocessing</a:t>
            </a:r>
          </a:p>
        </p:txBody>
      </p:sp>
      <p:pic>
        <p:nvPicPr>
          <p:cNvPr id="6" name="Graphic 5" descr="Line arrow: Straight with solid fill">
            <a:extLst>
              <a:ext uri="{FF2B5EF4-FFF2-40B4-BE49-F238E27FC236}">
                <a16:creationId xmlns:a16="http://schemas.microsoft.com/office/drawing/2014/main" id="{7D528884-FC54-E718-0513-AFBBDE7BD5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932974" y="3238023"/>
            <a:ext cx="775504" cy="775504"/>
          </a:xfrm>
          <a:prstGeom prst="rect">
            <a:avLst/>
          </a:prstGeom>
        </p:spPr>
      </p:pic>
      <p:sp>
        <p:nvSpPr>
          <p:cNvPr id="7" name="Rectangle 6">
            <a:extLst>
              <a:ext uri="{FF2B5EF4-FFF2-40B4-BE49-F238E27FC236}">
                <a16:creationId xmlns:a16="http://schemas.microsoft.com/office/drawing/2014/main" id="{AF792E15-E1D5-75A5-12D4-E0F051C35D0E}"/>
              </a:ext>
            </a:extLst>
          </p:cNvPr>
          <p:cNvSpPr/>
          <p:nvPr/>
        </p:nvSpPr>
        <p:spPr>
          <a:xfrm>
            <a:off x="1134321" y="4170749"/>
            <a:ext cx="2372810" cy="625033"/>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Engineering</a:t>
            </a:r>
          </a:p>
        </p:txBody>
      </p:sp>
      <p:pic>
        <p:nvPicPr>
          <p:cNvPr id="8" name="Graphic 7" descr="Line arrow: Straight with solid fill">
            <a:extLst>
              <a:ext uri="{FF2B5EF4-FFF2-40B4-BE49-F238E27FC236}">
                <a16:creationId xmlns:a16="http://schemas.microsoft.com/office/drawing/2014/main" id="{1EC2469B-4A9D-0C4B-EFDF-2CFA122D6A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7736232" y="5828818"/>
            <a:ext cx="775504" cy="775504"/>
          </a:xfrm>
          <a:prstGeom prst="rect">
            <a:avLst/>
          </a:prstGeom>
        </p:spPr>
      </p:pic>
      <p:sp>
        <p:nvSpPr>
          <p:cNvPr id="9" name="Rectangle 8">
            <a:extLst>
              <a:ext uri="{FF2B5EF4-FFF2-40B4-BE49-F238E27FC236}">
                <a16:creationId xmlns:a16="http://schemas.microsoft.com/office/drawing/2014/main" id="{833A1252-FB78-9B94-9365-8F1BBE4FB574}"/>
              </a:ext>
            </a:extLst>
          </p:cNvPr>
          <p:cNvSpPr/>
          <p:nvPr/>
        </p:nvSpPr>
        <p:spPr>
          <a:xfrm>
            <a:off x="1134321" y="5885730"/>
            <a:ext cx="2372810" cy="625033"/>
          </a:xfrm>
          <a:prstGeom prst="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Model Selection</a:t>
            </a:r>
          </a:p>
        </p:txBody>
      </p:sp>
      <p:pic>
        <p:nvPicPr>
          <p:cNvPr id="10" name="Graphic 9" descr="Line arrow: Straight with solid fill">
            <a:extLst>
              <a:ext uri="{FF2B5EF4-FFF2-40B4-BE49-F238E27FC236}">
                <a16:creationId xmlns:a16="http://schemas.microsoft.com/office/drawing/2014/main" id="{F074D9CE-5B98-B7E7-D25D-7A1626FEFB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1932974" y="5035954"/>
            <a:ext cx="775504" cy="775504"/>
          </a:xfrm>
          <a:prstGeom prst="rect">
            <a:avLst/>
          </a:prstGeom>
        </p:spPr>
      </p:pic>
      <p:sp>
        <p:nvSpPr>
          <p:cNvPr id="11" name="Rectangle 10">
            <a:extLst>
              <a:ext uri="{FF2B5EF4-FFF2-40B4-BE49-F238E27FC236}">
                <a16:creationId xmlns:a16="http://schemas.microsoft.com/office/drawing/2014/main" id="{936F3F3D-560D-5197-BEDC-D07CAD9904DA}"/>
              </a:ext>
            </a:extLst>
          </p:cNvPr>
          <p:cNvSpPr/>
          <p:nvPr/>
        </p:nvSpPr>
        <p:spPr>
          <a:xfrm>
            <a:off x="5025343" y="5885730"/>
            <a:ext cx="2372810" cy="625033"/>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Model Training and Validation</a:t>
            </a:r>
            <a:endParaRPr lang="en-IN" dirty="0"/>
          </a:p>
        </p:txBody>
      </p:sp>
      <p:pic>
        <p:nvPicPr>
          <p:cNvPr id="12" name="Graphic 11" descr="Line arrow: Straight with solid fill">
            <a:extLst>
              <a:ext uri="{FF2B5EF4-FFF2-40B4-BE49-F238E27FC236}">
                <a16:creationId xmlns:a16="http://schemas.microsoft.com/office/drawing/2014/main" id="{9829574F-E552-8992-CA39-DE6C537B64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3982656" y="5880909"/>
            <a:ext cx="775504" cy="775504"/>
          </a:xfrm>
          <a:prstGeom prst="rect">
            <a:avLst/>
          </a:prstGeom>
        </p:spPr>
      </p:pic>
      <p:sp>
        <p:nvSpPr>
          <p:cNvPr id="13" name="Rectangle 12">
            <a:extLst>
              <a:ext uri="{FF2B5EF4-FFF2-40B4-BE49-F238E27FC236}">
                <a16:creationId xmlns:a16="http://schemas.microsoft.com/office/drawing/2014/main" id="{8866C489-A505-84DC-C8BF-83DF40B1BABF}"/>
              </a:ext>
            </a:extLst>
          </p:cNvPr>
          <p:cNvSpPr/>
          <p:nvPr/>
        </p:nvSpPr>
        <p:spPr>
          <a:xfrm>
            <a:off x="8849815" y="5885730"/>
            <a:ext cx="2372810" cy="625033"/>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Model Evaluation</a:t>
            </a:r>
            <a:endParaRPr lang="en-IN" dirty="0"/>
          </a:p>
        </p:txBody>
      </p:sp>
      <p:pic>
        <p:nvPicPr>
          <p:cNvPr id="16" name="Graphic 15" descr="Line arrow: Straight with solid fill">
            <a:extLst>
              <a:ext uri="{FF2B5EF4-FFF2-40B4-BE49-F238E27FC236}">
                <a16:creationId xmlns:a16="http://schemas.microsoft.com/office/drawing/2014/main" id="{4540DE63-610F-9838-A499-3EDD20DAA0D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9648468" y="4959755"/>
            <a:ext cx="775504" cy="775504"/>
          </a:xfrm>
          <a:prstGeom prst="rect">
            <a:avLst/>
          </a:prstGeom>
        </p:spPr>
      </p:pic>
      <p:sp>
        <p:nvSpPr>
          <p:cNvPr id="17" name="Rectangle 16">
            <a:extLst>
              <a:ext uri="{FF2B5EF4-FFF2-40B4-BE49-F238E27FC236}">
                <a16:creationId xmlns:a16="http://schemas.microsoft.com/office/drawing/2014/main" id="{2633981E-930C-140B-3F12-74A63EBA5A3F}"/>
              </a:ext>
            </a:extLst>
          </p:cNvPr>
          <p:cNvSpPr/>
          <p:nvPr/>
        </p:nvSpPr>
        <p:spPr>
          <a:xfrm>
            <a:off x="8849815" y="4170749"/>
            <a:ext cx="2372810" cy="625033"/>
          </a:xfrm>
          <a:prstGeom prst="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Deployment</a:t>
            </a:r>
            <a:endParaRPr lang="en-IN" dirty="0"/>
          </a:p>
        </p:txBody>
      </p:sp>
      <p:pic>
        <p:nvPicPr>
          <p:cNvPr id="18" name="Graphic 17" descr="Line arrow: Straight with solid fill">
            <a:extLst>
              <a:ext uri="{FF2B5EF4-FFF2-40B4-BE49-F238E27FC236}">
                <a16:creationId xmlns:a16="http://schemas.microsoft.com/office/drawing/2014/main" id="{03505F41-FF7D-0305-1FC3-5CD6EFED86B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9789293" y="3171463"/>
            <a:ext cx="775504" cy="775504"/>
          </a:xfrm>
          <a:prstGeom prst="rect">
            <a:avLst/>
          </a:prstGeom>
        </p:spPr>
      </p:pic>
      <p:sp>
        <p:nvSpPr>
          <p:cNvPr id="19" name="Rectangle 18">
            <a:extLst>
              <a:ext uri="{FF2B5EF4-FFF2-40B4-BE49-F238E27FC236}">
                <a16:creationId xmlns:a16="http://schemas.microsoft.com/office/drawing/2014/main" id="{0F49567C-DF4A-5C27-8E02-B10DDE80147A}"/>
              </a:ext>
            </a:extLst>
          </p:cNvPr>
          <p:cNvSpPr/>
          <p:nvPr/>
        </p:nvSpPr>
        <p:spPr>
          <a:xfrm>
            <a:off x="8849815" y="2382457"/>
            <a:ext cx="2372810" cy="625033"/>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User Feedback Loop</a:t>
            </a:r>
            <a:endParaRPr lang="en-IN" dirty="0"/>
          </a:p>
        </p:txBody>
      </p:sp>
      <p:sp>
        <p:nvSpPr>
          <p:cNvPr id="20" name="TextBox 19">
            <a:extLst>
              <a:ext uri="{FF2B5EF4-FFF2-40B4-BE49-F238E27FC236}">
                <a16:creationId xmlns:a16="http://schemas.microsoft.com/office/drawing/2014/main" id="{133EEA6C-F532-4517-E635-D52BB3242C3B}"/>
              </a:ext>
            </a:extLst>
          </p:cNvPr>
          <p:cNvSpPr txBox="1"/>
          <p:nvPr/>
        </p:nvSpPr>
        <p:spPr>
          <a:xfrm>
            <a:off x="4225937" y="147182"/>
            <a:ext cx="3740126" cy="400110"/>
          </a:xfrm>
          <a:prstGeom prst="rect">
            <a:avLst/>
          </a:prstGeom>
          <a:noFill/>
        </p:spPr>
        <p:txBody>
          <a:bodyPr wrap="none" rtlCol="0">
            <a:spAutoFit/>
          </a:bodyPr>
          <a:lstStyle/>
          <a:p>
            <a:r>
              <a:rPr lang="en-IN" sz="2000" dirty="0">
                <a:latin typeface="Algerian" panose="04020705040A02060702" pitchFamily="82" charset="0"/>
              </a:rPr>
              <a:t>FLOWCHART OF THE PROJECT:</a:t>
            </a:r>
          </a:p>
        </p:txBody>
      </p:sp>
    </p:spTree>
    <p:extLst>
      <p:ext uri="{BB962C8B-B14F-4D97-AF65-F5344CB8AC3E}">
        <p14:creationId xmlns:p14="http://schemas.microsoft.com/office/powerpoint/2010/main" val="278094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44D51-BAD3-93BA-E7CD-88148E80C6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44E20F9-F40F-6D80-8347-E52B4256907B}"/>
              </a:ext>
            </a:extLst>
          </p:cNvPr>
          <p:cNvSpPr txBox="1"/>
          <p:nvPr/>
        </p:nvSpPr>
        <p:spPr>
          <a:xfrm>
            <a:off x="5049457" y="353555"/>
            <a:ext cx="6094070" cy="400110"/>
          </a:xfrm>
          <a:prstGeom prst="rect">
            <a:avLst/>
          </a:prstGeom>
          <a:noFill/>
        </p:spPr>
        <p:txBody>
          <a:bodyPr wrap="square">
            <a:spAutoFit/>
          </a:bodyPr>
          <a:lstStyle/>
          <a:p>
            <a:r>
              <a:rPr lang="en-IN" sz="2000" dirty="0">
                <a:latin typeface="Algerian" panose="04020705040A02060702" pitchFamily="82" charset="0"/>
              </a:rPr>
              <a:t>Data Description</a:t>
            </a:r>
          </a:p>
        </p:txBody>
      </p:sp>
      <p:sp>
        <p:nvSpPr>
          <p:cNvPr id="4" name="Rectangle 1">
            <a:extLst>
              <a:ext uri="{FF2B5EF4-FFF2-40B4-BE49-F238E27FC236}">
                <a16:creationId xmlns:a16="http://schemas.microsoft.com/office/drawing/2014/main" id="{4EE271BA-658D-94B3-C878-D4AA24702F59}"/>
              </a:ext>
            </a:extLst>
          </p:cNvPr>
          <p:cNvSpPr>
            <a:spLocks noChangeArrowheads="1"/>
          </p:cNvSpPr>
          <p:nvPr/>
        </p:nvSpPr>
        <p:spPr bwMode="auto">
          <a:xfrm>
            <a:off x="613446" y="1028344"/>
            <a:ext cx="1163626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Dataset Source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Example: The dataset is obtained from Kaggle’s "Fake and Real News Dataset" or any credible open-source repository.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It typically includes labeled news articles as “fake” or “real.”</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Attributes</a:t>
            </a:r>
          </a:p>
          <a:p>
            <a:pPr marL="0" marR="0" lvl="0" indent="0" algn="l" defTabSz="914400" rtl="0" eaLnBrk="0" fontAlgn="base" latinLnBrk="0" hangingPunct="0">
              <a:lnSpc>
                <a:spcPct val="100000"/>
              </a:lnSpc>
              <a:spcBef>
                <a:spcPct val="0"/>
              </a:spcBef>
              <a:spcAft>
                <a:spcPct val="0"/>
              </a:spcAft>
              <a:buClrTx/>
              <a:buSzTx/>
              <a:tabLst/>
            </a:pP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           Common columns in such datasets might include:</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Unicode MS"/>
              </a:rPr>
              <a:t>           title</a:t>
            </a:r>
            <a:r>
              <a:rPr kumimoji="0" lang="en-US" altLang="en-US" sz="1600" b="0" i="0" u="none" strike="noStrike" cap="none" normalizeH="0" baseline="0" dirty="0">
                <a:ln>
                  <a:noFill/>
                </a:ln>
                <a:solidFill>
                  <a:schemeClr val="tx1"/>
                </a:solidFill>
                <a:effectLst/>
              </a:rPr>
              <a:t>: The title of the news article.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Unicode MS"/>
              </a:rPr>
              <a:t>           text</a:t>
            </a:r>
            <a:r>
              <a:rPr kumimoji="0" lang="en-US" altLang="en-US" sz="1600" b="0" i="0" u="none" strike="noStrike" cap="none" normalizeH="0" baseline="0" dirty="0">
                <a:ln>
                  <a:noFill/>
                </a:ln>
                <a:solidFill>
                  <a:schemeClr val="tx1"/>
                </a:solidFill>
                <a:effectLst/>
              </a:rPr>
              <a:t>: The main body/content of the article.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Unicode MS"/>
              </a:rPr>
              <a:t>           subject</a:t>
            </a:r>
            <a:r>
              <a:rPr kumimoji="0" lang="en-US" altLang="en-US" sz="1600" b="0" i="0" u="none" strike="noStrike" cap="none" normalizeH="0" baseline="0" dirty="0">
                <a:ln>
                  <a:noFill/>
                </a:ln>
                <a:solidFill>
                  <a:schemeClr val="tx1"/>
                </a:solidFill>
                <a:effectLst/>
              </a:rPr>
              <a:t>: Topic category (e.g., politics, world news).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Unicode MS"/>
              </a:rPr>
              <a:t>           date</a:t>
            </a:r>
            <a:r>
              <a:rPr kumimoji="0" lang="en-US" altLang="en-US" sz="1600" b="0" i="0" u="none" strike="noStrike" cap="none" normalizeH="0" baseline="0" dirty="0">
                <a:ln>
                  <a:noFill/>
                </a:ln>
                <a:solidFill>
                  <a:schemeClr val="tx1"/>
                </a:solidFill>
                <a:effectLst/>
              </a:rPr>
              <a:t>: Publication date.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Unicode MS"/>
              </a:rPr>
              <a:t>           label</a:t>
            </a:r>
            <a:r>
              <a:rPr kumimoji="0" lang="en-US" altLang="en-US" sz="1600" b="0" i="0" u="none" strike="noStrike" cap="none" normalizeH="0" baseline="0" dirty="0">
                <a:ln>
                  <a:noFill/>
                </a:ln>
                <a:solidFill>
                  <a:schemeClr val="tx1"/>
                </a:solidFill>
                <a:effectLst/>
              </a:rPr>
              <a:t>: Classification target – 0 (real) or 1 (fake).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Data Size &amp; Balance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Number of samples (e.g., 20,000 articles).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           Distribution of fake vs real (check for imbalance using value counts or visualization).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63990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5EFC0-E301-9EF5-955F-EB6CCA7A0C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D352679-7121-3E26-2815-DF7FA6556EE6}"/>
              </a:ext>
            </a:extLst>
          </p:cNvPr>
          <p:cNvSpPr txBox="1"/>
          <p:nvPr/>
        </p:nvSpPr>
        <p:spPr>
          <a:xfrm>
            <a:off x="4598044" y="145212"/>
            <a:ext cx="6094070" cy="400110"/>
          </a:xfrm>
          <a:prstGeom prst="rect">
            <a:avLst/>
          </a:prstGeom>
          <a:noFill/>
        </p:spPr>
        <p:txBody>
          <a:bodyPr wrap="square">
            <a:spAutoFit/>
          </a:bodyPr>
          <a:lstStyle/>
          <a:p>
            <a:r>
              <a:rPr lang="en-IN" sz="2000" dirty="0">
                <a:latin typeface="Algerian" panose="04020705040A02060702" pitchFamily="82" charset="0"/>
              </a:rPr>
              <a:t>Data Preprocessing</a:t>
            </a:r>
          </a:p>
        </p:txBody>
      </p:sp>
      <p:sp>
        <p:nvSpPr>
          <p:cNvPr id="4" name="Rectangle 1">
            <a:extLst>
              <a:ext uri="{FF2B5EF4-FFF2-40B4-BE49-F238E27FC236}">
                <a16:creationId xmlns:a16="http://schemas.microsoft.com/office/drawing/2014/main" id="{ADC713FD-9919-E16C-7417-15DD240692FC}"/>
              </a:ext>
            </a:extLst>
          </p:cNvPr>
          <p:cNvSpPr>
            <a:spLocks noChangeArrowheads="1"/>
          </p:cNvSpPr>
          <p:nvPr/>
        </p:nvSpPr>
        <p:spPr bwMode="auto">
          <a:xfrm>
            <a:off x="1608822" y="753666"/>
            <a:ext cx="8113118"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Preprocessing is crucial to clean the raw text data and make it suitable for machine learning models: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latin typeface="Arial" panose="020B0604020202020204" pitchFamily="34" charset="0"/>
              </a:rPr>
              <a:t>Text Cleaning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Remove punctuation, numbers, and special characters.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Lowercase all text for normalization.</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Remove </a:t>
            </a:r>
            <a:r>
              <a:rPr kumimoji="0" lang="en-US" altLang="en-US" sz="1400" b="0" i="0" u="none" strike="noStrike" cap="none" normalizeH="0" baseline="0" dirty="0" err="1">
                <a:ln>
                  <a:noFill/>
                </a:ln>
                <a:solidFill>
                  <a:schemeClr val="tx1"/>
                </a:solidFill>
                <a:effectLst/>
                <a:latin typeface="Arial" panose="020B0604020202020204" pitchFamily="34" charset="0"/>
              </a:rPr>
              <a:t>stopwords</a:t>
            </a:r>
            <a:r>
              <a:rPr kumimoji="0" lang="en-US" altLang="en-US" sz="1400" b="0" i="0" u="none" strike="noStrike" cap="none" normalizeH="0" baseline="0" dirty="0">
                <a:ln>
                  <a:noFill/>
                </a:ln>
                <a:solidFill>
                  <a:schemeClr val="tx1"/>
                </a:solidFill>
                <a:effectLst/>
                <a:latin typeface="Arial" panose="020B0604020202020204" pitchFamily="34" charset="0"/>
              </a:rPr>
              <a:t> (e.g., "the", "and", "is") using NLTK or </a:t>
            </a:r>
            <a:r>
              <a:rPr kumimoji="0" lang="en-US" altLang="en-US" sz="1400" b="0" i="0" u="none" strike="noStrike" cap="none" normalizeH="0" baseline="0" dirty="0" err="1">
                <a:ln>
                  <a:noFill/>
                </a:ln>
                <a:solidFill>
                  <a:schemeClr val="tx1"/>
                </a:solidFill>
                <a:effectLst/>
                <a:latin typeface="Arial" panose="020B0604020202020204" pitchFamily="34" charset="0"/>
              </a:rPr>
              <a:t>spaCy</a:t>
            </a:r>
            <a:r>
              <a:rPr kumimoji="0" lang="en-US" altLang="en-US" sz="1400" b="0" i="0" u="none" strike="noStrike" cap="none" normalizeH="0" baseline="0" dirty="0">
                <a:ln>
                  <a:noFill/>
                </a:ln>
                <a:solidFill>
                  <a:schemeClr val="tx1"/>
                </a:solidFill>
                <a:effectLst/>
                <a:latin typeface="Arial" panose="020B0604020202020204" pitchFamily="34" charset="0"/>
              </a:rPr>
              <a:t>.</a:t>
            </a:r>
            <a:endParaRPr lang="en-US" altLang="en-US" sz="1400" dirty="0">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latin typeface="Arial" panose="020B0604020202020204" pitchFamily="34" charset="0"/>
              </a:rPr>
              <a:t>Tokenization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Split the text into individual words or tokens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latin typeface="Arial" panose="020B0604020202020204" pitchFamily="34" charset="0"/>
              </a:rPr>
              <a:t>Stemming/Lemmatization</a:t>
            </a:r>
            <a:endParaRPr lang="en-US" altLang="en-US" sz="14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Reduce words to their base/root form:</a:t>
            </a:r>
          </a:p>
          <a:p>
            <a:pPr marR="0" lvl="2"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Stemming (e.g., “running” → “run”) – Porter Stemmer.</a:t>
            </a:r>
          </a:p>
          <a:p>
            <a:pPr marR="0" lvl="2"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Lemmatization (context-aware, “was” → “be”) – WordNet </a:t>
            </a:r>
            <a:r>
              <a:rPr kumimoji="0" lang="en-US" altLang="en-US" sz="1400" b="0" i="0" u="none" strike="noStrike" cap="none" normalizeH="0" baseline="0" dirty="0" err="1">
                <a:ln>
                  <a:noFill/>
                </a:ln>
                <a:solidFill>
                  <a:schemeClr val="tx1"/>
                </a:solidFill>
                <a:effectLst/>
                <a:latin typeface="Arial" panose="020B0604020202020204" pitchFamily="34" charset="0"/>
              </a:rPr>
              <a:t>Lemmatizer</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914400" marR="0" lvl="2" indent="0"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chemeClr val="tx1"/>
                </a:solidFill>
                <a:effectLst/>
                <a:latin typeface="Arial" panose="020B0604020202020204" pitchFamily="34" charset="0"/>
              </a:rPr>
              <a:t>Vectorization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Convert text to numerical format:</a:t>
            </a:r>
          </a:p>
          <a:p>
            <a:pPr marL="914400" marR="0" lvl="2"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Bag of Words (</a:t>
            </a:r>
            <a:r>
              <a:rPr kumimoji="0" lang="en-US" altLang="en-US" sz="1400" b="0" i="0" u="none" strike="noStrike" cap="none" normalizeH="0" baseline="0" dirty="0" err="1">
                <a:ln>
                  <a:noFill/>
                </a:ln>
                <a:solidFill>
                  <a:schemeClr val="tx1"/>
                </a:solidFill>
                <a:effectLst/>
                <a:latin typeface="Arial" panose="020B0604020202020204" pitchFamily="34" charset="0"/>
              </a:rPr>
              <a:t>BoW</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914400" marR="0" lvl="2"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TF-IDF (Term Frequency–Inverse Document Frequency)</a:t>
            </a:r>
          </a:p>
          <a:p>
            <a:pPr marL="914400" marR="0" lvl="2"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Word embeddings (Word2Vec, GloVe, or BERT)</a:t>
            </a:r>
          </a:p>
          <a:p>
            <a:pPr marL="914400" marR="0" lvl="2"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chemeClr val="tx1"/>
                </a:solidFill>
                <a:effectLst/>
                <a:latin typeface="Arial" panose="020B0604020202020204" pitchFamily="34" charset="0"/>
              </a:rPr>
              <a:t>Handling Missing or Duplicate Data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Drop or fill null values in the </a:t>
            </a:r>
            <a:r>
              <a:rPr kumimoji="0" lang="en-US" altLang="en-US" sz="1400" b="0" i="0" u="none" strike="noStrike" cap="none" normalizeH="0" baseline="0" dirty="0">
                <a:ln>
                  <a:noFill/>
                </a:ln>
                <a:solidFill>
                  <a:schemeClr val="tx1"/>
                </a:solidFill>
                <a:effectLst/>
                <a:latin typeface="Arial Unicode MS"/>
              </a:rPr>
              <a:t>text</a:t>
            </a:r>
            <a:r>
              <a:rPr kumimoji="0" lang="en-US" altLang="en-US" sz="1400" b="0" i="0" u="none" strike="noStrike" cap="none" normalizeH="0" baseline="0" dirty="0">
                <a:ln>
                  <a:noFill/>
                </a:ln>
                <a:solidFill>
                  <a:schemeClr val="tx1"/>
                </a:solidFill>
                <a:effectLst/>
              </a:rPr>
              <a:t> or </a:t>
            </a:r>
            <a:r>
              <a:rPr kumimoji="0" lang="en-US" altLang="en-US" sz="1400" b="0" i="0" u="none" strike="noStrike" cap="none" normalizeH="0" baseline="0" dirty="0">
                <a:ln>
                  <a:noFill/>
                </a:ln>
                <a:solidFill>
                  <a:schemeClr val="tx1"/>
                </a:solidFill>
                <a:effectLst/>
                <a:latin typeface="Arial Unicode MS"/>
              </a:rPr>
              <a:t>title</a:t>
            </a:r>
            <a:r>
              <a:rPr kumimoji="0" lang="en-US" altLang="en-US" sz="1400" b="0" i="0" u="none" strike="noStrike" cap="none" normalizeH="0" baseline="0" dirty="0">
                <a:ln>
                  <a:noFill/>
                </a:ln>
                <a:solidFill>
                  <a:schemeClr val="tx1"/>
                </a:solidFill>
                <a:effectLst/>
              </a:rPr>
              <a:t> columns.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           Remove duplicate articles.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chemeClr val="tx1"/>
                </a:solidFill>
                <a:effectLst/>
                <a:latin typeface="Arial" panose="020B0604020202020204" pitchFamily="34" charset="0"/>
              </a:rPr>
              <a:t>Label Encoding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Map </a:t>
            </a:r>
            <a:r>
              <a:rPr kumimoji="0" lang="en-US" altLang="en-US" sz="1400" b="0" i="0" u="none" strike="noStrike" cap="none" normalizeH="0" baseline="0" dirty="0">
                <a:ln>
                  <a:noFill/>
                </a:ln>
                <a:solidFill>
                  <a:schemeClr val="tx1"/>
                </a:solidFill>
                <a:effectLst/>
                <a:latin typeface="Arial Unicode MS"/>
              </a:rPr>
              <a:t>real</a:t>
            </a:r>
            <a:r>
              <a:rPr kumimoji="0" lang="en-US" altLang="en-US" sz="1400" b="0" i="0" u="none" strike="noStrike" cap="none" normalizeH="0" baseline="0" dirty="0">
                <a:ln>
                  <a:noFill/>
                </a:ln>
                <a:solidFill>
                  <a:schemeClr val="tx1"/>
                </a:solidFill>
                <a:effectLst/>
              </a:rPr>
              <a:t> → 0 and </a:t>
            </a:r>
            <a:r>
              <a:rPr kumimoji="0" lang="en-US" altLang="en-US" sz="1400" b="0" i="0" u="none" strike="noStrike" cap="none" normalizeH="0" baseline="0" dirty="0">
                <a:ln>
                  <a:noFill/>
                </a:ln>
                <a:solidFill>
                  <a:schemeClr val="tx1"/>
                </a:solidFill>
                <a:effectLst/>
                <a:latin typeface="Arial Unicode MS"/>
              </a:rPr>
              <a:t>fake</a:t>
            </a:r>
            <a:r>
              <a:rPr kumimoji="0" lang="en-US" altLang="en-US" sz="1400" b="0" i="0" u="none" strike="noStrike" cap="none" normalizeH="0" baseline="0" dirty="0">
                <a:ln>
                  <a:noFill/>
                </a:ln>
                <a:solidFill>
                  <a:schemeClr val="tx1"/>
                </a:solidFill>
                <a:effectLst/>
              </a:rPr>
              <a:t> → 1 (or vice versa).</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4084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D2349-2A49-DE2C-D17F-B7E3544BFD5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8B631C-B3ED-FF29-A558-EE69554AE8F8}"/>
              </a:ext>
            </a:extLst>
          </p:cNvPr>
          <p:cNvSpPr txBox="1"/>
          <p:nvPr/>
        </p:nvSpPr>
        <p:spPr>
          <a:xfrm>
            <a:off x="3834114" y="214660"/>
            <a:ext cx="6094070" cy="400110"/>
          </a:xfrm>
          <a:prstGeom prst="rect">
            <a:avLst/>
          </a:prstGeom>
          <a:noFill/>
        </p:spPr>
        <p:txBody>
          <a:bodyPr wrap="square">
            <a:spAutoFit/>
          </a:bodyPr>
          <a:lstStyle/>
          <a:p>
            <a:r>
              <a:rPr lang="en-IN" sz="2000" dirty="0">
                <a:latin typeface="Algerian" panose="04020705040A02060702" pitchFamily="82" charset="0"/>
              </a:rPr>
              <a:t>Exploratory Data Analysis (EDA)</a:t>
            </a:r>
          </a:p>
        </p:txBody>
      </p:sp>
      <p:sp>
        <p:nvSpPr>
          <p:cNvPr id="5" name="TextBox 4">
            <a:extLst>
              <a:ext uri="{FF2B5EF4-FFF2-40B4-BE49-F238E27FC236}">
                <a16:creationId xmlns:a16="http://schemas.microsoft.com/office/drawing/2014/main" id="{187F7436-1DE2-24A1-F1E8-A9E235CE554F}"/>
              </a:ext>
            </a:extLst>
          </p:cNvPr>
          <p:cNvSpPr txBox="1"/>
          <p:nvPr/>
        </p:nvSpPr>
        <p:spPr>
          <a:xfrm>
            <a:off x="1308518" y="837191"/>
            <a:ext cx="6094070" cy="369332"/>
          </a:xfrm>
          <a:prstGeom prst="rect">
            <a:avLst/>
          </a:prstGeom>
          <a:noFill/>
        </p:spPr>
        <p:txBody>
          <a:bodyPr wrap="square">
            <a:spAutoFit/>
          </a:bodyPr>
          <a:lstStyle/>
          <a:p>
            <a:r>
              <a:rPr lang="en-IN" dirty="0">
                <a:latin typeface="Algerian" panose="04020705040A02060702" pitchFamily="82" charset="0"/>
              </a:rPr>
              <a:t>Objectives:</a:t>
            </a:r>
          </a:p>
        </p:txBody>
      </p:sp>
      <p:sp>
        <p:nvSpPr>
          <p:cNvPr id="7" name="TextBox 6">
            <a:extLst>
              <a:ext uri="{FF2B5EF4-FFF2-40B4-BE49-F238E27FC236}">
                <a16:creationId xmlns:a16="http://schemas.microsoft.com/office/drawing/2014/main" id="{EE25037C-A3B2-218C-D3BD-7594AD688D40}"/>
              </a:ext>
            </a:extLst>
          </p:cNvPr>
          <p:cNvSpPr txBox="1"/>
          <p:nvPr/>
        </p:nvSpPr>
        <p:spPr>
          <a:xfrm>
            <a:off x="2118039" y="1265191"/>
            <a:ext cx="6094070" cy="5355312"/>
          </a:xfrm>
          <a:prstGeom prst="rect">
            <a:avLst/>
          </a:prstGeom>
          <a:noFill/>
        </p:spPr>
        <p:txBody>
          <a:bodyPr wrap="square">
            <a:spAutoFit/>
          </a:bodyPr>
          <a:lstStyle/>
          <a:p>
            <a:pPr marL="285750" indent="-285750">
              <a:buFont typeface="Courier New" panose="02070309020205020404" pitchFamily="49" charset="0"/>
              <a:buChar char="o"/>
            </a:pPr>
            <a:r>
              <a:rPr lang="en-US" b="1" dirty="0">
                <a:latin typeface="+mj-lt"/>
              </a:rPr>
              <a:t>Understand the dataset structure.</a:t>
            </a:r>
          </a:p>
          <a:p>
            <a:pPr marL="285750" indent="-285750">
              <a:buFont typeface="Courier New" panose="02070309020205020404" pitchFamily="49" charset="0"/>
              <a:buChar char="o"/>
            </a:pPr>
            <a:r>
              <a:rPr lang="en-US" b="1" dirty="0">
                <a:latin typeface="+mj-lt"/>
              </a:rPr>
              <a:t>Identify patterns and anomalies.</a:t>
            </a:r>
          </a:p>
          <a:p>
            <a:pPr marL="285750" indent="-285750">
              <a:buFont typeface="Courier New" panose="02070309020205020404" pitchFamily="49" charset="0"/>
              <a:buChar char="o"/>
            </a:pPr>
            <a:r>
              <a:rPr lang="en-US" b="1" dirty="0">
                <a:latin typeface="+mj-lt"/>
              </a:rPr>
              <a:t>Assess class imbalance.</a:t>
            </a:r>
          </a:p>
          <a:p>
            <a:r>
              <a:rPr lang="en-US" b="1" dirty="0"/>
              <a:t>Key Steps:</a:t>
            </a:r>
            <a:endParaRPr lang="en-US" dirty="0"/>
          </a:p>
          <a:p>
            <a:pPr marL="285750" indent="-285750">
              <a:buFont typeface="Arial" panose="020B0604020202020204" pitchFamily="34" charset="0"/>
              <a:buChar char="•"/>
            </a:pPr>
            <a:r>
              <a:rPr lang="en-US" b="1" dirty="0"/>
              <a:t>Data Overview:</a:t>
            </a:r>
            <a:r>
              <a:rPr lang="en-US" dirty="0"/>
              <a:t> Check for null values, column types, unique values.</a:t>
            </a:r>
          </a:p>
          <a:p>
            <a:pPr marL="285750" indent="-285750">
              <a:buFont typeface="Arial" panose="020B0604020202020204" pitchFamily="34" charset="0"/>
              <a:buChar char="•"/>
            </a:pPr>
            <a:r>
              <a:rPr lang="en-US" b="1" dirty="0"/>
              <a:t>Class Distribution:</a:t>
            </a:r>
            <a:r>
              <a:rPr lang="en-US" dirty="0"/>
              <a:t> Visualize real vs fake news instances (bar chart/pie chart).</a:t>
            </a:r>
          </a:p>
          <a:p>
            <a:pPr marL="285750" indent="-285750">
              <a:buFont typeface="Arial" panose="020B0604020202020204" pitchFamily="34" charset="0"/>
              <a:buChar char="•"/>
            </a:pPr>
            <a:r>
              <a:rPr lang="en-US" b="1" dirty="0"/>
              <a:t>Text Length Analysis:</a:t>
            </a:r>
            <a:r>
              <a:rPr lang="en-US" dirty="0"/>
              <a:t> Distribution of title/body text lengths.</a:t>
            </a:r>
          </a:p>
          <a:p>
            <a:pPr marL="285750" indent="-285750">
              <a:buFont typeface="Arial" panose="020B0604020202020204" pitchFamily="34" charset="0"/>
              <a:buChar char="•"/>
            </a:pPr>
            <a:r>
              <a:rPr lang="en-US" b="1" dirty="0"/>
              <a:t>N-gram Frequency:</a:t>
            </a:r>
            <a:r>
              <a:rPr lang="en-US" dirty="0"/>
              <a:t> Identify common unigrams, bigrams in real vs fake news.</a:t>
            </a:r>
          </a:p>
          <a:p>
            <a:pPr marL="285750" indent="-285750">
              <a:buFont typeface="Arial" panose="020B0604020202020204" pitchFamily="34" charset="0"/>
              <a:buChar char="•"/>
            </a:pPr>
            <a:r>
              <a:rPr lang="en-US" b="1" dirty="0"/>
              <a:t>Word Cloud:</a:t>
            </a:r>
            <a:r>
              <a:rPr lang="en-US" dirty="0"/>
              <a:t> Create for each class to visualize frequent terms.</a:t>
            </a:r>
          </a:p>
          <a:p>
            <a:pPr marL="285750" indent="-285750">
              <a:buFont typeface="Arial" panose="020B0604020202020204" pitchFamily="34" charset="0"/>
              <a:buChar char="•"/>
            </a:pPr>
            <a:r>
              <a:rPr lang="en-US" b="1" dirty="0"/>
              <a:t>Sentiment Analysis:</a:t>
            </a:r>
            <a:r>
              <a:rPr lang="en-US" dirty="0"/>
              <a:t> Compare polarity and subjectivity between classes.</a:t>
            </a:r>
          </a:p>
          <a:p>
            <a:pPr marL="285750" indent="-285750">
              <a:buFont typeface="Arial" panose="020B0604020202020204" pitchFamily="34" charset="0"/>
              <a:buChar char="•"/>
            </a:pPr>
            <a:r>
              <a:rPr lang="en-US" b="1" dirty="0"/>
              <a:t>Named Entity Recognition (NER):</a:t>
            </a:r>
            <a:r>
              <a:rPr lang="en-US" dirty="0"/>
              <a:t> Extract and compare entity distributions.</a:t>
            </a:r>
          </a:p>
          <a:p>
            <a:pPr marL="285750" indent="-285750">
              <a:buFont typeface="Arial" panose="020B0604020202020204" pitchFamily="34" charset="0"/>
              <a:buChar char="•"/>
            </a:pPr>
            <a:r>
              <a:rPr lang="en-US" b="1" dirty="0"/>
              <a:t>TF-IDF Analysis:</a:t>
            </a:r>
            <a:r>
              <a:rPr lang="en-US" dirty="0"/>
              <a:t> Determine most informative terms for each class.</a:t>
            </a:r>
          </a:p>
        </p:txBody>
      </p:sp>
    </p:spTree>
    <p:extLst>
      <p:ext uri="{BB962C8B-B14F-4D97-AF65-F5344CB8AC3E}">
        <p14:creationId xmlns:p14="http://schemas.microsoft.com/office/powerpoint/2010/main" val="2536924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F7142-718B-F45D-2BD9-457D1E35147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1073014-D22D-1706-6E53-B1A0F2C5546B}"/>
              </a:ext>
            </a:extLst>
          </p:cNvPr>
          <p:cNvSpPr txBox="1"/>
          <p:nvPr/>
        </p:nvSpPr>
        <p:spPr>
          <a:xfrm>
            <a:off x="5019040" y="135374"/>
            <a:ext cx="6096000" cy="400110"/>
          </a:xfrm>
          <a:prstGeom prst="rect">
            <a:avLst/>
          </a:prstGeom>
          <a:noFill/>
        </p:spPr>
        <p:txBody>
          <a:bodyPr wrap="square">
            <a:spAutoFit/>
          </a:bodyPr>
          <a:lstStyle/>
          <a:p>
            <a:r>
              <a:rPr lang="en-IN" sz="2000" dirty="0">
                <a:latin typeface="Algerian" panose="04020705040A02060702" pitchFamily="82" charset="0"/>
              </a:rPr>
              <a:t>Model Building</a:t>
            </a:r>
          </a:p>
        </p:txBody>
      </p:sp>
      <p:sp>
        <p:nvSpPr>
          <p:cNvPr id="5" name="TextBox 4">
            <a:extLst>
              <a:ext uri="{FF2B5EF4-FFF2-40B4-BE49-F238E27FC236}">
                <a16:creationId xmlns:a16="http://schemas.microsoft.com/office/drawing/2014/main" id="{790291EF-D453-FB60-5A60-CE5E2B0BD355}"/>
              </a:ext>
            </a:extLst>
          </p:cNvPr>
          <p:cNvSpPr txBox="1"/>
          <p:nvPr/>
        </p:nvSpPr>
        <p:spPr>
          <a:xfrm>
            <a:off x="1148080" y="535484"/>
            <a:ext cx="6096000" cy="6555641"/>
          </a:xfrm>
          <a:prstGeom prst="rect">
            <a:avLst/>
          </a:prstGeom>
          <a:noFill/>
        </p:spPr>
        <p:txBody>
          <a:bodyPr wrap="square">
            <a:spAutoFit/>
          </a:bodyPr>
          <a:lstStyle/>
          <a:p>
            <a:pPr marL="342900" indent="-342900">
              <a:buAutoNum type="arabicPeriod"/>
            </a:pPr>
            <a:r>
              <a:rPr lang="en-IN" sz="1400" b="1" dirty="0"/>
              <a:t>Data Collection </a:t>
            </a:r>
          </a:p>
          <a:p>
            <a:pPr>
              <a:buFont typeface="Arial" panose="020B0604020202020204" pitchFamily="34" charset="0"/>
              <a:buChar char="•"/>
            </a:pPr>
            <a:r>
              <a:rPr lang="en-IN" sz="1400" b="1" dirty="0"/>
              <a:t>Datasets</a:t>
            </a:r>
            <a:r>
              <a:rPr lang="en-IN" sz="1400" dirty="0"/>
              <a:t>: LIAR, FakeNewsNet, Kaggle fake news datasets, GossipCop, PolitiFact.</a:t>
            </a:r>
          </a:p>
          <a:p>
            <a:pPr>
              <a:buFont typeface="Arial" panose="020B0604020202020204" pitchFamily="34" charset="0"/>
              <a:buChar char="•"/>
            </a:pPr>
            <a:r>
              <a:rPr lang="en-IN" sz="1400" b="1" dirty="0"/>
              <a:t>Sources</a:t>
            </a:r>
            <a:r>
              <a:rPr lang="en-IN" sz="1400" dirty="0"/>
              <a:t>: News websites, social media APIs (e.g., Twitter), fact-checking sites (Snopes, FactCheck.org).</a:t>
            </a:r>
          </a:p>
          <a:p>
            <a:pPr>
              <a:buFont typeface="Arial" panose="020B0604020202020204" pitchFamily="34" charset="0"/>
              <a:buChar char="•"/>
            </a:pPr>
            <a:endParaRPr lang="en-IN" sz="1400" dirty="0"/>
          </a:p>
          <a:p>
            <a:pPr>
              <a:buNone/>
            </a:pPr>
            <a:r>
              <a:rPr lang="en-IN" sz="1400" b="1" dirty="0"/>
              <a:t>2. Preprocessing</a:t>
            </a:r>
          </a:p>
          <a:p>
            <a:pPr>
              <a:buFont typeface="Arial" panose="020B0604020202020204" pitchFamily="34" charset="0"/>
              <a:buChar char="•"/>
            </a:pPr>
            <a:r>
              <a:rPr lang="en-IN" sz="1400" dirty="0"/>
              <a:t>Text cleaning: remove HTML tags, punctuation, stop words</a:t>
            </a:r>
          </a:p>
          <a:p>
            <a:pPr>
              <a:buFont typeface="Arial" panose="020B0604020202020204" pitchFamily="34" charset="0"/>
              <a:buChar char="•"/>
            </a:pPr>
            <a:r>
              <a:rPr lang="en-IN" sz="1400" dirty="0"/>
              <a:t>Tokenization, lemmatization</a:t>
            </a:r>
          </a:p>
          <a:p>
            <a:pPr>
              <a:buFont typeface="Arial" panose="020B0604020202020204" pitchFamily="34" charset="0"/>
              <a:buChar char="•"/>
            </a:pPr>
            <a:r>
              <a:rPr lang="en-IN" sz="1400" dirty="0"/>
              <a:t>Named Entity Recognition (NER) and POS tagging</a:t>
            </a:r>
          </a:p>
          <a:p>
            <a:pPr>
              <a:buFont typeface="Arial" panose="020B0604020202020204" pitchFamily="34" charset="0"/>
              <a:buChar char="•"/>
            </a:pPr>
            <a:r>
              <a:rPr lang="en-IN" sz="1400" dirty="0"/>
              <a:t>Handling imbalanced data (SMOTE, class weighting)</a:t>
            </a:r>
          </a:p>
          <a:p>
            <a:pPr>
              <a:buFont typeface="Arial" panose="020B0604020202020204" pitchFamily="34" charset="0"/>
              <a:buChar char="•"/>
            </a:pPr>
            <a:endParaRPr lang="en-IN" sz="1400" dirty="0"/>
          </a:p>
          <a:p>
            <a:pPr>
              <a:buNone/>
            </a:pPr>
            <a:r>
              <a:rPr lang="en-IN" sz="1400" b="1" dirty="0"/>
              <a:t>3. Feature Engineering (if using traditional ML)</a:t>
            </a:r>
          </a:p>
          <a:p>
            <a:pPr>
              <a:buFont typeface="Arial" panose="020B0604020202020204" pitchFamily="34" charset="0"/>
              <a:buChar char="•"/>
            </a:pPr>
            <a:r>
              <a:rPr lang="en-IN" sz="1400" dirty="0"/>
              <a:t>TF-IDF, Bag-of-Words</a:t>
            </a:r>
          </a:p>
          <a:p>
            <a:pPr>
              <a:buFont typeface="Arial" panose="020B0604020202020204" pitchFamily="34" charset="0"/>
              <a:buChar char="•"/>
            </a:pPr>
            <a:r>
              <a:rPr lang="en-IN" sz="1400" dirty="0"/>
              <a:t>Sentiment scores</a:t>
            </a:r>
          </a:p>
          <a:p>
            <a:pPr>
              <a:buFont typeface="Arial" panose="020B0604020202020204" pitchFamily="34" charset="0"/>
              <a:buChar char="•"/>
            </a:pPr>
            <a:r>
              <a:rPr lang="en-IN" sz="1400" dirty="0"/>
              <a:t>Stylometric features (e.g., punctuation use, sentence length)</a:t>
            </a:r>
          </a:p>
          <a:p>
            <a:pPr>
              <a:buFont typeface="Arial" panose="020B0604020202020204" pitchFamily="34" charset="0"/>
              <a:buChar char="•"/>
            </a:pPr>
            <a:r>
              <a:rPr lang="en-IN" sz="1400" dirty="0"/>
              <a:t>Metadata (source credibility, publishing time)</a:t>
            </a:r>
          </a:p>
          <a:p>
            <a:pPr>
              <a:buFont typeface="Arial" panose="020B0604020202020204" pitchFamily="34" charset="0"/>
              <a:buChar char="•"/>
            </a:pPr>
            <a:endParaRPr lang="en-IN" sz="1400" dirty="0"/>
          </a:p>
          <a:p>
            <a:pPr>
              <a:buNone/>
            </a:pPr>
            <a:r>
              <a:rPr lang="en-IN" sz="1400" b="1" dirty="0"/>
              <a:t>4. Model Selection</a:t>
            </a:r>
          </a:p>
          <a:p>
            <a:pPr>
              <a:buFont typeface="Arial" panose="020B0604020202020204" pitchFamily="34" charset="0"/>
              <a:buChar char="•"/>
            </a:pPr>
            <a:r>
              <a:rPr lang="en-IN" sz="1400" b="1" dirty="0"/>
              <a:t>Traditional ML</a:t>
            </a:r>
            <a:r>
              <a:rPr lang="en-IN" sz="1400" dirty="0"/>
              <a:t>: Logistic Regression, SVM, Random Forest</a:t>
            </a:r>
          </a:p>
          <a:p>
            <a:pPr>
              <a:buFont typeface="Arial" panose="020B0604020202020204" pitchFamily="34" charset="0"/>
              <a:buChar char="•"/>
            </a:pPr>
            <a:r>
              <a:rPr lang="en-IN" sz="1400" b="1" dirty="0"/>
              <a:t>Deep Learning</a:t>
            </a:r>
            <a:r>
              <a:rPr lang="en-IN" sz="1400" dirty="0"/>
              <a:t>: LSTM, Bi-LSTM, GRU</a:t>
            </a:r>
          </a:p>
          <a:p>
            <a:pPr>
              <a:buFont typeface="Arial" panose="020B0604020202020204" pitchFamily="34" charset="0"/>
              <a:buChar char="•"/>
            </a:pPr>
            <a:r>
              <a:rPr lang="en-IN" sz="1400" b="1" dirty="0"/>
              <a:t>Transformer-based models</a:t>
            </a:r>
            <a:r>
              <a:rPr lang="en-IN" sz="1400" dirty="0"/>
              <a:t>:</a:t>
            </a:r>
          </a:p>
          <a:p>
            <a:pPr marL="742950" lvl="1" indent="-285750">
              <a:buFont typeface="Arial" panose="020B0604020202020204" pitchFamily="34" charset="0"/>
              <a:buChar char="•"/>
            </a:pPr>
            <a:r>
              <a:rPr lang="en-IN" sz="1400" dirty="0"/>
              <a:t>BERT (and variants like </a:t>
            </a:r>
            <a:r>
              <a:rPr lang="en-IN" sz="1400" dirty="0" err="1"/>
              <a:t>RoBERTa</a:t>
            </a:r>
            <a:r>
              <a:rPr lang="en-IN" sz="1400" dirty="0"/>
              <a:t>, </a:t>
            </a:r>
            <a:r>
              <a:rPr lang="en-IN" sz="1400" dirty="0" err="1"/>
              <a:t>DistilBERT</a:t>
            </a:r>
            <a:r>
              <a:rPr lang="en-IN" sz="1400" dirty="0"/>
              <a:t>)</a:t>
            </a:r>
          </a:p>
          <a:p>
            <a:pPr marL="742950" lvl="1" indent="-285750">
              <a:buFont typeface="Arial" panose="020B0604020202020204" pitchFamily="34" charset="0"/>
              <a:buChar char="•"/>
            </a:pPr>
            <a:r>
              <a:rPr lang="en-IN" sz="1400" dirty="0"/>
              <a:t>GPT-based fine-tuned classifiers</a:t>
            </a:r>
          </a:p>
          <a:p>
            <a:pPr marL="742950" lvl="1" indent="-285750">
              <a:buFont typeface="Arial" panose="020B0604020202020204" pitchFamily="34" charset="0"/>
              <a:buChar char="•"/>
            </a:pPr>
            <a:r>
              <a:rPr lang="en-IN" sz="1400" dirty="0" err="1"/>
              <a:t>DeBERTa</a:t>
            </a:r>
            <a:r>
              <a:rPr lang="en-IN" sz="1400" dirty="0"/>
              <a:t> or </a:t>
            </a:r>
            <a:r>
              <a:rPr lang="en-IN" sz="1400" dirty="0" err="1"/>
              <a:t>XLNet</a:t>
            </a:r>
            <a:r>
              <a:rPr lang="en-IN" sz="1400" dirty="0"/>
              <a:t> for contextual richness</a:t>
            </a:r>
          </a:p>
          <a:p>
            <a:pPr marL="742950" lvl="1" indent="-285750">
              <a:buFont typeface="Arial" panose="020B0604020202020204" pitchFamily="34" charset="0"/>
              <a:buChar char="•"/>
            </a:pPr>
            <a:endParaRPr lang="en-IN" sz="1400" dirty="0"/>
          </a:p>
          <a:p>
            <a:pPr>
              <a:buNone/>
            </a:pPr>
            <a:r>
              <a:rPr lang="en-IN" sz="1400" b="1" dirty="0"/>
              <a:t>5. Evaluation Metrics</a:t>
            </a:r>
          </a:p>
          <a:p>
            <a:pPr>
              <a:buFont typeface="Arial" panose="020B0604020202020204" pitchFamily="34" charset="0"/>
              <a:buChar char="•"/>
            </a:pPr>
            <a:r>
              <a:rPr lang="en-IN" sz="1400" dirty="0"/>
              <a:t>Accuracy, Precision, Recall, F1-score</a:t>
            </a:r>
          </a:p>
          <a:p>
            <a:pPr>
              <a:buFont typeface="Arial" panose="020B0604020202020204" pitchFamily="34" charset="0"/>
              <a:buChar char="•"/>
            </a:pPr>
            <a:r>
              <a:rPr lang="en-IN" sz="1400" dirty="0"/>
              <a:t>AUC-ROC</a:t>
            </a:r>
          </a:p>
          <a:p>
            <a:pPr>
              <a:buFont typeface="Arial" panose="020B0604020202020204" pitchFamily="34" charset="0"/>
              <a:buChar char="•"/>
            </a:pPr>
            <a:r>
              <a:rPr lang="en-IN" sz="1400" dirty="0"/>
              <a:t>Confusion matrix</a:t>
            </a:r>
          </a:p>
        </p:txBody>
      </p:sp>
    </p:spTree>
    <p:extLst>
      <p:ext uri="{BB962C8B-B14F-4D97-AF65-F5344CB8AC3E}">
        <p14:creationId xmlns:p14="http://schemas.microsoft.com/office/powerpoint/2010/main" val="2822586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6D5DF-D2E8-2C05-904F-3525E0B51357}"/>
              </a:ext>
            </a:extLst>
          </p:cNvPr>
          <p:cNvSpPr>
            <a:spLocks noGrp="1"/>
          </p:cNvSpPr>
          <p:nvPr>
            <p:ph type="ctrTitle"/>
          </p:nvPr>
        </p:nvSpPr>
        <p:spPr>
          <a:xfrm>
            <a:off x="1524000" y="-1933353"/>
            <a:ext cx="9144000" cy="2387600"/>
          </a:xfrm>
        </p:spPr>
        <p:txBody>
          <a:bodyPr>
            <a:normAutofit/>
          </a:bodyPr>
          <a:lstStyle/>
          <a:p>
            <a:r>
              <a:rPr lang="en-US" sz="1400" dirty="0">
                <a:latin typeface="Bodoni MT Black" panose="02070A03080606020203" pitchFamily="18" charset="0"/>
              </a:rPr>
              <a:t>TITLES FOR THE PROJECT:</a:t>
            </a:r>
            <a:endParaRPr lang="en-IN" sz="1400" dirty="0">
              <a:latin typeface="Bodoni MT Black" panose="02070A03080606020203" pitchFamily="18" charset="0"/>
            </a:endParaRPr>
          </a:p>
        </p:txBody>
      </p:sp>
      <p:sp>
        <p:nvSpPr>
          <p:cNvPr id="3" name="Subtitle 2">
            <a:extLst>
              <a:ext uri="{FF2B5EF4-FFF2-40B4-BE49-F238E27FC236}">
                <a16:creationId xmlns:a16="http://schemas.microsoft.com/office/drawing/2014/main" id="{51098D8E-0326-2B9B-EDBC-09E29117AD34}"/>
              </a:ext>
            </a:extLst>
          </p:cNvPr>
          <p:cNvSpPr>
            <a:spLocks noGrp="1"/>
          </p:cNvSpPr>
          <p:nvPr>
            <p:ph type="subTitle" idx="1"/>
          </p:nvPr>
        </p:nvSpPr>
        <p:spPr>
          <a:xfrm>
            <a:off x="4429251" y="1802464"/>
            <a:ext cx="9144000" cy="1655762"/>
          </a:xfrm>
        </p:spPr>
        <p:txBody>
          <a:bodyPr>
            <a:noAutofit/>
          </a:bodyPr>
          <a:lstStyle/>
          <a:p>
            <a:pPr marL="342900" indent="-342900" algn="l">
              <a:buFont typeface="+mj-lt"/>
              <a:buAutoNum type="arabicParenR"/>
            </a:pPr>
            <a:r>
              <a:rPr lang="en-US" sz="1600" dirty="0"/>
              <a:t>PROBLEM STATEMENT</a:t>
            </a:r>
          </a:p>
          <a:p>
            <a:pPr marL="342900" indent="-342900" algn="l">
              <a:buFont typeface="+mj-lt"/>
              <a:buAutoNum type="arabicParenR"/>
            </a:pPr>
            <a:r>
              <a:rPr lang="en-US" sz="1600" dirty="0"/>
              <a:t>OBJECTIVES OF THE PROJECT</a:t>
            </a:r>
          </a:p>
          <a:p>
            <a:pPr marL="342900" indent="-342900" algn="l">
              <a:buFont typeface="+mj-lt"/>
              <a:buAutoNum type="arabicParenR"/>
            </a:pPr>
            <a:r>
              <a:rPr lang="en-US" sz="1600" dirty="0"/>
              <a:t>SCOPE OF THE PROJECT</a:t>
            </a:r>
          </a:p>
          <a:p>
            <a:pPr marL="342900" indent="-342900" algn="l">
              <a:buFont typeface="+mj-lt"/>
              <a:buAutoNum type="arabicParenR"/>
            </a:pPr>
            <a:r>
              <a:rPr lang="en-US" sz="1600" dirty="0"/>
              <a:t>DATA SOURCES</a:t>
            </a:r>
          </a:p>
          <a:p>
            <a:pPr marL="342900" indent="-342900" algn="l">
              <a:buFont typeface="+mj-lt"/>
              <a:buAutoNum type="arabicParenR"/>
            </a:pPr>
            <a:r>
              <a:rPr lang="en-US" sz="1600" dirty="0"/>
              <a:t>HIGH LEVEL METHODOLOGY</a:t>
            </a:r>
          </a:p>
          <a:p>
            <a:pPr marL="342900" indent="-342900" algn="l">
              <a:buFont typeface="+mj-lt"/>
              <a:buAutoNum type="arabicParenR"/>
            </a:pPr>
            <a:r>
              <a:rPr lang="en-US" sz="1600" dirty="0"/>
              <a:t>TOOLS AND TECHNOLOGIES </a:t>
            </a:r>
          </a:p>
          <a:p>
            <a:pPr marL="342900" indent="-342900" algn="l">
              <a:buFont typeface="+mj-lt"/>
              <a:buAutoNum type="arabicParenR"/>
            </a:pPr>
            <a:r>
              <a:rPr lang="en-US" sz="1600" dirty="0"/>
              <a:t>TEAM MEMBERS</a:t>
            </a:r>
            <a:endParaRPr lang="en-IN" sz="1600" dirty="0"/>
          </a:p>
        </p:txBody>
      </p:sp>
    </p:spTree>
    <p:extLst>
      <p:ext uri="{BB962C8B-B14F-4D97-AF65-F5344CB8AC3E}">
        <p14:creationId xmlns:p14="http://schemas.microsoft.com/office/powerpoint/2010/main" val="1972395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39718-F997-B980-B720-4D80355E027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B6F335-5D8B-B18F-289E-F7951A3D006A}"/>
              </a:ext>
            </a:extLst>
          </p:cNvPr>
          <p:cNvSpPr txBox="1"/>
          <p:nvPr/>
        </p:nvSpPr>
        <p:spPr>
          <a:xfrm>
            <a:off x="4318000" y="179754"/>
            <a:ext cx="6096000" cy="677108"/>
          </a:xfrm>
          <a:prstGeom prst="rect">
            <a:avLst/>
          </a:prstGeom>
          <a:noFill/>
        </p:spPr>
        <p:txBody>
          <a:bodyPr wrap="square">
            <a:spAutoFit/>
          </a:bodyPr>
          <a:lstStyle/>
          <a:p>
            <a:pPr>
              <a:buNone/>
            </a:pPr>
            <a:r>
              <a:rPr lang="en-US" sz="2000" b="1" dirty="0">
                <a:latin typeface="Algerian" panose="04020705040A02060702" pitchFamily="82" charset="0"/>
              </a:rPr>
              <a:t>Tools and Technologies</a:t>
            </a:r>
          </a:p>
          <a:p>
            <a:endParaRPr lang="en-US" b="1" dirty="0"/>
          </a:p>
        </p:txBody>
      </p:sp>
      <p:sp>
        <p:nvSpPr>
          <p:cNvPr id="5" name="TextBox 4">
            <a:extLst>
              <a:ext uri="{FF2B5EF4-FFF2-40B4-BE49-F238E27FC236}">
                <a16:creationId xmlns:a16="http://schemas.microsoft.com/office/drawing/2014/main" id="{3C4D11CE-97D8-00C9-656C-99467D5DE5ED}"/>
              </a:ext>
            </a:extLst>
          </p:cNvPr>
          <p:cNvSpPr txBox="1"/>
          <p:nvPr/>
        </p:nvSpPr>
        <p:spPr>
          <a:xfrm>
            <a:off x="1960880" y="856862"/>
            <a:ext cx="6096000" cy="5693866"/>
          </a:xfrm>
          <a:prstGeom prst="rect">
            <a:avLst/>
          </a:prstGeom>
          <a:noFill/>
        </p:spPr>
        <p:txBody>
          <a:bodyPr wrap="square">
            <a:spAutoFit/>
          </a:bodyPr>
          <a:lstStyle/>
          <a:p>
            <a:pPr>
              <a:buNone/>
            </a:pPr>
            <a:r>
              <a:rPr lang="en-IN" sz="1400" b="1" dirty="0"/>
              <a:t>Programming Languages</a:t>
            </a:r>
          </a:p>
          <a:p>
            <a:r>
              <a:rPr lang="en-IN" sz="1400" dirty="0"/>
              <a:t>         Python (preferred for NLP)</a:t>
            </a:r>
          </a:p>
          <a:p>
            <a:endParaRPr lang="en-IN" sz="1400" dirty="0"/>
          </a:p>
          <a:p>
            <a:pPr>
              <a:buNone/>
            </a:pPr>
            <a:r>
              <a:rPr lang="en-IN" sz="1400" b="1" dirty="0"/>
              <a:t>NLP Libraries</a:t>
            </a:r>
          </a:p>
          <a:p>
            <a:r>
              <a:rPr lang="en-IN" sz="1400" dirty="0"/>
              <a:t>        </a:t>
            </a:r>
            <a:r>
              <a:rPr lang="en-IN" sz="1400" dirty="0" err="1"/>
              <a:t>spaCy</a:t>
            </a:r>
            <a:endParaRPr lang="en-IN" sz="1400" dirty="0"/>
          </a:p>
          <a:p>
            <a:r>
              <a:rPr lang="en-IN" sz="1400" dirty="0"/>
              <a:t>        NLTK</a:t>
            </a:r>
          </a:p>
          <a:p>
            <a:r>
              <a:rPr lang="en-IN" sz="1400" dirty="0"/>
              <a:t>        </a:t>
            </a:r>
            <a:r>
              <a:rPr lang="en-IN" sz="1400" dirty="0" err="1"/>
              <a:t>Gensim</a:t>
            </a:r>
            <a:endParaRPr lang="en-IN" sz="1400" dirty="0"/>
          </a:p>
          <a:p>
            <a:r>
              <a:rPr lang="en-IN" sz="1400" dirty="0"/>
              <a:t>        Hugging Face Transformers</a:t>
            </a:r>
          </a:p>
          <a:p>
            <a:r>
              <a:rPr lang="en-IN" sz="1400" dirty="0"/>
              <a:t>        OpenAI's GPT APIs (for zero/few-shot classification)</a:t>
            </a:r>
          </a:p>
          <a:p>
            <a:pPr>
              <a:buFont typeface="Arial" panose="020B0604020202020204" pitchFamily="34" charset="0"/>
              <a:buChar char="•"/>
            </a:pPr>
            <a:endParaRPr lang="en-IN" sz="1400" dirty="0"/>
          </a:p>
          <a:p>
            <a:pPr>
              <a:buNone/>
            </a:pPr>
            <a:r>
              <a:rPr lang="en-IN" sz="1400" b="1" dirty="0"/>
              <a:t>ML Frameworks</a:t>
            </a:r>
          </a:p>
          <a:p>
            <a:r>
              <a:rPr lang="en-IN" sz="1400" dirty="0"/>
              <a:t>        scikit-learn</a:t>
            </a:r>
          </a:p>
          <a:p>
            <a:r>
              <a:rPr lang="en-IN" sz="1400" dirty="0"/>
              <a:t>        TensorFlow / </a:t>
            </a:r>
            <a:r>
              <a:rPr lang="en-IN" sz="1400" dirty="0" err="1"/>
              <a:t>Keras</a:t>
            </a:r>
            <a:endParaRPr lang="en-IN" sz="1400" dirty="0"/>
          </a:p>
          <a:p>
            <a:r>
              <a:rPr lang="en-IN" sz="1400" dirty="0"/>
              <a:t>        PyTorch</a:t>
            </a:r>
          </a:p>
          <a:p>
            <a:r>
              <a:rPr lang="en-IN" sz="1400" dirty="0"/>
              <a:t>        </a:t>
            </a:r>
            <a:r>
              <a:rPr lang="en-IN" sz="1400" dirty="0" err="1"/>
              <a:t>XGBoost</a:t>
            </a:r>
            <a:r>
              <a:rPr lang="en-IN" sz="1400" dirty="0"/>
              <a:t> (for tabular/feature-based models)</a:t>
            </a:r>
          </a:p>
          <a:p>
            <a:endParaRPr lang="en-IN" sz="1400" dirty="0"/>
          </a:p>
          <a:p>
            <a:pPr>
              <a:buNone/>
            </a:pPr>
            <a:r>
              <a:rPr lang="en-IN" sz="1400" b="1" dirty="0"/>
              <a:t>Data Handling &amp; Deployment</a:t>
            </a:r>
          </a:p>
          <a:p>
            <a:r>
              <a:rPr lang="en-IN" sz="1400" dirty="0"/>
              <a:t>        Pandas, NumPy</a:t>
            </a:r>
          </a:p>
          <a:p>
            <a:r>
              <a:rPr lang="en-IN" sz="1400" dirty="0"/>
              <a:t>        Flask or </a:t>
            </a:r>
            <a:r>
              <a:rPr lang="en-IN" sz="1400" dirty="0" err="1"/>
              <a:t>FastAPI</a:t>
            </a:r>
            <a:r>
              <a:rPr lang="en-IN" sz="1400" dirty="0"/>
              <a:t> (for APIs)</a:t>
            </a:r>
          </a:p>
          <a:p>
            <a:r>
              <a:rPr lang="en-IN" sz="1400" dirty="0"/>
              <a:t>        Docker (for containerization)</a:t>
            </a:r>
          </a:p>
          <a:p>
            <a:r>
              <a:rPr lang="en-IN" sz="1400" dirty="0"/>
              <a:t>        </a:t>
            </a:r>
            <a:r>
              <a:rPr lang="en-IN" sz="1400" dirty="0" err="1"/>
              <a:t>Streamlit</a:t>
            </a:r>
            <a:r>
              <a:rPr lang="en-IN" sz="1400" dirty="0"/>
              <a:t> or </a:t>
            </a:r>
            <a:r>
              <a:rPr lang="en-IN" sz="1400" dirty="0" err="1"/>
              <a:t>Gradio</a:t>
            </a:r>
            <a:r>
              <a:rPr lang="en-IN" sz="1400" dirty="0"/>
              <a:t> (for interactive UI)</a:t>
            </a:r>
          </a:p>
          <a:p>
            <a:r>
              <a:rPr lang="en-IN" sz="1400" dirty="0"/>
              <a:t>        AWS/GCP/Azure (cloud deployment)</a:t>
            </a:r>
          </a:p>
          <a:p>
            <a:endParaRPr lang="en-IN" sz="1400" dirty="0"/>
          </a:p>
          <a:p>
            <a:pPr>
              <a:buNone/>
            </a:pPr>
            <a:r>
              <a:rPr lang="en-IN" sz="1400" b="1" dirty="0"/>
              <a:t>Monitoring &amp; Explainability</a:t>
            </a:r>
          </a:p>
          <a:p>
            <a:r>
              <a:rPr lang="en-IN" sz="1400" dirty="0"/>
              <a:t>        SHAP or LIME (model interpretability)</a:t>
            </a:r>
          </a:p>
          <a:p>
            <a:r>
              <a:rPr lang="en-IN" sz="1400" dirty="0"/>
              <a:t>        Weights &amp; Biases or </a:t>
            </a:r>
            <a:r>
              <a:rPr lang="en-IN" sz="1400" dirty="0" err="1"/>
              <a:t>MLflow</a:t>
            </a:r>
            <a:r>
              <a:rPr lang="en-IN" sz="1400" dirty="0"/>
              <a:t> (for model tracking)</a:t>
            </a:r>
          </a:p>
        </p:txBody>
      </p:sp>
    </p:spTree>
    <p:extLst>
      <p:ext uri="{BB962C8B-B14F-4D97-AF65-F5344CB8AC3E}">
        <p14:creationId xmlns:p14="http://schemas.microsoft.com/office/powerpoint/2010/main" val="2640616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FBCAB-9122-B229-EBA3-258C082727F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DB6107-7551-5777-58A7-A90589ECF45A}"/>
              </a:ext>
            </a:extLst>
          </p:cNvPr>
          <p:cNvSpPr txBox="1"/>
          <p:nvPr/>
        </p:nvSpPr>
        <p:spPr>
          <a:xfrm>
            <a:off x="3921760" y="490974"/>
            <a:ext cx="6096000" cy="400110"/>
          </a:xfrm>
          <a:prstGeom prst="rect">
            <a:avLst/>
          </a:prstGeom>
          <a:noFill/>
        </p:spPr>
        <p:txBody>
          <a:bodyPr wrap="square">
            <a:spAutoFit/>
          </a:bodyPr>
          <a:lstStyle/>
          <a:p>
            <a:r>
              <a:rPr lang="en-IN" sz="2000" dirty="0">
                <a:latin typeface="Algerian" panose="04020705040A02060702" pitchFamily="82" charset="0"/>
              </a:rPr>
              <a:t>Team members and roles</a:t>
            </a:r>
          </a:p>
        </p:txBody>
      </p:sp>
      <p:sp>
        <p:nvSpPr>
          <p:cNvPr id="5" name="TextBox 4">
            <a:extLst>
              <a:ext uri="{FF2B5EF4-FFF2-40B4-BE49-F238E27FC236}">
                <a16:creationId xmlns:a16="http://schemas.microsoft.com/office/drawing/2014/main" id="{6D4FF249-C707-9DEA-F69D-4A10E9206CDD}"/>
              </a:ext>
            </a:extLst>
          </p:cNvPr>
          <p:cNvSpPr txBox="1"/>
          <p:nvPr/>
        </p:nvSpPr>
        <p:spPr>
          <a:xfrm>
            <a:off x="3921760" y="2396708"/>
            <a:ext cx="6096000" cy="3970318"/>
          </a:xfrm>
          <a:prstGeom prst="rect">
            <a:avLst/>
          </a:prstGeom>
          <a:noFill/>
        </p:spPr>
        <p:txBody>
          <a:bodyPr wrap="square">
            <a:spAutoFit/>
          </a:bodyPr>
          <a:lstStyle/>
          <a:p>
            <a:r>
              <a:rPr lang="en-US" sz="1800" dirty="0">
                <a:latin typeface="Arial Black" panose="020B0A04020102020204" pitchFamily="34" charset="0"/>
              </a:rPr>
              <a:t>HAGINA.S  :</a:t>
            </a:r>
          </a:p>
          <a:p>
            <a:r>
              <a:rPr lang="en-US" dirty="0">
                <a:latin typeface="Aptos Narrow" panose="020B0004020202020204" pitchFamily="34" charset="0"/>
              </a:rPr>
              <a:t>             </a:t>
            </a:r>
            <a:r>
              <a:rPr lang="en-IN" sz="1800" dirty="0">
                <a:latin typeface="Aptos Narrow" panose="020B0004020202020204" pitchFamily="34" charset="0"/>
              </a:rPr>
              <a:t>Exploratory data analysis</a:t>
            </a:r>
          </a:p>
          <a:p>
            <a:endParaRPr lang="en-US" sz="1800" dirty="0">
              <a:latin typeface="Arial Black" panose="020B0A04020102020204" pitchFamily="34" charset="0"/>
            </a:endParaRPr>
          </a:p>
          <a:p>
            <a:r>
              <a:rPr lang="en-US" sz="1800" dirty="0">
                <a:latin typeface="Arial Black" panose="020B0A04020102020204" pitchFamily="34" charset="0"/>
              </a:rPr>
              <a:t>GOWTHAM.A :</a:t>
            </a:r>
          </a:p>
          <a:p>
            <a:r>
              <a:rPr lang="en-US" dirty="0">
                <a:latin typeface="Aptos Narrow" panose="020B0004020202020204" pitchFamily="34" charset="0"/>
              </a:rPr>
              <a:t>            </a:t>
            </a:r>
            <a:r>
              <a:rPr lang="en-IN" sz="1800" dirty="0">
                <a:latin typeface="Aptos Narrow" panose="020B0004020202020204" pitchFamily="34" charset="0"/>
              </a:rPr>
              <a:t>Feature engineering</a:t>
            </a:r>
          </a:p>
          <a:p>
            <a:endParaRPr lang="en-US" sz="1800" dirty="0">
              <a:latin typeface="Arial Black" panose="020B0A04020102020204" pitchFamily="34" charset="0"/>
            </a:endParaRPr>
          </a:p>
          <a:p>
            <a:r>
              <a:rPr lang="en-US" sz="1800" dirty="0">
                <a:latin typeface="Arial Black" panose="020B0A04020102020204" pitchFamily="34" charset="0"/>
              </a:rPr>
              <a:t>GOWTHAMRAJ.A :</a:t>
            </a:r>
          </a:p>
          <a:p>
            <a:r>
              <a:rPr lang="en-US" dirty="0">
                <a:latin typeface="Arial Black" panose="020B0A04020102020204" pitchFamily="34" charset="0"/>
              </a:rPr>
              <a:t>       </a:t>
            </a:r>
            <a:r>
              <a:rPr lang="en-IN" sz="1800" dirty="0">
                <a:latin typeface="Aptos Narrow" panose="020B0004020202020204" pitchFamily="34" charset="0"/>
              </a:rPr>
              <a:t>Data preprocessing</a:t>
            </a:r>
          </a:p>
          <a:p>
            <a:endParaRPr lang="en-IN" sz="1800" dirty="0">
              <a:latin typeface="Aptos Narrow" panose="020B0004020202020204" pitchFamily="34" charset="0"/>
            </a:endParaRPr>
          </a:p>
          <a:p>
            <a:r>
              <a:rPr lang="en-IN" sz="1800" dirty="0">
                <a:latin typeface="Arial Black" panose="020B0A04020102020204" pitchFamily="34" charset="0"/>
              </a:rPr>
              <a:t>JAGADEESH.K :</a:t>
            </a:r>
          </a:p>
          <a:p>
            <a:r>
              <a:rPr lang="en-IN" dirty="0">
                <a:latin typeface="Arial Black" panose="020B0A04020102020204" pitchFamily="34" charset="0"/>
              </a:rPr>
              <a:t>        </a:t>
            </a:r>
            <a:r>
              <a:rPr lang="en-IN" dirty="0">
                <a:latin typeface="Aptos Narrow" panose="020B0004020202020204" pitchFamily="34" charset="0"/>
              </a:rPr>
              <a:t>Model building</a:t>
            </a:r>
          </a:p>
          <a:p>
            <a:endParaRPr lang="en-IN" dirty="0">
              <a:latin typeface="Aptos Narrow" panose="020B0004020202020204" pitchFamily="34" charset="0"/>
            </a:endParaRPr>
          </a:p>
          <a:p>
            <a:endParaRPr lang="en-US" sz="1800" dirty="0">
              <a:latin typeface="Aptos Narrow" panose="020B0004020202020204" pitchFamily="34" charset="0"/>
            </a:endParaRPr>
          </a:p>
          <a:p>
            <a:r>
              <a:rPr lang="en-US" dirty="0">
                <a:latin typeface="Aptos Narrow" panose="020B0004020202020204" pitchFamily="34" charset="0"/>
              </a:rPr>
              <a:t>        </a:t>
            </a:r>
            <a:endParaRPr lang="en-US" sz="1800" dirty="0">
              <a:latin typeface="Aptos Narrow" panose="020B0004020202020204" pitchFamily="34" charset="0"/>
            </a:endParaRPr>
          </a:p>
        </p:txBody>
      </p:sp>
      <p:pic>
        <p:nvPicPr>
          <p:cNvPr id="7" name="Graphic 6" descr="Send with solid fill">
            <a:extLst>
              <a:ext uri="{FF2B5EF4-FFF2-40B4-BE49-F238E27FC236}">
                <a16:creationId xmlns:a16="http://schemas.microsoft.com/office/drawing/2014/main" id="{E1FAED45-594A-502D-EC68-8032846066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13001" y="2531844"/>
            <a:ext cx="208759" cy="221516"/>
          </a:xfrm>
          <a:prstGeom prst="rect">
            <a:avLst/>
          </a:prstGeom>
        </p:spPr>
      </p:pic>
      <p:pic>
        <p:nvPicPr>
          <p:cNvPr id="8" name="Graphic 7" descr="Send with solid fill">
            <a:extLst>
              <a:ext uri="{FF2B5EF4-FFF2-40B4-BE49-F238E27FC236}">
                <a16:creationId xmlns:a16="http://schemas.microsoft.com/office/drawing/2014/main" id="{72C95EA9-CAD0-35F2-0AAC-4416E87314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13001" y="3318242"/>
            <a:ext cx="208759" cy="221516"/>
          </a:xfrm>
          <a:prstGeom prst="rect">
            <a:avLst/>
          </a:prstGeom>
        </p:spPr>
      </p:pic>
      <p:pic>
        <p:nvPicPr>
          <p:cNvPr id="9" name="Graphic 8" descr="Send with solid fill">
            <a:extLst>
              <a:ext uri="{FF2B5EF4-FFF2-40B4-BE49-F238E27FC236}">
                <a16:creationId xmlns:a16="http://schemas.microsoft.com/office/drawing/2014/main" id="{0CAB0D71-7C1A-B46B-BB34-58248B67D6A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13001" y="4076104"/>
            <a:ext cx="208759" cy="221516"/>
          </a:xfrm>
          <a:prstGeom prst="rect">
            <a:avLst/>
          </a:prstGeom>
        </p:spPr>
      </p:pic>
      <p:pic>
        <p:nvPicPr>
          <p:cNvPr id="10" name="Graphic 9" descr="Send with solid fill">
            <a:extLst>
              <a:ext uri="{FF2B5EF4-FFF2-40B4-BE49-F238E27FC236}">
                <a16:creationId xmlns:a16="http://schemas.microsoft.com/office/drawing/2014/main" id="{3B434322-736F-862D-7848-01B85DF011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66580" y="4934624"/>
            <a:ext cx="208759" cy="221516"/>
          </a:xfrm>
          <a:prstGeom prst="rect">
            <a:avLst/>
          </a:prstGeom>
        </p:spPr>
      </p:pic>
    </p:spTree>
    <p:extLst>
      <p:ext uri="{BB962C8B-B14F-4D97-AF65-F5344CB8AC3E}">
        <p14:creationId xmlns:p14="http://schemas.microsoft.com/office/powerpoint/2010/main" val="3715756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08ABD5-E5A9-4928-D31D-DC9986C69514}"/>
              </a:ext>
            </a:extLst>
          </p:cNvPr>
          <p:cNvSpPr>
            <a:spLocks noGrp="1"/>
          </p:cNvSpPr>
          <p:nvPr>
            <p:ph idx="1"/>
          </p:nvPr>
        </p:nvSpPr>
        <p:spPr>
          <a:xfrm>
            <a:off x="4292600" y="2679065"/>
            <a:ext cx="10515600" cy="4351338"/>
          </a:xfrm>
        </p:spPr>
        <p:txBody>
          <a:bodyPr>
            <a:normAutofit/>
          </a:bodyPr>
          <a:lstStyle/>
          <a:p>
            <a:pPr marL="0" indent="0">
              <a:buNone/>
            </a:pPr>
            <a:r>
              <a:rPr lang="en-IN" sz="3600" dirty="0">
                <a:latin typeface="Algerian" panose="04020705040A02060702" pitchFamily="82" charset="0"/>
              </a:rPr>
              <a:t>THANK YOU !</a:t>
            </a:r>
          </a:p>
        </p:txBody>
      </p:sp>
    </p:spTree>
    <p:extLst>
      <p:ext uri="{BB962C8B-B14F-4D97-AF65-F5344CB8AC3E}">
        <p14:creationId xmlns:p14="http://schemas.microsoft.com/office/powerpoint/2010/main" val="226639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FBB1E-EFBD-CE76-F46B-5CF64B5164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4CE6AE-F4B3-590F-ABA3-08BC22F3A8C5}"/>
              </a:ext>
            </a:extLst>
          </p:cNvPr>
          <p:cNvSpPr>
            <a:spLocks noGrp="1"/>
          </p:cNvSpPr>
          <p:nvPr>
            <p:ph type="ctrTitle"/>
          </p:nvPr>
        </p:nvSpPr>
        <p:spPr>
          <a:xfrm>
            <a:off x="1524000" y="-1640502"/>
            <a:ext cx="9144000" cy="2387600"/>
          </a:xfrm>
        </p:spPr>
        <p:txBody>
          <a:bodyPr>
            <a:normAutofit/>
          </a:bodyPr>
          <a:lstStyle/>
          <a:p>
            <a:r>
              <a:rPr lang="en-IN" sz="1400" dirty="0">
                <a:latin typeface="Bodoni MT Black" panose="02070A03080606020203" pitchFamily="18" charset="0"/>
              </a:rPr>
              <a:t>Problem Statement:</a:t>
            </a:r>
          </a:p>
        </p:txBody>
      </p:sp>
      <p:sp>
        <p:nvSpPr>
          <p:cNvPr id="3" name="Subtitle 2">
            <a:extLst>
              <a:ext uri="{FF2B5EF4-FFF2-40B4-BE49-F238E27FC236}">
                <a16:creationId xmlns:a16="http://schemas.microsoft.com/office/drawing/2014/main" id="{3AF2D11A-9692-E0EF-2A74-96DB7DA25657}"/>
              </a:ext>
            </a:extLst>
          </p:cNvPr>
          <p:cNvSpPr>
            <a:spLocks noGrp="1"/>
          </p:cNvSpPr>
          <p:nvPr>
            <p:ph type="subTitle" idx="1"/>
          </p:nvPr>
        </p:nvSpPr>
        <p:spPr>
          <a:xfrm>
            <a:off x="747250" y="2569651"/>
            <a:ext cx="11248103" cy="3255962"/>
          </a:xfrm>
        </p:spPr>
        <p:txBody>
          <a:bodyPr>
            <a:normAutofit/>
          </a:bodyPr>
          <a:lstStyle/>
          <a:p>
            <a:r>
              <a:rPr lang="en-US" sz="1600" dirty="0"/>
              <a:t>In the age of digital information, the rapid spread of </a:t>
            </a:r>
            <a:r>
              <a:rPr lang="en-US" sz="1400" b="1" dirty="0"/>
              <a:t>fake news</a:t>
            </a:r>
            <a:r>
              <a:rPr lang="en-US" sz="1400" dirty="0"/>
              <a:t> </a:t>
            </a:r>
            <a:r>
              <a:rPr lang="en-US" sz="1600" dirty="0"/>
              <a:t>poses significant threats to society, influencing public opinion, manipulating political decisions, and damaging reputations. Traditional methods of detecting fake news are no longer sufficient due to the increasing sophistication of misinformation. There is a critical need for </a:t>
            </a:r>
            <a:r>
              <a:rPr lang="en-US" sz="1600" b="1" dirty="0"/>
              <a:t>automated, intelligent systems</a:t>
            </a:r>
            <a:r>
              <a:rPr lang="en-US" sz="1600" dirty="0"/>
              <a:t> that can analyze, understand, and detect fake news in real time using </a:t>
            </a:r>
            <a:r>
              <a:rPr lang="en-US" sz="1600" b="1" dirty="0"/>
              <a:t>natural language processing (NLP)</a:t>
            </a:r>
            <a:r>
              <a:rPr lang="en-US" sz="1600" dirty="0"/>
              <a:t> and machine learning techniques.</a:t>
            </a:r>
          </a:p>
          <a:p>
            <a:endParaRPr lang="en-IN" sz="1600" dirty="0"/>
          </a:p>
        </p:txBody>
      </p:sp>
    </p:spTree>
    <p:extLst>
      <p:ext uri="{BB962C8B-B14F-4D97-AF65-F5344CB8AC3E}">
        <p14:creationId xmlns:p14="http://schemas.microsoft.com/office/powerpoint/2010/main" val="3844034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AE35F-D2D4-B5AB-BC55-2EC772C55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8D522-E981-1C89-2F32-03F090E56B8F}"/>
              </a:ext>
            </a:extLst>
          </p:cNvPr>
          <p:cNvSpPr>
            <a:spLocks noGrp="1"/>
          </p:cNvSpPr>
          <p:nvPr>
            <p:ph type="ctrTitle"/>
          </p:nvPr>
        </p:nvSpPr>
        <p:spPr>
          <a:xfrm>
            <a:off x="1386348" y="-835742"/>
            <a:ext cx="9144000" cy="1406012"/>
          </a:xfrm>
        </p:spPr>
        <p:txBody>
          <a:bodyPr>
            <a:normAutofit/>
          </a:bodyPr>
          <a:lstStyle/>
          <a:p>
            <a:r>
              <a:rPr lang="en-IN" sz="1400" dirty="0">
                <a:latin typeface="Bodoni MT Black" panose="02070A03080606020203" pitchFamily="18" charset="0"/>
              </a:rPr>
              <a:t>Objectives of the Statement:</a:t>
            </a:r>
          </a:p>
        </p:txBody>
      </p:sp>
      <p:sp>
        <p:nvSpPr>
          <p:cNvPr id="3" name="Subtitle 2">
            <a:extLst>
              <a:ext uri="{FF2B5EF4-FFF2-40B4-BE49-F238E27FC236}">
                <a16:creationId xmlns:a16="http://schemas.microsoft.com/office/drawing/2014/main" id="{36956F05-ECC9-2738-76C6-0C856235AF19}"/>
              </a:ext>
            </a:extLst>
          </p:cNvPr>
          <p:cNvSpPr>
            <a:spLocks noGrp="1"/>
          </p:cNvSpPr>
          <p:nvPr>
            <p:ph type="subTitle" idx="1"/>
          </p:nvPr>
        </p:nvSpPr>
        <p:spPr>
          <a:xfrm>
            <a:off x="1386348" y="2456144"/>
            <a:ext cx="9144000" cy="1655762"/>
          </a:xfrm>
        </p:spPr>
        <p:txBody>
          <a:bodyPr>
            <a:normAutofit/>
          </a:bodyPr>
          <a:lstStyle/>
          <a:p>
            <a:pPr>
              <a:buFont typeface="Arial" panose="020B0604020202020204" pitchFamily="34" charset="0"/>
              <a:buChar char="•"/>
            </a:pPr>
            <a:r>
              <a:rPr lang="en-US" sz="1400" dirty="0"/>
              <a:t>To </a:t>
            </a:r>
            <a:r>
              <a:rPr lang="en-US" sz="1400" b="1" dirty="0"/>
              <a:t>develop an advanced fake news detection system</a:t>
            </a:r>
            <a:r>
              <a:rPr lang="en-US" sz="1400" dirty="0"/>
              <a:t> using NLP and machine learning.</a:t>
            </a:r>
          </a:p>
          <a:p>
            <a:pPr>
              <a:buFont typeface="Arial" panose="020B0604020202020204" pitchFamily="34" charset="0"/>
              <a:buChar char="•"/>
            </a:pPr>
            <a:r>
              <a:rPr lang="en-US" sz="1400" dirty="0"/>
              <a:t>To accurately </a:t>
            </a:r>
            <a:r>
              <a:rPr lang="en-US" sz="1400" b="1" dirty="0"/>
              <a:t>classify news articles</a:t>
            </a:r>
            <a:r>
              <a:rPr lang="en-US" sz="1400" dirty="0"/>
              <a:t> or social media posts as real or fake.</a:t>
            </a:r>
          </a:p>
          <a:p>
            <a:pPr>
              <a:buFont typeface="Arial" panose="020B0604020202020204" pitchFamily="34" charset="0"/>
              <a:buChar char="•"/>
            </a:pPr>
            <a:r>
              <a:rPr lang="en-US" sz="1400" dirty="0"/>
              <a:t>To reduce the spread of misinformation across online platforms.</a:t>
            </a:r>
          </a:p>
          <a:p>
            <a:pPr>
              <a:buFont typeface="Arial" panose="020B0604020202020204" pitchFamily="34" charset="0"/>
              <a:buChar char="•"/>
            </a:pPr>
            <a:r>
              <a:rPr lang="en-US" sz="1400" dirty="0"/>
              <a:t>To improve </a:t>
            </a:r>
            <a:r>
              <a:rPr lang="en-US" sz="1400" b="1" dirty="0"/>
              <a:t>public trust</a:t>
            </a:r>
            <a:r>
              <a:rPr lang="en-US" sz="1400" dirty="0"/>
              <a:t> in digital information through reliable content verification.</a:t>
            </a:r>
          </a:p>
          <a:p>
            <a:pPr>
              <a:buFont typeface="Arial" panose="020B0604020202020204" pitchFamily="34" charset="0"/>
              <a:buChar char="•"/>
            </a:pPr>
            <a:r>
              <a:rPr lang="en-US" sz="1400" dirty="0"/>
              <a:t>To create a scalable solution that can be deployed across </a:t>
            </a:r>
            <a:r>
              <a:rPr lang="en-US" sz="1400" b="1" dirty="0"/>
              <a:t>multiple languages and regions</a:t>
            </a:r>
            <a:r>
              <a:rPr lang="en-US" sz="1400" dirty="0"/>
              <a:t>.</a:t>
            </a:r>
          </a:p>
          <a:p>
            <a:endParaRPr lang="en-IN" dirty="0"/>
          </a:p>
        </p:txBody>
      </p:sp>
    </p:spTree>
    <p:extLst>
      <p:ext uri="{BB962C8B-B14F-4D97-AF65-F5344CB8AC3E}">
        <p14:creationId xmlns:p14="http://schemas.microsoft.com/office/powerpoint/2010/main" val="3086930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CDAB8-EA1A-8BDA-D5C9-F53663660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C6727D-0EEC-FD36-F1E5-EA0742F1DA8B}"/>
              </a:ext>
            </a:extLst>
          </p:cNvPr>
          <p:cNvSpPr>
            <a:spLocks noGrp="1"/>
          </p:cNvSpPr>
          <p:nvPr>
            <p:ph type="ctrTitle"/>
          </p:nvPr>
        </p:nvSpPr>
        <p:spPr>
          <a:xfrm>
            <a:off x="1524000" y="-1910204"/>
            <a:ext cx="9144000" cy="2387600"/>
          </a:xfrm>
        </p:spPr>
        <p:txBody>
          <a:bodyPr>
            <a:normAutofit/>
          </a:bodyPr>
          <a:lstStyle/>
          <a:p>
            <a:r>
              <a:rPr lang="en-IN" sz="1400" dirty="0">
                <a:latin typeface="Bodoni MT Black" panose="02070A03080606020203" pitchFamily="18" charset="0"/>
              </a:rPr>
              <a:t>Scope of the Object:</a:t>
            </a:r>
          </a:p>
        </p:txBody>
      </p:sp>
      <p:sp>
        <p:nvSpPr>
          <p:cNvPr id="4" name="Rectangle 1">
            <a:extLst>
              <a:ext uri="{FF2B5EF4-FFF2-40B4-BE49-F238E27FC236}">
                <a16:creationId xmlns:a16="http://schemas.microsoft.com/office/drawing/2014/main" id="{A6117D5B-1752-A8EE-637A-61A87B795483}"/>
              </a:ext>
            </a:extLst>
          </p:cNvPr>
          <p:cNvSpPr>
            <a:spLocks noGrp="1" noChangeArrowheads="1"/>
          </p:cNvSpPr>
          <p:nvPr>
            <p:ph type="subTitle" idx="1"/>
          </p:nvPr>
        </p:nvSpPr>
        <p:spPr bwMode="auto">
          <a:xfrm>
            <a:off x="2076851" y="1921123"/>
            <a:ext cx="878791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Focuses on </a:t>
            </a:r>
            <a:r>
              <a:rPr kumimoji="0" lang="en-US" altLang="en-US" sz="1400" b="1" i="0" u="none" strike="noStrike" cap="none" normalizeH="0" baseline="0" dirty="0">
                <a:ln>
                  <a:noFill/>
                </a:ln>
                <a:solidFill>
                  <a:schemeClr val="tx1"/>
                </a:solidFill>
                <a:effectLst/>
                <a:latin typeface="Arial" panose="020B0604020202020204" pitchFamily="34" charset="0"/>
              </a:rPr>
              <a:t>text-based news content</a:t>
            </a:r>
            <a:r>
              <a:rPr kumimoji="0" lang="en-US" altLang="en-US" sz="1400" b="0" i="0" u="none" strike="noStrike" cap="none" normalizeH="0" baseline="0" dirty="0">
                <a:ln>
                  <a:noFill/>
                </a:ln>
                <a:solidFill>
                  <a:schemeClr val="tx1"/>
                </a:solidFill>
                <a:effectLst/>
                <a:latin typeface="Arial" panose="020B0604020202020204" pitchFamily="34" charset="0"/>
              </a:rPr>
              <a:t>, including articles, headlines, and social media posts.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Utilizes </a:t>
            </a:r>
            <a:r>
              <a:rPr kumimoji="0" lang="en-US" altLang="en-US" sz="1400" b="1" i="0" u="none" strike="noStrike" cap="none" normalizeH="0" baseline="0" dirty="0">
                <a:ln>
                  <a:noFill/>
                </a:ln>
                <a:solidFill>
                  <a:schemeClr val="tx1"/>
                </a:solidFill>
                <a:effectLst/>
                <a:latin typeface="Arial" panose="020B0604020202020204" pitchFamily="34" charset="0"/>
              </a:rPr>
              <a:t>machine learning models</a:t>
            </a:r>
            <a:r>
              <a:rPr kumimoji="0" lang="en-US" altLang="en-US" sz="1400" b="0" i="0" u="none" strike="noStrike" cap="none" normalizeH="0" baseline="0" dirty="0">
                <a:ln>
                  <a:noFill/>
                </a:ln>
                <a:solidFill>
                  <a:schemeClr val="tx1"/>
                </a:solidFill>
                <a:effectLst/>
                <a:latin typeface="Arial" panose="020B0604020202020204" pitchFamily="34" charset="0"/>
              </a:rPr>
              <a:t> (e.g., deep learning, transformer-based models like BERT) for detection.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Covers </a:t>
            </a:r>
            <a:r>
              <a:rPr kumimoji="0" lang="en-US" altLang="en-US" sz="1400" b="1" i="0" u="none" strike="noStrike" cap="none" normalizeH="0" baseline="0" dirty="0">
                <a:ln>
                  <a:noFill/>
                </a:ln>
                <a:solidFill>
                  <a:schemeClr val="tx1"/>
                </a:solidFill>
                <a:effectLst/>
                <a:latin typeface="Arial" panose="020B0604020202020204" pitchFamily="34" charset="0"/>
              </a:rPr>
              <a:t>English language content</a:t>
            </a:r>
            <a:r>
              <a:rPr kumimoji="0" lang="en-US" altLang="en-US" sz="1400" b="0" i="0" u="none" strike="noStrike" cap="none" normalizeH="0" baseline="0" dirty="0">
                <a:ln>
                  <a:noFill/>
                </a:ln>
                <a:solidFill>
                  <a:schemeClr val="tx1"/>
                </a:solidFill>
                <a:effectLst/>
                <a:latin typeface="Arial" panose="020B0604020202020204" pitchFamily="34" charset="0"/>
              </a:rPr>
              <a:t> (can be extended to multilingual in future scope).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Target platforms include </a:t>
            </a:r>
            <a:r>
              <a:rPr kumimoji="0" lang="en-US" altLang="en-US" sz="1400" b="1" i="0" u="none" strike="noStrike" cap="none" normalizeH="0" baseline="0" dirty="0">
                <a:ln>
                  <a:noFill/>
                </a:ln>
                <a:solidFill>
                  <a:schemeClr val="tx1"/>
                </a:solidFill>
                <a:effectLst/>
                <a:latin typeface="Arial" panose="020B0604020202020204" pitchFamily="34" charset="0"/>
              </a:rPr>
              <a:t>news websites, blogs, and social media platforms</a:t>
            </a:r>
            <a:r>
              <a:rPr kumimoji="0" lang="en-US" altLang="en-US" sz="1400" b="0" i="0" u="none" strike="noStrike" cap="none" normalizeH="0" baseline="0" dirty="0">
                <a:ln>
                  <a:noFill/>
                </a:ln>
                <a:solidFill>
                  <a:schemeClr val="tx1"/>
                </a:solidFill>
                <a:effectLst/>
                <a:latin typeface="Arial" panose="020B0604020202020204" pitchFamily="34" charset="0"/>
              </a:rPr>
              <a:t> (e.g., Twitter, Facebook).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Does </a:t>
            </a:r>
            <a:r>
              <a:rPr kumimoji="0" lang="en-US" altLang="en-US" sz="1400" b="1" i="0" u="none" strike="noStrike" cap="none" normalizeH="0" baseline="0" dirty="0">
                <a:ln>
                  <a:noFill/>
                </a:ln>
                <a:solidFill>
                  <a:schemeClr val="tx1"/>
                </a:solidFill>
                <a:effectLst/>
                <a:latin typeface="Arial" panose="020B0604020202020204" pitchFamily="34" charset="0"/>
              </a:rPr>
              <a:t>not include image/video-based fake news</a:t>
            </a:r>
            <a:r>
              <a:rPr kumimoji="0" lang="en-US" altLang="en-US" sz="1400" b="0" i="0" u="none" strike="noStrike" cap="none" normalizeH="0" baseline="0" dirty="0">
                <a:ln>
                  <a:noFill/>
                </a:ln>
                <a:solidFill>
                  <a:schemeClr val="tx1"/>
                </a:solidFill>
                <a:effectLst/>
                <a:latin typeface="Arial" panose="020B0604020202020204" pitchFamily="34" charset="0"/>
              </a:rPr>
              <a:t> (unless integrated with multimodal models).</a:t>
            </a:r>
          </a:p>
        </p:txBody>
      </p:sp>
    </p:spTree>
    <p:extLst>
      <p:ext uri="{BB962C8B-B14F-4D97-AF65-F5344CB8AC3E}">
        <p14:creationId xmlns:p14="http://schemas.microsoft.com/office/powerpoint/2010/main" val="4271426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FCCDD-2A70-224D-1EE2-06513F26F9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36A40-B17A-95D3-87D4-BA3E069A5445}"/>
              </a:ext>
            </a:extLst>
          </p:cNvPr>
          <p:cNvSpPr>
            <a:spLocks noGrp="1"/>
          </p:cNvSpPr>
          <p:nvPr>
            <p:ph type="ctrTitle"/>
          </p:nvPr>
        </p:nvSpPr>
        <p:spPr>
          <a:xfrm>
            <a:off x="1524000" y="-1863905"/>
            <a:ext cx="9144000" cy="2387600"/>
          </a:xfrm>
        </p:spPr>
        <p:txBody>
          <a:bodyPr>
            <a:normAutofit/>
          </a:bodyPr>
          <a:lstStyle/>
          <a:p>
            <a:r>
              <a:rPr lang="en-IN" sz="1400" dirty="0">
                <a:latin typeface="Bodoni MT Black" panose="02070A03080606020203" pitchFamily="18" charset="0"/>
              </a:rPr>
              <a:t>Data Sources:</a:t>
            </a:r>
          </a:p>
        </p:txBody>
      </p:sp>
      <p:sp>
        <p:nvSpPr>
          <p:cNvPr id="5" name="Rectangle 2">
            <a:extLst>
              <a:ext uri="{FF2B5EF4-FFF2-40B4-BE49-F238E27FC236}">
                <a16:creationId xmlns:a16="http://schemas.microsoft.com/office/drawing/2014/main" id="{3AE41D53-EFA4-9A45-E40A-B7F9862B1D25}"/>
              </a:ext>
            </a:extLst>
          </p:cNvPr>
          <p:cNvSpPr>
            <a:spLocks noGrp="1" noChangeArrowheads="1"/>
          </p:cNvSpPr>
          <p:nvPr>
            <p:ph type="subTitle" idx="1"/>
          </p:nvPr>
        </p:nvSpPr>
        <p:spPr bwMode="auto">
          <a:xfrm>
            <a:off x="1732345" y="1736229"/>
            <a:ext cx="9669378"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LIAR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Contains 12,836 short statements labeled with six truthfulness categories (e.g., pants-on-fire, false, mostly-true).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Source: PolitiFact.com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Link to Dataset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err="1">
                <a:ln>
                  <a:noFill/>
                </a:ln>
                <a:solidFill>
                  <a:schemeClr val="tx1"/>
                </a:solidFill>
                <a:effectLst/>
                <a:latin typeface="Arial" panose="020B0604020202020204" pitchFamily="34" charset="0"/>
              </a:rPr>
              <a:t>FakeNewsNet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 comprehensive dataset including fake and real news, along with social context like user engagements (likes, shares).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Source: Collected from PolitiFact and </a:t>
            </a:r>
            <a:r>
              <a:rPr kumimoji="0" lang="en-US" altLang="en-US" sz="1400" b="0" i="0" u="none" strike="noStrike" cap="none" normalizeH="0" baseline="0" dirty="0" err="1">
                <a:ln>
                  <a:noFill/>
                </a:ln>
                <a:solidFill>
                  <a:schemeClr val="tx1"/>
                </a:solidFill>
                <a:effectLst/>
                <a:latin typeface="Arial" panose="020B0604020202020204" pitchFamily="34" charset="0"/>
              </a:rPr>
              <a:t>GossipCop</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hlinkClick r:id="rId2"/>
              </a:rPr>
              <a:t>GitHub Repository</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Kaggle Fake News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Includes labeled news articles as "FAKE" or "REAL."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Useful for text classification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Kaggle Link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9980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87EA0-661A-1E03-12AA-ACAAEE642DB8}"/>
            </a:ext>
          </a:extLst>
        </p:cNvPr>
        <p:cNvGrpSpPr/>
        <p:nvPr/>
      </p:nvGrpSpPr>
      <p:grpSpPr>
        <a:xfrm>
          <a:off x="0" y="0"/>
          <a:ext cx="0" cy="0"/>
          <a:chOff x="0" y="0"/>
          <a:chExt cx="0" cy="0"/>
        </a:xfrm>
      </p:grpSpPr>
      <p:sp>
        <p:nvSpPr>
          <p:cNvPr id="4" name="Rectangle 1">
            <a:extLst>
              <a:ext uri="{FF2B5EF4-FFF2-40B4-BE49-F238E27FC236}">
                <a16:creationId xmlns:a16="http://schemas.microsoft.com/office/drawing/2014/main" id="{60B65454-0FFA-A79E-EDE7-1A2CD79BDCFC}"/>
              </a:ext>
            </a:extLst>
          </p:cNvPr>
          <p:cNvSpPr>
            <a:spLocks noGrp="1" noChangeArrowheads="1"/>
          </p:cNvSpPr>
          <p:nvPr>
            <p:ph type="subTitle" idx="1"/>
          </p:nvPr>
        </p:nvSpPr>
        <p:spPr bwMode="auto">
          <a:xfrm>
            <a:off x="2328141" y="1218240"/>
            <a:ext cx="753571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BuzzFeed Political News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News articles manually fact-checked by BuzzFeed journalists during the 2016 U.S. 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Contains URLs and credibility labels.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Often used in social media fake news studies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ISOT Fake News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Contains news articles divided into fake and real.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Created by the University of Victoria's Information Security and Object Technology lab.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Dataset Details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Twitter Fake News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Datasets from Twitter campaigns, focusing on how fake news spreads through social media.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Includes tweet texts, user metadata, and labels.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Emergent Dataset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 dataset for rumors and emerging claims collected from news sites.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Provides claims with labels like true, false, or unverified.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hlinkClick r:id="rId2"/>
              </a:rPr>
              <a:t>Emergent Website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5045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A5E8F4-A8BE-DBEE-8909-AD7495F013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9970E2-F458-3A14-481B-0C9586D53E62}"/>
              </a:ext>
            </a:extLst>
          </p:cNvPr>
          <p:cNvSpPr>
            <a:spLocks noGrp="1"/>
          </p:cNvSpPr>
          <p:nvPr>
            <p:ph type="ctrTitle"/>
          </p:nvPr>
        </p:nvSpPr>
        <p:spPr>
          <a:xfrm>
            <a:off x="1524000" y="-1817608"/>
            <a:ext cx="9144000" cy="2387600"/>
          </a:xfrm>
        </p:spPr>
        <p:txBody>
          <a:bodyPr/>
          <a:lstStyle/>
          <a:p>
            <a:r>
              <a:rPr lang="en-IN" sz="1400" dirty="0">
                <a:latin typeface="Bodoni MT Black" panose="02070A03080606020203" pitchFamily="18" charset="0"/>
              </a:rPr>
              <a:t>High-Level Methodology:</a:t>
            </a:r>
            <a:endParaRPr lang="en-IN" dirty="0"/>
          </a:p>
        </p:txBody>
      </p:sp>
      <p:sp>
        <p:nvSpPr>
          <p:cNvPr id="3" name="Subtitle 2">
            <a:extLst>
              <a:ext uri="{FF2B5EF4-FFF2-40B4-BE49-F238E27FC236}">
                <a16:creationId xmlns:a16="http://schemas.microsoft.com/office/drawing/2014/main" id="{5BC2510E-3A44-AFCA-A1B4-F58B23BBEEB2}"/>
              </a:ext>
            </a:extLst>
          </p:cNvPr>
          <p:cNvSpPr>
            <a:spLocks noGrp="1"/>
          </p:cNvSpPr>
          <p:nvPr>
            <p:ph type="subTitle" idx="1"/>
          </p:nvPr>
        </p:nvSpPr>
        <p:spPr>
          <a:xfrm>
            <a:off x="1524000" y="2247801"/>
            <a:ext cx="9144000" cy="1655762"/>
          </a:xfrm>
        </p:spPr>
        <p:txBody>
          <a:bodyPr>
            <a:normAutofit fontScale="55000" lnSpcReduction="20000"/>
          </a:bodyPr>
          <a:lstStyle/>
          <a:p>
            <a:pPr>
              <a:buFont typeface="+mj-lt"/>
              <a:buAutoNum type="arabicPeriod"/>
            </a:pPr>
            <a:r>
              <a:rPr lang="en-IN" sz="2500" b="1" dirty="0"/>
              <a:t>Data Collection</a:t>
            </a:r>
            <a:r>
              <a:rPr lang="en-IN" sz="2500" dirty="0"/>
              <a:t>: Gather real and fake news datasets from verified sources (e.g., Kaggle, LIAR dataset).</a:t>
            </a:r>
          </a:p>
          <a:p>
            <a:pPr>
              <a:buFont typeface="+mj-lt"/>
              <a:buAutoNum type="arabicPeriod"/>
            </a:pPr>
            <a:r>
              <a:rPr lang="en-IN" sz="2500" b="1" dirty="0"/>
              <a:t>Preprocessing</a:t>
            </a:r>
            <a:r>
              <a:rPr lang="en-IN" sz="2500" dirty="0"/>
              <a:t>: Clean and normalize text (remove stop words, lemmatization, tokenization).</a:t>
            </a:r>
          </a:p>
          <a:p>
            <a:pPr>
              <a:buFont typeface="+mj-lt"/>
              <a:buAutoNum type="arabicPeriod"/>
            </a:pPr>
            <a:r>
              <a:rPr lang="en-IN" sz="2500" b="1" dirty="0"/>
              <a:t>Feature Extraction</a:t>
            </a:r>
            <a:r>
              <a:rPr lang="en-IN" sz="2500" dirty="0"/>
              <a:t>: Use NLP techniques like TF-IDF, word embeddings (e.g., Word2Vec, </a:t>
            </a:r>
            <a:r>
              <a:rPr lang="en-IN" sz="2500" dirty="0" err="1"/>
              <a:t>GloVe</a:t>
            </a:r>
            <a:r>
              <a:rPr lang="en-IN" sz="2500" dirty="0"/>
              <a:t>), or BERT.</a:t>
            </a:r>
          </a:p>
          <a:p>
            <a:pPr>
              <a:buFont typeface="+mj-lt"/>
              <a:buAutoNum type="arabicPeriod"/>
            </a:pPr>
            <a:r>
              <a:rPr lang="en-IN" sz="2500" b="1" dirty="0"/>
              <a:t>Model Training</a:t>
            </a:r>
            <a:r>
              <a:rPr lang="en-IN" sz="2500" dirty="0"/>
              <a:t>: Apply ML algorithms (e.g., Logistic Regression, SVM, LSTM, BERT) for classification.</a:t>
            </a:r>
          </a:p>
          <a:p>
            <a:pPr>
              <a:buFont typeface="+mj-lt"/>
              <a:buAutoNum type="arabicPeriod"/>
            </a:pPr>
            <a:r>
              <a:rPr lang="en-IN" sz="2500" b="1" dirty="0"/>
              <a:t>Model Evaluation</a:t>
            </a:r>
            <a:r>
              <a:rPr lang="en-IN" sz="2500" dirty="0"/>
              <a:t>: Use metrics such as accuracy, precision, recall, F1-score to evaluate performance.</a:t>
            </a:r>
          </a:p>
          <a:p>
            <a:pPr>
              <a:buFont typeface="+mj-lt"/>
              <a:buAutoNum type="arabicPeriod"/>
            </a:pPr>
            <a:r>
              <a:rPr lang="en-IN" sz="2500" b="1" dirty="0"/>
              <a:t>Deployment</a:t>
            </a:r>
            <a:r>
              <a:rPr lang="en-IN" sz="2500" dirty="0"/>
              <a:t>: Build a web or mobile application for real-time fake news detection.</a:t>
            </a:r>
          </a:p>
          <a:p>
            <a:endParaRPr lang="en-IN" dirty="0"/>
          </a:p>
        </p:txBody>
      </p:sp>
    </p:spTree>
    <p:extLst>
      <p:ext uri="{BB962C8B-B14F-4D97-AF65-F5344CB8AC3E}">
        <p14:creationId xmlns:p14="http://schemas.microsoft.com/office/powerpoint/2010/main" val="3303725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A2AF3-AD1F-4B30-FF59-4D84B73CE7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CC36B-03AB-BDC0-A8FD-F17D0634B38B}"/>
              </a:ext>
            </a:extLst>
          </p:cNvPr>
          <p:cNvSpPr>
            <a:spLocks noGrp="1"/>
          </p:cNvSpPr>
          <p:nvPr>
            <p:ph type="ctrTitle"/>
          </p:nvPr>
        </p:nvSpPr>
        <p:spPr>
          <a:xfrm>
            <a:off x="1524000" y="-1863906"/>
            <a:ext cx="9144000" cy="2387600"/>
          </a:xfrm>
        </p:spPr>
        <p:txBody>
          <a:bodyPr>
            <a:normAutofit/>
          </a:bodyPr>
          <a:lstStyle/>
          <a:p>
            <a:r>
              <a:rPr lang="en-IN" sz="1400" dirty="0">
                <a:latin typeface="Bodoni MT Black" panose="02070A03080606020203" pitchFamily="18" charset="0"/>
              </a:rPr>
              <a:t>Tools and Technologies:</a:t>
            </a:r>
          </a:p>
        </p:txBody>
      </p:sp>
      <p:sp>
        <p:nvSpPr>
          <p:cNvPr id="4" name="Rectangle 1">
            <a:extLst>
              <a:ext uri="{FF2B5EF4-FFF2-40B4-BE49-F238E27FC236}">
                <a16:creationId xmlns:a16="http://schemas.microsoft.com/office/drawing/2014/main" id="{6DEB4674-7B8C-F8F4-F691-449A4C8445DB}"/>
              </a:ext>
            </a:extLst>
          </p:cNvPr>
          <p:cNvSpPr>
            <a:spLocks noGrp="1" noChangeArrowheads="1"/>
          </p:cNvSpPr>
          <p:nvPr>
            <p:ph type="subTitle" idx="1"/>
          </p:nvPr>
        </p:nvSpPr>
        <p:spPr bwMode="auto">
          <a:xfrm>
            <a:off x="2823309" y="2521059"/>
            <a:ext cx="6545382"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Languages</a:t>
            </a:r>
            <a:r>
              <a:rPr kumimoji="0" lang="en-US" altLang="en-US" sz="1400" b="0" i="0" u="none" strike="noStrike" cap="none" normalizeH="0" baseline="0" dirty="0">
                <a:ln>
                  <a:noFill/>
                </a:ln>
                <a:solidFill>
                  <a:schemeClr val="tx1"/>
                </a:solidFill>
                <a:effectLst/>
                <a:latin typeface="Arial" panose="020B0604020202020204" pitchFamily="34" charset="0"/>
              </a:rPr>
              <a:t>: Python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Libraries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NLP: NLTK, </a:t>
            </a:r>
            <a:r>
              <a:rPr kumimoji="0" lang="en-US" altLang="en-US" sz="1400" b="0" i="0" u="none" strike="noStrike" cap="none" normalizeH="0" baseline="0" dirty="0" err="1">
                <a:ln>
                  <a:noFill/>
                </a:ln>
                <a:solidFill>
                  <a:schemeClr val="tx1"/>
                </a:solidFill>
                <a:effectLst/>
                <a:latin typeface="Arial" panose="020B0604020202020204" pitchFamily="34" charset="0"/>
              </a:rPr>
              <a:t>SpaCy</a:t>
            </a:r>
            <a:r>
              <a:rPr kumimoji="0" lang="en-US" altLang="en-US" sz="1400" b="0" i="0" u="none" strike="noStrike" cap="none" normalizeH="0" baseline="0" dirty="0">
                <a:ln>
                  <a:noFill/>
                </a:ln>
                <a:solidFill>
                  <a:schemeClr val="tx1"/>
                </a:solidFill>
                <a:effectLst/>
                <a:latin typeface="Arial" panose="020B0604020202020204" pitchFamily="34" charset="0"/>
              </a:rPr>
              <a:t>, Transformers (</a:t>
            </a:r>
            <a:r>
              <a:rPr kumimoji="0" lang="en-US" altLang="en-US" sz="1400" b="0" i="0" u="none" strike="noStrike" cap="none" normalizeH="0" baseline="0" dirty="0" err="1">
                <a:ln>
                  <a:noFill/>
                </a:ln>
                <a:solidFill>
                  <a:schemeClr val="tx1"/>
                </a:solidFill>
                <a:effectLst/>
                <a:latin typeface="Arial" panose="020B0604020202020204" pitchFamily="34" charset="0"/>
              </a:rPr>
              <a:t>HuggingFace</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ML/DL: Scikit-learn, TensorFlow, </a:t>
            </a:r>
            <a:r>
              <a:rPr kumimoji="0" lang="en-US" altLang="en-US" sz="1400" b="0" i="0" u="none" strike="noStrike" cap="none" normalizeH="0" baseline="0" dirty="0" err="1">
                <a:ln>
                  <a:noFill/>
                </a:ln>
                <a:solidFill>
                  <a:schemeClr val="tx1"/>
                </a:solidFill>
                <a:effectLst/>
                <a:latin typeface="Arial" panose="020B0604020202020204" pitchFamily="34" charset="0"/>
              </a:rPr>
              <a:t>PyTorch</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Sources</a:t>
            </a:r>
            <a:r>
              <a:rPr kumimoji="0" lang="en-US" altLang="en-US" sz="1400" b="0" i="0" u="none" strike="noStrike" cap="none" normalizeH="0" baseline="0" dirty="0">
                <a:ln>
                  <a:noFill/>
                </a:ln>
                <a:solidFill>
                  <a:schemeClr val="tx1"/>
                </a:solidFill>
                <a:effectLst/>
                <a:latin typeface="Arial" panose="020B0604020202020204" pitchFamily="34" charset="0"/>
              </a:rPr>
              <a:t>: Kaggle datasets, LIAR dataset, BuzzFeed News, PolitiFact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Platform</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Jupyter</a:t>
            </a:r>
            <a:r>
              <a:rPr kumimoji="0" lang="en-US" altLang="en-US" sz="1400" b="0" i="0" u="none" strike="noStrike" cap="none" normalizeH="0" baseline="0" dirty="0">
                <a:ln>
                  <a:noFill/>
                </a:ln>
                <a:solidFill>
                  <a:schemeClr val="tx1"/>
                </a:solidFill>
                <a:effectLst/>
                <a:latin typeface="Arial" panose="020B0604020202020204" pitchFamily="34" charset="0"/>
              </a:rPr>
              <a:t> Notebook, Google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Flask/Django (for web 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Visualization</a:t>
            </a:r>
            <a:r>
              <a:rPr kumimoji="0" lang="en-US" altLang="en-US" sz="1400" b="0" i="0" u="none" strike="noStrike" cap="none" normalizeH="0" baseline="0" dirty="0">
                <a:ln>
                  <a:noFill/>
                </a:ln>
                <a:solidFill>
                  <a:schemeClr val="tx1"/>
                </a:solidFill>
                <a:effectLst/>
                <a:latin typeface="Arial" panose="020B0604020202020204" pitchFamily="34" charset="0"/>
              </a:rPr>
              <a:t>: Matplotlib, Seaborn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Version Control</a:t>
            </a:r>
            <a:r>
              <a:rPr kumimoji="0" lang="en-US" altLang="en-US" sz="1400" b="0" i="0" u="none" strike="noStrike" cap="none" normalizeH="0" baseline="0" dirty="0">
                <a:ln>
                  <a:noFill/>
                </a:ln>
                <a:solidFill>
                  <a:schemeClr val="tx1"/>
                </a:solidFill>
                <a:effectLst/>
                <a:latin typeface="Arial" panose="020B0604020202020204" pitchFamily="34" charset="0"/>
              </a:rPr>
              <a:t>: Git &amp; GitHub</a:t>
            </a:r>
          </a:p>
        </p:txBody>
      </p:sp>
    </p:spTree>
    <p:extLst>
      <p:ext uri="{BB962C8B-B14F-4D97-AF65-F5344CB8AC3E}">
        <p14:creationId xmlns:p14="http://schemas.microsoft.com/office/powerpoint/2010/main" val="19719442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1794</Words>
  <Application>Microsoft Office PowerPoint</Application>
  <PresentationFormat>Widescreen</PresentationFormat>
  <Paragraphs>259</Paragraphs>
  <Slides>22</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Algerian</vt:lpstr>
      <vt:lpstr>Aptos Narrow</vt:lpstr>
      <vt:lpstr>Arial</vt:lpstr>
      <vt:lpstr>Arial Black</vt:lpstr>
      <vt:lpstr>Arial Rounded MT Bold</vt:lpstr>
      <vt:lpstr>Arial Unicode MS</vt:lpstr>
      <vt:lpstr>Bodoni MT Black</vt:lpstr>
      <vt:lpstr>Calibri</vt:lpstr>
      <vt:lpstr>Calibri Light</vt:lpstr>
      <vt:lpstr>Courier New</vt:lpstr>
      <vt:lpstr>Office Theme</vt:lpstr>
      <vt:lpstr>PowerPoint Presentation</vt:lpstr>
      <vt:lpstr>TITLES FOR THE PROJECT:</vt:lpstr>
      <vt:lpstr>Problem Statement:</vt:lpstr>
      <vt:lpstr>Objectives of the Statement:</vt:lpstr>
      <vt:lpstr>Scope of the Object:</vt:lpstr>
      <vt:lpstr>Data Sources:</vt:lpstr>
      <vt:lpstr>PowerPoint Presentation</vt:lpstr>
      <vt:lpstr>High-Level Methodology:</vt:lpstr>
      <vt:lpstr>Tools and Technologies:</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hagina s</dc:creator>
  <cp:lastModifiedBy>hagina s</cp:lastModifiedBy>
  <cp:revision>4</cp:revision>
  <dcterms:created xsi:type="dcterms:W3CDTF">2025-04-26T08:30:11Z</dcterms:created>
  <dcterms:modified xsi:type="dcterms:W3CDTF">2025-05-07T11:18:50Z</dcterms:modified>
</cp:coreProperties>
</file>