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6" r:id="rId1"/>
  </p:sldMasterIdLst>
  <p:notesMasterIdLst>
    <p:notesMasterId r:id="rId9"/>
  </p:notesMasterIdLst>
  <p:sldIdLst>
    <p:sldId id="256" r:id="rId2"/>
    <p:sldId id="257" r:id="rId3"/>
    <p:sldId id="264" r:id="rId4"/>
    <p:sldId id="258" r:id="rId5"/>
    <p:sldId id="263" r:id="rId6"/>
    <p:sldId id="262" r:id="rId7"/>
    <p:sldId id="260" r:id="rId8"/>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pos="7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896" autoAdjust="0"/>
  </p:normalViewPr>
  <p:slideViewPr>
    <p:cSldViewPr snapToGrid="0">
      <p:cViewPr varScale="1">
        <p:scale>
          <a:sx n="88" d="100"/>
          <a:sy n="88" d="100"/>
        </p:scale>
        <p:origin x="1470" y="90"/>
      </p:cViewPr>
      <p:guideLst>
        <p:guide orient="horz" pos="2160"/>
        <p:guide pos="3840"/>
        <p:guide orient="horz" pos="210"/>
        <p:guide pos="746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E66EB56-A55E-40BE-90F0-31C1B06AF120}" type="datetimeFigureOut">
              <a:rPr kumimoji="1" lang="ja-JP" altLang="en-US" smtClean="0"/>
              <a:t>2025/6/10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3CF1DC1-2138-4ECB-955E-76819738E57B}" type="slidenum">
              <a:rPr kumimoji="1" lang="ja-JP" altLang="en-US" smtClean="0"/>
              <a:t>‹#›</a:t>
            </a:fld>
            <a:endParaRPr kumimoji="1" lang="ja-JP" altLang="en-US"/>
          </a:p>
        </p:txBody>
      </p:sp>
    </p:spTree>
    <p:extLst>
      <p:ext uri="{BB962C8B-B14F-4D97-AF65-F5344CB8AC3E}">
        <p14:creationId xmlns:p14="http://schemas.microsoft.com/office/powerpoint/2010/main" val="1102171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9636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5F490CD-07BA-4203-8644-3CE0EBC25E1C}" type="slidenum">
              <a:rPr kumimoji="1" lang="ja-JP" altLang="en-US" smtClean="0"/>
              <a:t>2</a:t>
            </a:fld>
            <a:endParaRPr kumimoji="1" lang="ja-JP" altLang="en-US"/>
          </a:p>
        </p:txBody>
      </p:sp>
    </p:spTree>
    <p:extLst>
      <p:ext uri="{BB962C8B-B14F-4D97-AF65-F5344CB8AC3E}">
        <p14:creationId xmlns:p14="http://schemas.microsoft.com/office/powerpoint/2010/main" val="162094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L2</a:t>
            </a:r>
            <a:r>
              <a:rPr lang="ja-JP" altLang="en-US" b="1" dirty="0"/>
              <a:t>ロス（</a:t>
            </a:r>
            <a:r>
              <a:rPr lang="en-US" altLang="ja-JP" b="1" dirty="0"/>
              <a:t>MSE</a:t>
            </a:r>
            <a:r>
              <a:rPr lang="ja-JP" altLang="en-US" b="1" dirty="0"/>
              <a:t>）</a:t>
            </a:r>
            <a:r>
              <a:rPr lang="ja-JP" altLang="en-US" dirty="0"/>
              <a:t>：誤差が大きいと急激にロスが増加 → 外れ値に弱い</a:t>
            </a:r>
          </a:p>
          <a:p>
            <a:r>
              <a:rPr lang="en-US" altLang="ja-JP" b="1" dirty="0"/>
              <a:t>L1</a:t>
            </a:r>
            <a:r>
              <a:rPr lang="ja-JP" altLang="en-US" b="1" dirty="0"/>
              <a:t>ロス</a:t>
            </a:r>
            <a:r>
              <a:rPr lang="ja-JP" altLang="en-US" dirty="0"/>
              <a:t>：外れ値に強いが、導関数が一定で勾配が荒く学習が不安定</a:t>
            </a:r>
          </a:p>
          <a:p>
            <a:r>
              <a:rPr lang="en-US" altLang="ja-JP" b="1" dirty="0"/>
              <a:t>SmoothL1</a:t>
            </a:r>
            <a:r>
              <a:rPr lang="ja-JP" altLang="en-US" dirty="0"/>
              <a:t>：両者のメリットを取り入れて、学習の安定性と外れ値への頑健性を両立</a:t>
            </a:r>
            <a:endParaRPr lang="en-US" altLang="ja-JP" dirty="0"/>
          </a:p>
          <a:p>
            <a:endParaRPr lang="en-US" altLang="ja-JP" dirty="0"/>
          </a:p>
          <a:p>
            <a:r>
              <a:rPr lang="ja-JP" altLang="en-US" b="1" dirty="0"/>
              <a:t>クラスの不均衡が大きい分類タスク</a:t>
            </a:r>
            <a:r>
              <a:rPr lang="ja-JP" altLang="en-US" dirty="0"/>
              <a:t> で使われる損失関数で、</a:t>
            </a:r>
            <a:r>
              <a:rPr lang="ja-JP" altLang="en-US" b="1" dirty="0"/>
              <a:t>難しいサンプル（分類しづらいサンプル）に焦点を当てる</a:t>
            </a:r>
            <a:r>
              <a:rPr lang="ja-JP" altLang="en-US" dirty="0"/>
              <a:t>ように設計されています。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4</a:t>
            </a:fld>
            <a:endParaRPr kumimoji="1" lang="ja-JP" altLang="en-US"/>
          </a:p>
        </p:txBody>
      </p:sp>
    </p:spTree>
    <p:extLst>
      <p:ext uri="{BB962C8B-B14F-4D97-AF65-F5344CB8AC3E}">
        <p14:creationId xmlns:p14="http://schemas.microsoft.com/office/powerpoint/2010/main" val="2780846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7" name="Picture 2" descr="C:\Users\MHirata\Downloads\wiki.png">
            <a:extLst>
              <a:ext uri="{FF2B5EF4-FFF2-40B4-BE49-F238E27FC236}">
                <a16:creationId xmlns:a16="http://schemas.microsoft.com/office/drawing/2014/main" id="{1076E095-23A7-40EF-87DC-4D75C1B444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1">
            <a:extLst>
              <a:ext uri="{FF2B5EF4-FFF2-40B4-BE49-F238E27FC236}">
                <a16:creationId xmlns:a16="http://schemas.microsoft.com/office/drawing/2014/main" id="{4A3209BD-FD9D-482F-AF0B-734145AAABBA}"/>
              </a:ext>
            </a:extLst>
          </p:cNvPr>
          <p:cNvSpPr>
            <a:spLocks noGrp="1"/>
          </p:cNvSpPr>
          <p:nvPr>
            <p:ph type="ctrTitle"/>
          </p:nvPr>
        </p:nvSpPr>
        <p:spPr>
          <a:xfrm>
            <a:off x="914400" y="1504369"/>
            <a:ext cx="10363200" cy="1470025"/>
          </a:xfrm>
        </p:spPr>
        <p:txBody>
          <a:bodyPr anchor="b"/>
          <a:lstStyle>
            <a:lvl1pPr algn="ctr">
              <a:defRPr sz="4800" baseline="0"/>
            </a:lvl1pPr>
          </a:lstStyle>
          <a:p>
            <a:r>
              <a:rPr lang="ja-JP" altLang="en-US"/>
              <a:t>マスター タイトルの書式設定</a:t>
            </a:r>
            <a:endParaRPr lang="ja-JP" altLang="en-US" dirty="0"/>
          </a:p>
        </p:txBody>
      </p:sp>
      <p:sp>
        <p:nvSpPr>
          <p:cNvPr id="9" name="サブタイトル 2">
            <a:extLst>
              <a:ext uri="{FF2B5EF4-FFF2-40B4-BE49-F238E27FC236}">
                <a16:creationId xmlns:a16="http://schemas.microsoft.com/office/drawing/2014/main" id="{15310CF0-30A4-4299-9A2F-4A6B66593270}"/>
              </a:ext>
            </a:extLst>
          </p:cNvPr>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11" name="平行四辺形 10">
            <a:extLst>
              <a:ext uri="{FF2B5EF4-FFF2-40B4-BE49-F238E27FC236}">
                <a16:creationId xmlns:a16="http://schemas.microsoft.com/office/drawing/2014/main" id="{3FFC530D-706B-4630-B1A7-F9E9ABE97F59}"/>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3" name="スライド番号プレースホルダー 11">
            <a:extLst>
              <a:ext uri="{FF2B5EF4-FFF2-40B4-BE49-F238E27FC236}">
                <a16:creationId xmlns:a16="http://schemas.microsoft.com/office/drawing/2014/main" id="{58059A6E-7807-4369-88A9-5AF3BD7C2A0D}"/>
              </a:ext>
            </a:extLst>
          </p:cNvPr>
          <p:cNvSpPr>
            <a:spLocks noGrp="1"/>
          </p:cNvSpPr>
          <p:nvPr>
            <p:ph type="sldNum" sz="quarter" idx="12"/>
          </p:nvPr>
        </p:nvSpPr>
        <p:spPr>
          <a:xfrm>
            <a:off x="8737600" y="6356351"/>
            <a:ext cx="2844800" cy="365125"/>
          </a:xfrm>
        </p:spPr>
        <p:txBody>
          <a:bodyPr/>
          <a:lstStyle/>
          <a:p>
            <a:pPr>
              <a:defRPr/>
            </a:pPr>
            <a:fld id="{755C9EE1-898D-4710-B280-878FB4C606F6}" type="slidenum">
              <a:rPr kumimoji="1" lang="ja-JP" altLang="en-US" smtClean="0"/>
              <a:t>‹#›</a:t>
            </a:fld>
            <a:endParaRPr lang="ja-JP" altLang="en-US" dirty="0"/>
          </a:p>
        </p:txBody>
      </p:sp>
      <p:sp>
        <p:nvSpPr>
          <p:cNvPr id="14" name="平行四辺形 13">
            <a:extLst>
              <a:ext uri="{FF2B5EF4-FFF2-40B4-BE49-F238E27FC236}">
                <a16:creationId xmlns:a16="http://schemas.microsoft.com/office/drawing/2014/main" id="{718C74E6-68B4-4986-868D-91DBAB28E00F}"/>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11780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
        <p:nvSpPr>
          <p:cNvPr id="5" name="平行四辺形 4"/>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5288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Tree>
    <p:extLst>
      <p:ext uri="{BB962C8B-B14F-4D97-AF65-F5344CB8AC3E}">
        <p14:creationId xmlns:p14="http://schemas.microsoft.com/office/powerpoint/2010/main" val="2066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401773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844825"/>
            <a:ext cx="5384800" cy="4281339"/>
          </a:xfrm>
        </p:spPr>
        <p:txBody>
          <a:bodyPr/>
          <a:lstStyle>
            <a:lvl1pPr marL="361950" indent="-271463">
              <a:buSzPct val="85000"/>
              <a:buFont typeface="Wingdings" panose="05000000000000000000" pitchFamily="2" charset="2"/>
              <a:buChar char="n"/>
              <a:defRPr lang="ja-JP" altLang="en-US" sz="2000" dirty="0" smtClean="0"/>
            </a:lvl1pPr>
            <a:lvl2pPr marL="628650" indent="-258763">
              <a:buSzPct val="75000"/>
              <a:buFont typeface="Wingdings" panose="05000000000000000000" pitchFamily="2" charset="2"/>
              <a:buChar char="n"/>
              <a:defRPr lang="ja-JP" altLang="en-US" sz="1800" dirty="0" smtClean="0"/>
            </a:lvl2pPr>
            <a:lvl3pPr marL="985838" indent="-266700">
              <a:buSzPct val="65000"/>
              <a:buFont typeface="Wingdings" panose="05000000000000000000" pitchFamily="2" charset="2"/>
              <a:buChar char="n"/>
              <a:defRPr lang="ja-JP" altLang="en-US" sz="1600" dirty="0" smtClean="0"/>
            </a:lvl3pPr>
            <a:lvl4pPr marL="1343025" indent="-266700">
              <a:buSzPct val="55000"/>
              <a:buFont typeface="Wingdings" panose="05000000000000000000" pitchFamily="2" charset="2"/>
              <a:buChar char="n"/>
              <a:tabLst>
                <a:tab pos="1343025" algn="l"/>
              </a:tabLst>
              <a:defRPr lang="ja-JP" altLang="en-US" sz="1400" dirty="0" smtClean="0"/>
            </a:lvl4pPr>
            <a:lvl5pPr marL="1704975" indent="-271463">
              <a:buSzPct val="45000"/>
              <a:buFont typeface="Wingdings" panose="05000000000000000000" pitchFamily="2" charset="2"/>
              <a:buChar char="n"/>
              <a:defRPr lang="ja-JP" altLang="en-US" sz="1200"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844825"/>
            <a:ext cx="5384800" cy="4281339"/>
          </a:xfrm>
        </p:spPr>
        <p:txBody>
          <a:bodyPr/>
          <a:lstStyle>
            <a:lvl1pPr marL="433387" indent="-342900" algn="l" rtl="0" eaLnBrk="1" fontAlgn="base" hangingPunct="1">
              <a:spcBef>
                <a:spcPct val="20000"/>
              </a:spcBef>
              <a:spcAft>
                <a:spcPct val="0"/>
              </a:spcAft>
              <a:buSzPct val="85000"/>
              <a:buFont typeface="Wingdings" panose="05000000000000000000" pitchFamily="2" charset="2"/>
              <a:buChar char="n"/>
              <a:defRPr kumimoji="1" lang="ja-JP" altLang="en-US" sz="2000" kern="1200" baseline="0" dirty="0" smtClean="0">
                <a:solidFill>
                  <a:schemeClr val="tx1"/>
                </a:solidFill>
                <a:latin typeface="+mn-lt"/>
                <a:ea typeface="+mn-ea"/>
                <a:cs typeface="Times New Roman" panose="02020603050405020304" pitchFamily="18" charset="0"/>
              </a:defRPr>
            </a:lvl1pPr>
            <a:lvl2pPr marL="712787" indent="-342900" algn="l" rtl="0" eaLnBrk="1" fontAlgn="base" hangingPunct="1">
              <a:spcBef>
                <a:spcPct val="20000"/>
              </a:spcBef>
              <a:spcAft>
                <a:spcPct val="0"/>
              </a:spcAft>
              <a:buSzPct val="75000"/>
              <a:buFont typeface="Wingdings" panose="05000000000000000000" pitchFamily="2" charset="2"/>
              <a:buChar char="n"/>
              <a:defRPr kumimoji="1" lang="ja-JP" altLang="en-US" sz="1800" kern="1200" baseline="0" dirty="0" smtClean="0">
                <a:solidFill>
                  <a:schemeClr val="tx1"/>
                </a:solidFill>
                <a:latin typeface="+mn-lt"/>
                <a:ea typeface="+mn-ea"/>
                <a:cs typeface="+mn-cs"/>
              </a:defRPr>
            </a:lvl2pPr>
            <a:lvl3pPr marL="1062038" indent="-342900" algn="l" rtl="0" eaLnBrk="1" fontAlgn="base" hangingPunct="1">
              <a:spcBef>
                <a:spcPct val="20000"/>
              </a:spcBef>
              <a:spcAft>
                <a:spcPct val="0"/>
              </a:spcAft>
              <a:buSzPct val="65000"/>
              <a:buFont typeface="Wingdings" panose="05000000000000000000" pitchFamily="2" charset="2"/>
              <a:buChar char="n"/>
              <a:defRPr kumimoji="1" lang="ja-JP" altLang="en-US" sz="1600" kern="1200" baseline="0" dirty="0" smtClean="0">
                <a:solidFill>
                  <a:schemeClr val="tx1"/>
                </a:solidFill>
                <a:latin typeface="+mn-lt"/>
                <a:ea typeface="+mn-ea"/>
                <a:cs typeface="+mn-cs"/>
              </a:defRPr>
            </a:lvl3pPr>
            <a:lvl4pPr marL="1419225" indent="-342900" algn="l" rtl="0" eaLnBrk="1" fontAlgn="base" hangingPunct="1">
              <a:spcBef>
                <a:spcPct val="20000"/>
              </a:spcBef>
              <a:spcAft>
                <a:spcPct val="0"/>
              </a:spcAft>
              <a:buSzPct val="55000"/>
              <a:buFont typeface="Wingdings" panose="05000000000000000000" pitchFamily="2" charset="2"/>
              <a:buChar char="n"/>
              <a:defRPr kumimoji="1" lang="ja-JP" altLang="en-US" sz="1400" kern="1200" baseline="0" dirty="0" smtClean="0">
                <a:solidFill>
                  <a:schemeClr val="tx1"/>
                </a:solidFill>
                <a:latin typeface="+mn-lt"/>
                <a:ea typeface="+mn-ea"/>
                <a:cs typeface="+mn-cs"/>
              </a:defRPr>
            </a:lvl4pPr>
            <a:lvl5pPr marL="1776412" indent="-342900" algn="l" rtl="0" eaLnBrk="1" fontAlgn="base" hangingPunct="1">
              <a:spcBef>
                <a:spcPct val="20000"/>
              </a:spcBef>
              <a:spcAft>
                <a:spcPct val="0"/>
              </a:spcAft>
              <a:buSzPct val="45000"/>
              <a:buFont typeface="Wingdings" panose="05000000000000000000" pitchFamily="2" charset="2"/>
              <a:buChar char="n"/>
              <a:defRPr kumimoji="1" lang="ja-JP" altLang="en-US" sz="1200" kern="1200" baseline="0" dirty="0">
                <a:solidFill>
                  <a:schemeClr val="tx1"/>
                </a:solidFill>
                <a:latin typeface="+mn-lt"/>
                <a:ea typeface="+mn-ea"/>
                <a:cs typeface="+mn-cs"/>
              </a:defRPr>
            </a:lvl5pPr>
          </a:lstStyle>
          <a:p>
            <a:pPr marL="361950" lvl="0"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マスター テキストの書式設定</a:t>
            </a:r>
          </a:p>
          <a:p>
            <a:pPr marL="361950" lvl="1"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2 </a:t>
            </a:r>
            <a:r>
              <a:rPr lang="ja-JP" altLang="en-US"/>
              <a:t>レベル</a:t>
            </a:r>
          </a:p>
          <a:p>
            <a:pPr marL="361950" lvl="2"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3 </a:t>
            </a:r>
            <a:r>
              <a:rPr lang="ja-JP" altLang="en-US"/>
              <a:t>レベル</a:t>
            </a:r>
          </a:p>
          <a:p>
            <a:pPr marL="361950" lvl="3"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4 </a:t>
            </a:r>
            <a:r>
              <a:rPr lang="ja-JP" altLang="en-US"/>
              <a:t>レベル</a:t>
            </a:r>
          </a:p>
          <a:p>
            <a:pPr marL="361950" lvl="4"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5 </a:t>
            </a:r>
            <a:r>
              <a:rPr lang="ja-JP" altLang="en-US"/>
              <a:t>レベル</a:t>
            </a:r>
            <a:endParaRPr lang="ja-JP" altLang="en-US" dirty="0"/>
          </a:p>
        </p:txBody>
      </p:sp>
      <p:sp>
        <p:nvSpPr>
          <p:cNvPr id="16" name="テキスト プレースホルダー 15"/>
          <p:cNvSpPr>
            <a:spLocks noGrp="1"/>
          </p:cNvSpPr>
          <p:nvPr>
            <p:ph type="body" sz="quarter" idx="13"/>
          </p:nvPr>
        </p:nvSpPr>
        <p:spPr>
          <a:xfrm>
            <a:off x="609601"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
        <p:nvSpPr>
          <p:cNvPr id="17" name="テキスト プレースホルダー 15"/>
          <p:cNvSpPr>
            <a:spLocks noGrp="1"/>
          </p:cNvSpPr>
          <p:nvPr>
            <p:ph type="body" sz="quarter" idx="14"/>
          </p:nvPr>
        </p:nvSpPr>
        <p:spPr>
          <a:xfrm>
            <a:off x="6197602"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266400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130622"/>
            <a:ext cx="10972800" cy="8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340768"/>
            <a:ext cx="10972800"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719138"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168400" lvl="2" indent="-342900"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522413" lvl="3" indent="-233363"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1970088" lvl="4" indent="-2333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708214817"/>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78" r:id="rId3"/>
    <p:sldLayoutId id="2147483781" r:id="rId4"/>
    <p:sldLayoutId id="2147483782" r:id="rId5"/>
  </p:sldLayoutIdLst>
  <p:hf hdr="0" ftr="0" dt="0"/>
  <p:txStyles>
    <p:titleStyle>
      <a:lvl1pPr algn="l" rtl="0" eaLnBrk="1" fontAlgn="base" hangingPunct="1">
        <a:spcBef>
          <a:spcPct val="0"/>
        </a:spcBef>
        <a:spcAft>
          <a:spcPct val="0"/>
        </a:spcAft>
        <a:defRPr kumimoji="1" lang="ja-JP" altLang="en-US" sz="40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baseline="0" dirty="0" smtClean="0">
          <a:solidFill>
            <a:schemeClr val="tx1"/>
          </a:solidFill>
          <a:latin typeface="+mn-lt"/>
          <a:ea typeface="+mn-ea"/>
          <a:cs typeface="Times New Roman" panose="02020603050405020304" pitchFamily="18" charset="0"/>
        </a:defRPr>
      </a:lvl1pPr>
      <a:lvl2pPr marL="827088" indent="-457200" algn="l" rtl="0" eaLnBrk="1" fontAlgn="base" hangingPunct="1">
        <a:spcBef>
          <a:spcPct val="20000"/>
        </a:spcBef>
        <a:spcAft>
          <a:spcPct val="0"/>
        </a:spcAft>
        <a:buClr>
          <a:srgbClr val="92D050"/>
        </a:buClr>
        <a:buFont typeface="Wingdings" pitchFamily="2" charset="2"/>
        <a:buChar char="p"/>
        <a:defRPr kumimoji="1" lang="ja-JP" altLang="en-US" sz="2800" kern="1200" baseline="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baseline="0" dirty="0" smtClean="0">
          <a:solidFill>
            <a:schemeClr val="tx1"/>
          </a:solidFill>
          <a:latin typeface="+mn-lt"/>
          <a:ea typeface="+mn-ea"/>
          <a:cs typeface="+mn-cs"/>
        </a:defRPr>
      </a:lvl3pPr>
      <a:lvl4pPr marL="1631950" indent="-342900" algn="l" rtl="0" eaLnBrk="1" fontAlgn="base" hangingPunct="1">
        <a:spcBef>
          <a:spcPct val="20000"/>
        </a:spcBef>
        <a:spcAft>
          <a:spcPct val="0"/>
        </a:spcAft>
        <a:buClr>
          <a:srgbClr val="558ED5"/>
        </a:buClr>
        <a:buFont typeface="Wingdings" pitchFamily="2" charset="2"/>
        <a:buChar char="p"/>
        <a:defRPr kumimoji="1" lang="ja-JP" altLang="en-US" sz="2000" kern="1200" baseline="0" dirty="0" smtClean="0">
          <a:solidFill>
            <a:schemeClr val="tx1"/>
          </a:solidFill>
          <a:latin typeface="+mn-lt"/>
          <a:ea typeface="+mn-ea"/>
          <a:cs typeface="+mn-cs"/>
        </a:defRPr>
      </a:lvl4pPr>
      <a:lvl5pPr marL="2022475" indent="-285750" algn="l" rtl="0" eaLnBrk="1" fontAlgn="base" hangingPunct="1">
        <a:spcBef>
          <a:spcPct val="20000"/>
        </a:spcBef>
        <a:spcAft>
          <a:spcPct val="0"/>
        </a:spcAft>
        <a:buClr>
          <a:srgbClr val="558ED5"/>
        </a:buClr>
        <a:buFont typeface="Wingdings" pitchFamily="2" charset="2"/>
        <a:buChar char="p"/>
        <a:defRPr kumimoji="1" lang="ja-JP" altLang="en-US" sz="1800" kern="1200" baseline="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dirty="0"/>
              <a:t>疑似ラベルを用いた自動運転のための遠赤外線画像からの物体検出</a:t>
            </a:r>
          </a:p>
        </p:txBody>
      </p:sp>
      <p:sp>
        <p:nvSpPr>
          <p:cNvPr id="3" name="サブタイトル 2"/>
          <p:cNvSpPr>
            <a:spLocks noGrp="1"/>
          </p:cNvSpPr>
          <p:nvPr>
            <p:ph type="subTitle" idx="1"/>
          </p:nvPr>
        </p:nvSpPr>
        <p:spPr/>
        <p:txBody>
          <a:bodyPr/>
          <a:lstStyle/>
          <a:p>
            <a:r>
              <a:rPr lang="en-US" altLang="ja-JP" dirty="0" err="1"/>
              <a:t>MDLab</a:t>
            </a:r>
            <a:r>
              <a:rPr lang="en-US" altLang="ja-JP" dirty="0"/>
              <a:t> B4</a:t>
            </a:r>
          </a:p>
          <a:p>
            <a:r>
              <a:rPr lang="ja-JP" altLang="en-US" dirty="0"/>
              <a:t>加藤 達也</a:t>
            </a:r>
          </a:p>
        </p:txBody>
      </p:sp>
    </p:spTree>
    <p:extLst>
      <p:ext uri="{BB962C8B-B14F-4D97-AF65-F5344CB8AC3E}">
        <p14:creationId xmlns:p14="http://schemas.microsoft.com/office/powerpoint/2010/main" val="371014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p>
        </p:txBody>
      </p:sp>
      <p:sp>
        <p:nvSpPr>
          <p:cNvPr id="3" name="コンテンツ プレースホルダー 2"/>
          <p:cNvSpPr>
            <a:spLocks noGrp="1"/>
          </p:cNvSpPr>
          <p:nvPr>
            <p:ph idx="1"/>
          </p:nvPr>
        </p:nvSpPr>
        <p:spPr/>
        <p:txBody>
          <a:bodyPr/>
          <a:lstStyle/>
          <a:p>
            <a:r>
              <a:rPr lang="ja-JP" altLang="en-US" dirty="0"/>
              <a:t>背景</a:t>
            </a:r>
            <a:endParaRPr lang="en-US" altLang="ja-JP" dirty="0"/>
          </a:p>
          <a:p>
            <a:pPr lvl="1"/>
            <a:r>
              <a:rPr lang="ja-JP" altLang="en-US" dirty="0"/>
              <a:t>完全自動運転の実用化に向けて技術の開発が進められており、その為に車載カメラ画像からの物体検出は重要な要素技術である。可視光画像からの物体検出は天候や時間帯によって精度が低下するので、その解決策として遠赤外線からの物体検出手法を考える。</a:t>
            </a:r>
            <a:endParaRPr lang="en-US" altLang="ja-JP" dirty="0"/>
          </a:p>
          <a:p>
            <a:r>
              <a:rPr lang="ja-JP" altLang="en-US" dirty="0"/>
              <a:t>課題</a:t>
            </a:r>
            <a:endParaRPr lang="en-US" altLang="ja-JP" dirty="0"/>
          </a:p>
          <a:p>
            <a:pPr lvl="1"/>
            <a:r>
              <a:rPr lang="ja-JP" altLang="en-US" dirty="0"/>
              <a:t>遠赤外画像のデータセットは可視光画像のデータセットと比較して数が少ない。</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2</a:t>
            </a:fld>
            <a:endParaRPr lang="ja-JP" altLang="en-US" dirty="0"/>
          </a:p>
        </p:txBody>
      </p:sp>
    </p:spTree>
    <p:extLst>
      <p:ext uri="{BB962C8B-B14F-4D97-AF65-F5344CB8AC3E}">
        <p14:creationId xmlns:p14="http://schemas.microsoft.com/office/powerpoint/2010/main" val="163426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962EC-C4CB-5E32-D7CE-E551FCFA1982}"/>
              </a:ext>
            </a:extLst>
          </p:cNvPr>
          <p:cNvSpPr>
            <a:spLocks noGrp="1"/>
          </p:cNvSpPr>
          <p:nvPr>
            <p:ph type="title"/>
          </p:nvPr>
        </p:nvSpPr>
        <p:spPr/>
        <p:txBody>
          <a:bodyPr/>
          <a:lstStyle/>
          <a:p>
            <a:r>
              <a:rPr kumimoji="1" lang="ja-JP" altLang="en-US" dirty="0"/>
              <a:t>背景・目的</a:t>
            </a:r>
          </a:p>
        </p:txBody>
      </p:sp>
      <p:sp>
        <p:nvSpPr>
          <p:cNvPr id="3" name="コンテンツ プレースホルダー 2">
            <a:extLst>
              <a:ext uri="{FF2B5EF4-FFF2-40B4-BE49-F238E27FC236}">
                <a16:creationId xmlns:a16="http://schemas.microsoft.com/office/drawing/2014/main" id="{1D1D7FA2-4DE9-86ED-2E63-C1A06F1F6384}"/>
              </a:ext>
            </a:extLst>
          </p:cNvPr>
          <p:cNvSpPr>
            <a:spLocks noGrp="1"/>
          </p:cNvSpPr>
          <p:nvPr>
            <p:ph idx="1"/>
          </p:nvPr>
        </p:nvSpPr>
        <p:spPr/>
        <p:txBody>
          <a:bodyPr/>
          <a:lstStyle/>
          <a:p>
            <a:r>
              <a:rPr kumimoji="1" lang="ja-JP" altLang="en-US" dirty="0"/>
              <a:t>目的</a:t>
            </a:r>
            <a:endParaRPr kumimoji="1" lang="en-US" altLang="ja-JP" dirty="0"/>
          </a:p>
          <a:p>
            <a:pPr lvl="1"/>
            <a:r>
              <a:rPr lang="ja-JP" altLang="en-US" dirty="0"/>
              <a:t>遠赤外線画像を入力として低照度下でも安定的に動作する検出モデルを構築する。また、</a:t>
            </a:r>
            <a:r>
              <a:rPr lang="en-US" altLang="ja-JP" dirty="0"/>
              <a:t>RGB </a:t>
            </a:r>
            <a:r>
              <a:rPr lang="ja-JP" altLang="en-US" dirty="0"/>
              <a:t>画像に適応 して得た検出領域を教師とするドメイン適応を用いて、遠赤外線領域における検出モデルを構築する。 </a:t>
            </a:r>
            <a:endParaRPr kumimoji="1" lang="ja-JP" altLang="en-US" dirty="0"/>
          </a:p>
        </p:txBody>
      </p:sp>
      <p:sp>
        <p:nvSpPr>
          <p:cNvPr id="4" name="スライド番号プレースホルダー 3">
            <a:extLst>
              <a:ext uri="{FF2B5EF4-FFF2-40B4-BE49-F238E27FC236}">
                <a16:creationId xmlns:a16="http://schemas.microsoft.com/office/drawing/2014/main" id="{476244FF-B9AA-CFBD-2A25-8326B7DE34D0}"/>
              </a:ext>
            </a:extLst>
          </p:cNvPr>
          <p:cNvSpPr>
            <a:spLocks noGrp="1"/>
          </p:cNvSpPr>
          <p:nvPr>
            <p:ph type="sldNum" sz="quarter" idx="10"/>
          </p:nvPr>
        </p:nvSpPr>
        <p:spPr/>
        <p:txBody>
          <a:bodyPr/>
          <a:lstStyle/>
          <a:p>
            <a:pPr>
              <a:defRPr/>
            </a:pPr>
            <a:fld id="{B0F4C665-907E-415A-A241-2277397CE92C}" type="slidenum">
              <a:rPr lang="en-US" altLang="ja-JP" smtClean="0"/>
              <a:pPr>
                <a:defRPr/>
              </a:pPr>
              <a:t>3</a:t>
            </a:fld>
            <a:endParaRPr lang="en-US" dirty="0"/>
          </a:p>
        </p:txBody>
      </p:sp>
    </p:spTree>
    <p:extLst>
      <p:ext uri="{BB962C8B-B14F-4D97-AF65-F5344CB8AC3E}">
        <p14:creationId xmlns:p14="http://schemas.microsoft.com/office/powerpoint/2010/main" val="283884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損失関数のカスタマイズ</a:t>
            </a:r>
            <a:endParaRPr lang="en-US" altLang="ja-JP" dirty="0"/>
          </a:p>
          <a:p>
            <a:pPr lvl="1"/>
            <a:r>
              <a:rPr lang="ja-JP" altLang="en-US" dirty="0"/>
              <a:t>クラス分類とオブジェクト性</a:t>
            </a:r>
            <a:r>
              <a:rPr lang="en-US" altLang="ja-JP" dirty="0"/>
              <a:t>:</a:t>
            </a:r>
            <a:r>
              <a:rPr lang="en-US" altLang="ja-JP" dirty="0" err="1"/>
              <a:t>CrossEntropyLoss</a:t>
            </a:r>
            <a:r>
              <a:rPr lang="ja-JP" altLang="en-US" dirty="0"/>
              <a:t>→</a:t>
            </a:r>
            <a:r>
              <a:rPr lang="en-US" altLang="ja-JP" dirty="0" err="1"/>
              <a:t>FocalLoss</a:t>
            </a:r>
            <a:endParaRPr lang="en-US" altLang="ja-JP" dirty="0"/>
          </a:p>
          <a:p>
            <a:pPr lvl="1"/>
            <a:r>
              <a:rPr lang="ja-JP" altLang="en-US" dirty="0"/>
              <a:t>バウンディングボックス回帰</a:t>
            </a:r>
            <a:r>
              <a:rPr lang="en-US" altLang="ja-JP" dirty="0"/>
              <a:t>:</a:t>
            </a:r>
            <a:r>
              <a:rPr lang="en-US" altLang="ja-JP" dirty="0" err="1"/>
              <a:t>IoULoss</a:t>
            </a:r>
            <a:r>
              <a:rPr lang="ja-JP" altLang="en-US" dirty="0"/>
              <a:t>→</a:t>
            </a:r>
            <a:r>
              <a:rPr lang="en-US" altLang="ja-JP" dirty="0"/>
              <a:t>SmoothL1Loss</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4</a:t>
            </a:fld>
            <a:endParaRPr lang="ja-JP" altLang="en-US" dirty="0"/>
          </a:p>
        </p:txBody>
      </p:sp>
      <p:grpSp>
        <p:nvGrpSpPr>
          <p:cNvPr id="11" name="グループ化 10">
            <a:extLst>
              <a:ext uri="{FF2B5EF4-FFF2-40B4-BE49-F238E27FC236}">
                <a16:creationId xmlns:a16="http://schemas.microsoft.com/office/drawing/2014/main" id="{43EBC93E-6850-4EB2-C1CC-0AA2107CA03D}"/>
              </a:ext>
            </a:extLst>
          </p:cNvPr>
          <p:cNvGrpSpPr/>
          <p:nvPr/>
        </p:nvGrpSpPr>
        <p:grpSpPr>
          <a:xfrm>
            <a:off x="1646997" y="3511848"/>
            <a:ext cx="3788604" cy="2614315"/>
            <a:chOff x="1071264" y="3547533"/>
            <a:chExt cx="3788604" cy="2614315"/>
          </a:xfrm>
        </p:grpSpPr>
        <p:pic>
          <p:nvPicPr>
            <p:cNvPr id="8" name="図 7">
              <a:extLst>
                <a:ext uri="{FF2B5EF4-FFF2-40B4-BE49-F238E27FC236}">
                  <a16:creationId xmlns:a16="http://schemas.microsoft.com/office/drawing/2014/main" id="{D3E0BBFB-9F05-162B-8588-21DEBE01159E}"/>
                </a:ext>
              </a:extLst>
            </p:cNvPr>
            <p:cNvPicPr>
              <a:picLocks noChangeAspect="1"/>
            </p:cNvPicPr>
            <p:nvPr/>
          </p:nvPicPr>
          <p:blipFill>
            <a:blip r:embed="rId3"/>
            <a:stretch>
              <a:fillRect/>
            </a:stretch>
          </p:blipFill>
          <p:spPr>
            <a:xfrm>
              <a:off x="1071264" y="3547533"/>
              <a:ext cx="3788604" cy="2244983"/>
            </a:xfrm>
            <a:prstGeom prst="rect">
              <a:avLst/>
            </a:prstGeom>
          </p:spPr>
        </p:pic>
        <p:sp>
          <p:nvSpPr>
            <p:cNvPr id="9" name="テキスト ボックス 8">
              <a:extLst>
                <a:ext uri="{FF2B5EF4-FFF2-40B4-BE49-F238E27FC236}">
                  <a16:creationId xmlns:a16="http://schemas.microsoft.com/office/drawing/2014/main" id="{579EF4B6-93FC-A959-A104-4E5DA4AD0ACD}"/>
                </a:ext>
              </a:extLst>
            </p:cNvPr>
            <p:cNvSpPr txBox="1"/>
            <p:nvPr/>
          </p:nvSpPr>
          <p:spPr>
            <a:xfrm>
              <a:off x="1789603" y="5792516"/>
              <a:ext cx="2351926" cy="369332"/>
            </a:xfrm>
            <a:prstGeom prst="rect">
              <a:avLst/>
            </a:prstGeom>
            <a:noFill/>
          </p:spPr>
          <p:txBody>
            <a:bodyPr wrap="none" rtlCol="0">
              <a:spAutoFit/>
            </a:bodyPr>
            <a:lstStyle/>
            <a:p>
              <a:r>
                <a:rPr kumimoji="1" lang="ja-JP" altLang="en-US" dirty="0">
                  <a:latin typeface="+mj-lt"/>
                </a:rPr>
                <a:t>図</a:t>
              </a:r>
              <a:r>
                <a:rPr kumimoji="1" lang="en-US" altLang="ja-JP" dirty="0">
                  <a:latin typeface="+mj-lt"/>
                </a:rPr>
                <a:t>1 </a:t>
              </a:r>
              <a:r>
                <a:rPr kumimoji="1" lang="en-US" altLang="ja-JP" dirty="0" err="1">
                  <a:latin typeface="+mj-lt"/>
                </a:rPr>
                <a:t>FocalLoss</a:t>
              </a:r>
              <a:r>
                <a:rPr kumimoji="1" lang="ja-JP" altLang="en-US" dirty="0">
                  <a:latin typeface="+mj-lt"/>
                </a:rPr>
                <a:t>の概要</a:t>
              </a:r>
            </a:p>
          </p:txBody>
        </p:sp>
      </p:grpSp>
      <p:grpSp>
        <p:nvGrpSpPr>
          <p:cNvPr id="15" name="グループ化 14">
            <a:extLst>
              <a:ext uri="{FF2B5EF4-FFF2-40B4-BE49-F238E27FC236}">
                <a16:creationId xmlns:a16="http://schemas.microsoft.com/office/drawing/2014/main" id="{35A92F56-208F-117D-D65E-BDCE3263D535}"/>
              </a:ext>
            </a:extLst>
          </p:cNvPr>
          <p:cNvGrpSpPr/>
          <p:nvPr/>
        </p:nvGrpSpPr>
        <p:grpSpPr>
          <a:xfrm>
            <a:off x="7317979" y="3509654"/>
            <a:ext cx="3002530" cy="2616509"/>
            <a:chOff x="7317979" y="3509654"/>
            <a:chExt cx="3002530" cy="2616509"/>
          </a:xfrm>
        </p:grpSpPr>
        <p:pic>
          <p:nvPicPr>
            <p:cNvPr id="13" name="図 12">
              <a:extLst>
                <a:ext uri="{FF2B5EF4-FFF2-40B4-BE49-F238E27FC236}">
                  <a16:creationId xmlns:a16="http://schemas.microsoft.com/office/drawing/2014/main" id="{A40FED27-8EFE-97F7-B979-D806EF8BB349}"/>
                </a:ext>
              </a:extLst>
            </p:cNvPr>
            <p:cNvPicPr>
              <a:picLocks noChangeAspect="1"/>
            </p:cNvPicPr>
            <p:nvPr/>
          </p:nvPicPr>
          <p:blipFill>
            <a:blip r:embed="rId4"/>
            <a:stretch>
              <a:fillRect/>
            </a:stretch>
          </p:blipFill>
          <p:spPr>
            <a:xfrm>
              <a:off x="7317979" y="3509654"/>
              <a:ext cx="3002530" cy="2247177"/>
            </a:xfrm>
            <a:prstGeom prst="rect">
              <a:avLst/>
            </a:prstGeom>
          </p:spPr>
        </p:pic>
        <p:sp>
          <p:nvSpPr>
            <p:cNvPr id="14" name="テキスト ボックス 13">
              <a:extLst>
                <a:ext uri="{FF2B5EF4-FFF2-40B4-BE49-F238E27FC236}">
                  <a16:creationId xmlns:a16="http://schemas.microsoft.com/office/drawing/2014/main" id="{A7BB25C8-1AEE-071E-B092-28A03D41279F}"/>
                </a:ext>
              </a:extLst>
            </p:cNvPr>
            <p:cNvSpPr txBox="1"/>
            <p:nvPr/>
          </p:nvSpPr>
          <p:spPr>
            <a:xfrm>
              <a:off x="7399625" y="5756831"/>
              <a:ext cx="2839239" cy="369332"/>
            </a:xfrm>
            <a:prstGeom prst="rect">
              <a:avLst/>
            </a:prstGeom>
            <a:noFill/>
          </p:spPr>
          <p:txBody>
            <a:bodyPr wrap="none" rtlCol="0">
              <a:spAutoFit/>
            </a:bodyPr>
            <a:lstStyle/>
            <a:p>
              <a:r>
                <a:rPr kumimoji="1" lang="ja-JP" altLang="en-US" dirty="0">
                  <a:latin typeface="+mj-lt"/>
                </a:rPr>
                <a:t>図</a:t>
              </a:r>
              <a:r>
                <a:rPr lang="en-US" altLang="ja-JP" dirty="0">
                  <a:latin typeface="+mj-lt"/>
                </a:rPr>
                <a:t>2 SmoothL1Loss</a:t>
              </a:r>
              <a:r>
                <a:rPr lang="ja-JP" altLang="en-US" dirty="0">
                  <a:latin typeface="+mj-lt"/>
                </a:rPr>
                <a:t>の概要</a:t>
              </a:r>
              <a:endParaRPr kumimoji="1" lang="ja-JP" altLang="en-US" dirty="0">
                <a:latin typeface="+mj-lt"/>
              </a:endParaRPr>
            </a:p>
          </p:txBody>
        </p:sp>
      </p:grpSp>
    </p:spTree>
    <p:extLst>
      <p:ext uri="{BB962C8B-B14F-4D97-AF65-F5344CB8AC3E}">
        <p14:creationId xmlns:p14="http://schemas.microsoft.com/office/powerpoint/2010/main" val="35761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損失関数、学習率を変更し、それ以外の実験環境はほぼ変わらない状態で、谷本先輩の修士論文内の提案手法の結果と比較。</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5</a:t>
            </a:fld>
            <a:endParaRPr lang="ja-JP" altLang="en-US" dirty="0"/>
          </a:p>
        </p:txBody>
      </p:sp>
      <p:pic>
        <p:nvPicPr>
          <p:cNvPr id="10" name="図 9">
            <a:extLst>
              <a:ext uri="{FF2B5EF4-FFF2-40B4-BE49-F238E27FC236}">
                <a16:creationId xmlns:a16="http://schemas.microsoft.com/office/drawing/2014/main" id="{6659E5A6-69ED-6922-4368-3FDCF6694352}"/>
              </a:ext>
            </a:extLst>
          </p:cNvPr>
          <p:cNvPicPr>
            <a:picLocks noChangeAspect="1"/>
          </p:cNvPicPr>
          <p:nvPr/>
        </p:nvPicPr>
        <p:blipFill>
          <a:blip r:embed="rId2"/>
          <a:stretch>
            <a:fillRect/>
          </a:stretch>
        </p:blipFill>
        <p:spPr>
          <a:xfrm>
            <a:off x="2587654" y="3429000"/>
            <a:ext cx="7016691" cy="3057203"/>
          </a:xfrm>
          <a:prstGeom prst="rect">
            <a:avLst/>
          </a:prstGeom>
        </p:spPr>
      </p:pic>
    </p:spTree>
    <p:extLst>
      <p:ext uri="{BB962C8B-B14F-4D97-AF65-F5344CB8AC3E}">
        <p14:creationId xmlns:p14="http://schemas.microsoft.com/office/powerpoint/2010/main" val="126038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学習率は繰り返し実験して自分の環境に合った学習率を模索する必要がある。</a:t>
            </a:r>
            <a:endParaRPr lang="en-US" altLang="ja-JP" dirty="0"/>
          </a:p>
          <a:p>
            <a:r>
              <a:rPr lang="ja-JP" altLang="en-US" dirty="0"/>
              <a:t>現在は既存の損失関数を使用しているが、実験の目的に沿った損失関数を自作する方が良い。</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6</a:t>
            </a:fld>
            <a:endParaRPr lang="ja-JP" altLang="en-US" dirty="0"/>
          </a:p>
        </p:txBody>
      </p:sp>
    </p:spTree>
    <p:extLst>
      <p:ext uri="{BB962C8B-B14F-4D97-AF65-F5344CB8AC3E}">
        <p14:creationId xmlns:p14="http://schemas.microsoft.com/office/powerpoint/2010/main" val="189958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p>
        </p:txBody>
      </p:sp>
      <p:sp>
        <p:nvSpPr>
          <p:cNvPr id="3" name="コンテンツ プレースホルダー 2"/>
          <p:cNvSpPr>
            <a:spLocks noGrp="1"/>
          </p:cNvSpPr>
          <p:nvPr>
            <p:ph idx="1"/>
          </p:nvPr>
        </p:nvSpPr>
        <p:spPr/>
        <p:txBody>
          <a:bodyPr/>
          <a:lstStyle/>
          <a:p>
            <a:r>
              <a:rPr lang="ja-JP" altLang="en-US" dirty="0"/>
              <a:t>環境構築を完了</a:t>
            </a:r>
            <a:endParaRPr lang="en-US" altLang="ja-JP" dirty="0"/>
          </a:p>
          <a:p>
            <a:r>
              <a:rPr lang="ja-JP" altLang="en-US" dirty="0"/>
              <a:t>損失関数の変更、学習率の変更</a:t>
            </a:r>
            <a:endParaRPr lang="en-US" altLang="ja-JP" dirty="0"/>
          </a:p>
          <a:p>
            <a:pPr marL="0" indent="0">
              <a:buNone/>
            </a:pPr>
            <a:endParaRPr lang="en-US" altLang="ja-JP" dirty="0"/>
          </a:p>
          <a:p>
            <a:r>
              <a:rPr lang="ja-JP" altLang="en-US" dirty="0"/>
              <a:t>今後の課題</a:t>
            </a:r>
            <a:endParaRPr lang="en-US" altLang="ja-JP" dirty="0"/>
          </a:p>
          <a:p>
            <a:pPr lvl="1"/>
            <a:r>
              <a:rPr lang="en-US" altLang="ja-JP" dirty="0" err="1"/>
              <a:t>FILR_dataset</a:t>
            </a:r>
            <a:r>
              <a:rPr lang="ja-JP" altLang="en-US" dirty="0"/>
              <a:t>のバージョンアップをする。</a:t>
            </a:r>
            <a:endParaRPr lang="en-US" altLang="ja-JP" dirty="0"/>
          </a:p>
          <a:p>
            <a:pPr lvl="1"/>
            <a:r>
              <a:rPr lang="ja-JP" altLang="en-US" dirty="0"/>
              <a:t>損失関数の自作、学習率の模索。</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7</a:t>
            </a:fld>
            <a:endParaRPr lang="ja-JP" altLang="en-US" dirty="0"/>
          </a:p>
        </p:txBody>
      </p:sp>
    </p:spTree>
    <p:extLst>
      <p:ext uri="{BB962C8B-B14F-4D97-AF65-F5344CB8AC3E}">
        <p14:creationId xmlns:p14="http://schemas.microsoft.com/office/powerpoint/2010/main" val="1997737360"/>
      </p:ext>
    </p:extLst>
  </p:cSld>
  <p:clrMapOvr>
    <a:masterClrMapping/>
  </p:clrMapOvr>
</p:sld>
</file>

<file path=ppt/theme/theme1.xml><?xml version="1.0" encoding="utf-8"?>
<a:theme xmlns:a="http://schemas.openxmlformats.org/drawingml/2006/main" name="MDLab_Design_Template">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MDLab_Design_Template" id="{EDAB6A65-0BA3-44D6-AB7D-B785306FAFB3}" vid="{825F7BB9-4E0B-47C5-97B4-5AF034F939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ueda.s</Template>
  <TotalTime>74</TotalTime>
  <Words>389</Words>
  <Application>Microsoft Office PowerPoint</Application>
  <PresentationFormat>ワイド画面</PresentationFormat>
  <Paragraphs>43</Paragraphs>
  <Slides>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Wingdings</vt:lpstr>
      <vt:lpstr>MDLab_Design_Template</vt:lpstr>
      <vt:lpstr>疑似ラベルを用いた自動運転のための遠赤外線画像からの物体検出</vt:lpstr>
      <vt:lpstr>背景・目的</vt:lpstr>
      <vt:lpstr>背景・目的</vt:lpstr>
      <vt:lpstr>進捗</vt:lpstr>
      <vt:lpstr>進捗</vt:lpstr>
      <vt:lpstr>進捗</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高精度ミリ波レーダを用いた 自車位置推定</dc:title>
  <dc:creator>Tatsuya Kato</dc:creator>
  <cp:lastModifiedBy>達也 加藤</cp:lastModifiedBy>
  <cp:revision>5</cp:revision>
  <dcterms:created xsi:type="dcterms:W3CDTF">2025-06-09T15:55:49Z</dcterms:created>
  <dcterms:modified xsi:type="dcterms:W3CDTF">2025-06-09T17:14:27Z</dcterms:modified>
</cp:coreProperties>
</file>