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6" r:id="rId1"/>
  </p:sldMasterIdLst>
  <p:notesMasterIdLst>
    <p:notesMasterId r:id="rId19"/>
  </p:notesMasterIdLst>
  <p:sldIdLst>
    <p:sldId id="256" r:id="rId2"/>
    <p:sldId id="257" r:id="rId3"/>
    <p:sldId id="264" r:id="rId4"/>
    <p:sldId id="258" r:id="rId5"/>
    <p:sldId id="262" r:id="rId6"/>
    <p:sldId id="281" r:id="rId7"/>
    <p:sldId id="271" r:id="rId8"/>
    <p:sldId id="267" r:id="rId9"/>
    <p:sldId id="263" r:id="rId10"/>
    <p:sldId id="286" r:id="rId11"/>
    <p:sldId id="268" r:id="rId12"/>
    <p:sldId id="269" r:id="rId13"/>
    <p:sldId id="282" r:id="rId14"/>
    <p:sldId id="283" r:id="rId15"/>
    <p:sldId id="284" r:id="rId16"/>
    <p:sldId id="285" r:id="rId17"/>
    <p:sldId id="265" r:id="rId18"/>
  </p:sldIdLst>
  <p:sldSz cx="12192000" cy="6858000"/>
  <p:notesSz cx="6735763" cy="9866313"/>
  <p:defaultTextStyle>
    <a:defPPr>
      <a:defRPr lang="ja-JP"/>
    </a:defPPr>
    <a:lvl1pPr algn="l" rtl="0" fontAlgn="base">
      <a:spcBef>
        <a:spcPct val="0"/>
      </a:spcBef>
      <a:spcAft>
        <a:spcPct val="0"/>
      </a:spcAft>
      <a:defRPr kumimoji="1" kern="1200">
        <a:solidFill>
          <a:schemeClr val="tx1"/>
        </a:solidFill>
        <a:latin typeface="Calibri" pitchFamily="34" charset="0"/>
        <a:ea typeface="ＭＳ Ｐゴシック" charset="-128"/>
        <a:cs typeface="+mn-cs"/>
      </a:defRPr>
    </a:lvl1pPr>
    <a:lvl2pPr marL="457200" algn="l" rtl="0" fontAlgn="base">
      <a:spcBef>
        <a:spcPct val="0"/>
      </a:spcBef>
      <a:spcAft>
        <a:spcPct val="0"/>
      </a:spcAft>
      <a:defRPr kumimoji="1" kern="1200">
        <a:solidFill>
          <a:schemeClr val="tx1"/>
        </a:solidFill>
        <a:latin typeface="Calibri" pitchFamily="34" charset="0"/>
        <a:ea typeface="ＭＳ Ｐゴシック" charset="-128"/>
        <a:cs typeface="+mn-cs"/>
      </a:defRPr>
    </a:lvl2pPr>
    <a:lvl3pPr marL="914400" algn="l" rtl="0" fontAlgn="base">
      <a:spcBef>
        <a:spcPct val="0"/>
      </a:spcBef>
      <a:spcAft>
        <a:spcPct val="0"/>
      </a:spcAft>
      <a:defRPr kumimoji="1" kern="1200">
        <a:solidFill>
          <a:schemeClr val="tx1"/>
        </a:solidFill>
        <a:latin typeface="Calibri" pitchFamily="34" charset="0"/>
        <a:ea typeface="ＭＳ Ｐゴシック" charset="-128"/>
        <a:cs typeface="+mn-cs"/>
      </a:defRPr>
    </a:lvl3pPr>
    <a:lvl4pPr marL="1371600" algn="l" rtl="0" fontAlgn="base">
      <a:spcBef>
        <a:spcPct val="0"/>
      </a:spcBef>
      <a:spcAft>
        <a:spcPct val="0"/>
      </a:spcAft>
      <a:defRPr kumimoji="1" kern="1200">
        <a:solidFill>
          <a:schemeClr val="tx1"/>
        </a:solidFill>
        <a:latin typeface="Calibri" pitchFamily="34" charset="0"/>
        <a:ea typeface="ＭＳ Ｐゴシック" charset="-128"/>
        <a:cs typeface="+mn-cs"/>
      </a:defRPr>
    </a:lvl4pPr>
    <a:lvl5pPr marL="1828800" algn="l" rtl="0" fontAlgn="base">
      <a:spcBef>
        <a:spcPct val="0"/>
      </a:spcBef>
      <a:spcAft>
        <a:spcPct val="0"/>
      </a:spcAft>
      <a:defRPr kumimoji="1" kern="1200">
        <a:solidFill>
          <a:schemeClr val="tx1"/>
        </a:solidFill>
        <a:latin typeface="Calibri" pitchFamily="34" charset="0"/>
        <a:ea typeface="ＭＳ Ｐゴシック" charset="-128"/>
        <a:cs typeface="+mn-cs"/>
      </a:defRPr>
    </a:lvl5pPr>
    <a:lvl6pPr marL="2286000" algn="l" defTabSz="914400" rtl="0" eaLnBrk="1" latinLnBrk="0" hangingPunct="1">
      <a:defRPr kumimoji="1" kern="1200">
        <a:solidFill>
          <a:schemeClr val="tx1"/>
        </a:solidFill>
        <a:latin typeface="Calibri" pitchFamily="34" charset="0"/>
        <a:ea typeface="ＭＳ Ｐゴシック" charset="-128"/>
        <a:cs typeface="+mn-cs"/>
      </a:defRPr>
    </a:lvl6pPr>
    <a:lvl7pPr marL="2743200" algn="l" defTabSz="914400" rtl="0" eaLnBrk="1" latinLnBrk="0" hangingPunct="1">
      <a:defRPr kumimoji="1" kern="1200">
        <a:solidFill>
          <a:schemeClr val="tx1"/>
        </a:solidFill>
        <a:latin typeface="Calibri" pitchFamily="34" charset="0"/>
        <a:ea typeface="ＭＳ Ｐゴシック" charset="-128"/>
        <a:cs typeface="+mn-cs"/>
      </a:defRPr>
    </a:lvl7pPr>
    <a:lvl8pPr marL="3200400" algn="l" defTabSz="914400" rtl="0" eaLnBrk="1" latinLnBrk="0" hangingPunct="1">
      <a:defRPr kumimoji="1" kern="1200">
        <a:solidFill>
          <a:schemeClr val="tx1"/>
        </a:solidFill>
        <a:latin typeface="Calibri" pitchFamily="34" charset="0"/>
        <a:ea typeface="ＭＳ Ｐゴシック" charset="-128"/>
        <a:cs typeface="+mn-cs"/>
      </a:defRPr>
    </a:lvl8pPr>
    <a:lvl9pPr marL="3657600" algn="l" defTabSz="914400" rtl="0" eaLnBrk="1" latinLnBrk="0" hangingPunct="1">
      <a:defRPr kumimoji="1" kern="1200">
        <a:solidFill>
          <a:schemeClr val="tx1"/>
        </a:solidFill>
        <a:latin typeface="Calibri" pitchFamily="34" charset="0"/>
        <a:ea typeface="ＭＳ Ｐゴシック"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210" userDrawn="1">
          <p15:clr>
            <a:srgbClr val="A4A3A4"/>
          </p15:clr>
        </p15:guide>
        <p15:guide id="4" pos="746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4C1A8A3-306A-4EB7-A6B1-4F7E0EB9C5D6}" styleName="中間スタイル 3 - アクセント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テーマ スタイル 2 - アクセント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A111915-BE36-4E01-A7E5-04B1672EAD32}" styleName="淡色スタイル 2 - アクセント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DBED569-4797-4DF1-A0F4-6AAB3CD982D8}" styleName="淡色スタイル 3 - アクセント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8" autoAdjust="0"/>
    <p:restoredTop sz="77896" autoAdjust="0"/>
  </p:normalViewPr>
  <p:slideViewPr>
    <p:cSldViewPr snapToGrid="0">
      <p:cViewPr varScale="1">
        <p:scale>
          <a:sx n="127" d="100"/>
          <a:sy n="127" d="100"/>
        </p:scale>
        <p:origin x="1612" y="96"/>
      </p:cViewPr>
      <p:guideLst>
        <p:guide orient="horz" pos="2160"/>
        <p:guide pos="3840"/>
        <p:guide orient="horz" pos="210"/>
        <p:guide pos="7469"/>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達也 加藤" userId="977fe13f5648237f" providerId="LiveId" clId="{E23D868F-6B7C-4D10-BBB7-2453408BCBD1}"/>
    <pc:docChg chg="modSld">
      <pc:chgData name="達也 加藤" userId="977fe13f5648237f" providerId="LiveId" clId="{E23D868F-6B7C-4D10-BBB7-2453408BCBD1}" dt="2025-09-15T15:12:27.798" v="31" actId="20577"/>
      <pc:docMkLst>
        <pc:docMk/>
      </pc:docMkLst>
      <pc:sldChg chg="modSp mod">
        <pc:chgData name="達也 加藤" userId="977fe13f5648237f" providerId="LiveId" clId="{E23D868F-6B7C-4D10-BBB7-2453408BCBD1}" dt="2025-09-15T15:12:27.798" v="31" actId="20577"/>
        <pc:sldMkLst>
          <pc:docMk/>
          <pc:sldMk cId="3204808197" sldId="285"/>
        </pc:sldMkLst>
        <pc:spChg chg="mod">
          <ac:chgData name="達也 加藤" userId="977fe13f5648237f" providerId="LiveId" clId="{E23D868F-6B7C-4D10-BBB7-2453408BCBD1}" dt="2025-09-15T15:12:27.798" v="31" actId="20577"/>
          <ac:spMkLst>
            <pc:docMk/>
            <pc:sldMk cId="3204808197" sldId="285"/>
            <ac:spMk id="3" creationId="{1030BDBF-D23A-4DB0-9F80-85B088E706F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9413" cy="4953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4763" y="0"/>
            <a:ext cx="2919412" cy="495300"/>
          </a:xfrm>
          <a:prstGeom prst="rect">
            <a:avLst/>
          </a:prstGeom>
        </p:spPr>
        <p:txBody>
          <a:bodyPr vert="horz" lIns="91440" tIns="45720" rIns="91440" bIns="45720" rtlCol="0"/>
          <a:lstStyle>
            <a:lvl1pPr algn="r">
              <a:defRPr sz="1200"/>
            </a:lvl1pPr>
          </a:lstStyle>
          <a:p>
            <a:fld id="{1E66EB56-A55E-40BE-90F0-31C1B06AF120}" type="datetimeFigureOut">
              <a:rPr kumimoji="1" lang="ja-JP" altLang="en-US" smtClean="0"/>
              <a:t>2025/9/16</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100" y="4748213"/>
            <a:ext cx="5389563" cy="3884612"/>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013"/>
            <a:ext cx="2919413" cy="4953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4763" y="9371013"/>
            <a:ext cx="2919412" cy="495300"/>
          </a:xfrm>
          <a:prstGeom prst="rect">
            <a:avLst/>
          </a:prstGeom>
        </p:spPr>
        <p:txBody>
          <a:bodyPr vert="horz" lIns="91440" tIns="45720" rIns="91440" bIns="45720" rtlCol="0" anchor="b"/>
          <a:lstStyle>
            <a:lvl1pPr algn="r">
              <a:defRPr sz="1200"/>
            </a:lvl1pPr>
          </a:lstStyle>
          <a:p>
            <a:fld id="{A3CF1DC1-2138-4ECB-955E-76819738E57B}" type="slidenum">
              <a:rPr kumimoji="1" lang="ja-JP" altLang="en-US" smtClean="0"/>
              <a:t>‹#›</a:t>
            </a:fld>
            <a:endParaRPr kumimoji="1" lang="ja-JP" altLang="en-US"/>
          </a:p>
        </p:txBody>
      </p:sp>
    </p:spTree>
    <p:extLst>
      <p:ext uri="{BB962C8B-B14F-4D97-AF65-F5344CB8AC3E}">
        <p14:creationId xmlns:p14="http://schemas.microsoft.com/office/powerpoint/2010/main" val="110217199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09575" y="1233488"/>
            <a:ext cx="5916613" cy="3328987"/>
          </a:xfrm>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pPr>
              <a:defRPr/>
            </a:pPr>
            <a:fld id="{71AC791F-A91E-4512-91F1-524763615711}" type="slidenum">
              <a:rPr lang="ja-JP" altLang="en-US" smtClean="0"/>
              <a:pPr>
                <a:defRPr/>
              </a:pPr>
              <a:t>1</a:t>
            </a:fld>
            <a:endParaRPr lang="ja-JP" altLang="en-US" dirty="0"/>
          </a:p>
        </p:txBody>
      </p:sp>
    </p:spTree>
    <p:extLst>
      <p:ext uri="{BB962C8B-B14F-4D97-AF65-F5344CB8AC3E}">
        <p14:creationId xmlns:p14="http://schemas.microsoft.com/office/powerpoint/2010/main" val="3963696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409575" y="1233488"/>
            <a:ext cx="5916613" cy="3328987"/>
          </a:xfrm>
        </p:spPr>
      </p:sp>
      <p:sp>
        <p:nvSpPr>
          <p:cNvPr id="3" name="ノート プレースホルダー 2"/>
          <p:cNvSpPr>
            <a:spLocks noGrp="1"/>
          </p:cNvSpPr>
          <p:nvPr>
            <p:ph type="body" idx="1"/>
          </p:nvPr>
        </p:nvSpPr>
        <p:spPr/>
        <p:txBody>
          <a:bodyPr/>
          <a:lstStyle/>
          <a:p>
            <a:r>
              <a:rPr kumimoji="1" lang="ja-JP" altLang="en-US" dirty="0"/>
              <a:t>車載カメラによる物体検出タスクには大量の学習データが必要となります。</a:t>
            </a:r>
            <a:br>
              <a:rPr kumimoji="1" lang="en-US" altLang="ja-JP" dirty="0"/>
            </a:br>
            <a:r>
              <a:rPr kumimoji="1" lang="ja-JP" altLang="en-US" dirty="0"/>
              <a:t>今研究で用いるのは可視光画像と遠赤外線画像です。</a:t>
            </a:r>
            <a:br>
              <a:rPr kumimoji="1" lang="en-US" altLang="ja-JP" dirty="0"/>
            </a:br>
            <a:r>
              <a:rPr kumimoji="1" lang="ja-JP" altLang="en-US" dirty="0"/>
              <a:t>可視光画像は撮影時の環境に左右されやすいですが、遠赤外線画像は左右されにくく、データは可視光画像の方が多く、遠赤外線画像の方が少ないです。</a:t>
            </a:r>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15F490CD-07BA-4203-8644-3CE0EBC25E1C}" type="slidenum">
              <a:rPr kumimoji="1" lang="ja-JP" altLang="en-US" smtClean="0"/>
              <a:t>2</a:t>
            </a:fld>
            <a:endParaRPr kumimoji="1" lang="ja-JP" altLang="en-US"/>
          </a:p>
        </p:txBody>
      </p:sp>
    </p:spTree>
    <p:extLst>
      <p:ext uri="{BB962C8B-B14F-4D97-AF65-F5344CB8AC3E}">
        <p14:creationId xmlns:p14="http://schemas.microsoft.com/office/powerpoint/2010/main" val="1620945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従来手法の目的は遠赤外線画像を入力として低照度下でも安定的に動作する検出モデルを可視光画像に適応して得た検出領域を教師とするドメイン適応を用いて遠赤外線領域における高精度な検出モデルを構築する。</a:t>
            </a:r>
            <a:endParaRPr kumimoji="1" lang="en-US" altLang="ja-JP" dirty="0"/>
          </a:p>
          <a:p>
            <a:r>
              <a:rPr kumimoji="1" lang="ja-JP" altLang="en-US" dirty="0"/>
              <a:t>提案手法の目的としてはそれらに加え、クラス不均衡や正解率の低いサンプルに効果的な損失関数を導入することによって高精度な検出モデルを構築することです。</a:t>
            </a:r>
          </a:p>
        </p:txBody>
      </p:sp>
      <p:sp>
        <p:nvSpPr>
          <p:cNvPr id="4" name="スライド番号プレースホルダー 3"/>
          <p:cNvSpPr>
            <a:spLocks noGrp="1"/>
          </p:cNvSpPr>
          <p:nvPr>
            <p:ph type="sldNum" sz="quarter" idx="5"/>
          </p:nvPr>
        </p:nvSpPr>
        <p:spPr/>
        <p:txBody>
          <a:bodyPr/>
          <a:lstStyle/>
          <a:p>
            <a:fld id="{A3CF1DC1-2138-4ECB-955E-76819738E57B}" type="slidenum">
              <a:rPr kumimoji="1" lang="ja-JP" altLang="en-US" smtClean="0"/>
              <a:t>3</a:t>
            </a:fld>
            <a:endParaRPr kumimoji="1" lang="ja-JP" altLang="en-US"/>
          </a:p>
        </p:txBody>
      </p:sp>
    </p:spTree>
    <p:extLst>
      <p:ext uri="{BB962C8B-B14F-4D97-AF65-F5344CB8AC3E}">
        <p14:creationId xmlns:p14="http://schemas.microsoft.com/office/powerpoint/2010/main" val="1887584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dirty="0"/>
              <a:t>赤外線画像と疑似ラベルを用いて</a:t>
            </a:r>
            <a:r>
              <a:rPr lang="en-US" altLang="ja-JP" b="1" dirty="0"/>
              <a:t>VL</a:t>
            </a:r>
            <a:r>
              <a:rPr lang="ja-JP" altLang="en-US" b="1" dirty="0"/>
              <a:t>モデルをファインチューニングし、赤外線画像専用の物体検出モデルを構築する。
ファインチューニングと疑似ラベルの更新を繰り返し、より精度の高い学習モデルの構築を目指す。</a:t>
            </a:r>
            <a:endParaRPr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A3CF1DC1-2138-4ECB-955E-76819738E57B}" type="slidenum">
              <a:rPr kumimoji="1" lang="ja-JP" altLang="en-US" smtClean="0"/>
              <a:t>4</a:t>
            </a:fld>
            <a:endParaRPr kumimoji="1" lang="ja-JP" altLang="en-US"/>
          </a:p>
        </p:txBody>
      </p:sp>
    </p:spTree>
    <p:extLst>
      <p:ext uri="{BB962C8B-B14F-4D97-AF65-F5344CB8AC3E}">
        <p14:creationId xmlns:p14="http://schemas.microsoft.com/office/powerpoint/2010/main" val="2780846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疑似ラベルの補正について説明します。</a:t>
            </a:r>
            <a:endParaRPr kumimoji="1" lang="en-US" altLang="ja-JP" dirty="0"/>
          </a:p>
          <a:p>
            <a:r>
              <a:rPr kumimoji="1" lang="ja-JP" altLang="en-US" dirty="0"/>
              <a:t>本実験では、セグメントエニシングモデル、</a:t>
            </a:r>
            <a:r>
              <a:rPr kumimoji="1" lang="en-US" altLang="ja-JP" dirty="0"/>
              <a:t>SAM</a:t>
            </a:r>
            <a:r>
              <a:rPr kumimoji="1" lang="ja-JP" altLang="en-US" dirty="0"/>
              <a:t>２を使用しました。</a:t>
            </a:r>
            <a:endParaRPr kumimoji="1" lang="en-US" altLang="ja-JP" dirty="0"/>
          </a:p>
          <a:p>
            <a:r>
              <a:rPr kumimoji="1" lang="ja-JP" altLang="en-US" dirty="0"/>
              <a:t>ピクセルごとのセグメンテーションが行えるモデルです。</a:t>
            </a:r>
            <a:endParaRPr kumimoji="1" lang="en-US" altLang="ja-JP" dirty="0"/>
          </a:p>
          <a:p>
            <a:r>
              <a:rPr kumimoji="1" lang="ja-JP" altLang="en-US" dirty="0"/>
              <a:t>特徴として、座標やバウンディングボックスなどのプロンプトを画像といっしょに入力することで、どの物体のマスクを取得したいかを指示できる点です。</a:t>
            </a:r>
            <a:endParaRPr kumimoji="1" lang="en-US" altLang="ja-JP" dirty="0"/>
          </a:p>
          <a:p>
            <a:r>
              <a:rPr kumimoji="1" lang="ja-JP" altLang="en-US" dirty="0"/>
              <a:t>本実験では、プロンプトとして、疑似ラベルを入力しました。</a:t>
            </a:r>
            <a:endParaRPr kumimoji="1" lang="en-US" altLang="ja-JP" dirty="0"/>
          </a:p>
          <a:p>
            <a:r>
              <a:rPr kumimoji="1" lang="ja-JP" altLang="en-US" dirty="0"/>
              <a:t>これによって、疑似ラベルの補正を行いました。</a:t>
            </a:r>
          </a:p>
        </p:txBody>
      </p:sp>
      <p:sp>
        <p:nvSpPr>
          <p:cNvPr id="4" name="スライド番号プレースホルダー 3"/>
          <p:cNvSpPr>
            <a:spLocks noGrp="1"/>
          </p:cNvSpPr>
          <p:nvPr>
            <p:ph type="sldNum" sz="quarter" idx="5"/>
          </p:nvPr>
        </p:nvSpPr>
        <p:spPr/>
        <p:txBody>
          <a:bodyPr/>
          <a:lstStyle/>
          <a:p>
            <a:fld id="{A3CF1DC1-2138-4ECB-955E-76819738E57B}" type="slidenum">
              <a:rPr kumimoji="1" lang="ja-JP" altLang="en-US" smtClean="0"/>
              <a:t>6</a:t>
            </a:fld>
            <a:endParaRPr kumimoji="1" lang="ja-JP" altLang="en-US"/>
          </a:p>
        </p:txBody>
      </p:sp>
    </p:spTree>
    <p:extLst>
      <p:ext uri="{BB962C8B-B14F-4D97-AF65-F5344CB8AC3E}">
        <p14:creationId xmlns:p14="http://schemas.microsoft.com/office/powerpoint/2010/main" val="1763495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ドメイン適応のなかでも、具体的な手法として疑似ラベルを用いたドメイン適応について説明します。</a:t>
            </a:r>
            <a:endParaRPr kumimoji="1" lang="en-US" altLang="ja-JP" dirty="0"/>
          </a:p>
          <a:p>
            <a:r>
              <a:rPr kumimoji="1" lang="ja-JP" altLang="en-US" dirty="0"/>
              <a:t>初めに、ソースドメインの学習データで学習してモデルを構築します。</a:t>
            </a:r>
            <a:endParaRPr kumimoji="1" lang="en-US" altLang="ja-JP" dirty="0"/>
          </a:p>
          <a:p>
            <a:r>
              <a:rPr kumimoji="1" lang="ja-JP" altLang="en-US" dirty="0"/>
              <a:t>次に、作ったモデルでターゲットドメインのデータに対して推論し、その結果から疑似ラベルの付与を行います。</a:t>
            </a:r>
            <a:endParaRPr kumimoji="1" lang="en-US" altLang="ja-JP" dirty="0"/>
          </a:p>
          <a:p>
            <a:r>
              <a:rPr kumimoji="1" lang="ja-JP" altLang="en-US" dirty="0"/>
              <a:t>二回目以降の学習では付与した疑似ラベルとターゲットドメインのデータで学習します。</a:t>
            </a:r>
            <a:endParaRPr kumimoji="1" lang="en-US" altLang="ja-JP" dirty="0"/>
          </a:p>
          <a:p>
            <a:r>
              <a:rPr kumimoji="1" lang="ja-JP" altLang="en-US" dirty="0"/>
              <a:t>そして、得られたモデルで再度、推論し、疑似ラベルを更新します。</a:t>
            </a:r>
            <a:endParaRPr kumimoji="1" lang="en-US" altLang="ja-JP" dirty="0"/>
          </a:p>
          <a:p>
            <a:endParaRPr kumimoji="1" lang="en-US" altLang="ja-JP" dirty="0"/>
          </a:p>
          <a:p>
            <a:r>
              <a:rPr kumimoji="1" lang="ja-JP" altLang="en-US" dirty="0"/>
              <a:t>このように、学習と疑似ラベルの更新を繰り返してモデル構築を行う手法です。</a:t>
            </a:r>
            <a:endParaRPr kumimoji="1" lang="en-US" altLang="ja-JP" dirty="0"/>
          </a:p>
        </p:txBody>
      </p:sp>
      <p:sp>
        <p:nvSpPr>
          <p:cNvPr id="4" name="スライド番号プレースホルダー 3"/>
          <p:cNvSpPr>
            <a:spLocks noGrp="1"/>
          </p:cNvSpPr>
          <p:nvPr>
            <p:ph type="sldNum" sz="quarter" idx="5"/>
          </p:nvPr>
        </p:nvSpPr>
        <p:spPr/>
        <p:txBody>
          <a:bodyPr/>
          <a:lstStyle/>
          <a:p>
            <a:fld id="{A3CF1DC1-2138-4ECB-955E-76819738E57B}" type="slidenum">
              <a:rPr kumimoji="1" lang="ja-JP" altLang="en-US" smtClean="0"/>
              <a:t>7</a:t>
            </a:fld>
            <a:endParaRPr kumimoji="1" lang="ja-JP" altLang="en-US" dirty="0"/>
          </a:p>
        </p:txBody>
      </p:sp>
    </p:spTree>
    <p:extLst>
      <p:ext uri="{BB962C8B-B14F-4D97-AF65-F5344CB8AC3E}">
        <p14:creationId xmlns:p14="http://schemas.microsoft.com/office/powerpoint/2010/main" val="4124827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err="1"/>
              <a:t>FocalLoss</a:t>
            </a:r>
            <a:r>
              <a:rPr lang="ja-JP" altLang="en-US" dirty="0"/>
              <a:t>は正解確率が低いサンプルの損失を大きくし、モデルはそれに注目して難しいサンプルを優先的に学習する</a:t>
            </a:r>
            <a:endParaRPr kumimoji="1" lang="ja-JP" altLang="en-US" dirty="0"/>
          </a:p>
        </p:txBody>
      </p:sp>
      <p:sp>
        <p:nvSpPr>
          <p:cNvPr id="4" name="スライド番号プレースホルダー 3"/>
          <p:cNvSpPr>
            <a:spLocks noGrp="1"/>
          </p:cNvSpPr>
          <p:nvPr>
            <p:ph type="sldNum" sz="quarter" idx="5"/>
          </p:nvPr>
        </p:nvSpPr>
        <p:spPr/>
        <p:txBody>
          <a:bodyPr/>
          <a:lstStyle/>
          <a:p>
            <a:fld id="{A3CF1DC1-2138-4ECB-955E-76819738E57B}" type="slidenum">
              <a:rPr kumimoji="1" lang="ja-JP" altLang="en-US" smtClean="0"/>
              <a:t>10</a:t>
            </a:fld>
            <a:endParaRPr kumimoji="1" lang="ja-JP" altLang="en-US"/>
          </a:p>
        </p:txBody>
      </p:sp>
    </p:spTree>
    <p:extLst>
      <p:ext uri="{BB962C8B-B14F-4D97-AF65-F5344CB8AC3E}">
        <p14:creationId xmlns:p14="http://schemas.microsoft.com/office/powerpoint/2010/main" val="3443314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適合率</a:t>
            </a:r>
            <a:r>
              <a:rPr kumimoji="1" lang="en-US" altLang="ja-JP" dirty="0"/>
              <a:t>(Precision)</a:t>
            </a:r>
            <a:r>
              <a:rPr kumimoji="1" lang="ja-JP" altLang="en-US" dirty="0"/>
              <a:t>がモデルが正解だと判定したものの中で、本当に正解だった割合</a:t>
            </a:r>
            <a:endParaRPr kumimoji="1" lang="en-US" altLang="ja-JP" dirty="0"/>
          </a:p>
          <a:p>
            <a:r>
              <a:rPr kumimoji="1" lang="ja-JP" altLang="en-US" dirty="0"/>
              <a:t>再現率</a:t>
            </a:r>
            <a:r>
              <a:rPr kumimoji="1" lang="en-US" altLang="ja-JP" dirty="0"/>
              <a:t>(Recall)</a:t>
            </a:r>
            <a:r>
              <a:rPr kumimoji="1" lang="ja-JP" altLang="en-US" dirty="0"/>
              <a:t>が本当に正解であるもののうち、モデルが正解だと判定できた割合</a:t>
            </a:r>
            <a:endParaRPr kumimoji="1" lang="en-US" altLang="ja-JP" dirty="0"/>
          </a:p>
          <a:p>
            <a:r>
              <a:rPr kumimoji="1" lang="ja-JP" altLang="en-US" dirty="0"/>
              <a:t>適合率を縦軸に、再現率を横軸にしてこれらの曲線の面積が</a:t>
            </a:r>
            <a:r>
              <a:rPr kumimoji="1" lang="en-US" altLang="ja-JP" dirty="0"/>
              <a:t>AP</a:t>
            </a:r>
            <a:r>
              <a:rPr kumimoji="1" lang="ja-JP" altLang="en-US" dirty="0"/>
              <a:t>になります</a:t>
            </a:r>
            <a:endParaRPr kumimoji="1" lang="en-US" altLang="ja-JP" dirty="0"/>
          </a:p>
          <a:p>
            <a:endParaRPr kumimoji="1" lang="en-US" altLang="ja-JP" dirty="0"/>
          </a:p>
        </p:txBody>
      </p:sp>
      <p:sp>
        <p:nvSpPr>
          <p:cNvPr id="4" name="スライド番号プレースホルダー 3"/>
          <p:cNvSpPr>
            <a:spLocks noGrp="1"/>
          </p:cNvSpPr>
          <p:nvPr>
            <p:ph type="sldNum" sz="quarter" idx="5"/>
          </p:nvPr>
        </p:nvSpPr>
        <p:spPr/>
        <p:txBody>
          <a:bodyPr/>
          <a:lstStyle/>
          <a:p>
            <a:fld id="{A3CF1DC1-2138-4ECB-955E-76819738E57B}" type="slidenum">
              <a:rPr kumimoji="1" lang="ja-JP" altLang="en-US" smtClean="0"/>
              <a:t>12</a:t>
            </a:fld>
            <a:endParaRPr kumimoji="1" lang="ja-JP" altLang="en-US"/>
          </a:p>
        </p:txBody>
      </p:sp>
    </p:spTree>
    <p:extLst>
      <p:ext uri="{BB962C8B-B14F-4D97-AF65-F5344CB8AC3E}">
        <p14:creationId xmlns:p14="http://schemas.microsoft.com/office/powerpoint/2010/main" val="32840416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pic>
        <p:nvPicPr>
          <p:cNvPr id="7" name="Picture 2" descr="C:\Users\MHirata\Downloads\wiki.png">
            <a:extLst>
              <a:ext uri="{FF2B5EF4-FFF2-40B4-BE49-F238E27FC236}">
                <a16:creationId xmlns:a16="http://schemas.microsoft.com/office/drawing/2014/main" id="{1076E095-23A7-40EF-87DC-4D75C1B4445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52" y="-25400"/>
            <a:ext cx="1008000" cy="10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タイトル 1">
            <a:extLst>
              <a:ext uri="{FF2B5EF4-FFF2-40B4-BE49-F238E27FC236}">
                <a16:creationId xmlns:a16="http://schemas.microsoft.com/office/drawing/2014/main" id="{4A3209BD-FD9D-482F-AF0B-734145AAABBA}"/>
              </a:ext>
            </a:extLst>
          </p:cNvPr>
          <p:cNvSpPr>
            <a:spLocks noGrp="1"/>
          </p:cNvSpPr>
          <p:nvPr>
            <p:ph type="ctrTitle"/>
          </p:nvPr>
        </p:nvSpPr>
        <p:spPr>
          <a:xfrm>
            <a:off x="914400" y="1504369"/>
            <a:ext cx="10363200" cy="1470025"/>
          </a:xfrm>
        </p:spPr>
        <p:txBody>
          <a:bodyPr anchor="b"/>
          <a:lstStyle>
            <a:lvl1pPr algn="ctr">
              <a:defRPr sz="4800" baseline="0"/>
            </a:lvl1pPr>
          </a:lstStyle>
          <a:p>
            <a:r>
              <a:rPr lang="ja-JP" altLang="en-US"/>
              <a:t>マスター タイトルの書式設定</a:t>
            </a:r>
            <a:endParaRPr lang="ja-JP" altLang="en-US" dirty="0"/>
          </a:p>
        </p:txBody>
      </p:sp>
      <p:sp>
        <p:nvSpPr>
          <p:cNvPr id="9" name="サブタイトル 2">
            <a:extLst>
              <a:ext uri="{FF2B5EF4-FFF2-40B4-BE49-F238E27FC236}">
                <a16:creationId xmlns:a16="http://schemas.microsoft.com/office/drawing/2014/main" id="{15310CF0-30A4-4299-9A2F-4A6B66593270}"/>
              </a:ext>
            </a:extLst>
          </p:cNvPr>
          <p:cNvSpPr>
            <a:spLocks noGrp="1"/>
          </p:cNvSpPr>
          <p:nvPr>
            <p:ph type="subTitle" idx="1"/>
          </p:nvPr>
        </p:nvSpPr>
        <p:spPr>
          <a:xfrm>
            <a:off x="914400" y="3717032"/>
            <a:ext cx="10363200" cy="1959839"/>
          </a:xfrm>
        </p:spPr>
        <p:txBody>
          <a:bodyPr/>
          <a:lstStyle>
            <a:lvl1pPr marL="0" indent="0" algn="r">
              <a:buNone/>
              <a:defRPr sz="3200" baseline="0">
                <a:solidFill>
                  <a:schemeClr val="tx1"/>
                </a:solidFill>
                <a:latin typeface="+mn-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ja-JP" altLang="en-US" dirty="0"/>
          </a:p>
        </p:txBody>
      </p:sp>
      <p:sp>
        <p:nvSpPr>
          <p:cNvPr id="11" name="平行四辺形 10">
            <a:extLst>
              <a:ext uri="{FF2B5EF4-FFF2-40B4-BE49-F238E27FC236}">
                <a16:creationId xmlns:a16="http://schemas.microsoft.com/office/drawing/2014/main" id="{3FFC530D-706B-4630-B1A7-F9E9ABE97F59}"/>
              </a:ext>
            </a:extLst>
          </p:cNvPr>
          <p:cNvSpPr/>
          <p:nvPr userDrawn="1"/>
        </p:nvSpPr>
        <p:spPr>
          <a:xfrm>
            <a:off x="0" y="3161933"/>
            <a:ext cx="12144672" cy="108012"/>
          </a:xfrm>
          <a:prstGeom prst="parallelogram">
            <a:avLst>
              <a:gd name="adj" fmla="val 510400"/>
            </a:avLst>
          </a:prstGeom>
          <a:gradFill flip="none" rotWithShape="1">
            <a:gsLst>
              <a:gs pos="0">
                <a:schemeClr val="accent5">
                  <a:lumMod val="20000"/>
                  <a:lumOff val="80000"/>
                </a:schemeClr>
              </a:gs>
              <a:gs pos="49000">
                <a:schemeClr val="tx2">
                  <a:lumMod val="20000"/>
                  <a:lumOff val="8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
        <p:nvSpPr>
          <p:cNvPr id="13" name="スライド番号プレースホルダー 11">
            <a:extLst>
              <a:ext uri="{FF2B5EF4-FFF2-40B4-BE49-F238E27FC236}">
                <a16:creationId xmlns:a16="http://schemas.microsoft.com/office/drawing/2014/main" id="{58059A6E-7807-4369-88A9-5AF3BD7C2A0D}"/>
              </a:ext>
            </a:extLst>
          </p:cNvPr>
          <p:cNvSpPr>
            <a:spLocks noGrp="1"/>
          </p:cNvSpPr>
          <p:nvPr>
            <p:ph type="sldNum" sz="quarter" idx="12"/>
          </p:nvPr>
        </p:nvSpPr>
        <p:spPr>
          <a:xfrm>
            <a:off x="8737600" y="6356351"/>
            <a:ext cx="2844800" cy="365125"/>
          </a:xfrm>
        </p:spPr>
        <p:txBody>
          <a:bodyPr/>
          <a:lstStyle/>
          <a:p>
            <a:pPr>
              <a:defRPr/>
            </a:pPr>
            <a:fld id="{755C9EE1-898D-4710-B280-878FB4C606F6}" type="slidenum">
              <a:rPr kumimoji="1" lang="ja-JP" altLang="en-US" smtClean="0"/>
              <a:t>‹#›</a:t>
            </a:fld>
            <a:endParaRPr lang="ja-JP" altLang="en-US" dirty="0"/>
          </a:p>
        </p:txBody>
      </p:sp>
      <p:sp>
        <p:nvSpPr>
          <p:cNvPr id="14" name="平行四辺形 13">
            <a:extLst>
              <a:ext uri="{FF2B5EF4-FFF2-40B4-BE49-F238E27FC236}">
                <a16:creationId xmlns:a16="http://schemas.microsoft.com/office/drawing/2014/main" id="{718C74E6-68B4-4986-868D-91DBAB28E00F}"/>
              </a:ext>
            </a:extLst>
          </p:cNvPr>
          <p:cNvSpPr/>
          <p:nvPr userDrawn="1"/>
        </p:nvSpPr>
        <p:spPr>
          <a:xfrm>
            <a:off x="0" y="3161933"/>
            <a:ext cx="12144672" cy="108012"/>
          </a:xfrm>
          <a:prstGeom prst="parallelogram">
            <a:avLst>
              <a:gd name="adj" fmla="val 510400"/>
            </a:avLst>
          </a:prstGeom>
          <a:gradFill flip="none" rotWithShape="1">
            <a:gsLst>
              <a:gs pos="0">
                <a:schemeClr val="accent5">
                  <a:lumMod val="20000"/>
                  <a:lumOff val="80000"/>
                </a:schemeClr>
              </a:gs>
              <a:gs pos="49000">
                <a:schemeClr val="tx2">
                  <a:lumMod val="20000"/>
                  <a:lumOff val="8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Tree>
    <p:extLst>
      <p:ext uri="{BB962C8B-B14F-4D97-AF65-F5344CB8AC3E}">
        <p14:creationId xmlns:p14="http://schemas.microsoft.com/office/powerpoint/2010/main" val="1178074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lgn="l">
              <a:defRPr/>
            </a:lvl1pPr>
          </a:lstStyle>
          <a:p>
            <a:r>
              <a:rPr lang="ja-JP" altLang="en-US"/>
              <a:t>マスター タイトルの書式設定</a:t>
            </a:r>
            <a:endParaRPr lang="ja-JP" altLang="en-US" dirty="0"/>
          </a:p>
        </p:txBody>
      </p:sp>
      <p:sp>
        <p:nvSpPr>
          <p:cNvPr id="4" name="スライド番号プレースホルダー 5"/>
          <p:cNvSpPr>
            <a:spLocks noGrp="1"/>
          </p:cNvSpPr>
          <p:nvPr>
            <p:ph type="sldNum" sz="quarter" idx="10"/>
          </p:nvPr>
        </p:nvSpPr>
        <p:spPr/>
        <p:txBody>
          <a:bodyPr/>
          <a:lstStyle>
            <a:lvl1pPr>
              <a:defRPr/>
            </a:lvl1pPr>
          </a:lstStyle>
          <a:p>
            <a:pPr>
              <a:defRPr/>
            </a:pPr>
            <a:fld id="{330586DC-B9D6-4463-9352-A19765FAE457}" type="slidenum">
              <a:rPr lang="ja-JP" altLang="en-US" smtClean="0"/>
              <a:pPr>
                <a:defRPr/>
              </a:pPr>
              <a:t>‹#›</a:t>
            </a:fld>
            <a:endParaRPr lang="ja-JP" altLang="en-US" dirty="0"/>
          </a:p>
        </p:txBody>
      </p:sp>
      <p:sp>
        <p:nvSpPr>
          <p:cNvPr id="5" name="平行四辺形 4"/>
          <p:cNvSpPr/>
          <p:nvPr/>
        </p:nvSpPr>
        <p:spPr>
          <a:xfrm>
            <a:off x="0" y="1063657"/>
            <a:ext cx="12144672" cy="108012"/>
          </a:xfrm>
          <a:prstGeom prst="parallelogram">
            <a:avLst>
              <a:gd name="adj" fmla="val 510400"/>
            </a:avLst>
          </a:prstGeom>
          <a:gradFill flip="none" rotWithShape="1">
            <a:gsLst>
              <a:gs pos="0">
                <a:schemeClr val="accent5">
                  <a:lumMod val="20000"/>
                  <a:lumOff val="80000"/>
                </a:schemeClr>
              </a:gs>
              <a:gs pos="49000">
                <a:schemeClr val="tx2">
                  <a:lumMod val="20000"/>
                  <a:lumOff val="8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Tree>
    <p:extLst>
      <p:ext uri="{BB962C8B-B14F-4D97-AF65-F5344CB8AC3E}">
        <p14:creationId xmlns:p14="http://schemas.microsoft.com/office/powerpoint/2010/main" val="52881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4" name="平行四辺形 3"/>
          <p:cNvSpPr/>
          <p:nvPr/>
        </p:nvSpPr>
        <p:spPr>
          <a:xfrm>
            <a:off x="0" y="1063657"/>
            <a:ext cx="12144672" cy="108012"/>
          </a:xfrm>
          <a:prstGeom prst="parallelogram">
            <a:avLst>
              <a:gd name="adj" fmla="val 510400"/>
            </a:avLst>
          </a:prstGeom>
          <a:gradFill flip="none" rotWithShape="1">
            <a:gsLst>
              <a:gs pos="0">
                <a:schemeClr val="accent5">
                  <a:lumMod val="20000"/>
                  <a:lumOff val="80000"/>
                </a:schemeClr>
              </a:gs>
              <a:gs pos="49000">
                <a:schemeClr val="tx2">
                  <a:lumMod val="20000"/>
                  <a:lumOff val="8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
        <p:nvSpPr>
          <p:cNvPr id="2" name="タイトル 1"/>
          <p:cNvSpPr>
            <a:spLocks noGrp="1"/>
          </p:cNvSpPr>
          <p:nvPr>
            <p:ph type="title"/>
          </p:nvPr>
        </p:nvSpPr>
        <p:spPr>
          <a:xfrm>
            <a:off x="609600" y="130622"/>
            <a:ext cx="10972800" cy="850106"/>
          </a:xfrm>
        </p:spPr>
        <p:txBody>
          <a:bodyPr/>
          <a:lstStyle>
            <a:lvl1pPr algn="l">
              <a:defRPr lang="ja-JP" altLang="en-US" dirty="0"/>
            </a:lvl1pPr>
          </a:lstStyle>
          <a:p>
            <a:r>
              <a:rPr lang="ja-JP" altLang="en-US"/>
              <a:t>マスター タイトルの書式設定</a:t>
            </a:r>
            <a:endParaRPr lang="ja-JP" altLang="en-US" dirty="0"/>
          </a:p>
        </p:txBody>
      </p:sp>
      <p:sp>
        <p:nvSpPr>
          <p:cNvPr id="3" name="コンテンツ プレースホルダー 2"/>
          <p:cNvSpPr>
            <a:spLocks noGrp="1"/>
          </p:cNvSpPr>
          <p:nvPr>
            <p:ph idx="1"/>
          </p:nvPr>
        </p:nvSpPr>
        <p:spPr>
          <a:xfrm>
            <a:off x="609600" y="1340768"/>
            <a:ext cx="10972800" cy="4785395"/>
          </a:xfrm>
        </p:spPr>
        <p:txBody>
          <a:bodyPr/>
          <a:lstStyle>
            <a:lvl1pPr marL="361950" indent="-361950">
              <a:buSzPct val="85000"/>
              <a:buFont typeface="Wingdings" panose="05000000000000000000" pitchFamily="2" charset="2"/>
              <a:buChar char="n"/>
              <a:defRPr lang="ja-JP" altLang="en-US" dirty="0" smtClean="0"/>
            </a:lvl1pPr>
            <a:lvl2pPr marL="719138" indent="-349250">
              <a:buSzPct val="75000"/>
              <a:buFont typeface="Wingdings" panose="05000000000000000000" pitchFamily="2" charset="2"/>
              <a:buChar char="n"/>
              <a:defRPr lang="ja-JP" altLang="en-US" dirty="0" smtClean="0"/>
            </a:lvl2pPr>
            <a:lvl3pPr marL="1168400" indent="-342900">
              <a:buSzPct val="65000"/>
              <a:buFont typeface="Wingdings" panose="05000000000000000000" pitchFamily="2" charset="2"/>
              <a:buChar char="n"/>
              <a:defRPr lang="ja-JP" altLang="en-US" dirty="0" smtClean="0"/>
            </a:lvl3pPr>
            <a:lvl4pPr marL="1522413" indent="-233363">
              <a:buSzPct val="55000"/>
              <a:buFont typeface="Wingdings" panose="05000000000000000000" pitchFamily="2" charset="2"/>
              <a:buChar char="n"/>
              <a:defRPr lang="ja-JP" altLang="en-US" dirty="0" smtClean="0"/>
            </a:lvl4pPr>
            <a:lvl5pPr marL="1970088" indent="-233363">
              <a:buSzPct val="45000"/>
              <a:buFont typeface="Wingdings" panose="05000000000000000000" pitchFamily="2" charset="2"/>
              <a:buChar char="n"/>
              <a:defRPr lang="ja-JP" altLang="en-US" dirty="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5" name="スライド番号プレースホルダー 5"/>
          <p:cNvSpPr>
            <a:spLocks noGrp="1"/>
          </p:cNvSpPr>
          <p:nvPr>
            <p:ph type="sldNum" sz="quarter" idx="10"/>
          </p:nvPr>
        </p:nvSpPr>
        <p:spPr/>
        <p:txBody>
          <a:bodyPr/>
          <a:lstStyle>
            <a:lvl1pPr>
              <a:defRPr lang="ja-JP" altLang="en-US" smtClean="0"/>
            </a:lvl1pPr>
          </a:lstStyle>
          <a:p>
            <a:pPr>
              <a:defRPr/>
            </a:pPr>
            <a:fld id="{B0F4C665-907E-415A-A241-2277397CE92C}" type="slidenum">
              <a:rPr lang="en-US" altLang="ja-JP" smtClean="0"/>
              <a:pPr>
                <a:defRPr/>
              </a:pPr>
              <a:t>‹#›</a:t>
            </a:fld>
            <a:endParaRPr lang="en-US" dirty="0"/>
          </a:p>
        </p:txBody>
      </p:sp>
    </p:spTree>
    <p:extLst>
      <p:ext uri="{BB962C8B-B14F-4D97-AF65-F5344CB8AC3E}">
        <p14:creationId xmlns:p14="http://schemas.microsoft.com/office/powerpoint/2010/main" val="2066837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つのコンテンツ">
    <p:spTree>
      <p:nvGrpSpPr>
        <p:cNvPr id="1" name=""/>
        <p:cNvGrpSpPr/>
        <p:nvPr/>
      </p:nvGrpSpPr>
      <p:grpSpPr>
        <a:xfrm>
          <a:off x="0" y="0"/>
          <a:ext cx="0" cy="0"/>
          <a:chOff x="0" y="0"/>
          <a:chExt cx="0" cy="0"/>
        </a:xfrm>
      </p:grpSpPr>
      <p:sp>
        <p:nvSpPr>
          <p:cNvPr id="4" name="平行四辺形 3"/>
          <p:cNvSpPr/>
          <p:nvPr/>
        </p:nvSpPr>
        <p:spPr>
          <a:xfrm>
            <a:off x="0" y="1063657"/>
            <a:ext cx="12144672" cy="108012"/>
          </a:xfrm>
          <a:prstGeom prst="parallelogram">
            <a:avLst>
              <a:gd name="adj" fmla="val 510400"/>
            </a:avLst>
          </a:prstGeom>
          <a:gradFill flip="none" rotWithShape="1">
            <a:gsLst>
              <a:gs pos="0">
                <a:schemeClr val="accent5">
                  <a:lumMod val="20000"/>
                  <a:lumOff val="80000"/>
                </a:schemeClr>
              </a:gs>
              <a:gs pos="49000">
                <a:schemeClr val="tx2">
                  <a:lumMod val="20000"/>
                  <a:lumOff val="8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
        <p:nvSpPr>
          <p:cNvPr id="2" name="タイトル 1"/>
          <p:cNvSpPr>
            <a:spLocks noGrp="1"/>
          </p:cNvSpPr>
          <p:nvPr>
            <p:ph type="title"/>
          </p:nvPr>
        </p:nvSpPr>
        <p:spPr>
          <a:xfrm>
            <a:off x="609600" y="130622"/>
            <a:ext cx="10972800" cy="850106"/>
          </a:xfrm>
        </p:spPr>
        <p:txBody>
          <a:bodyPr/>
          <a:lstStyle>
            <a:lvl1pPr algn="l">
              <a:defRPr lang="ja-JP" altLang="en-US" dirty="0"/>
            </a:lvl1pPr>
          </a:lstStyle>
          <a:p>
            <a:r>
              <a:rPr lang="ja-JP" altLang="en-US"/>
              <a:t>マスター タイトルの書式設定</a:t>
            </a:r>
            <a:endParaRPr lang="ja-JP" altLang="en-US" dirty="0"/>
          </a:p>
        </p:txBody>
      </p:sp>
      <p:sp>
        <p:nvSpPr>
          <p:cNvPr id="3" name="コンテンツ プレースホルダー 2"/>
          <p:cNvSpPr>
            <a:spLocks noGrp="1"/>
          </p:cNvSpPr>
          <p:nvPr>
            <p:ph idx="1"/>
          </p:nvPr>
        </p:nvSpPr>
        <p:spPr>
          <a:xfrm>
            <a:off x="609600" y="1340768"/>
            <a:ext cx="5384800" cy="4785395"/>
          </a:xfrm>
        </p:spPr>
        <p:txBody>
          <a:bodyPr/>
          <a:lstStyle>
            <a:lvl1pPr marL="361950" indent="-361950">
              <a:buSzPct val="85000"/>
              <a:buFont typeface="Wingdings" panose="05000000000000000000" pitchFamily="2" charset="2"/>
              <a:buChar char="n"/>
              <a:defRPr lang="ja-JP" altLang="en-US" dirty="0" smtClean="0"/>
            </a:lvl1pPr>
            <a:lvl2pPr marL="719138" indent="-349250">
              <a:buSzPct val="75000"/>
              <a:buFont typeface="Wingdings" panose="05000000000000000000" pitchFamily="2" charset="2"/>
              <a:buChar char="n"/>
              <a:defRPr lang="ja-JP" altLang="en-US" dirty="0" smtClean="0"/>
            </a:lvl2pPr>
            <a:lvl3pPr marL="1168400" indent="-342900">
              <a:buSzPct val="65000"/>
              <a:buFont typeface="Wingdings" panose="05000000000000000000" pitchFamily="2" charset="2"/>
              <a:buChar char="n"/>
              <a:defRPr lang="ja-JP" altLang="en-US" dirty="0" smtClean="0"/>
            </a:lvl3pPr>
            <a:lvl4pPr marL="1522413" indent="-233363">
              <a:buSzPct val="55000"/>
              <a:buFont typeface="Wingdings" panose="05000000000000000000" pitchFamily="2" charset="2"/>
              <a:buChar char="n"/>
              <a:defRPr lang="ja-JP" altLang="en-US" dirty="0" smtClean="0"/>
            </a:lvl4pPr>
            <a:lvl5pPr marL="1970088" indent="-233363">
              <a:buSzPct val="45000"/>
              <a:buFont typeface="Wingdings" panose="05000000000000000000" pitchFamily="2" charset="2"/>
              <a:buChar char="n"/>
              <a:defRPr lang="ja-JP" altLang="en-US" dirty="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5" name="スライド番号プレースホルダー 5"/>
          <p:cNvSpPr>
            <a:spLocks noGrp="1"/>
          </p:cNvSpPr>
          <p:nvPr>
            <p:ph type="sldNum" sz="quarter" idx="10"/>
          </p:nvPr>
        </p:nvSpPr>
        <p:spPr/>
        <p:txBody>
          <a:bodyPr/>
          <a:lstStyle>
            <a:lvl1pPr>
              <a:defRPr lang="ja-JP" altLang="en-US" smtClean="0"/>
            </a:lvl1pPr>
          </a:lstStyle>
          <a:p>
            <a:pPr>
              <a:defRPr/>
            </a:pPr>
            <a:fld id="{B0F4C665-907E-415A-A241-2277397CE92C}" type="slidenum">
              <a:rPr lang="en-US" altLang="ja-JP" smtClean="0"/>
              <a:pPr>
                <a:defRPr/>
              </a:pPr>
              <a:t>‹#›</a:t>
            </a:fld>
            <a:endParaRPr lang="en-US" dirty="0"/>
          </a:p>
        </p:txBody>
      </p:sp>
      <p:sp>
        <p:nvSpPr>
          <p:cNvPr id="8" name="コンテンツ プレースホルダー 2"/>
          <p:cNvSpPr>
            <a:spLocks noGrp="1"/>
          </p:cNvSpPr>
          <p:nvPr>
            <p:ph idx="12"/>
          </p:nvPr>
        </p:nvSpPr>
        <p:spPr>
          <a:xfrm>
            <a:off x="6197600" y="1340768"/>
            <a:ext cx="5384800" cy="4785395"/>
          </a:xfrm>
        </p:spPr>
        <p:txBody>
          <a:bodyPr/>
          <a:lstStyle>
            <a:lvl1pPr marL="361950" indent="-361950">
              <a:buSzPct val="85000"/>
              <a:buFont typeface="Wingdings" panose="05000000000000000000" pitchFamily="2" charset="2"/>
              <a:buChar char="n"/>
              <a:defRPr lang="ja-JP" altLang="en-US" dirty="0" smtClean="0"/>
            </a:lvl1pPr>
            <a:lvl2pPr marL="719138" indent="-349250">
              <a:buSzPct val="75000"/>
              <a:buFont typeface="Wingdings" panose="05000000000000000000" pitchFamily="2" charset="2"/>
              <a:buChar char="n"/>
              <a:defRPr lang="ja-JP" altLang="en-US" dirty="0" smtClean="0"/>
            </a:lvl2pPr>
            <a:lvl3pPr marL="1168400" indent="-342900">
              <a:buSzPct val="65000"/>
              <a:buFont typeface="Wingdings" panose="05000000000000000000" pitchFamily="2" charset="2"/>
              <a:buChar char="n"/>
              <a:defRPr lang="ja-JP" altLang="en-US" dirty="0" smtClean="0"/>
            </a:lvl3pPr>
            <a:lvl4pPr marL="1522413" indent="-233363">
              <a:buSzPct val="55000"/>
              <a:buFont typeface="Wingdings" panose="05000000000000000000" pitchFamily="2" charset="2"/>
              <a:buChar char="n"/>
              <a:defRPr lang="ja-JP" altLang="en-US" dirty="0" smtClean="0"/>
            </a:lvl4pPr>
            <a:lvl5pPr marL="1970088" indent="-233363">
              <a:buSzPct val="45000"/>
              <a:buFont typeface="Wingdings" panose="05000000000000000000" pitchFamily="2" charset="2"/>
              <a:buChar char="n"/>
              <a:defRPr lang="ja-JP" altLang="en-US" dirty="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Tree>
    <p:extLst>
      <p:ext uri="{BB962C8B-B14F-4D97-AF65-F5344CB8AC3E}">
        <p14:creationId xmlns:p14="http://schemas.microsoft.com/office/powerpoint/2010/main" val="4017730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較">
    <p:spTree>
      <p:nvGrpSpPr>
        <p:cNvPr id="1" name=""/>
        <p:cNvGrpSpPr/>
        <p:nvPr/>
      </p:nvGrpSpPr>
      <p:grpSpPr>
        <a:xfrm>
          <a:off x="0" y="0"/>
          <a:ext cx="0" cy="0"/>
          <a:chOff x="0" y="0"/>
          <a:chExt cx="0" cy="0"/>
        </a:xfrm>
      </p:grpSpPr>
      <p:sp>
        <p:nvSpPr>
          <p:cNvPr id="4" name="平行四辺形 3"/>
          <p:cNvSpPr/>
          <p:nvPr/>
        </p:nvSpPr>
        <p:spPr>
          <a:xfrm>
            <a:off x="0" y="1063657"/>
            <a:ext cx="12144672" cy="108012"/>
          </a:xfrm>
          <a:prstGeom prst="parallelogram">
            <a:avLst>
              <a:gd name="adj" fmla="val 510400"/>
            </a:avLst>
          </a:prstGeom>
          <a:gradFill flip="none" rotWithShape="1">
            <a:gsLst>
              <a:gs pos="0">
                <a:schemeClr val="accent5">
                  <a:lumMod val="20000"/>
                  <a:lumOff val="80000"/>
                </a:schemeClr>
              </a:gs>
              <a:gs pos="49000">
                <a:schemeClr val="tx2">
                  <a:lumMod val="20000"/>
                  <a:lumOff val="80000"/>
                </a:schemeClr>
              </a:gs>
              <a:gs pos="100000">
                <a:schemeClr val="accent1">
                  <a:tint val="23500"/>
                  <a:satMod val="160000"/>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ja-JP" altLang="en-US" dirty="0"/>
          </a:p>
        </p:txBody>
      </p:sp>
      <p:sp>
        <p:nvSpPr>
          <p:cNvPr id="2" name="タイトル 1"/>
          <p:cNvSpPr>
            <a:spLocks noGrp="1"/>
          </p:cNvSpPr>
          <p:nvPr>
            <p:ph type="title"/>
          </p:nvPr>
        </p:nvSpPr>
        <p:spPr>
          <a:xfrm>
            <a:off x="609600" y="130622"/>
            <a:ext cx="10972800" cy="850106"/>
          </a:xfrm>
        </p:spPr>
        <p:txBody>
          <a:bodyPr/>
          <a:lstStyle>
            <a:lvl1pPr algn="l">
              <a:defRPr lang="ja-JP" altLang="en-US" dirty="0"/>
            </a:lvl1pPr>
          </a:lstStyle>
          <a:p>
            <a:r>
              <a:rPr lang="ja-JP" altLang="en-US"/>
              <a:t>マスター タイトルの書式設定</a:t>
            </a:r>
            <a:endParaRPr lang="ja-JP" altLang="en-US" dirty="0"/>
          </a:p>
        </p:txBody>
      </p:sp>
      <p:sp>
        <p:nvSpPr>
          <p:cNvPr id="3" name="コンテンツ プレースホルダー 2"/>
          <p:cNvSpPr>
            <a:spLocks noGrp="1"/>
          </p:cNvSpPr>
          <p:nvPr>
            <p:ph idx="1"/>
          </p:nvPr>
        </p:nvSpPr>
        <p:spPr>
          <a:xfrm>
            <a:off x="609600" y="1844825"/>
            <a:ext cx="5384800" cy="4281339"/>
          </a:xfrm>
        </p:spPr>
        <p:txBody>
          <a:bodyPr/>
          <a:lstStyle>
            <a:lvl1pPr marL="361950" indent="-271463">
              <a:buSzPct val="85000"/>
              <a:buFont typeface="Wingdings" panose="05000000000000000000" pitchFamily="2" charset="2"/>
              <a:buChar char="n"/>
              <a:defRPr lang="ja-JP" altLang="en-US" sz="2000" dirty="0" smtClean="0"/>
            </a:lvl1pPr>
            <a:lvl2pPr marL="628650" indent="-258763">
              <a:buSzPct val="75000"/>
              <a:buFont typeface="Wingdings" panose="05000000000000000000" pitchFamily="2" charset="2"/>
              <a:buChar char="n"/>
              <a:defRPr lang="ja-JP" altLang="en-US" sz="1800" dirty="0" smtClean="0"/>
            </a:lvl2pPr>
            <a:lvl3pPr marL="985838" indent="-266700">
              <a:buSzPct val="65000"/>
              <a:buFont typeface="Wingdings" panose="05000000000000000000" pitchFamily="2" charset="2"/>
              <a:buChar char="n"/>
              <a:defRPr lang="ja-JP" altLang="en-US" sz="1600" dirty="0" smtClean="0"/>
            </a:lvl3pPr>
            <a:lvl4pPr marL="1343025" indent="-266700">
              <a:buSzPct val="55000"/>
              <a:buFont typeface="Wingdings" panose="05000000000000000000" pitchFamily="2" charset="2"/>
              <a:buChar char="n"/>
              <a:tabLst>
                <a:tab pos="1343025" algn="l"/>
              </a:tabLst>
              <a:defRPr lang="ja-JP" altLang="en-US" sz="1400" dirty="0" smtClean="0"/>
            </a:lvl4pPr>
            <a:lvl5pPr marL="1704975" indent="-271463">
              <a:buSzPct val="45000"/>
              <a:buFont typeface="Wingdings" panose="05000000000000000000" pitchFamily="2" charset="2"/>
              <a:buChar char="n"/>
              <a:defRPr lang="ja-JP" altLang="en-US" sz="1200" dirty="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ja-JP" altLang="en-US" dirty="0"/>
          </a:p>
        </p:txBody>
      </p:sp>
      <p:sp>
        <p:nvSpPr>
          <p:cNvPr id="5" name="スライド番号プレースホルダー 5"/>
          <p:cNvSpPr>
            <a:spLocks noGrp="1"/>
          </p:cNvSpPr>
          <p:nvPr>
            <p:ph type="sldNum" sz="quarter" idx="10"/>
          </p:nvPr>
        </p:nvSpPr>
        <p:spPr/>
        <p:txBody>
          <a:bodyPr/>
          <a:lstStyle>
            <a:lvl1pPr>
              <a:defRPr lang="ja-JP" altLang="en-US" smtClean="0"/>
            </a:lvl1pPr>
          </a:lstStyle>
          <a:p>
            <a:pPr>
              <a:defRPr/>
            </a:pPr>
            <a:fld id="{B0F4C665-907E-415A-A241-2277397CE92C}" type="slidenum">
              <a:rPr lang="en-US" altLang="ja-JP" smtClean="0"/>
              <a:pPr>
                <a:defRPr/>
              </a:pPr>
              <a:t>‹#›</a:t>
            </a:fld>
            <a:endParaRPr lang="en-US" dirty="0"/>
          </a:p>
        </p:txBody>
      </p:sp>
      <p:sp>
        <p:nvSpPr>
          <p:cNvPr id="8" name="コンテンツ プレースホルダー 2"/>
          <p:cNvSpPr>
            <a:spLocks noGrp="1"/>
          </p:cNvSpPr>
          <p:nvPr>
            <p:ph idx="12"/>
          </p:nvPr>
        </p:nvSpPr>
        <p:spPr>
          <a:xfrm>
            <a:off x="6197600" y="1844825"/>
            <a:ext cx="5384800" cy="4281339"/>
          </a:xfrm>
        </p:spPr>
        <p:txBody>
          <a:bodyPr/>
          <a:lstStyle>
            <a:lvl1pPr marL="433387" indent="-342900" algn="l" rtl="0" eaLnBrk="1" fontAlgn="base" hangingPunct="1">
              <a:spcBef>
                <a:spcPct val="20000"/>
              </a:spcBef>
              <a:spcAft>
                <a:spcPct val="0"/>
              </a:spcAft>
              <a:buSzPct val="85000"/>
              <a:buFont typeface="Wingdings" panose="05000000000000000000" pitchFamily="2" charset="2"/>
              <a:buChar char="n"/>
              <a:defRPr kumimoji="1" lang="ja-JP" altLang="en-US" sz="2000" kern="1200" baseline="0" dirty="0" smtClean="0">
                <a:solidFill>
                  <a:schemeClr val="tx1"/>
                </a:solidFill>
                <a:latin typeface="+mn-lt"/>
                <a:ea typeface="+mn-ea"/>
                <a:cs typeface="Times New Roman" panose="02020603050405020304" pitchFamily="18" charset="0"/>
              </a:defRPr>
            </a:lvl1pPr>
            <a:lvl2pPr marL="712787" indent="-342900" algn="l" rtl="0" eaLnBrk="1" fontAlgn="base" hangingPunct="1">
              <a:spcBef>
                <a:spcPct val="20000"/>
              </a:spcBef>
              <a:spcAft>
                <a:spcPct val="0"/>
              </a:spcAft>
              <a:buSzPct val="75000"/>
              <a:buFont typeface="Wingdings" panose="05000000000000000000" pitchFamily="2" charset="2"/>
              <a:buChar char="n"/>
              <a:defRPr kumimoji="1" lang="ja-JP" altLang="en-US" sz="1800" kern="1200" baseline="0" dirty="0" smtClean="0">
                <a:solidFill>
                  <a:schemeClr val="tx1"/>
                </a:solidFill>
                <a:latin typeface="+mn-lt"/>
                <a:ea typeface="+mn-ea"/>
                <a:cs typeface="+mn-cs"/>
              </a:defRPr>
            </a:lvl2pPr>
            <a:lvl3pPr marL="1062038" indent="-342900" algn="l" rtl="0" eaLnBrk="1" fontAlgn="base" hangingPunct="1">
              <a:spcBef>
                <a:spcPct val="20000"/>
              </a:spcBef>
              <a:spcAft>
                <a:spcPct val="0"/>
              </a:spcAft>
              <a:buSzPct val="65000"/>
              <a:buFont typeface="Wingdings" panose="05000000000000000000" pitchFamily="2" charset="2"/>
              <a:buChar char="n"/>
              <a:defRPr kumimoji="1" lang="ja-JP" altLang="en-US" sz="1600" kern="1200" baseline="0" dirty="0" smtClean="0">
                <a:solidFill>
                  <a:schemeClr val="tx1"/>
                </a:solidFill>
                <a:latin typeface="+mn-lt"/>
                <a:ea typeface="+mn-ea"/>
                <a:cs typeface="+mn-cs"/>
              </a:defRPr>
            </a:lvl3pPr>
            <a:lvl4pPr marL="1419225" indent="-342900" algn="l" rtl="0" eaLnBrk="1" fontAlgn="base" hangingPunct="1">
              <a:spcBef>
                <a:spcPct val="20000"/>
              </a:spcBef>
              <a:spcAft>
                <a:spcPct val="0"/>
              </a:spcAft>
              <a:buSzPct val="55000"/>
              <a:buFont typeface="Wingdings" panose="05000000000000000000" pitchFamily="2" charset="2"/>
              <a:buChar char="n"/>
              <a:defRPr kumimoji="1" lang="ja-JP" altLang="en-US" sz="1400" kern="1200" baseline="0" dirty="0" smtClean="0">
                <a:solidFill>
                  <a:schemeClr val="tx1"/>
                </a:solidFill>
                <a:latin typeface="+mn-lt"/>
                <a:ea typeface="+mn-ea"/>
                <a:cs typeface="+mn-cs"/>
              </a:defRPr>
            </a:lvl4pPr>
            <a:lvl5pPr marL="1776412" indent="-342900" algn="l" rtl="0" eaLnBrk="1" fontAlgn="base" hangingPunct="1">
              <a:spcBef>
                <a:spcPct val="20000"/>
              </a:spcBef>
              <a:spcAft>
                <a:spcPct val="0"/>
              </a:spcAft>
              <a:buSzPct val="45000"/>
              <a:buFont typeface="Wingdings" panose="05000000000000000000" pitchFamily="2" charset="2"/>
              <a:buChar char="n"/>
              <a:defRPr kumimoji="1" lang="ja-JP" altLang="en-US" sz="1200" kern="1200" baseline="0" dirty="0">
                <a:solidFill>
                  <a:schemeClr val="tx1"/>
                </a:solidFill>
                <a:latin typeface="+mn-lt"/>
                <a:ea typeface="+mn-ea"/>
                <a:cs typeface="+mn-cs"/>
              </a:defRPr>
            </a:lvl5pPr>
          </a:lstStyle>
          <a:p>
            <a:pPr marL="361950" lvl="0" indent="-271463" algn="l" rtl="0" eaLnBrk="1" fontAlgn="base" hangingPunct="1">
              <a:spcBef>
                <a:spcPct val="20000"/>
              </a:spcBef>
              <a:spcAft>
                <a:spcPct val="0"/>
              </a:spcAft>
              <a:buClr>
                <a:srgbClr val="558ED5"/>
              </a:buClr>
              <a:buSzPct val="85000"/>
              <a:buFont typeface="Wingdings" panose="05000000000000000000" pitchFamily="2" charset="2"/>
              <a:buChar char="n"/>
            </a:pPr>
            <a:r>
              <a:rPr lang="ja-JP" altLang="en-US"/>
              <a:t>マスター テキストの書式設定</a:t>
            </a:r>
          </a:p>
          <a:p>
            <a:pPr marL="361950" lvl="1" indent="-271463" algn="l" rtl="0" eaLnBrk="1" fontAlgn="base" hangingPunct="1">
              <a:spcBef>
                <a:spcPct val="20000"/>
              </a:spcBef>
              <a:spcAft>
                <a:spcPct val="0"/>
              </a:spcAft>
              <a:buClr>
                <a:srgbClr val="558ED5"/>
              </a:buClr>
              <a:buSzPct val="85000"/>
              <a:buFont typeface="Wingdings" panose="05000000000000000000" pitchFamily="2" charset="2"/>
              <a:buChar char="n"/>
            </a:pPr>
            <a:r>
              <a:rPr lang="ja-JP" altLang="en-US"/>
              <a:t>第 </a:t>
            </a:r>
            <a:r>
              <a:rPr lang="en-US" altLang="ja-JP"/>
              <a:t>2 </a:t>
            </a:r>
            <a:r>
              <a:rPr lang="ja-JP" altLang="en-US"/>
              <a:t>レベル</a:t>
            </a:r>
          </a:p>
          <a:p>
            <a:pPr marL="361950" lvl="2" indent="-271463" algn="l" rtl="0" eaLnBrk="1" fontAlgn="base" hangingPunct="1">
              <a:spcBef>
                <a:spcPct val="20000"/>
              </a:spcBef>
              <a:spcAft>
                <a:spcPct val="0"/>
              </a:spcAft>
              <a:buClr>
                <a:srgbClr val="558ED5"/>
              </a:buClr>
              <a:buSzPct val="85000"/>
              <a:buFont typeface="Wingdings" panose="05000000000000000000" pitchFamily="2" charset="2"/>
              <a:buChar char="n"/>
            </a:pPr>
            <a:r>
              <a:rPr lang="ja-JP" altLang="en-US"/>
              <a:t>第 </a:t>
            </a:r>
            <a:r>
              <a:rPr lang="en-US" altLang="ja-JP"/>
              <a:t>3 </a:t>
            </a:r>
            <a:r>
              <a:rPr lang="ja-JP" altLang="en-US"/>
              <a:t>レベル</a:t>
            </a:r>
          </a:p>
          <a:p>
            <a:pPr marL="361950" lvl="3" indent="-271463" algn="l" rtl="0" eaLnBrk="1" fontAlgn="base" hangingPunct="1">
              <a:spcBef>
                <a:spcPct val="20000"/>
              </a:spcBef>
              <a:spcAft>
                <a:spcPct val="0"/>
              </a:spcAft>
              <a:buClr>
                <a:srgbClr val="558ED5"/>
              </a:buClr>
              <a:buSzPct val="85000"/>
              <a:buFont typeface="Wingdings" panose="05000000000000000000" pitchFamily="2" charset="2"/>
              <a:buChar char="n"/>
            </a:pPr>
            <a:r>
              <a:rPr lang="ja-JP" altLang="en-US"/>
              <a:t>第 </a:t>
            </a:r>
            <a:r>
              <a:rPr lang="en-US" altLang="ja-JP"/>
              <a:t>4 </a:t>
            </a:r>
            <a:r>
              <a:rPr lang="ja-JP" altLang="en-US"/>
              <a:t>レベル</a:t>
            </a:r>
          </a:p>
          <a:p>
            <a:pPr marL="361950" lvl="4" indent="-271463" algn="l" rtl="0" eaLnBrk="1" fontAlgn="base" hangingPunct="1">
              <a:spcBef>
                <a:spcPct val="20000"/>
              </a:spcBef>
              <a:spcAft>
                <a:spcPct val="0"/>
              </a:spcAft>
              <a:buClr>
                <a:srgbClr val="558ED5"/>
              </a:buClr>
              <a:buSzPct val="85000"/>
              <a:buFont typeface="Wingdings" panose="05000000000000000000" pitchFamily="2" charset="2"/>
              <a:buChar char="n"/>
            </a:pPr>
            <a:r>
              <a:rPr lang="ja-JP" altLang="en-US"/>
              <a:t>第 </a:t>
            </a:r>
            <a:r>
              <a:rPr lang="en-US" altLang="ja-JP"/>
              <a:t>5 </a:t>
            </a:r>
            <a:r>
              <a:rPr lang="ja-JP" altLang="en-US"/>
              <a:t>レベル</a:t>
            </a:r>
            <a:endParaRPr lang="ja-JP" altLang="en-US" dirty="0"/>
          </a:p>
        </p:txBody>
      </p:sp>
      <p:sp>
        <p:nvSpPr>
          <p:cNvPr id="16" name="テキスト プレースホルダー 15"/>
          <p:cNvSpPr>
            <a:spLocks noGrp="1"/>
          </p:cNvSpPr>
          <p:nvPr>
            <p:ph type="body" sz="quarter" idx="13"/>
          </p:nvPr>
        </p:nvSpPr>
        <p:spPr>
          <a:xfrm>
            <a:off x="609601" y="1340768"/>
            <a:ext cx="5384799" cy="431502"/>
          </a:xfrm>
        </p:spPr>
        <p:txBody>
          <a:bodyPr/>
          <a:lstStyle>
            <a:lvl1pPr marL="0" indent="0">
              <a:buNone/>
              <a:defRPr sz="2400" u="sng"/>
            </a:lvl1pPr>
            <a:lvl2pPr marL="369888" indent="0">
              <a:buNone/>
              <a:defRPr/>
            </a:lvl2pPr>
            <a:lvl3pPr marL="914400" indent="0">
              <a:buNone/>
              <a:defRPr/>
            </a:lvl3pPr>
            <a:lvl4pPr marL="1289050" indent="0">
              <a:buNone/>
              <a:defRPr/>
            </a:lvl4pPr>
            <a:lvl5pPr marL="1736725" indent="0">
              <a:buNone/>
              <a:defRPr/>
            </a:lvl5pPr>
          </a:lstStyle>
          <a:p>
            <a:pPr lvl="0"/>
            <a:r>
              <a:rPr kumimoji="1" lang="ja-JP" altLang="en-US"/>
              <a:t>マスター テキストの書式設定</a:t>
            </a:r>
          </a:p>
        </p:txBody>
      </p:sp>
      <p:sp>
        <p:nvSpPr>
          <p:cNvPr id="17" name="テキスト プレースホルダー 15"/>
          <p:cNvSpPr>
            <a:spLocks noGrp="1"/>
          </p:cNvSpPr>
          <p:nvPr>
            <p:ph type="body" sz="quarter" idx="14"/>
          </p:nvPr>
        </p:nvSpPr>
        <p:spPr>
          <a:xfrm>
            <a:off x="6197602" y="1340768"/>
            <a:ext cx="5384799" cy="431502"/>
          </a:xfrm>
        </p:spPr>
        <p:txBody>
          <a:bodyPr/>
          <a:lstStyle>
            <a:lvl1pPr marL="0" indent="0">
              <a:buNone/>
              <a:defRPr sz="2400" u="sng"/>
            </a:lvl1pPr>
            <a:lvl2pPr marL="369888" indent="0">
              <a:buNone/>
              <a:defRPr/>
            </a:lvl2pPr>
            <a:lvl3pPr marL="914400" indent="0">
              <a:buNone/>
              <a:defRPr/>
            </a:lvl3pPr>
            <a:lvl4pPr marL="1289050" indent="0">
              <a:buNone/>
              <a:defRPr/>
            </a:lvl4pPr>
            <a:lvl5pPr marL="1736725" indent="0">
              <a:buNone/>
              <a:defRPr/>
            </a:lvl5pPr>
          </a:lstStyle>
          <a:p>
            <a:pPr lvl="0"/>
            <a:r>
              <a:rPr kumimoji="1" lang="ja-JP" altLang="en-US"/>
              <a:t>マスター テキストの書式設定</a:t>
            </a:r>
          </a:p>
        </p:txBody>
      </p:sp>
    </p:spTree>
    <p:extLst>
      <p:ext uri="{BB962C8B-B14F-4D97-AF65-F5344CB8AC3E}">
        <p14:creationId xmlns:p14="http://schemas.microsoft.com/office/powerpoint/2010/main" val="12664000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609600" y="130622"/>
            <a:ext cx="10972800" cy="84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dirty="0"/>
              <a:t>マスター タイトルの書式設定</a:t>
            </a:r>
          </a:p>
        </p:txBody>
      </p:sp>
      <p:sp>
        <p:nvSpPr>
          <p:cNvPr id="1027" name="テキスト プレースホルダー 2"/>
          <p:cNvSpPr>
            <a:spLocks noGrp="1"/>
          </p:cNvSpPr>
          <p:nvPr>
            <p:ph type="body" idx="1"/>
          </p:nvPr>
        </p:nvSpPr>
        <p:spPr bwMode="auto">
          <a:xfrm>
            <a:off x="609600" y="1340768"/>
            <a:ext cx="10972800" cy="478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61950" lvl="0" indent="-361950" algn="l" rtl="0" eaLnBrk="1" fontAlgn="base" hangingPunct="1">
              <a:spcBef>
                <a:spcPct val="20000"/>
              </a:spcBef>
              <a:spcAft>
                <a:spcPct val="0"/>
              </a:spcAft>
              <a:buClr>
                <a:srgbClr val="558ED5"/>
              </a:buClr>
              <a:buSzPct val="85000"/>
              <a:buFont typeface="Wingdings" panose="05000000000000000000" pitchFamily="2" charset="2"/>
              <a:buChar char="n"/>
            </a:pPr>
            <a:r>
              <a:rPr lang="ja-JP" altLang="en-US" dirty="0"/>
              <a:t>マスター テキストの書式設定</a:t>
            </a:r>
          </a:p>
          <a:p>
            <a:pPr marL="719138" lvl="1" indent="-349250" algn="l" rtl="0" eaLnBrk="1" fontAlgn="base" hangingPunct="1">
              <a:spcBef>
                <a:spcPct val="20000"/>
              </a:spcBef>
              <a:spcAft>
                <a:spcPct val="0"/>
              </a:spcAft>
              <a:buClr>
                <a:srgbClr val="92D050"/>
              </a:buClr>
              <a:buSzPct val="75000"/>
              <a:buFont typeface="Wingdings" panose="05000000000000000000" pitchFamily="2" charset="2"/>
              <a:buChar char="n"/>
            </a:pPr>
            <a:r>
              <a:rPr lang="ja-JP" altLang="en-US" dirty="0"/>
              <a:t>第 </a:t>
            </a:r>
            <a:r>
              <a:rPr lang="en-US" altLang="ja-JP" dirty="0"/>
              <a:t>2 </a:t>
            </a:r>
            <a:r>
              <a:rPr lang="ja-JP" altLang="en-US" dirty="0"/>
              <a:t>レベル</a:t>
            </a:r>
          </a:p>
          <a:p>
            <a:pPr marL="1168400" lvl="2" indent="-342900" algn="l" rtl="0" eaLnBrk="1" fontAlgn="base" hangingPunct="1">
              <a:spcBef>
                <a:spcPct val="20000"/>
              </a:spcBef>
              <a:spcAft>
                <a:spcPct val="0"/>
              </a:spcAft>
              <a:buClr>
                <a:srgbClr val="FAC090"/>
              </a:buClr>
              <a:buSzPct val="65000"/>
              <a:buFont typeface="Wingdings" panose="05000000000000000000" pitchFamily="2" charset="2"/>
              <a:buChar char="n"/>
            </a:pPr>
            <a:r>
              <a:rPr lang="ja-JP" altLang="en-US" dirty="0"/>
              <a:t>第 </a:t>
            </a:r>
            <a:r>
              <a:rPr lang="en-US" altLang="ja-JP" dirty="0"/>
              <a:t>3 </a:t>
            </a:r>
            <a:r>
              <a:rPr lang="ja-JP" altLang="en-US" dirty="0"/>
              <a:t>レベル</a:t>
            </a:r>
          </a:p>
          <a:p>
            <a:pPr marL="1522413" lvl="3" indent="-233363" algn="l" rtl="0" eaLnBrk="1" fontAlgn="base" hangingPunct="1">
              <a:spcBef>
                <a:spcPct val="20000"/>
              </a:spcBef>
              <a:spcAft>
                <a:spcPct val="0"/>
              </a:spcAft>
              <a:buClr>
                <a:srgbClr val="558ED5"/>
              </a:buClr>
              <a:buSzPct val="55000"/>
              <a:buFont typeface="Wingdings" panose="05000000000000000000" pitchFamily="2" charset="2"/>
              <a:buChar char="n"/>
            </a:pPr>
            <a:r>
              <a:rPr lang="ja-JP" altLang="en-US" dirty="0"/>
              <a:t>第 </a:t>
            </a:r>
            <a:r>
              <a:rPr lang="en-US" altLang="ja-JP" dirty="0"/>
              <a:t>4 </a:t>
            </a:r>
            <a:r>
              <a:rPr lang="ja-JP" altLang="en-US" dirty="0"/>
              <a:t>レベル</a:t>
            </a:r>
          </a:p>
          <a:p>
            <a:pPr marL="1970088" lvl="4" indent="-233363" algn="l" rtl="0" eaLnBrk="1" fontAlgn="base" hangingPunct="1">
              <a:spcBef>
                <a:spcPct val="20000"/>
              </a:spcBef>
              <a:spcAft>
                <a:spcPct val="0"/>
              </a:spcAft>
              <a:buClr>
                <a:srgbClr val="558ED5"/>
              </a:buClr>
              <a:buSzPct val="45000"/>
              <a:buFont typeface="Wingdings" panose="05000000000000000000" pitchFamily="2" charset="2"/>
              <a:buChar char="n"/>
            </a:pPr>
            <a:r>
              <a:rPr lang="ja-JP" altLang="en-US" dirty="0"/>
              <a:t>第 </a:t>
            </a:r>
            <a:r>
              <a:rPr lang="en-US" altLang="ja-JP" dirty="0"/>
              <a:t>5 </a:t>
            </a:r>
            <a:r>
              <a:rPr lang="ja-JP" altLang="en-US" dirty="0"/>
              <a:t>レベル</a:t>
            </a:r>
          </a:p>
        </p:txBody>
      </p:sp>
      <p:sp>
        <p:nvSpPr>
          <p:cNvPr id="6" name="スライド番号プレースホルダー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defRPr>
            </a:lvl1pPr>
          </a:lstStyle>
          <a:p>
            <a:pPr>
              <a:defRPr/>
            </a:pPr>
            <a:fld id="{12386972-53E2-4115-BF34-C1A88647D1F6}" type="slidenum">
              <a:rPr lang="ja-JP" altLang="en-US" smtClean="0"/>
              <a:pPr>
                <a:defRPr/>
              </a:pPr>
              <a:t>‹#›</a:t>
            </a:fld>
            <a:endParaRPr lang="ja-JP" altLang="en-US" dirty="0"/>
          </a:p>
        </p:txBody>
      </p:sp>
    </p:spTree>
    <p:extLst>
      <p:ext uri="{BB962C8B-B14F-4D97-AF65-F5344CB8AC3E}">
        <p14:creationId xmlns:p14="http://schemas.microsoft.com/office/powerpoint/2010/main" val="708214817"/>
      </p:ext>
    </p:extLst>
  </p:cSld>
  <p:clrMap bg1="lt1" tx1="dk1" bg2="lt2" tx2="dk2" accent1="accent1" accent2="accent2" accent3="accent3" accent4="accent4" accent5="accent5" accent6="accent6" hlink="hlink" folHlink="folHlink"/>
  <p:sldLayoutIdLst>
    <p:sldLayoutId id="2147483777" r:id="rId1"/>
    <p:sldLayoutId id="2147483779" r:id="rId2"/>
    <p:sldLayoutId id="2147483778" r:id="rId3"/>
    <p:sldLayoutId id="2147483781" r:id="rId4"/>
    <p:sldLayoutId id="2147483782" r:id="rId5"/>
  </p:sldLayoutIdLst>
  <p:hf sldNum="0" hdr="0" dt="0"/>
  <p:txStyles>
    <p:titleStyle>
      <a:lvl1pPr algn="l" rtl="0" eaLnBrk="1" fontAlgn="base" hangingPunct="1">
        <a:spcBef>
          <a:spcPct val="0"/>
        </a:spcBef>
        <a:spcAft>
          <a:spcPct val="0"/>
        </a:spcAft>
        <a:defRPr kumimoji="1" lang="ja-JP" altLang="en-US" sz="4000" kern="1200" dirty="0" smtClean="0">
          <a:solidFill>
            <a:schemeClr val="tx1"/>
          </a:solidFill>
          <a:latin typeface="+mj-lt"/>
          <a:ea typeface="+mj-ea"/>
          <a:cs typeface="+mj-cs"/>
        </a:defRPr>
      </a:lvl1pPr>
      <a:lvl2pPr algn="ctr" rtl="0" eaLnBrk="1" fontAlgn="base" hangingPunct="1">
        <a:spcBef>
          <a:spcPct val="0"/>
        </a:spcBef>
        <a:spcAft>
          <a:spcPct val="0"/>
        </a:spcAft>
        <a:defRPr kumimoji="1" sz="4400">
          <a:solidFill>
            <a:schemeClr val="tx1"/>
          </a:solidFill>
          <a:latin typeface="Arial" charset="0"/>
          <a:ea typeface="ＭＳ Ｐゴシック" charset="-128"/>
        </a:defRPr>
      </a:lvl2pPr>
      <a:lvl3pPr algn="ctr" rtl="0" eaLnBrk="1" fontAlgn="base" hangingPunct="1">
        <a:spcBef>
          <a:spcPct val="0"/>
        </a:spcBef>
        <a:spcAft>
          <a:spcPct val="0"/>
        </a:spcAft>
        <a:defRPr kumimoji="1" sz="4400">
          <a:solidFill>
            <a:schemeClr val="tx1"/>
          </a:solidFill>
          <a:latin typeface="Arial" charset="0"/>
          <a:ea typeface="ＭＳ Ｐゴシック" charset="-128"/>
        </a:defRPr>
      </a:lvl3pPr>
      <a:lvl4pPr algn="ctr" rtl="0" eaLnBrk="1" fontAlgn="base" hangingPunct="1">
        <a:spcBef>
          <a:spcPct val="0"/>
        </a:spcBef>
        <a:spcAft>
          <a:spcPct val="0"/>
        </a:spcAft>
        <a:defRPr kumimoji="1" sz="4400">
          <a:solidFill>
            <a:schemeClr val="tx1"/>
          </a:solidFill>
          <a:latin typeface="Arial" charset="0"/>
          <a:ea typeface="ＭＳ Ｐゴシック" charset="-128"/>
        </a:defRPr>
      </a:lvl4pPr>
      <a:lvl5pPr algn="ctr" rtl="0" eaLnBrk="1" fontAlgn="base" hangingPunct="1">
        <a:spcBef>
          <a:spcPct val="0"/>
        </a:spcBef>
        <a:spcAft>
          <a:spcPct val="0"/>
        </a:spcAft>
        <a:defRPr kumimoji="1" sz="4400">
          <a:solidFill>
            <a:schemeClr val="tx1"/>
          </a:solidFill>
          <a:latin typeface="Arial" charset="0"/>
          <a:ea typeface="ＭＳ Ｐゴシック" charset="-128"/>
        </a:defRPr>
      </a:lvl5pPr>
      <a:lvl6pPr marL="457200" algn="ctr" rtl="0" eaLnBrk="1" fontAlgn="base" hangingPunct="1">
        <a:spcBef>
          <a:spcPct val="0"/>
        </a:spcBef>
        <a:spcAft>
          <a:spcPct val="0"/>
        </a:spcAft>
        <a:defRPr kumimoji="1" sz="4400">
          <a:solidFill>
            <a:schemeClr val="tx1"/>
          </a:solidFill>
          <a:latin typeface="Calibri" pitchFamily="34" charset="0"/>
          <a:ea typeface="ＭＳ Ｐゴシック" charset="-128"/>
        </a:defRPr>
      </a:lvl6pPr>
      <a:lvl7pPr marL="914400" algn="ctr" rtl="0" eaLnBrk="1" fontAlgn="base" hangingPunct="1">
        <a:spcBef>
          <a:spcPct val="0"/>
        </a:spcBef>
        <a:spcAft>
          <a:spcPct val="0"/>
        </a:spcAft>
        <a:defRPr kumimoji="1" sz="4400">
          <a:solidFill>
            <a:schemeClr val="tx1"/>
          </a:solidFill>
          <a:latin typeface="Calibri" pitchFamily="34" charset="0"/>
          <a:ea typeface="ＭＳ Ｐゴシック" charset="-128"/>
        </a:defRPr>
      </a:lvl7pPr>
      <a:lvl8pPr marL="1371600" algn="ctr" rtl="0" eaLnBrk="1" fontAlgn="base" hangingPunct="1">
        <a:spcBef>
          <a:spcPct val="0"/>
        </a:spcBef>
        <a:spcAft>
          <a:spcPct val="0"/>
        </a:spcAft>
        <a:defRPr kumimoji="1" sz="4400">
          <a:solidFill>
            <a:schemeClr val="tx1"/>
          </a:solidFill>
          <a:latin typeface="Calibri" pitchFamily="34" charset="0"/>
          <a:ea typeface="ＭＳ Ｐゴシック" charset="-128"/>
        </a:defRPr>
      </a:lvl8pPr>
      <a:lvl9pPr marL="1828800" algn="ctr" rtl="0" eaLnBrk="1" fontAlgn="base" hangingPunct="1">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1" fontAlgn="base" hangingPunct="1">
        <a:spcBef>
          <a:spcPct val="20000"/>
        </a:spcBef>
        <a:spcAft>
          <a:spcPct val="0"/>
        </a:spcAft>
        <a:buClr>
          <a:srgbClr val="558ED5"/>
        </a:buClr>
        <a:buFont typeface="Wingdings" pitchFamily="2" charset="2"/>
        <a:buChar char="p"/>
        <a:defRPr kumimoji="1" lang="ja-JP" altLang="en-US" sz="3200" kern="1200" baseline="0" dirty="0" smtClean="0">
          <a:solidFill>
            <a:schemeClr val="tx1"/>
          </a:solidFill>
          <a:latin typeface="+mn-lt"/>
          <a:ea typeface="+mn-ea"/>
          <a:cs typeface="Times New Roman" panose="02020603050405020304" pitchFamily="18" charset="0"/>
        </a:defRPr>
      </a:lvl1pPr>
      <a:lvl2pPr marL="827088" indent="-457200" algn="l" rtl="0" eaLnBrk="1" fontAlgn="base" hangingPunct="1">
        <a:spcBef>
          <a:spcPct val="20000"/>
        </a:spcBef>
        <a:spcAft>
          <a:spcPct val="0"/>
        </a:spcAft>
        <a:buClr>
          <a:srgbClr val="92D050"/>
        </a:buClr>
        <a:buFont typeface="Wingdings" pitchFamily="2" charset="2"/>
        <a:buChar char="p"/>
        <a:defRPr kumimoji="1" lang="ja-JP" altLang="en-US" sz="2800" kern="1200" baseline="0" dirty="0" smtClean="0">
          <a:solidFill>
            <a:schemeClr val="tx1"/>
          </a:solidFill>
          <a:latin typeface="+mn-lt"/>
          <a:ea typeface="+mn-ea"/>
          <a:cs typeface="+mn-cs"/>
        </a:defRPr>
      </a:lvl2pPr>
      <a:lvl3pPr marL="1077913" indent="-163513" algn="l" rtl="0" eaLnBrk="1" fontAlgn="base" hangingPunct="1">
        <a:spcBef>
          <a:spcPct val="20000"/>
        </a:spcBef>
        <a:spcAft>
          <a:spcPct val="0"/>
        </a:spcAft>
        <a:buClr>
          <a:srgbClr val="FAC090"/>
        </a:buClr>
        <a:buFont typeface="Wingdings" pitchFamily="2" charset="2"/>
        <a:buChar char="p"/>
        <a:defRPr kumimoji="1" lang="ja-JP" altLang="en-US" sz="2400" kern="1200" baseline="0" dirty="0" smtClean="0">
          <a:solidFill>
            <a:schemeClr val="tx1"/>
          </a:solidFill>
          <a:latin typeface="+mn-lt"/>
          <a:ea typeface="+mn-ea"/>
          <a:cs typeface="+mn-cs"/>
        </a:defRPr>
      </a:lvl3pPr>
      <a:lvl4pPr marL="1631950" indent="-342900" algn="l" rtl="0" eaLnBrk="1" fontAlgn="base" hangingPunct="1">
        <a:spcBef>
          <a:spcPct val="20000"/>
        </a:spcBef>
        <a:spcAft>
          <a:spcPct val="0"/>
        </a:spcAft>
        <a:buClr>
          <a:srgbClr val="558ED5"/>
        </a:buClr>
        <a:buFont typeface="Wingdings" pitchFamily="2" charset="2"/>
        <a:buChar char="p"/>
        <a:defRPr kumimoji="1" lang="ja-JP" altLang="en-US" sz="2000" kern="1200" baseline="0" dirty="0" smtClean="0">
          <a:solidFill>
            <a:schemeClr val="tx1"/>
          </a:solidFill>
          <a:latin typeface="+mn-lt"/>
          <a:ea typeface="+mn-ea"/>
          <a:cs typeface="+mn-cs"/>
        </a:defRPr>
      </a:lvl4pPr>
      <a:lvl5pPr marL="2022475" indent="-285750" algn="l" rtl="0" eaLnBrk="1" fontAlgn="base" hangingPunct="1">
        <a:spcBef>
          <a:spcPct val="20000"/>
        </a:spcBef>
        <a:spcAft>
          <a:spcPct val="0"/>
        </a:spcAft>
        <a:buClr>
          <a:srgbClr val="558ED5"/>
        </a:buClr>
        <a:buFont typeface="Wingdings" pitchFamily="2" charset="2"/>
        <a:buChar char="p"/>
        <a:defRPr kumimoji="1" lang="ja-JP" altLang="en-US" sz="1800" kern="1200" baseline="0" dirty="0" smtClean="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タイトル 1"/>
          <p:cNvSpPr>
            <a:spLocks noGrp="1"/>
          </p:cNvSpPr>
          <p:nvPr>
            <p:ph type="ctrTitle"/>
          </p:nvPr>
        </p:nvSpPr>
        <p:spPr/>
        <p:txBody>
          <a:bodyPr/>
          <a:lstStyle/>
          <a:p>
            <a:r>
              <a:rPr lang="ja-JP" altLang="en-US" dirty="0"/>
              <a:t>疑似ラベルを用いた遠赤外線画像からの物体検出</a:t>
            </a:r>
          </a:p>
        </p:txBody>
      </p:sp>
      <p:sp>
        <p:nvSpPr>
          <p:cNvPr id="3" name="サブタイトル 2"/>
          <p:cNvSpPr>
            <a:spLocks noGrp="1"/>
          </p:cNvSpPr>
          <p:nvPr>
            <p:ph type="subTitle" idx="1"/>
          </p:nvPr>
        </p:nvSpPr>
        <p:spPr/>
        <p:txBody>
          <a:bodyPr/>
          <a:lstStyle/>
          <a:p>
            <a:r>
              <a:rPr lang="ja-JP" altLang="en-US" dirty="0"/>
              <a:t>目加田研究室 </a:t>
            </a:r>
            <a:r>
              <a:rPr lang="en-US" altLang="ja-JP" dirty="0"/>
              <a:t>4</a:t>
            </a:r>
            <a:r>
              <a:rPr lang="ja-JP" altLang="en-US" dirty="0"/>
              <a:t>年</a:t>
            </a:r>
            <a:endParaRPr lang="en-US" altLang="ja-JP" dirty="0"/>
          </a:p>
          <a:p>
            <a:r>
              <a:rPr lang="ja-JP" altLang="en-US" dirty="0"/>
              <a:t>加藤 達也</a:t>
            </a:r>
          </a:p>
        </p:txBody>
      </p:sp>
    </p:spTree>
    <p:extLst>
      <p:ext uri="{BB962C8B-B14F-4D97-AF65-F5344CB8AC3E}">
        <p14:creationId xmlns:p14="http://schemas.microsoft.com/office/powerpoint/2010/main" val="37101441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3B9BEA-C157-A0A4-34C9-C58AF318C647}"/>
              </a:ext>
            </a:extLst>
          </p:cNvPr>
          <p:cNvSpPr>
            <a:spLocks noGrp="1"/>
          </p:cNvSpPr>
          <p:nvPr>
            <p:ph type="title"/>
          </p:nvPr>
        </p:nvSpPr>
        <p:spPr/>
        <p:txBody>
          <a:bodyPr/>
          <a:lstStyle/>
          <a:p>
            <a:r>
              <a:rPr lang="ja-JP" altLang="en-US" dirty="0"/>
              <a:t>提案手法</a:t>
            </a:r>
            <a:endParaRPr kumimoji="1" lang="ja-JP" altLang="en-US" dirty="0"/>
          </a:p>
        </p:txBody>
      </p:sp>
      <p:sp>
        <p:nvSpPr>
          <p:cNvPr id="3" name="コンテンツ プレースホルダー 2">
            <a:extLst>
              <a:ext uri="{FF2B5EF4-FFF2-40B4-BE49-F238E27FC236}">
                <a16:creationId xmlns:a16="http://schemas.microsoft.com/office/drawing/2014/main" id="{0BB2FC22-1CDD-841C-5A9C-5F8F7BC738E0}"/>
              </a:ext>
            </a:extLst>
          </p:cNvPr>
          <p:cNvSpPr>
            <a:spLocks noGrp="1"/>
          </p:cNvSpPr>
          <p:nvPr>
            <p:ph idx="1"/>
          </p:nvPr>
        </p:nvSpPr>
        <p:spPr/>
        <p:txBody>
          <a:bodyPr/>
          <a:lstStyle/>
          <a:p>
            <a:r>
              <a:rPr kumimoji="1" lang="en-US" altLang="ja-JP" dirty="0" err="1"/>
              <a:t>FocalLoss</a:t>
            </a:r>
            <a:r>
              <a:rPr lang="en-US" altLang="ja-JP" baseline="30000" dirty="0"/>
              <a:t>[5]</a:t>
            </a:r>
          </a:p>
          <a:p>
            <a:pPr lvl="1"/>
            <a:r>
              <a:rPr lang="en-US" altLang="ja-JP" dirty="0" err="1"/>
              <a:t>BCELoss</a:t>
            </a:r>
            <a:r>
              <a:rPr kumimoji="1" lang="ja-JP" altLang="en-US" dirty="0"/>
              <a:t>をベースとした損失関数</a:t>
            </a:r>
            <a:endParaRPr kumimoji="1" lang="en-US" altLang="ja-JP" dirty="0"/>
          </a:p>
          <a:p>
            <a:pPr lvl="1"/>
            <a:r>
              <a:rPr lang="en-US" altLang="ja-JP" dirty="0" err="1"/>
              <a:t>BCELoss</a:t>
            </a:r>
            <a:r>
              <a:rPr lang="ja-JP" altLang="en-US" dirty="0"/>
              <a:t>は</a:t>
            </a:r>
            <a:r>
              <a:rPr lang="ja-JP" altLang="en-US" dirty="0">
                <a:solidFill>
                  <a:srgbClr val="00B0F0"/>
                </a:solidFill>
              </a:rPr>
              <a:t>全てのサンプル</a:t>
            </a:r>
            <a:r>
              <a:rPr lang="ja-JP" altLang="en-US" dirty="0"/>
              <a:t>を同じ重みで扱う</a:t>
            </a:r>
            <a:endParaRPr lang="en-US" altLang="ja-JP" dirty="0"/>
          </a:p>
          <a:p>
            <a:pPr lvl="1"/>
            <a:r>
              <a:rPr kumimoji="1" lang="en-US" altLang="ja-JP" dirty="0" err="1"/>
              <a:t>FocalLoss</a:t>
            </a:r>
            <a:r>
              <a:rPr kumimoji="1" lang="ja-JP" altLang="en-US" dirty="0"/>
              <a:t>は</a:t>
            </a:r>
            <a:r>
              <a:rPr kumimoji="1" lang="ja-JP" altLang="en-US" dirty="0">
                <a:solidFill>
                  <a:srgbClr val="FF0000"/>
                </a:solidFill>
              </a:rPr>
              <a:t>難しいサンプル</a:t>
            </a:r>
            <a:r>
              <a:rPr kumimoji="1" lang="en-US" altLang="ja-JP" dirty="0"/>
              <a:t>(=</a:t>
            </a:r>
            <a:r>
              <a:rPr kumimoji="1" lang="ja-JP" altLang="en-US" dirty="0"/>
              <a:t>正解確率が低い</a:t>
            </a:r>
            <a:r>
              <a:rPr kumimoji="1" lang="en-US" altLang="ja-JP" dirty="0"/>
              <a:t>)</a:t>
            </a:r>
            <a:r>
              <a:rPr kumimoji="1" lang="ja-JP" altLang="en-US" dirty="0"/>
              <a:t>に重み</a:t>
            </a:r>
            <a:endParaRPr kumimoji="1" lang="en-US" altLang="ja-JP" dirty="0"/>
          </a:p>
          <a:p>
            <a:pPr lvl="2"/>
            <a:r>
              <a:rPr lang="ja-JP" altLang="en-US" dirty="0"/>
              <a:t>学習データが少ないクラスなどに重み</a:t>
            </a:r>
            <a:endParaRPr lang="en-US" altLang="ja-JP" dirty="0"/>
          </a:p>
          <a:p>
            <a:pPr lvl="2"/>
            <a:r>
              <a:rPr kumimoji="1" lang="ja-JP" altLang="en-US" dirty="0"/>
              <a:t>クラス不均衡に効果的な損失関数</a:t>
            </a:r>
          </a:p>
        </p:txBody>
      </p:sp>
      <p:pic>
        <p:nvPicPr>
          <p:cNvPr id="5" name="図 4">
            <a:extLst>
              <a:ext uri="{FF2B5EF4-FFF2-40B4-BE49-F238E27FC236}">
                <a16:creationId xmlns:a16="http://schemas.microsoft.com/office/drawing/2014/main" id="{6AB8BDD3-A4EC-642A-0E82-0AEE9E490C4A}"/>
              </a:ext>
            </a:extLst>
          </p:cNvPr>
          <p:cNvPicPr>
            <a:picLocks noChangeAspect="1"/>
          </p:cNvPicPr>
          <p:nvPr/>
        </p:nvPicPr>
        <p:blipFill>
          <a:blip r:embed="rId3"/>
          <a:stretch>
            <a:fillRect/>
          </a:stretch>
        </p:blipFill>
        <p:spPr>
          <a:xfrm>
            <a:off x="7415939" y="3429000"/>
            <a:ext cx="4078389" cy="3325920"/>
          </a:xfrm>
          <a:prstGeom prst="rect">
            <a:avLst/>
          </a:prstGeom>
        </p:spPr>
      </p:pic>
    </p:spTree>
    <p:extLst>
      <p:ext uri="{BB962C8B-B14F-4D97-AF65-F5344CB8AC3E}">
        <p14:creationId xmlns:p14="http://schemas.microsoft.com/office/powerpoint/2010/main" val="2430090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295EAC-1E0F-4216-90AA-7A00993C2C3F}"/>
              </a:ext>
            </a:extLst>
          </p:cNvPr>
          <p:cNvSpPr>
            <a:spLocks noGrp="1"/>
          </p:cNvSpPr>
          <p:nvPr>
            <p:ph type="title"/>
          </p:nvPr>
        </p:nvSpPr>
        <p:spPr/>
        <p:txBody>
          <a:bodyPr/>
          <a:lstStyle/>
          <a:p>
            <a:r>
              <a:rPr lang="ja-JP" altLang="en-US" dirty="0"/>
              <a:t>評価実験</a:t>
            </a:r>
            <a:endParaRPr kumimoji="1" lang="ja-JP" altLang="en-US" dirty="0"/>
          </a:p>
        </p:txBody>
      </p:sp>
      <p:sp>
        <p:nvSpPr>
          <p:cNvPr id="3" name="コンテンツ プレースホルダー 2">
            <a:extLst>
              <a:ext uri="{FF2B5EF4-FFF2-40B4-BE49-F238E27FC236}">
                <a16:creationId xmlns:a16="http://schemas.microsoft.com/office/drawing/2014/main" id="{81A75D2D-7EEA-460B-AA4C-856AFDC24138}"/>
              </a:ext>
            </a:extLst>
          </p:cNvPr>
          <p:cNvSpPr>
            <a:spLocks noGrp="1"/>
          </p:cNvSpPr>
          <p:nvPr>
            <p:ph idx="1"/>
          </p:nvPr>
        </p:nvSpPr>
        <p:spPr/>
        <p:txBody>
          <a:bodyPr/>
          <a:lstStyle/>
          <a:p>
            <a:r>
              <a:rPr kumimoji="1" lang="ja-JP" altLang="en-US" dirty="0"/>
              <a:t>実験用データセット</a:t>
            </a:r>
            <a:r>
              <a:rPr kumimoji="1" lang="en-US" altLang="ja-JP" dirty="0"/>
              <a:t>(FLIR_ADAS_v2)</a:t>
            </a:r>
          </a:p>
          <a:p>
            <a:pPr lvl="1"/>
            <a:r>
              <a:rPr lang="en-US" altLang="ja-JP" dirty="0"/>
              <a:t>VL</a:t>
            </a:r>
            <a:r>
              <a:rPr lang="ja-JP" altLang="en-US" dirty="0"/>
              <a:t>画像</a:t>
            </a:r>
            <a:r>
              <a:rPr lang="en-US" altLang="ja-JP" dirty="0"/>
              <a:t>(509×380px)</a:t>
            </a:r>
            <a:r>
              <a:rPr lang="ja-JP" altLang="en-US" dirty="0"/>
              <a:t>と</a:t>
            </a:r>
            <a:r>
              <a:rPr lang="en-US" altLang="ja-JP" dirty="0"/>
              <a:t>FIR</a:t>
            </a:r>
            <a:r>
              <a:rPr lang="ja-JP" altLang="en-US" dirty="0"/>
              <a:t>画像</a:t>
            </a:r>
            <a:r>
              <a:rPr lang="en-US" altLang="ja-JP" dirty="0"/>
              <a:t>(640×512px)</a:t>
            </a:r>
            <a:r>
              <a:rPr lang="ja-JP" altLang="en-US" dirty="0"/>
              <a:t>のペア</a:t>
            </a:r>
            <a:endParaRPr lang="en-US" altLang="ja-JP" dirty="0"/>
          </a:p>
          <a:p>
            <a:pPr lvl="1"/>
            <a:r>
              <a:rPr kumimoji="1" lang="ja-JP" altLang="en-US" dirty="0"/>
              <a:t>学習用</a:t>
            </a:r>
            <a:r>
              <a:rPr kumimoji="1" lang="en-US" altLang="ja-JP" dirty="0"/>
              <a:t>1,655</a:t>
            </a:r>
            <a:r>
              <a:rPr kumimoji="1" lang="ja-JP" altLang="en-US" dirty="0"/>
              <a:t>ペア、検証用</a:t>
            </a:r>
            <a:r>
              <a:rPr kumimoji="1" lang="en-US" altLang="ja-JP" dirty="0"/>
              <a:t>316</a:t>
            </a:r>
            <a:r>
              <a:rPr kumimoji="1" lang="ja-JP" altLang="en-US" dirty="0"/>
              <a:t>ペア、評価用</a:t>
            </a:r>
            <a:r>
              <a:rPr kumimoji="1" lang="en-US" altLang="ja-JP" dirty="0"/>
              <a:t>3,749</a:t>
            </a:r>
            <a:r>
              <a:rPr kumimoji="1" lang="ja-JP" altLang="en-US" dirty="0"/>
              <a:t>ペア</a:t>
            </a:r>
            <a:endParaRPr kumimoji="1" lang="en-US" altLang="ja-JP" dirty="0"/>
          </a:p>
          <a:p>
            <a:pPr lvl="2"/>
            <a:r>
              <a:rPr lang="ja-JP" altLang="en-US" dirty="0"/>
              <a:t>学習用画像は日中のみ</a:t>
            </a:r>
            <a:endParaRPr lang="en-US" altLang="ja-JP" dirty="0"/>
          </a:p>
          <a:p>
            <a:pPr lvl="1"/>
            <a:r>
              <a:rPr lang="en-US" altLang="ja-JP" dirty="0"/>
              <a:t>V1</a:t>
            </a:r>
            <a:r>
              <a:rPr lang="ja-JP" altLang="en-US" dirty="0"/>
              <a:t>よりも多様なシーンが含まれている</a:t>
            </a:r>
            <a:endParaRPr lang="en-US" altLang="ja-JP" dirty="0"/>
          </a:p>
          <a:p>
            <a:pPr lvl="1"/>
            <a:endParaRPr kumimoji="1" lang="ja-JP" altLang="en-US" dirty="0"/>
          </a:p>
        </p:txBody>
      </p:sp>
      <p:pic>
        <p:nvPicPr>
          <p:cNvPr id="5" name="図 4">
            <a:extLst>
              <a:ext uri="{FF2B5EF4-FFF2-40B4-BE49-F238E27FC236}">
                <a16:creationId xmlns:a16="http://schemas.microsoft.com/office/drawing/2014/main" id="{A16A63E7-5A42-4F73-AF1E-2BB4971D6C9A}"/>
              </a:ext>
            </a:extLst>
          </p:cNvPr>
          <p:cNvPicPr>
            <a:picLocks noChangeAspect="1"/>
          </p:cNvPicPr>
          <p:nvPr/>
        </p:nvPicPr>
        <p:blipFill>
          <a:blip r:embed="rId2"/>
          <a:stretch>
            <a:fillRect/>
          </a:stretch>
        </p:blipFill>
        <p:spPr>
          <a:xfrm>
            <a:off x="1017592" y="4069933"/>
            <a:ext cx="10156816" cy="2536156"/>
          </a:xfrm>
          <a:prstGeom prst="rect">
            <a:avLst/>
          </a:prstGeom>
        </p:spPr>
      </p:pic>
    </p:spTree>
    <p:extLst>
      <p:ext uri="{BB962C8B-B14F-4D97-AF65-F5344CB8AC3E}">
        <p14:creationId xmlns:p14="http://schemas.microsoft.com/office/powerpoint/2010/main" val="29353686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BC1772-2DBB-4B0D-B8EE-10D6A5071123}"/>
              </a:ext>
            </a:extLst>
          </p:cNvPr>
          <p:cNvSpPr>
            <a:spLocks noGrp="1"/>
          </p:cNvSpPr>
          <p:nvPr>
            <p:ph type="title"/>
          </p:nvPr>
        </p:nvSpPr>
        <p:spPr/>
        <p:txBody>
          <a:bodyPr/>
          <a:lstStyle/>
          <a:p>
            <a:r>
              <a:rPr kumimoji="1" lang="ja-JP" altLang="en-US" dirty="0"/>
              <a:t>評価実験</a:t>
            </a:r>
          </a:p>
        </p:txBody>
      </p:sp>
      <p:sp>
        <p:nvSpPr>
          <p:cNvPr id="3" name="コンテンツ プレースホルダー 2">
            <a:extLst>
              <a:ext uri="{FF2B5EF4-FFF2-40B4-BE49-F238E27FC236}">
                <a16:creationId xmlns:a16="http://schemas.microsoft.com/office/drawing/2014/main" id="{8AD35810-DD67-4133-BA8C-423F28F5D468}"/>
              </a:ext>
            </a:extLst>
          </p:cNvPr>
          <p:cNvSpPr>
            <a:spLocks noGrp="1"/>
          </p:cNvSpPr>
          <p:nvPr>
            <p:ph idx="1"/>
          </p:nvPr>
        </p:nvSpPr>
        <p:spPr/>
        <p:txBody>
          <a:bodyPr/>
          <a:lstStyle/>
          <a:p>
            <a:r>
              <a:rPr lang="en-US" altLang="ja-JP" dirty="0"/>
              <a:t>mAP(mean</a:t>
            </a:r>
            <a:r>
              <a:rPr lang="ja-JP" altLang="en-US" dirty="0"/>
              <a:t> </a:t>
            </a:r>
            <a:r>
              <a:rPr lang="en-US" altLang="ja-JP" dirty="0"/>
              <a:t>Average Precision)</a:t>
            </a:r>
            <a:r>
              <a:rPr lang="ja-JP" altLang="en-US" dirty="0"/>
              <a:t>による評価</a:t>
            </a:r>
            <a:endParaRPr lang="en-US" altLang="ja-JP" dirty="0"/>
          </a:p>
          <a:p>
            <a:pPr lvl="1"/>
            <a:r>
              <a:rPr lang="ja-JP" altLang="en-US" dirty="0"/>
              <a:t>モデルが出力する</a:t>
            </a:r>
            <a:r>
              <a:rPr lang="en-US" altLang="ja-JP" dirty="0" err="1"/>
              <a:t>BBox</a:t>
            </a:r>
            <a:r>
              <a:rPr lang="ja-JP" altLang="en-US" dirty="0"/>
              <a:t>と正解の</a:t>
            </a:r>
            <a:r>
              <a:rPr lang="en-US" altLang="ja-JP" dirty="0" err="1"/>
              <a:t>IoU</a:t>
            </a:r>
            <a:r>
              <a:rPr lang="ja-JP" altLang="en-US" dirty="0"/>
              <a:t>（図</a:t>
            </a:r>
            <a:r>
              <a:rPr lang="en-US" altLang="ja-JP" dirty="0"/>
              <a:t>1)</a:t>
            </a:r>
            <a:r>
              <a:rPr lang="ja-JP" altLang="en-US" dirty="0"/>
              <a:t>を計算する</a:t>
            </a:r>
            <a:endParaRPr lang="en-US" altLang="ja-JP" dirty="0"/>
          </a:p>
          <a:p>
            <a:pPr lvl="1"/>
            <a:r>
              <a:rPr lang="en-US" altLang="ja-JP" dirty="0"/>
              <a:t>IoU</a:t>
            </a:r>
            <a:r>
              <a:rPr lang="ja-JP" altLang="en-US" dirty="0"/>
              <a:t>がしきい値以上なら正解</a:t>
            </a:r>
            <a:endParaRPr lang="en-US" altLang="ja-JP" dirty="0"/>
          </a:p>
          <a:p>
            <a:pPr lvl="1"/>
            <a:r>
              <a:rPr lang="ja-JP" altLang="en-US" dirty="0"/>
              <a:t>適合率と再現率の面積が</a:t>
            </a:r>
            <a:r>
              <a:rPr lang="en-US" altLang="ja-JP" dirty="0"/>
              <a:t>AP</a:t>
            </a:r>
            <a:r>
              <a:rPr lang="ja-JP" altLang="en-US" dirty="0"/>
              <a:t>（図</a:t>
            </a:r>
            <a:r>
              <a:rPr lang="en-US" altLang="ja-JP" dirty="0"/>
              <a:t>2)</a:t>
            </a:r>
          </a:p>
          <a:p>
            <a:pPr lvl="1"/>
            <a:r>
              <a:rPr lang="ja-JP" altLang="en-US" dirty="0"/>
              <a:t>各モデルの</a:t>
            </a:r>
            <a:r>
              <a:rPr lang="en-US" altLang="ja-JP" dirty="0"/>
              <a:t>AP</a:t>
            </a:r>
            <a:r>
              <a:rPr lang="ja-JP" altLang="en-US" dirty="0"/>
              <a:t>の平均が</a:t>
            </a:r>
            <a:r>
              <a:rPr lang="en-US" altLang="ja-JP" dirty="0" err="1"/>
              <a:t>mAP</a:t>
            </a:r>
            <a:endParaRPr lang="en-US" altLang="ja-JP" dirty="0"/>
          </a:p>
          <a:p>
            <a:pPr lvl="1"/>
            <a:r>
              <a:rPr lang="ja-JP" altLang="en-US" dirty="0"/>
              <a:t>人、車両ごとにも評価</a:t>
            </a:r>
            <a:endParaRPr lang="en-US" altLang="ja-JP" dirty="0"/>
          </a:p>
          <a:p>
            <a:pPr lvl="1"/>
            <a:endParaRPr lang="en-US" altLang="ja-JP" dirty="0"/>
          </a:p>
          <a:p>
            <a:r>
              <a:rPr lang="en-US" altLang="ja-JP" dirty="0"/>
              <a:t>YOLOX-X</a:t>
            </a:r>
            <a:r>
              <a:rPr lang="ja-JP" altLang="en-US" dirty="0"/>
              <a:t>を用いて手法を評価</a:t>
            </a:r>
            <a:endParaRPr lang="en-US" altLang="ja-JP" dirty="0"/>
          </a:p>
          <a:p>
            <a:pPr lvl="1"/>
            <a:r>
              <a:rPr lang="ja-JP" altLang="en-US" dirty="0"/>
              <a:t>従来手法と提案手法の比較</a:t>
            </a:r>
            <a:endParaRPr lang="en-US" altLang="ja-JP" dirty="0"/>
          </a:p>
          <a:p>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910A1CAF-765D-43DB-9C2D-E83E6DF784D3}"/>
              </a:ext>
            </a:extLst>
          </p:cNvPr>
          <p:cNvSpPr>
            <a:spLocks noGrp="1"/>
          </p:cNvSpPr>
          <p:nvPr>
            <p:ph type="sldNum" sz="quarter" idx="10"/>
          </p:nvPr>
        </p:nvSpPr>
        <p:spPr/>
        <p:txBody>
          <a:bodyPr/>
          <a:lstStyle/>
          <a:p>
            <a:pPr>
              <a:defRPr/>
            </a:pPr>
            <a:fld id="{B0F4C665-907E-415A-A241-2277397CE92C}" type="slidenum">
              <a:rPr lang="en-US" altLang="ja-JP" smtClean="0"/>
              <a:pPr>
                <a:defRPr/>
              </a:pPr>
              <a:t>12</a:t>
            </a:fld>
            <a:endParaRPr lang="en-US" dirty="0"/>
          </a:p>
        </p:txBody>
      </p:sp>
      <p:grpSp>
        <p:nvGrpSpPr>
          <p:cNvPr id="17" name="グループ化 16">
            <a:extLst>
              <a:ext uri="{FF2B5EF4-FFF2-40B4-BE49-F238E27FC236}">
                <a16:creationId xmlns:a16="http://schemas.microsoft.com/office/drawing/2014/main" id="{A2815D3C-8002-473F-A92D-CA9F950BDB28}"/>
              </a:ext>
            </a:extLst>
          </p:cNvPr>
          <p:cNvGrpSpPr/>
          <p:nvPr/>
        </p:nvGrpSpPr>
        <p:grpSpPr>
          <a:xfrm>
            <a:off x="7870763" y="2427335"/>
            <a:ext cx="3898836" cy="1380990"/>
            <a:chOff x="7413992" y="1547037"/>
            <a:chExt cx="4387483" cy="1762170"/>
          </a:xfrm>
        </p:grpSpPr>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91A63890-BC75-47D6-9EB8-C806722BECFE}"/>
                    </a:ext>
                  </a:extLst>
                </p:cNvPr>
                <p:cNvSpPr txBox="1"/>
                <p:nvPr/>
              </p:nvSpPr>
              <p:spPr>
                <a:xfrm>
                  <a:off x="7413992" y="1933358"/>
                  <a:ext cx="2647216" cy="90005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altLang="ja-JP" sz="2800" b="1" i="1" dirty="0" smtClean="0">
                            <a:latin typeface="Cambria Math" panose="02040503050406030204" pitchFamily="18" charset="0"/>
                          </a:rPr>
                          <m:t>𝑰𝒐𝑼</m:t>
                        </m:r>
                        <m:r>
                          <a:rPr lang="en-US" altLang="ja-JP" sz="2800" b="1" i="1" dirty="0">
                            <a:latin typeface="Cambria Math" panose="02040503050406030204" pitchFamily="18" charset="0"/>
                          </a:rPr>
                          <m:t> </m:t>
                        </m:r>
                        <m:r>
                          <a:rPr lang="en-US" altLang="ja-JP" sz="2800" b="1" i="1" dirty="0" smtClean="0">
                            <a:latin typeface="Cambria Math" panose="02040503050406030204" pitchFamily="18" charset="0"/>
                          </a:rPr>
                          <m:t>=</m:t>
                        </m:r>
                        <m:r>
                          <a:rPr lang="en-US" altLang="ja-JP" sz="2800" b="1" i="1" dirty="0">
                            <a:latin typeface="Cambria Math" panose="02040503050406030204" pitchFamily="18" charset="0"/>
                          </a:rPr>
                          <m:t> </m:t>
                        </m:r>
                        <m:f>
                          <m:fPr>
                            <m:ctrlPr>
                              <a:rPr lang="en-US" altLang="ja-JP" sz="2800" b="1" i="1" dirty="0" smtClean="0">
                                <a:latin typeface="Cambria Math" panose="02040503050406030204" pitchFamily="18" charset="0"/>
                              </a:rPr>
                            </m:ctrlPr>
                          </m:fPr>
                          <m:num>
                            <m:r>
                              <a:rPr lang="en-US" altLang="ja-JP" sz="2800" b="1" i="1" dirty="0">
                                <a:latin typeface="Cambria Math" panose="02040503050406030204" pitchFamily="18" charset="0"/>
                              </a:rPr>
                              <m:t>𝑨</m:t>
                            </m:r>
                            <m:r>
                              <a:rPr lang="en-US" altLang="ja-JP" sz="2800" b="1" i="1" dirty="0">
                                <a:latin typeface="Cambria Math" panose="02040503050406030204" pitchFamily="18" charset="0"/>
                              </a:rPr>
                              <m:t>∩</m:t>
                            </m:r>
                            <m:r>
                              <a:rPr lang="en-US" altLang="ja-JP" sz="2800" b="1" i="1" dirty="0">
                                <a:latin typeface="Cambria Math" panose="02040503050406030204" pitchFamily="18" charset="0"/>
                              </a:rPr>
                              <m:t>𝑩</m:t>
                            </m:r>
                          </m:num>
                          <m:den>
                            <m:r>
                              <a:rPr lang="en-US" altLang="ja-JP" sz="2800" b="1" i="1" dirty="0">
                                <a:latin typeface="Cambria Math" panose="02040503050406030204" pitchFamily="18" charset="0"/>
                              </a:rPr>
                              <m:t>𝑨</m:t>
                            </m:r>
                            <m:r>
                              <a:rPr lang="en-US" altLang="ja-JP" sz="2800" b="1" i="1" dirty="0">
                                <a:latin typeface="Cambria Math" panose="02040503050406030204" pitchFamily="18" charset="0"/>
                              </a:rPr>
                              <m:t>∪</m:t>
                            </m:r>
                            <m:r>
                              <a:rPr lang="en-US" altLang="ja-JP" sz="2800" b="1" i="1" dirty="0">
                                <a:latin typeface="Cambria Math" panose="02040503050406030204" pitchFamily="18" charset="0"/>
                              </a:rPr>
                              <m:t>𝑩</m:t>
                            </m:r>
                          </m:den>
                        </m:f>
                      </m:oMath>
                    </m:oMathPara>
                  </a14:m>
                  <a:endParaRPr kumimoji="1" lang="ja-JP" altLang="en-US" sz="2800" b="1" dirty="0">
                    <a:latin typeface="+mj-lt"/>
                  </a:endParaRPr>
                </a:p>
              </p:txBody>
            </p:sp>
          </mc:Choice>
          <mc:Fallback xmlns="">
            <p:sp>
              <p:nvSpPr>
                <p:cNvPr id="5" name="テキスト ボックス 4">
                  <a:extLst>
                    <a:ext uri="{FF2B5EF4-FFF2-40B4-BE49-F238E27FC236}">
                      <a16:creationId xmlns:a16="http://schemas.microsoft.com/office/drawing/2014/main" id="{91A63890-BC75-47D6-9EB8-C806722BECFE}"/>
                    </a:ext>
                  </a:extLst>
                </p:cNvPr>
                <p:cNvSpPr txBox="1">
                  <a:spLocks noRot="1" noChangeAspect="1" noMove="1" noResize="1" noEditPoints="1" noAdjustHandles="1" noChangeArrowheads="1" noChangeShapeType="1" noTextEdit="1"/>
                </p:cNvSpPr>
                <p:nvPr/>
              </p:nvSpPr>
              <p:spPr>
                <a:xfrm>
                  <a:off x="7413992" y="1933358"/>
                  <a:ext cx="2647216" cy="900055"/>
                </a:xfrm>
                <a:prstGeom prst="rect">
                  <a:avLst/>
                </a:prstGeom>
                <a:blipFill>
                  <a:blip r:embed="rId3"/>
                  <a:stretch>
                    <a:fillRect/>
                  </a:stretch>
                </a:blipFill>
              </p:spPr>
              <p:txBody>
                <a:bodyPr/>
                <a:lstStyle/>
                <a:p>
                  <a:r>
                    <a:rPr lang="ja-JP" altLang="en-US">
                      <a:noFill/>
                    </a:rPr>
                    <a:t> </a:t>
                  </a:r>
                </a:p>
              </p:txBody>
            </p:sp>
          </mc:Fallback>
        </mc:AlternateContent>
        <p:grpSp>
          <p:nvGrpSpPr>
            <p:cNvPr id="16" name="グループ化 15">
              <a:extLst>
                <a:ext uri="{FF2B5EF4-FFF2-40B4-BE49-F238E27FC236}">
                  <a16:creationId xmlns:a16="http://schemas.microsoft.com/office/drawing/2014/main" id="{E2BF3A67-D56E-4484-A016-024A3E73DF81}"/>
                </a:ext>
              </a:extLst>
            </p:cNvPr>
            <p:cNvGrpSpPr/>
            <p:nvPr/>
          </p:nvGrpSpPr>
          <p:grpSpPr>
            <a:xfrm>
              <a:off x="10088563" y="1547037"/>
              <a:ext cx="1712912" cy="1762170"/>
              <a:chOff x="10088563" y="1547037"/>
              <a:chExt cx="1712912" cy="1762170"/>
            </a:xfrm>
          </p:grpSpPr>
          <p:grpSp>
            <p:nvGrpSpPr>
              <p:cNvPr id="13" name="グループ化 12">
                <a:extLst>
                  <a:ext uri="{FF2B5EF4-FFF2-40B4-BE49-F238E27FC236}">
                    <a16:creationId xmlns:a16="http://schemas.microsoft.com/office/drawing/2014/main" id="{866253CB-FF33-48E7-A752-32E786407ED0}"/>
                  </a:ext>
                </a:extLst>
              </p:cNvPr>
              <p:cNvGrpSpPr/>
              <p:nvPr/>
            </p:nvGrpSpPr>
            <p:grpSpPr>
              <a:xfrm>
                <a:off x="10329530" y="1547037"/>
                <a:ext cx="1263503" cy="674102"/>
                <a:chOff x="10329530" y="1547037"/>
                <a:chExt cx="1263503" cy="674102"/>
              </a:xfrm>
            </p:grpSpPr>
            <p:sp>
              <p:nvSpPr>
                <p:cNvPr id="6" name="正方形/長方形 5">
                  <a:extLst>
                    <a:ext uri="{FF2B5EF4-FFF2-40B4-BE49-F238E27FC236}">
                      <a16:creationId xmlns:a16="http://schemas.microsoft.com/office/drawing/2014/main" id="{8DD7BBD4-DBB3-4509-AA38-4CFB830095A0}"/>
                    </a:ext>
                  </a:extLst>
                </p:cNvPr>
                <p:cNvSpPr/>
                <p:nvPr/>
              </p:nvSpPr>
              <p:spPr>
                <a:xfrm>
                  <a:off x="10329530" y="1547037"/>
                  <a:ext cx="786810" cy="4678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D45593E1-0003-461D-ACB0-1DCA10BF8169}"/>
                    </a:ext>
                  </a:extLst>
                </p:cNvPr>
                <p:cNvSpPr/>
                <p:nvPr/>
              </p:nvSpPr>
              <p:spPr>
                <a:xfrm>
                  <a:off x="10806223" y="1753306"/>
                  <a:ext cx="786810" cy="4678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3E4E91C-8AF4-44B2-A7EB-39B1B897A92F}"/>
                    </a:ext>
                  </a:extLst>
                </p:cNvPr>
                <p:cNvSpPr/>
                <p:nvPr/>
              </p:nvSpPr>
              <p:spPr>
                <a:xfrm>
                  <a:off x="10806223" y="1751839"/>
                  <a:ext cx="310117" cy="2630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99D47E32-F923-48CE-8D69-2EEB00CE9120}"/>
                  </a:ext>
                </a:extLst>
              </p:cNvPr>
              <p:cNvGrpSpPr/>
              <p:nvPr/>
            </p:nvGrpSpPr>
            <p:grpSpPr>
              <a:xfrm>
                <a:off x="10359659" y="2635105"/>
                <a:ext cx="1263503" cy="674102"/>
                <a:chOff x="10359659" y="2635105"/>
                <a:chExt cx="1263503" cy="674102"/>
              </a:xfrm>
            </p:grpSpPr>
            <p:sp>
              <p:nvSpPr>
                <p:cNvPr id="9" name="正方形/長方形 8">
                  <a:extLst>
                    <a:ext uri="{FF2B5EF4-FFF2-40B4-BE49-F238E27FC236}">
                      <a16:creationId xmlns:a16="http://schemas.microsoft.com/office/drawing/2014/main" id="{4407D41B-5920-41A4-B119-718360468860}"/>
                    </a:ext>
                  </a:extLst>
                </p:cNvPr>
                <p:cNvSpPr/>
                <p:nvPr/>
              </p:nvSpPr>
              <p:spPr>
                <a:xfrm>
                  <a:off x="10359659" y="2635105"/>
                  <a:ext cx="786810" cy="467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3D05AEF1-10F3-42EB-8E03-016CDE0BFF10}"/>
                    </a:ext>
                  </a:extLst>
                </p:cNvPr>
                <p:cNvSpPr/>
                <p:nvPr/>
              </p:nvSpPr>
              <p:spPr>
                <a:xfrm>
                  <a:off x="10836352" y="2841374"/>
                  <a:ext cx="786810" cy="4678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5F53DF3D-C248-45CB-BF5D-17BA8384A6FB}"/>
                    </a:ext>
                  </a:extLst>
                </p:cNvPr>
                <p:cNvSpPr/>
                <p:nvPr/>
              </p:nvSpPr>
              <p:spPr>
                <a:xfrm>
                  <a:off x="10806223" y="2819400"/>
                  <a:ext cx="325327" cy="2714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 name="直線コネクタ 14">
                <a:extLst>
                  <a:ext uri="{FF2B5EF4-FFF2-40B4-BE49-F238E27FC236}">
                    <a16:creationId xmlns:a16="http://schemas.microsoft.com/office/drawing/2014/main" id="{E88023B3-A040-46CC-8573-E7D1DFFFFC97}"/>
                  </a:ext>
                </a:extLst>
              </p:cNvPr>
              <p:cNvCxnSpPr/>
              <p:nvPr/>
            </p:nvCxnSpPr>
            <p:spPr>
              <a:xfrm>
                <a:off x="10088563" y="2441575"/>
                <a:ext cx="171291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8" name="テキスト ボックス 17">
            <a:extLst>
              <a:ext uri="{FF2B5EF4-FFF2-40B4-BE49-F238E27FC236}">
                <a16:creationId xmlns:a16="http://schemas.microsoft.com/office/drawing/2014/main" id="{3D7F328C-1899-539B-F66B-6C68F9A47872}"/>
              </a:ext>
            </a:extLst>
          </p:cNvPr>
          <p:cNvSpPr txBox="1"/>
          <p:nvPr/>
        </p:nvSpPr>
        <p:spPr>
          <a:xfrm>
            <a:off x="8231624" y="3769855"/>
            <a:ext cx="3546164" cy="646331"/>
          </a:xfrm>
          <a:prstGeom prst="rect">
            <a:avLst/>
          </a:prstGeom>
          <a:noFill/>
        </p:spPr>
        <p:txBody>
          <a:bodyPr wrap="none" rtlCol="0">
            <a:spAutoFit/>
          </a:bodyPr>
          <a:lstStyle/>
          <a:p>
            <a:pPr algn="ctr"/>
            <a:r>
              <a:rPr lang="ja-JP" altLang="en-US" dirty="0">
                <a:latin typeface="+mn-ea"/>
                <a:ea typeface="+mn-ea"/>
              </a:rPr>
              <a:t>図</a:t>
            </a:r>
            <a:r>
              <a:rPr lang="en-US" altLang="ja-JP" dirty="0">
                <a:latin typeface="+mn-ea"/>
                <a:ea typeface="+mn-ea"/>
              </a:rPr>
              <a:t>1</a:t>
            </a:r>
          </a:p>
          <a:p>
            <a:pPr algn="ctr"/>
            <a:r>
              <a:rPr kumimoji="1" lang="en-US" altLang="ja-JP" dirty="0">
                <a:latin typeface="+mn-ea"/>
                <a:ea typeface="+mn-ea"/>
              </a:rPr>
              <a:t>(A=</a:t>
            </a:r>
            <a:r>
              <a:rPr kumimoji="1" lang="ja-JP" altLang="en-US" dirty="0">
                <a:latin typeface="+mn-ea"/>
                <a:ea typeface="+mn-ea"/>
              </a:rPr>
              <a:t>予測ボックス </a:t>
            </a:r>
            <a:r>
              <a:rPr kumimoji="1" lang="en-US" altLang="ja-JP" dirty="0">
                <a:latin typeface="+mn-ea"/>
                <a:ea typeface="+mn-ea"/>
              </a:rPr>
              <a:t>B=</a:t>
            </a:r>
            <a:r>
              <a:rPr kumimoji="1" lang="ja-JP" altLang="en-US" dirty="0">
                <a:latin typeface="+mn-ea"/>
                <a:ea typeface="+mn-ea"/>
              </a:rPr>
              <a:t>正解ボックス</a:t>
            </a:r>
            <a:r>
              <a:rPr kumimoji="1" lang="en-US" altLang="ja-JP" dirty="0">
                <a:latin typeface="+mn-ea"/>
                <a:ea typeface="+mn-ea"/>
              </a:rPr>
              <a:t>)</a:t>
            </a:r>
            <a:endParaRPr kumimoji="1" lang="ja-JP" altLang="en-US" dirty="0">
              <a:latin typeface="+mn-ea"/>
              <a:ea typeface="+mn-ea"/>
            </a:endParaRPr>
          </a:p>
        </p:txBody>
      </p:sp>
      <p:pic>
        <p:nvPicPr>
          <p:cNvPr id="20" name="図 19">
            <a:extLst>
              <a:ext uri="{FF2B5EF4-FFF2-40B4-BE49-F238E27FC236}">
                <a16:creationId xmlns:a16="http://schemas.microsoft.com/office/drawing/2014/main" id="{3E973FA9-15C0-B7A9-D239-6F3CD372E96A}"/>
              </a:ext>
            </a:extLst>
          </p:cNvPr>
          <p:cNvPicPr>
            <a:picLocks noChangeAspect="1"/>
          </p:cNvPicPr>
          <p:nvPr/>
        </p:nvPicPr>
        <p:blipFill>
          <a:blip r:embed="rId4"/>
          <a:stretch>
            <a:fillRect/>
          </a:stretch>
        </p:blipFill>
        <p:spPr>
          <a:xfrm>
            <a:off x="8675980" y="4344942"/>
            <a:ext cx="2840040" cy="2130031"/>
          </a:xfrm>
          <a:prstGeom prst="rect">
            <a:avLst/>
          </a:prstGeom>
        </p:spPr>
      </p:pic>
      <p:sp>
        <p:nvSpPr>
          <p:cNvPr id="21" name="テキスト ボックス 20">
            <a:extLst>
              <a:ext uri="{FF2B5EF4-FFF2-40B4-BE49-F238E27FC236}">
                <a16:creationId xmlns:a16="http://schemas.microsoft.com/office/drawing/2014/main" id="{ED9F016E-B2BA-1D37-2DCE-887692199620}"/>
              </a:ext>
            </a:extLst>
          </p:cNvPr>
          <p:cNvSpPr txBox="1"/>
          <p:nvPr/>
        </p:nvSpPr>
        <p:spPr>
          <a:xfrm>
            <a:off x="9824130" y="6444925"/>
            <a:ext cx="543739" cy="369332"/>
          </a:xfrm>
          <a:prstGeom prst="rect">
            <a:avLst/>
          </a:prstGeom>
          <a:noFill/>
        </p:spPr>
        <p:txBody>
          <a:bodyPr wrap="none" rtlCol="0">
            <a:spAutoFit/>
          </a:bodyPr>
          <a:lstStyle/>
          <a:p>
            <a:r>
              <a:rPr lang="ja-JP" altLang="en-US" dirty="0">
                <a:latin typeface="+mj-lt"/>
              </a:rPr>
              <a:t>図</a:t>
            </a:r>
            <a:r>
              <a:rPr lang="en-US" altLang="ja-JP" dirty="0">
                <a:latin typeface="+mj-lt"/>
              </a:rPr>
              <a:t>2</a:t>
            </a:r>
          </a:p>
        </p:txBody>
      </p:sp>
    </p:spTree>
    <p:extLst>
      <p:ext uri="{BB962C8B-B14F-4D97-AF65-F5344CB8AC3E}">
        <p14:creationId xmlns:p14="http://schemas.microsoft.com/office/powerpoint/2010/main" val="2435740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C7F2B5-830E-41F6-B31C-D5CF9A9E166E}"/>
              </a:ext>
            </a:extLst>
          </p:cNvPr>
          <p:cNvSpPr>
            <a:spLocks noGrp="1"/>
          </p:cNvSpPr>
          <p:nvPr>
            <p:ph type="title"/>
          </p:nvPr>
        </p:nvSpPr>
        <p:spPr/>
        <p:txBody>
          <a:bodyPr/>
          <a:lstStyle/>
          <a:p>
            <a:r>
              <a:rPr lang="ja-JP" altLang="en-US" dirty="0"/>
              <a:t>実験結果・考察</a:t>
            </a:r>
            <a:endParaRPr kumimoji="1" lang="ja-JP" altLang="en-US" dirty="0"/>
          </a:p>
        </p:txBody>
      </p:sp>
      <p:sp>
        <p:nvSpPr>
          <p:cNvPr id="14" name="コンテンツ プレースホルダー 13">
            <a:extLst>
              <a:ext uri="{FF2B5EF4-FFF2-40B4-BE49-F238E27FC236}">
                <a16:creationId xmlns:a16="http://schemas.microsoft.com/office/drawing/2014/main" id="{17476AB9-3620-4FCE-9FAD-F45F34469F91}"/>
              </a:ext>
            </a:extLst>
          </p:cNvPr>
          <p:cNvSpPr>
            <a:spLocks noGrp="1"/>
          </p:cNvSpPr>
          <p:nvPr>
            <p:ph idx="1"/>
          </p:nvPr>
        </p:nvSpPr>
        <p:spPr/>
        <p:txBody>
          <a:bodyPr/>
          <a:lstStyle/>
          <a:p>
            <a:r>
              <a:rPr kumimoji="1" lang="ja-JP" altLang="en-US" dirty="0"/>
              <a:t>データセットの比較</a:t>
            </a:r>
            <a:endParaRPr kumimoji="1" lang="en-US" altLang="ja-JP" dirty="0"/>
          </a:p>
          <a:p>
            <a:pPr lvl="1"/>
            <a:r>
              <a:rPr lang="en-US" altLang="ja-JP" dirty="0"/>
              <a:t>Person</a:t>
            </a:r>
            <a:r>
              <a:rPr lang="ja-JP" altLang="en-US" dirty="0"/>
              <a:t>は向上、</a:t>
            </a:r>
            <a:r>
              <a:rPr lang="en-US" altLang="ja-JP" dirty="0"/>
              <a:t>Car</a:t>
            </a:r>
            <a:r>
              <a:rPr lang="ja-JP" altLang="en-US" dirty="0"/>
              <a:t>は低下</a:t>
            </a:r>
            <a:endParaRPr lang="en-US" altLang="ja-JP" dirty="0"/>
          </a:p>
          <a:p>
            <a:pPr lvl="2"/>
            <a:r>
              <a:rPr kumimoji="1" lang="ja-JP" altLang="en-US" dirty="0"/>
              <a:t>一概に良し悪しを判断できない</a:t>
            </a:r>
            <a:endParaRPr kumimoji="1" lang="en-US" altLang="ja-JP" dirty="0"/>
          </a:p>
          <a:p>
            <a:pPr marL="357188" lvl="1" indent="0">
              <a:buNone/>
            </a:pPr>
            <a:endParaRPr lang="en-US" altLang="ja-JP" dirty="0"/>
          </a:p>
          <a:p>
            <a:pPr marL="457200" indent="-457200"/>
            <a:r>
              <a:rPr lang="ja-JP" altLang="en-US" dirty="0"/>
              <a:t>損失関数の影響</a:t>
            </a:r>
            <a:endParaRPr lang="en-US" altLang="ja-JP" dirty="0"/>
          </a:p>
          <a:p>
            <a:pPr lvl="1"/>
            <a:r>
              <a:rPr kumimoji="1" lang="en-US" altLang="ja-JP" dirty="0"/>
              <a:t>Person</a:t>
            </a:r>
            <a:r>
              <a:rPr kumimoji="1" lang="ja-JP" altLang="en-US" dirty="0"/>
              <a:t>、</a:t>
            </a:r>
            <a:r>
              <a:rPr kumimoji="1" lang="en-US" altLang="ja-JP" dirty="0"/>
              <a:t>Car</a:t>
            </a:r>
            <a:r>
              <a:rPr kumimoji="1" lang="ja-JP" altLang="en-US" dirty="0"/>
              <a:t>ともに</a:t>
            </a:r>
            <a:r>
              <a:rPr kumimoji="1" lang="en-US" altLang="ja-JP" dirty="0"/>
              <a:t>mAP</a:t>
            </a:r>
            <a:r>
              <a:rPr kumimoji="1" lang="ja-JP" altLang="en-US" dirty="0"/>
              <a:t>向上</a:t>
            </a:r>
            <a:endParaRPr kumimoji="1" lang="en-US" altLang="ja-JP" dirty="0"/>
          </a:p>
          <a:p>
            <a:pPr lvl="2"/>
            <a:r>
              <a:rPr lang="ja-JP" altLang="en-US" dirty="0"/>
              <a:t>しきい値の大きい</a:t>
            </a:r>
            <a:r>
              <a:rPr lang="en-US" altLang="ja-JP" dirty="0"/>
              <a:t>mAP</a:t>
            </a:r>
            <a:r>
              <a:rPr lang="ja-JP" altLang="en-US" dirty="0"/>
              <a:t>は低下</a:t>
            </a:r>
            <a:endParaRPr lang="en-US" altLang="ja-JP" dirty="0"/>
          </a:p>
          <a:p>
            <a:pPr lvl="2"/>
            <a:endParaRPr kumimoji="1" lang="en-US" altLang="ja-JP" dirty="0"/>
          </a:p>
          <a:p>
            <a:r>
              <a:rPr kumimoji="1" lang="ja-JP" altLang="en-US" dirty="0"/>
              <a:t>最も精度の高い環境</a:t>
            </a:r>
            <a:endParaRPr kumimoji="1" lang="en-US" altLang="ja-JP" dirty="0"/>
          </a:p>
          <a:p>
            <a:pPr lvl="1"/>
            <a:r>
              <a:rPr kumimoji="1" lang="ja-JP" altLang="en-US" dirty="0"/>
              <a:t>提案手法</a:t>
            </a:r>
            <a:r>
              <a:rPr kumimoji="1" lang="en-US" altLang="ja-JP" dirty="0"/>
              <a:t>(v2)</a:t>
            </a:r>
            <a:r>
              <a:rPr kumimoji="1" lang="ja-JP" altLang="en-US" dirty="0"/>
              <a:t>が最も高い</a:t>
            </a:r>
            <a:endParaRPr kumimoji="1" lang="en-US" altLang="ja-JP" dirty="0"/>
          </a:p>
          <a:p>
            <a:pPr lvl="1"/>
            <a:endParaRPr lang="en-US" altLang="ja-JP" dirty="0"/>
          </a:p>
          <a:p>
            <a:pPr lvl="1"/>
            <a:endParaRPr kumimoji="1" lang="en-US" altLang="ja-JP" dirty="0"/>
          </a:p>
          <a:p>
            <a:endParaRPr lang="en-US" altLang="ja-JP" dirty="0"/>
          </a:p>
          <a:p>
            <a:endParaRPr lang="en-US" altLang="ja-JP" dirty="0"/>
          </a:p>
          <a:p>
            <a:pPr lvl="1"/>
            <a:endParaRPr lang="en-US" altLang="ja-JP" dirty="0"/>
          </a:p>
        </p:txBody>
      </p:sp>
      <p:graphicFrame>
        <p:nvGraphicFramePr>
          <p:cNvPr id="16" name="コンテンツ プレースホルダー 12">
            <a:extLst>
              <a:ext uri="{FF2B5EF4-FFF2-40B4-BE49-F238E27FC236}">
                <a16:creationId xmlns:a16="http://schemas.microsoft.com/office/drawing/2014/main" id="{05EC68EE-F17B-443D-A3AD-60611F8941B1}"/>
              </a:ext>
            </a:extLst>
          </p:cNvPr>
          <p:cNvGraphicFramePr>
            <a:graphicFrameLocks/>
          </p:cNvGraphicFramePr>
          <p:nvPr>
            <p:extLst>
              <p:ext uri="{D42A27DB-BD31-4B8C-83A1-F6EECF244321}">
                <p14:modId xmlns:p14="http://schemas.microsoft.com/office/powerpoint/2010/main" val="3987906194"/>
              </p:ext>
            </p:extLst>
          </p:nvPr>
        </p:nvGraphicFramePr>
        <p:xfrm>
          <a:off x="5858328" y="1340768"/>
          <a:ext cx="6086930" cy="1854200"/>
        </p:xfrm>
        <a:graphic>
          <a:graphicData uri="http://schemas.openxmlformats.org/drawingml/2006/table">
            <a:tbl>
              <a:tblPr firstRow="1" bandRow="1">
                <a:tableStyleId>{5C22544A-7EE6-4342-B048-85BDC9FD1C3A}</a:tableStyleId>
              </a:tblPr>
              <a:tblGrid>
                <a:gridCol w="1217386">
                  <a:extLst>
                    <a:ext uri="{9D8B030D-6E8A-4147-A177-3AD203B41FA5}">
                      <a16:colId xmlns:a16="http://schemas.microsoft.com/office/drawing/2014/main" val="1495978882"/>
                    </a:ext>
                  </a:extLst>
                </a:gridCol>
                <a:gridCol w="1217386">
                  <a:extLst>
                    <a:ext uri="{9D8B030D-6E8A-4147-A177-3AD203B41FA5}">
                      <a16:colId xmlns:a16="http://schemas.microsoft.com/office/drawing/2014/main" val="737898072"/>
                    </a:ext>
                  </a:extLst>
                </a:gridCol>
                <a:gridCol w="1217386">
                  <a:extLst>
                    <a:ext uri="{9D8B030D-6E8A-4147-A177-3AD203B41FA5}">
                      <a16:colId xmlns:a16="http://schemas.microsoft.com/office/drawing/2014/main" val="4172462355"/>
                    </a:ext>
                  </a:extLst>
                </a:gridCol>
                <a:gridCol w="1217386">
                  <a:extLst>
                    <a:ext uri="{9D8B030D-6E8A-4147-A177-3AD203B41FA5}">
                      <a16:colId xmlns:a16="http://schemas.microsoft.com/office/drawing/2014/main" val="31881922"/>
                    </a:ext>
                  </a:extLst>
                </a:gridCol>
                <a:gridCol w="1217386">
                  <a:extLst>
                    <a:ext uri="{9D8B030D-6E8A-4147-A177-3AD203B41FA5}">
                      <a16:colId xmlns:a16="http://schemas.microsoft.com/office/drawing/2014/main" val="3984728060"/>
                    </a:ext>
                  </a:extLst>
                </a:gridCol>
              </a:tblGrid>
              <a:tr h="370840">
                <a:tc>
                  <a:txBody>
                    <a:bodyPr/>
                    <a:lstStyle/>
                    <a:p>
                      <a:pPr algn="ctr"/>
                      <a:r>
                        <a:rPr kumimoji="1" lang="en-US" altLang="ja-JP" dirty="0"/>
                        <a:t>Version</a:t>
                      </a:r>
                      <a:endParaRPr kumimoji="1" lang="ja-JP" altLang="en-US" dirty="0"/>
                    </a:p>
                  </a:txBody>
                  <a:tcPr>
                    <a:solidFill>
                      <a:schemeClr val="tx2">
                        <a:lumMod val="60000"/>
                        <a:lumOff val="40000"/>
                      </a:schemeClr>
                    </a:solidFill>
                  </a:tcPr>
                </a:tc>
                <a:tc>
                  <a:txBody>
                    <a:bodyPr/>
                    <a:lstStyle/>
                    <a:p>
                      <a:pPr algn="ctr"/>
                      <a:r>
                        <a:rPr kumimoji="1" lang="en-US" altLang="ja-JP" dirty="0"/>
                        <a:t>Category</a:t>
                      </a:r>
                      <a:endParaRPr kumimoji="1" lang="ja-JP" altLang="en-US" dirty="0"/>
                    </a:p>
                  </a:txBody>
                  <a:tcPr>
                    <a:solidFill>
                      <a:schemeClr val="tx2">
                        <a:lumMod val="60000"/>
                        <a:lumOff val="40000"/>
                      </a:schemeClr>
                    </a:solidFill>
                  </a:tcPr>
                </a:tc>
                <a:tc>
                  <a:txBody>
                    <a:bodyPr/>
                    <a:lstStyle/>
                    <a:p>
                      <a:pPr algn="ctr"/>
                      <a:r>
                        <a:rPr kumimoji="1" lang="en-US" altLang="ja-JP" dirty="0" err="1"/>
                        <a:t>mAP</a:t>
                      </a:r>
                      <a:endParaRPr kumimoji="1" lang="ja-JP" altLang="en-US" dirty="0"/>
                    </a:p>
                  </a:txBody>
                  <a:tcPr>
                    <a:solidFill>
                      <a:schemeClr val="tx2">
                        <a:lumMod val="60000"/>
                        <a:lumOff val="40000"/>
                      </a:schemeClr>
                    </a:solidFill>
                  </a:tcPr>
                </a:tc>
                <a:tc>
                  <a:txBody>
                    <a:bodyPr/>
                    <a:lstStyle/>
                    <a:p>
                      <a:pPr algn="ctr"/>
                      <a:r>
                        <a:rPr kumimoji="1" lang="en-US" altLang="ja-JP" dirty="0"/>
                        <a:t>mAP_50</a:t>
                      </a:r>
                      <a:endParaRPr kumimoji="1" lang="ja-JP" altLang="en-US" dirty="0"/>
                    </a:p>
                  </a:txBody>
                  <a:tcPr>
                    <a:solidFill>
                      <a:schemeClr val="tx2">
                        <a:lumMod val="60000"/>
                        <a:lumOff val="40000"/>
                      </a:schemeClr>
                    </a:solidFill>
                  </a:tcPr>
                </a:tc>
                <a:tc>
                  <a:txBody>
                    <a:bodyPr/>
                    <a:lstStyle/>
                    <a:p>
                      <a:pPr algn="ctr"/>
                      <a:r>
                        <a:rPr kumimoji="1" lang="en-US" altLang="ja-JP" dirty="0"/>
                        <a:t>mAP_75</a:t>
                      </a:r>
                      <a:endParaRPr kumimoji="1" lang="ja-JP" altLang="en-US" dirty="0"/>
                    </a:p>
                  </a:txBody>
                  <a:tcPr>
                    <a:solidFill>
                      <a:schemeClr val="tx2">
                        <a:lumMod val="60000"/>
                        <a:lumOff val="40000"/>
                      </a:schemeClr>
                    </a:solidFill>
                  </a:tcPr>
                </a:tc>
                <a:extLst>
                  <a:ext uri="{0D108BD9-81ED-4DB2-BD59-A6C34878D82A}">
                    <a16:rowId xmlns:a16="http://schemas.microsoft.com/office/drawing/2014/main" val="567835479"/>
                  </a:ext>
                </a:extLst>
              </a:tr>
              <a:tr h="370840">
                <a:tc rowSpan="2">
                  <a:txBody>
                    <a:bodyPr/>
                    <a:lstStyle/>
                    <a:p>
                      <a:pPr algn="ctr"/>
                      <a:r>
                        <a:rPr kumimoji="1" lang="ja-JP" altLang="en-US" dirty="0"/>
                        <a:t>従来手法</a:t>
                      </a:r>
                      <a:r>
                        <a:rPr kumimoji="1" lang="en-US" altLang="ja-JP" dirty="0"/>
                        <a:t>(v1)</a:t>
                      </a:r>
                      <a:endParaRPr kumimoji="1" lang="ja-JP" altLang="en-US" dirty="0"/>
                    </a:p>
                  </a:txBody>
                  <a:tcPr>
                    <a:solidFill>
                      <a:schemeClr val="tx2">
                        <a:lumMod val="40000"/>
                        <a:lumOff val="60000"/>
                      </a:schemeClr>
                    </a:solidFill>
                  </a:tcPr>
                </a:tc>
                <a:tc>
                  <a:txBody>
                    <a:bodyPr/>
                    <a:lstStyle/>
                    <a:p>
                      <a:pPr algn="ctr"/>
                      <a:r>
                        <a:rPr kumimoji="1" lang="en-US" altLang="ja-JP" dirty="0"/>
                        <a:t>Person</a:t>
                      </a:r>
                      <a:endParaRPr kumimoji="1" lang="ja-JP" altLang="en-US" dirty="0"/>
                    </a:p>
                  </a:txBody>
                  <a:tcPr>
                    <a:solidFill>
                      <a:schemeClr val="tx2">
                        <a:lumMod val="40000"/>
                        <a:lumOff val="60000"/>
                      </a:schemeClr>
                    </a:solidFill>
                  </a:tcPr>
                </a:tc>
                <a:tc>
                  <a:txBody>
                    <a:bodyPr/>
                    <a:lstStyle/>
                    <a:p>
                      <a:pPr algn="ctr"/>
                      <a:r>
                        <a:rPr kumimoji="1" lang="en-US" altLang="ja-JP" dirty="0"/>
                        <a:t>0.034</a:t>
                      </a:r>
                      <a:endParaRPr kumimoji="1" lang="ja-JP" altLang="en-US" dirty="0"/>
                    </a:p>
                  </a:txBody>
                  <a:tcPr>
                    <a:solidFill>
                      <a:schemeClr val="tx2">
                        <a:lumMod val="40000"/>
                        <a:lumOff val="60000"/>
                      </a:schemeClr>
                    </a:solidFill>
                  </a:tcPr>
                </a:tc>
                <a:tc>
                  <a:txBody>
                    <a:bodyPr/>
                    <a:lstStyle/>
                    <a:p>
                      <a:pPr algn="ctr"/>
                      <a:r>
                        <a:rPr kumimoji="1" lang="en-US" altLang="ja-JP" dirty="0"/>
                        <a:t>0.149</a:t>
                      </a:r>
                      <a:endParaRPr kumimoji="1" lang="ja-JP" altLang="en-US" dirty="0"/>
                    </a:p>
                  </a:txBody>
                  <a:tcPr>
                    <a:solidFill>
                      <a:schemeClr val="tx2">
                        <a:lumMod val="40000"/>
                        <a:lumOff val="60000"/>
                      </a:schemeClr>
                    </a:solidFill>
                  </a:tcPr>
                </a:tc>
                <a:tc>
                  <a:txBody>
                    <a:bodyPr/>
                    <a:lstStyle/>
                    <a:p>
                      <a:pPr algn="ctr"/>
                      <a:r>
                        <a:rPr kumimoji="1" lang="en-US" altLang="ja-JP" dirty="0"/>
                        <a:t>0.002</a:t>
                      </a:r>
                    </a:p>
                  </a:txBody>
                  <a:tcPr>
                    <a:solidFill>
                      <a:schemeClr val="tx2">
                        <a:lumMod val="40000"/>
                        <a:lumOff val="60000"/>
                      </a:schemeClr>
                    </a:solidFill>
                  </a:tcPr>
                </a:tc>
                <a:extLst>
                  <a:ext uri="{0D108BD9-81ED-4DB2-BD59-A6C34878D82A}">
                    <a16:rowId xmlns:a16="http://schemas.microsoft.com/office/drawing/2014/main" val="3267812612"/>
                  </a:ext>
                </a:extLst>
              </a:tr>
              <a:tr h="370840">
                <a:tc vMerge="1">
                  <a:txBody>
                    <a:bodyPr/>
                    <a:lstStyle/>
                    <a:p>
                      <a:endParaRPr kumimoji="1" lang="ja-JP" altLang="en-US" dirty="0"/>
                    </a:p>
                  </a:txBody>
                  <a:tcPr/>
                </a:tc>
                <a:tc>
                  <a:txBody>
                    <a:bodyPr/>
                    <a:lstStyle/>
                    <a:p>
                      <a:pPr algn="ctr"/>
                      <a:r>
                        <a:rPr kumimoji="1" lang="en-US" altLang="ja-JP" dirty="0"/>
                        <a:t>Car</a:t>
                      </a:r>
                      <a:endParaRPr kumimoji="1" lang="ja-JP" altLang="en-US" dirty="0"/>
                    </a:p>
                  </a:txBody>
                  <a:tcPr>
                    <a:solidFill>
                      <a:schemeClr val="tx2">
                        <a:lumMod val="20000"/>
                        <a:lumOff val="80000"/>
                      </a:schemeClr>
                    </a:solidFill>
                  </a:tcPr>
                </a:tc>
                <a:tc>
                  <a:txBody>
                    <a:bodyPr/>
                    <a:lstStyle/>
                    <a:p>
                      <a:pPr algn="ctr"/>
                      <a:r>
                        <a:rPr kumimoji="1" lang="en-US" altLang="ja-JP" dirty="0"/>
                        <a:t>0.274</a:t>
                      </a:r>
                      <a:endParaRPr kumimoji="1" lang="ja-JP" altLang="en-US" dirty="0"/>
                    </a:p>
                  </a:txBody>
                  <a:tcPr>
                    <a:solidFill>
                      <a:schemeClr val="tx2">
                        <a:lumMod val="20000"/>
                        <a:lumOff val="80000"/>
                      </a:schemeClr>
                    </a:solidFill>
                  </a:tcPr>
                </a:tc>
                <a:tc>
                  <a:txBody>
                    <a:bodyPr/>
                    <a:lstStyle/>
                    <a:p>
                      <a:pPr algn="ctr"/>
                      <a:r>
                        <a:rPr kumimoji="1" lang="en-US" altLang="ja-JP" dirty="0"/>
                        <a:t>0.514</a:t>
                      </a:r>
                      <a:endParaRPr kumimoji="1" lang="ja-JP" altLang="en-US" dirty="0"/>
                    </a:p>
                  </a:txBody>
                  <a:tcPr>
                    <a:solidFill>
                      <a:schemeClr val="tx2">
                        <a:lumMod val="20000"/>
                        <a:lumOff val="80000"/>
                      </a:schemeClr>
                    </a:solidFill>
                  </a:tcPr>
                </a:tc>
                <a:tc>
                  <a:txBody>
                    <a:bodyPr/>
                    <a:lstStyle/>
                    <a:p>
                      <a:pPr algn="ctr"/>
                      <a:r>
                        <a:rPr kumimoji="1" lang="en-US" altLang="ja-JP" dirty="0"/>
                        <a:t>0.268</a:t>
                      </a:r>
                    </a:p>
                  </a:txBody>
                  <a:tcPr>
                    <a:solidFill>
                      <a:schemeClr val="tx2">
                        <a:lumMod val="20000"/>
                        <a:lumOff val="80000"/>
                      </a:schemeClr>
                    </a:solidFill>
                  </a:tcPr>
                </a:tc>
                <a:extLst>
                  <a:ext uri="{0D108BD9-81ED-4DB2-BD59-A6C34878D82A}">
                    <a16:rowId xmlns:a16="http://schemas.microsoft.com/office/drawing/2014/main" val="2241991702"/>
                  </a:ext>
                </a:extLst>
              </a:tr>
              <a:tr h="370840">
                <a:tc rowSpan="2">
                  <a:txBody>
                    <a:bodyPr/>
                    <a:lstStyle/>
                    <a:p>
                      <a:pPr algn="ctr"/>
                      <a:r>
                        <a:rPr kumimoji="1" lang="ja-JP" altLang="en-US" dirty="0"/>
                        <a:t>従来手法</a:t>
                      </a:r>
                      <a:br>
                        <a:rPr kumimoji="1" lang="en-US" altLang="ja-JP" dirty="0"/>
                      </a:br>
                      <a:r>
                        <a:rPr kumimoji="1" lang="en-US" altLang="ja-JP" dirty="0"/>
                        <a:t>(v2)</a:t>
                      </a:r>
                      <a:endParaRPr kumimoji="1" lang="ja-JP" altLang="en-US" dirty="0"/>
                    </a:p>
                  </a:txBody>
                  <a:tcPr>
                    <a:solidFill>
                      <a:schemeClr val="tx2">
                        <a:lumMod val="20000"/>
                        <a:lumOff val="80000"/>
                      </a:schemeClr>
                    </a:solidFill>
                  </a:tcPr>
                </a:tc>
                <a:tc>
                  <a:txBody>
                    <a:bodyPr/>
                    <a:lstStyle/>
                    <a:p>
                      <a:pPr algn="ctr"/>
                      <a:r>
                        <a:rPr kumimoji="1" lang="en-US" altLang="ja-JP" dirty="0"/>
                        <a:t>Person</a:t>
                      </a:r>
                      <a:endParaRPr kumimoji="1" lang="ja-JP" altLang="en-US" dirty="0"/>
                    </a:p>
                  </a:txBody>
                  <a:tcPr>
                    <a:solidFill>
                      <a:schemeClr val="tx2">
                        <a:lumMod val="40000"/>
                        <a:lumOff val="60000"/>
                      </a:schemeClr>
                    </a:solidFill>
                  </a:tcPr>
                </a:tc>
                <a:tc>
                  <a:txBody>
                    <a:bodyPr/>
                    <a:lstStyle/>
                    <a:p>
                      <a:pPr algn="ctr"/>
                      <a:r>
                        <a:rPr kumimoji="1" lang="en-US" altLang="ja-JP" dirty="0"/>
                        <a:t>0.045</a:t>
                      </a:r>
                      <a:endParaRPr kumimoji="1" lang="ja-JP" altLang="en-US" dirty="0"/>
                    </a:p>
                  </a:txBody>
                  <a:tcPr>
                    <a:solidFill>
                      <a:schemeClr val="tx2">
                        <a:lumMod val="40000"/>
                        <a:lumOff val="60000"/>
                      </a:schemeClr>
                    </a:solidFill>
                  </a:tcPr>
                </a:tc>
                <a:tc>
                  <a:txBody>
                    <a:bodyPr/>
                    <a:lstStyle/>
                    <a:p>
                      <a:pPr algn="ctr"/>
                      <a:r>
                        <a:rPr kumimoji="1" lang="en-US" altLang="ja-JP" dirty="0"/>
                        <a:t>0.148</a:t>
                      </a:r>
                      <a:endParaRPr kumimoji="1" lang="ja-JP" altLang="en-US" dirty="0"/>
                    </a:p>
                  </a:txBody>
                  <a:tcPr>
                    <a:solidFill>
                      <a:schemeClr val="tx2">
                        <a:lumMod val="40000"/>
                        <a:lumOff val="60000"/>
                      </a:schemeClr>
                    </a:solidFill>
                  </a:tcPr>
                </a:tc>
                <a:tc>
                  <a:txBody>
                    <a:bodyPr/>
                    <a:lstStyle/>
                    <a:p>
                      <a:pPr algn="ctr"/>
                      <a:r>
                        <a:rPr kumimoji="1" lang="en-US" altLang="ja-JP" dirty="0"/>
                        <a:t>0.02</a:t>
                      </a:r>
                      <a:endParaRPr kumimoji="1" lang="ja-JP" altLang="en-US" dirty="0"/>
                    </a:p>
                  </a:txBody>
                  <a:tcPr>
                    <a:solidFill>
                      <a:schemeClr val="tx2">
                        <a:lumMod val="40000"/>
                        <a:lumOff val="60000"/>
                      </a:schemeClr>
                    </a:solidFill>
                  </a:tcPr>
                </a:tc>
                <a:extLst>
                  <a:ext uri="{0D108BD9-81ED-4DB2-BD59-A6C34878D82A}">
                    <a16:rowId xmlns:a16="http://schemas.microsoft.com/office/drawing/2014/main" val="1393515532"/>
                  </a:ext>
                </a:extLst>
              </a:tr>
              <a:tr h="370840">
                <a:tc vMerge="1">
                  <a:txBody>
                    <a:bodyPr/>
                    <a:lstStyle/>
                    <a:p>
                      <a:endParaRPr kumimoji="1" lang="ja-JP" altLang="en-US" dirty="0"/>
                    </a:p>
                  </a:txBody>
                  <a:tcPr/>
                </a:tc>
                <a:tc>
                  <a:txBody>
                    <a:bodyPr/>
                    <a:lstStyle/>
                    <a:p>
                      <a:pPr algn="ctr"/>
                      <a:r>
                        <a:rPr kumimoji="1" lang="en-US" altLang="ja-JP" dirty="0"/>
                        <a:t>Car</a:t>
                      </a:r>
                      <a:endParaRPr kumimoji="1" lang="ja-JP" altLang="en-US" dirty="0"/>
                    </a:p>
                  </a:txBody>
                  <a:tcPr>
                    <a:solidFill>
                      <a:schemeClr val="tx2">
                        <a:lumMod val="20000"/>
                        <a:lumOff val="80000"/>
                      </a:schemeClr>
                    </a:solidFill>
                  </a:tcPr>
                </a:tc>
                <a:tc>
                  <a:txBody>
                    <a:bodyPr/>
                    <a:lstStyle/>
                    <a:p>
                      <a:pPr algn="ctr"/>
                      <a:r>
                        <a:rPr kumimoji="1" lang="en-US" altLang="ja-JP" dirty="0"/>
                        <a:t>0.242</a:t>
                      </a:r>
                      <a:endParaRPr kumimoji="1" lang="ja-JP" altLang="en-US" dirty="0"/>
                    </a:p>
                  </a:txBody>
                  <a:tcPr>
                    <a:solidFill>
                      <a:schemeClr val="tx2">
                        <a:lumMod val="20000"/>
                        <a:lumOff val="80000"/>
                      </a:schemeClr>
                    </a:solidFill>
                  </a:tcPr>
                </a:tc>
                <a:tc>
                  <a:txBody>
                    <a:bodyPr/>
                    <a:lstStyle/>
                    <a:p>
                      <a:pPr algn="ctr"/>
                      <a:r>
                        <a:rPr kumimoji="1" lang="en-US" altLang="ja-JP" dirty="0"/>
                        <a:t>0.471</a:t>
                      </a:r>
                      <a:endParaRPr kumimoji="1" lang="ja-JP" altLang="en-US" dirty="0"/>
                    </a:p>
                  </a:txBody>
                  <a:tcPr>
                    <a:solidFill>
                      <a:schemeClr val="tx2">
                        <a:lumMod val="20000"/>
                        <a:lumOff val="80000"/>
                      </a:schemeClr>
                    </a:solidFill>
                  </a:tcPr>
                </a:tc>
                <a:tc>
                  <a:txBody>
                    <a:bodyPr/>
                    <a:lstStyle/>
                    <a:p>
                      <a:pPr algn="ctr"/>
                      <a:r>
                        <a:rPr kumimoji="1" lang="en-US" altLang="ja-JP" dirty="0"/>
                        <a:t>0.223</a:t>
                      </a:r>
                      <a:endParaRPr kumimoji="1" lang="ja-JP" altLang="en-US" dirty="0"/>
                    </a:p>
                  </a:txBody>
                  <a:tcPr>
                    <a:solidFill>
                      <a:schemeClr val="tx2">
                        <a:lumMod val="20000"/>
                        <a:lumOff val="80000"/>
                      </a:schemeClr>
                    </a:solidFill>
                  </a:tcPr>
                </a:tc>
                <a:extLst>
                  <a:ext uri="{0D108BD9-81ED-4DB2-BD59-A6C34878D82A}">
                    <a16:rowId xmlns:a16="http://schemas.microsoft.com/office/drawing/2014/main" val="1369776113"/>
                  </a:ext>
                </a:extLst>
              </a:tr>
            </a:tbl>
          </a:graphicData>
        </a:graphic>
      </p:graphicFrame>
      <p:graphicFrame>
        <p:nvGraphicFramePr>
          <p:cNvPr id="4" name="表 3">
            <a:extLst>
              <a:ext uri="{FF2B5EF4-FFF2-40B4-BE49-F238E27FC236}">
                <a16:creationId xmlns:a16="http://schemas.microsoft.com/office/drawing/2014/main" id="{54FDCB43-F432-BCF2-B861-FD43F5CE5854}"/>
              </a:ext>
            </a:extLst>
          </p:cNvPr>
          <p:cNvGraphicFramePr/>
          <p:nvPr>
            <p:extLst>
              <p:ext uri="{D42A27DB-BD31-4B8C-83A1-F6EECF244321}">
                <p14:modId xmlns:p14="http://schemas.microsoft.com/office/powerpoint/2010/main" val="173790352"/>
              </p:ext>
            </p:extLst>
          </p:nvPr>
        </p:nvGraphicFramePr>
        <p:xfrm>
          <a:off x="5858328" y="3555008"/>
          <a:ext cx="6086930" cy="1854200"/>
        </p:xfrm>
        <a:graphic>
          <a:graphicData uri="http://schemas.openxmlformats.org/drawingml/2006/table">
            <a:tbl>
              <a:tblPr firstRow="1" bandRow="1">
                <a:tableStyleId>{5C22544A-7EE6-4342-B048-85BDC9FD1C3A}</a:tableStyleId>
              </a:tblPr>
              <a:tblGrid>
                <a:gridCol w="1217386">
                  <a:extLst>
                    <a:ext uri="{9D8B030D-6E8A-4147-A177-3AD203B41FA5}">
                      <a16:colId xmlns:a16="http://schemas.microsoft.com/office/drawing/2014/main" val="1078213789"/>
                    </a:ext>
                  </a:extLst>
                </a:gridCol>
                <a:gridCol w="1217386">
                  <a:extLst>
                    <a:ext uri="{9D8B030D-6E8A-4147-A177-3AD203B41FA5}">
                      <a16:colId xmlns:a16="http://schemas.microsoft.com/office/drawing/2014/main" val="3191420518"/>
                    </a:ext>
                  </a:extLst>
                </a:gridCol>
                <a:gridCol w="1217386">
                  <a:extLst>
                    <a:ext uri="{9D8B030D-6E8A-4147-A177-3AD203B41FA5}">
                      <a16:colId xmlns:a16="http://schemas.microsoft.com/office/drawing/2014/main" val="3055126769"/>
                    </a:ext>
                  </a:extLst>
                </a:gridCol>
                <a:gridCol w="1217386">
                  <a:extLst>
                    <a:ext uri="{9D8B030D-6E8A-4147-A177-3AD203B41FA5}">
                      <a16:colId xmlns:a16="http://schemas.microsoft.com/office/drawing/2014/main" val="1650534784"/>
                    </a:ext>
                  </a:extLst>
                </a:gridCol>
                <a:gridCol w="1217386">
                  <a:extLst>
                    <a:ext uri="{9D8B030D-6E8A-4147-A177-3AD203B41FA5}">
                      <a16:colId xmlns:a16="http://schemas.microsoft.com/office/drawing/2014/main" val="2798906412"/>
                    </a:ext>
                  </a:extLst>
                </a:gridCol>
              </a:tblGrid>
              <a:tr h="370840">
                <a:tc>
                  <a:txBody>
                    <a:bodyPr/>
                    <a:lstStyle/>
                    <a:p>
                      <a:pPr algn="ctr"/>
                      <a:r>
                        <a:rPr kumimoji="1" lang="en-US" altLang="ja-JP" b="1" dirty="0">
                          <a:solidFill>
                            <a:schemeClr val="bg1"/>
                          </a:solidFill>
                        </a:rPr>
                        <a:t>Version</a:t>
                      </a:r>
                    </a:p>
                  </a:txBody>
                  <a:tcPr>
                    <a:solidFill>
                      <a:schemeClr val="tx2">
                        <a:lumMod val="60000"/>
                        <a:lumOff val="40000"/>
                      </a:schemeClr>
                    </a:solidFill>
                  </a:tcPr>
                </a:tc>
                <a:tc>
                  <a:txBody>
                    <a:bodyPr/>
                    <a:lstStyle/>
                    <a:p>
                      <a:pPr algn="ctr"/>
                      <a:r>
                        <a:rPr kumimoji="1" lang="en-US" altLang="ja-JP" b="1" dirty="0">
                          <a:solidFill>
                            <a:schemeClr val="bg1"/>
                          </a:solidFill>
                        </a:rPr>
                        <a:t>Category</a:t>
                      </a:r>
                      <a:endParaRPr kumimoji="1" lang="ja-JP" altLang="en-US" b="1" dirty="0">
                        <a:solidFill>
                          <a:schemeClr val="bg1"/>
                        </a:solidFill>
                      </a:endParaRPr>
                    </a:p>
                  </a:txBody>
                  <a:tcPr>
                    <a:solidFill>
                      <a:schemeClr val="tx2">
                        <a:lumMod val="60000"/>
                        <a:lumOff val="40000"/>
                      </a:schemeClr>
                    </a:solidFill>
                  </a:tcPr>
                </a:tc>
                <a:tc>
                  <a:txBody>
                    <a:bodyPr/>
                    <a:lstStyle/>
                    <a:p>
                      <a:pPr algn="ctr"/>
                      <a:r>
                        <a:rPr kumimoji="1" lang="en-US" altLang="ja-JP" b="1" dirty="0">
                          <a:solidFill>
                            <a:schemeClr val="bg1"/>
                          </a:solidFill>
                        </a:rPr>
                        <a:t>mAP</a:t>
                      </a:r>
                      <a:endParaRPr kumimoji="1" lang="ja-JP" altLang="en-US" b="1" dirty="0">
                        <a:solidFill>
                          <a:schemeClr val="bg1"/>
                        </a:solidFill>
                      </a:endParaRPr>
                    </a:p>
                  </a:txBody>
                  <a:tcPr>
                    <a:solidFill>
                      <a:schemeClr val="tx2">
                        <a:lumMod val="60000"/>
                        <a:lumOff val="40000"/>
                      </a:schemeClr>
                    </a:solidFill>
                  </a:tcPr>
                </a:tc>
                <a:tc>
                  <a:txBody>
                    <a:bodyPr/>
                    <a:lstStyle/>
                    <a:p>
                      <a:pPr algn="ctr"/>
                      <a:r>
                        <a:rPr kumimoji="1" lang="en-US" altLang="ja-JP" b="1" dirty="0">
                          <a:solidFill>
                            <a:schemeClr val="bg1"/>
                          </a:solidFill>
                        </a:rPr>
                        <a:t>mAP_50</a:t>
                      </a:r>
                      <a:endParaRPr kumimoji="1" lang="ja-JP" altLang="en-US" b="1" dirty="0">
                        <a:solidFill>
                          <a:schemeClr val="bg1"/>
                        </a:solidFill>
                      </a:endParaRPr>
                    </a:p>
                  </a:txBody>
                  <a:tcPr>
                    <a:solidFill>
                      <a:schemeClr val="tx2">
                        <a:lumMod val="60000"/>
                        <a:lumOff val="40000"/>
                      </a:schemeClr>
                    </a:solidFill>
                  </a:tcPr>
                </a:tc>
                <a:tc>
                  <a:txBody>
                    <a:bodyPr/>
                    <a:lstStyle/>
                    <a:p>
                      <a:pPr algn="ctr"/>
                      <a:r>
                        <a:rPr kumimoji="1" lang="en-US" altLang="ja-JP" b="1" dirty="0">
                          <a:solidFill>
                            <a:schemeClr val="bg1"/>
                          </a:solidFill>
                        </a:rPr>
                        <a:t>mAP_75</a:t>
                      </a:r>
                      <a:endParaRPr kumimoji="1" lang="ja-JP" altLang="en-US" b="1" dirty="0">
                        <a:solidFill>
                          <a:schemeClr val="bg1"/>
                        </a:solidFill>
                      </a:endParaRPr>
                    </a:p>
                  </a:txBody>
                  <a:tcPr>
                    <a:solidFill>
                      <a:schemeClr val="tx2">
                        <a:lumMod val="60000"/>
                        <a:lumOff val="40000"/>
                      </a:schemeClr>
                    </a:solidFill>
                  </a:tcPr>
                </a:tc>
                <a:extLst>
                  <a:ext uri="{0D108BD9-81ED-4DB2-BD59-A6C34878D82A}">
                    <a16:rowId xmlns:a16="http://schemas.microsoft.com/office/drawing/2014/main" val="2379726591"/>
                  </a:ext>
                </a:extLst>
              </a:tr>
              <a:tr h="370840">
                <a:tc rowSpan="2">
                  <a:txBody>
                    <a:bodyPr/>
                    <a:lstStyle/>
                    <a:p>
                      <a:pPr algn="ctr"/>
                      <a:r>
                        <a:rPr kumimoji="1" lang="ja-JP" altLang="en-US" b="0" dirty="0">
                          <a:solidFill>
                            <a:schemeClr val="tx1"/>
                          </a:solidFill>
                        </a:rPr>
                        <a:t>従来手法</a:t>
                      </a:r>
                      <a:endParaRPr kumimoji="1" lang="en-US" altLang="ja-JP" b="0" dirty="0">
                        <a:solidFill>
                          <a:schemeClr val="tx1"/>
                        </a:solidFill>
                      </a:endParaRPr>
                    </a:p>
                    <a:p>
                      <a:pPr algn="ctr"/>
                      <a:r>
                        <a:rPr kumimoji="1" lang="en-US" altLang="ja-JP" b="0" dirty="0">
                          <a:solidFill>
                            <a:schemeClr val="tx1"/>
                          </a:solidFill>
                        </a:rPr>
                        <a:t>(v1)</a:t>
                      </a:r>
                    </a:p>
                  </a:txBody>
                  <a:tcPr>
                    <a:solidFill>
                      <a:schemeClr val="tx2">
                        <a:lumMod val="40000"/>
                        <a:lumOff val="60000"/>
                      </a:schemeClr>
                    </a:solidFill>
                  </a:tcPr>
                </a:tc>
                <a:tc>
                  <a:txBody>
                    <a:bodyPr/>
                    <a:lstStyle/>
                    <a:p>
                      <a:pPr algn="ctr"/>
                      <a:r>
                        <a:rPr kumimoji="1" lang="en-US" altLang="ja-JP" b="0" dirty="0">
                          <a:solidFill>
                            <a:schemeClr val="tx1"/>
                          </a:solidFill>
                        </a:rPr>
                        <a:t>Person</a:t>
                      </a:r>
                      <a:endParaRPr kumimoji="1" lang="ja-JP" altLang="en-US" b="0" dirty="0">
                        <a:solidFill>
                          <a:schemeClr val="tx1"/>
                        </a:solidFill>
                      </a:endParaRPr>
                    </a:p>
                  </a:txBody>
                  <a:tcPr>
                    <a:solidFill>
                      <a:schemeClr val="tx2">
                        <a:lumMod val="40000"/>
                        <a:lumOff val="60000"/>
                      </a:schemeClr>
                    </a:solidFill>
                  </a:tcPr>
                </a:tc>
                <a:tc>
                  <a:txBody>
                    <a:bodyPr/>
                    <a:lstStyle/>
                    <a:p>
                      <a:pPr algn="ctr"/>
                      <a:r>
                        <a:rPr kumimoji="1" lang="en-US" altLang="ja-JP" b="0" dirty="0">
                          <a:solidFill>
                            <a:schemeClr val="tx1"/>
                          </a:solidFill>
                        </a:rPr>
                        <a:t>0.034</a:t>
                      </a:r>
                      <a:endParaRPr kumimoji="1" lang="ja-JP" altLang="en-US" b="0" dirty="0">
                        <a:solidFill>
                          <a:schemeClr val="tx1"/>
                        </a:solidFill>
                      </a:endParaRPr>
                    </a:p>
                  </a:txBody>
                  <a:tcPr>
                    <a:solidFill>
                      <a:schemeClr val="tx2">
                        <a:lumMod val="40000"/>
                        <a:lumOff val="60000"/>
                      </a:schemeClr>
                    </a:solidFill>
                  </a:tcPr>
                </a:tc>
                <a:tc>
                  <a:txBody>
                    <a:bodyPr/>
                    <a:lstStyle/>
                    <a:p>
                      <a:pPr algn="ctr"/>
                      <a:r>
                        <a:rPr kumimoji="1" lang="en-US" altLang="ja-JP" b="0" dirty="0">
                          <a:solidFill>
                            <a:schemeClr val="tx1"/>
                          </a:solidFill>
                        </a:rPr>
                        <a:t>0.149</a:t>
                      </a:r>
                      <a:endParaRPr kumimoji="1" lang="ja-JP" altLang="en-US" b="0" dirty="0">
                        <a:solidFill>
                          <a:schemeClr val="tx1"/>
                        </a:solidFill>
                      </a:endParaRPr>
                    </a:p>
                  </a:txBody>
                  <a:tcPr>
                    <a:solidFill>
                      <a:schemeClr val="tx2">
                        <a:lumMod val="40000"/>
                        <a:lumOff val="60000"/>
                      </a:schemeClr>
                    </a:solidFill>
                  </a:tcPr>
                </a:tc>
                <a:tc>
                  <a:txBody>
                    <a:bodyPr/>
                    <a:lstStyle/>
                    <a:p>
                      <a:pPr algn="ctr"/>
                      <a:r>
                        <a:rPr kumimoji="1" lang="en-US" altLang="ja-JP" b="0" dirty="0">
                          <a:solidFill>
                            <a:schemeClr val="tx1"/>
                          </a:solidFill>
                        </a:rPr>
                        <a:t>0.002</a:t>
                      </a:r>
                      <a:endParaRPr kumimoji="1" lang="ja-JP" altLang="en-US" b="0" dirty="0">
                        <a:solidFill>
                          <a:schemeClr val="tx1"/>
                        </a:solidFill>
                      </a:endParaRPr>
                    </a:p>
                  </a:txBody>
                  <a:tcPr>
                    <a:solidFill>
                      <a:schemeClr val="tx2">
                        <a:lumMod val="40000"/>
                        <a:lumOff val="60000"/>
                      </a:schemeClr>
                    </a:solidFill>
                  </a:tcPr>
                </a:tc>
                <a:extLst>
                  <a:ext uri="{0D108BD9-81ED-4DB2-BD59-A6C34878D82A}">
                    <a16:rowId xmlns:a16="http://schemas.microsoft.com/office/drawing/2014/main" val="1009300246"/>
                  </a:ext>
                </a:extLst>
              </a:tr>
              <a:tr h="370840">
                <a:tc vMerge="1">
                  <a:txBody>
                    <a:bodyPr/>
                    <a:lstStyle/>
                    <a:p>
                      <a:endParaRPr kumimoji="1" lang="ja-JP" altLang="en-US" dirty="0"/>
                    </a:p>
                  </a:txBody>
                  <a:tcPr/>
                </a:tc>
                <a:tc>
                  <a:txBody>
                    <a:bodyPr/>
                    <a:lstStyle/>
                    <a:p>
                      <a:pPr algn="ctr"/>
                      <a:r>
                        <a:rPr kumimoji="1" lang="en-US" altLang="ja-JP" dirty="0"/>
                        <a:t>Car</a:t>
                      </a:r>
                      <a:endParaRPr kumimoji="1" lang="ja-JP" altLang="en-US" dirty="0"/>
                    </a:p>
                  </a:txBody>
                  <a:tcPr>
                    <a:solidFill>
                      <a:schemeClr val="tx2">
                        <a:lumMod val="20000"/>
                        <a:lumOff val="80000"/>
                      </a:schemeClr>
                    </a:solidFill>
                  </a:tcPr>
                </a:tc>
                <a:tc>
                  <a:txBody>
                    <a:bodyPr/>
                    <a:lstStyle/>
                    <a:p>
                      <a:pPr algn="ctr"/>
                      <a:r>
                        <a:rPr kumimoji="1" lang="en-US" altLang="ja-JP" dirty="0"/>
                        <a:t>0.274</a:t>
                      </a:r>
                      <a:endParaRPr kumimoji="1" lang="ja-JP" altLang="en-US" dirty="0"/>
                    </a:p>
                  </a:txBody>
                  <a:tcPr>
                    <a:solidFill>
                      <a:schemeClr val="tx2">
                        <a:lumMod val="20000"/>
                        <a:lumOff val="80000"/>
                      </a:schemeClr>
                    </a:solidFill>
                  </a:tcPr>
                </a:tc>
                <a:tc>
                  <a:txBody>
                    <a:bodyPr/>
                    <a:lstStyle/>
                    <a:p>
                      <a:pPr algn="ctr"/>
                      <a:r>
                        <a:rPr kumimoji="1" lang="en-US" altLang="ja-JP" dirty="0"/>
                        <a:t>0.514</a:t>
                      </a:r>
                      <a:endParaRPr kumimoji="1" lang="ja-JP" altLang="en-US" dirty="0"/>
                    </a:p>
                  </a:txBody>
                  <a:tcPr>
                    <a:solidFill>
                      <a:schemeClr val="tx2">
                        <a:lumMod val="20000"/>
                        <a:lumOff val="80000"/>
                      </a:schemeClr>
                    </a:solidFill>
                  </a:tcPr>
                </a:tc>
                <a:tc>
                  <a:txBody>
                    <a:bodyPr/>
                    <a:lstStyle/>
                    <a:p>
                      <a:pPr algn="ctr"/>
                      <a:r>
                        <a:rPr kumimoji="1" lang="en-US" altLang="ja-JP" dirty="0"/>
                        <a:t>0.286</a:t>
                      </a:r>
                      <a:endParaRPr kumimoji="1" lang="ja-JP" altLang="en-US" dirty="0"/>
                    </a:p>
                  </a:txBody>
                  <a:tcPr>
                    <a:solidFill>
                      <a:schemeClr val="tx2">
                        <a:lumMod val="20000"/>
                        <a:lumOff val="80000"/>
                      </a:schemeClr>
                    </a:solidFill>
                  </a:tcPr>
                </a:tc>
                <a:extLst>
                  <a:ext uri="{0D108BD9-81ED-4DB2-BD59-A6C34878D82A}">
                    <a16:rowId xmlns:a16="http://schemas.microsoft.com/office/drawing/2014/main" val="3743689237"/>
                  </a:ext>
                </a:extLst>
              </a:tr>
              <a:tr h="370840">
                <a:tc rowSpan="2">
                  <a:txBody>
                    <a:bodyPr/>
                    <a:lstStyle/>
                    <a:p>
                      <a:pPr algn="ctr"/>
                      <a:r>
                        <a:rPr kumimoji="1" lang="ja-JP" altLang="en-US" dirty="0"/>
                        <a:t>提案手法</a:t>
                      </a:r>
                      <a:endParaRPr kumimoji="1" lang="en-US" altLang="ja-JP" dirty="0"/>
                    </a:p>
                    <a:p>
                      <a:pPr algn="ctr"/>
                      <a:r>
                        <a:rPr kumimoji="1" lang="en-US" altLang="ja-JP" dirty="0"/>
                        <a:t>(v1)</a:t>
                      </a:r>
                      <a:endParaRPr kumimoji="1" lang="ja-JP" altLang="en-US" dirty="0"/>
                    </a:p>
                  </a:txBody>
                  <a:tcPr>
                    <a:solidFill>
                      <a:schemeClr val="tx2">
                        <a:lumMod val="20000"/>
                        <a:lumOff val="80000"/>
                      </a:schemeClr>
                    </a:solidFill>
                  </a:tcPr>
                </a:tc>
                <a:tc>
                  <a:txBody>
                    <a:bodyPr/>
                    <a:lstStyle/>
                    <a:p>
                      <a:pPr algn="ctr"/>
                      <a:r>
                        <a:rPr kumimoji="1" lang="en-US" altLang="ja-JP" dirty="0"/>
                        <a:t>Person</a:t>
                      </a:r>
                      <a:endParaRPr kumimoji="1" lang="ja-JP" altLang="en-US" dirty="0"/>
                    </a:p>
                  </a:txBody>
                  <a:tcPr>
                    <a:solidFill>
                      <a:schemeClr val="tx2">
                        <a:lumMod val="40000"/>
                        <a:lumOff val="60000"/>
                      </a:schemeClr>
                    </a:solidFill>
                  </a:tcPr>
                </a:tc>
                <a:tc>
                  <a:txBody>
                    <a:bodyPr/>
                    <a:lstStyle/>
                    <a:p>
                      <a:pPr algn="ctr"/>
                      <a:r>
                        <a:rPr kumimoji="1" lang="en-US" altLang="ja-JP" b="0" dirty="0">
                          <a:solidFill>
                            <a:schemeClr val="tx1"/>
                          </a:solidFill>
                        </a:rPr>
                        <a:t>0.065</a:t>
                      </a:r>
                      <a:endParaRPr kumimoji="1" lang="ja-JP" altLang="en-US" b="0" dirty="0">
                        <a:solidFill>
                          <a:schemeClr val="tx1"/>
                        </a:solidFill>
                      </a:endParaRPr>
                    </a:p>
                  </a:txBody>
                  <a:tcPr>
                    <a:solidFill>
                      <a:schemeClr val="tx2">
                        <a:lumMod val="40000"/>
                        <a:lumOff val="60000"/>
                      </a:schemeClr>
                    </a:solidFill>
                  </a:tcPr>
                </a:tc>
                <a:tc>
                  <a:txBody>
                    <a:bodyPr/>
                    <a:lstStyle/>
                    <a:p>
                      <a:pPr algn="ctr"/>
                      <a:r>
                        <a:rPr kumimoji="1" lang="en-US" altLang="ja-JP" b="0" dirty="0">
                          <a:solidFill>
                            <a:schemeClr val="tx1"/>
                          </a:solidFill>
                        </a:rPr>
                        <a:t>0.236</a:t>
                      </a:r>
                    </a:p>
                  </a:txBody>
                  <a:tcPr>
                    <a:solidFill>
                      <a:schemeClr val="tx2">
                        <a:lumMod val="40000"/>
                        <a:lumOff val="60000"/>
                      </a:schemeClr>
                    </a:solidFill>
                  </a:tcPr>
                </a:tc>
                <a:tc>
                  <a:txBody>
                    <a:bodyPr/>
                    <a:lstStyle/>
                    <a:p>
                      <a:pPr algn="ctr"/>
                      <a:r>
                        <a:rPr kumimoji="1" lang="en-US" altLang="ja-JP" b="0" i="0" dirty="0">
                          <a:solidFill>
                            <a:schemeClr val="tx1"/>
                          </a:solidFill>
                        </a:rPr>
                        <a:t>0.018</a:t>
                      </a:r>
                      <a:endParaRPr kumimoji="1" lang="ja-JP" altLang="en-US" b="0" i="0" dirty="0">
                        <a:solidFill>
                          <a:schemeClr val="tx1"/>
                        </a:solidFill>
                      </a:endParaRPr>
                    </a:p>
                  </a:txBody>
                  <a:tcPr>
                    <a:solidFill>
                      <a:schemeClr val="tx2">
                        <a:lumMod val="40000"/>
                        <a:lumOff val="60000"/>
                      </a:schemeClr>
                    </a:solidFill>
                  </a:tcPr>
                </a:tc>
                <a:extLst>
                  <a:ext uri="{0D108BD9-81ED-4DB2-BD59-A6C34878D82A}">
                    <a16:rowId xmlns:a16="http://schemas.microsoft.com/office/drawing/2014/main" val="3126077551"/>
                  </a:ext>
                </a:extLst>
              </a:tr>
              <a:tr h="370840">
                <a:tc vMerge="1">
                  <a:txBody>
                    <a:bodyPr/>
                    <a:lstStyle/>
                    <a:p>
                      <a:endParaRPr kumimoji="1" lang="ja-JP" altLang="en-US" dirty="0"/>
                    </a:p>
                  </a:txBody>
                  <a:tcPr/>
                </a:tc>
                <a:tc>
                  <a:txBody>
                    <a:bodyPr/>
                    <a:lstStyle/>
                    <a:p>
                      <a:pPr algn="ctr"/>
                      <a:r>
                        <a:rPr kumimoji="1" lang="en-US" altLang="ja-JP" dirty="0"/>
                        <a:t>Car</a:t>
                      </a:r>
                      <a:endParaRPr kumimoji="1" lang="ja-JP" altLang="en-US" dirty="0"/>
                    </a:p>
                  </a:txBody>
                  <a:tcPr>
                    <a:solidFill>
                      <a:schemeClr val="tx2">
                        <a:lumMod val="20000"/>
                        <a:lumOff val="80000"/>
                      </a:schemeClr>
                    </a:solidFill>
                  </a:tcPr>
                </a:tc>
                <a:tc>
                  <a:txBody>
                    <a:bodyPr/>
                    <a:lstStyle/>
                    <a:p>
                      <a:pPr algn="ctr"/>
                      <a:r>
                        <a:rPr kumimoji="1" lang="en-US" altLang="ja-JP" b="0" dirty="0">
                          <a:solidFill>
                            <a:schemeClr val="tx1"/>
                          </a:solidFill>
                        </a:rPr>
                        <a:t>0.321</a:t>
                      </a:r>
                      <a:endParaRPr kumimoji="1" lang="ja-JP" altLang="en-US" b="0" dirty="0">
                        <a:solidFill>
                          <a:schemeClr val="tx1"/>
                        </a:solidFill>
                      </a:endParaRPr>
                    </a:p>
                  </a:txBody>
                  <a:tcPr>
                    <a:solidFill>
                      <a:schemeClr val="tx2">
                        <a:lumMod val="20000"/>
                        <a:lumOff val="80000"/>
                      </a:schemeClr>
                    </a:solidFill>
                  </a:tcPr>
                </a:tc>
                <a:tc>
                  <a:txBody>
                    <a:bodyPr/>
                    <a:lstStyle/>
                    <a:p>
                      <a:pPr algn="ctr"/>
                      <a:r>
                        <a:rPr kumimoji="1" lang="en-US" altLang="ja-JP" b="0" dirty="0">
                          <a:solidFill>
                            <a:schemeClr val="tx1"/>
                          </a:solidFill>
                        </a:rPr>
                        <a:t>0.668</a:t>
                      </a:r>
                      <a:endParaRPr kumimoji="1" lang="ja-JP" altLang="en-US" b="0" dirty="0">
                        <a:solidFill>
                          <a:schemeClr val="tx1"/>
                        </a:solidFill>
                      </a:endParaRPr>
                    </a:p>
                  </a:txBody>
                  <a:tcPr>
                    <a:solidFill>
                      <a:schemeClr val="tx2">
                        <a:lumMod val="20000"/>
                        <a:lumOff val="80000"/>
                      </a:schemeClr>
                    </a:solidFill>
                  </a:tcPr>
                </a:tc>
                <a:tc>
                  <a:txBody>
                    <a:bodyPr/>
                    <a:lstStyle/>
                    <a:p>
                      <a:pPr algn="ctr"/>
                      <a:r>
                        <a:rPr kumimoji="1" lang="en-US" altLang="ja-JP" b="0" dirty="0">
                          <a:solidFill>
                            <a:schemeClr val="tx1"/>
                          </a:solidFill>
                        </a:rPr>
                        <a:t>0.269</a:t>
                      </a:r>
                      <a:endParaRPr kumimoji="1" lang="ja-JP" altLang="en-US" b="0" dirty="0">
                        <a:solidFill>
                          <a:schemeClr val="tx1"/>
                        </a:solidFill>
                      </a:endParaRPr>
                    </a:p>
                  </a:txBody>
                  <a:tcPr>
                    <a:solidFill>
                      <a:schemeClr val="tx2">
                        <a:lumMod val="20000"/>
                        <a:lumOff val="80000"/>
                      </a:schemeClr>
                    </a:solidFill>
                  </a:tcPr>
                </a:tc>
                <a:extLst>
                  <a:ext uri="{0D108BD9-81ED-4DB2-BD59-A6C34878D82A}">
                    <a16:rowId xmlns:a16="http://schemas.microsoft.com/office/drawing/2014/main" val="2494170311"/>
                  </a:ext>
                </a:extLst>
              </a:tr>
            </a:tbl>
          </a:graphicData>
        </a:graphic>
      </p:graphicFrame>
      <p:graphicFrame>
        <p:nvGraphicFramePr>
          <p:cNvPr id="5" name="表 4">
            <a:extLst>
              <a:ext uri="{FF2B5EF4-FFF2-40B4-BE49-F238E27FC236}">
                <a16:creationId xmlns:a16="http://schemas.microsoft.com/office/drawing/2014/main" id="{7FA69F8D-5D8F-03C8-EA6A-DE6D5669BB79}"/>
              </a:ext>
            </a:extLst>
          </p:cNvPr>
          <p:cNvGraphicFramePr/>
          <p:nvPr>
            <p:extLst>
              <p:ext uri="{D42A27DB-BD31-4B8C-83A1-F6EECF244321}">
                <p14:modId xmlns:p14="http://schemas.microsoft.com/office/powerpoint/2010/main" val="1950099284"/>
              </p:ext>
            </p:extLst>
          </p:nvPr>
        </p:nvGraphicFramePr>
        <p:xfrm>
          <a:off x="5858328" y="5614858"/>
          <a:ext cx="6086930" cy="1112520"/>
        </p:xfrm>
        <a:graphic>
          <a:graphicData uri="http://schemas.openxmlformats.org/drawingml/2006/table">
            <a:tbl>
              <a:tblPr firstRow="1" bandRow="1">
                <a:tableStyleId>{5C22544A-7EE6-4342-B048-85BDC9FD1C3A}</a:tableStyleId>
              </a:tblPr>
              <a:tblGrid>
                <a:gridCol w="1217386">
                  <a:extLst>
                    <a:ext uri="{9D8B030D-6E8A-4147-A177-3AD203B41FA5}">
                      <a16:colId xmlns:a16="http://schemas.microsoft.com/office/drawing/2014/main" val="3272164590"/>
                    </a:ext>
                  </a:extLst>
                </a:gridCol>
                <a:gridCol w="1217386">
                  <a:extLst>
                    <a:ext uri="{9D8B030D-6E8A-4147-A177-3AD203B41FA5}">
                      <a16:colId xmlns:a16="http://schemas.microsoft.com/office/drawing/2014/main" val="3362136036"/>
                    </a:ext>
                  </a:extLst>
                </a:gridCol>
                <a:gridCol w="1217386">
                  <a:extLst>
                    <a:ext uri="{9D8B030D-6E8A-4147-A177-3AD203B41FA5}">
                      <a16:colId xmlns:a16="http://schemas.microsoft.com/office/drawing/2014/main" val="3526598375"/>
                    </a:ext>
                  </a:extLst>
                </a:gridCol>
                <a:gridCol w="1217386">
                  <a:extLst>
                    <a:ext uri="{9D8B030D-6E8A-4147-A177-3AD203B41FA5}">
                      <a16:colId xmlns:a16="http://schemas.microsoft.com/office/drawing/2014/main" val="2100733105"/>
                    </a:ext>
                  </a:extLst>
                </a:gridCol>
                <a:gridCol w="1217386">
                  <a:extLst>
                    <a:ext uri="{9D8B030D-6E8A-4147-A177-3AD203B41FA5}">
                      <a16:colId xmlns:a16="http://schemas.microsoft.com/office/drawing/2014/main" val="3300681763"/>
                    </a:ext>
                  </a:extLst>
                </a:gridCol>
              </a:tblGrid>
              <a:tr h="370840">
                <a:tc>
                  <a:txBody>
                    <a:bodyPr/>
                    <a:lstStyle/>
                    <a:p>
                      <a:pPr algn="ctr"/>
                      <a:r>
                        <a:rPr kumimoji="1" lang="en-US" altLang="ja-JP" dirty="0"/>
                        <a:t>Version</a:t>
                      </a:r>
                      <a:endParaRPr kumimoji="1" lang="ja-JP" altLang="en-US" dirty="0"/>
                    </a:p>
                  </a:txBody>
                  <a:tcPr>
                    <a:solidFill>
                      <a:schemeClr val="tx2">
                        <a:lumMod val="60000"/>
                        <a:lumOff val="40000"/>
                      </a:schemeClr>
                    </a:solidFill>
                  </a:tcPr>
                </a:tc>
                <a:tc>
                  <a:txBody>
                    <a:bodyPr/>
                    <a:lstStyle/>
                    <a:p>
                      <a:pPr algn="ctr"/>
                      <a:r>
                        <a:rPr kumimoji="1" lang="en-US" altLang="ja-JP" dirty="0"/>
                        <a:t>Category</a:t>
                      </a:r>
                      <a:endParaRPr kumimoji="1" lang="ja-JP" altLang="en-US" dirty="0"/>
                    </a:p>
                  </a:txBody>
                  <a:tcPr>
                    <a:solidFill>
                      <a:schemeClr val="tx2">
                        <a:lumMod val="60000"/>
                        <a:lumOff val="40000"/>
                      </a:schemeClr>
                    </a:solidFill>
                  </a:tcPr>
                </a:tc>
                <a:tc>
                  <a:txBody>
                    <a:bodyPr/>
                    <a:lstStyle/>
                    <a:p>
                      <a:pPr algn="ctr"/>
                      <a:r>
                        <a:rPr kumimoji="1" lang="en-US" altLang="ja-JP" b="1" dirty="0">
                          <a:solidFill>
                            <a:schemeClr val="bg1"/>
                          </a:solidFill>
                        </a:rPr>
                        <a:t>mAP</a:t>
                      </a:r>
                      <a:endParaRPr kumimoji="1" lang="ja-JP" altLang="en-US" b="1" dirty="0">
                        <a:solidFill>
                          <a:schemeClr val="bg1"/>
                        </a:solidFill>
                      </a:endParaRPr>
                    </a:p>
                  </a:txBody>
                  <a:tcPr>
                    <a:solidFill>
                      <a:schemeClr val="tx2">
                        <a:lumMod val="60000"/>
                        <a:lumOff val="40000"/>
                      </a:schemeClr>
                    </a:solidFill>
                  </a:tcPr>
                </a:tc>
                <a:tc>
                  <a:txBody>
                    <a:bodyPr/>
                    <a:lstStyle/>
                    <a:p>
                      <a:pPr algn="ctr"/>
                      <a:r>
                        <a:rPr kumimoji="1" lang="en-US" altLang="ja-JP" b="1" dirty="0">
                          <a:solidFill>
                            <a:schemeClr val="bg1"/>
                          </a:solidFill>
                        </a:rPr>
                        <a:t>mAP_50</a:t>
                      </a:r>
                    </a:p>
                  </a:txBody>
                  <a:tcPr>
                    <a:solidFill>
                      <a:schemeClr val="tx2">
                        <a:lumMod val="60000"/>
                        <a:lumOff val="40000"/>
                      </a:schemeClr>
                    </a:solidFill>
                  </a:tcPr>
                </a:tc>
                <a:tc>
                  <a:txBody>
                    <a:bodyPr/>
                    <a:lstStyle/>
                    <a:p>
                      <a:pPr algn="ctr"/>
                      <a:r>
                        <a:rPr kumimoji="1" lang="en-US" altLang="ja-JP" b="1" i="0" dirty="0">
                          <a:solidFill>
                            <a:schemeClr val="bg1"/>
                          </a:solidFill>
                        </a:rPr>
                        <a:t>mAP_75</a:t>
                      </a:r>
                      <a:endParaRPr kumimoji="1" lang="ja-JP" altLang="en-US" b="1" i="0" dirty="0">
                        <a:solidFill>
                          <a:schemeClr val="bg1"/>
                        </a:solidFill>
                      </a:endParaRPr>
                    </a:p>
                  </a:txBody>
                  <a:tcPr>
                    <a:solidFill>
                      <a:schemeClr val="tx2">
                        <a:lumMod val="60000"/>
                        <a:lumOff val="40000"/>
                      </a:schemeClr>
                    </a:solidFill>
                  </a:tcPr>
                </a:tc>
                <a:extLst>
                  <a:ext uri="{0D108BD9-81ED-4DB2-BD59-A6C34878D82A}">
                    <a16:rowId xmlns:a16="http://schemas.microsoft.com/office/drawing/2014/main" val="3585646200"/>
                  </a:ext>
                </a:extLst>
              </a:tr>
              <a:tr h="370840">
                <a:tc rowSpan="2">
                  <a:txBody>
                    <a:bodyPr/>
                    <a:lstStyle/>
                    <a:p>
                      <a:pPr algn="ctr"/>
                      <a:r>
                        <a:rPr kumimoji="1" lang="ja-JP" altLang="en-US" dirty="0"/>
                        <a:t>提案手法</a:t>
                      </a:r>
                      <a:endParaRPr kumimoji="1" lang="en-US" altLang="ja-JP" dirty="0"/>
                    </a:p>
                    <a:p>
                      <a:pPr algn="ctr"/>
                      <a:r>
                        <a:rPr kumimoji="1" lang="en-US" altLang="ja-JP" dirty="0"/>
                        <a:t>(v2)</a:t>
                      </a:r>
                      <a:endParaRPr kumimoji="1" lang="ja-JP" altLang="en-US" dirty="0"/>
                    </a:p>
                  </a:txBody>
                  <a:tcPr>
                    <a:solidFill>
                      <a:schemeClr val="tx2">
                        <a:lumMod val="40000"/>
                        <a:lumOff val="60000"/>
                      </a:schemeClr>
                    </a:solidFill>
                  </a:tcPr>
                </a:tc>
                <a:tc>
                  <a:txBody>
                    <a:bodyPr/>
                    <a:lstStyle/>
                    <a:p>
                      <a:pPr algn="ctr"/>
                      <a:r>
                        <a:rPr kumimoji="1" lang="en-US" altLang="ja-JP" dirty="0"/>
                        <a:t>Person</a:t>
                      </a:r>
                      <a:endParaRPr kumimoji="1" lang="ja-JP" altLang="en-US" dirty="0"/>
                    </a:p>
                  </a:txBody>
                  <a:tcPr>
                    <a:solidFill>
                      <a:schemeClr val="tx2">
                        <a:lumMod val="40000"/>
                        <a:lumOff val="60000"/>
                      </a:schemeClr>
                    </a:solidFill>
                  </a:tcPr>
                </a:tc>
                <a:tc>
                  <a:txBody>
                    <a:bodyPr/>
                    <a:lstStyle/>
                    <a:p>
                      <a:pPr algn="ctr"/>
                      <a:r>
                        <a:rPr kumimoji="1" lang="en-US" altLang="ja-JP" b="0" dirty="0">
                          <a:solidFill>
                            <a:schemeClr val="tx1"/>
                          </a:solidFill>
                        </a:rPr>
                        <a:t>0.101</a:t>
                      </a:r>
                      <a:endParaRPr kumimoji="1" lang="ja-JP" altLang="en-US" b="0" dirty="0">
                        <a:solidFill>
                          <a:schemeClr val="tx1"/>
                        </a:solidFill>
                      </a:endParaRPr>
                    </a:p>
                  </a:txBody>
                  <a:tcPr>
                    <a:solidFill>
                      <a:schemeClr val="tx2">
                        <a:lumMod val="40000"/>
                        <a:lumOff val="60000"/>
                      </a:schemeClr>
                    </a:solidFill>
                  </a:tcPr>
                </a:tc>
                <a:tc>
                  <a:txBody>
                    <a:bodyPr/>
                    <a:lstStyle/>
                    <a:p>
                      <a:pPr algn="ctr"/>
                      <a:r>
                        <a:rPr kumimoji="1" lang="en-US" altLang="ja-JP" b="0" dirty="0">
                          <a:solidFill>
                            <a:schemeClr val="tx1"/>
                          </a:solidFill>
                        </a:rPr>
                        <a:t>0.303</a:t>
                      </a:r>
                    </a:p>
                  </a:txBody>
                  <a:tcPr>
                    <a:solidFill>
                      <a:schemeClr val="tx2">
                        <a:lumMod val="40000"/>
                        <a:lumOff val="60000"/>
                      </a:schemeClr>
                    </a:solidFill>
                  </a:tcPr>
                </a:tc>
                <a:tc>
                  <a:txBody>
                    <a:bodyPr/>
                    <a:lstStyle/>
                    <a:p>
                      <a:pPr algn="ctr"/>
                      <a:r>
                        <a:rPr kumimoji="1" lang="en-US" altLang="ja-JP" b="0" i="0" dirty="0">
                          <a:solidFill>
                            <a:schemeClr val="tx1"/>
                          </a:solidFill>
                        </a:rPr>
                        <a:t>0.041</a:t>
                      </a:r>
                      <a:endParaRPr kumimoji="1" lang="ja-JP" altLang="en-US" b="0" i="0" dirty="0">
                        <a:solidFill>
                          <a:schemeClr val="tx1"/>
                        </a:solidFill>
                      </a:endParaRPr>
                    </a:p>
                  </a:txBody>
                  <a:tcPr>
                    <a:solidFill>
                      <a:schemeClr val="tx2">
                        <a:lumMod val="40000"/>
                        <a:lumOff val="60000"/>
                      </a:schemeClr>
                    </a:solidFill>
                  </a:tcPr>
                </a:tc>
                <a:extLst>
                  <a:ext uri="{0D108BD9-81ED-4DB2-BD59-A6C34878D82A}">
                    <a16:rowId xmlns:a16="http://schemas.microsoft.com/office/drawing/2014/main" val="249752228"/>
                  </a:ext>
                </a:extLst>
              </a:tr>
              <a:tr h="370840">
                <a:tc vMerge="1">
                  <a:txBody>
                    <a:bodyPr/>
                    <a:lstStyle/>
                    <a:p>
                      <a:endParaRPr kumimoji="1" lang="ja-JP" altLang="en-US" dirty="0"/>
                    </a:p>
                  </a:txBody>
                  <a:tcPr/>
                </a:tc>
                <a:tc>
                  <a:txBody>
                    <a:bodyPr/>
                    <a:lstStyle/>
                    <a:p>
                      <a:pPr algn="ctr"/>
                      <a:r>
                        <a:rPr kumimoji="1" lang="en-US" altLang="ja-JP" dirty="0"/>
                        <a:t>Car</a:t>
                      </a:r>
                      <a:endParaRPr kumimoji="1" lang="ja-JP" altLang="en-US" dirty="0"/>
                    </a:p>
                  </a:txBody>
                  <a:tcPr>
                    <a:solidFill>
                      <a:schemeClr val="tx2">
                        <a:lumMod val="20000"/>
                        <a:lumOff val="80000"/>
                      </a:schemeClr>
                    </a:solidFill>
                  </a:tcPr>
                </a:tc>
                <a:tc>
                  <a:txBody>
                    <a:bodyPr/>
                    <a:lstStyle/>
                    <a:p>
                      <a:pPr algn="ctr"/>
                      <a:r>
                        <a:rPr kumimoji="1" lang="en-US" altLang="ja-JP" b="0" dirty="0">
                          <a:solidFill>
                            <a:schemeClr val="tx1"/>
                          </a:solidFill>
                        </a:rPr>
                        <a:t>0.424</a:t>
                      </a:r>
                      <a:endParaRPr kumimoji="1" lang="ja-JP" altLang="en-US" b="0" dirty="0">
                        <a:solidFill>
                          <a:schemeClr val="tx1"/>
                        </a:solidFill>
                      </a:endParaRPr>
                    </a:p>
                  </a:txBody>
                  <a:tcPr>
                    <a:solidFill>
                      <a:schemeClr val="tx2">
                        <a:lumMod val="20000"/>
                        <a:lumOff val="80000"/>
                      </a:schemeClr>
                    </a:solidFill>
                  </a:tcPr>
                </a:tc>
                <a:tc>
                  <a:txBody>
                    <a:bodyPr/>
                    <a:lstStyle/>
                    <a:p>
                      <a:pPr algn="ctr"/>
                      <a:r>
                        <a:rPr kumimoji="1" lang="en-US" altLang="ja-JP" b="0" dirty="0">
                          <a:solidFill>
                            <a:schemeClr val="tx1"/>
                          </a:solidFill>
                        </a:rPr>
                        <a:t>0.754</a:t>
                      </a:r>
                      <a:endParaRPr kumimoji="1" lang="ja-JP" altLang="en-US" b="0" dirty="0">
                        <a:solidFill>
                          <a:schemeClr val="tx1"/>
                        </a:solidFill>
                      </a:endParaRPr>
                    </a:p>
                  </a:txBody>
                  <a:tcPr>
                    <a:solidFill>
                      <a:schemeClr val="tx2">
                        <a:lumMod val="20000"/>
                        <a:lumOff val="80000"/>
                      </a:schemeClr>
                    </a:solidFill>
                  </a:tcPr>
                </a:tc>
                <a:tc>
                  <a:txBody>
                    <a:bodyPr/>
                    <a:lstStyle/>
                    <a:p>
                      <a:pPr algn="ctr"/>
                      <a:r>
                        <a:rPr kumimoji="1" lang="en-US" altLang="ja-JP" b="0" dirty="0">
                          <a:solidFill>
                            <a:schemeClr val="tx1"/>
                          </a:solidFill>
                        </a:rPr>
                        <a:t>0.401</a:t>
                      </a:r>
                      <a:endParaRPr kumimoji="1" lang="ja-JP" altLang="en-US" b="0" dirty="0">
                        <a:solidFill>
                          <a:schemeClr val="tx1"/>
                        </a:solidFill>
                      </a:endParaRPr>
                    </a:p>
                  </a:txBody>
                  <a:tcPr>
                    <a:solidFill>
                      <a:schemeClr val="tx2">
                        <a:lumMod val="20000"/>
                        <a:lumOff val="80000"/>
                      </a:schemeClr>
                    </a:solidFill>
                  </a:tcPr>
                </a:tc>
                <a:extLst>
                  <a:ext uri="{0D108BD9-81ED-4DB2-BD59-A6C34878D82A}">
                    <a16:rowId xmlns:a16="http://schemas.microsoft.com/office/drawing/2014/main" val="2667244865"/>
                  </a:ext>
                </a:extLst>
              </a:tr>
            </a:tbl>
          </a:graphicData>
        </a:graphic>
      </p:graphicFrame>
    </p:spTree>
    <p:extLst>
      <p:ext uri="{BB962C8B-B14F-4D97-AF65-F5344CB8AC3E}">
        <p14:creationId xmlns:p14="http://schemas.microsoft.com/office/powerpoint/2010/main" val="1312908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89FB4B-1573-4F38-BED0-62402A6FC8FA}"/>
              </a:ext>
            </a:extLst>
          </p:cNvPr>
          <p:cNvSpPr>
            <a:spLocks noGrp="1"/>
          </p:cNvSpPr>
          <p:nvPr>
            <p:ph type="title"/>
          </p:nvPr>
        </p:nvSpPr>
        <p:spPr/>
        <p:txBody>
          <a:bodyPr/>
          <a:lstStyle/>
          <a:p>
            <a:r>
              <a:rPr kumimoji="1" lang="ja-JP" altLang="en-US" dirty="0"/>
              <a:t>実験結果・考察</a:t>
            </a:r>
          </a:p>
        </p:txBody>
      </p:sp>
      <p:sp>
        <p:nvSpPr>
          <p:cNvPr id="3" name="コンテンツ プレースホルダー 2">
            <a:extLst>
              <a:ext uri="{FF2B5EF4-FFF2-40B4-BE49-F238E27FC236}">
                <a16:creationId xmlns:a16="http://schemas.microsoft.com/office/drawing/2014/main" id="{407ADEF2-92F4-45DD-8E92-993C1D542FEA}"/>
              </a:ext>
            </a:extLst>
          </p:cNvPr>
          <p:cNvSpPr>
            <a:spLocks noGrp="1"/>
          </p:cNvSpPr>
          <p:nvPr>
            <p:ph idx="1"/>
          </p:nvPr>
        </p:nvSpPr>
        <p:spPr/>
        <p:txBody>
          <a:bodyPr/>
          <a:lstStyle/>
          <a:p>
            <a:r>
              <a:rPr kumimoji="1" lang="ja-JP" altLang="en-US" dirty="0"/>
              <a:t>検出結果</a:t>
            </a:r>
            <a:endParaRPr kumimoji="1" lang="en-US" altLang="ja-JP" dirty="0"/>
          </a:p>
          <a:p>
            <a:pPr lvl="1"/>
            <a:r>
              <a:rPr kumimoji="1" lang="ja-JP" altLang="en-US" dirty="0"/>
              <a:t>検出した物体の</a:t>
            </a:r>
            <a:r>
              <a:rPr lang="ja-JP" altLang="en-US" dirty="0"/>
              <a:t>大きさごとの</a:t>
            </a:r>
            <a:r>
              <a:rPr lang="en-US" altLang="ja-JP" dirty="0" err="1"/>
              <a:t>mAP</a:t>
            </a:r>
            <a:endParaRPr lang="en-US" altLang="ja-JP" dirty="0"/>
          </a:p>
          <a:p>
            <a:pPr lvl="2"/>
            <a:r>
              <a:rPr lang="ja-JP" altLang="en-US" dirty="0"/>
              <a:t>一部の</a:t>
            </a:r>
            <a:r>
              <a:rPr lang="en-US" altLang="ja-JP" dirty="0" err="1"/>
              <a:t>mAP</a:t>
            </a:r>
            <a:r>
              <a:rPr lang="ja-JP" altLang="en-US" dirty="0"/>
              <a:t>で</a:t>
            </a:r>
            <a:r>
              <a:rPr lang="en-US" altLang="ja-JP" dirty="0"/>
              <a:t>v1</a:t>
            </a:r>
            <a:r>
              <a:rPr lang="ja-JP" altLang="en-US" dirty="0"/>
              <a:t>の方が上回っている</a:t>
            </a:r>
            <a:endParaRPr lang="en-US" altLang="ja-JP" dirty="0"/>
          </a:p>
          <a:p>
            <a:pPr lvl="2"/>
            <a:r>
              <a:rPr lang="en-US" altLang="ja-JP" dirty="0"/>
              <a:t>v1</a:t>
            </a:r>
            <a:r>
              <a:rPr lang="ja-JP" altLang="en-US" dirty="0"/>
              <a:t>に比べて学習データに</a:t>
            </a:r>
            <a:r>
              <a:rPr lang="en-US" altLang="ja-JP" dirty="0" err="1"/>
              <a:t>BBox</a:t>
            </a:r>
            <a:r>
              <a:rPr lang="ja-JP" altLang="en-US" dirty="0"/>
              <a:t>面積が大きい</a:t>
            </a:r>
            <a:r>
              <a:rPr lang="en-US" altLang="ja-JP" dirty="0"/>
              <a:t>person</a:t>
            </a:r>
            <a:r>
              <a:rPr lang="ja-JP" altLang="en-US" dirty="0"/>
              <a:t>や</a:t>
            </a:r>
            <a:r>
              <a:rPr lang="en-US" altLang="ja-JP" dirty="0"/>
              <a:t>Car</a:t>
            </a:r>
            <a:r>
              <a:rPr lang="ja-JP" altLang="en-US" dirty="0"/>
              <a:t>が</a:t>
            </a:r>
            <a:r>
              <a:rPr kumimoji="1" lang="ja-JP" altLang="en-US" dirty="0"/>
              <a:t>含まれていない可能性がある</a:t>
            </a:r>
            <a:endParaRPr lang="en-US" altLang="ja-JP" dirty="0"/>
          </a:p>
          <a:p>
            <a:endParaRPr kumimoji="1" lang="en-US" altLang="ja-JP" dirty="0"/>
          </a:p>
          <a:p>
            <a:pPr lvl="1"/>
            <a:endParaRPr kumimoji="1" lang="en-US" altLang="ja-JP" dirty="0"/>
          </a:p>
          <a:p>
            <a:endParaRPr kumimoji="1" lang="en-US" altLang="ja-JP" dirty="0"/>
          </a:p>
          <a:p>
            <a:pPr lvl="1"/>
            <a:endParaRPr kumimoji="1" lang="ja-JP" altLang="en-US" dirty="0"/>
          </a:p>
        </p:txBody>
      </p:sp>
      <p:graphicFrame>
        <p:nvGraphicFramePr>
          <p:cNvPr id="6" name="表 5">
            <a:extLst>
              <a:ext uri="{FF2B5EF4-FFF2-40B4-BE49-F238E27FC236}">
                <a16:creationId xmlns:a16="http://schemas.microsoft.com/office/drawing/2014/main" id="{56F5CFD5-8377-D9C9-7C0B-CA14967E929B}"/>
              </a:ext>
            </a:extLst>
          </p:cNvPr>
          <p:cNvGraphicFramePr>
            <a:graphicFrameLocks noGrp="1"/>
          </p:cNvGraphicFramePr>
          <p:nvPr>
            <p:extLst>
              <p:ext uri="{D42A27DB-BD31-4B8C-83A1-F6EECF244321}">
                <p14:modId xmlns:p14="http://schemas.microsoft.com/office/powerpoint/2010/main" val="2556550250"/>
              </p:ext>
            </p:extLst>
          </p:nvPr>
        </p:nvGraphicFramePr>
        <p:xfrm>
          <a:off x="2579635" y="4136106"/>
          <a:ext cx="7534031" cy="1854200"/>
        </p:xfrm>
        <a:graphic>
          <a:graphicData uri="http://schemas.openxmlformats.org/drawingml/2006/table">
            <a:tbl>
              <a:tblPr firstRow="1" bandRow="1">
                <a:tableStyleId>{5C22544A-7EE6-4342-B048-85BDC9FD1C3A}</a:tableStyleId>
              </a:tblPr>
              <a:tblGrid>
                <a:gridCol w="1348468">
                  <a:extLst>
                    <a:ext uri="{9D8B030D-6E8A-4147-A177-3AD203B41FA5}">
                      <a16:colId xmlns:a16="http://schemas.microsoft.com/office/drawing/2014/main" val="105083413"/>
                    </a:ext>
                  </a:extLst>
                </a:gridCol>
                <a:gridCol w="1665145">
                  <a:extLst>
                    <a:ext uri="{9D8B030D-6E8A-4147-A177-3AD203B41FA5}">
                      <a16:colId xmlns:a16="http://schemas.microsoft.com/office/drawing/2014/main" val="1494668869"/>
                    </a:ext>
                  </a:extLst>
                </a:gridCol>
                <a:gridCol w="1506806">
                  <a:extLst>
                    <a:ext uri="{9D8B030D-6E8A-4147-A177-3AD203B41FA5}">
                      <a16:colId xmlns:a16="http://schemas.microsoft.com/office/drawing/2014/main" val="1158580995"/>
                    </a:ext>
                  </a:extLst>
                </a:gridCol>
                <a:gridCol w="1506806">
                  <a:extLst>
                    <a:ext uri="{9D8B030D-6E8A-4147-A177-3AD203B41FA5}">
                      <a16:colId xmlns:a16="http://schemas.microsoft.com/office/drawing/2014/main" val="1531784823"/>
                    </a:ext>
                  </a:extLst>
                </a:gridCol>
                <a:gridCol w="1506806">
                  <a:extLst>
                    <a:ext uri="{9D8B030D-6E8A-4147-A177-3AD203B41FA5}">
                      <a16:colId xmlns:a16="http://schemas.microsoft.com/office/drawing/2014/main" val="1256336326"/>
                    </a:ext>
                  </a:extLst>
                </a:gridCol>
              </a:tblGrid>
              <a:tr h="370840">
                <a:tc>
                  <a:txBody>
                    <a:bodyPr/>
                    <a:lstStyle/>
                    <a:p>
                      <a:pPr algn="ctr"/>
                      <a:r>
                        <a:rPr kumimoji="1" lang="en-US" altLang="ja-JP" dirty="0"/>
                        <a:t>Version</a:t>
                      </a:r>
                      <a:endParaRPr kumimoji="1" lang="ja-JP" altLang="en-US" dirty="0"/>
                    </a:p>
                  </a:txBody>
                  <a:tcPr>
                    <a:solidFill>
                      <a:schemeClr val="tx2">
                        <a:lumMod val="60000"/>
                        <a:lumOff val="40000"/>
                      </a:schemeClr>
                    </a:solidFill>
                  </a:tcPr>
                </a:tc>
                <a:tc>
                  <a:txBody>
                    <a:bodyPr/>
                    <a:lstStyle/>
                    <a:p>
                      <a:pPr algn="ctr"/>
                      <a:r>
                        <a:rPr kumimoji="1" lang="en-US" altLang="ja-JP" dirty="0"/>
                        <a:t>Category</a:t>
                      </a:r>
                      <a:endParaRPr kumimoji="1" lang="ja-JP" altLang="en-US" dirty="0"/>
                    </a:p>
                  </a:txBody>
                  <a:tcPr>
                    <a:solidFill>
                      <a:schemeClr val="tx2">
                        <a:lumMod val="60000"/>
                        <a:lumOff val="40000"/>
                      </a:schemeClr>
                    </a:solidFill>
                  </a:tcPr>
                </a:tc>
                <a:tc>
                  <a:txBody>
                    <a:bodyPr/>
                    <a:lstStyle/>
                    <a:p>
                      <a:pPr algn="ctr"/>
                      <a:r>
                        <a:rPr kumimoji="1" lang="en-US" altLang="ja-JP" dirty="0" err="1"/>
                        <a:t>mAP_s</a:t>
                      </a:r>
                      <a:endParaRPr kumimoji="1" lang="ja-JP" altLang="en-US" dirty="0"/>
                    </a:p>
                  </a:txBody>
                  <a:tcPr>
                    <a:solidFill>
                      <a:schemeClr val="tx2">
                        <a:lumMod val="60000"/>
                        <a:lumOff val="40000"/>
                      </a:schemeClr>
                    </a:solidFill>
                  </a:tcPr>
                </a:tc>
                <a:tc>
                  <a:txBody>
                    <a:bodyPr/>
                    <a:lstStyle/>
                    <a:p>
                      <a:pPr algn="ctr"/>
                      <a:r>
                        <a:rPr kumimoji="1" lang="en-US" altLang="ja-JP" dirty="0" err="1"/>
                        <a:t>mAP_m</a:t>
                      </a:r>
                      <a:endParaRPr kumimoji="1" lang="ja-JP" altLang="en-US" dirty="0"/>
                    </a:p>
                  </a:txBody>
                  <a:tcPr>
                    <a:solidFill>
                      <a:schemeClr val="tx2">
                        <a:lumMod val="60000"/>
                        <a:lumOff val="40000"/>
                      </a:schemeClr>
                    </a:solidFill>
                  </a:tcPr>
                </a:tc>
                <a:tc>
                  <a:txBody>
                    <a:bodyPr/>
                    <a:lstStyle/>
                    <a:p>
                      <a:pPr algn="ctr"/>
                      <a:r>
                        <a:rPr kumimoji="1" lang="en-US" altLang="ja-JP" dirty="0" err="1"/>
                        <a:t>mAP_l</a:t>
                      </a:r>
                      <a:endParaRPr kumimoji="1" lang="ja-JP" altLang="en-US" dirty="0"/>
                    </a:p>
                  </a:txBody>
                  <a:tcPr>
                    <a:solidFill>
                      <a:schemeClr val="tx2">
                        <a:lumMod val="60000"/>
                        <a:lumOff val="40000"/>
                      </a:schemeClr>
                    </a:solidFill>
                  </a:tcPr>
                </a:tc>
                <a:extLst>
                  <a:ext uri="{0D108BD9-81ED-4DB2-BD59-A6C34878D82A}">
                    <a16:rowId xmlns:a16="http://schemas.microsoft.com/office/drawing/2014/main" val="1001296161"/>
                  </a:ext>
                </a:extLst>
              </a:tr>
              <a:tr h="370840">
                <a:tc rowSpan="2">
                  <a:txBody>
                    <a:bodyPr/>
                    <a:lstStyle/>
                    <a:p>
                      <a:pPr algn="ctr"/>
                      <a:r>
                        <a:rPr kumimoji="1" lang="ja-JP" altLang="en-US" dirty="0"/>
                        <a:t>従来手法</a:t>
                      </a:r>
                      <a:r>
                        <a:rPr kumimoji="1" lang="en-US" altLang="ja-JP" dirty="0"/>
                        <a:t>(v1)</a:t>
                      </a:r>
                      <a:endParaRPr kumimoji="1" lang="ja-JP" altLang="en-US" dirty="0"/>
                    </a:p>
                  </a:txBody>
                  <a:tcPr>
                    <a:solidFill>
                      <a:schemeClr val="tx2">
                        <a:lumMod val="40000"/>
                        <a:lumOff val="60000"/>
                      </a:schemeClr>
                    </a:solidFill>
                  </a:tcPr>
                </a:tc>
                <a:tc>
                  <a:txBody>
                    <a:bodyPr/>
                    <a:lstStyle/>
                    <a:p>
                      <a:pPr algn="ctr"/>
                      <a:r>
                        <a:rPr kumimoji="1" lang="en-US" altLang="ja-JP" dirty="0"/>
                        <a:t>Person</a:t>
                      </a:r>
                      <a:endParaRPr kumimoji="1" lang="ja-JP" altLang="en-US" dirty="0"/>
                    </a:p>
                  </a:txBody>
                  <a:tcPr>
                    <a:solidFill>
                      <a:schemeClr val="tx2">
                        <a:lumMod val="40000"/>
                        <a:lumOff val="60000"/>
                      </a:schemeClr>
                    </a:solidFill>
                  </a:tcPr>
                </a:tc>
                <a:tc>
                  <a:txBody>
                    <a:bodyPr/>
                    <a:lstStyle/>
                    <a:p>
                      <a:pPr algn="ctr"/>
                      <a:r>
                        <a:rPr kumimoji="1" lang="en-US" altLang="ja-JP" dirty="0"/>
                        <a:t>0.034</a:t>
                      </a:r>
                      <a:endParaRPr kumimoji="1" lang="ja-JP" altLang="en-US" dirty="0"/>
                    </a:p>
                  </a:txBody>
                  <a:tcPr>
                    <a:solidFill>
                      <a:schemeClr val="tx2">
                        <a:lumMod val="40000"/>
                        <a:lumOff val="60000"/>
                      </a:schemeClr>
                    </a:solidFill>
                  </a:tcPr>
                </a:tc>
                <a:tc>
                  <a:txBody>
                    <a:bodyPr/>
                    <a:lstStyle/>
                    <a:p>
                      <a:pPr algn="ctr"/>
                      <a:r>
                        <a:rPr kumimoji="1" lang="en-US" altLang="ja-JP" dirty="0"/>
                        <a:t>0.076</a:t>
                      </a:r>
                    </a:p>
                  </a:txBody>
                  <a:tcPr>
                    <a:solidFill>
                      <a:schemeClr val="tx2">
                        <a:lumMod val="40000"/>
                        <a:lumOff val="60000"/>
                      </a:schemeClr>
                    </a:solidFill>
                  </a:tcPr>
                </a:tc>
                <a:tc>
                  <a:txBody>
                    <a:bodyPr/>
                    <a:lstStyle/>
                    <a:p>
                      <a:pPr algn="ctr"/>
                      <a:r>
                        <a:rPr kumimoji="1" lang="en-US" altLang="ja-JP" dirty="0">
                          <a:solidFill>
                            <a:srgbClr val="FF0000"/>
                          </a:solidFill>
                        </a:rPr>
                        <a:t>0.101</a:t>
                      </a:r>
                      <a:endParaRPr kumimoji="1" lang="ja-JP" altLang="en-US" dirty="0">
                        <a:solidFill>
                          <a:srgbClr val="FF0000"/>
                        </a:solidFill>
                      </a:endParaRPr>
                    </a:p>
                  </a:txBody>
                  <a:tcPr>
                    <a:solidFill>
                      <a:schemeClr val="tx2">
                        <a:lumMod val="40000"/>
                        <a:lumOff val="60000"/>
                      </a:schemeClr>
                    </a:solidFill>
                  </a:tcPr>
                </a:tc>
                <a:extLst>
                  <a:ext uri="{0D108BD9-81ED-4DB2-BD59-A6C34878D82A}">
                    <a16:rowId xmlns:a16="http://schemas.microsoft.com/office/drawing/2014/main" val="1164165961"/>
                  </a:ext>
                </a:extLst>
              </a:tr>
              <a:tr h="370840">
                <a:tc vMerge="1">
                  <a:txBody>
                    <a:bodyPr/>
                    <a:lstStyle/>
                    <a:p>
                      <a:endParaRPr kumimoji="1" lang="ja-JP" altLang="en-US" dirty="0"/>
                    </a:p>
                  </a:txBody>
                  <a:tcPr/>
                </a:tc>
                <a:tc>
                  <a:txBody>
                    <a:bodyPr/>
                    <a:lstStyle/>
                    <a:p>
                      <a:pPr algn="ctr"/>
                      <a:r>
                        <a:rPr kumimoji="1" lang="en-US" altLang="ja-JP" dirty="0"/>
                        <a:t>Car</a:t>
                      </a:r>
                      <a:endParaRPr kumimoji="1" lang="ja-JP" altLang="en-US" dirty="0"/>
                    </a:p>
                  </a:txBody>
                  <a:tcPr>
                    <a:solidFill>
                      <a:schemeClr val="tx2">
                        <a:lumMod val="20000"/>
                        <a:lumOff val="80000"/>
                      </a:schemeClr>
                    </a:solidFill>
                  </a:tcPr>
                </a:tc>
                <a:tc>
                  <a:txBody>
                    <a:bodyPr/>
                    <a:lstStyle/>
                    <a:p>
                      <a:pPr algn="ctr"/>
                      <a:r>
                        <a:rPr kumimoji="1" lang="en-US" altLang="ja-JP" dirty="0"/>
                        <a:t>0.096</a:t>
                      </a:r>
                      <a:endParaRPr kumimoji="1" lang="ja-JP" altLang="en-US" dirty="0"/>
                    </a:p>
                  </a:txBody>
                  <a:tcPr>
                    <a:solidFill>
                      <a:schemeClr val="tx2">
                        <a:lumMod val="20000"/>
                        <a:lumOff val="80000"/>
                      </a:schemeClr>
                    </a:solidFill>
                  </a:tcPr>
                </a:tc>
                <a:tc>
                  <a:txBody>
                    <a:bodyPr/>
                    <a:lstStyle/>
                    <a:p>
                      <a:pPr algn="ctr"/>
                      <a:r>
                        <a:rPr kumimoji="1" lang="en-US" altLang="ja-JP" dirty="0">
                          <a:solidFill>
                            <a:srgbClr val="FF0000"/>
                          </a:solidFill>
                        </a:rPr>
                        <a:t>0.536</a:t>
                      </a:r>
                    </a:p>
                  </a:txBody>
                  <a:tcPr>
                    <a:solidFill>
                      <a:schemeClr val="tx2">
                        <a:lumMod val="20000"/>
                        <a:lumOff val="80000"/>
                      </a:schemeClr>
                    </a:solidFill>
                  </a:tcPr>
                </a:tc>
                <a:tc>
                  <a:txBody>
                    <a:bodyPr/>
                    <a:lstStyle/>
                    <a:p>
                      <a:pPr algn="ctr"/>
                      <a:r>
                        <a:rPr kumimoji="1" lang="en-US" altLang="ja-JP" dirty="0">
                          <a:solidFill>
                            <a:srgbClr val="FF0000"/>
                          </a:solidFill>
                        </a:rPr>
                        <a:t>0.734</a:t>
                      </a:r>
                      <a:endParaRPr kumimoji="1" lang="ja-JP" altLang="en-US" dirty="0">
                        <a:solidFill>
                          <a:srgbClr val="FF0000"/>
                        </a:solidFill>
                      </a:endParaRPr>
                    </a:p>
                  </a:txBody>
                  <a:tcPr>
                    <a:solidFill>
                      <a:schemeClr val="tx2">
                        <a:lumMod val="20000"/>
                        <a:lumOff val="80000"/>
                      </a:schemeClr>
                    </a:solidFill>
                  </a:tcPr>
                </a:tc>
                <a:extLst>
                  <a:ext uri="{0D108BD9-81ED-4DB2-BD59-A6C34878D82A}">
                    <a16:rowId xmlns:a16="http://schemas.microsoft.com/office/drawing/2014/main" val="549520822"/>
                  </a:ext>
                </a:extLst>
              </a:tr>
              <a:tr h="370840">
                <a:tc rowSpan="2">
                  <a:txBody>
                    <a:bodyPr/>
                    <a:lstStyle/>
                    <a:p>
                      <a:pPr algn="ctr"/>
                      <a:r>
                        <a:rPr kumimoji="1" lang="ja-JP" altLang="en-US" dirty="0"/>
                        <a:t>従来手法</a:t>
                      </a:r>
                      <a:r>
                        <a:rPr kumimoji="1" lang="en-US" altLang="ja-JP" dirty="0"/>
                        <a:t>(v2)</a:t>
                      </a:r>
                      <a:endParaRPr kumimoji="1" lang="ja-JP" altLang="en-US" dirty="0"/>
                    </a:p>
                  </a:txBody>
                  <a:tcPr>
                    <a:solidFill>
                      <a:schemeClr val="tx2">
                        <a:lumMod val="20000"/>
                        <a:lumOff val="80000"/>
                      </a:schemeClr>
                    </a:solidFill>
                  </a:tcPr>
                </a:tc>
                <a:tc>
                  <a:txBody>
                    <a:bodyPr/>
                    <a:lstStyle/>
                    <a:p>
                      <a:pPr algn="ctr"/>
                      <a:r>
                        <a:rPr kumimoji="1" lang="en-US" altLang="ja-JP" dirty="0"/>
                        <a:t>Person</a:t>
                      </a:r>
                      <a:endParaRPr kumimoji="1" lang="ja-JP" altLang="en-US" dirty="0"/>
                    </a:p>
                  </a:txBody>
                  <a:tcPr>
                    <a:solidFill>
                      <a:schemeClr val="tx2">
                        <a:lumMod val="40000"/>
                        <a:lumOff val="60000"/>
                      </a:schemeClr>
                    </a:solidFill>
                  </a:tcPr>
                </a:tc>
                <a:tc>
                  <a:txBody>
                    <a:bodyPr/>
                    <a:lstStyle/>
                    <a:p>
                      <a:pPr algn="ctr"/>
                      <a:r>
                        <a:rPr kumimoji="1" lang="en-US" altLang="ja-JP" dirty="0">
                          <a:solidFill>
                            <a:srgbClr val="FF0000"/>
                          </a:solidFill>
                        </a:rPr>
                        <a:t>0.036</a:t>
                      </a:r>
                    </a:p>
                  </a:txBody>
                  <a:tcPr>
                    <a:solidFill>
                      <a:schemeClr val="tx2">
                        <a:lumMod val="40000"/>
                        <a:lumOff val="60000"/>
                      </a:schemeClr>
                    </a:solidFill>
                  </a:tcPr>
                </a:tc>
                <a:tc>
                  <a:txBody>
                    <a:bodyPr/>
                    <a:lstStyle/>
                    <a:p>
                      <a:pPr algn="ctr"/>
                      <a:r>
                        <a:rPr kumimoji="1" lang="en-US" altLang="ja-JP" dirty="0">
                          <a:solidFill>
                            <a:srgbClr val="FF0000"/>
                          </a:solidFill>
                        </a:rPr>
                        <a:t>0.146</a:t>
                      </a:r>
                      <a:endParaRPr kumimoji="1" lang="ja-JP" altLang="en-US" dirty="0">
                        <a:solidFill>
                          <a:srgbClr val="FF0000"/>
                        </a:solidFill>
                      </a:endParaRPr>
                    </a:p>
                  </a:txBody>
                  <a:tcPr>
                    <a:solidFill>
                      <a:schemeClr val="tx2">
                        <a:lumMod val="40000"/>
                        <a:lumOff val="60000"/>
                      </a:schemeClr>
                    </a:solidFill>
                  </a:tcPr>
                </a:tc>
                <a:tc>
                  <a:txBody>
                    <a:bodyPr/>
                    <a:lstStyle/>
                    <a:p>
                      <a:pPr algn="ctr"/>
                      <a:r>
                        <a:rPr kumimoji="1" lang="en-US" altLang="ja-JP" dirty="0"/>
                        <a:t>0.004</a:t>
                      </a:r>
                      <a:endParaRPr kumimoji="1" lang="ja-JP" altLang="en-US" dirty="0"/>
                    </a:p>
                  </a:txBody>
                  <a:tcPr>
                    <a:solidFill>
                      <a:schemeClr val="tx2">
                        <a:lumMod val="40000"/>
                        <a:lumOff val="60000"/>
                      </a:schemeClr>
                    </a:solidFill>
                  </a:tcPr>
                </a:tc>
                <a:extLst>
                  <a:ext uri="{0D108BD9-81ED-4DB2-BD59-A6C34878D82A}">
                    <a16:rowId xmlns:a16="http://schemas.microsoft.com/office/drawing/2014/main" val="3845466749"/>
                  </a:ext>
                </a:extLst>
              </a:tr>
              <a:tr h="370840">
                <a:tc vMerge="1">
                  <a:txBody>
                    <a:bodyPr/>
                    <a:lstStyle/>
                    <a:p>
                      <a:endParaRPr kumimoji="1" lang="ja-JP" altLang="en-US" dirty="0"/>
                    </a:p>
                  </a:txBody>
                  <a:tcPr/>
                </a:tc>
                <a:tc>
                  <a:txBody>
                    <a:bodyPr/>
                    <a:lstStyle/>
                    <a:p>
                      <a:pPr algn="ctr"/>
                      <a:r>
                        <a:rPr kumimoji="1" lang="en-US" altLang="ja-JP" dirty="0"/>
                        <a:t>Car</a:t>
                      </a:r>
                      <a:endParaRPr kumimoji="1" lang="ja-JP" altLang="en-US" dirty="0"/>
                    </a:p>
                  </a:txBody>
                  <a:tcPr>
                    <a:solidFill>
                      <a:schemeClr val="tx2">
                        <a:lumMod val="20000"/>
                        <a:lumOff val="80000"/>
                      </a:schemeClr>
                    </a:solidFill>
                  </a:tcPr>
                </a:tc>
                <a:tc>
                  <a:txBody>
                    <a:bodyPr/>
                    <a:lstStyle/>
                    <a:p>
                      <a:pPr algn="ctr"/>
                      <a:r>
                        <a:rPr kumimoji="1" lang="en-US" altLang="ja-JP" dirty="0">
                          <a:solidFill>
                            <a:srgbClr val="FF0000"/>
                          </a:solidFill>
                        </a:rPr>
                        <a:t>0.123</a:t>
                      </a:r>
                      <a:endParaRPr kumimoji="1" lang="ja-JP" altLang="en-US" dirty="0">
                        <a:solidFill>
                          <a:srgbClr val="FF0000"/>
                        </a:solidFill>
                      </a:endParaRPr>
                    </a:p>
                  </a:txBody>
                  <a:tcPr>
                    <a:solidFill>
                      <a:schemeClr val="tx2">
                        <a:lumMod val="20000"/>
                        <a:lumOff val="80000"/>
                      </a:schemeClr>
                    </a:solidFill>
                  </a:tcPr>
                </a:tc>
                <a:tc>
                  <a:txBody>
                    <a:bodyPr/>
                    <a:lstStyle/>
                    <a:p>
                      <a:pPr algn="ctr"/>
                      <a:r>
                        <a:rPr kumimoji="1" lang="en-US" altLang="ja-JP" dirty="0"/>
                        <a:t>0.419</a:t>
                      </a:r>
                      <a:endParaRPr kumimoji="1" lang="ja-JP" altLang="en-US" dirty="0"/>
                    </a:p>
                  </a:txBody>
                  <a:tcPr>
                    <a:solidFill>
                      <a:schemeClr val="tx2">
                        <a:lumMod val="20000"/>
                        <a:lumOff val="80000"/>
                      </a:schemeClr>
                    </a:solidFill>
                  </a:tcPr>
                </a:tc>
                <a:tc>
                  <a:txBody>
                    <a:bodyPr/>
                    <a:lstStyle/>
                    <a:p>
                      <a:pPr algn="ctr"/>
                      <a:r>
                        <a:rPr kumimoji="1" lang="en-US" altLang="ja-JP" dirty="0"/>
                        <a:t>0.454</a:t>
                      </a:r>
                      <a:endParaRPr kumimoji="1" lang="ja-JP" altLang="en-US" dirty="0"/>
                    </a:p>
                  </a:txBody>
                  <a:tcPr>
                    <a:solidFill>
                      <a:schemeClr val="tx2">
                        <a:lumMod val="20000"/>
                        <a:lumOff val="80000"/>
                      </a:schemeClr>
                    </a:solidFill>
                  </a:tcPr>
                </a:tc>
                <a:extLst>
                  <a:ext uri="{0D108BD9-81ED-4DB2-BD59-A6C34878D82A}">
                    <a16:rowId xmlns:a16="http://schemas.microsoft.com/office/drawing/2014/main" val="3509470045"/>
                  </a:ext>
                </a:extLst>
              </a:tr>
            </a:tbl>
          </a:graphicData>
        </a:graphic>
      </p:graphicFrame>
    </p:spTree>
    <p:extLst>
      <p:ext uri="{BB962C8B-B14F-4D97-AF65-F5344CB8AC3E}">
        <p14:creationId xmlns:p14="http://schemas.microsoft.com/office/powerpoint/2010/main" val="135511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93AF83-904D-40C2-AF83-AF4A8826ADF5}"/>
              </a:ext>
            </a:extLst>
          </p:cNvPr>
          <p:cNvSpPr>
            <a:spLocks noGrp="1"/>
          </p:cNvSpPr>
          <p:nvPr>
            <p:ph type="title"/>
          </p:nvPr>
        </p:nvSpPr>
        <p:spPr/>
        <p:txBody>
          <a:bodyPr/>
          <a:lstStyle/>
          <a:p>
            <a:r>
              <a:rPr kumimoji="1" lang="ja-JP" altLang="en-US" dirty="0"/>
              <a:t>まとめ</a:t>
            </a:r>
          </a:p>
        </p:txBody>
      </p:sp>
      <p:sp>
        <p:nvSpPr>
          <p:cNvPr id="3" name="コンテンツ プレースホルダー 2">
            <a:extLst>
              <a:ext uri="{FF2B5EF4-FFF2-40B4-BE49-F238E27FC236}">
                <a16:creationId xmlns:a16="http://schemas.microsoft.com/office/drawing/2014/main" id="{32117E3D-A7DF-46C6-B10E-E0C69F316294}"/>
              </a:ext>
            </a:extLst>
          </p:cNvPr>
          <p:cNvSpPr>
            <a:spLocks noGrp="1"/>
          </p:cNvSpPr>
          <p:nvPr>
            <p:ph idx="1"/>
          </p:nvPr>
        </p:nvSpPr>
        <p:spPr/>
        <p:txBody>
          <a:bodyPr/>
          <a:lstStyle/>
          <a:p>
            <a:r>
              <a:rPr kumimoji="1" lang="ja-JP" altLang="en-US" dirty="0"/>
              <a:t>データセットの</a:t>
            </a:r>
            <a:r>
              <a:rPr lang="ja-JP" altLang="en-US" dirty="0"/>
              <a:t>バージョンアップ</a:t>
            </a:r>
            <a:endParaRPr lang="en-US" altLang="ja-JP" dirty="0"/>
          </a:p>
          <a:p>
            <a:pPr lvl="1"/>
            <a:r>
              <a:rPr lang="ja-JP" altLang="en-US" dirty="0"/>
              <a:t>従来手法</a:t>
            </a:r>
            <a:r>
              <a:rPr kumimoji="1" lang="ja-JP" altLang="en-US" dirty="0"/>
              <a:t>においては検出精度が低下する部分が存在した</a:t>
            </a:r>
            <a:endParaRPr kumimoji="1" lang="en-US" altLang="ja-JP" dirty="0"/>
          </a:p>
          <a:p>
            <a:pPr lvl="1"/>
            <a:r>
              <a:rPr lang="ja-JP" altLang="en-US" dirty="0"/>
              <a:t>損失関数と組み合わせることによって精度がより向上する</a:t>
            </a:r>
            <a:endParaRPr lang="en-US" altLang="ja-JP" dirty="0"/>
          </a:p>
          <a:p>
            <a:r>
              <a:rPr kumimoji="1" lang="en-US" altLang="ja-JP" dirty="0"/>
              <a:t>Loss</a:t>
            </a:r>
            <a:r>
              <a:rPr kumimoji="1" lang="ja-JP" altLang="en-US" dirty="0"/>
              <a:t>のカスタマイズ</a:t>
            </a:r>
            <a:endParaRPr kumimoji="1" lang="en-US" altLang="ja-JP" dirty="0"/>
          </a:p>
          <a:p>
            <a:pPr lvl="1"/>
            <a:r>
              <a:rPr lang="ja-JP" altLang="en-US" dirty="0"/>
              <a:t>クラス、オブジェクトについての</a:t>
            </a:r>
            <a:r>
              <a:rPr lang="en-US" altLang="ja-JP" dirty="0"/>
              <a:t>Loss</a:t>
            </a:r>
          </a:p>
          <a:p>
            <a:pPr lvl="1"/>
            <a:r>
              <a:rPr kumimoji="1" lang="en-US" altLang="ja-JP" dirty="0" err="1"/>
              <a:t>BCELoss</a:t>
            </a:r>
            <a:r>
              <a:rPr kumimoji="1" lang="ja-JP" altLang="en-US" dirty="0"/>
              <a:t>から</a:t>
            </a:r>
            <a:r>
              <a:rPr kumimoji="1" lang="en-US" altLang="ja-JP" dirty="0" err="1"/>
              <a:t>FocalLoss</a:t>
            </a:r>
            <a:r>
              <a:rPr kumimoji="1" lang="ja-JP" altLang="en-US" dirty="0"/>
              <a:t>に変更</a:t>
            </a:r>
            <a:endParaRPr lang="en-US" altLang="ja-JP" dirty="0"/>
          </a:p>
          <a:p>
            <a:pPr lvl="1"/>
            <a:r>
              <a:rPr kumimoji="1" lang="ja-JP" altLang="en-US" dirty="0"/>
              <a:t>損失関数の比較から、</a:t>
            </a:r>
            <a:r>
              <a:rPr lang="ja-JP" altLang="en-US" dirty="0"/>
              <a:t>損失関数</a:t>
            </a:r>
            <a:r>
              <a:rPr kumimoji="1" lang="ja-JP" altLang="en-US" dirty="0"/>
              <a:t>の変更は精度向上に有意にはたらいている</a:t>
            </a:r>
            <a:endParaRPr kumimoji="1" lang="en-US" altLang="ja-JP" dirty="0"/>
          </a:p>
          <a:p>
            <a:pPr lvl="1"/>
            <a:endParaRPr kumimoji="1" lang="en-US" altLang="ja-JP" dirty="0"/>
          </a:p>
        </p:txBody>
      </p:sp>
    </p:spTree>
    <p:extLst>
      <p:ext uri="{BB962C8B-B14F-4D97-AF65-F5344CB8AC3E}">
        <p14:creationId xmlns:p14="http://schemas.microsoft.com/office/powerpoint/2010/main" val="1267546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3C37B9-3BC1-42FB-9617-F7273341C870}"/>
              </a:ext>
            </a:extLst>
          </p:cNvPr>
          <p:cNvSpPr>
            <a:spLocks noGrp="1"/>
          </p:cNvSpPr>
          <p:nvPr>
            <p:ph type="title"/>
          </p:nvPr>
        </p:nvSpPr>
        <p:spPr/>
        <p:txBody>
          <a:bodyPr/>
          <a:lstStyle/>
          <a:p>
            <a:r>
              <a:rPr lang="ja-JP" altLang="en-US" dirty="0"/>
              <a:t>まとめ</a:t>
            </a:r>
            <a:endParaRPr kumimoji="1" lang="ja-JP" altLang="en-US" dirty="0"/>
          </a:p>
        </p:txBody>
      </p:sp>
      <p:sp>
        <p:nvSpPr>
          <p:cNvPr id="3" name="コンテンツ プレースホルダー 2">
            <a:extLst>
              <a:ext uri="{FF2B5EF4-FFF2-40B4-BE49-F238E27FC236}">
                <a16:creationId xmlns:a16="http://schemas.microsoft.com/office/drawing/2014/main" id="{1030BDBF-D23A-4DB0-9F80-85B088E706F2}"/>
              </a:ext>
            </a:extLst>
          </p:cNvPr>
          <p:cNvSpPr>
            <a:spLocks noGrp="1"/>
          </p:cNvSpPr>
          <p:nvPr>
            <p:ph idx="1"/>
          </p:nvPr>
        </p:nvSpPr>
        <p:spPr/>
        <p:txBody>
          <a:bodyPr/>
          <a:lstStyle/>
          <a:p>
            <a:r>
              <a:rPr kumimoji="1" lang="ja-JP" altLang="en-US" dirty="0"/>
              <a:t>今後の課題</a:t>
            </a:r>
            <a:endParaRPr kumimoji="1" lang="en-US" altLang="ja-JP" dirty="0"/>
          </a:p>
          <a:p>
            <a:pPr lvl="1"/>
            <a:r>
              <a:rPr lang="ja-JP" altLang="en-US" dirty="0"/>
              <a:t>提案手法の環境に最適な損失関数の構築</a:t>
            </a:r>
            <a:endParaRPr lang="en-US" altLang="ja-JP" dirty="0"/>
          </a:p>
          <a:p>
            <a:pPr lvl="1"/>
            <a:r>
              <a:rPr lang="ja-JP" altLang="en-US" dirty="0"/>
              <a:t>データセットのバージョンアップによる一部領域の検出精度の低下の原因究明</a:t>
            </a:r>
            <a:endParaRPr lang="en-US" altLang="ja-JP" dirty="0"/>
          </a:p>
          <a:p>
            <a:pPr lvl="1"/>
            <a:r>
              <a:rPr lang="ja-JP" altLang="en-US" dirty="0"/>
              <a:t>データセットの拡張</a:t>
            </a:r>
            <a:r>
              <a:rPr lang="en-US" altLang="ja-JP" dirty="0"/>
              <a:t>(v1</a:t>
            </a:r>
            <a:r>
              <a:rPr lang="ja-JP" altLang="en-US" dirty="0"/>
              <a:t>と</a:t>
            </a:r>
            <a:r>
              <a:rPr lang="en-US" altLang="ja-JP" dirty="0"/>
              <a:t>v2</a:t>
            </a:r>
            <a:r>
              <a:rPr lang="ja-JP" altLang="en-US" dirty="0"/>
              <a:t>の統合</a:t>
            </a:r>
            <a:r>
              <a:rPr lang="en-US" altLang="ja-JP" dirty="0"/>
              <a:t>)</a:t>
            </a:r>
            <a:r>
              <a:rPr lang="ja-JP" altLang="en-US" dirty="0"/>
              <a:t>の検討</a:t>
            </a:r>
            <a:endParaRPr lang="en-US" altLang="ja-JP" dirty="0"/>
          </a:p>
        </p:txBody>
      </p:sp>
      <p:pic>
        <p:nvPicPr>
          <p:cNvPr id="4" name="図 3">
            <a:extLst>
              <a:ext uri="{FF2B5EF4-FFF2-40B4-BE49-F238E27FC236}">
                <a16:creationId xmlns:a16="http://schemas.microsoft.com/office/drawing/2014/main" id="{B85E7D2E-6991-488C-94D1-2176D67DCA4F}"/>
              </a:ext>
            </a:extLst>
          </p:cNvPr>
          <p:cNvPicPr>
            <a:picLocks noChangeAspect="1"/>
          </p:cNvPicPr>
          <p:nvPr/>
        </p:nvPicPr>
        <p:blipFill>
          <a:blip r:embed="rId2"/>
          <a:stretch>
            <a:fillRect/>
          </a:stretch>
        </p:blipFill>
        <p:spPr>
          <a:xfrm>
            <a:off x="3617466" y="3932259"/>
            <a:ext cx="4722871" cy="2553944"/>
          </a:xfrm>
          <a:prstGeom prst="rect">
            <a:avLst/>
          </a:prstGeom>
        </p:spPr>
      </p:pic>
    </p:spTree>
    <p:extLst>
      <p:ext uri="{BB962C8B-B14F-4D97-AF65-F5344CB8AC3E}">
        <p14:creationId xmlns:p14="http://schemas.microsoft.com/office/powerpoint/2010/main" val="3204808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AB9ABC-0F8E-4B18-8874-EDA401FD1667}"/>
              </a:ext>
            </a:extLst>
          </p:cNvPr>
          <p:cNvSpPr>
            <a:spLocks noGrp="1"/>
          </p:cNvSpPr>
          <p:nvPr>
            <p:ph type="title"/>
          </p:nvPr>
        </p:nvSpPr>
        <p:spPr/>
        <p:txBody>
          <a:bodyPr/>
          <a:lstStyle/>
          <a:p>
            <a:r>
              <a:rPr kumimoji="1" lang="ja-JP" altLang="en-US" dirty="0"/>
              <a:t>関連研究</a:t>
            </a:r>
          </a:p>
        </p:txBody>
      </p:sp>
      <p:sp>
        <p:nvSpPr>
          <p:cNvPr id="3" name="コンテンツ プレースホルダー 2">
            <a:extLst>
              <a:ext uri="{FF2B5EF4-FFF2-40B4-BE49-F238E27FC236}">
                <a16:creationId xmlns:a16="http://schemas.microsoft.com/office/drawing/2014/main" id="{4FBEA773-7AE1-414D-806F-82918976D59E}"/>
              </a:ext>
            </a:extLst>
          </p:cNvPr>
          <p:cNvSpPr>
            <a:spLocks noGrp="1"/>
          </p:cNvSpPr>
          <p:nvPr>
            <p:ph idx="1"/>
          </p:nvPr>
        </p:nvSpPr>
        <p:spPr/>
        <p:txBody>
          <a:bodyPr/>
          <a:lstStyle/>
          <a:p>
            <a:r>
              <a:rPr kumimoji="1" lang="ja-JP" altLang="en-US" sz="2800" dirty="0"/>
              <a:t>セグメンテーションによる疑似ラベル補正を用いたドメイン適応型遠赤外線物体検出</a:t>
            </a:r>
            <a:r>
              <a:rPr kumimoji="1" lang="en-US" altLang="ja-JP" sz="2800" baseline="30000" dirty="0"/>
              <a:t>[1]</a:t>
            </a:r>
          </a:p>
          <a:p>
            <a:r>
              <a:rPr lang="en-US" altLang="ja-JP" sz="2800" dirty="0"/>
              <a:t>SAM 2: Segment anything in images and videos</a:t>
            </a:r>
            <a:r>
              <a:rPr lang="en-US" altLang="ja-JP" sz="2800" baseline="30000" dirty="0"/>
              <a:t>[2]</a:t>
            </a:r>
          </a:p>
          <a:p>
            <a:r>
              <a:rPr lang="en-US" altLang="ja-JP" sz="2800" dirty="0" err="1"/>
              <a:t>MMDetection</a:t>
            </a:r>
            <a:r>
              <a:rPr lang="en-US" altLang="ja-JP" sz="2800" dirty="0"/>
              <a:t>: Open </a:t>
            </a:r>
            <a:r>
              <a:rPr lang="en-US" altLang="ja-JP" sz="2800" dirty="0" err="1"/>
              <a:t>MMLab</a:t>
            </a:r>
            <a:r>
              <a:rPr lang="en-US" altLang="ja-JP" sz="2800" dirty="0"/>
              <a:t> detection toolbox and benchmark</a:t>
            </a:r>
            <a:r>
              <a:rPr lang="en-US" altLang="ja-JP" sz="2800" baseline="30000" dirty="0"/>
              <a:t>[3]</a:t>
            </a:r>
          </a:p>
          <a:p>
            <a:r>
              <a:rPr lang="en-US" altLang="ja-JP" sz="2800" dirty="0"/>
              <a:t>YOLOX: Exceeding YOLO series in 2021</a:t>
            </a:r>
            <a:r>
              <a:rPr lang="en-US" altLang="ja-JP" sz="2800" baseline="30000" dirty="0"/>
              <a:t>[4]</a:t>
            </a:r>
          </a:p>
          <a:p>
            <a:r>
              <a:rPr lang="en-US" altLang="ja-JP" sz="2800" dirty="0"/>
              <a:t>Focal Loss for Dense Object Detection</a:t>
            </a:r>
            <a:r>
              <a:rPr lang="en-US" altLang="ja-JP" sz="2800" baseline="30000" dirty="0"/>
              <a:t>[5]</a:t>
            </a:r>
          </a:p>
          <a:p>
            <a:r>
              <a:rPr lang="en-US" altLang="ja-JP" sz="2800" dirty="0"/>
              <a:t>Domain adaptation from visible-light to fir with reliable pseudo labels</a:t>
            </a:r>
            <a:r>
              <a:rPr lang="en-US" altLang="ja-JP" sz="2800" baseline="30000" dirty="0"/>
              <a:t>[6]</a:t>
            </a:r>
            <a:endParaRPr kumimoji="1" lang="ja-JP" altLang="en-US" sz="2800" baseline="30000" dirty="0"/>
          </a:p>
        </p:txBody>
      </p:sp>
      <p:sp>
        <p:nvSpPr>
          <p:cNvPr id="5" name="テキスト ボックス 4">
            <a:extLst>
              <a:ext uri="{FF2B5EF4-FFF2-40B4-BE49-F238E27FC236}">
                <a16:creationId xmlns:a16="http://schemas.microsoft.com/office/drawing/2014/main" id="{E58E067C-281B-437A-97B6-49E14BEB0B48}"/>
              </a:ext>
            </a:extLst>
          </p:cNvPr>
          <p:cNvSpPr txBox="1"/>
          <p:nvPr/>
        </p:nvSpPr>
        <p:spPr>
          <a:xfrm>
            <a:off x="609600" y="5212251"/>
            <a:ext cx="11574002" cy="1546577"/>
          </a:xfrm>
          <a:prstGeom prst="rect">
            <a:avLst/>
          </a:prstGeom>
          <a:noFill/>
        </p:spPr>
        <p:txBody>
          <a:bodyPr wrap="none" rtlCol="0">
            <a:spAutoFit/>
          </a:bodyPr>
          <a:lstStyle/>
          <a:p>
            <a:r>
              <a:rPr kumimoji="1" lang="en-US" altLang="ja-JP" sz="1050" dirty="0">
                <a:latin typeface="+mj-lt"/>
              </a:rPr>
              <a:t>[1] </a:t>
            </a:r>
            <a:r>
              <a:rPr kumimoji="1" lang="ja-JP" altLang="en-US" sz="1050" dirty="0">
                <a:latin typeface="+mj-lt"/>
              </a:rPr>
              <a:t>谷本 樹希「セグメンテーションによる疑似ラベル補正を用いたドメイン適応型遠赤外線物体検出」 </a:t>
            </a:r>
            <a:r>
              <a:rPr kumimoji="1" lang="en-US" altLang="ja-JP" sz="1050" dirty="0">
                <a:latin typeface="+mj-lt"/>
              </a:rPr>
              <a:t>2024</a:t>
            </a:r>
            <a:r>
              <a:rPr kumimoji="1" lang="ja-JP" altLang="en-US" sz="1050" dirty="0">
                <a:latin typeface="+mj-lt"/>
              </a:rPr>
              <a:t>年修士論文</a:t>
            </a:r>
            <a:endParaRPr kumimoji="1" lang="en-US" altLang="ja-JP" sz="1050" dirty="0">
              <a:latin typeface="+mj-lt"/>
            </a:endParaRPr>
          </a:p>
          <a:p>
            <a:r>
              <a:rPr lang="en-US" altLang="ja-JP" sz="1050" dirty="0">
                <a:latin typeface="+mj-lt"/>
              </a:rPr>
              <a:t>[2] </a:t>
            </a:r>
            <a:r>
              <a:rPr lang="en-US" altLang="ja-JP" sz="1050" dirty="0"/>
              <a:t>N. Ravi, V. </a:t>
            </a:r>
            <a:r>
              <a:rPr lang="en-US" altLang="ja-JP" sz="1050" dirty="0" err="1"/>
              <a:t>Gabeur</a:t>
            </a:r>
            <a:r>
              <a:rPr lang="en-US" altLang="ja-JP" sz="1050" dirty="0"/>
              <a:t>, Y.-T. Hu, R. Hu, C. </a:t>
            </a:r>
            <a:r>
              <a:rPr lang="en-US" altLang="ja-JP" sz="1050" dirty="0" err="1"/>
              <a:t>Ryali</a:t>
            </a:r>
            <a:r>
              <a:rPr lang="en-US" altLang="ja-JP" sz="1050" dirty="0"/>
              <a:t>, T. Ma, H. </a:t>
            </a:r>
            <a:r>
              <a:rPr lang="en-US" altLang="ja-JP" sz="1050" dirty="0" err="1"/>
              <a:t>Khedr</a:t>
            </a:r>
            <a:r>
              <a:rPr lang="en-US" altLang="ja-JP" sz="1050" dirty="0"/>
              <a:t>, R. </a:t>
            </a:r>
            <a:r>
              <a:rPr lang="en-US" altLang="ja-JP" sz="1050" dirty="0" err="1"/>
              <a:t>R¨adle</a:t>
            </a:r>
            <a:r>
              <a:rPr lang="en-US" altLang="ja-JP" sz="1050" dirty="0"/>
              <a:t>, C. Rolland, L. Gustafson, E. </a:t>
            </a:r>
            <a:r>
              <a:rPr lang="en-US" altLang="ja-JP" sz="1050" dirty="0" err="1"/>
              <a:t>Mintun</a:t>
            </a:r>
            <a:r>
              <a:rPr lang="en-US" altLang="ja-JP" sz="1050" dirty="0"/>
              <a:t>, J. Pan, K.V. </a:t>
            </a:r>
            <a:r>
              <a:rPr lang="en-US" altLang="ja-JP" sz="1050" dirty="0" err="1"/>
              <a:t>Alwala</a:t>
            </a:r>
            <a:r>
              <a:rPr lang="en-US" altLang="ja-JP" sz="1050" dirty="0"/>
              <a:t>, N. </a:t>
            </a:r>
            <a:r>
              <a:rPr lang="en-US" altLang="ja-JP" sz="1050" dirty="0" err="1"/>
              <a:t>Carion</a:t>
            </a:r>
            <a:r>
              <a:rPr lang="en-US" altLang="ja-JP" sz="1050" dirty="0"/>
              <a:t>, C.-Y. Wu, R. </a:t>
            </a:r>
            <a:r>
              <a:rPr lang="en-US" altLang="ja-JP" sz="1050" dirty="0" err="1"/>
              <a:t>Girshick</a:t>
            </a:r>
            <a:r>
              <a:rPr lang="en-US" altLang="ja-JP" sz="1050" dirty="0"/>
              <a:t>, P. </a:t>
            </a:r>
            <a:r>
              <a:rPr lang="en-US" altLang="ja-JP" sz="1050" dirty="0" err="1"/>
              <a:t>Doll´ar</a:t>
            </a:r>
            <a:r>
              <a:rPr lang="en-US" altLang="ja-JP" sz="1050" dirty="0"/>
              <a:t>, and C. </a:t>
            </a:r>
            <a:r>
              <a:rPr lang="en-US" altLang="ja-JP" sz="1050" dirty="0" err="1"/>
              <a:t>Feichtenhofer</a:t>
            </a:r>
            <a:r>
              <a:rPr lang="en-US" altLang="ja-JP" sz="1050" dirty="0"/>
              <a:t>,</a:t>
            </a:r>
          </a:p>
          <a:p>
            <a:r>
              <a:rPr lang="en-US" altLang="ja-JP" sz="1050" dirty="0"/>
              <a:t> “SAM 2: Segment anything in images and videos,” </a:t>
            </a:r>
            <a:r>
              <a:rPr lang="en-US" altLang="ja-JP" sz="1050" dirty="0" err="1"/>
              <a:t>arXiv</a:t>
            </a:r>
            <a:r>
              <a:rPr lang="en-US" altLang="ja-JP" sz="1050" dirty="0"/>
              <a:t> preprint, vol.arXiv:2408.00714, 2024</a:t>
            </a:r>
          </a:p>
          <a:p>
            <a:r>
              <a:rPr kumimoji="1" lang="en-US" altLang="ja-JP" sz="1050" dirty="0">
                <a:latin typeface="+mj-lt"/>
              </a:rPr>
              <a:t>[3]</a:t>
            </a:r>
            <a:r>
              <a:rPr lang="en-US" altLang="ja-JP" sz="1050" dirty="0"/>
              <a:t> K. Chen, J. Wang, J. Pang, Y. Cao, Y. </a:t>
            </a:r>
            <a:r>
              <a:rPr lang="en-US" altLang="ja-JP" sz="1050" dirty="0" err="1"/>
              <a:t>Xiong</a:t>
            </a:r>
            <a:r>
              <a:rPr lang="en-US" altLang="ja-JP" sz="1050" dirty="0"/>
              <a:t>, X. Li, S. Sun, W. Feng, 34 </a:t>
            </a:r>
            <a:r>
              <a:rPr lang="ja-JP" altLang="en-US" sz="1050" dirty="0"/>
              <a:t>参考文献 </a:t>
            </a:r>
            <a:r>
              <a:rPr lang="en-US" altLang="ja-JP" sz="1050" dirty="0"/>
              <a:t>Z. Liu, J. Xu, Z. Zhang, D. Cheng, C. Zhu, T. Cheng, Q. Zhao, B. Li, X. Lu, R. Zhu, Y. Wu,</a:t>
            </a:r>
          </a:p>
          <a:p>
            <a:r>
              <a:rPr lang="en-US" altLang="ja-JP" sz="1050" dirty="0"/>
              <a:t> J. Dai, J. Wang, J. Shi, W. Ouyang, C.C. Loy, and D. Lin, “</a:t>
            </a:r>
            <a:r>
              <a:rPr lang="en-US" altLang="ja-JP" sz="1050" dirty="0" err="1"/>
              <a:t>MMDetection</a:t>
            </a:r>
            <a:r>
              <a:rPr lang="en-US" altLang="ja-JP" sz="1050" dirty="0"/>
              <a:t>: Open </a:t>
            </a:r>
            <a:r>
              <a:rPr lang="en-US" altLang="ja-JP" sz="1050" dirty="0" err="1"/>
              <a:t>MMLab</a:t>
            </a:r>
            <a:r>
              <a:rPr lang="en-US" altLang="ja-JP" sz="1050" dirty="0"/>
              <a:t> detection toolbox and benchmark,” </a:t>
            </a:r>
            <a:r>
              <a:rPr lang="en-US" altLang="ja-JP" sz="1050" dirty="0" err="1"/>
              <a:t>arXiv</a:t>
            </a:r>
            <a:r>
              <a:rPr lang="en-US" altLang="ja-JP" sz="1050" dirty="0"/>
              <a:t> preprint, vol.arXiv:1906.07155, June 2019</a:t>
            </a:r>
          </a:p>
          <a:p>
            <a:r>
              <a:rPr kumimoji="1" lang="en-US" altLang="ja-JP" sz="1050" dirty="0">
                <a:latin typeface="+mj-lt"/>
              </a:rPr>
              <a:t>[4]</a:t>
            </a:r>
            <a:r>
              <a:rPr lang="en-US" altLang="ja-JP" sz="1050" dirty="0"/>
              <a:t> Z. Ge, S. Liu, F. Wang, Z. Li, and J. Sun, “YOLOX: Exceeding YOLO series in 2021,” </a:t>
            </a:r>
            <a:r>
              <a:rPr lang="en-US" altLang="ja-JP" sz="1050" dirty="0" err="1"/>
              <a:t>arXiv</a:t>
            </a:r>
            <a:r>
              <a:rPr lang="en-US" altLang="ja-JP" sz="1050" dirty="0"/>
              <a:t> preprint, vol.arXiv:2107.08430, July 2021</a:t>
            </a:r>
          </a:p>
          <a:p>
            <a:r>
              <a:rPr kumimoji="1" lang="en-US" altLang="ja-JP" sz="1050" dirty="0">
                <a:latin typeface="+mj-lt"/>
              </a:rPr>
              <a:t>[5]</a:t>
            </a:r>
            <a:r>
              <a:rPr lang="en-US" altLang="ja-JP" sz="1050" dirty="0"/>
              <a:t> Tsung-Yi Lin, Priya Goyal, Ross </a:t>
            </a:r>
            <a:r>
              <a:rPr lang="en-US" altLang="ja-JP" sz="1050" dirty="0" err="1"/>
              <a:t>Girshick</a:t>
            </a:r>
            <a:r>
              <a:rPr lang="en-US" altLang="ja-JP" sz="1050" dirty="0"/>
              <a:t>, </a:t>
            </a:r>
            <a:r>
              <a:rPr lang="en-US" altLang="ja-JP" sz="1050" dirty="0" err="1"/>
              <a:t>Kaiming</a:t>
            </a:r>
            <a:r>
              <a:rPr lang="en-US" altLang="ja-JP" sz="1050" dirty="0"/>
              <a:t> He, Piotr </a:t>
            </a:r>
            <a:r>
              <a:rPr lang="en-US" altLang="ja-JP" sz="1050" dirty="0" err="1"/>
              <a:t>Doll´ar</a:t>
            </a:r>
            <a:r>
              <a:rPr lang="en-US" altLang="ja-JP" sz="1050" dirty="0"/>
              <a:t> Focal Loss for Dense Object Detection (7 Feb 2018)</a:t>
            </a:r>
          </a:p>
          <a:p>
            <a:r>
              <a:rPr kumimoji="1" lang="en-US" altLang="ja-JP" sz="1050" dirty="0">
                <a:latin typeface="+mj-lt"/>
              </a:rPr>
              <a:t>[6]</a:t>
            </a:r>
            <a:r>
              <a:rPr lang="en-US" altLang="ja-JP" sz="1050" dirty="0"/>
              <a:t> J. </a:t>
            </a:r>
            <a:r>
              <a:rPr lang="en-US" altLang="ja-JP" sz="1050" dirty="0" err="1"/>
              <a:t>Tanimoto</a:t>
            </a:r>
            <a:r>
              <a:rPr lang="en-US" altLang="ja-JP" sz="1050" dirty="0"/>
              <a:t>, H. </a:t>
            </a:r>
            <a:r>
              <a:rPr lang="en-US" altLang="ja-JP" sz="1050" dirty="0" err="1"/>
              <a:t>Kyutoku</a:t>
            </a:r>
            <a:r>
              <a:rPr lang="en-US" altLang="ja-JP" sz="1050" dirty="0"/>
              <a:t>, K. Doman, and Y. </a:t>
            </a:r>
            <a:r>
              <a:rPr lang="en-US" altLang="ja-JP" sz="1050" dirty="0" err="1"/>
              <a:t>Mekada</a:t>
            </a:r>
            <a:r>
              <a:rPr lang="en-US" altLang="ja-JP" sz="1050" dirty="0"/>
              <a:t>, “Domain adaptation from visible-light to fir with reliable pseudo labels,” Proc. of 2023 18th International Conference on Machine Vision and Applications,</a:t>
            </a:r>
          </a:p>
          <a:p>
            <a:r>
              <a:rPr lang="en-US" altLang="ja-JP" sz="1050" dirty="0"/>
              <a:t> pp.1–5, July 2023</a:t>
            </a:r>
            <a:endParaRPr kumimoji="1" lang="ja-JP" altLang="en-US" sz="1050" dirty="0" err="1">
              <a:latin typeface="+mj-lt"/>
            </a:endParaRPr>
          </a:p>
        </p:txBody>
      </p:sp>
    </p:spTree>
    <p:extLst>
      <p:ext uri="{BB962C8B-B14F-4D97-AF65-F5344CB8AC3E}">
        <p14:creationId xmlns:p14="http://schemas.microsoft.com/office/powerpoint/2010/main" val="147843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背景</a:t>
            </a:r>
          </a:p>
        </p:txBody>
      </p:sp>
      <p:sp>
        <p:nvSpPr>
          <p:cNvPr id="3" name="コンテンツ プレースホルダー 2"/>
          <p:cNvSpPr>
            <a:spLocks noGrp="1"/>
          </p:cNvSpPr>
          <p:nvPr>
            <p:ph idx="1"/>
          </p:nvPr>
        </p:nvSpPr>
        <p:spPr/>
        <p:txBody>
          <a:bodyPr/>
          <a:lstStyle/>
          <a:p>
            <a:r>
              <a:rPr lang="ja-JP" altLang="en-US" dirty="0"/>
              <a:t>車載カメラによる物体検出タスク</a:t>
            </a:r>
            <a:endParaRPr lang="en-US" altLang="ja-JP" dirty="0"/>
          </a:p>
          <a:p>
            <a:pPr lvl="1"/>
            <a:r>
              <a:rPr lang="ja-JP" altLang="en-US" dirty="0"/>
              <a:t>大量の学習データが必要</a:t>
            </a:r>
            <a:endParaRPr lang="en-US" altLang="ja-JP" dirty="0"/>
          </a:p>
          <a:p>
            <a:r>
              <a:rPr lang="en-US" altLang="ja-JP" dirty="0"/>
              <a:t>VL(</a:t>
            </a:r>
            <a:r>
              <a:rPr lang="ja-JP" altLang="en-US" dirty="0"/>
              <a:t>可視光</a:t>
            </a:r>
            <a:r>
              <a:rPr lang="en-US" altLang="ja-JP" dirty="0"/>
              <a:t>)</a:t>
            </a:r>
            <a:r>
              <a:rPr lang="ja-JP" altLang="en-US" dirty="0"/>
              <a:t>画像</a:t>
            </a:r>
            <a:endParaRPr lang="en-US" altLang="ja-JP" dirty="0"/>
          </a:p>
          <a:p>
            <a:pPr lvl="1"/>
            <a:r>
              <a:rPr lang="ja-JP" altLang="en-US" dirty="0"/>
              <a:t>黒潰れや白飛びに</a:t>
            </a:r>
            <a:r>
              <a:rPr lang="ja-JP" altLang="en-US" dirty="0">
                <a:solidFill>
                  <a:srgbClr val="FF0000"/>
                </a:solidFill>
              </a:rPr>
              <a:t>左右される</a:t>
            </a:r>
            <a:endParaRPr lang="en-US" altLang="ja-JP" dirty="0">
              <a:solidFill>
                <a:srgbClr val="FF0000"/>
              </a:solidFill>
            </a:endParaRPr>
          </a:p>
          <a:p>
            <a:pPr lvl="1"/>
            <a:r>
              <a:rPr lang="ja-JP" altLang="en-US" dirty="0"/>
              <a:t>学習データが</a:t>
            </a:r>
            <a:r>
              <a:rPr lang="ja-JP" altLang="en-US" dirty="0">
                <a:solidFill>
                  <a:srgbClr val="FF0000"/>
                </a:solidFill>
              </a:rPr>
              <a:t>多い</a:t>
            </a:r>
            <a:endParaRPr lang="en-US" altLang="ja-JP" dirty="0">
              <a:solidFill>
                <a:srgbClr val="FF0000"/>
              </a:solidFill>
            </a:endParaRPr>
          </a:p>
          <a:p>
            <a:r>
              <a:rPr lang="en-US" altLang="ja-JP" dirty="0"/>
              <a:t>FIR</a:t>
            </a:r>
            <a:r>
              <a:rPr lang="ja-JP" altLang="en-US" dirty="0"/>
              <a:t>（遠赤外線</a:t>
            </a:r>
            <a:r>
              <a:rPr lang="en-US" altLang="ja-JP" dirty="0"/>
              <a:t>)</a:t>
            </a:r>
            <a:r>
              <a:rPr lang="ja-JP" altLang="en-US" dirty="0"/>
              <a:t>画像</a:t>
            </a:r>
            <a:endParaRPr lang="en-US" altLang="ja-JP" dirty="0"/>
          </a:p>
          <a:p>
            <a:pPr lvl="1"/>
            <a:r>
              <a:rPr lang="ja-JP" altLang="en-US" dirty="0"/>
              <a:t>黒潰れや白飛びに</a:t>
            </a:r>
            <a:r>
              <a:rPr lang="ja-JP" altLang="en-US" dirty="0">
                <a:solidFill>
                  <a:srgbClr val="00B0F0"/>
                </a:solidFill>
              </a:rPr>
              <a:t>左右されにくい</a:t>
            </a:r>
            <a:endParaRPr lang="en-US" altLang="ja-JP" dirty="0">
              <a:solidFill>
                <a:srgbClr val="00B0F0"/>
              </a:solidFill>
            </a:endParaRPr>
          </a:p>
          <a:p>
            <a:pPr lvl="1"/>
            <a:r>
              <a:rPr lang="ja-JP" altLang="en-US" dirty="0"/>
              <a:t>学習用データが</a:t>
            </a:r>
            <a:r>
              <a:rPr lang="ja-JP" altLang="en-US" dirty="0">
                <a:solidFill>
                  <a:srgbClr val="00B0F0"/>
                </a:solidFill>
              </a:rPr>
              <a:t>少ない</a:t>
            </a:r>
            <a:endParaRPr lang="en-US" altLang="ja-JP" dirty="0">
              <a:solidFill>
                <a:srgbClr val="00B0F0"/>
              </a:solidFill>
            </a:endParaRPr>
          </a:p>
        </p:txBody>
      </p:sp>
      <p:pic>
        <p:nvPicPr>
          <p:cNvPr id="8" name="図 7">
            <a:extLst>
              <a:ext uri="{FF2B5EF4-FFF2-40B4-BE49-F238E27FC236}">
                <a16:creationId xmlns:a16="http://schemas.microsoft.com/office/drawing/2014/main" id="{A5C6DCCC-E737-4A88-8031-2F89C2C07A2D}"/>
              </a:ext>
            </a:extLst>
          </p:cNvPr>
          <p:cNvPicPr>
            <a:picLocks noChangeAspect="1"/>
          </p:cNvPicPr>
          <p:nvPr/>
        </p:nvPicPr>
        <p:blipFill>
          <a:blip r:embed="rId3"/>
          <a:stretch>
            <a:fillRect/>
          </a:stretch>
        </p:blipFill>
        <p:spPr>
          <a:xfrm>
            <a:off x="8237650" y="1165007"/>
            <a:ext cx="2924655" cy="2446771"/>
          </a:xfrm>
          <a:prstGeom prst="rect">
            <a:avLst/>
          </a:prstGeom>
        </p:spPr>
      </p:pic>
      <p:sp>
        <p:nvSpPr>
          <p:cNvPr id="4" name="テキスト ボックス 3">
            <a:extLst>
              <a:ext uri="{FF2B5EF4-FFF2-40B4-BE49-F238E27FC236}">
                <a16:creationId xmlns:a16="http://schemas.microsoft.com/office/drawing/2014/main" id="{D6EB94B7-261F-586C-D14F-28A22429E91F}"/>
              </a:ext>
            </a:extLst>
          </p:cNvPr>
          <p:cNvSpPr txBox="1"/>
          <p:nvPr/>
        </p:nvSpPr>
        <p:spPr>
          <a:xfrm rot="10800000" flipV="1">
            <a:off x="8237649" y="3597048"/>
            <a:ext cx="2924655" cy="369332"/>
          </a:xfrm>
          <a:prstGeom prst="rect">
            <a:avLst/>
          </a:prstGeom>
          <a:noFill/>
        </p:spPr>
        <p:txBody>
          <a:bodyPr wrap="square" rtlCol="0">
            <a:spAutoFit/>
          </a:bodyPr>
          <a:lstStyle/>
          <a:p>
            <a:pPr algn="ctr"/>
            <a:r>
              <a:rPr kumimoji="1" lang="ja-JP" altLang="en-US" dirty="0" err="1">
                <a:latin typeface="+mj-lt"/>
              </a:rPr>
              <a:t>暗い場所での可視光画像</a:t>
            </a:r>
          </a:p>
        </p:txBody>
      </p:sp>
      <p:sp>
        <p:nvSpPr>
          <p:cNvPr id="5" name="テキスト ボックス 4">
            <a:extLst>
              <a:ext uri="{FF2B5EF4-FFF2-40B4-BE49-F238E27FC236}">
                <a16:creationId xmlns:a16="http://schemas.microsoft.com/office/drawing/2014/main" id="{8BE4EF9E-9F8F-D86E-FBF6-73F57EE688CD}"/>
              </a:ext>
            </a:extLst>
          </p:cNvPr>
          <p:cNvSpPr txBox="1"/>
          <p:nvPr/>
        </p:nvSpPr>
        <p:spPr>
          <a:xfrm>
            <a:off x="8237650" y="6316267"/>
            <a:ext cx="2930561" cy="369333"/>
          </a:xfrm>
          <a:prstGeom prst="rect">
            <a:avLst/>
          </a:prstGeom>
          <a:noFill/>
        </p:spPr>
        <p:txBody>
          <a:bodyPr wrap="square" rtlCol="0">
            <a:spAutoFit/>
          </a:bodyPr>
          <a:lstStyle/>
          <a:p>
            <a:pPr algn="ctr"/>
            <a:r>
              <a:rPr kumimoji="1" lang="ja-JP" altLang="en-US" dirty="0" err="1">
                <a:latin typeface="+mj-lt"/>
              </a:rPr>
              <a:t>暗い場所での遠赤外線画像</a:t>
            </a:r>
          </a:p>
        </p:txBody>
      </p:sp>
      <p:pic>
        <p:nvPicPr>
          <p:cNvPr id="7" name="図 6">
            <a:extLst>
              <a:ext uri="{FF2B5EF4-FFF2-40B4-BE49-F238E27FC236}">
                <a16:creationId xmlns:a16="http://schemas.microsoft.com/office/drawing/2014/main" id="{0EBF43BF-781A-7468-00F8-3BD92D28084E}"/>
              </a:ext>
            </a:extLst>
          </p:cNvPr>
          <p:cNvPicPr>
            <a:picLocks noChangeAspect="1"/>
          </p:cNvPicPr>
          <p:nvPr/>
        </p:nvPicPr>
        <p:blipFill>
          <a:blip r:embed="rId4"/>
          <a:stretch>
            <a:fillRect/>
          </a:stretch>
        </p:blipFill>
        <p:spPr>
          <a:xfrm>
            <a:off x="8237650" y="3971818"/>
            <a:ext cx="2930561" cy="2344449"/>
          </a:xfrm>
          <a:prstGeom prst="rect">
            <a:avLst/>
          </a:prstGeom>
        </p:spPr>
      </p:pic>
    </p:spTree>
    <p:extLst>
      <p:ext uri="{BB962C8B-B14F-4D97-AF65-F5344CB8AC3E}">
        <p14:creationId xmlns:p14="http://schemas.microsoft.com/office/powerpoint/2010/main" val="1634265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5962EC-C4CB-5E32-D7CE-E551FCFA1982}"/>
              </a:ext>
            </a:extLst>
          </p:cNvPr>
          <p:cNvSpPr>
            <a:spLocks noGrp="1"/>
          </p:cNvSpPr>
          <p:nvPr>
            <p:ph type="title"/>
          </p:nvPr>
        </p:nvSpPr>
        <p:spPr/>
        <p:txBody>
          <a:bodyPr/>
          <a:lstStyle/>
          <a:p>
            <a:r>
              <a:rPr kumimoji="1" lang="ja-JP" altLang="en-US" dirty="0"/>
              <a:t>目的</a:t>
            </a:r>
          </a:p>
        </p:txBody>
      </p:sp>
      <p:sp>
        <p:nvSpPr>
          <p:cNvPr id="3" name="コンテンツ プレースホルダー 2">
            <a:extLst>
              <a:ext uri="{FF2B5EF4-FFF2-40B4-BE49-F238E27FC236}">
                <a16:creationId xmlns:a16="http://schemas.microsoft.com/office/drawing/2014/main" id="{1D1D7FA2-4DE9-86ED-2E63-C1A06F1F6384}"/>
              </a:ext>
            </a:extLst>
          </p:cNvPr>
          <p:cNvSpPr>
            <a:spLocks noGrp="1"/>
          </p:cNvSpPr>
          <p:nvPr>
            <p:ph idx="1"/>
          </p:nvPr>
        </p:nvSpPr>
        <p:spPr/>
        <p:txBody>
          <a:bodyPr/>
          <a:lstStyle/>
          <a:p>
            <a:r>
              <a:rPr lang="ja-JP" altLang="en-US" dirty="0"/>
              <a:t>従来手法</a:t>
            </a:r>
            <a:endParaRPr kumimoji="1" lang="en-US" altLang="ja-JP" dirty="0"/>
          </a:p>
          <a:p>
            <a:pPr lvl="1"/>
            <a:r>
              <a:rPr lang="en-US" altLang="ja-JP" dirty="0"/>
              <a:t>FIR</a:t>
            </a:r>
            <a:r>
              <a:rPr lang="ja-JP" altLang="en-US" dirty="0"/>
              <a:t>画像を入力として低照度下でも安定的に動作する検出モデルを</a:t>
            </a:r>
            <a:r>
              <a:rPr lang="en-US" altLang="ja-JP" dirty="0"/>
              <a:t>VL</a:t>
            </a:r>
            <a:r>
              <a:rPr lang="ja-JP" altLang="en-US" dirty="0"/>
              <a:t>画像に適応して得た検出領域を教師とするドメイン適応を用いて遠赤外線領域における高精度な検出モデルを構築する。</a:t>
            </a:r>
            <a:endParaRPr lang="en-US" altLang="ja-JP" dirty="0"/>
          </a:p>
          <a:p>
            <a:r>
              <a:rPr lang="ja-JP" altLang="en-US" dirty="0"/>
              <a:t>提案手法</a:t>
            </a:r>
            <a:endParaRPr lang="en-US" altLang="ja-JP" dirty="0"/>
          </a:p>
          <a:p>
            <a:pPr lvl="1"/>
            <a:r>
              <a:rPr lang="ja-JP" altLang="en-US" dirty="0"/>
              <a:t>ドメイン適応に加え、データセットの高信頼化やクラス不均衡や正解率の低いサンプルに効果的な損失関数を導入することによって高精度化を図る。</a:t>
            </a:r>
            <a:endParaRPr lang="en-US" altLang="ja-JP" dirty="0"/>
          </a:p>
        </p:txBody>
      </p:sp>
    </p:spTree>
    <p:extLst>
      <p:ext uri="{BB962C8B-B14F-4D97-AF65-F5344CB8AC3E}">
        <p14:creationId xmlns:p14="http://schemas.microsoft.com/office/powerpoint/2010/main" val="2838841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従来手法</a:t>
            </a:r>
          </a:p>
        </p:txBody>
      </p:sp>
      <p:sp>
        <p:nvSpPr>
          <p:cNvPr id="3" name="コンテンツ プレースホルダー 2"/>
          <p:cNvSpPr>
            <a:spLocks noGrp="1"/>
          </p:cNvSpPr>
          <p:nvPr>
            <p:ph idx="1"/>
          </p:nvPr>
        </p:nvSpPr>
        <p:spPr/>
        <p:txBody>
          <a:bodyPr/>
          <a:lstStyle/>
          <a:p>
            <a:r>
              <a:rPr lang="ja-JP" altLang="en-US" sz="2800" dirty="0"/>
              <a:t>提案手法の流れ</a:t>
            </a:r>
            <a:endParaRPr lang="en-US" altLang="ja-JP" sz="2800" dirty="0"/>
          </a:p>
          <a:p>
            <a:endParaRPr lang="en-US" altLang="ja-JP" sz="2800" dirty="0"/>
          </a:p>
          <a:p>
            <a:endParaRPr lang="en-US" altLang="ja-JP" sz="2800" dirty="0"/>
          </a:p>
          <a:p>
            <a:endParaRPr lang="en-US" altLang="ja-JP" sz="2800" dirty="0"/>
          </a:p>
          <a:p>
            <a:endParaRPr lang="en-US" altLang="ja-JP" sz="2800" dirty="0"/>
          </a:p>
          <a:p>
            <a:pPr marL="0" indent="0">
              <a:buNone/>
            </a:pPr>
            <a:endParaRPr lang="en-US" altLang="ja-JP" sz="2800" dirty="0"/>
          </a:p>
          <a:p>
            <a:pPr lvl="1"/>
            <a:r>
              <a:rPr lang="en-US" altLang="ja-JP" sz="2400" dirty="0" err="1"/>
              <a:t>MMdetection</a:t>
            </a:r>
            <a:r>
              <a:rPr lang="en-US" altLang="ja-JP" sz="2400" baseline="30000" dirty="0"/>
              <a:t>[3]</a:t>
            </a:r>
            <a:r>
              <a:rPr lang="ja-JP" altLang="en-US" sz="2400" dirty="0"/>
              <a:t>から提供されている高精度な</a:t>
            </a:r>
            <a:r>
              <a:rPr lang="en-US" altLang="ja-JP" sz="2400" dirty="0" err="1"/>
              <a:t>Yolox</a:t>
            </a:r>
            <a:r>
              <a:rPr lang="en-US" altLang="ja-JP" sz="2400" baseline="30000" dirty="0"/>
              <a:t>[4]</a:t>
            </a:r>
            <a:r>
              <a:rPr lang="ja-JP" altLang="en-US" sz="2400" dirty="0"/>
              <a:t>の事前学習済み可視光モデルを用いて、可視光画像の学習データから物体検出</a:t>
            </a:r>
            <a:endParaRPr lang="en-US" altLang="ja-JP" sz="2400" dirty="0"/>
          </a:p>
          <a:p>
            <a:pPr lvl="1"/>
            <a:r>
              <a:rPr lang="ja-JP" altLang="en-US" sz="2400" dirty="0"/>
              <a:t>検出結果の信頼度に基づき、高信頼の検出結果のみを疑似ラベルとして使用</a:t>
            </a:r>
            <a:endParaRPr lang="en-US" altLang="ja-JP" sz="2400" dirty="0"/>
          </a:p>
          <a:p>
            <a:pPr lvl="1"/>
            <a:r>
              <a:rPr lang="ja-JP" altLang="en-US" sz="2400" dirty="0"/>
              <a:t>ＳＡＭ２</a:t>
            </a:r>
            <a:r>
              <a:rPr lang="en-US" altLang="ja-JP" sz="2400" baseline="30000" dirty="0"/>
              <a:t>[2]</a:t>
            </a:r>
            <a:r>
              <a:rPr lang="ja-JP" altLang="en-US" sz="2400" dirty="0"/>
              <a:t>を用いて、疑似ラベルの</a:t>
            </a:r>
            <a:r>
              <a:rPr lang="en-US" altLang="ja-JP" sz="2400" dirty="0" err="1"/>
              <a:t>BBox</a:t>
            </a:r>
            <a:r>
              <a:rPr lang="ja-JP" altLang="en-US" sz="2400" dirty="0"/>
              <a:t>をより正確なものに調節</a:t>
            </a:r>
          </a:p>
        </p:txBody>
      </p:sp>
      <p:pic>
        <p:nvPicPr>
          <p:cNvPr id="5" name="図 4">
            <a:extLst>
              <a:ext uri="{FF2B5EF4-FFF2-40B4-BE49-F238E27FC236}">
                <a16:creationId xmlns:a16="http://schemas.microsoft.com/office/drawing/2014/main" id="{E67D3B56-09AC-658B-C942-4B448D146FBD}"/>
              </a:ext>
            </a:extLst>
          </p:cNvPr>
          <p:cNvPicPr>
            <a:picLocks noChangeAspect="1"/>
          </p:cNvPicPr>
          <p:nvPr/>
        </p:nvPicPr>
        <p:blipFill>
          <a:blip r:embed="rId3"/>
          <a:stretch>
            <a:fillRect/>
          </a:stretch>
        </p:blipFill>
        <p:spPr>
          <a:xfrm>
            <a:off x="718386" y="1950360"/>
            <a:ext cx="10864014" cy="2395936"/>
          </a:xfrm>
          <a:prstGeom prst="rect">
            <a:avLst/>
          </a:prstGeom>
        </p:spPr>
      </p:pic>
    </p:spTree>
    <p:extLst>
      <p:ext uri="{BB962C8B-B14F-4D97-AF65-F5344CB8AC3E}">
        <p14:creationId xmlns:p14="http://schemas.microsoft.com/office/powerpoint/2010/main" val="35761412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従来手法</a:t>
            </a:r>
          </a:p>
        </p:txBody>
      </p:sp>
      <p:sp>
        <p:nvSpPr>
          <p:cNvPr id="3" name="コンテンツ プレースホルダー 2"/>
          <p:cNvSpPr>
            <a:spLocks noGrp="1"/>
          </p:cNvSpPr>
          <p:nvPr>
            <p:ph idx="1"/>
          </p:nvPr>
        </p:nvSpPr>
        <p:spPr/>
        <p:txBody>
          <a:bodyPr/>
          <a:lstStyle/>
          <a:p>
            <a:r>
              <a:rPr lang="ja-JP" altLang="en-US" dirty="0"/>
              <a:t>疑似ラベルの付与</a:t>
            </a:r>
            <a:endParaRPr lang="en-US" altLang="ja-JP" dirty="0"/>
          </a:p>
          <a:p>
            <a:pPr lvl="1"/>
            <a:r>
              <a:rPr lang="ja-JP" altLang="en-US" dirty="0"/>
              <a:t>疑似ラベル</a:t>
            </a:r>
            <a:r>
              <a:rPr lang="en-US" altLang="ja-JP" dirty="0"/>
              <a:t>:</a:t>
            </a:r>
            <a:r>
              <a:rPr lang="ja-JP" altLang="en-US" dirty="0"/>
              <a:t>物体検出モデルからのカテゴリと物体検出</a:t>
            </a:r>
            <a:endParaRPr lang="en-US" altLang="ja-JP" dirty="0"/>
          </a:p>
          <a:p>
            <a:pPr lvl="1"/>
            <a:r>
              <a:rPr lang="ja-JP" altLang="en-US" dirty="0"/>
              <a:t>対応点からの射影変換パラメータの算出</a:t>
            </a:r>
            <a:endParaRPr lang="en-US" altLang="ja-JP" dirty="0"/>
          </a:p>
          <a:p>
            <a:pPr lvl="2"/>
            <a:r>
              <a:rPr lang="ja-JP" altLang="en-US" dirty="0"/>
              <a:t>画像間の対応点が重なるような射影変換パラメータ</a:t>
            </a:r>
            <a:endParaRPr lang="en-US" altLang="ja-JP" dirty="0"/>
          </a:p>
          <a:p>
            <a:pPr lvl="2"/>
            <a:endParaRPr lang="en-US" altLang="ja-JP" dirty="0"/>
          </a:p>
        </p:txBody>
      </p:sp>
      <p:pic>
        <p:nvPicPr>
          <p:cNvPr id="6" name="図 5">
            <a:extLst>
              <a:ext uri="{FF2B5EF4-FFF2-40B4-BE49-F238E27FC236}">
                <a16:creationId xmlns:a16="http://schemas.microsoft.com/office/drawing/2014/main" id="{E87D97BF-44F0-48AF-8AB9-2869DA5A0042}"/>
              </a:ext>
            </a:extLst>
          </p:cNvPr>
          <p:cNvPicPr>
            <a:picLocks noChangeAspect="1"/>
          </p:cNvPicPr>
          <p:nvPr/>
        </p:nvPicPr>
        <p:blipFill>
          <a:blip r:embed="rId2"/>
          <a:stretch>
            <a:fillRect/>
          </a:stretch>
        </p:blipFill>
        <p:spPr>
          <a:xfrm>
            <a:off x="737340" y="3860892"/>
            <a:ext cx="2664183" cy="2798307"/>
          </a:xfrm>
          <a:prstGeom prst="rect">
            <a:avLst/>
          </a:prstGeom>
        </p:spPr>
      </p:pic>
      <p:pic>
        <p:nvPicPr>
          <p:cNvPr id="8" name="図 7">
            <a:extLst>
              <a:ext uri="{FF2B5EF4-FFF2-40B4-BE49-F238E27FC236}">
                <a16:creationId xmlns:a16="http://schemas.microsoft.com/office/drawing/2014/main" id="{B2B038BF-CD5C-4375-9FCC-AEEA973949EB}"/>
              </a:ext>
            </a:extLst>
          </p:cNvPr>
          <p:cNvPicPr>
            <a:picLocks noChangeAspect="1"/>
          </p:cNvPicPr>
          <p:nvPr/>
        </p:nvPicPr>
        <p:blipFill>
          <a:blip r:embed="rId3"/>
          <a:stretch>
            <a:fillRect/>
          </a:stretch>
        </p:blipFill>
        <p:spPr>
          <a:xfrm>
            <a:off x="3721735" y="3860892"/>
            <a:ext cx="8181541" cy="2761727"/>
          </a:xfrm>
          <a:prstGeom prst="rect">
            <a:avLst/>
          </a:prstGeom>
        </p:spPr>
      </p:pic>
    </p:spTree>
    <p:extLst>
      <p:ext uri="{BB962C8B-B14F-4D97-AF65-F5344CB8AC3E}">
        <p14:creationId xmlns:p14="http://schemas.microsoft.com/office/powerpoint/2010/main" val="1899587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06DDF3-ECCB-400B-899C-BA85FB3002B1}"/>
              </a:ext>
            </a:extLst>
          </p:cNvPr>
          <p:cNvSpPr>
            <a:spLocks noGrp="1"/>
          </p:cNvSpPr>
          <p:nvPr>
            <p:ph type="title"/>
          </p:nvPr>
        </p:nvSpPr>
        <p:spPr/>
        <p:txBody>
          <a:bodyPr/>
          <a:lstStyle/>
          <a:p>
            <a:r>
              <a:rPr lang="ja-JP" altLang="en-US" dirty="0"/>
              <a:t>従来手法</a:t>
            </a:r>
            <a:endParaRPr kumimoji="1" lang="ja-JP" altLang="en-US" dirty="0"/>
          </a:p>
        </p:txBody>
      </p:sp>
      <p:sp>
        <p:nvSpPr>
          <p:cNvPr id="3" name="コンテンツ プレースホルダー 2">
            <a:extLst>
              <a:ext uri="{FF2B5EF4-FFF2-40B4-BE49-F238E27FC236}">
                <a16:creationId xmlns:a16="http://schemas.microsoft.com/office/drawing/2014/main" id="{04DD4B55-9617-404E-A919-AC158D6F6214}"/>
              </a:ext>
            </a:extLst>
          </p:cNvPr>
          <p:cNvSpPr>
            <a:spLocks noGrp="1"/>
          </p:cNvSpPr>
          <p:nvPr>
            <p:ph idx="1"/>
          </p:nvPr>
        </p:nvSpPr>
        <p:spPr/>
        <p:txBody>
          <a:bodyPr/>
          <a:lstStyle/>
          <a:p>
            <a:r>
              <a:rPr lang="ja-JP" altLang="en-US" dirty="0"/>
              <a:t>疑似</a:t>
            </a:r>
            <a:r>
              <a:rPr kumimoji="1" lang="ja-JP" altLang="en-US" dirty="0"/>
              <a:t>ラベルの補正</a:t>
            </a:r>
            <a:endParaRPr kumimoji="1" lang="en-US" altLang="ja-JP" dirty="0"/>
          </a:p>
          <a:p>
            <a:pPr lvl="1"/>
            <a:r>
              <a:rPr lang="en-US" altLang="ja-JP" dirty="0"/>
              <a:t>Segment Anything Model 2 (SAM2)</a:t>
            </a:r>
            <a:r>
              <a:rPr lang="ja-JP" altLang="en-US" dirty="0"/>
              <a:t>の事前学習済みモデル</a:t>
            </a:r>
            <a:endParaRPr lang="en-US" altLang="ja-JP" dirty="0"/>
          </a:p>
          <a:p>
            <a:pPr lvl="2"/>
            <a:r>
              <a:rPr kumimoji="1" lang="ja-JP" altLang="en-US" dirty="0"/>
              <a:t>ピクセルごとのセグメンテーション</a:t>
            </a:r>
            <a:endParaRPr lang="en-US" altLang="ja-JP" dirty="0"/>
          </a:p>
          <a:p>
            <a:pPr lvl="2"/>
            <a:r>
              <a:rPr kumimoji="1" lang="en-US" altLang="ja-JP" dirty="0"/>
              <a:t>SAM2</a:t>
            </a:r>
            <a:r>
              <a:rPr kumimoji="1" lang="ja-JP" altLang="en-US" dirty="0"/>
              <a:t>の特徴：画像とプロンプトを入力することで対象物を指定可能</a:t>
            </a:r>
            <a:endParaRPr kumimoji="1" lang="en-US" altLang="ja-JP" dirty="0"/>
          </a:p>
          <a:p>
            <a:pPr lvl="2"/>
            <a:r>
              <a:rPr kumimoji="1" lang="ja-JP" altLang="en-US" dirty="0"/>
              <a:t>プロンプトとして補正前の疑似ラベルを入力</a:t>
            </a:r>
            <a:endParaRPr kumimoji="1" lang="en-US" altLang="ja-JP" dirty="0"/>
          </a:p>
        </p:txBody>
      </p:sp>
      <p:sp>
        <p:nvSpPr>
          <p:cNvPr id="4" name="スライド番号プレースホルダー 3">
            <a:extLst>
              <a:ext uri="{FF2B5EF4-FFF2-40B4-BE49-F238E27FC236}">
                <a16:creationId xmlns:a16="http://schemas.microsoft.com/office/drawing/2014/main" id="{6862B31C-FF16-4F1B-AFE6-71620FA504B5}"/>
              </a:ext>
            </a:extLst>
          </p:cNvPr>
          <p:cNvSpPr>
            <a:spLocks noGrp="1"/>
          </p:cNvSpPr>
          <p:nvPr>
            <p:ph type="sldNum" sz="quarter" idx="10"/>
          </p:nvPr>
        </p:nvSpPr>
        <p:spPr/>
        <p:txBody>
          <a:bodyPr/>
          <a:lstStyle/>
          <a:p>
            <a:pPr>
              <a:defRPr/>
            </a:pPr>
            <a:fld id="{B0F4C665-907E-415A-A241-2277397CE92C}" type="slidenum">
              <a:rPr lang="en-US" altLang="ja-JP" smtClean="0"/>
              <a:pPr>
                <a:defRPr/>
              </a:pPr>
              <a:t>6</a:t>
            </a:fld>
            <a:endParaRPr lang="en-US" dirty="0"/>
          </a:p>
        </p:txBody>
      </p:sp>
      <p:grpSp>
        <p:nvGrpSpPr>
          <p:cNvPr id="27" name="グループ化 26">
            <a:extLst>
              <a:ext uri="{FF2B5EF4-FFF2-40B4-BE49-F238E27FC236}">
                <a16:creationId xmlns:a16="http://schemas.microsoft.com/office/drawing/2014/main" id="{00C515F2-D3CB-4052-B3E9-83A2ABE14845}"/>
              </a:ext>
            </a:extLst>
          </p:cNvPr>
          <p:cNvGrpSpPr/>
          <p:nvPr/>
        </p:nvGrpSpPr>
        <p:grpSpPr>
          <a:xfrm>
            <a:off x="2430681" y="4575872"/>
            <a:ext cx="6826379" cy="2001476"/>
            <a:chOff x="2430681" y="4352590"/>
            <a:chExt cx="6826379" cy="2001476"/>
          </a:xfrm>
        </p:grpSpPr>
        <p:grpSp>
          <p:nvGrpSpPr>
            <p:cNvPr id="6" name="グループ化 5">
              <a:extLst>
                <a:ext uri="{FF2B5EF4-FFF2-40B4-BE49-F238E27FC236}">
                  <a16:creationId xmlns:a16="http://schemas.microsoft.com/office/drawing/2014/main" id="{55D68402-BAEC-4971-80E1-B824DFA9C88D}"/>
                </a:ext>
              </a:extLst>
            </p:cNvPr>
            <p:cNvGrpSpPr/>
            <p:nvPr/>
          </p:nvGrpSpPr>
          <p:grpSpPr>
            <a:xfrm>
              <a:off x="2746891" y="4354505"/>
              <a:ext cx="2302564" cy="1346926"/>
              <a:chOff x="328889" y="4849094"/>
              <a:chExt cx="2302564" cy="1346926"/>
            </a:xfrm>
          </p:grpSpPr>
          <p:pic>
            <p:nvPicPr>
              <p:cNvPr id="18" name="図 17">
                <a:extLst>
                  <a:ext uri="{FF2B5EF4-FFF2-40B4-BE49-F238E27FC236}">
                    <a16:creationId xmlns:a16="http://schemas.microsoft.com/office/drawing/2014/main" id="{0DC2F600-9F74-4C15-B4A0-CA8D2C2A8936}"/>
                  </a:ext>
                </a:extLst>
              </p:cNvPr>
              <p:cNvPicPr>
                <a:picLocks noChangeAspect="1"/>
              </p:cNvPicPr>
              <p:nvPr/>
            </p:nvPicPr>
            <p:blipFill rotWithShape="1">
              <a:blip r:embed="rId3"/>
              <a:srcRect l="6407" t="29924" r="37394" b="28983"/>
              <a:stretch/>
            </p:blipFill>
            <p:spPr>
              <a:xfrm>
                <a:off x="328889" y="4849094"/>
                <a:ext cx="2302564" cy="1346926"/>
              </a:xfrm>
              <a:prstGeom prst="rect">
                <a:avLst/>
              </a:prstGeom>
            </p:spPr>
          </p:pic>
          <p:sp>
            <p:nvSpPr>
              <p:cNvPr id="19" name="正方形/長方形 18">
                <a:extLst>
                  <a:ext uri="{FF2B5EF4-FFF2-40B4-BE49-F238E27FC236}">
                    <a16:creationId xmlns:a16="http://schemas.microsoft.com/office/drawing/2014/main" id="{0A26B140-6507-4AB3-8E36-6623554B3F57}"/>
                  </a:ext>
                </a:extLst>
              </p:cNvPr>
              <p:cNvSpPr/>
              <p:nvPr/>
            </p:nvSpPr>
            <p:spPr>
              <a:xfrm>
                <a:off x="355323" y="5102605"/>
                <a:ext cx="816423" cy="733376"/>
              </a:xfrm>
              <a:prstGeom prst="rect">
                <a:avLst/>
              </a:prstGeom>
              <a:noFill/>
              <a:ln w="38100" cap="flat" cmpd="sng" algn="ctr">
                <a:solidFill>
                  <a:srgbClr val="558ED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20" name="正方形/長方形 19">
                <a:extLst>
                  <a:ext uri="{FF2B5EF4-FFF2-40B4-BE49-F238E27FC236}">
                    <a16:creationId xmlns:a16="http://schemas.microsoft.com/office/drawing/2014/main" id="{CEC166F6-8469-43F1-9B51-3C2CD20BA69F}"/>
                  </a:ext>
                </a:extLst>
              </p:cNvPr>
              <p:cNvSpPr/>
              <p:nvPr/>
            </p:nvSpPr>
            <p:spPr>
              <a:xfrm>
                <a:off x="1316715" y="5154965"/>
                <a:ext cx="254739" cy="645776"/>
              </a:xfrm>
              <a:prstGeom prst="rect">
                <a:avLst/>
              </a:prstGeom>
              <a:noFill/>
              <a:ln w="38100" cap="flat" cmpd="sng" algn="ctr">
                <a:solidFill>
                  <a:srgbClr val="558ED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21" name="正方形/長方形 20">
                <a:extLst>
                  <a:ext uri="{FF2B5EF4-FFF2-40B4-BE49-F238E27FC236}">
                    <a16:creationId xmlns:a16="http://schemas.microsoft.com/office/drawing/2014/main" id="{2F352A06-EFCE-4ABB-8967-199B06B935B8}"/>
                  </a:ext>
                </a:extLst>
              </p:cNvPr>
              <p:cNvSpPr/>
              <p:nvPr/>
            </p:nvSpPr>
            <p:spPr>
              <a:xfrm>
                <a:off x="1485148" y="5102603"/>
                <a:ext cx="611949" cy="1038165"/>
              </a:xfrm>
              <a:prstGeom prst="rect">
                <a:avLst/>
              </a:prstGeom>
              <a:noFill/>
              <a:ln w="38100" cap="flat" cmpd="sng" algn="ctr">
                <a:solidFill>
                  <a:srgbClr val="558ED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AF57C87A-C7D3-4FDB-B458-C92225D90459}"/>
                  </a:ext>
                </a:extLst>
              </p:cNvPr>
              <p:cNvSpPr/>
              <p:nvPr/>
            </p:nvSpPr>
            <p:spPr>
              <a:xfrm>
                <a:off x="2166238" y="4884956"/>
                <a:ext cx="405811" cy="1029592"/>
              </a:xfrm>
              <a:prstGeom prst="rect">
                <a:avLst/>
              </a:prstGeom>
              <a:noFill/>
              <a:ln w="38100" cap="flat" cmpd="sng" algn="ctr">
                <a:solidFill>
                  <a:srgbClr val="558ED5"/>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30871D0C-D00A-4375-A352-13EDE05418C4}"/>
                </a:ext>
              </a:extLst>
            </p:cNvPr>
            <p:cNvGrpSpPr/>
            <p:nvPr/>
          </p:nvGrpSpPr>
          <p:grpSpPr>
            <a:xfrm>
              <a:off x="6591827" y="4352590"/>
              <a:ext cx="2665233" cy="1340977"/>
              <a:chOff x="5475443" y="4855043"/>
              <a:chExt cx="2665233" cy="1340977"/>
            </a:xfrm>
          </p:grpSpPr>
          <p:pic>
            <p:nvPicPr>
              <p:cNvPr id="13" name="図 12">
                <a:extLst>
                  <a:ext uri="{FF2B5EF4-FFF2-40B4-BE49-F238E27FC236}">
                    <a16:creationId xmlns:a16="http://schemas.microsoft.com/office/drawing/2014/main" id="{71EDA196-2FA8-484F-82FE-E0339C1AB27F}"/>
                  </a:ext>
                </a:extLst>
              </p:cNvPr>
              <p:cNvPicPr>
                <a:picLocks noChangeAspect="1"/>
              </p:cNvPicPr>
              <p:nvPr/>
            </p:nvPicPr>
            <p:blipFill rotWithShape="1">
              <a:blip r:embed="rId4"/>
              <a:srcRect l="3976" t="30930" r="35692" b="31126"/>
              <a:stretch/>
            </p:blipFill>
            <p:spPr>
              <a:xfrm>
                <a:off x="5475443" y="4855043"/>
                <a:ext cx="2665233" cy="1340977"/>
              </a:xfrm>
              <a:prstGeom prst="rect">
                <a:avLst/>
              </a:prstGeom>
            </p:spPr>
          </p:pic>
          <p:sp>
            <p:nvSpPr>
              <p:cNvPr id="14" name="正方形/長方形 13">
                <a:extLst>
                  <a:ext uri="{FF2B5EF4-FFF2-40B4-BE49-F238E27FC236}">
                    <a16:creationId xmlns:a16="http://schemas.microsoft.com/office/drawing/2014/main" id="{36B7D56D-3C10-4B9A-9F80-E5271D6AF60C}"/>
                  </a:ext>
                </a:extLst>
              </p:cNvPr>
              <p:cNvSpPr/>
              <p:nvPr/>
            </p:nvSpPr>
            <p:spPr>
              <a:xfrm>
                <a:off x="5649757" y="5283808"/>
                <a:ext cx="722759" cy="524797"/>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47FC6C99-3A18-48E3-A1DB-58D0663E96C5}"/>
                  </a:ext>
                </a:extLst>
              </p:cNvPr>
              <p:cNvSpPr/>
              <p:nvPr/>
            </p:nvSpPr>
            <p:spPr>
              <a:xfrm>
                <a:off x="6726026" y="5227048"/>
                <a:ext cx="134784" cy="480197"/>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64012319-F989-43D3-8ADB-6E61372CDC1E}"/>
                  </a:ext>
                </a:extLst>
              </p:cNvPr>
              <p:cNvSpPr/>
              <p:nvPr/>
            </p:nvSpPr>
            <p:spPr>
              <a:xfrm>
                <a:off x="7053606" y="5102603"/>
                <a:ext cx="325225" cy="1023559"/>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10ABA574-5170-449F-BF14-3D47EAE0189E}"/>
                  </a:ext>
                </a:extLst>
              </p:cNvPr>
              <p:cNvSpPr/>
              <p:nvPr/>
            </p:nvSpPr>
            <p:spPr>
              <a:xfrm>
                <a:off x="7539444" y="4965569"/>
                <a:ext cx="411235" cy="1183064"/>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kumimoji="1" lang="ja-JP" altLang="en-US"/>
              </a:p>
            </p:txBody>
          </p:sp>
        </p:grpSp>
        <p:sp>
          <p:nvSpPr>
            <p:cNvPr id="8" name="フローチャート: 処理 7">
              <a:extLst>
                <a:ext uri="{FF2B5EF4-FFF2-40B4-BE49-F238E27FC236}">
                  <a16:creationId xmlns:a16="http://schemas.microsoft.com/office/drawing/2014/main" id="{5E3B0B56-D458-4A27-ADDD-852DA71C7953}"/>
                </a:ext>
              </a:extLst>
            </p:cNvPr>
            <p:cNvSpPr/>
            <p:nvPr/>
          </p:nvSpPr>
          <p:spPr>
            <a:xfrm>
              <a:off x="5353090" y="4678305"/>
              <a:ext cx="913768" cy="689547"/>
            </a:xfrm>
            <a:prstGeom prst="flowChartProcess">
              <a:avLst/>
            </a:prstGeom>
            <a:ln w="25400"/>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33685" tIns="16843" rIns="33685" bIns="16843" numCol="1" spcCol="0" rtlCol="0" fromWordArt="0" anchor="ctr" anchorCtr="0" forceAA="0" compatLnSpc="1">
              <a:prstTxWarp prst="textNoShape">
                <a:avLst/>
              </a:prstTxWarp>
              <a:noAutofit/>
            </a:bodyPr>
            <a:lstStyle/>
            <a:p>
              <a:pPr algn="ctr"/>
              <a:r>
                <a:rPr kumimoji="1" lang="en-US" altLang="ja-JP" sz="2000" noProof="1">
                  <a:latin typeface="+mj-lt"/>
                  <a:ea typeface="+mj-ea"/>
                  <a:cs typeface="Times New Roman" panose="02020603050405020304" pitchFamily="18" charset="0"/>
                </a:rPr>
                <a:t>SAM</a:t>
              </a:r>
              <a:r>
                <a:rPr kumimoji="1" lang="ja-JP" altLang="en-US" sz="2000" noProof="1">
                  <a:latin typeface="+mj-lt"/>
                  <a:ea typeface="+mj-ea"/>
                  <a:cs typeface="Times New Roman" panose="02020603050405020304" pitchFamily="18" charset="0"/>
                </a:rPr>
                <a:t>２</a:t>
              </a:r>
              <a:endParaRPr kumimoji="1" lang="en-US" altLang="ja-JP" sz="2000" noProof="1">
                <a:latin typeface="+mj-lt"/>
                <a:ea typeface="+mj-ea"/>
                <a:cs typeface="Times New Roman" panose="02020603050405020304" pitchFamily="18" charset="0"/>
              </a:endParaRPr>
            </a:p>
          </p:txBody>
        </p:sp>
        <p:cxnSp>
          <p:nvCxnSpPr>
            <p:cNvPr id="9" name="直線矢印コネクタ 8">
              <a:extLst>
                <a:ext uri="{FF2B5EF4-FFF2-40B4-BE49-F238E27FC236}">
                  <a16:creationId xmlns:a16="http://schemas.microsoft.com/office/drawing/2014/main" id="{2A5C76C4-13B5-421D-96F5-6F217D19A137}"/>
                </a:ext>
              </a:extLst>
            </p:cNvPr>
            <p:cNvCxnSpPr>
              <a:cxnSpLocks/>
              <a:stCxn id="18" idx="3"/>
              <a:endCxn id="8" idx="1"/>
            </p:cNvCxnSpPr>
            <p:nvPr/>
          </p:nvCxnSpPr>
          <p:spPr>
            <a:xfrm flipV="1">
              <a:off x="5049455" y="5023079"/>
              <a:ext cx="303635" cy="488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4BF50EE8-16AF-49F8-87E5-CE53906175D6}"/>
                </a:ext>
              </a:extLst>
            </p:cNvPr>
            <p:cNvCxnSpPr>
              <a:cxnSpLocks/>
              <a:stCxn id="8" idx="3"/>
              <a:endCxn id="13" idx="1"/>
            </p:cNvCxnSpPr>
            <p:nvPr/>
          </p:nvCxnSpPr>
          <p:spPr>
            <a:xfrm>
              <a:off x="6266858" y="5023079"/>
              <a:ext cx="324969"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338BD812-176B-4AC2-9F9C-5ADAB35C795C}"/>
                </a:ext>
              </a:extLst>
            </p:cNvPr>
            <p:cNvSpPr txBox="1"/>
            <p:nvPr/>
          </p:nvSpPr>
          <p:spPr>
            <a:xfrm>
              <a:off x="2430681" y="5646180"/>
              <a:ext cx="2934984" cy="707886"/>
            </a:xfrm>
            <a:prstGeom prst="rect">
              <a:avLst/>
            </a:prstGeom>
            <a:noFill/>
          </p:spPr>
          <p:txBody>
            <a:bodyPr wrap="square" rtlCol="0">
              <a:spAutoFit/>
            </a:bodyPr>
            <a:lstStyle/>
            <a:p>
              <a:pPr algn="ctr"/>
              <a:r>
                <a:rPr lang="ja-JP" altLang="en-US" sz="2000" dirty="0"/>
                <a:t>変換によるズレを含んだ疑似ラベル</a:t>
              </a:r>
              <a:endParaRPr lang="en-US" altLang="ja-JP" sz="2000" dirty="0"/>
            </a:p>
          </p:txBody>
        </p:sp>
        <p:sp>
          <p:nvSpPr>
            <p:cNvPr id="12" name="テキスト ボックス 11">
              <a:extLst>
                <a:ext uri="{FF2B5EF4-FFF2-40B4-BE49-F238E27FC236}">
                  <a16:creationId xmlns:a16="http://schemas.microsoft.com/office/drawing/2014/main" id="{DD7B3B8B-4092-420F-94F9-9F10F55ACB70}"/>
                </a:ext>
              </a:extLst>
            </p:cNvPr>
            <p:cNvSpPr txBox="1"/>
            <p:nvPr/>
          </p:nvSpPr>
          <p:spPr>
            <a:xfrm>
              <a:off x="6591827" y="5694814"/>
              <a:ext cx="2665233" cy="400110"/>
            </a:xfrm>
            <a:prstGeom prst="rect">
              <a:avLst/>
            </a:prstGeom>
            <a:noFill/>
          </p:spPr>
          <p:txBody>
            <a:bodyPr wrap="square" rtlCol="0">
              <a:spAutoFit/>
            </a:bodyPr>
            <a:lstStyle/>
            <a:p>
              <a:pPr algn="ctr"/>
              <a:r>
                <a:rPr lang="ja-JP" altLang="en-US" sz="2000" dirty="0"/>
                <a:t>補正後の疑似ラベル</a:t>
              </a:r>
              <a:endParaRPr lang="en-US" altLang="ja-JP" sz="2000" dirty="0"/>
            </a:p>
          </p:txBody>
        </p:sp>
      </p:grpSp>
    </p:spTree>
    <p:extLst>
      <p:ext uri="{BB962C8B-B14F-4D97-AF65-F5344CB8AC3E}">
        <p14:creationId xmlns:p14="http://schemas.microsoft.com/office/powerpoint/2010/main" val="3530221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直線矢印コネクタ 7">
            <a:extLst>
              <a:ext uri="{FF2B5EF4-FFF2-40B4-BE49-F238E27FC236}">
                <a16:creationId xmlns:a16="http://schemas.microsoft.com/office/drawing/2014/main" id="{8F753931-18FA-4990-897F-E429A9B0D3FA}"/>
              </a:ext>
            </a:extLst>
          </p:cNvPr>
          <p:cNvCxnSpPr>
            <a:cxnSpLocks/>
            <a:stCxn id="5" idx="5"/>
            <a:endCxn id="1026" idx="1"/>
          </p:cNvCxnSpPr>
          <p:nvPr/>
        </p:nvCxnSpPr>
        <p:spPr>
          <a:xfrm>
            <a:off x="4959569" y="2121646"/>
            <a:ext cx="1007474" cy="10164"/>
          </a:xfrm>
          <a:prstGeom prst="straightConnector1">
            <a:avLst/>
          </a:prstGeom>
          <a:ln w="63500">
            <a:tailEnd type="triangle"/>
          </a:ln>
        </p:spPr>
        <p:style>
          <a:lnRef idx="1">
            <a:schemeClr val="accent2"/>
          </a:lnRef>
          <a:fillRef idx="0">
            <a:schemeClr val="accent2"/>
          </a:fillRef>
          <a:effectRef idx="0">
            <a:schemeClr val="accent2"/>
          </a:effectRef>
          <a:fontRef idx="minor">
            <a:schemeClr val="tx1"/>
          </a:fontRef>
        </p:style>
      </p:cxnSp>
      <p:sp>
        <p:nvSpPr>
          <p:cNvPr id="2" name="タイトル 1">
            <a:extLst>
              <a:ext uri="{FF2B5EF4-FFF2-40B4-BE49-F238E27FC236}">
                <a16:creationId xmlns:a16="http://schemas.microsoft.com/office/drawing/2014/main" id="{602E156C-BEF4-4459-A956-A2EEED4CC210}"/>
              </a:ext>
            </a:extLst>
          </p:cNvPr>
          <p:cNvSpPr>
            <a:spLocks noGrp="1"/>
          </p:cNvSpPr>
          <p:nvPr>
            <p:ph type="title"/>
          </p:nvPr>
        </p:nvSpPr>
        <p:spPr>
          <a:xfrm>
            <a:off x="609600" y="130623"/>
            <a:ext cx="10972800" cy="850106"/>
          </a:xfrm>
        </p:spPr>
        <p:txBody>
          <a:bodyPr/>
          <a:lstStyle/>
          <a:p>
            <a:r>
              <a:rPr lang="ja-JP" altLang="en-US" dirty="0"/>
              <a:t>従来手法</a:t>
            </a:r>
            <a:endParaRPr kumimoji="1" lang="ja-JP" altLang="en-US" dirty="0"/>
          </a:p>
        </p:txBody>
      </p:sp>
      <p:sp>
        <p:nvSpPr>
          <p:cNvPr id="4" name="スライド番号プレースホルダー 3">
            <a:extLst>
              <a:ext uri="{FF2B5EF4-FFF2-40B4-BE49-F238E27FC236}">
                <a16:creationId xmlns:a16="http://schemas.microsoft.com/office/drawing/2014/main" id="{A8CAE1F8-0F69-4DA0-B053-B7E012EDF124}"/>
              </a:ext>
            </a:extLst>
          </p:cNvPr>
          <p:cNvSpPr>
            <a:spLocks noGrp="1"/>
          </p:cNvSpPr>
          <p:nvPr>
            <p:ph type="sldNum" sz="quarter" idx="10"/>
          </p:nvPr>
        </p:nvSpPr>
        <p:spPr>
          <a:xfrm>
            <a:off x="8655790" y="6610438"/>
            <a:ext cx="2926610" cy="111038"/>
          </a:xfrm>
        </p:spPr>
        <p:txBody>
          <a:bodyPr/>
          <a:lstStyle/>
          <a:p>
            <a:pPr>
              <a:defRPr/>
            </a:pPr>
            <a:fld id="{B0F4C665-907E-415A-A241-2277397CE92C}" type="slidenum">
              <a:rPr lang="en-US" altLang="ja-JP" smtClean="0"/>
              <a:pPr>
                <a:defRPr/>
              </a:pPr>
              <a:t>7</a:t>
            </a:fld>
            <a:endParaRPr lang="en-US" dirty="0"/>
          </a:p>
        </p:txBody>
      </p:sp>
      <p:pic>
        <p:nvPicPr>
          <p:cNvPr id="1026" name="Picture 2" descr="人工知能・AIのイラスト">
            <a:extLst>
              <a:ext uri="{FF2B5EF4-FFF2-40B4-BE49-F238E27FC236}">
                <a16:creationId xmlns:a16="http://schemas.microsoft.com/office/drawing/2014/main" id="{DAF93850-2106-4F8E-AA4C-C4E1910C369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967043" y="1505263"/>
            <a:ext cx="1436210" cy="1253094"/>
          </a:xfrm>
          <a:prstGeom prst="rect">
            <a:avLst/>
          </a:prstGeom>
          <a:noFill/>
          <a:extLst>
            <a:ext uri="{909E8E84-426E-40DD-AFC4-6F175D3DCCD1}">
              <a14:hiddenFill xmlns:a14="http://schemas.microsoft.com/office/drawing/2010/main">
                <a:solidFill>
                  <a:srgbClr val="FFFFFF"/>
                </a:solidFill>
              </a14:hiddenFill>
            </a:ext>
          </a:extLst>
        </p:spPr>
      </p:pic>
      <p:sp>
        <p:nvSpPr>
          <p:cNvPr id="5" name="フローチャート: データ 4">
            <a:extLst>
              <a:ext uri="{FF2B5EF4-FFF2-40B4-BE49-F238E27FC236}">
                <a16:creationId xmlns:a16="http://schemas.microsoft.com/office/drawing/2014/main" id="{BE1FC3F6-841C-4E0F-B171-5EA29C3D2202}"/>
              </a:ext>
            </a:extLst>
          </p:cNvPr>
          <p:cNvSpPr/>
          <p:nvPr/>
        </p:nvSpPr>
        <p:spPr>
          <a:xfrm>
            <a:off x="1548609" y="1575120"/>
            <a:ext cx="3789956" cy="1093052"/>
          </a:xfrm>
          <a:prstGeom prst="flowChartInputOutput">
            <a:avLst/>
          </a:prstGeom>
          <a:solidFill>
            <a:schemeClr val="accent3">
              <a:lumMod val="60000"/>
              <a:lumOff val="40000"/>
            </a:schemeClr>
          </a:solidFill>
          <a:ln>
            <a:solidFill>
              <a:schemeClr val="accent3">
                <a:lumMod val="20000"/>
                <a:lumOff val="80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ja-JP" altLang="en-US" sz="2000" dirty="0">
                <a:solidFill>
                  <a:schemeClr val="tx1"/>
                </a:solidFill>
              </a:rPr>
              <a:t>大量の</a:t>
            </a:r>
            <a:endParaRPr kumimoji="1" lang="en-US" altLang="ja-JP" sz="2000" dirty="0">
              <a:solidFill>
                <a:schemeClr val="tx1"/>
              </a:solidFill>
            </a:endParaRPr>
          </a:p>
          <a:p>
            <a:pPr algn="ctr"/>
            <a:r>
              <a:rPr kumimoji="1" lang="ja-JP" altLang="en-US" sz="2000" dirty="0">
                <a:solidFill>
                  <a:schemeClr val="tx1"/>
                </a:solidFill>
              </a:rPr>
              <a:t>ソースドメイン</a:t>
            </a:r>
            <a:endParaRPr kumimoji="1" lang="en-US" altLang="ja-JP" sz="2000" dirty="0">
              <a:solidFill>
                <a:schemeClr val="tx1"/>
              </a:solidFill>
            </a:endParaRPr>
          </a:p>
          <a:p>
            <a:pPr algn="ctr"/>
            <a:r>
              <a:rPr kumimoji="1" lang="ja-JP" altLang="en-US" sz="2000" dirty="0">
                <a:solidFill>
                  <a:schemeClr val="tx1"/>
                </a:solidFill>
              </a:rPr>
              <a:t>学習データ</a:t>
            </a:r>
          </a:p>
        </p:txBody>
      </p:sp>
      <p:sp>
        <p:nvSpPr>
          <p:cNvPr id="10" name="テキスト ボックス 9">
            <a:extLst>
              <a:ext uri="{FF2B5EF4-FFF2-40B4-BE49-F238E27FC236}">
                <a16:creationId xmlns:a16="http://schemas.microsoft.com/office/drawing/2014/main" id="{0A027762-EDF5-4E56-B4BD-4A3E77C0A2B2}"/>
              </a:ext>
            </a:extLst>
          </p:cNvPr>
          <p:cNvSpPr txBox="1"/>
          <p:nvPr/>
        </p:nvSpPr>
        <p:spPr>
          <a:xfrm>
            <a:off x="4875554" y="2344254"/>
            <a:ext cx="956255" cy="400110"/>
          </a:xfrm>
          <a:prstGeom prst="rect">
            <a:avLst/>
          </a:prstGeom>
          <a:noFill/>
        </p:spPr>
        <p:txBody>
          <a:bodyPr wrap="square" rtlCol="0">
            <a:spAutoFit/>
          </a:bodyPr>
          <a:lstStyle/>
          <a:p>
            <a:pPr algn="ctr"/>
            <a:r>
              <a:rPr lang="ja-JP" altLang="en-US" sz="2000" dirty="0">
                <a:latin typeface="+mj-lt"/>
              </a:rPr>
              <a:t>学習</a:t>
            </a:r>
            <a:endParaRPr kumimoji="1" lang="ja-JP" altLang="en-US" sz="2000" dirty="0">
              <a:latin typeface="+mj-lt"/>
            </a:endParaRPr>
          </a:p>
        </p:txBody>
      </p:sp>
      <p:pic>
        <p:nvPicPr>
          <p:cNvPr id="11" name="Picture 2" descr="人工知能・AIのイラスト">
            <a:extLst>
              <a:ext uri="{FF2B5EF4-FFF2-40B4-BE49-F238E27FC236}">
                <a16:creationId xmlns:a16="http://schemas.microsoft.com/office/drawing/2014/main" id="{5AA406F2-4E35-4A68-AAEF-10F98AE5A8A5}"/>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5967044" y="3882086"/>
            <a:ext cx="1436210" cy="1253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 name="テキスト ボックス 31">
            <a:extLst>
              <a:ext uri="{FF2B5EF4-FFF2-40B4-BE49-F238E27FC236}">
                <a16:creationId xmlns:a16="http://schemas.microsoft.com/office/drawing/2014/main" id="{54ECCEF4-7A54-4E68-8B1D-58CD002D0057}"/>
              </a:ext>
            </a:extLst>
          </p:cNvPr>
          <p:cNvSpPr txBox="1"/>
          <p:nvPr/>
        </p:nvSpPr>
        <p:spPr>
          <a:xfrm>
            <a:off x="313748" y="1770678"/>
            <a:ext cx="2346566" cy="707886"/>
          </a:xfrm>
          <a:prstGeom prst="rect">
            <a:avLst/>
          </a:prstGeom>
          <a:noFill/>
        </p:spPr>
        <p:txBody>
          <a:bodyPr wrap="square" rtlCol="0">
            <a:spAutoFit/>
          </a:bodyPr>
          <a:lstStyle/>
          <a:p>
            <a:r>
              <a:rPr lang="ja-JP" altLang="en-US" sz="2000" dirty="0">
                <a:latin typeface="+mj-lt"/>
              </a:rPr>
              <a:t>初回の学習</a:t>
            </a:r>
            <a:endParaRPr lang="en-US" altLang="ja-JP" sz="2000" dirty="0">
              <a:latin typeface="+mj-lt"/>
            </a:endParaRPr>
          </a:p>
          <a:p>
            <a:r>
              <a:rPr kumimoji="1" lang="ja-JP" altLang="en-US" sz="2000" dirty="0">
                <a:latin typeface="+mj-lt"/>
              </a:rPr>
              <a:t>（事前学習）</a:t>
            </a:r>
          </a:p>
        </p:txBody>
      </p:sp>
      <p:sp>
        <p:nvSpPr>
          <p:cNvPr id="33" name="テキスト ボックス 32">
            <a:extLst>
              <a:ext uri="{FF2B5EF4-FFF2-40B4-BE49-F238E27FC236}">
                <a16:creationId xmlns:a16="http://schemas.microsoft.com/office/drawing/2014/main" id="{C22D311E-0D2D-4B12-9D88-A71688B58F82}"/>
              </a:ext>
            </a:extLst>
          </p:cNvPr>
          <p:cNvSpPr txBox="1"/>
          <p:nvPr/>
        </p:nvSpPr>
        <p:spPr>
          <a:xfrm>
            <a:off x="313748" y="3563836"/>
            <a:ext cx="2346566" cy="400110"/>
          </a:xfrm>
          <a:prstGeom prst="rect">
            <a:avLst/>
          </a:prstGeom>
          <a:noFill/>
        </p:spPr>
        <p:txBody>
          <a:bodyPr wrap="square" rtlCol="0">
            <a:spAutoFit/>
          </a:bodyPr>
          <a:lstStyle/>
          <a:p>
            <a:r>
              <a:rPr lang="ja-JP" altLang="en-US" sz="2000" dirty="0">
                <a:latin typeface="+mj-lt"/>
              </a:rPr>
              <a:t>２回目以降の学習</a:t>
            </a:r>
            <a:endParaRPr kumimoji="1" lang="ja-JP" altLang="en-US" sz="2000" dirty="0">
              <a:latin typeface="+mj-lt"/>
            </a:endParaRPr>
          </a:p>
        </p:txBody>
      </p:sp>
      <p:cxnSp>
        <p:nvCxnSpPr>
          <p:cNvPr id="34" name="直線矢印コネクタ 33">
            <a:extLst>
              <a:ext uri="{FF2B5EF4-FFF2-40B4-BE49-F238E27FC236}">
                <a16:creationId xmlns:a16="http://schemas.microsoft.com/office/drawing/2014/main" id="{6EDBBCD6-E529-41D9-B706-988004369AD8}"/>
              </a:ext>
            </a:extLst>
          </p:cNvPr>
          <p:cNvCxnSpPr>
            <a:cxnSpLocks/>
            <a:stCxn id="43" idx="5"/>
            <a:endCxn id="11" idx="1"/>
          </p:cNvCxnSpPr>
          <p:nvPr/>
        </p:nvCxnSpPr>
        <p:spPr>
          <a:xfrm flipV="1">
            <a:off x="4959569" y="4508633"/>
            <a:ext cx="1007475" cy="5201"/>
          </a:xfrm>
          <a:prstGeom prst="straightConnector1">
            <a:avLst/>
          </a:prstGeom>
          <a:ln w="63500">
            <a:tailEnd type="triangle"/>
          </a:ln>
        </p:spPr>
        <p:style>
          <a:lnRef idx="1">
            <a:schemeClr val="accent6"/>
          </a:lnRef>
          <a:fillRef idx="0">
            <a:schemeClr val="accent6"/>
          </a:fillRef>
          <a:effectRef idx="0">
            <a:schemeClr val="accent6"/>
          </a:effectRef>
          <a:fontRef idx="minor">
            <a:schemeClr val="tx1"/>
          </a:fontRef>
        </p:style>
      </p:cxnSp>
      <p:sp>
        <p:nvSpPr>
          <p:cNvPr id="35" name="テキスト ボックス 34">
            <a:extLst>
              <a:ext uri="{FF2B5EF4-FFF2-40B4-BE49-F238E27FC236}">
                <a16:creationId xmlns:a16="http://schemas.microsoft.com/office/drawing/2014/main" id="{287E07CC-5AAD-40B2-9F7C-BAE5AE41BAAB}"/>
              </a:ext>
            </a:extLst>
          </p:cNvPr>
          <p:cNvSpPr txBox="1"/>
          <p:nvPr/>
        </p:nvSpPr>
        <p:spPr>
          <a:xfrm>
            <a:off x="4466341" y="4747298"/>
            <a:ext cx="1803107" cy="707886"/>
          </a:xfrm>
          <a:prstGeom prst="rect">
            <a:avLst/>
          </a:prstGeom>
          <a:noFill/>
        </p:spPr>
        <p:txBody>
          <a:bodyPr wrap="square" rtlCol="0">
            <a:spAutoFit/>
          </a:bodyPr>
          <a:lstStyle/>
          <a:p>
            <a:pPr algn="ctr"/>
            <a:r>
              <a:rPr lang="ja-JP" altLang="en-US" sz="2000" dirty="0">
                <a:latin typeface="+mj-lt"/>
              </a:rPr>
              <a:t>学習</a:t>
            </a:r>
            <a:endParaRPr lang="en-US" altLang="ja-JP" sz="2000" dirty="0">
              <a:latin typeface="+mj-lt"/>
            </a:endParaRPr>
          </a:p>
          <a:p>
            <a:pPr algn="ctr"/>
            <a:r>
              <a:rPr lang="en-US" altLang="ja-JP" sz="2000" dirty="0">
                <a:latin typeface="+mj-lt"/>
              </a:rPr>
              <a:t>(Fine-tuning)</a:t>
            </a:r>
            <a:endParaRPr kumimoji="1" lang="ja-JP" altLang="en-US" sz="2000" dirty="0">
              <a:latin typeface="+mj-lt"/>
            </a:endParaRPr>
          </a:p>
        </p:txBody>
      </p:sp>
      <p:cxnSp>
        <p:nvCxnSpPr>
          <p:cNvPr id="38" name="コネクタ: カギ線 37">
            <a:extLst>
              <a:ext uri="{FF2B5EF4-FFF2-40B4-BE49-F238E27FC236}">
                <a16:creationId xmlns:a16="http://schemas.microsoft.com/office/drawing/2014/main" id="{2C4DE6EF-4C4C-4853-81F0-132CCE58B5FF}"/>
              </a:ext>
            </a:extLst>
          </p:cNvPr>
          <p:cNvCxnSpPr>
            <a:cxnSpLocks/>
            <a:stCxn id="36" idx="4"/>
            <a:endCxn id="43" idx="1"/>
          </p:cNvCxnSpPr>
          <p:nvPr/>
        </p:nvCxnSpPr>
        <p:spPr>
          <a:xfrm rot="5400000">
            <a:off x="6062058" y="59865"/>
            <a:ext cx="1288973" cy="6525913"/>
          </a:xfrm>
          <a:prstGeom prst="bentConnector3">
            <a:avLst>
              <a:gd name="adj1" fmla="val 50000"/>
            </a:avLst>
          </a:prstGeom>
          <a:ln w="63500">
            <a:tailEnd type="triangle"/>
          </a:ln>
        </p:spPr>
        <p:style>
          <a:lnRef idx="1">
            <a:schemeClr val="accent6"/>
          </a:lnRef>
          <a:fillRef idx="0">
            <a:schemeClr val="accent6"/>
          </a:fillRef>
          <a:effectRef idx="0">
            <a:schemeClr val="accent6"/>
          </a:effectRef>
          <a:fontRef idx="minor">
            <a:schemeClr val="tx1"/>
          </a:fontRef>
        </p:style>
      </p:cxnSp>
      <p:sp>
        <p:nvSpPr>
          <p:cNvPr id="41" name="テキスト ボックス 40">
            <a:extLst>
              <a:ext uri="{FF2B5EF4-FFF2-40B4-BE49-F238E27FC236}">
                <a16:creationId xmlns:a16="http://schemas.microsoft.com/office/drawing/2014/main" id="{5E75E1A4-1A25-4705-9442-C606B7811933}"/>
              </a:ext>
            </a:extLst>
          </p:cNvPr>
          <p:cNvSpPr txBox="1"/>
          <p:nvPr/>
        </p:nvSpPr>
        <p:spPr>
          <a:xfrm>
            <a:off x="7370954" y="4747298"/>
            <a:ext cx="2569672" cy="707886"/>
          </a:xfrm>
          <a:prstGeom prst="rect">
            <a:avLst/>
          </a:prstGeom>
          <a:noFill/>
        </p:spPr>
        <p:txBody>
          <a:bodyPr wrap="square" rtlCol="0">
            <a:spAutoFit/>
          </a:bodyPr>
          <a:lstStyle/>
          <a:p>
            <a:r>
              <a:rPr lang="ja-JP" altLang="en-US" sz="2000" dirty="0"/>
              <a:t>推論</a:t>
            </a:r>
          </a:p>
          <a:p>
            <a:r>
              <a:rPr lang="ja-JP" altLang="en-US" sz="2000" dirty="0">
                <a:latin typeface="+mj-lt"/>
              </a:rPr>
              <a:t>（疑似ラベルの更新）</a:t>
            </a:r>
            <a:endParaRPr kumimoji="1" lang="ja-JP" altLang="en-US" sz="2000" dirty="0">
              <a:latin typeface="+mj-lt"/>
            </a:endParaRPr>
          </a:p>
        </p:txBody>
      </p:sp>
      <p:cxnSp>
        <p:nvCxnSpPr>
          <p:cNvPr id="42" name="直線矢印コネクタ 41">
            <a:extLst>
              <a:ext uri="{FF2B5EF4-FFF2-40B4-BE49-F238E27FC236}">
                <a16:creationId xmlns:a16="http://schemas.microsoft.com/office/drawing/2014/main" id="{CDCD39F5-EC68-462F-8523-2174601F071C}"/>
              </a:ext>
            </a:extLst>
          </p:cNvPr>
          <p:cNvCxnSpPr>
            <a:cxnSpLocks/>
            <a:stCxn id="11" idx="3"/>
            <a:endCxn id="56" idx="2"/>
          </p:cNvCxnSpPr>
          <p:nvPr/>
        </p:nvCxnSpPr>
        <p:spPr>
          <a:xfrm flipV="1">
            <a:off x="7403254" y="4505581"/>
            <a:ext cx="1050264" cy="3052"/>
          </a:xfrm>
          <a:prstGeom prst="straightConnector1">
            <a:avLst/>
          </a:prstGeom>
          <a:ln w="63500">
            <a:tailEnd type="triangle"/>
          </a:ln>
        </p:spPr>
        <p:style>
          <a:lnRef idx="1">
            <a:schemeClr val="accent6"/>
          </a:lnRef>
          <a:fillRef idx="0">
            <a:schemeClr val="accent6"/>
          </a:fillRef>
          <a:effectRef idx="0">
            <a:schemeClr val="accent6"/>
          </a:effectRef>
          <a:fontRef idx="minor">
            <a:schemeClr val="tx1"/>
          </a:fontRef>
        </p:style>
      </p:cxnSp>
      <p:cxnSp>
        <p:nvCxnSpPr>
          <p:cNvPr id="49" name="コネクタ: カギ線 48">
            <a:extLst>
              <a:ext uri="{FF2B5EF4-FFF2-40B4-BE49-F238E27FC236}">
                <a16:creationId xmlns:a16="http://schemas.microsoft.com/office/drawing/2014/main" id="{AB32A72A-FFB9-47D6-8CA0-A3C28B7132C1}"/>
              </a:ext>
            </a:extLst>
          </p:cNvPr>
          <p:cNvCxnSpPr>
            <a:cxnSpLocks/>
            <a:stCxn id="56" idx="4"/>
            <a:endCxn id="43" idx="4"/>
          </p:cNvCxnSpPr>
          <p:nvPr/>
        </p:nvCxnSpPr>
        <p:spPr>
          <a:xfrm rot="5400000">
            <a:off x="6702418" y="1793277"/>
            <a:ext cx="8253" cy="6525913"/>
          </a:xfrm>
          <a:prstGeom prst="bentConnector3">
            <a:avLst>
              <a:gd name="adj1" fmla="val 6481486"/>
            </a:avLst>
          </a:prstGeom>
          <a:ln w="63500">
            <a:tailEnd type="triangle"/>
          </a:ln>
        </p:spPr>
        <p:style>
          <a:lnRef idx="1">
            <a:schemeClr val="accent6"/>
          </a:lnRef>
          <a:fillRef idx="0">
            <a:schemeClr val="accent6"/>
          </a:fillRef>
          <a:effectRef idx="0">
            <a:schemeClr val="accent6"/>
          </a:effectRef>
          <a:fontRef idx="minor">
            <a:schemeClr val="tx1"/>
          </a:fontRef>
        </p:style>
      </p:cxnSp>
      <p:sp>
        <p:nvSpPr>
          <p:cNvPr id="55" name="テキスト ボックス 54">
            <a:extLst>
              <a:ext uri="{FF2B5EF4-FFF2-40B4-BE49-F238E27FC236}">
                <a16:creationId xmlns:a16="http://schemas.microsoft.com/office/drawing/2014/main" id="{B0F75A38-CB41-4C40-827D-CEEC4DE4EEE9}"/>
              </a:ext>
            </a:extLst>
          </p:cNvPr>
          <p:cNvSpPr txBox="1"/>
          <p:nvPr/>
        </p:nvSpPr>
        <p:spPr>
          <a:xfrm>
            <a:off x="313748" y="5928893"/>
            <a:ext cx="8703954" cy="400110"/>
          </a:xfrm>
          <a:prstGeom prst="rect">
            <a:avLst/>
          </a:prstGeom>
          <a:noFill/>
        </p:spPr>
        <p:txBody>
          <a:bodyPr wrap="square" rtlCol="0">
            <a:spAutoFit/>
          </a:bodyPr>
          <a:lstStyle/>
          <a:p>
            <a:r>
              <a:rPr lang="ja-JP" altLang="en-US" sz="2000" dirty="0">
                <a:latin typeface="+mj-lt"/>
              </a:rPr>
              <a:t>一般的には、モデルの精度が収束するまで疑似ラベル更新と学習を繰り返す</a:t>
            </a:r>
            <a:endParaRPr kumimoji="1" lang="ja-JP" altLang="en-US" sz="2000" dirty="0">
              <a:latin typeface="+mj-lt"/>
            </a:endParaRPr>
          </a:p>
        </p:txBody>
      </p:sp>
      <p:sp>
        <p:nvSpPr>
          <p:cNvPr id="36" name="フローチャート: データ 35">
            <a:extLst>
              <a:ext uri="{FF2B5EF4-FFF2-40B4-BE49-F238E27FC236}">
                <a16:creationId xmlns:a16="http://schemas.microsoft.com/office/drawing/2014/main" id="{F74FB05D-EB55-4E3D-83ED-ECF5F2DA5974}"/>
              </a:ext>
            </a:extLst>
          </p:cNvPr>
          <p:cNvSpPr/>
          <p:nvPr/>
        </p:nvSpPr>
        <p:spPr>
          <a:xfrm>
            <a:off x="8074522" y="1585283"/>
            <a:ext cx="3789956" cy="1093052"/>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2000" dirty="0">
                <a:solidFill>
                  <a:schemeClr val="tx1"/>
                </a:solidFill>
              </a:rPr>
              <a:t>ターゲット</a:t>
            </a:r>
            <a:r>
              <a:rPr kumimoji="1" lang="ja-JP" altLang="en-US" sz="2000" dirty="0">
                <a:solidFill>
                  <a:schemeClr val="tx1"/>
                </a:solidFill>
              </a:rPr>
              <a:t>ドメイン</a:t>
            </a:r>
            <a:endParaRPr kumimoji="1" lang="en-US" altLang="ja-JP" sz="2000" dirty="0">
              <a:solidFill>
                <a:schemeClr val="tx1"/>
              </a:solidFill>
            </a:endParaRPr>
          </a:p>
          <a:p>
            <a:pPr algn="ctr"/>
            <a:r>
              <a:rPr kumimoji="1" lang="ja-JP" altLang="en-US" sz="2000" dirty="0">
                <a:solidFill>
                  <a:schemeClr val="tx1"/>
                </a:solidFill>
              </a:rPr>
              <a:t>ラベルなしデータ</a:t>
            </a:r>
          </a:p>
        </p:txBody>
      </p:sp>
      <p:sp>
        <p:nvSpPr>
          <p:cNvPr id="43" name="フローチャート: データ 42">
            <a:extLst>
              <a:ext uri="{FF2B5EF4-FFF2-40B4-BE49-F238E27FC236}">
                <a16:creationId xmlns:a16="http://schemas.microsoft.com/office/drawing/2014/main" id="{638920DE-AF22-44D5-B8F5-F27DA354542C}"/>
              </a:ext>
            </a:extLst>
          </p:cNvPr>
          <p:cNvSpPr/>
          <p:nvPr/>
        </p:nvSpPr>
        <p:spPr>
          <a:xfrm>
            <a:off x="1548609" y="3967308"/>
            <a:ext cx="3789956" cy="1093052"/>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2000" dirty="0">
                <a:solidFill>
                  <a:schemeClr val="tx1"/>
                </a:solidFill>
              </a:rPr>
              <a:t>ターゲット</a:t>
            </a:r>
            <a:r>
              <a:rPr kumimoji="1" lang="ja-JP" altLang="en-US" sz="2000" dirty="0">
                <a:solidFill>
                  <a:schemeClr val="tx1"/>
                </a:solidFill>
              </a:rPr>
              <a:t>ドメイン</a:t>
            </a:r>
            <a:endParaRPr kumimoji="1" lang="en-US" altLang="ja-JP" sz="2000" dirty="0">
              <a:solidFill>
                <a:schemeClr val="tx1"/>
              </a:solidFill>
            </a:endParaRPr>
          </a:p>
          <a:p>
            <a:pPr algn="ctr"/>
            <a:r>
              <a:rPr kumimoji="1" lang="ja-JP" altLang="en-US" sz="2000" dirty="0">
                <a:solidFill>
                  <a:schemeClr val="tx1"/>
                </a:solidFill>
              </a:rPr>
              <a:t>疑似ラベル</a:t>
            </a:r>
            <a:endParaRPr kumimoji="1" lang="en-US" altLang="ja-JP" sz="2000" dirty="0">
              <a:solidFill>
                <a:schemeClr val="tx1"/>
              </a:solidFill>
            </a:endParaRPr>
          </a:p>
          <a:p>
            <a:pPr algn="ctr"/>
            <a:r>
              <a:rPr kumimoji="1" lang="ja-JP" altLang="en-US" sz="2000" dirty="0">
                <a:solidFill>
                  <a:schemeClr val="tx1"/>
                </a:solidFill>
              </a:rPr>
              <a:t>付きデータ</a:t>
            </a:r>
          </a:p>
        </p:txBody>
      </p:sp>
      <p:sp>
        <p:nvSpPr>
          <p:cNvPr id="56" name="フローチャート: データ 55">
            <a:extLst>
              <a:ext uri="{FF2B5EF4-FFF2-40B4-BE49-F238E27FC236}">
                <a16:creationId xmlns:a16="http://schemas.microsoft.com/office/drawing/2014/main" id="{0CB979A4-F8B0-4B7F-AFCC-01891ED9B82F}"/>
              </a:ext>
            </a:extLst>
          </p:cNvPr>
          <p:cNvSpPr/>
          <p:nvPr/>
        </p:nvSpPr>
        <p:spPr>
          <a:xfrm>
            <a:off x="8074522" y="3959055"/>
            <a:ext cx="3789956" cy="1093052"/>
          </a:xfrm>
          <a:prstGeom prst="flowChartInputOutp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ja-JP" altLang="en-US" sz="2000" dirty="0">
                <a:solidFill>
                  <a:schemeClr val="tx1"/>
                </a:solidFill>
              </a:rPr>
              <a:t>ターゲット</a:t>
            </a:r>
            <a:r>
              <a:rPr kumimoji="1" lang="ja-JP" altLang="en-US" sz="2000" dirty="0">
                <a:solidFill>
                  <a:schemeClr val="tx1"/>
                </a:solidFill>
              </a:rPr>
              <a:t>ドメイン</a:t>
            </a:r>
            <a:endParaRPr kumimoji="1" lang="en-US" altLang="ja-JP" sz="2000" dirty="0">
              <a:solidFill>
                <a:schemeClr val="tx1"/>
              </a:solidFill>
            </a:endParaRPr>
          </a:p>
          <a:p>
            <a:pPr algn="ctr"/>
            <a:r>
              <a:rPr kumimoji="1" lang="ja-JP" altLang="en-US" sz="2000" dirty="0">
                <a:solidFill>
                  <a:schemeClr val="tx1"/>
                </a:solidFill>
              </a:rPr>
              <a:t>ラベルなしデータ</a:t>
            </a:r>
          </a:p>
        </p:txBody>
      </p:sp>
      <p:sp>
        <p:nvSpPr>
          <p:cNvPr id="61" name="テキスト ボックス 60">
            <a:extLst>
              <a:ext uri="{FF2B5EF4-FFF2-40B4-BE49-F238E27FC236}">
                <a16:creationId xmlns:a16="http://schemas.microsoft.com/office/drawing/2014/main" id="{9CE7E492-CD52-4AE6-9092-FA7642E9F561}"/>
              </a:ext>
            </a:extLst>
          </p:cNvPr>
          <p:cNvSpPr txBox="1"/>
          <p:nvPr/>
        </p:nvSpPr>
        <p:spPr>
          <a:xfrm>
            <a:off x="7441103" y="2341810"/>
            <a:ext cx="2569672" cy="707886"/>
          </a:xfrm>
          <a:prstGeom prst="rect">
            <a:avLst/>
          </a:prstGeom>
          <a:noFill/>
        </p:spPr>
        <p:txBody>
          <a:bodyPr wrap="square" rtlCol="0">
            <a:spAutoFit/>
          </a:bodyPr>
          <a:lstStyle/>
          <a:p>
            <a:r>
              <a:rPr lang="ja-JP" altLang="en-US" sz="2000" dirty="0"/>
              <a:t>推論</a:t>
            </a:r>
          </a:p>
          <a:p>
            <a:r>
              <a:rPr lang="ja-JP" altLang="en-US" sz="2000" dirty="0">
                <a:latin typeface="+mj-lt"/>
              </a:rPr>
              <a:t>（疑似ラベルの付与）</a:t>
            </a:r>
            <a:endParaRPr kumimoji="1" lang="ja-JP" altLang="en-US" sz="2000" dirty="0">
              <a:latin typeface="+mj-lt"/>
            </a:endParaRPr>
          </a:p>
        </p:txBody>
      </p:sp>
      <p:cxnSp>
        <p:nvCxnSpPr>
          <p:cNvPr id="62" name="直線矢印コネクタ 61">
            <a:extLst>
              <a:ext uri="{FF2B5EF4-FFF2-40B4-BE49-F238E27FC236}">
                <a16:creationId xmlns:a16="http://schemas.microsoft.com/office/drawing/2014/main" id="{EC5D67C1-B0DA-4708-8F79-98D4B0AD5030}"/>
              </a:ext>
            </a:extLst>
          </p:cNvPr>
          <p:cNvCxnSpPr>
            <a:cxnSpLocks/>
            <a:stCxn id="1026" idx="3"/>
            <a:endCxn id="36" idx="2"/>
          </p:cNvCxnSpPr>
          <p:nvPr/>
        </p:nvCxnSpPr>
        <p:spPr>
          <a:xfrm flipV="1">
            <a:off x="7403253" y="2131809"/>
            <a:ext cx="1050265" cy="1"/>
          </a:xfrm>
          <a:prstGeom prst="straightConnector1">
            <a:avLst/>
          </a:prstGeom>
          <a:ln w="63500">
            <a:gradFill>
              <a:gsLst>
                <a:gs pos="0">
                  <a:schemeClr val="accent2"/>
                </a:gs>
                <a:gs pos="100000">
                  <a:schemeClr val="accent6"/>
                </a:gs>
              </a:gsLst>
              <a:lin ang="0" scaled="0"/>
            </a:gra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914175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02F190-F01D-4745-98D5-EBABE3F7D130}"/>
              </a:ext>
            </a:extLst>
          </p:cNvPr>
          <p:cNvSpPr>
            <a:spLocks noGrp="1"/>
          </p:cNvSpPr>
          <p:nvPr>
            <p:ph type="title"/>
          </p:nvPr>
        </p:nvSpPr>
        <p:spPr/>
        <p:txBody>
          <a:bodyPr/>
          <a:lstStyle/>
          <a:p>
            <a:r>
              <a:rPr lang="ja-JP" altLang="en-US" dirty="0"/>
              <a:t>従来手法</a:t>
            </a:r>
            <a:endParaRPr kumimoji="1" lang="ja-JP" altLang="en-US" dirty="0"/>
          </a:p>
        </p:txBody>
      </p:sp>
      <p:sp>
        <p:nvSpPr>
          <p:cNvPr id="3" name="コンテンツ プレースホルダー 2">
            <a:extLst>
              <a:ext uri="{FF2B5EF4-FFF2-40B4-BE49-F238E27FC236}">
                <a16:creationId xmlns:a16="http://schemas.microsoft.com/office/drawing/2014/main" id="{CB95061D-CB36-41A4-AAC7-C7935842F68D}"/>
              </a:ext>
            </a:extLst>
          </p:cNvPr>
          <p:cNvSpPr>
            <a:spLocks noGrp="1"/>
          </p:cNvSpPr>
          <p:nvPr>
            <p:ph idx="1"/>
          </p:nvPr>
        </p:nvSpPr>
        <p:spPr/>
        <p:txBody>
          <a:bodyPr/>
          <a:lstStyle/>
          <a:p>
            <a:r>
              <a:rPr kumimoji="1" lang="ja-JP" altLang="en-US" dirty="0"/>
              <a:t>疑似ラベルによるドメイン適応</a:t>
            </a:r>
            <a:endParaRPr kumimoji="1" lang="en-US" altLang="ja-JP" dirty="0"/>
          </a:p>
          <a:p>
            <a:pPr lvl="1"/>
            <a:r>
              <a:rPr lang="ja-JP" altLang="en-US" dirty="0"/>
              <a:t>疑似ラベルによる事前学習済みモデルのファインチューニング</a:t>
            </a:r>
            <a:endParaRPr lang="en-US" altLang="ja-JP" dirty="0"/>
          </a:p>
          <a:p>
            <a:pPr lvl="2"/>
            <a:r>
              <a:rPr kumimoji="1" lang="ja-JP" altLang="en-US" dirty="0"/>
              <a:t>ファインチューニング</a:t>
            </a:r>
            <a:r>
              <a:rPr kumimoji="1" lang="en-US" altLang="ja-JP" dirty="0"/>
              <a:t>:</a:t>
            </a:r>
            <a:r>
              <a:rPr kumimoji="1" lang="ja-JP" altLang="en-US" dirty="0"/>
              <a:t>学習データによる重みの再学習</a:t>
            </a:r>
            <a:r>
              <a:rPr kumimoji="1" lang="en-US" altLang="ja-JP" dirty="0"/>
              <a:t>(</a:t>
            </a:r>
            <a:r>
              <a:rPr kumimoji="1" lang="ja-JP" altLang="en-US" dirty="0"/>
              <a:t>微調整</a:t>
            </a:r>
            <a:r>
              <a:rPr kumimoji="1" lang="en-US" altLang="ja-JP" dirty="0"/>
              <a:t>)</a:t>
            </a:r>
          </a:p>
          <a:p>
            <a:r>
              <a:rPr kumimoji="1" lang="ja-JP" altLang="en-US" dirty="0"/>
              <a:t>遠赤外線ドメインの物体検出モデルの構築</a:t>
            </a:r>
            <a:endParaRPr kumimoji="1" lang="en-US" altLang="ja-JP" dirty="0"/>
          </a:p>
          <a:p>
            <a:pPr lvl="1"/>
            <a:r>
              <a:rPr lang="ja-JP" altLang="en-US" dirty="0"/>
              <a:t>必要なもの</a:t>
            </a:r>
            <a:endParaRPr lang="en-US" altLang="ja-JP" dirty="0"/>
          </a:p>
          <a:p>
            <a:pPr lvl="2"/>
            <a:r>
              <a:rPr lang="en-US" altLang="ja-JP" dirty="0"/>
              <a:t>VL</a:t>
            </a:r>
            <a:r>
              <a:rPr kumimoji="1" lang="ja-JP" altLang="en-US" dirty="0"/>
              <a:t>画像と</a:t>
            </a:r>
            <a:r>
              <a:rPr kumimoji="1" lang="en-US" altLang="ja-JP" dirty="0"/>
              <a:t>FIR</a:t>
            </a:r>
            <a:r>
              <a:rPr kumimoji="1" lang="ja-JP" altLang="en-US" dirty="0"/>
              <a:t>画像のペア</a:t>
            </a:r>
            <a:endParaRPr kumimoji="1" lang="en-US" altLang="ja-JP" dirty="0"/>
          </a:p>
          <a:p>
            <a:pPr lvl="2"/>
            <a:r>
              <a:rPr lang="ja-JP" altLang="en-US" dirty="0"/>
              <a:t>事前学習済みモデル</a:t>
            </a:r>
            <a:endParaRPr kumimoji="1" lang="en-US" altLang="ja-JP" dirty="0"/>
          </a:p>
        </p:txBody>
      </p:sp>
    </p:spTree>
    <p:extLst>
      <p:ext uri="{BB962C8B-B14F-4D97-AF65-F5344CB8AC3E}">
        <p14:creationId xmlns:p14="http://schemas.microsoft.com/office/powerpoint/2010/main" val="238745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提案手法</a:t>
            </a:r>
          </a:p>
        </p:txBody>
      </p:sp>
      <p:sp>
        <p:nvSpPr>
          <p:cNvPr id="3" name="コンテンツ プレースホルダー 2"/>
          <p:cNvSpPr>
            <a:spLocks noGrp="1"/>
          </p:cNvSpPr>
          <p:nvPr>
            <p:ph idx="1"/>
          </p:nvPr>
        </p:nvSpPr>
        <p:spPr/>
        <p:txBody>
          <a:bodyPr/>
          <a:lstStyle/>
          <a:p>
            <a:r>
              <a:rPr lang="ja-JP" altLang="en-US" dirty="0"/>
              <a:t>従来手法からの変更点</a:t>
            </a:r>
            <a:endParaRPr lang="en-US" altLang="ja-JP" dirty="0"/>
          </a:p>
          <a:p>
            <a:pPr lvl="1"/>
            <a:r>
              <a:rPr lang="ja-JP" altLang="en-US" dirty="0"/>
              <a:t>データセットを</a:t>
            </a:r>
            <a:r>
              <a:rPr lang="en-US" altLang="ja-JP" dirty="0"/>
              <a:t>FLIR_ADAS_v1</a:t>
            </a:r>
            <a:r>
              <a:rPr lang="en-US" altLang="ja-JP" baseline="30000" dirty="0"/>
              <a:t>*1</a:t>
            </a:r>
            <a:r>
              <a:rPr lang="ja-JP" altLang="en-US" dirty="0"/>
              <a:t>から</a:t>
            </a:r>
            <a:r>
              <a:rPr lang="en-US" altLang="ja-JP" dirty="0"/>
              <a:t>FLIR_ADAS_v2</a:t>
            </a:r>
            <a:r>
              <a:rPr lang="en-US" altLang="ja-JP" baseline="30000" dirty="0"/>
              <a:t>*1</a:t>
            </a:r>
            <a:r>
              <a:rPr lang="ja-JP" altLang="en-US" dirty="0"/>
              <a:t>に変更</a:t>
            </a:r>
            <a:endParaRPr lang="en-US" altLang="ja-JP" dirty="0"/>
          </a:p>
          <a:p>
            <a:pPr lvl="2"/>
            <a:r>
              <a:rPr lang="en-US" altLang="ja-JP" dirty="0"/>
              <a:t>v2</a:t>
            </a:r>
            <a:r>
              <a:rPr lang="ja-JP" altLang="en-US" dirty="0"/>
              <a:t>には解像度・視野の補正、アノテーションの変換を行っているので、</a:t>
            </a:r>
            <a:r>
              <a:rPr lang="en-US" altLang="ja-JP" dirty="0"/>
              <a:t>v1</a:t>
            </a:r>
            <a:r>
              <a:rPr lang="ja-JP" altLang="en-US" dirty="0"/>
              <a:t>からデータの枚数は減ってしまったが、信頼性の高いデータが含まれている。</a:t>
            </a:r>
            <a:endParaRPr lang="en-US" altLang="ja-JP" dirty="0"/>
          </a:p>
          <a:p>
            <a:pPr lvl="1"/>
            <a:r>
              <a:rPr lang="ja-JP" altLang="en-US" dirty="0"/>
              <a:t>損失関数の変更</a:t>
            </a:r>
            <a:endParaRPr lang="en-US" altLang="ja-JP" dirty="0"/>
          </a:p>
          <a:p>
            <a:pPr lvl="2"/>
            <a:r>
              <a:rPr lang="ja-JP" altLang="en-US" dirty="0"/>
              <a:t>従来手法ではクラス、オブジェクトに対して</a:t>
            </a:r>
            <a:r>
              <a:rPr lang="en-US" altLang="ja-JP" dirty="0" err="1"/>
              <a:t>BCELoss</a:t>
            </a:r>
            <a:r>
              <a:rPr lang="ja-JP" altLang="en-US" dirty="0"/>
              <a:t>が使用されていた。</a:t>
            </a:r>
            <a:endParaRPr lang="en-US" altLang="ja-JP" dirty="0"/>
          </a:p>
          <a:p>
            <a:pPr lvl="2"/>
            <a:r>
              <a:rPr lang="en-US" altLang="ja-JP" dirty="0"/>
              <a:t>Person</a:t>
            </a:r>
            <a:r>
              <a:rPr lang="ja-JP" altLang="en-US" dirty="0"/>
              <a:t>のデータ数が少ないことから、クラス不均衡に対して効果的に作用する</a:t>
            </a:r>
            <a:r>
              <a:rPr lang="en-US" altLang="ja-JP" dirty="0" err="1"/>
              <a:t>FocalLoss</a:t>
            </a:r>
            <a:r>
              <a:rPr lang="en-US" altLang="ja-JP" baseline="30000" dirty="0"/>
              <a:t>[5]</a:t>
            </a:r>
            <a:r>
              <a:rPr lang="ja-JP" altLang="en-US" dirty="0"/>
              <a:t>に変更。</a:t>
            </a:r>
            <a:endParaRPr lang="en-US" altLang="ja-JP" dirty="0"/>
          </a:p>
          <a:p>
            <a:pPr lvl="2"/>
            <a:endParaRPr lang="ja-JP" altLang="en-US" dirty="0"/>
          </a:p>
        </p:txBody>
      </p:sp>
      <p:sp>
        <p:nvSpPr>
          <p:cNvPr id="5" name="テキスト ボックス 4">
            <a:extLst>
              <a:ext uri="{FF2B5EF4-FFF2-40B4-BE49-F238E27FC236}">
                <a16:creationId xmlns:a16="http://schemas.microsoft.com/office/drawing/2014/main" id="{1BC1F017-28C3-4403-89E9-DDCD8D5D8B34}"/>
              </a:ext>
            </a:extLst>
          </p:cNvPr>
          <p:cNvSpPr txBox="1"/>
          <p:nvPr/>
        </p:nvSpPr>
        <p:spPr>
          <a:xfrm>
            <a:off x="609600" y="6232287"/>
            <a:ext cx="4270721" cy="253916"/>
          </a:xfrm>
          <a:prstGeom prst="rect">
            <a:avLst/>
          </a:prstGeom>
          <a:noFill/>
        </p:spPr>
        <p:txBody>
          <a:bodyPr wrap="none" rtlCol="0">
            <a:spAutoFit/>
          </a:bodyPr>
          <a:lstStyle/>
          <a:p>
            <a:r>
              <a:rPr lang="zh-CN" altLang="en-US" sz="1050" dirty="0"/>
              <a:t>*</a:t>
            </a:r>
            <a:r>
              <a:rPr lang="en-US" altLang="zh-CN" sz="1050" dirty="0"/>
              <a:t>1 https://www.flir.com/oem/adas/adas-dataset-form/ (</a:t>
            </a:r>
            <a:r>
              <a:rPr lang="zh-CN" altLang="en-US" sz="1050" dirty="0"/>
              <a:t>参照 </a:t>
            </a:r>
            <a:r>
              <a:rPr lang="en-US" altLang="zh-CN" sz="1050" dirty="0"/>
              <a:t>2025-09-10)</a:t>
            </a:r>
            <a:endParaRPr kumimoji="1" lang="ja-JP" altLang="en-US" sz="1050" dirty="0" err="1">
              <a:latin typeface="+mj-lt"/>
            </a:endParaRPr>
          </a:p>
        </p:txBody>
      </p:sp>
    </p:spTree>
    <p:extLst>
      <p:ext uri="{BB962C8B-B14F-4D97-AF65-F5344CB8AC3E}">
        <p14:creationId xmlns:p14="http://schemas.microsoft.com/office/powerpoint/2010/main" val="1260382558"/>
      </p:ext>
    </p:extLst>
  </p:cSld>
  <p:clrMapOvr>
    <a:masterClrMapping/>
  </p:clrMapOvr>
</p:sld>
</file>

<file path=ppt/theme/theme1.xml><?xml version="1.0" encoding="utf-8"?>
<a:theme xmlns:a="http://schemas.openxmlformats.org/drawingml/2006/main" name="MDLab_Design_Template">
  <a:themeElements>
    <a:clrScheme name="MDLAB配色">
      <a:dk1>
        <a:sysClr val="windowText" lastClr="000000"/>
      </a:dk1>
      <a:lt1>
        <a:sysClr val="window" lastClr="FFFFFF"/>
      </a:lt1>
      <a:dk2>
        <a:srgbClr val="1F497D"/>
      </a:dk2>
      <a:lt2>
        <a:srgbClr val="EEECE1"/>
      </a:lt2>
      <a:accent1>
        <a:srgbClr val="000000"/>
      </a:accent1>
      <a:accent2>
        <a:srgbClr val="C00000"/>
      </a:accent2>
      <a:accent3>
        <a:srgbClr val="9BBB59"/>
      </a:accent3>
      <a:accent4>
        <a:srgbClr val="8064A2"/>
      </a:accent4>
      <a:accent5>
        <a:srgbClr val="4BACC6"/>
      </a:accent5>
      <a:accent6>
        <a:srgbClr val="F79646"/>
      </a:accent6>
      <a:hlink>
        <a:srgbClr val="0070C0"/>
      </a:hlink>
      <a:folHlink>
        <a:srgbClr val="FF0000"/>
      </a:folHlink>
    </a:clrScheme>
    <a:fontScheme name="ユーザー定義 1">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kumimoji="1" dirty="0" err="1" smtClean="0">
            <a:latin typeface="+mj-lt"/>
          </a:defRPr>
        </a:defPPr>
      </a:lstStyle>
    </a:txDef>
  </a:objectDefaults>
  <a:extraClrSchemeLst/>
  <a:extLst>
    <a:ext uri="{05A4C25C-085E-4340-85A3-A5531E510DB2}">
      <thm15:themeFamily xmlns:thm15="http://schemas.microsoft.com/office/thememl/2012/main" name="MDLab_Design_Template" id="{EDAB6A65-0BA3-44D6-AB7D-B785306FAFB3}" vid="{825F7BB9-4E0B-47C5-97B4-5AF034F9392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ueda.s</Template>
  <TotalTime>1367</TotalTime>
  <Words>2035</Words>
  <Application>Microsoft Office PowerPoint</Application>
  <PresentationFormat>ワイド画面</PresentationFormat>
  <Paragraphs>276</Paragraphs>
  <Slides>17</Slides>
  <Notes>8</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17</vt:i4>
      </vt:variant>
    </vt:vector>
  </HeadingPairs>
  <TitlesOfParts>
    <vt:vector size="23" baseType="lpstr">
      <vt:lpstr>游ゴシック</vt:lpstr>
      <vt:lpstr>Arial</vt:lpstr>
      <vt:lpstr>Calibri</vt:lpstr>
      <vt:lpstr>Cambria Math</vt:lpstr>
      <vt:lpstr>Wingdings</vt:lpstr>
      <vt:lpstr>MDLab_Design_Template</vt:lpstr>
      <vt:lpstr>疑似ラベルを用いた遠赤外線画像からの物体検出</vt:lpstr>
      <vt:lpstr>背景</vt:lpstr>
      <vt:lpstr>目的</vt:lpstr>
      <vt:lpstr>従来手法</vt:lpstr>
      <vt:lpstr>従来手法</vt:lpstr>
      <vt:lpstr>従来手法</vt:lpstr>
      <vt:lpstr>従来手法</vt:lpstr>
      <vt:lpstr>従来手法</vt:lpstr>
      <vt:lpstr>提案手法</vt:lpstr>
      <vt:lpstr>提案手法</vt:lpstr>
      <vt:lpstr>評価実験</vt:lpstr>
      <vt:lpstr>評価実験</vt:lpstr>
      <vt:lpstr>実験結果・考察</vt:lpstr>
      <vt:lpstr>実験結果・考察</vt:lpstr>
      <vt:lpstr>まとめ</vt:lpstr>
      <vt:lpstr>まとめ</vt:lpstr>
      <vt:lpstr>関連研究</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高精度ミリ波レーダを用いた 自車位置推定</dc:title>
  <dc:creator>Tatsuya Kato</dc:creator>
  <cp:lastModifiedBy>達也 加藤</cp:lastModifiedBy>
  <cp:revision>45</cp:revision>
  <dcterms:created xsi:type="dcterms:W3CDTF">2025-06-09T15:55:49Z</dcterms:created>
  <dcterms:modified xsi:type="dcterms:W3CDTF">2025-09-15T15:12:56Z</dcterms:modified>
</cp:coreProperties>
</file>