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notesMasterIdLst>
    <p:notesMasterId r:id="rId19"/>
  </p:notesMasterIdLst>
  <p:sldIdLst>
    <p:sldId id="256" r:id="rId2"/>
    <p:sldId id="257" r:id="rId3"/>
    <p:sldId id="264" r:id="rId4"/>
    <p:sldId id="265" r:id="rId5"/>
    <p:sldId id="258" r:id="rId6"/>
    <p:sldId id="263" r:id="rId7"/>
    <p:sldId id="262" r:id="rId8"/>
    <p:sldId id="260" r:id="rId9"/>
    <p:sldId id="266" r:id="rId10"/>
    <p:sldId id="267" r:id="rId11"/>
    <p:sldId id="268" r:id="rId12"/>
    <p:sldId id="269" r:id="rId13"/>
    <p:sldId id="281" r:id="rId14"/>
    <p:sldId id="282" r:id="rId15"/>
    <p:sldId id="283" r:id="rId16"/>
    <p:sldId id="284" r:id="rId17"/>
    <p:sldId id="285" r:id="rId18"/>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10" userDrawn="1">
          <p15:clr>
            <a:srgbClr val="A4A3A4"/>
          </p15:clr>
        </p15:guide>
        <p15:guide id="4" pos="7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77896" autoAdjust="0"/>
  </p:normalViewPr>
  <p:slideViewPr>
    <p:cSldViewPr snapToGrid="0">
      <p:cViewPr>
        <p:scale>
          <a:sx n="66" d="100"/>
          <a:sy n="66" d="100"/>
        </p:scale>
        <p:origin x="48" y="1062"/>
      </p:cViewPr>
      <p:guideLst>
        <p:guide orient="horz" pos="2160"/>
        <p:guide pos="3840"/>
        <p:guide orient="horz" pos="210"/>
        <p:guide pos="7469"/>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1E66EB56-A55E-40BE-90F0-31C1B06AF120}" type="datetimeFigureOut">
              <a:rPr kumimoji="1" lang="ja-JP" altLang="en-US" smtClean="0"/>
              <a:t>2025/9/10</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A3CF1DC1-2138-4ECB-955E-76819738E57B}" type="slidenum">
              <a:rPr kumimoji="1" lang="ja-JP" altLang="en-US" smtClean="0"/>
              <a:t>‹#›</a:t>
            </a:fld>
            <a:endParaRPr kumimoji="1" lang="ja-JP" altLang="en-US"/>
          </a:p>
        </p:txBody>
      </p:sp>
    </p:spTree>
    <p:extLst>
      <p:ext uri="{BB962C8B-B14F-4D97-AF65-F5344CB8AC3E}">
        <p14:creationId xmlns:p14="http://schemas.microsoft.com/office/powerpoint/2010/main" val="11021719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1AC791F-A91E-4512-91F1-524763615711}" type="slidenum">
              <a:rPr lang="ja-JP" altLang="en-US" smtClean="0"/>
              <a:pPr>
                <a:defRPr/>
              </a:pPr>
              <a:t>1</a:t>
            </a:fld>
            <a:endParaRPr lang="ja-JP" altLang="en-US" dirty="0"/>
          </a:p>
        </p:txBody>
      </p:sp>
    </p:spTree>
    <p:extLst>
      <p:ext uri="{BB962C8B-B14F-4D97-AF65-F5344CB8AC3E}">
        <p14:creationId xmlns:p14="http://schemas.microsoft.com/office/powerpoint/2010/main" val="396369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5F490CD-07BA-4203-8644-3CE0EBC25E1C}" type="slidenum">
              <a:rPr kumimoji="1" lang="ja-JP" altLang="en-US" smtClean="0"/>
              <a:t>2</a:t>
            </a:fld>
            <a:endParaRPr kumimoji="1" lang="ja-JP" altLang="en-US"/>
          </a:p>
        </p:txBody>
      </p:sp>
    </p:spTree>
    <p:extLst>
      <p:ext uri="{BB962C8B-B14F-4D97-AF65-F5344CB8AC3E}">
        <p14:creationId xmlns:p14="http://schemas.microsoft.com/office/powerpoint/2010/main" val="162094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a:t>L2</a:t>
            </a:r>
            <a:r>
              <a:rPr lang="ja-JP" altLang="en-US" b="1" dirty="0"/>
              <a:t>ロス（</a:t>
            </a:r>
            <a:r>
              <a:rPr lang="en-US" altLang="ja-JP" b="1" dirty="0"/>
              <a:t>MSE</a:t>
            </a:r>
            <a:r>
              <a:rPr lang="ja-JP" altLang="en-US" b="1" dirty="0"/>
              <a:t>）</a:t>
            </a:r>
            <a:r>
              <a:rPr lang="ja-JP" altLang="en-US" dirty="0"/>
              <a:t>：誤差が大きいと急激にロスが増加 → 外れ値に弱い</a:t>
            </a:r>
          </a:p>
          <a:p>
            <a:r>
              <a:rPr lang="en-US" altLang="ja-JP" b="1" dirty="0"/>
              <a:t>L1</a:t>
            </a:r>
            <a:r>
              <a:rPr lang="ja-JP" altLang="en-US" b="1" dirty="0"/>
              <a:t>ロス</a:t>
            </a:r>
            <a:r>
              <a:rPr lang="ja-JP" altLang="en-US" dirty="0"/>
              <a:t>：外れ値に強いが、導関数が一定で勾配が荒く学習が不安定</a:t>
            </a:r>
          </a:p>
          <a:p>
            <a:r>
              <a:rPr lang="en-US" altLang="ja-JP" b="1" dirty="0"/>
              <a:t>SmoothL1</a:t>
            </a:r>
            <a:r>
              <a:rPr lang="ja-JP" altLang="en-US" dirty="0"/>
              <a:t>：両者のメリットを取り入れて、学習の安定性と外れ値への頑健性を両立</a:t>
            </a:r>
            <a:endParaRPr lang="en-US" altLang="ja-JP" dirty="0"/>
          </a:p>
          <a:p>
            <a:endParaRPr lang="en-US" altLang="ja-JP" dirty="0"/>
          </a:p>
          <a:p>
            <a:r>
              <a:rPr lang="ja-JP" altLang="en-US" b="1" dirty="0"/>
              <a:t>クラスの不均衡が大きい分類タスク</a:t>
            </a:r>
            <a:r>
              <a:rPr lang="ja-JP" altLang="en-US" dirty="0"/>
              <a:t> で使われる損失関数で、</a:t>
            </a:r>
            <a:r>
              <a:rPr lang="ja-JP" altLang="en-US" b="1" dirty="0"/>
              <a:t>難しいサンプル（分類しづらいサンプル）に焦点を当てる</a:t>
            </a:r>
            <a:r>
              <a:rPr lang="ja-JP" altLang="en-US" dirty="0"/>
              <a:t>ように設計されています。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5</a:t>
            </a:fld>
            <a:endParaRPr kumimoji="1" lang="ja-JP" altLang="en-US"/>
          </a:p>
        </p:txBody>
      </p:sp>
    </p:spTree>
    <p:extLst>
      <p:ext uri="{BB962C8B-B14F-4D97-AF65-F5344CB8AC3E}">
        <p14:creationId xmlns:p14="http://schemas.microsoft.com/office/powerpoint/2010/main" val="278084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評価指標として、</a:t>
            </a:r>
            <a:r>
              <a:rPr kumimoji="1" lang="en-US" altLang="ja-JP" dirty="0"/>
              <a:t>mAP</a:t>
            </a:r>
            <a:r>
              <a:rPr kumimoji="1" lang="ja-JP" altLang="en-US" dirty="0"/>
              <a:t>を使いました。</a:t>
            </a:r>
            <a:endParaRPr kumimoji="1" lang="en-US" altLang="ja-JP" dirty="0"/>
          </a:p>
          <a:p>
            <a:r>
              <a:rPr kumimoji="1" lang="ja-JP" altLang="en-US" dirty="0"/>
              <a:t>信頼度と</a:t>
            </a:r>
            <a:r>
              <a:rPr kumimoji="1" lang="en-US" altLang="ja-JP" dirty="0" err="1"/>
              <a:t>IoU</a:t>
            </a:r>
            <a:r>
              <a:rPr kumimoji="1" lang="ja-JP" altLang="en-US" dirty="0"/>
              <a:t>を変化させて正解率を計算し、その平均をとった値です。</a:t>
            </a:r>
            <a:endParaRPr kumimoji="1" lang="en-US" altLang="ja-JP" dirty="0"/>
          </a:p>
          <a:p>
            <a:r>
              <a:rPr kumimoji="1" lang="ja-JP" altLang="en-US" dirty="0"/>
              <a:t>人と車両ごとでも評価をおこないました。</a:t>
            </a:r>
            <a:endParaRPr kumimoji="1" lang="en-US" altLang="ja-JP" dirty="0"/>
          </a:p>
          <a:p>
            <a:endParaRPr kumimoji="1" lang="en-US" altLang="ja-JP" dirty="0"/>
          </a:p>
          <a:p>
            <a:r>
              <a:rPr kumimoji="1" lang="ja-JP" altLang="en-US" dirty="0"/>
              <a:t>実験には</a:t>
            </a:r>
            <a:r>
              <a:rPr kumimoji="1" lang="en-US" altLang="ja-JP" dirty="0"/>
              <a:t>YOLOX</a:t>
            </a:r>
            <a:r>
              <a:rPr kumimoji="1" lang="ja-JP" altLang="en-US" dirty="0"/>
              <a:t>の</a:t>
            </a:r>
            <a:r>
              <a:rPr kumimoji="1" lang="en-US" altLang="ja-JP" dirty="0"/>
              <a:t>Small</a:t>
            </a:r>
            <a:r>
              <a:rPr kumimoji="1" lang="ja-JP" altLang="en-US" dirty="0"/>
              <a:t>を使用しました。</a:t>
            </a:r>
            <a:br>
              <a:rPr kumimoji="1" lang="en-US" altLang="ja-JP" dirty="0"/>
            </a:br>
            <a:r>
              <a:rPr kumimoji="1" lang="ja-JP" altLang="en-US" dirty="0"/>
              <a:t>比較のために</a:t>
            </a:r>
            <a:r>
              <a:rPr kumimoji="1" lang="en-US" altLang="ja-JP" dirty="0"/>
              <a:t>4</a:t>
            </a:r>
            <a:r>
              <a:rPr kumimoji="1" lang="ja-JP" altLang="en-US" dirty="0"/>
              <a:t>つのモデルを準備しました。</a:t>
            </a:r>
            <a:br>
              <a:rPr kumimoji="1" lang="en-US" altLang="ja-JP" dirty="0"/>
            </a:br>
            <a:r>
              <a:rPr kumimoji="1" lang="en-US" altLang="ja-JP" dirty="0"/>
              <a:t>VL</a:t>
            </a:r>
            <a:r>
              <a:rPr kumimoji="1" lang="ja-JP" altLang="en-US" dirty="0"/>
              <a:t>ドメインの事前学習済みモデル、補正なしの擬似ラベルによる</a:t>
            </a:r>
            <a:r>
              <a:rPr kumimoji="1" lang="en-US" altLang="ja-JP" dirty="0"/>
              <a:t>Fine-tuning</a:t>
            </a:r>
            <a:r>
              <a:rPr kumimoji="1" lang="ja-JP" altLang="en-US" dirty="0"/>
              <a:t>、提案手法、手動アノテーションを用いた</a:t>
            </a:r>
            <a:r>
              <a:rPr kumimoji="1" lang="en-US" altLang="ja-JP" dirty="0"/>
              <a:t>Fine-tuning</a:t>
            </a:r>
            <a:r>
              <a:rPr kumimoji="1" lang="ja-JP" altLang="en-US" dirty="0"/>
              <a:t>です。</a:t>
            </a:r>
            <a:br>
              <a:rPr kumimoji="1" lang="en-US" altLang="ja-JP" dirty="0"/>
            </a:br>
            <a:r>
              <a:rPr kumimoji="1" lang="ja-JP" altLang="en-US" dirty="0"/>
              <a:t>手動アノテーションのモデルは、擬似ラベルどの程度人によるアノテーションに近いかを調べるための理想状態として用意しました。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12</a:t>
            </a:fld>
            <a:endParaRPr kumimoji="1" lang="ja-JP" altLang="en-US"/>
          </a:p>
        </p:txBody>
      </p:sp>
    </p:spTree>
    <p:extLst>
      <p:ext uri="{BB962C8B-B14F-4D97-AF65-F5344CB8AC3E}">
        <p14:creationId xmlns:p14="http://schemas.microsoft.com/office/powerpoint/2010/main" val="32840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擬似ラベルの補正について説明します。</a:t>
            </a:r>
            <a:endParaRPr kumimoji="1" lang="en-US" altLang="ja-JP" dirty="0"/>
          </a:p>
          <a:p>
            <a:r>
              <a:rPr kumimoji="1" lang="ja-JP" altLang="en-US" dirty="0"/>
              <a:t>本実験では、セグメントエニシングモデル、</a:t>
            </a:r>
            <a:r>
              <a:rPr kumimoji="1" lang="en-US" altLang="ja-JP" dirty="0"/>
              <a:t>SAM</a:t>
            </a:r>
            <a:r>
              <a:rPr kumimoji="1" lang="ja-JP" altLang="en-US" dirty="0"/>
              <a:t>２を使用しました。</a:t>
            </a:r>
            <a:endParaRPr kumimoji="1" lang="en-US" altLang="ja-JP" dirty="0"/>
          </a:p>
          <a:p>
            <a:r>
              <a:rPr kumimoji="1" lang="ja-JP" altLang="en-US" dirty="0"/>
              <a:t>ピクセルごとのセグメンテーションが行えるモデルです。</a:t>
            </a:r>
            <a:endParaRPr kumimoji="1" lang="en-US" altLang="ja-JP" dirty="0"/>
          </a:p>
          <a:p>
            <a:r>
              <a:rPr kumimoji="1" lang="ja-JP" altLang="en-US" dirty="0"/>
              <a:t>特徴として、座標やバウンディングボックスなどのプロンプトを画像といっしょに入力することで、どの物体のマスクを取得したいかを指示できる点です。</a:t>
            </a:r>
            <a:endParaRPr kumimoji="1" lang="en-US" altLang="ja-JP" dirty="0"/>
          </a:p>
          <a:p>
            <a:r>
              <a:rPr kumimoji="1" lang="ja-JP" altLang="en-US" dirty="0"/>
              <a:t>本実験では、プロンプトとして、擬似ラベルを入力しました。</a:t>
            </a:r>
            <a:endParaRPr kumimoji="1" lang="en-US" altLang="ja-JP" dirty="0"/>
          </a:p>
          <a:p>
            <a:r>
              <a:rPr kumimoji="1" lang="ja-JP" altLang="en-US" dirty="0"/>
              <a:t>これによって、擬似ラベルの補正を行いました。</a:t>
            </a:r>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13</a:t>
            </a:fld>
            <a:endParaRPr kumimoji="1" lang="ja-JP" altLang="en-US"/>
          </a:p>
        </p:txBody>
      </p:sp>
    </p:spTree>
    <p:extLst>
      <p:ext uri="{BB962C8B-B14F-4D97-AF65-F5344CB8AC3E}">
        <p14:creationId xmlns:p14="http://schemas.microsoft.com/office/powerpoint/2010/main" val="1763495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7" name="Picture 2" descr="C:\Users\MHirata\Downloads\wiki.png">
            <a:extLst>
              <a:ext uri="{FF2B5EF4-FFF2-40B4-BE49-F238E27FC236}">
                <a16:creationId xmlns:a16="http://schemas.microsoft.com/office/drawing/2014/main" id="{1076E095-23A7-40EF-87DC-4D75C1B444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2" y="-25400"/>
            <a:ext cx="1008000" cy="10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タイトル 1">
            <a:extLst>
              <a:ext uri="{FF2B5EF4-FFF2-40B4-BE49-F238E27FC236}">
                <a16:creationId xmlns:a16="http://schemas.microsoft.com/office/drawing/2014/main" id="{4A3209BD-FD9D-482F-AF0B-734145AAABBA}"/>
              </a:ext>
            </a:extLst>
          </p:cNvPr>
          <p:cNvSpPr>
            <a:spLocks noGrp="1"/>
          </p:cNvSpPr>
          <p:nvPr>
            <p:ph type="ctrTitle"/>
          </p:nvPr>
        </p:nvSpPr>
        <p:spPr>
          <a:xfrm>
            <a:off x="914400" y="1504369"/>
            <a:ext cx="10363200" cy="1470025"/>
          </a:xfrm>
        </p:spPr>
        <p:txBody>
          <a:bodyPr anchor="b"/>
          <a:lstStyle>
            <a:lvl1pPr algn="ctr">
              <a:defRPr sz="4800" baseline="0"/>
            </a:lvl1pPr>
          </a:lstStyle>
          <a:p>
            <a:r>
              <a:rPr lang="ja-JP" altLang="en-US"/>
              <a:t>マスター タイトルの書式設定</a:t>
            </a:r>
            <a:endParaRPr lang="ja-JP" altLang="en-US" dirty="0"/>
          </a:p>
        </p:txBody>
      </p:sp>
      <p:sp>
        <p:nvSpPr>
          <p:cNvPr id="9" name="サブタイトル 2">
            <a:extLst>
              <a:ext uri="{FF2B5EF4-FFF2-40B4-BE49-F238E27FC236}">
                <a16:creationId xmlns:a16="http://schemas.microsoft.com/office/drawing/2014/main" id="{15310CF0-30A4-4299-9A2F-4A6B66593270}"/>
              </a:ext>
            </a:extLst>
          </p:cNvPr>
          <p:cNvSpPr>
            <a:spLocks noGrp="1"/>
          </p:cNvSpPr>
          <p:nvPr>
            <p:ph type="subTitle" idx="1"/>
          </p:nvPr>
        </p:nvSpPr>
        <p:spPr>
          <a:xfrm>
            <a:off x="914400" y="3717032"/>
            <a:ext cx="10363200" cy="1959839"/>
          </a:xfrm>
        </p:spPr>
        <p:txBody>
          <a:bodyPr/>
          <a:lstStyle>
            <a:lvl1pPr marL="0" indent="0" algn="r">
              <a:buNone/>
              <a:defRPr sz="32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11" name="平行四辺形 10">
            <a:extLst>
              <a:ext uri="{FF2B5EF4-FFF2-40B4-BE49-F238E27FC236}">
                <a16:creationId xmlns:a16="http://schemas.microsoft.com/office/drawing/2014/main" id="{3FFC530D-706B-4630-B1A7-F9E9ABE97F59}"/>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3" name="スライド番号プレースホルダー 11">
            <a:extLst>
              <a:ext uri="{FF2B5EF4-FFF2-40B4-BE49-F238E27FC236}">
                <a16:creationId xmlns:a16="http://schemas.microsoft.com/office/drawing/2014/main" id="{58059A6E-7807-4369-88A9-5AF3BD7C2A0D}"/>
              </a:ext>
            </a:extLst>
          </p:cNvPr>
          <p:cNvSpPr>
            <a:spLocks noGrp="1"/>
          </p:cNvSpPr>
          <p:nvPr>
            <p:ph type="sldNum" sz="quarter" idx="12"/>
          </p:nvPr>
        </p:nvSpPr>
        <p:spPr>
          <a:xfrm>
            <a:off x="8737600" y="6356351"/>
            <a:ext cx="2844800" cy="365125"/>
          </a:xfrm>
        </p:spPr>
        <p:txBody>
          <a:bodyPr/>
          <a:lstStyle/>
          <a:p>
            <a:pPr>
              <a:defRPr/>
            </a:pPr>
            <a:fld id="{755C9EE1-898D-4710-B280-878FB4C606F6}" type="slidenum">
              <a:rPr kumimoji="1" lang="ja-JP" altLang="en-US" smtClean="0"/>
              <a:t>‹#›</a:t>
            </a:fld>
            <a:endParaRPr lang="ja-JP" altLang="en-US" dirty="0"/>
          </a:p>
        </p:txBody>
      </p:sp>
      <p:sp>
        <p:nvSpPr>
          <p:cNvPr id="14" name="平行四辺形 13">
            <a:extLst>
              <a:ext uri="{FF2B5EF4-FFF2-40B4-BE49-F238E27FC236}">
                <a16:creationId xmlns:a16="http://schemas.microsoft.com/office/drawing/2014/main" id="{718C74E6-68B4-4986-868D-91DBAB28E00F}"/>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11780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lang="ja-JP" altLang="en-US"/>
              <a:t>マスター タイトルの書式設定</a:t>
            </a:r>
            <a:endParaRPr lang="ja-JP" altLang="en-US" dirty="0"/>
          </a:p>
        </p:txBody>
      </p:sp>
      <p:sp>
        <p:nvSpPr>
          <p:cNvPr id="4" name="スライド番号プレースホルダー 5"/>
          <p:cNvSpPr>
            <a:spLocks noGrp="1"/>
          </p:cNvSpPr>
          <p:nvPr>
            <p:ph type="sldNum" sz="quarter" idx="10"/>
          </p:nvPr>
        </p:nvSpPr>
        <p:spPr/>
        <p:txBody>
          <a:bodyPr/>
          <a:lstStyle>
            <a:lvl1pPr>
              <a:defRPr/>
            </a:lvl1pPr>
          </a:lstStyle>
          <a:p>
            <a:pPr>
              <a:defRPr/>
            </a:pPr>
            <a:fld id="{330586DC-B9D6-4463-9352-A19765FAE457}" type="slidenum">
              <a:rPr lang="ja-JP" altLang="en-US" smtClean="0"/>
              <a:pPr>
                <a:defRPr/>
              </a:pPr>
              <a:t>‹#›</a:t>
            </a:fld>
            <a:endParaRPr lang="ja-JP" altLang="en-US" dirty="0"/>
          </a:p>
        </p:txBody>
      </p:sp>
      <p:sp>
        <p:nvSpPr>
          <p:cNvPr id="5" name="平行四辺形 4"/>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5288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10972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Tree>
    <p:extLst>
      <p:ext uri="{BB962C8B-B14F-4D97-AF65-F5344CB8AC3E}">
        <p14:creationId xmlns:p14="http://schemas.microsoft.com/office/powerpoint/2010/main" val="2066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401773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844825"/>
            <a:ext cx="5384800" cy="4281339"/>
          </a:xfrm>
        </p:spPr>
        <p:txBody>
          <a:bodyPr/>
          <a:lstStyle>
            <a:lvl1pPr marL="361950" indent="-271463">
              <a:buSzPct val="85000"/>
              <a:buFont typeface="Wingdings" panose="05000000000000000000" pitchFamily="2" charset="2"/>
              <a:buChar char="n"/>
              <a:defRPr lang="ja-JP" altLang="en-US" sz="2000" dirty="0" smtClean="0"/>
            </a:lvl1pPr>
            <a:lvl2pPr marL="628650" indent="-258763">
              <a:buSzPct val="75000"/>
              <a:buFont typeface="Wingdings" panose="05000000000000000000" pitchFamily="2" charset="2"/>
              <a:buChar char="n"/>
              <a:defRPr lang="ja-JP" altLang="en-US" sz="1800" dirty="0" smtClean="0"/>
            </a:lvl2pPr>
            <a:lvl3pPr marL="985838" indent="-266700">
              <a:buSzPct val="65000"/>
              <a:buFont typeface="Wingdings" panose="05000000000000000000" pitchFamily="2" charset="2"/>
              <a:buChar char="n"/>
              <a:defRPr lang="ja-JP" altLang="en-US" sz="1600" dirty="0" smtClean="0"/>
            </a:lvl3pPr>
            <a:lvl4pPr marL="1343025" indent="-266700">
              <a:buSzPct val="55000"/>
              <a:buFont typeface="Wingdings" panose="05000000000000000000" pitchFamily="2" charset="2"/>
              <a:buChar char="n"/>
              <a:tabLst>
                <a:tab pos="1343025" algn="l"/>
              </a:tabLst>
              <a:defRPr lang="ja-JP" altLang="en-US" sz="1400" dirty="0" smtClean="0"/>
            </a:lvl4pPr>
            <a:lvl5pPr marL="1704975" indent="-271463">
              <a:buSzPct val="45000"/>
              <a:buFont typeface="Wingdings" panose="05000000000000000000" pitchFamily="2" charset="2"/>
              <a:buChar char="n"/>
              <a:defRPr lang="ja-JP" altLang="en-US" sz="1200"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844825"/>
            <a:ext cx="5384800" cy="4281339"/>
          </a:xfrm>
        </p:spPr>
        <p:txBody>
          <a:bodyPr/>
          <a:lstStyle>
            <a:lvl1pPr marL="433387" indent="-342900" algn="l" rtl="0" eaLnBrk="1" fontAlgn="base" hangingPunct="1">
              <a:spcBef>
                <a:spcPct val="20000"/>
              </a:spcBef>
              <a:spcAft>
                <a:spcPct val="0"/>
              </a:spcAft>
              <a:buSzPct val="85000"/>
              <a:buFont typeface="Wingdings" panose="05000000000000000000" pitchFamily="2" charset="2"/>
              <a:buChar char="n"/>
              <a:defRPr kumimoji="1" lang="ja-JP" altLang="en-US" sz="2000" kern="1200" baseline="0" dirty="0" smtClean="0">
                <a:solidFill>
                  <a:schemeClr val="tx1"/>
                </a:solidFill>
                <a:latin typeface="+mn-lt"/>
                <a:ea typeface="+mn-ea"/>
                <a:cs typeface="Times New Roman" panose="02020603050405020304" pitchFamily="18" charset="0"/>
              </a:defRPr>
            </a:lvl1pPr>
            <a:lvl2pPr marL="712787" indent="-342900" algn="l" rtl="0" eaLnBrk="1" fontAlgn="base" hangingPunct="1">
              <a:spcBef>
                <a:spcPct val="20000"/>
              </a:spcBef>
              <a:spcAft>
                <a:spcPct val="0"/>
              </a:spcAft>
              <a:buSzPct val="75000"/>
              <a:buFont typeface="Wingdings" panose="05000000000000000000" pitchFamily="2" charset="2"/>
              <a:buChar char="n"/>
              <a:defRPr kumimoji="1" lang="ja-JP" altLang="en-US" sz="1800" kern="1200" baseline="0" dirty="0" smtClean="0">
                <a:solidFill>
                  <a:schemeClr val="tx1"/>
                </a:solidFill>
                <a:latin typeface="+mn-lt"/>
                <a:ea typeface="+mn-ea"/>
                <a:cs typeface="+mn-cs"/>
              </a:defRPr>
            </a:lvl2pPr>
            <a:lvl3pPr marL="1062038" indent="-342900" algn="l" rtl="0" eaLnBrk="1" fontAlgn="base" hangingPunct="1">
              <a:spcBef>
                <a:spcPct val="20000"/>
              </a:spcBef>
              <a:spcAft>
                <a:spcPct val="0"/>
              </a:spcAft>
              <a:buSzPct val="65000"/>
              <a:buFont typeface="Wingdings" panose="05000000000000000000" pitchFamily="2" charset="2"/>
              <a:buChar char="n"/>
              <a:defRPr kumimoji="1" lang="ja-JP" altLang="en-US" sz="1600" kern="1200" baseline="0" dirty="0" smtClean="0">
                <a:solidFill>
                  <a:schemeClr val="tx1"/>
                </a:solidFill>
                <a:latin typeface="+mn-lt"/>
                <a:ea typeface="+mn-ea"/>
                <a:cs typeface="+mn-cs"/>
              </a:defRPr>
            </a:lvl3pPr>
            <a:lvl4pPr marL="1419225" indent="-342900" algn="l" rtl="0" eaLnBrk="1" fontAlgn="base" hangingPunct="1">
              <a:spcBef>
                <a:spcPct val="20000"/>
              </a:spcBef>
              <a:spcAft>
                <a:spcPct val="0"/>
              </a:spcAft>
              <a:buSzPct val="55000"/>
              <a:buFont typeface="Wingdings" panose="05000000000000000000" pitchFamily="2" charset="2"/>
              <a:buChar char="n"/>
              <a:defRPr kumimoji="1" lang="ja-JP" altLang="en-US" sz="1400" kern="1200" baseline="0" dirty="0" smtClean="0">
                <a:solidFill>
                  <a:schemeClr val="tx1"/>
                </a:solidFill>
                <a:latin typeface="+mn-lt"/>
                <a:ea typeface="+mn-ea"/>
                <a:cs typeface="+mn-cs"/>
              </a:defRPr>
            </a:lvl4pPr>
            <a:lvl5pPr marL="1776412" indent="-342900" algn="l" rtl="0" eaLnBrk="1" fontAlgn="base" hangingPunct="1">
              <a:spcBef>
                <a:spcPct val="20000"/>
              </a:spcBef>
              <a:spcAft>
                <a:spcPct val="0"/>
              </a:spcAft>
              <a:buSzPct val="45000"/>
              <a:buFont typeface="Wingdings" panose="05000000000000000000" pitchFamily="2" charset="2"/>
              <a:buChar char="n"/>
              <a:defRPr kumimoji="1" lang="ja-JP" altLang="en-US" sz="1200" kern="1200" baseline="0" dirty="0">
                <a:solidFill>
                  <a:schemeClr val="tx1"/>
                </a:solidFill>
                <a:latin typeface="+mn-lt"/>
                <a:ea typeface="+mn-ea"/>
                <a:cs typeface="+mn-cs"/>
              </a:defRPr>
            </a:lvl5pPr>
          </a:lstStyle>
          <a:p>
            <a:pPr marL="361950" lvl="0"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マスター テキストの書式設定</a:t>
            </a:r>
          </a:p>
          <a:p>
            <a:pPr marL="361950" lvl="1"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2 </a:t>
            </a:r>
            <a:r>
              <a:rPr lang="ja-JP" altLang="en-US"/>
              <a:t>レベル</a:t>
            </a:r>
          </a:p>
          <a:p>
            <a:pPr marL="361950" lvl="2"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3 </a:t>
            </a:r>
            <a:r>
              <a:rPr lang="ja-JP" altLang="en-US"/>
              <a:t>レベル</a:t>
            </a:r>
          </a:p>
          <a:p>
            <a:pPr marL="361950" lvl="3"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4 </a:t>
            </a:r>
            <a:r>
              <a:rPr lang="ja-JP" altLang="en-US"/>
              <a:t>レベル</a:t>
            </a:r>
          </a:p>
          <a:p>
            <a:pPr marL="361950" lvl="4"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5 </a:t>
            </a:r>
            <a:r>
              <a:rPr lang="ja-JP" altLang="en-US"/>
              <a:t>レベル</a:t>
            </a:r>
            <a:endParaRPr lang="ja-JP" altLang="en-US" dirty="0"/>
          </a:p>
        </p:txBody>
      </p:sp>
      <p:sp>
        <p:nvSpPr>
          <p:cNvPr id="16" name="テキスト プレースホルダー 15"/>
          <p:cNvSpPr>
            <a:spLocks noGrp="1"/>
          </p:cNvSpPr>
          <p:nvPr>
            <p:ph type="body" sz="quarter" idx="13"/>
          </p:nvPr>
        </p:nvSpPr>
        <p:spPr>
          <a:xfrm>
            <a:off x="609601"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
        <p:nvSpPr>
          <p:cNvPr id="17" name="テキスト プレースホルダー 15"/>
          <p:cNvSpPr>
            <a:spLocks noGrp="1"/>
          </p:cNvSpPr>
          <p:nvPr>
            <p:ph type="body" sz="quarter" idx="14"/>
          </p:nvPr>
        </p:nvSpPr>
        <p:spPr>
          <a:xfrm>
            <a:off x="6197602"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1266400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609600" y="130622"/>
            <a:ext cx="10972800" cy="8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609600" y="1340768"/>
            <a:ext cx="10972800" cy="478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1950" lvl="0" indent="-361950"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dirty="0"/>
              <a:t>マスター テキストの書式設定</a:t>
            </a:r>
          </a:p>
          <a:p>
            <a:pPr marL="719138" lvl="1" indent="-349250" algn="l" rtl="0" eaLnBrk="1" fontAlgn="base" hangingPunct="1">
              <a:spcBef>
                <a:spcPct val="20000"/>
              </a:spcBef>
              <a:spcAft>
                <a:spcPct val="0"/>
              </a:spcAft>
              <a:buClr>
                <a:srgbClr val="92D050"/>
              </a:buClr>
              <a:buSzPct val="75000"/>
              <a:buFont typeface="Wingdings" panose="05000000000000000000" pitchFamily="2" charset="2"/>
              <a:buChar char="n"/>
            </a:pPr>
            <a:r>
              <a:rPr lang="ja-JP" altLang="en-US" dirty="0"/>
              <a:t>第 </a:t>
            </a:r>
            <a:r>
              <a:rPr lang="en-US" altLang="ja-JP" dirty="0"/>
              <a:t>2 </a:t>
            </a:r>
            <a:r>
              <a:rPr lang="ja-JP" altLang="en-US" dirty="0"/>
              <a:t>レベル</a:t>
            </a:r>
          </a:p>
          <a:p>
            <a:pPr marL="1168400" lvl="2" indent="-342900" algn="l" rtl="0" eaLnBrk="1" fontAlgn="base" hangingPunct="1">
              <a:spcBef>
                <a:spcPct val="20000"/>
              </a:spcBef>
              <a:spcAft>
                <a:spcPct val="0"/>
              </a:spcAft>
              <a:buClr>
                <a:srgbClr val="FAC090"/>
              </a:buClr>
              <a:buSzPct val="65000"/>
              <a:buFont typeface="Wingdings" panose="05000000000000000000" pitchFamily="2" charset="2"/>
              <a:buChar char="n"/>
            </a:pPr>
            <a:r>
              <a:rPr lang="ja-JP" altLang="en-US" dirty="0"/>
              <a:t>第 </a:t>
            </a:r>
            <a:r>
              <a:rPr lang="en-US" altLang="ja-JP" dirty="0"/>
              <a:t>3 </a:t>
            </a:r>
            <a:r>
              <a:rPr lang="ja-JP" altLang="en-US" dirty="0"/>
              <a:t>レベル</a:t>
            </a:r>
          </a:p>
          <a:p>
            <a:pPr marL="1522413" lvl="3" indent="-233363" algn="l" rtl="0" eaLnBrk="1" fontAlgn="base" hangingPunct="1">
              <a:spcBef>
                <a:spcPct val="20000"/>
              </a:spcBef>
              <a:spcAft>
                <a:spcPct val="0"/>
              </a:spcAft>
              <a:buClr>
                <a:srgbClr val="558ED5"/>
              </a:buClr>
              <a:buSzPct val="55000"/>
              <a:buFont typeface="Wingdings" panose="05000000000000000000" pitchFamily="2" charset="2"/>
              <a:buChar char="n"/>
            </a:pPr>
            <a:r>
              <a:rPr lang="ja-JP" altLang="en-US" dirty="0"/>
              <a:t>第 </a:t>
            </a:r>
            <a:r>
              <a:rPr lang="en-US" altLang="ja-JP" dirty="0"/>
              <a:t>4 </a:t>
            </a:r>
            <a:r>
              <a:rPr lang="ja-JP" altLang="en-US" dirty="0"/>
              <a:t>レベル</a:t>
            </a:r>
          </a:p>
          <a:p>
            <a:pPr marL="1970088" lvl="4" indent="-233363" algn="l" rtl="0" eaLnBrk="1" fontAlgn="base" hangingPunct="1">
              <a:spcBef>
                <a:spcPct val="20000"/>
              </a:spcBef>
              <a:spcAft>
                <a:spcPct val="0"/>
              </a:spcAft>
              <a:buClr>
                <a:srgbClr val="558ED5"/>
              </a:buClr>
              <a:buSzPct val="45000"/>
              <a:buFont typeface="Wingdings" panose="05000000000000000000" pitchFamily="2" charset="2"/>
              <a:buChar char="n"/>
            </a:pPr>
            <a:r>
              <a:rPr lang="ja-JP" altLang="en-US" dirty="0"/>
              <a:t>第 </a:t>
            </a:r>
            <a:r>
              <a:rPr lang="en-US" altLang="ja-JP" dirty="0"/>
              <a:t>5 </a:t>
            </a:r>
            <a:r>
              <a:rPr lang="ja-JP" altLang="en-US" dirty="0"/>
              <a:t>レベル</a:t>
            </a: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2386972-53E2-4115-BF34-C1A88647D1F6}" type="slidenum">
              <a:rPr lang="ja-JP" altLang="en-US" smtClean="0"/>
              <a:pPr>
                <a:defRPr/>
              </a:pPr>
              <a:t>‹#›</a:t>
            </a:fld>
            <a:endParaRPr lang="ja-JP" altLang="en-US" dirty="0"/>
          </a:p>
        </p:txBody>
      </p:sp>
    </p:spTree>
    <p:extLst>
      <p:ext uri="{BB962C8B-B14F-4D97-AF65-F5344CB8AC3E}">
        <p14:creationId xmlns:p14="http://schemas.microsoft.com/office/powerpoint/2010/main" val="708214817"/>
      </p:ext>
    </p:extLst>
  </p:cSld>
  <p:clrMap bg1="lt1" tx1="dk1" bg2="lt2" tx2="dk2" accent1="accent1" accent2="accent2" accent3="accent3" accent4="accent4" accent5="accent5" accent6="accent6" hlink="hlink" folHlink="folHlink"/>
  <p:sldLayoutIdLst>
    <p:sldLayoutId id="2147483777" r:id="rId1"/>
    <p:sldLayoutId id="2147483779" r:id="rId2"/>
    <p:sldLayoutId id="2147483778" r:id="rId3"/>
    <p:sldLayoutId id="2147483781" r:id="rId4"/>
    <p:sldLayoutId id="2147483782" r:id="rId5"/>
  </p:sldLayoutIdLst>
  <p:hf sldNum="0" hdr="0" dt="0"/>
  <p:txStyles>
    <p:titleStyle>
      <a:lvl1pPr algn="l" rtl="0" eaLnBrk="1" fontAlgn="base" hangingPunct="1">
        <a:spcBef>
          <a:spcPct val="0"/>
        </a:spcBef>
        <a:spcAft>
          <a:spcPct val="0"/>
        </a:spcAft>
        <a:defRPr kumimoji="1" lang="ja-JP" altLang="en-US" sz="4000" kern="1200" dirty="0" smtClean="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Arial" charset="0"/>
          <a:ea typeface="ＭＳ Ｐゴシック" charset="-128"/>
        </a:defRPr>
      </a:lvl2pPr>
      <a:lvl3pPr algn="ctr" rtl="0" eaLnBrk="1" fontAlgn="base" hangingPunct="1">
        <a:spcBef>
          <a:spcPct val="0"/>
        </a:spcBef>
        <a:spcAft>
          <a:spcPct val="0"/>
        </a:spcAft>
        <a:defRPr kumimoji="1" sz="4400">
          <a:solidFill>
            <a:schemeClr val="tx1"/>
          </a:solidFill>
          <a:latin typeface="Arial" charset="0"/>
          <a:ea typeface="ＭＳ Ｐゴシック" charset="-128"/>
        </a:defRPr>
      </a:lvl3pPr>
      <a:lvl4pPr algn="ctr" rtl="0" eaLnBrk="1" fontAlgn="base" hangingPunct="1">
        <a:spcBef>
          <a:spcPct val="0"/>
        </a:spcBef>
        <a:spcAft>
          <a:spcPct val="0"/>
        </a:spcAft>
        <a:defRPr kumimoji="1" sz="4400">
          <a:solidFill>
            <a:schemeClr val="tx1"/>
          </a:solidFill>
          <a:latin typeface="Arial" charset="0"/>
          <a:ea typeface="ＭＳ Ｐゴシック" charset="-128"/>
        </a:defRPr>
      </a:lvl4pPr>
      <a:lvl5pPr algn="ctr" rtl="0" eaLnBrk="1" fontAlgn="base" hangingPunct="1">
        <a:spcBef>
          <a:spcPct val="0"/>
        </a:spcBef>
        <a:spcAft>
          <a:spcPct val="0"/>
        </a:spcAft>
        <a:defRPr kumimoji="1" sz="4400">
          <a:solidFill>
            <a:schemeClr val="tx1"/>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Clr>
          <a:srgbClr val="558ED5"/>
        </a:buClr>
        <a:buFont typeface="Wingdings" pitchFamily="2" charset="2"/>
        <a:buChar char="p"/>
        <a:defRPr kumimoji="1" lang="ja-JP" altLang="en-US" sz="3200" kern="1200" baseline="0" dirty="0" smtClean="0">
          <a:solidFill>
            <a:schemeClr val="tx1"/>
          </a:solidFill>
          <a:latin typeface="+mn-lt"/>
          <a:ea typeface="+mn-ea"/>
          <a:cs typeface="Times New Roman" panose="02020603050405020304" pitchFamily="18" charset="0"/>
        </a:defRPr>
      </a:lvl1pPr>
      <a:lvl2pPr marL="827088" indent="-457200" algn="l" rtl="0" eaLnBrk="1" fontAlgn="base" hangingPunct="1">
        <a:spcBef>
          <a:spcPct val="20000"/>
        </a:spcBef>
        <a:spcAft>
          <a:spcPct val="0"/>
        </a:spcAft>
        <a:buClr>
          <a:srgbClr val="92D050"/>
        </a:buClr>
        <a:buFont typeface="Wingdings" pitchFamily="2" charset="2"/>
        <a:buChar char="p"/>
        <a:defRPr kumimoji="1" lang="ja-JP" altLang="en-US" sz="2800" kern="1200" baseline="0" dirty="0" smtClean="0">
          <a:solidFill>
            <a:schemeClr val="tx1"/>
          </a:solidFill>
          <a:latin typeface="+mn-lt"/>
          <a:ea typeface="+mn-ea"/>
          <a:cs typeface="+mn-cs"/>
        </a:defRPr>
      </a:lvl2pPr>
      <a:lvl3pPr marL="1077913" indent="-163513" algn="l" rtl="0" eaLnBrk="1" fontAlgn="base" hangingPunct="1">
        <a:spcBef>
          <a:spcPct val="20000"/>
        </a:spcBef>
        <a:spcAft>
          <a:spcPct val="0"/>
        </a:spcAft>
        <a:buClr>
          <a:srgbClr val="FAC090"/>
        </a:buClr>
        <a:buFont typeface="Wingdings" pitchFamily="2" charset="2"/>
        <a:buChar char="p"/>
        <a:defRPr kumimoji="1" lang="ja-JP" altLang="en-US" sz="2400" kern="1200" baseline="0" dirty="0" smtClean="0">
          <a:solidFill>
            <a:schemeClr val="tx1"/>
          </a:solidFill>
          <a:latin typeface="+mn-lt"/>
          <a:ea typeface="+mn-ea"/>
          <a:cs typeface="+mn-cs"/>
        </a:defRPr>
      </a:lvl3pPr>
      <a:lvl4pPr marL="1631950" indent="-342900" algn="l" rtl="0" eaLnBrk="1" fontAlgn="base" hangingPunct="1">
        <a:spcBef>
          <a:spcPct val="20000"/>
        </a:spcBef>
        <a:spcAft>
          <a:spcPct val="0"/>
        </a:spcAft>
        <a:buClr>
          <a:srgbClr val="558ED5"/>
        </a:buClr>
        <a:buFont typeface="Wingdings" pitchFamily="2" charset="2"/>
        <a:buChar char="p"/>
        <a:defRPr kumimoji="1" lang="ja-JP" altLang="en-US" sz="2000" kern="1200" baseline="0" dirty="0" smtClean="0">
          <a:solidFill>
            <a:schemeClr val="tx1"/>
          </a:solidFill>
          <a:latin typeface="+mn-lt"/>
          <a:ea typeface="+mn-ea"/>
          <a:cs typeface="+mn-cs"/>
        </a:defRPr>
      </a:lvl4pPr>
      <a:lvl5pPr marL="2022475" indent="-285750" algn="l" rtl="0" eaLnBrk="1" fontAlgn="base" hangingPunct="1">
        <a:spcBef>
          <a:spcPct val="20000"/>
        </a:spcBef>
        <a:spcAft>
          <a:spcPct val="0"/>
        </a:spcAft>
        <a:buClr>
          <a:srgbClr val="558ED5"/>
        </a:buClr>
        <a:buFont typeface="Wingdings" pitchFamily="2" charset="2"/>
        <a:buChar char="p"/>
        <a:defRPr kumimoji="1" lang="ja-JP" altLang="en-US" sz="1800" kern="1200" baseline="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ctrTitle"/>
          </p:nvPr>
        </p:nvSpPr>
        <p:spPr/>
        <p:txBody>
          <a:bodyPr/>
          <a:lstStyle/>
          <a:p>
            <a:r>
              <a:rPr lang="ja-JP" altLang="en-US" dirty="0"/>
              <a:t>疑似ラベルを用いた自動運転のための遠赤外線画像からの物体検出</a:t>
            </a:r>
          </a:p>
        </p:txBody>
      </p:sp>
      <p:sp>
        <p:nvSpPr>
          <p:cNvPr id="3" name="サブタイトル 2"/>
          <p:cNvSpPr>
            <a:spLocks noGrp="1"/>
          </p:cNvSpPr>
          <p:nvPr>
            <p:ph type="subTitle" idx="1"/>
          </p:nvPr>
        </p:nvSpPr>
        <p:spPr/>
        <p:txBody>
          <a:bodyPr/>
          <a:lstStyle/>
          <a:p>
            <a:r>
              <a:rPr lang="en-US" altLang="ja-JP" dirty="0" err="1"/>
              <a:t>MDLab</a:t>
            </a:r>
            <a:r>
              <a:rPr lang="en-US" altLang="ja-JP" dirty="0"/>
              <a:t> B4</a:t>
            </a:r>
          </a:p>
          <a:p>
            <a:r>
              <a:rPr lang="ja-JP" altLang="en-US" dirty="0"/>
              <a:t>加藤 達也</a:t>
            </a:r>
          </a:p>
        </p:txBody>
      </p:sp>
    </p:spTree>
    <p:extLst>
      <p:ext uri="{BB962C8B-B14F-4D97-AF65-F5344CB8AC3E}">
        <p14:creationId xmlns:p14="http://schemas.microsoft.com/office/powerpoint/2010/main" val="371014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2F190-F01D-4745-98D5-EBABE3F7D130}"/>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CB95061D-CB36-41A4-AAC7-C7935842F68D}"/>
              </a:ext>
            </a:extLst>
          </p:cNvPr>
          <p:cNvSpPr>
            <a:spLocks noGrp="1"/>
          </p:cNvSpPr>
          <p:nvPr>
            <p:ph idx="1"/>
          </p:nvPr>
        </p:nvSpPr>
        <p:spPr/>
        <p:txBody>
          <a:bodyPr/>
          <a:lstStyle/>
          <a:p>
            <a:r>
              <a:rPr kumimoji="1" lang="ja-JP" altLang="en-US" dirty="0"/>
              <a:t>疑似ラベルによるドメイン適応</a:t>
            </a:r>
            <a:endParaRPr kumimoji="1" lang="en-US" altLang="ja-JP" dirty="0"/>
          </a:p>
          <a:p>
            <a:pPr lvl="1"/>
            <a:r>
              <a:rPr lang="ja-JP" altLang="en-US" dirty="0"/>
              <a:t>疑似ラベルによる事前学習済みモデルのファインチューニング</a:t>
            </a:r>
            <a:endParaRPr lang="en-US" altLang="ja-JP" dirty="0"/>
          </a:p>
          <a:p>
            <a:pPr lvl="2"/>
            <a:r>
              <a:rPr kumimoji="1" lang="ja-JP" altLang="en-US" dirty="0"/>
              <a:t>ファインチューニング</a:t>
            </a:r>
            <a:r>
              <a:rPr kumimoji="1" lang="en-US" altLang="ja-JP" dirty="0"/>
              <a:t>:</a:t>
            </a:r>
            <a:r>
              <a:rPr kumimoji="1" lang="ja-JP" altLang="en-US" dirty="0"/>
              <a:t>学習データによる重みの再学習</a:t>
            </a:r>
            <a:r>
              <a:rPr kumimoji="1" lang="en-US" altLang="ja-JP" dirty="0"/>
              <a:t>(</a:t>
            </a:r>
            <a:r>
              <a:rPr kumimoji="1" lang="ja-JP" altLang="en-US" dirty="0"/>
              <a:t>微調整</a:t>
            </a:r>
            <a:r>
              <a:rPr kumimoji="1" lang="en-US" altLang="ja-JP" dirty="0"/>
              <a:t>)</a:t>
            </a:r>
          </a:p>
          <a:p>
            <a:r>
              <a:rPr kumimoji="1" lang="ja-JP" altLang="en-US" dirty="0"/>
              <a:t>遠赤外線ドメインの物体検出モデルの構築</a:t>
            </a:r>
            <a:endParaRPr kumimoji="1" lang="en-US" altLang="ja-JP" dirty="0"/>
          </a:p>
          <a:p>
            <a:pPr lvl="1"/>
            <a:r>
              <a:rPr lang="ja-JP" altLang="en-US" dirty="0"/>
              <a:t>必要なもの</a:t>
            </a:r>
            <a:endParaRPr lang="en-US" altLang="ja-JP" dirty="0"/>
          </a:p>
          <a:p>
            <a:pPr lvl="2"/>
            <a:r>
              <a:rPr lang="en-US" altLang="ja-JP" dirty="0"/>
              <a:t>VL</a:t>
            </a:r>
            <a:r>
              <a:rPr kumimoji="1" lang="ja-JP" altLang="en-US" dirty="0"/>
              <a:t>画像と</a:t>
            </a:r>
            <a:r>
              <a:rPr kumimoji="1" lang="en-US" altLang="ja-JP" dirty="0"/>
              <a:t>FIR</a:t>
            </a:r>
            <a:r>
              <a:rPr kumimoji="1" lang="ja-JP" altLang="en-US" dirty="0"/>
              <a:t>画像のペア</a:t>
            </a:r>
            <a:endParaRPr kumimoji="1" lang="en-US" altLang="ja-JP" dirty="0"/>
          </a:p>
          <a:p>
            <a:pPr lvl="2"/>
            <a:r>
              <a:rPr lang="ja-JP" altLang="en-US" dirty="0"/>
              <a:t>事前学習済みモデル</a:t>
            </a:r>
            <a:endParaRPr kumimoji="1" lang="en-US" altLang="ja-JP" dirty="0"/>
          </a:p>
        </p:txBody>
      </p:sp>
    </p:spTree>
    <p:extLst>
      <p:ext uri="{BB962C8B-B14F-4D97-AF65-F5344CB8AC3E}">
        <p14:creationId xmlns:p14="http://schemas.microsoft.com/office/powerpoint/2010/main" val="23874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95EAC-1E0F-4216-90AA-7A00993C2C3F}"/>
              </a:ext>
            </a:extLst>
          </p:cNvPr>
          <p:cNvSpPr>
            <a:spLocks noGrp="1"/>
          </p:cNvSpPr>
          <p:nvPr>
            <p:ph type="title"/>
          </p:nvPr>
        </p:nvSpPr>
        <p:spPr/>
        <p:txBody>
          <a:bodyPr/>
          <a:lstStyle/>
          <a:p>
            <a:r>
              <a:rPr lang="ja-JP" altLang="en-US" dirty="0"/>
              <a:t>評価実験</a:t>
            </a:r>
            <a:endParaRPr kumimoji="1" lang="ja-JP" altLang="en-US" dirty="0"/>
          </a:p>
        </p:txBody>
      </p:sp>
      <p:sp>
        <p:nvSpPr>
          <p:cNvPr id="3" name="コンテンツ プレースホルダー 2">
            <a:extLst>
              <a:ext uri="{FF2B5EF4-FFF2-40B4-BE49-F238E27FC236}">
                <a16:creationId xmlns:a16="http://schemas.microsoft.com/office/drawing/2014/main" id="{81A75D2D-7EEA-460B-AA4C-856AFDC24138}"/>
              </a:ext>
            </a:extLst>
          </p:cNvPr>
          <p:cNvSpPr>
            <a:spLocks noGrp="1"/>
          </p:cNvSpPr>
          <p:nvPr>
            <p:ph idx="1"/>
          </p:nvPr>
        </p:nvSpPr>
        <p:spPr/>
        <p:txBody>
          <a:bodyPr/>
          <a:lstStyle/>
          <a:p>
            <a:r>
              <a:rPr kumimoji="1" lang="ja-JP" altLang="en-US" dirty="0"/>
              <a:t>実験用データセット</a:t>
            </a:r>
            <a:r>
              <a:rPr kumimoji="1" lang="en-US" altLang="ja-JP" dirty="0"/>
              <a:t>(FLIR_ADAS_v2)</a:t>
            </a:r>
          </a:p>
          <a:p>
            <a:pPr lvl="1"/>
            <a:r>
              <a:rPr lang="en-US" altLang="ja-JP" dirty="0"/>
              <a:t>VL</a:t>
            </a:r>
            <a:r>
              <a:rPr lang="ja-JP" altLang="en-US" dirty="0"/>
              <a:t>画像</a:t>
            </a:r>
            <a:r>
              <a:rPr lang="en-US" altLang="ja-JP" dirty="0"/>
              <a:t>(509×380px)</a:t>
            </a:r>
            <a:r>
              <a:rPr lang="ja-JP" altLang="en-US" dirty="0"/>
              <a:t>と</a:t>
            </a:r>
            <a:r>
              <a:rPr lang="en-US" altLang="ja-JP" dirty="0"/>
              <a:t>FIR</a:t>
            </a:r>
            <a:r>
              <a:rPr lang="ja-JP" altLang="en-US" dirty="0"/>
              <a:t>画像</a:t>
            </a:r>
            <a:r>
              <a:rPr lang="en-US" altLang="ja-JP" dirty="0"/>
              <a:t>(640×512px)</a:t>
            </a:r>
            <a:r>
              <a:rPr lang="ja-JP" altLang="en-US" dirty="0"/>
              <a:t>のペア</a:t>
            </a:r>
            <a:endParaRPr lang="en-US" altLang="ja-JP" dirty="0"/>
          </a:p>
          <a:p>
            <a:pPr lvl="1"/>
            <a:r>
              <a:rPr kumimoji="1" lang="ja-JP" altLang="en-US" dirty="0"/>
              <a:t>学習用</a:t>
            </a:r>
            <a:r>
              <a:rPr kumimoji="1" lang="en-US" altLang="ja-JP" dirty="0"/>
              <a:t>1,655</a:t>
            </a:r>
            <a:r>
              <a:rPr kumimoji="1" lang="ja-JP" altLang="en-US" dirty="0"/>
              <a:t>ペア、検証用</a:t>
            </a:r>
            <a:r>
              <a:rPr kumimoji="1" lang="en-US" altLang="ja-JP" dirty="0"/>
              <a:t>316</a:t>
            </a:r>
            <a:r>
              <a:rPr kumimoji="1" lang="ja-JP" altLang="en-US" dirty="0"/>
              <a:t>ペア、評価用</a:t>
            </a:r>
            <a:r>
              <a:rPr kumimoji="1" lang="en-US" altLang="ja-JP" dirty="0"/>
              <a:t>3,749</a:t>
            </a:r>
            <a:r>
              <a:rPr kumimoji="1" lang="ja-JP" altLang="en-US" dirty="0"/>
              <a:t>ペア</a:t>
            </a:r>
            <a:endParaRPr kumimoji="1" lang="en-US" altLang="ja-JP" dirty="0"/>
          </a:p>
          <a:p>
            <a:pPr lvl="2"/>
            <a:r>
              <a:rPr lang="ja-JP" altLang="en-US" dirty="0"/>
              <a:t>学習用画像は日中のみ</a:t>
            </a:r>
            <a:endParaRPr lang="en-US" altLang="ja-JP" dirty="0"/>
          </a:p>
          <a:p>
            <a:pPr lvl="1"/>
            <a:r>
              <a:rPr lang="ja-JP" altLang="en-US" dirty="0"/>
              <a:t>手動でサンプリングした対応点によりパラメータを算出</a:t>
            </a:r>
            <a:endParaRPr lang="en-US" altLang="ja-JP" dirty="0"/>
          </a:p>
          <a:p>
            <a:pPr lvl="1"/>
            <a:endParaRPr kumimoji="1" lang="ja-JP" altLang="en-US" dirty="0"/>
          </a:p>
        </p:txBody>
      </p:sp>
      <p:pic>
        <p:nvPicPr>
          <p:cNvPr id="5" name="図 4">
            <a:extLst>
              <a:ext uri="{FF2B5EF4-FFF2-40B4-BE49-F238E27FC236}">
                <a16:creationId xmlns:a16="http://schemas.microsoft.com/office/drawing/2014/main" id="{A16A63E7-5A42-4F73-AF1E-2BB4971D6C9A}"/>
              </a:ext>
            </a:extLst>
          </p:cNvPr>
          <p:cNvPicPr>
            <a:picLocks noChangeAspect="1"/>
          </p:cNvPicPr>
          <p:nvPr/>
        </p:nvPicPr>
        <p:blipFill>
          <a:blip r:embed="rId2"/>
          <a:stretch>
            <a:fillRect/>
          </a:stretch>
        </p:blipFill>
        <p:spPr>
          <a:xfrm>
            <a:off x="1017592" y="4069933"/>
            <a:ext cx="10156816" cy="2536156"/>
          </a:xfrm>
          <a:prstGeom prst="rect">
            <a:avLst/>
          </a:prstGeom>
        </p:spPr>
      </p:pic>
    </p:spTree>
    <p:extLst>
      <p:ext uri="{BB962C8B-B14F-4D97-AF65-F5344CB8AC3E}">
        <p14:creationId xmlns:p14="http://schemas.microsoft.com/office/powerpoint/2010/main" val="293536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BC1772-2DBB-4B0D-B8EE-10D6A5071123}"/>
              </a:ext>
            </a:extLst>
          </p:cNvPr>
          <p:cNvSpPr>
            <a:spLocks noGrp="1"/>
          </p:cNvSpPr>
          <p:nvPr>
            <p:ph type="title"/>
          </p:nvPr>
        </p:nvSpPr>
        <p:spPr/>
        <p:txBody>
          <a:bodyPr/>
          <a:lstStyle/>
          <a:p>
            <a:r>
              <a:rPr kumimoji="1" lang="ja-JP" altLang="en-US" dirty="0"/>
              <a:t>評価実験</a:t>
            </a:r>
          </a:p>
        </p:txBody>
      </p:sp>
      <p:sp>
        <p:nvSpPr>
          <p:cNvPr id="3" name="コンテンツ プレースホルダー 2">
            <a:extLst>
              <a:ext uri="{FF2B5EF4-FFF2-40B4-BE49-F238E27FC236}">
                <a16:creationId xmlns:a16="http://schemas.microsoft.com/office/drawing/2014/main" id="{8AD35810-DD67-4133-BA8C-423F28F5D468}"/>
              </a:ext>
            </a:extLst>
          </p:cNvPr>
          <p:cNvSpPr>
            <a:spLocks noGrp="1"/>
          </p:cNvSpPr>
          <p:nvPr>
            <p:ph idx="1"/>
          </p:nvPr>
        </p:nvSpPr>
        <p:spPr/>
        <p:txBody>
          <a:bodyPr/>
          <a:lstStyle/>
          <a:p>
            <a:r>
              <a:rPr lang="en-US" altLang="ja-JP" dirty="0"/>
              <a:t>mAP(mean</a:t>
            </a:r>
            <a:r>
              <a:rPr lang="ja-JP" altLang="en-US" dirty="0"/>
              <a:t> </a:t>
            </a:r>
            <a:r>
              <a:rPr lang="en-US" altLang="ja-JP" dirty="0"/>
              <a:t>Average Precision)</a:t>
            </a:r>
            <a:r>
              <a:rPr lang="ja-JP" altLang="en-US" dirty="0"/>
              <a:t>による評価</a:t>
            </a:r>
            <a:endParaRPr lang="en-US" altLang="ja-JP" dirty="0"/>
          </a:p>
          <a:p>
            <a:pPr lvl="1"/>
            <a:r>
              <a:rPr lang="ja-JP" altLang="en-US" dirty="0"/>
              <a:t>信頼度と重なり率（</a:t>
            </a:r>
            <a:r>
              <a:rPr lang="en-US" altLang="ja-JP" dirty="0" err="1"/>
              <a:t>IoU</a:t>
            </a:r>
            <a:r>
              <a:rPr lang="ja-JP" altLang="en-US" dirty="0"/>
              <a:t>）を変化させて計算した正解率の平均</a:t>
            </a:r>
            <a:endParaRPr lang="en-US" altLang="ja-JP" dirty="0"/>
          </a:p>
          <a:p>
            <a:pPr lvl="1"/>
            <a:r>
              <a:rPr lang="ja-JP" altLang="en-US" dirty="0"/>
              <a:t>正解とする</a:t>
            </a:r>
            <a:r>
              <a:rPr lang="en-US" altLang="ja-JP" dirty="0" err="1"/>
              <a:t>IoU</a:t>
            </a:r>
            <a:r>
              <a:rPr lang="ja-JP" altLang="en-US" dirty="0"/>
              <a:t>ごとにも比較</a:t>
            </a:r>
            <a:endParaRPr lang="en-US" altLang="ja-JP" dirty="0"/>
          </a:p>
          <a:p>
            <a:pPr lvl="1"/>
            <a:r>
              <a:rPr lang="ja-JP" altLang="en-US" dirty="0"/>
              <a:t>人，車両ごとにも評価</a:t>
            </a:r>
            <a:endParaRPr lang="en-US" altLang="ja-JP" dirty="0"/>
          </a:p>
          <a:p>
            <a:pPr lvl="1"/>
            <a:endParaRPr lang="en-US" altLang="ja-JP" dirty="0"/>
          </a:p>
          <a:p>
            <a:r>
              <a:rPr lang="en-US" altLang="ja-JP" dirty="0"/>
              <a:t>YOLOX-X</a:t>
            </a:r>
            <a:r>
              <a:rPr lang="ja-JP" altLang="en-US" dirty="0"/>
              <a:t>を用いて手法を評価</a:t>
            </a:r>
            <a:endParaRPr lang="en-US" altLang="ja-JP" dirty="0"/>
          </a:p>
          <a:p>
            <a:pPr lvl="1"/>
            <a:r>
              <a:rPr lang="en-US" altLang="ja-JP" dirty="0"/>
              <a:t>VL</a:t>
            </a:r>
            <a:r>
              <a:rPr lang="ja-JP" altLang="en-US" dirty="0"/>
              <a:t>ドメイン事前学習済みモデル</a:t>
            </a:r>
            <a:endParaRPr lang="en-US" altLang="ja-JP" dirty="0"/>
          </a:p>
          <a:p>
            <a:pPr lvl="1"/>
            <a:r>
              <a:rPr lang="ja-JP" altLang="en-US" dirty="0"/>
              <a:t>擬似ラベルによる</a:t>
            </a:r>
            <a:r>
              <a:rPr lang="en-US" altLang="ja-JP" dirty="0"/>
              <a:t>Fine-tuning</a:t>
            </a:r>
            <a:r>
              <a:rPr lang="ja-JP" altLang="en-US" dirty="0"/>
              <a:t>　（先行研究，比較手法）</a:t>
            </a:r>
            <a:endParaRPr lang="en-US" altLang="ja-JP" dirty="0"/>
          </a:p>
          <a:p>
            <a:pPr lvl="1"/>
            <a:r>
              <a:rPr lang="ja-JP" altLang="en-US" dirty="0"/>
              <a:t>提案手法</a:t>
            </a:r>
            <a:endParaRPr lang="en-US" altLang="ja-JP" dirty="0"/>
          </a:p>
          <a:p>
            <a:pPr lvl="1"/>
            <a:r>
              <a:rPr lang="ja-JP" altLang="en-US" dirty="0"/>
              <a:t>手動アノテーションを用いた</a:t>
            </a:r>
            <a:r>
              <a:rPr lang="en-US" altLang="ja-JP" dirty="0"/>
              <a:t>Fine-tuning</a:t>
            </a:r>
            <a:r>
              <a:rPr lang="ja-JP" altLang="en-US" dirty="0"/>
              <a:t>　</a:t>
            </a:r>
            <a:r>
              <a:rPr lang="en-US" altLang="ja-JP" dirty="0"/>
              <a:t>(</a:t>
            </a:r>
            <a:r>
              <a:rPr lang="ja-JP" altLang="en-US" dirty="0"/>
              <a:t>理想状態）</a:t>
            </a:r>
            <a:endParaRPr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10A1CAF-765D-43DB-9C2D-E83E6DF784D3}"/>
              </a:ext>
            </a:extLst>
          </p:cNvPr>
          <p:cNvSpPr>
            <a:spLocks noGrp="1"/>
          </p:cNvSpPr>
          <p:nvPr>
            <p:ph type="sldNum" sz="quarter" idx="10"/>
          </p:nvPr>
        </p:nvSpPr>
        <p:spPr/>
        <p:txBody>
          <a:bodyPr/>
          <a:lstStyle/>
          <a:p>
            <a:pPr>
              <a:defRPr/>
            </a:pPr>
            <a:fld id="{B0F4C665-907E-415A-A241-2277397CE92C}" type="slidenum">
              <a:rPr lang="en-US" altLang="ja-JP" smtClean="0"/>
              <a:pPr>
                <a:defRPr/>
              </a:pPr>
              <a:t>12</a:t>
            </a:fld>
            <a:endParaRPr lang="en-US" dirty="0"/>
          </a:p>
        </p:txBody>
      </p:sp>
      <p:grpSp>
        <p:nvGrpSpPr>
          <p:cNvPr id="17" name="グループ化 16">
            <a:extLst>
              <a:ext uri="{FF2B5EF4-FFF2-40B4-BE49-F238E27FC236}">
                <a16:creationId xmlns:a16="http://schemas.microsoft.com/office/drawing/2014/main" id="{A2815D3C-8002-473F-A92D-CA9F950BDB28}"/>
              </a:ext>
            </a:extLst>
          </p:cNvPr>
          <p:cNvGrpSpPr/>
          <p:nvPr/>
        </p:nvGrpSpPr>
        <p:grpSpPr>
          <a:xfrm>
            <a:off x="7118838" y="2658202"/>
            <a:ext cx="4387483" cy="1762170"/>
            <a:chOff x="7413992" y="1547037"/>
            <a:chExt cx="4387483" cy="176217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1A63890-BC75-47D6-9EB8-C806722BECFE}"/>
                    </a:ext>
                  </a:extLst>
                </p:cNvPr>
                <p:cNvSpPr txBox="1"/>
                <p:nvPr/>
              </p:nvSpPr>
              <p:spPr>
                <a:xfrm>
                  <a:off x="7413992" y="1933358"/>
                  <a:ext cx="2647216" cy="9000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2800" b="1" i="1" dirty="0" smtClean="0">
                            <a:latin typeface="Cambria Math" panose="02040503050406030204" pitchFamily="18" charset="0"/>
                          </a:rPr>
                          <m:t>𝑰𝒐𝑼</m:t>
                        </m:r>
                        <m:r>
                          <a:rPr lang="en-US" altLang="ja-JP" sz="2800" b="1" i="1" dirty="0">
                            <a:latin typeface="Cambria Math" panose="02040503050406030204" pitchFamily="18" charset="0"/>
                          </a:rPr>
                          <m:t> </m:t>
                        </m:r>
                        <m:r>
                          <a:rPr lang="en-US" altLang="ja-JP" sz="2800" b="1" i="1" dirty="0" smtClean="0">
                            <a:latin typeface="Cambria Math" panose="02040503050406030204" pitchFamily="18" charset="0"/>
                          </a:rPr>
                          <m:t>=</m:t>
                        </m:r>
                        <m:r>
                          <a:rPr lang="en-US" altLang="ja-JP" sz="2800" b="1" i="1" dirty="0">
                            <a:latin typeface="Cambria Math" panose="02040503050406030204" pitchFamily="18" charset="0"/>
                          </a:rPr>
                          <m:t> </m:t>
                        </m:r>
                        <m:f>
                          <m:fPr>
                            <m:ctrlPr>
                              <a:rPr lang="en-US" altLang="ja-JP" sz="2800" b="1" i="1" dirty="0" smtClean="0">
                                <a:latin typeface="Cambria Math" panose="02040503050406030204" pitchFamily="18" charset="0"/>
                              </a:rPr>
                            </m:ctrlPr>
                          </m:fPr>
                          <m:num>
                            <m:r>
                              <a:rPr lang="en-US" altLang="ja-JP" sz="2800" b="1" i="1" dirty="0">
                                <a:latin typeface="Cambria Math" panose="02040503050406030204" pitchFamily="18" charset="0"/>
                              </a:rPr>
                              <m:t>𝑨</m:t>
                            </m:r>
                            <m:r>
                              <a:rPr lang="en-US" altLang="ja-JP" sz="2800" b="1" i="1" dirty="0">
                                <a:latin typeface="Cambria Math" panose="02040503050406030204" pitchFamily="18" charset="0"/>
                              </a:rPr>
                              <m:t>∩</m:t>
                            </m:r>
                            <m:r>
                              <a:rPr lang="en-US" altLang="ja-JP" sz="2800" b="1" i="1" dirty="0">
                                <a:latin typeface="Cambria Math" panose="02040503050406030204" pitchFamily="18" charset="0"/>
                              </a:rPr>
                              <m:t>𝑩</m:t>
                            </m:r>
                          </m:num>
                          <m:den>
                            <m:r>
                              <a:rPr lang="en-US" altLang="ja-JP" sz="2800" b="1" i="1" dirty="0">
                                <a:latin typeface="Cambria Math" panose="02040503050406030204" pitchFamily="18" charset="0"/>
                              </a:rPr>
                              <m:t>𝑨</m:t>
                            </m:r>
                            <m:r>
                              <a:rPr lang="en-US" altLang="ja-JP" sz="2800" b="1" i="1" dirty="0">
                                <a:latin typeface="Cambria Math" panose="02040503050406030204" pitchFamily="18" charset="0"/>
                              </a:rPr>
                              <m:t>∪</m:t>
                            </m:r>
                            <m:r>
                              <a:rPr lang="en-US" altLang="ja-JP" sz="2800" b="1" i="1" dirty="0">
                                <a:latin typeface="Cambria Math" panose="02040503050406030204" pitchFamily="18" charset="0"/>
                              </a:rPr>
                              <m:t>𝑩</m:t>
                            </m:r>
                          </m:den>
                        </m:f>
                      </m:oMath>
                    </m:oMathPara>
                  </a14:m>
                  <a:endParaRPr kumimoji="1" lang="ja-JP" altLang="en-US" sz="2800" b="1" dirty="0">
                    <a:latin typeface="+mj-lt"/>
                  </a:endParaRPr>
                </a:p>
              </p:txBody>
            </p:sp>
          </mc:Choice>
          <mc:Fallback xmlns="">
            <p:sp>
              <p:nvSpPr>
                <p:cNvPr id="5" name="テキスト ボックス 4">
                  <a:extLst>
                    <a:ext uri="{FF2B5EF4-FFF2-40B4-BE49-F238E27FC236}">
                      <a16:creationId xmlns:a16="http://schemas.microsoft.com/office/drawing/2014/main" id="{91A63890-BC75-47D6-9EB8-C806722BECFE}"/>
                    </a:ext>
                  </a:extLst>
                </p:cNvPr>
                <p:cNvSpPr txBox="1">
                  <a:spLocks noRot="1" noChangeAspect="1" noMove="1" noResize="1" noEditPoints="1" noAdjustHandles="1" noChangeArrowheads="1" noChangeShapeType="1" noTextEdit="1"/>
                </p:cNvSpPr>
                <p:nvPr/>
              </p:nvSpPr>
              <p:spPr>
                <a:xfrm>
                  <a:off x="7413992" y="1933358"/>
                  <a:ext cx="2647216" cy="900055"/>
                </a:xfrm>
                <a:prstGeom prst="rect">
                  <a:avLst/>
                </a:prstGeom>
                <a:blipFill>
                  <a:blip r:embed="rId3"/>
                  <a:stretch>
                    <a:fillRect/>
                  </a:stretch>
                </a:blipFill>
              </p:spPr>
              <p:txBody>
                <a:bodyPr/>
                <a:lstStyle/>
                <a:p>
                  <a:r>
                    <a:rPr lang="ja-JP" altLang="en-US">
                      <a:noFill/>
                    </a:rPr>
                    <a:t> </a:t>
                  </a:r>
                </a:p>
              </p:txBody>
            </p:sp>
          </mc:Fallback>
        </mc:AlternateContent>
        <p:grpSp>
          <p:nvGrpSpPr>
            <p:cNvPr id="16" name="グループ化 15">
              <a:extLst>
                <a:ext uri="{FF2B5EF4-FFF2-40B4-BE49-F238E27FC236}">
                  <a16:creationId xmlns:a16="http://schemas.microsoft.com/office/drawing/2014/main" id="{E2BF3A67-D56E-4484-A016-024A3E73DF81}"/>
                </a:ext>
              </a:extLst>
            </p:cNvPr>
            <p:cNvGrpSpPr/>
            <p:nvPr/>
          </p:nvGrpSpPr>
          <p:grpSpPr>
            <a:xfrm>
              <a:off x="10088563" y="1547037"/>
              <a:ext cx="1712912" cy="1762170"/>
              <a:chOff x="10088563" y="1547037"/>
              <a:chExt cx="1712912" cy="1762170"/>
            </a:xfrm>
          </p:grpSpPr>
          <p:grpSp>
            <p:nvGrpSpPr>
              <p:cNvPr id="13" name="グループ化 12">
                <a:extLst>
                  <a:ext uri="{FF2B5EF4-FFF2-40B4-BE49-F238E27FC236}">
                    <a16:creationId xmlns:a16="http://schemas.microsoft.com/office/drawing/2014/main" id="{866253CB-FF33-48E7-A752-32E786407ED0}"/>
                  </a:ext>
                </a:extLst>
              </p:cNvPr>
              <p:cNvGrpSpPr/>
              <p:nvPr/>
            </p:nvGrpSpPr>
            <p:grpSpPr>
              <a:xfrm>
                <a:off x="10329530" y="1547037"/>
                <a:ext cx="1263503" cy="674102"/>
                <a:chOff x="10329530" y="1547037"/>
                <a:chExt cx="1263503" cy="674102"/>
              </a:xfrm>
            </p:grpSpPr>
            <p:sp>
              <p:nvSpPr>
                <p:cNvPr id="6" name="正方形/長方形 5">
                  <a:extLst>
                    <a:ext uri="{FF2B5EF4-FFF2-40B4-BE49-F238E27FC236}">
                      <a16:creationId xmlns:a16="http://schemas.microsoft.com/office/drawing/2014/main" id="{8DD7BBD4-DBB3-4509-AA38-4CFB830095A0}"/>
                    </a:ext>
                  </a:extLst>
                </p:cNvPr>
                <p:cNvSpPr/>
                <p:nvPr/>
              </p:nvSpPr>
              <p:spPr>
                <a:xfrm>
                  <a:off x="10329530" y="1547037"/>
                  <a:ext cx="786810" cy="467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D45593E1-0003-461D-ACB0-1DCA10BF8169}"/>
                    </a:ext>
                  </a:extLst>
                </p:cNvPr>
                <p:cNvSpPr/>
                <p:nvPr/>
              </p:nvSpPr>
              <p:spPr>
                <a:xfrm>
                  <a:off x="10806223" y="1753306"/>
                  <a:ext cx="786810" cy="467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3E4E91C-8AF4-44B2-A7EB-39B1B897A92F}"/>
                    </a:ext>
                  </a:extLst>
                </p:cNvPr>
                <p:cNvSpPr/>
                <p:nvPr/>
              </p:nvSpPr>
              <p:spPr>
                <a:xfrm>
                  <a:off x="10806223" y="1751839"/>
                  <a:ext cx="310117" cy="26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99D47E32-F923-48CE-8D69-2EEB00CE9120}"/>
                  </a:ext>
                </a:extLst>
              </p:cNvPr>
              <p:cNvGrpSpPr/>
              <p:nvPr/>
            </p:nvGrpSpPr>
            <p:grpSpPr>
              <a:xfrm>
                <a:off x="10359659" y="2635105"/>
                <a:ext cx="1263503" cy="674102"/>
                <a:chOff x="10359659" y="2635105"/>
                <a:chExt cx="1263503" cy="674102"/>
              </a:xfrm>
            </p:grpSpPr>
            <p:sp>
              <p:nvSpPr>
                <p:cNvPr id="9" name="正方形/長方形 8">
                  <a:extLst>
                    <a:ext uri="{FF2B5EF4-FFF2-40B4-BE49-F238E27FC236}">
                      <a16:creationId xmlns:a16="http://schemas.microsoft.com/office/drawing/2014/main" id="{4407D41B-5920-41A4-B119-718360468860}"/>
                    </a:ext>
                  </a:extLst>
                </p:cNvPr>
                <p:cNvSpPr/>
                <p:nvPr/>
              </p:nvSpPr>
              <p:spPr>
                <a:xfrm>
                  <a:off x="10359659" y="2635105"/>
                  <a:ext cx="786810" cy="46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D05AEF1-10F3-42EB-8E03-016CDE0BFF10}"/>
                    </a:ext>
                  </a:extLst>
                </p:cNvPr>
                <p:cNvSpPr/>
                <p:nvPr/>
              </p:nvSpPr>
              <p:spPr>
                <a:xfrm>
                  <a:off x="10836352" y="2841374"/>
                  <a:ext cx="786810" cy="46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F53DF3D-C248-45CB-BF5D-17BA8384A6FB}"/>
                    </a:ext>
                  </a:extLst>
                </p:cNvPr>
                <p:cNvSpPr/>
                <p:nvPr/>
              </p:nvSpPr>
              <p:spPr>
                <a:xfrm>
                  <a:off x="10806223" y="2819400"/>
                  <a:ext cx="325327" cy="271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E88023B3-A040-46CC-8573-E7D1DFFFFC97}"/>
                  </a:ext>
                </a:extLst>
              </p:cNvPr>
              <p:cNvCxnSpPr/>
              <p:nvPr/>
            </p:nvCxnSpPr>
            <p:spPr>
              <a:xfrm>
                <a:off x="10088563" y="2441575"/>
                <a:ext cx="1712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3574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6DDF3-ECCB-400B-899C-BA85FB3002B1}"/>
              </a:ext>
            </a:extLst>
          </p:cNvPr>
          <p:cNvSpPr>
            <a:spLocks noGrp="1"/>
          </p:cNvSpPr>
          <p:nvPr>
            <p:ph type="title"/>
          </p:nvPr>
        </p:nvSpPr>
        <p:spPr/>
        <p:txBody>
          <a:bodyPr/>
          <a:lstStyle/>
          <a:p>
            <a:r>
              <a:rPr kumimoji="1" lang="ja-JP" altLang="en-US" dirty="0"/>
              <a:t>評価実験</a:t>
            </a:r>
          </a:p>
        </p:txBody>
      </p:sp>
      <p:sp>
        <p:nvSpPr>
          <p:cNvPr id="3" name="コンテンツ プレースホルダー 2">
            <a:extLst>
              <a:ext uri="{FF2B5EF4-FFF2-40B4-BE49-F238E27FC236}">
                <a16:creationId xmlns:a16="http://schemas.microsoft.com/office/drawing/2014/main" id="{04DD4B55-9617-404E-A919-AC158D6F6214}"/>
              </a:ext>
            </a:extLst>
          </p:cNvPr>
          <p:cNvSpPr>
            <a:spLocks noGrp="1"/>
          </p:cNvSpPr>
          <p:nvPr>
            <p:ph idx="1"/>
          </p:nvPr>
        </p:nvSpPr>
        <p:spPr/>
        <p:txBody>
          <a:bodyPr/>
          <a:lstStyle/>
          <a:p>
            <a:r>
              <a:rPr kumimoji="1" lang="ja-JP" altLang="en-US" dirty="0"/>
              <a:t>擬似ラベルの補正</a:t>
            </a:r>
            <a:endParaRPr kumimoji="1" lang="en-US" altLang="ja-JP" dirty="0"/>
          </a:p>
          <a:p>
            <a:pPr lvl="1"/>
            <a:r>
              <a:rPr lang="en-US" altLang="ja-JP" dirty="0"/>
              <a:t>Segment Anything Model 2 (SAM2)</a:t>
            </a:r>
            <a:r>
              <a:rPr lang="ja-JP" altLang="en-US" dirty="0"/>
              <a:t>の事前学習済みモデル</a:t>
            </a:r>
            <a:endParaRPr lang="en-US" altLang="ja-JP" dirty="0"/>
          </a:p>
          <a:p>
            <a:pPr lvl="2"/>
            <a:r>
              <a:rPr kumimoji="1" lang="ja-JP" altLang="en-US" dirty="0"/>
              <a:t>ピクセルごとのセグメンテーション</a:t>
            </a:r>
            <a:endParaRPr lang="en-US" altLang="ja-JP" dirty="0"/>
          </a:p>
          <a:p>
            <a:pPr lvl="2"/>
            <a:r>
              <a:rPr kumimoji="1" lang="en-US" altLang="ja-JP" dirty="0"/>
              <a:t>SAM2</a:t>
            </a:r>
            <a:r>
              <a:rPr kumimoji="1" lang="ja-JP" altLang="en-US" dirty="0"/>
              <a:t>の特徴：画像とプロンプトを入力することで対象物を指定可能</a:t>
            </a:r>
            <a:endParaRPr kumimoji="1" lang="en-US" altLang="ja-JP" dirty="0"/>
          </a:p>
          <a:p>
            <a:pPr lvl="2"/>
            <a:r>
              <a:rPr kumimoji="1" lang="ja-JP" altLang="en-US" dirty="0"/>
              <a:t>プロンプトとして補正前の擬似ラベルを入力</a:t>
            </a:r>
            <a:endParaRPr kumimoji="1" lang="en-US" altLang="ja-JP" dirty="0"/>
          </a:p>
        </p:txBody>
      </p:sp>
      <p:sp>
        <p:nvSpPr>
          <p:cNvPr id="4" name="スライド番号プレースホルダー 3">
            <a:extLst>
              <a:ext uri="{FF2B5EF4-FFF2-40B4-BE49-F238E27FC236}">
                <a16:creationId xmlns:a16="http://schemas.microsoft.com/office/drawing/2014/main" id="{6862B31C-FF16-4F1B-AFE6-71620FA504B5}"/>
              </a:ext>
            </a:extLst>
          </p:cNvPr>
          <p:cNvSpPr>
            <a:spLocks noGrp="1"/>
          </p:cNvSpPr>
          <p:nvPr>
            <p:ph type="sldNum" sz="quarter" idx="10"/>
          </p:nvPr>
        </p:nvSpPr>
        <p:spPr/>
        <p:txBody>
          <a:bodyPr/>
          <a:lstStyle/>
          <a:p>
            <a:pPr>
              <a:defRPr/>
            </a:pPr>
            <a:fld id="{B0F4C665-907E-415A-A241-2277397CE92C}" type="slidenum">
              <a:rPr lang="en-US" altLang="ja-JP" smtClean="0"/>
              <a:pPr>
                <a:defRPr/>
              </a:pPr>
              <a:t>13</a:t>
            </a:fld>
            <a:endParaRPr lang="en-US" dirty="0"/>
          </a:p>
        </p:txBody>
      </p:sp>
      <p:grpSp>
        <p:nvGrpSpPr>
          <p:cNvPr id="27" name="グループ化 26">
            <a:extLst>
              <a:ext uri="{FF2B5EF4-FFF2-40B4-BE49-F238E27FC236}">
                <a16:creationId xmlns:a16="http://schemas.microsoft.com/office/drawing/2014/main" id="{00C515F2-D3CB-4052-B3E9-83A2ABE14845}"/>
              </a:ext>
            </a:extLst>
          </p:cNvPr>
          <p:cNvGrpSpPr/>
          <p:nvPr/>
        </p:nvGrpSpPr>
        <p:grpSpPr>
          <a:xfrm>
            <a:off x="2430681" y="4575872"/>
            <a:ext cx="6826379" cy="2001476"/>
            <a:chOff x="2430681" y="4352590"/>
            <a:chExt cx="6826379" cy="2001476"/>
          </a:xfrm>
        </p:grpSpPr>
        <p:grpSp>
          <p:nvGrpSpPr>
            <p:cNvPr id="6" name="グループ化 5">
              <a:extLst>
                <a:ext uri="{FF2B5EF4-FFF2-40B4-BE49-F238E27FC236}">
                  <a16:creationId xmlns:a16="http://schemas.microsoft.com/office/drawing/2014/main" id="{55D68402-BAEC-4971-80E1-B824DFA9C88D}"/>
                </a:ext>
              </a:extLst>
            </p:cNvPr>
            <p:cNvGrpSpPr/>
            <p:nvPr/>
          </p:nvGrpSpPr>
          <p:grpSpPr>
            <a:xfrm>
              <a:off x="2746891" y="4354505"/>
              <a:ext cx="2302564" cy="1346926"/>
              <a:chOff x="328889" y="4849094"/>
              <a:chExt cx="2302564" cy="1346926"/>
            </a:xfrm>
          </p:grpSpPr>
          <p:pic>
            <p:nvPicPr>
              <p:cNvPr id="18" name="図 17">
                <a:extLst>
                  <a:ext uri="{FF2B5EF4-FFF2-40B4-BE49-F238E27FC236}">
                    <a16:creationId xmlns:a16="http://schemas.microsoft.com/office/drawing/2014/main" id="{0DC2F600-9F74-4C15-B4A0-CA8D2C2A8936}"/>
                  </a:ext>
                </a:extLst>
              </p:cNvPr>
              <p:cNvPicPr>
                <a:picLocks noChangeAspect="1"/>
              </p:cNvPicPr>
              <p:nvPr/>
            </p:nvPicPr>
            <p:blipFill rotWithShape="1">
              <a:blip r:embed="rId3"/>
              <a:srcRect l="6407" t="29924" r="37394" b="28983"/>
              <a:stretch/>
            </p:blipFill>
            <p:spPr>
              <a:xfrm>
                <a:off x="328889" y="4849094"/>
                <a:ext cx="2302564" cy="1346926"/>
              </a:xfrm>
              <a:prstGeom prst="rect">
                <a:avLst/>
              </a:prstGeom>
            </p:spPr>
          </p:pic>
          <p:sp>
            <p:nvSpPr>
              <p:cNvPr id="19" name="正方形/長方形 18">
                <a:extLst>
                  <a:ext uri="{FF2B5EF4-FFF2-40B4-BE49-F238E27FC236}">
                    <a16:creationId xmlns:a16="http://schemas.microsoft.com/office/drawing/2014/main" id="{0A26B140-6507-4AB3-8E36-6623554B3F57}"/>
                  </a:ext>
                </a:extLst>
              </p:cNvPr>
              <p:cNvSpPr/>
              <p:nvPr/>
            </p:nvSpPr>
            <p:spPr>
              <a:xfrm>
                <a:off x="355323" y="5102605"/>
                <a:ext cx="816423" cy="733376"/>
              </a:xfrm>
              <a:prstGeom prst="rect">
                <a:avLst/>
              </a:prstGeom>
              <a:noFill/>
              <a:ln w="38100" cap="flat" cmpd="sng" algn="ctr">
                <a:solidFill>
                  <a:srgbClr val="558ED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EC166F6-8469-43F1-9B51-3C2CD20BA69F}"/>
                  </a:ext>
                </a:extLst>
              </p:cNvPr>
              <p:cNvSpPr/>
              <p:nvPr/>
            </p:nvSpPr>
            <p:spPr>
              <a:xfrm>
                <a:off x="1316715" y="5154965"/>
                <a:ext cx="254739" cy="645776"/>
              </a:xfrm>
              <a:prstGeom prst="rect">
                <a:avLst/>
              </a:prstGeom>
              <a:noFill/>
              <a:ln w="38100" cap="flat" cmpd="sng" algn="ctr">
                <a:solidFill>
                  <a:srgbClr val="558ED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F352A06-EFCE-4ABB-8967-199B06B935B8}"/>
                  </a:ext>
                </a:extLst>
              </p:cNvPr>
              <p:cNvSpPr/>
              <p:nvPr/>
            </p:nvSpPr>
            <p:spPr>
              <a:xfrm>
                <a:off x="1485148" y="5102603"/>
                <a:ext cx="611949" cy="1038165"/>
              </a:xfrm>
              <a:prstGeom prst="rect">
                <a:avLst/>
              </a:prstGeom>
              <a:noFill/>
              <a:ln w="38100" cap="flat" cmpd="sng" algn="ctr">
                <a:solidFill>
                  <a:srgbClr val="558ED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F57C87A-C7D3-4FDB-B458-C92225D90459}"/>
                  </a:ext>
                </a:extLst>
              </p:cNvPr>
              <p:cNvSpPr/>
              <p:nvPr/>
            </p:nvSpPr>
            <p:spPr>
              <a:xfrm>
                <a:off x="2166238" y="4884956"/>
                <a:ext cx="405811" cy="1029592"/>
              </a:xfrm>
              <a:prstGeom prst="rect">
                <a:avLst/>
              </a:prstGeom>
              <a:noFill/>
              <a:ln w="38100" cap="flat" cmpd="sng" algn="ctr">
                <a:solidFill>
                  <a:srgbClr val="558ED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871D0C-D00A-4375-A352-13EDE05418C4}"/>
                </a:ext>
              </a:extLst>
            </p:cNvPr>
            <p:cNvGrpSpPr/>
            <p:nvPr/>
          </p:nvGrpSpPr>
          <p:grpSpPr>
            <a:xfrm>
              <a:off x="6591827" y="4352590"/>
              <a:ext cx="2665233" cy="1340977"/>
              <a:chOff x="5475443" y="4855043"/>
              <a:chExt cx="2665233" cy="1340977"/>
            </a:xfrm>
          </p:grpSpPr>
          <p:pic>
            <p:nvPicPr>
              <p:cNvPr id="13" name="図 12">
                <a:extLst>
                  <a:ext uri="{FF2B5EF4-FFF2-40B4-BE49-F238E27FC236}">
                    <a16:creationId xmlns:a16="http://schemas.microsoft.com/office/drawing/2014/main" id="{71EDA196-2FA8-484F-82FE-E0339C1AB27F}"/>
                  </a:ext>
                </a:extLst>
              </p:cNvPr>
              <p:cNvPicPr>
                <a:picLocks noChangeAspect="1"/>
              </p:cNvPicPr>
              <p:nvPr/>
            </p:nvPicPr>
            <p:blipFill rotWithShape="1">
              <a:blip r:embed="rId4"/>
              <a:srcRect l="3976" t="30930" r="35692" b="31126"/>
              <a:stretch/>
            </p:blipFill>
            <p:spPr>
              <a:xfrm>
                <a:off x="5475443" y="4855043"/>
                <a:ext cx="2665233" cy="1340977"/>
              </a:xfrm>
              <a:prstGeom prst="rect">
                <a:avLst/>
              </a:prstGeom>
            </p:spPr>
          </p:pic>
          <p:sp>
            <p:nvSpPr>
              <p:cNvPr id="14" name="正方形/長方形 13">
                <a:extLst>
                  <a:ext uri="{FF2B5EF4-FFF2-40B4-BE49-F238E27FC236}">
                    <a16:creationId xmlns:a16="http://schemas.microsoft.com/office/drawing/2014/main" id="{36B7D56D-3C10-4B9A-9F80-E5271D6AF60C}"/>
                  </a:ext>
                </a:extLst>
              </p:cNvPr>
              <p:cNvSpPr/>
              <p:nvPr/>
            </p:nvSpPr>
            <p:spPr>
              <a:xfrm>
                <a:off x="5649757" y="5283808"/>
                <a:ext cx="722759" cy="52479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7FC6C99-3A18-48E3-A1DB-58D0663E96C5}"/>
                  </a:ext>
                </a:extLst>
              </p:cNvPr>
              <p:cNvSpPr/>
              <p:nvPr/>
            </p:nvSpPr>
            <p:spPr>
              <a:xfrm>
                <a:off x="6726026" y="5227048"/>
                <a:ext cx="134784" cy="48019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4012319-F989-43D3-8ADB-6E61372CDC1E}"/>
                  </a:ext>
                </a:extLst>
              </p:cNvPr>
              <p:cNvSpPr/>
              <p:nvPr/>
            </p:nvSpPr>
            <p:spPr>
              <a:xfrm>
                <a:off x="7053606" y="5102603"/>
                <a:ext cx="325225" cy="102355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0ABA574-5170-449F-BF14-3D47EAE0189E}"/>
                  </a:ext>
                </a:extLst>
              </p:cNvPr>
              <p:cNvSpPr/>
              <p:nvPr/>
            </p:nvSpPr>
            <p:spPr>
              <a:xfrm>
                <a:off x="7539444" y="4965569"/>
                <a:ext cx="411235" cy="118306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grpSp>
        <p:sp>
          <p:nvSpPr>
            <p:cNvPr id="8" name="フローチャート: 処理 7">
              <a:extLst>
                <a:ext uri="{FF2B5EF4-FFF2-40B4-BE49-F238E27FC236}">
                  <a16:creationId xmlns:a16="http://schemas.microsoft.com/office/drawing/2014/main" id="{5E3B0B56-D458-4A27-ADDD-852DA71C7953}"/>
                </a:ext>
              </a:extLst>
            </p:cNvPr>
            <p:cNvSpPr/>
            <p:nvPr/>
          </p:nvSpPr>
          <p:spPr>
            <a:xfrm>
              <a:off x="5353090" y="4678305"/>
              <a:ext cx="913768" cy="689547"/>
            </a:xfrm>
            <a:prstGeom prst="flowChartProcess">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3685" tIns="16843" rIns="33685" bIns="16843" numCol="1" spcCol="0" rtlCol="0" fromWordArt="0" anchor="ctr" anchorCtr="0" forceAA="0" compatLnSpc="1">
              <a:prstTxWarp prst="textNoShape">
                <a:avLst/>
              </a:prstTxWarp>
              <a:noAutofit/>
            </a:bodyPr>
            <a:lstStyle/>
            <a:p>
              <a:pPr algn="ctr"/>
              <a:r>
                <a:rPr kumimoji="1" lang="en-US" altLang="ja-JP" sz="2000" noProof="1">
                  <a:latin typeface="+mj-lt"/>
                  <a:ea typeface="+mj-ea"/>
                  <a:cs typeface="Times New Roman" panose="02020603050405020304" pitchFamily="18" charset="0"/>
                </a:rPr>
                <a:t>SAM</a:t>
              </a:r>
              <a:r>
                <a:rPr kumimoji="1" lang="ja-JP" altLang="en-US" sz="2000" noProof="1">
                  <a:latin typeface="+mj-lt"/>
                  <a:ea typeface="+mj-ea"/>
                  <a:cs typeface="Times New Roman" panose="02020603050405020304" pitchFamily="18" charset="0"/>
                </a:rPr>
                <a:t>２</a:t>
              </a:r>
              <a:endParaRPr kumimoji="1" lang="en-US" altLang="ja-JP" sz="2000" noProof="1">
                <a:latin typeface="+mj-lt"/>
                <a:ea typeface="+mj-ea"/>
                <a:cs typeface="Times New Roman" panose="02020603050405020304" pitchFamily="18" charset="0"/>
              </a:endParaRPr>
            </a:p>
          </p:txBody>
        </p:sp>
        <p:cxnSp>
          <p:nvCxnSpPr>
            <p:cNvPr id="9" name="直線矢印コネクタ 8">
              <a:extLst>
                <a:ext uri="{FF2B5EF4-FFF2-40B4-BE49-F238E27FC236}">
                  <a16:creationId xmlns:a16="http://schemas.microsoft.com/office/drawing/2014/main" id="{2A5C76C4-13B5-421D-96F5-6F217D19A137}"/>
                </a:ext>
              </a:extLst>
            </p:cNvPr>
            <p:cNvCxnSpPr>
              <a:cxnSpLocks/>
              <a:stCxn id="18" idx="3"/>
              <a:endCxn id="8" idx="1"/>
            </p:cNvCxnSpPr>
            <p:nvPr/>
          </p:nvCxnSpPr>
          <p:spPr>
            <a:xfrm flipV="1">
              <a:off x="5049455" y="5023079"/>
              <a:ext cx="303635" cy="48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BF50EE8-16AF-49F8-87E5-CE53906175D6}"/>
                </a:ext>
              </a:extLst>
            </p:cNvPr>
            <p:cNvCxnSpPr>
              <a:cxnSpLocks/>
              <a:stCxn id="8" idx="3"/>
              <a:endCxn id="13" idx="1"/>
            </p:cNvCxnSpPr>
            <p:nvPr/>
          </p:nvCxnSpPr>
          <p:spPr>
            <a:xfrm>
              <a:off x="6266858" y="5023079"/>
              <a:ext cx="324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38BD812-176B-4AC2-9F9C-5ADAB35C795C}"/>
                </a:ext>
              </a:extLst>
            </p:cNvPr>
            <p:cNvSpPr txBox="1"/>
            <p:nvPr/>
          </p:nvSpPr>
          <p:spPr>
            <a:xfrm>
              <a:off x="2430681" y="5646180"/>
              <a:ext cx="2934984" cy="707886"/>
            </a:xfrm>
            <a:prstGeom prst="rect">
              <a:avLst/>
            </a:prstGeom>
            <a:noFill/>
          </p:spPr>
          <p:txBody>
            <a:bodyPr wrap="square" rtlCol="0">
              <a:spAutoFit/>
            </a:bodyPr>
            <a:lstStyle/>
            <a:p>
              <a:pPr algn="ctr"/>
              <a:r>
                <a:rPr lang="ja-JP" altLang="en-US" sz="2000" dirty="0"/>
                <a:t>変換によるズレを含んだ擬似ラベル</a:t>
              </a:r>
              <a:endParaRPr lang="en-US" altLang="ja-JP" sz="2000" dirty="0"/>
            </a:p>
          </p:txBody>
        </p:sp>
        <p:sp>
          <p:nvSpPr>
            <p:cNvPr id="12" name="テキスト ボックス 11">
              <a:extLst>
                <a:ext uri="{FF2B5EF4-FFF2-40B4-BE49-F238E27FC236}">
                  <a16:creationId xmlns:a16="http://schemas.microsoft.com/office/drawing/2014/main" id="{DD7B3B8B-4092-420F-94F9-9F10F55ACB70}"/>
                </a:ext>
              </a:extLst>
            </p:cNvPr>
            <p:cNvSpPr txBox="1"/>
            <p:nvPr/>
          </p:nvSpPr>
          <p:spPr>
            <a:xfrm>
              <a:off x="6591827" y="5694814"/>
              <a:ext cx="2665233" cy="400110"/>
            </a:xfrm>
            <a:prstGeom prst="rect">
              <a:avLst/>
            </a:prstGeom>
            <a:noFill/>
          </p:spPr>
          <p:txBody>
            <a:bodyPr wrap="square" rtlCol="0">
              <a:spAutoFit/>
            </a:bodyPr>
            <a:lstStyle/>
            <a:p>
              <a:pPr algn="ctr"/>
              <a:r>
                <a:rPr lang="ja-JP" altLang="en-US" sz="2000" dirty="0"/>
                <a:t>補正後の擬似ラベル</a:t>
              </a:r>
              <a:endParaRPr lang="en-US" altLang="ja-JP" sz="2000" dirty="0"/>
            </a:p>
          </p:txBody>
        </p:sp>
      </p:grpSp>
    </p:spTree>
    <p:extLst>
      <p:ext uri="{BB962C8B-B14F-4D97-AF65-F5344CB8AC3E}">
        <p14:creationId xmlns:p14="http://schemas.microsoft.com/office/powerpoint/2010/main" val="353022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7F2B5-830E-41F6-B31C-D5CF9A9E166E}"/>
              </a:ext>
            </a:extLst>
          </p:cNvPr>
          <p:cNvSpPr>
            <a:spLocks noGrp="1"/>
          </p:cNvSpPr>
          <p:nvPr>
            <p:ph type="title"/>
          </p:nvPr>
        </p:nvSpPr>
        <p:spPr/>
        <p:txBody>
          <a:bodyPr/>
          <a:lstStyle/>
          <a:p>
            <a:r>
              <a:rPr lang="ja-JP" altLang="en-US" dirty="0"/>
              <a:t>実験結果・考察</a:t>
            </a:r>
            <a:endParaRPr kumimoji="1" lang="ja-JP" altLang="en-US" dirty="0"/>
          </a:p>
        </p:txBody>
      </p:sp>
      <p:sp>
        <p:nvSpPr>
          <p:cNvPr id="14" name="コンテンツ プレースホルダー 13">
            <a:extLst>
              <a:ext uri="{FF2B5EF4-FFF2-40B4-BE49-F238E27FC236}">
                <a16:creationId xmlns:a16="http://schemas.microsoft.com/office/drawing/2014/main" id="{17476AB9-3620-4FCE-9FAD-F45F34469F91}"/>
              </a:ext>
            </a:extLst>
          </p:cNvPr>
          <p:cNvSpPr>
            <a:spLocks noGrp="1"/>
          </p:cNvSpPr>
          <p:nvPr>
            <p:ph idx="1"/>
          </p:nvPr>
        </p:nvSpPr>
        <p:spPr/>
        <p:txBody>
          <a:bodyPr/>
          <a:lstStyle/>
          <a:p>
            <a:r>
              <a:rPr lang="ja-JP" altLang="en-US" dirty="0"/>
              <a:t>提案手法</a:t>
            </a:r>
            <a:r>
              <a:rPr lang="en-US" altLang="ja-JP" dirty="0"/>
              <a:t>(v2)</a:t>
            </a:r>
            <a:r>
              <a:rPr lang="ja-JP" altLang="en-US" dirty="0"/>
              <a:t>が全ての評価指標において先行研究の数値を上回った</a:t>
            </a:r>
            <a:endParaRPr lang="en-US" altLang="ja-JP" dirty="0"/>
          </a:p>
          <a:p>
            <a:pPr lvl="1"/>
            <a:r>
              <a:rPr kumimoji="1" lang="ja-JP" altLang="en-US" dirty="0"/>
              <a:t>先行研究の</a:t>
            </a:r>
            <a:r>
              <a:rPr kumimoji="1" lang="en-US" altLang="ja-JP" dirty="0"/>
              <a:t>v1</a:t>
            </a:r>
            <a:r>
              <a:rPr kumimoji="1" lang="ja-JP" altLang="en-US" dirty="0"/>
              <a:t>と</a:t>
            </a:r>
            <a:r>
              <a:rPr kumimoji="1" lang="en-US" altLang="ja-JP" dirty="0"/>
              <a:t>v2</a:t>
            </a:r>
            <a:r>
              <a:rPr kumimoji="1" lang="ja-JP" altLang="en-US" dirty="0"/>
              <a:t>の比較</a:t>
            </a:r>
            <a:endParaRPr lang="en-US" altLang="ja-JP" dirty="0"/>
          </a:p>
          <a:p>
            <a:pPr lvl="2"/>
            <a:r>
              <a:rPr kumimoji="1" lang="ja-JP" altLang="en-US" dirty="0"/>
              <a:t>精度向上に直接的</a:t>
            </a:r>
            <a:r>
              <a:rPr lang="ja-JP" altLang="en-US" dirty="0"/>
              <a:t>に</a:t>
            </a:r>
            <a:endParaRPr kumimoji="1" lang="en-US" altLang="ja-JP" dirty="0"/>
          </a:p>
          <a:p>
            <a:pPr marL="825500" lvl="2" indent="0">
              <a:buNone/>
            </a:pPr>
            <a:r>
              <a:rPr kumimoji="1" lang="ja-JP" altLang="en-US" dirty="0"/>
              <a:t>    関与していない</a:t>
            </a:r>
            <a:endParaRPr kumimoji="1" lang="en-US" altLang="ja-JP" dirty="0"/>
          </a:p>
          <a:p>
            <a:pPr lvl="1"/>
            <a:r>
              <a:rPr lang="ja-JP" altLang="en-US" dirty="0"/>
              <a:t>先行研究と提案手法の比較</a:t>
            </a:r>
            <a:endParaRPr lang="en-US" altLang="ja-JP" dirty="0"/>
          </a:p>
          <a:p>
            <a:pPr lvl="2"/>
            <a:r>
              <a:rPr lang="en-US" altLang="ja-JP" dirty="0"/>
              <a:t>Loss</a:t>
            </a:r>
            <a:r>
              <a:rPr lang="ja-JP" altLang="en-US" dirty="0"/>
              <a:t>のカスタマイズが</a:t>
            </a:r>
            <a:endParaRPr lang="en-US" altLang="ja-JP" dirty="0"/>
          </a:p>
          <a:p>
            <a:pPr marL="825500" lvl="2" indent="0">
              <a:buNone/>
            </a:pPr>
            <a:r>
              <a:rPr lang="en-US" altLang="ja-JP" dirty="0"/>
              <a:t> </a:t>
            </a:r>
            <a:r>
              <a:rPr lang="ja-JP" altLang="en-US" dirty="0"/>
              <a:t>   精度向上に寄与している</a:t>
            </a:r>
            <a:endParaRPr lang="en-US" altLang="ja-JP" dirty="0"/>
          </a:p>
          <a:p>
            <a:pPr lvl="1"/>
            <a:endParaRPr lang="en-US" altLang="ja-JP" dirty="0"/>
          </a:p>
        </p:txBody>
      </p:sp>
      <p:graphicFrame>
        <p:nvGraphicFramePr>
          <p:cNvPr id="16" name="コンテンツ プレースホルダー 12">
            <a:extLst>
              <a:ext uri="{FF2B5EF4-FFF2-40B4-BE49-F238E27FC236}">
                <a16:creationId xmlns:a16="http://schemas.microsoft.com/office/drawing/2014/main" id="{05EC68EE-F17B-443D-A3AD-60611F8941B1}"/>
              </a:ext>
            </a:extLst>
          </p:cNvPr>
          <p:cNvGraphicFramePr>
            <a:graphicFrameLocks/>
          </p:cNvGraphicFramePr>
          <p:nvPr>
            <p:extLst>
              <p:ext uri="{D42A27DB-BD31-4B8C-83A1-F6EECF244321}">
                <p14:modId xmlns:p14="http://schemas.microsoft.com/office/powerpoint/2010/main" val="1925316330"/>
              </p:ext>
            </p:extLst>
          </p:nvPr>
        </p:nvGraphicFramePr>
        <p:xfrm>
          <a:off x="5655127" y="2471085"/>
          <a:ext cx="6086930" cy="3337560"/>
        </p:xfrm>
        <a:graphic>
          <a:graphicData uri="http://schemas.openxmlformats.org/drawingml/2006/table">
            <a:tbl>
              <a:tblPr firstRow="1" bandRow="1">
                <a:tableStyleId>{5C22544A-7EE6-4342-B048-85BDC9FD1C3A}</a:tableStyleId>
              </a:tblPr>
              <a:tblGrid>
                <a:gridCol w="1217386">
                  <a:extLst>
                    <a:ext uri="{9D8B030D-6E8A-4147-A177-3AD203B41FA5}">
                      <a16:colId xmlns:a16="http://schemas.microsoft.com/office/drawing/2014/main" val="1495978882"/>
                    </a:ext>
                  </a:extLst>
                </a:gridCol>
                <a:gridCol w="1217386">
                  <a:extLst>
                    <a:ext uri="{9D8B030D-6E8A-4147-A177-3AD203B41FA5}">
                      <a16:colId xmlns:a16="http://schemas.microsoft.com/office/drawing/2014/main" val="737898072"/>
                    </a:ext>
                  </a:extLst>
                </a:gridCol>
                <a:gridCol w="1217386">
                  <a:extLst>
                    <a:ext uri="{9D8B030D-6E8A-4147-A177-3AD203B41FA5}">
                      <a16:colId xmlns:a16="http://schemas.microsoft.com/office/drawing/2014/main" val="4172462355"/>
                    </a:ext>
                  </a:extLst>
                </a:gridCol>
                <a:gridCol w="1217386">
                  <a:extLst>
                    <a:ext uri="{9D8B030D-6E8A-4147-A177-3AD203B41FA5}">
                      <a16:colId xmlns:a16="http://schemas.microsoft.com/office/drawing/2014/main" val="31881922"/>
                    </a:ext>
                  </a:extLst>
                </a:gridCol>
                <a:gridCol w="1217386">
                  <a:extLst>
                    <a:ext uri="{9D8B030D-6E8A-4147-A177-3AD203B41FA5}">
                      <a16:colId xmlns:a16="http://schemas.microsoft.com/office/drawing/2014/main" val="3984728060"/>
                    </a:ext>
                  </a:extLst>
                </a:gridCol>
              </a:tblGrid>
              <a:tr h="370840">
                <a:tc>
                  <a:txBody>
                    <a:bodyPr/>
                    <a:lstStyle/>
                    <a:p>
                      <a:pPr algn="ctr"/>
                      <a:r>
                        <a:rPr kumimoji="1" lang="en-US" altLang="ja-JP" dirty="0"/>
                        <a:t>Version</a:t>
                      </a:r>
                      <a:endParaRPr kumimoji="1" lang="ja-JP" altLang="en-US" dirty="0"/>
                    </a:p>
                  </a:txBody>
                  <a:tcPr>
                    <a:solidFill>
                      <a:schemeClr val="tx2">
                        <a:lumMod val="60000"/>
                        <a:lumOff val="40000"/>
                      </a:schemeClr>
                    </a:solidFill>
                  </a:tcPr>
                </a:tc>
                <a:tc>
                  <a:txBody>
                    <a:bodyPr/>
                    <a:lstStyle/>
                    <a:p>
                      <a:pPr algn="ctr"/>
                      <a:r>
                        <a:rPr kumimoji="1" lang="en-US" altLang="ja-JP" dirty="0"/>
                        <a:t>Category</a:t>
                      </a:r>
                      <a:endParaRPr kumimoji="1" lang="ja-JP" altLang="en-US" dirty="0"/>
                    </a:p>
                  </a:txBody>
                  <a:tcPr>
                    <a:solidFill>
                      <a:schemeClr val="tx2">
                        <a:lumMod val="60000"/>
                        <a:lumOff val="40000"/>
                      </a:schemeClr>
                    </a:solidFill>
                  </a:tcPr>
                </a:tc>
                <a:tc>
                  <a:txBody>
                    <a:bodyPr/>
                    <a:lstStyle/>
                    <a:p>
                      <a:pPr algn="ctr"/>
                      <a:r>
                        <a:rPr kumimoji="1" lang="en-US" altLang="ja-JP" dirty="0" err="1"/>
                        <a:t>mAP</a:t>
                      </a:r>
                      <a:endParaRPr kumimoji="1" lang="ja-JP" altLang="en-US" dirty="0"/>
                    </a:p>
                  </a:txBody>
                  <a:tcPr>
                    <a:solidFill>
                      <a:schemeClr val="tx2">
                        <a:lumMod val="60000"/>
                        <a:lumOff val="40000"/>
                      </a:schemeClr>
                    </a:solidFill>
                  </a:tcPr>
                </a:tc>
                <a:tc>
                  <a:txBody>
                    <a:bodyPr/>
                    <a:lstStyle/>
                    <a:p>
                      <a:pPr algn="ctr"/>
                      <a:r>
                        <a:rPr kumimoji="1" lang="en-US" altLang="ja-JP" dirty="0"/>
                        <a:t>mAP_50</a:t>
                      </a:r>
                      <a:endParaRPr kumimoji="1" lang="ja-JP" altLang="en-US" dirty="0"/>
                    </a:p>
                  </a:txBody>
                  <a:tcPr>
                    <a:solidFill>
                      <a:schemeClr val="tx2">
                        <a:lumMod val="60000"/>
                        <a:lumOff val="40000"/>
                      </a:schemeClr>
                    </a:solidFill>
                  </a:tcPr>
                </a:tc>
                <a:tc>
                  <a:txBody>
                    <a:bodyPr/>
                    <a:lstStyle/>
                    <a:p>
                      <a:pPr algn="ctr"/>
                      <a:r>
                        <a:rPr kumimoji="1" lang="en-US" altLang="ja-JP" dirty="0"/>
                        <a:t>mAP_75</a:t>
                      </a:r>
                      <a:endParaRPr kumimoji="1" lang="ja-JP" altLang="en-US" dirty="0"/>
                    </a:p>
                  </a:txBody>
                  <a:tcPr>
                    <a:solidFill>
                      <a:schemeClr val="tx2">
                        <a:lumMod val="60000"/>
                        <a:lumOff val="40000"/>
                      </a:schemeClr>
                    </a:solidFill>
                  </a:tcPr>
                </a:tc>
                <a:extLst>
                  <a:ext uri="{0D108BD9-81ED-4DB2-BD59-A6C34878D82A}">
                    <a16:rowId xmlns:a16="http://schemas.microsoft.com/office/drawing/2014/main" val="567835479"/>
                  </a:ext>
                </a:extLst>
              </a:tr>
              <a:tr h="370840">
                <a:tc rowSpan="2">
                  <a:txBody>
                    <a:bodyPr/>
                    <a:lstStyle/>
                    <a:p>
                      <a:pPr algn="ctr"/>
                      <a:r>
                        <a:rPr kumimoji="1" lang="ja-JP" altLang="en-US" dirty="0"/>
                        <a:t>谷本手法</a:t>
                      </a:r>
                      <a:r>
                        <a:rPr kumimoji="1" lang="en-US" altLang="ja-JP" dirty="0"/>
                        <a:t>(v1)</a:t>
                      </a:r>
                      <a:endParaRPr kumimoji="1" lang="ja-JP" altLang="en-US" dirty="0"/>
                    </a:p>
                  </a:txBody>
                  <a:tcPr>
                    <a:solidFill>
                      <a:schemeClr val="tx2">
                        <a:lumMod val="40000"/>
                        <a:lumOff val="60000"/>
                      </a:schemeClr>
                    </a:solidFill>
                  </a:tcPr>
                </a:tc>
                <a:tc>
                  <a:txBody>
                    <a:bodyPr/>
                    <a:lstStyle/>
                    <a:p>
                      <a:pPr algn="ctr"/>
                      <a:r>
                        <a:rPr kumimoji="1" lang="en-US" altLang="ja-JP" dirty="0"/>
                        <a:t>Person</a:t>
                      </a:r>
                      <a:endParaRPr kumimoji="1" lang="ja-JP" altLang="en-US" dirty="0"/>
                    </a:p>
                  </a:txBody>
                  <a:tcPr>
                    <a:solidFill>
                      <a:schemeClr val="tx2">
                        <a:lumMod val="40000"/>
                        <a:lumOff val="60000"/>
                      </a:schemeClr>
                    </a:solidFill>
                  </a:tcPr>
                </a:tc>
                <a:tc>
                  <a:txBody>
                    <a:bodyPr/>
                    <a:lstStyle/>
                    <a:p>
                      <a:pPr algn="ctr"/>
                      <a:r>
                        <a:rPr kumimoji="1" lang="en-US" altLang="ja-JP" dirty="0"/>
                        <a:t>0.034</a:t>
                      </a:r>
                      <a:endParaRPr kumimoji="1" lang="ja-JP" altLang="en-US" dirty="0"/>
                    </a:p>
                  </a:txBody>
                  <a:tcPr>
                    <a:solidFill>
                      <a:schemeClr val="tx2">
                        <a:lumMod val="40000"/>
                        <a:lumOff val="60000"/>
                      </a:schemeClr>
                    </a:solidFill>
                  </a:tcPr>
                </a:tc>
                <a:tc>
                  <a:txBody>
                    <a:bodyPr/>
                    <a:lstStyle/>
                    <a:p>
                      <a:pPr algn="ctr"/>
                      <a:r>
                        <a:rPr kumimoji="1" lang="en-US" altLang="ja-JP" dirty="0"/>
                        <a:t>0.149</a:t>
                      </a:r>
                      <a:endParaRPr kumimoji="1" lang="ja-JP" altLang="en-US" dirty="0"/>
                    </a:p>
                  </a:txBody>
                  <a:tcPr>
                    <a:solidFill>
                      <a:schemeClr val="tx2">
                        <a:lumMod val="40000"/>
                        <a:lumOff val="60000"/>
                      </a:schemeClr>
                    </a:solidFill>
                  </a:tcPr>
                </a:tc>
                <a:tc>
                  <a:txBody>
                    <a:bodyPr/>
                    <a:lstStyle/>
                    <a:p>
                      <a:pPr algn="ctr"/>
                      <a:r>
                        <a:rPr kumimoji="1" lang="en-US" altLang="ja-JP" dirty="0"/>
                        <a:t>0.002</a:t>
                      </a:r>
                    </a:p>
                  </a:txBody>
                  <a:tcPr>
                    <a:solidFill>
                      <a:schemeClr val="tx2">
                        <a:lumMod val="40000"/>
                        <a:lumOff val="60000"/>
                      </a:schemeClr>
                    </a:solidFill>
                  </a:tcPr>
                </a:tc>
                <a:extLst>
                  <a:ext uri="{0D108BD9-81ED-4DB2-BD59-A6C34878D82A}">
                    <a16:rowId xmlns:a16="http://schemas.microsoft.com/office/drawing/2014/main" val="3267812612"/>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dirty="0"/>
                        <a:t>0.274</a:t>
                      </a:r>
                      <a:endParaRPr kumimoji="1" lang="ja-JP" altLang="en-US" dirty="0"/>
                    </a:p>
                  </a:txBody>
                  <a:tcPr>
                    <a:solidFill>
                      <a:schemeClr val="tx2">
                        <a:lumMod val="20000"/>
                        <a:lumOff val="80000"/>
                      </a:schemeClr>
                    </a:solidFill>
                  </a:tcPr>
                </a:tc>
                <a:tc>
                  <a:txBody>
                    <a:bodyPr/>
                    <a:lstStyle/>
                    <a:p>
                      <a:pPr algn="ctr"/>
                      <a:r>
                        <a:rPr kumimoji="1" lang="en-US" altLang="ja-JP" dirty="0"/>
                        <a:t>0.514</a:t>
                      </a:r>
                      <a:endParaRPr kumimoji="1" lang="ja-JP" altLang="en-US" dirty="0"/>
                    </a:p>
                  </a:txBody>
                  <a:tcPr>
                    <a:solidFill>
                      <a:schemeClr val="tx2">
                        <a:lumMod val="20000"/>
                        <a:lumOff val="80000"/>
                      </a:schemeClr>
                    </a:solidFill>
                  </a:tcPr>
                </a:tc>
                <a:tc>
                  <a:txBody>
                    <a:bodyPr/>
                    <a:lstStyle/>
                    <a:p>
                      <a:pPr algn="ctr"/>
                      <a:r>
                        <a:rPr kumimoji="1" lang="en-US" altLang="ja-JP" dirty="0"/>
                        <a:t>0.268</a:t>
                      </a:r>
                    </a:p>
                  </a:txBody>
                  <a:tcPr>
                    <a:solidFill>
                      <a:schemeClr val="tx2">
                        <a:lumMod val="20000"/>
                        <a:lumOff val="80000"/>
                      </a:schemeClr>
                    </a:solidFill>
                  </a:tcPr>
                </a:tc>
                <a:extLst>
                  <a:ext uri="{0D108BD9-81ED-4DB2-BD59-A6C34878D82A}">
                    <a16:rowId xmlns:a16="http://schemas.microsoft.com/office/drawing/2014/main" val="2241991702"/>
                  </a:ext>
                </a:extLst>
              </a:tr>
              <a:tr h="370840">
                <a:tc rowSpan="2">
                  <a:txBody>
                    <a:bodyPr/>
                    <a:lstStyle/>
                    <a:p>
                      <a:pPr algn="ctr"/>
                      <a:r>
                        <a:rPr kumimoji="1" lang="ja-JP" altLang="en-US" dirty="0"/>
                        <a:t>谷本手法</a:t>
                      </a:r>
                      <a:br>
                        <a:rPr kumimoji="1" lang="en-US" altLang="ja-JP" dirty="0"/>
                      </a:br>
                      <a:r>
                        <a:rPr kumimoji="1" lang="en-US" altLang="ja-JP" dirty="0"/>
                        <a:t>(v2)</a:t>
                      </a:r>
                      <a:endParaRPr kumimoji="1" lang="ja-JP" altLang="en-US" dirty="0"/>
                    </a:p>
                  </a:txBody>
                  <a:tcPr>
                    <a:solidFill>
                      <a:schemeClr val="tx2">
                        <a:lumMod val="20000"/>
                        <a:lumOff val="80000"/>
                      </a:schemeClr>
                    </a:solidFill>
                  </a:tcPr>
                </a:tc>
                <a:tc>
                  <a:txBody>
                    <a:bodyPr/>
                    <a:lstStyle/>
                    <a:p>
                      <a:pPr algn="ctr"/>
                      <a:r>
                        <a:rPr kumimoji="1" lang="en-US" altLang="ja-JP" dirty="0"/>
                        <a:t>Person</a:t>
                      </a:r>
                      <a:endParaRPr kumimoji="1" lang="ja-JP" altLang="en-US" dirty="0"/>
                    </a:p>
                  </a:txBody>
                  <a:tcPr>
                    <a:solidFill>
                      <a:schemeClr val="tx2">
                        <a:lumMod val="40000"/>
                        <a:lumOff val="60000"/>
                      </a:schemeClr>
                    </a:solidFill>
                  </a:tcPr>
                </a:tc>
                <a:tc>
                  <a:txBody>
                    <a:bodyPr/>
                    <a:lstStyle/>
                    <a:p>
                      <a:pPr algn="ctr"/>
                      <a:r>
                        <a:rPr kumimoji="1" lang="en-US" altLang="ja-JP" dirty="0"/>
                        <a:t>0.045</a:t>
                      </a:r>
                      <a:endParaRPr kumimoji="1" lang="ja-JP" altLang="en-US" dirty="0"/>
                    </a:p>
                  </a:txBody>
                  <a:tcPr>
                    <a:solidFill>
                      <a:schemeClr val="tx2">
                        <a:lumMod val="40000"/>
                        <a:lumOff val="60000"/>
                      </a:schemeClr>
                    </a:solidFill>
                  </a:tcPr>
                </a:tc>
                <a:tc>
                  <a:txBody>
                    <a:bodyPr/>
                    <a:lstStyle/>
                    <a:p>
                      <a:pPr algn="ctr"/>
                      <a:r>
                        <a:rPr kumimoji="1" lang="en-US" altLang="ja-JP" dirty="0"/>
                        <a:t>0.148</a:t>
                      </a:r>
                      <a:endParaRPr kumimoji="1" lang="ja-JP" altLang="en-US" dirty="0"/>
                    </a:p>
                  </a:txBody>
                  <a:tcPr>
                    <a:solidFill>
                      <a:schemeClr val="tx2">
                        <a:lumMod val="40000"/>
                        <a:lumOff val="60000"/>
                      </a:schemeClr>
                    </a:solidFill>
                  </a:tcPr>
                </a:tc>
                <a:tc>
                  <a:txBody>
                    <a:bodyPr/>
                    <a:lstStyle/>
                    <a:p>
                      <a:pPr algn="ctr"/>
                      <a:r>
                        <a:rPr kumimoji="1" lang="en-US" altLang="ja-JP" dirty="0"/>
                        <a:t>0.02</a:t>
                      </a:r>
                      <a:endParaRPr kumimoji="1" lang="ja-JP" altLang="en-US" dirty="0"/>
                    </a:p>
                  </a:txBody>
                  <a:tcPr>
                    <a:solidFill>
                      <a:schemeClr val="tx2">
                        <a:lumMod val="40000"/>
                        <a:lumOff val="60000"/>
                      </a:schemeClr>
                    </a:solidFill>
                  </a:tcPr>
                </a:tc>
                <a:extLst>
                  <a:ext uri="{0D108BD9-81ED-4DB2-BD59-A6C34878D82A}">
                    <a16:rowId xmlns:a16="http://schemas.microsoft.com/office/drawing/2014/main" val="1393515532"/>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dirty="0"/>
                        <a:t>0.242</a:t>
                      </a:r>
                      <a:endParaRPr kumimoji="1" lang="ja-JP" altLang="en-US" dirty="0"/>
                    </a:p>
                  </a:txBody>
                  <a:tcPr>
                    <a:solidFill>
                      <a:schemeClr val="tx2">
                        <a:lumMod val="20000"/>
                        <a:lumOff val="80000"/>
                      </a:schemeClr>
                    </a:solidFill>
                  </a:tcPr>
                </a:tc>
                <a:tc>
                  <a:txBody>
                    <a:bodyPr/>
                    <a:lstStyle/>
                    <a:p>
                      <a:pPr algn="ctr"/>
                      <a:r>
                        <a:rPr kumimoji="1" lang="en-US" altLang="ja-JP" dirty="0"/>
                        <a:t>0.471</a:t>
                      </a:r>
                      <a:endParaRPr kumimoji="1" lang="ja-JP" altLang="en-US" dirty="0"/>
                    </a:p>
                  </a:txBody>
                  <a:tcPr>
                    <a:solidFill>
                      <a:schemeClr val="tx2">
                        <a:lumMod val="20000"/>
                        <a:lumOff val="80000"/>
                      </a:schemeClr>
                    </a:solidFill>
                  </a:tcPr>
                </a:tc>
                <a:tc>
                  <a:txBody>
                    <a:bodyPr/>
                    <a:lstStyle/>
                    <a:p>
                      <a:pPr algn="ctr"/>
                      <a:r>
                        <a:rPr kumimoji="1" lang="en-US" altLang="ja-JP" dirty="0"/>
                        <a:t>0.223</a:t>
                      </a:r>
                      <a:endParaRPr kumimoji="1" lang="ja-JP" altLang="en-US" dirty="0"/>
                    </a:p>
                  </a:txBody>
                  <a:tcPr>
                    <a:solidFill>
                      <a:schemeClr val="tx2">
                        <a:lumMod val="20000"/>
                        <a:lumOff val="80000"/>
                      </a:schemeClr>
                    </a:solidFill>
                  </a:tcPr>
                </a:tc>
                <a:extLst>
                  <a:ext uri="{0D108BD9-81ED-4DB2-BD59-A6C34878D82A}">
                    <a16:rowId xmlns:a16="http://schemas.microsoft.com/office/drawing/2014/main" val="1369776113"/>
                  </a:ext>
                </a:extLst>
              </a:tr>
              <a:tr h="370840">
                <a:tc rowSpan="2">
                  <a:txBody>
                    <a:bodyPr/>
                    <a:lstStyle/>
                    <a:p>
                      <a:pPr algn="ctr"/>
                      <a:r>
                        <a:rPr kumimoji="1" lang="ja-JP" altLang="en-US" dirty="0"/>
                        <a:t>提案手法</a:t>
                      </a:r>
                      <a:endParaRPr kumimoji="1" lang="en-US" altLang="ja-JP" dirty="0"/>
                    </a:p>
                    <a:p>
                      <a:pPr algn="ctr"/>
                      <a:r>
                        <a:rPr kumimoji="1" lang="en-US" altLang="ja-JP" dirty="0"/>
                        <a:t>(v1)</a:t>
                      </a:r>
                    </a:p>
                  </a:txBody>
                  <a:tcPr>
                    <a:solidFill>
                      <a:schemeClr val="tx2">
                        <a:lumMod val="40000"/>
                        <a:lumOff val="60000"/>
                      </a:schemeClr>
                    </a:solidFill>
                  </a:tcPr>
                </a:tc>
                <a:tc>
                  <a:txBody>
                    <a:bodyPr/>
                    <a:lstStyle/>
                    <a:p>
                      <a:pPr algn="ctr"/>
                      <a:r>
                        <a:rPr kumimoji="1" lang="en-US" altLang="ja-JP" dirty="0"/>
                        <a:t>Person</a:t>
                      </a:r>
                      <a:endParaRPr kumimoji="1" lang="ja-JP" altLang="en-US" dirty="0"/>
                    </a:p>
                  </a:txBody>
                  <a:tcPr>
                    <a:solidFill>
                      <a:schemeClr val="tx2">
                        <a:lumMod val="40000"/>
                        <a:lumOff val="60000"/>
                      </a:schemeClr>
                    </a:solidFill>
                  </a:tcPr>
                </a:tc>
                <a:tc>
                  <a:txBody>
                    <a:bodyPr/>
                    <a:lstStyle/>
                    <a:p>
                      <a:pPr algn="ctr"/>
                      <a:r>
                        <a:rPr kumimoji="1" lang="en-US" altLang="ja-JP" dirty="0"/>
                        <a:t>0.065</a:t>
                      </a:r>
                      <a:endParaRPr kumimoji="1" lang="ja-JP" altLang="en-US" dirty="0"/>
                    </a:p>
                  </a:txBody>
                  <a:tcPr>
                    <a:solidFill>
                      <a:schemeClr val="tx2">
                        <a:lumMod val="40000"/>
                        <a:lumOff val="60000"/>
                      </a:schemeClr>
                    </a:solidFill>
                  </a:tcPr>
                </a:tc>
                <a:tc>
                  <a:txBody>
                    <a:bodyPr/>
                    <a:lstStyle/>
                    <a:p>
                      <a:pPr algn="ctr"/>
                      <a:r>
                        <a:rPr kumimoji="1" lang="en-US" altLang="ja-JP" dirty="0"/>
                        <a:t>0.236</a:t>
                      </a:r>
                      <a:endParaRPr kumimoji="1" lang="ja-JP" altLang="en-US" dirty="0"/>
                    </a:p>
                  </a:txBody>
                  <a:tcPr>
                    <a:solidFill>
                      <a:schemeClr val="tx2">
                        <a:lumMod val="40000"/>
                        <a:lumOff val="60000"/>
                      </a:schemeClr>
                    </a:solidFill>
                  </a:tcPr>
                </a:tc>
                <a:tc>
                  <a:txBody>
                    <a:bodyPr/>
                    <a:lstStyle/>
                    <a:p>
                      <a:pPr algn="ctr"/>
                      <a:r>
                        <a:rPr kumimoji="1" lang="en-US" altLang="ja-JP" dirty="0"/>
                        <a:t>0.018</a:t>
                      </a:r>
                      <a:endParaRPr kumimoji="1" lang="ja-JP" altLang="en-US" dirty="0"/>
                    </a:p>
                  </a:txBody>
                  <a:tcPr>
                    <a:solidFill>
                      <a:schemeClr val="tx2">
                        <a:lumMod val="40000"/>
                        <a:lumOff val="60000"/>
                      </a:schemeClr>
                    </a:solidFill>
                  </a:tcPr>
                </a:tc>
                <a:extLst>
                  <a:ext uri="{0D108BD9-81ED-4DB2-BD59-A6C34878D82A}">
                    <a16:rowId xmlns:a16="http://schemas.microsoft.com/office/drawing/2014/main" val="1400899170"/>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dirty="0"/>
                        <a:t>0.321</a:t>
                      </a:r>
                      <a:endParaRPr kumimoji="1" lang="ja-JP" altLang="en-US" dirty="0"/>
                    </a:p>
                  </a:txBody>
                  <a:tcPr>
                    <a:solidFill>
                      <a:schemeClr val="tx2">
                        <a:lumMod val="20000"/>
                        <a:lumOff val="80000"/>
                      </a:schemeClr>
                    </a:solidFill>
                  </a:tcPr>
                </a:tc>
                <a:tc>
                  <a:txBody>
                    <a:bodyPr/>
                    <a:lstStyle/>
                    <a:p>
                      <a:pPr algn="ctr"/>
                      <a:r>
                        <a:rPr kumimoji="1" lang="en-US" altLang="ja-JP" dirty="0"/>
                        <a:t>0.668</a:t>
                      </a:r>
                      <a:endParaRPr kumimoji="1" lang="ja-JP" altLang="en-US" dirty="0"/>
                    </a:p>
                  </a:txBody>
                  <a:tcPr>
                    <a:solidFill>
                      <a:schemeClr val="tx2">
                        <a:lumMod val="20000"/>
                        <a:lumOff val="80000"/>
                      </a:schemeClr>
                    </a:solidFill>
                  </a:tcPr>
                </a:tc>
                <a:tc>
                  <a:txBody>
                    <a:bodyPr/>
                    <a:lstStyle/>
                    <a:p>
                      <a:pPr algn="ctr"/>
                      <a:r>
                        <a:rPr kumimoji="1" lang="en-US" altLang="ja-JP" dirty="0"/>
                        <a:t>0.269</a:t>
                      </a:r>
                      <a:endParaRPr kumimoji="1" lang="ja-JP" altLang="en-US" dirty="0"/>
                    </a:p>
                  </a:txBody>
                  <a:tcPr>
                    <a:solidFill>
                      <a:schemeClr val="tx2">
                        <a:lumMod val="20000"/>
                        <a:lumOff val="80000"/>
                      </a:schemeClr>
                    </a:solidFill>
                  </a:tcPr>
                </a:tc>
                <a:extLst>
                  <a:ext uri="{0D108BD9-81ED-4DB2-BD59-A6C34878D82A}">
                    <a16:rowId xmlns:a16="http://schemas.microsoft.com/office/drawing/2014/main" val="4145783314"/>
                  </a:ext>
                </a:extLst>
              </a:tr>
              <a:tr h="370840">
                <a:tc rowSpan="2">
                  <a:txBody>
                    <a:bodyPr/>
                    <a:lstStyle/>
                    <a:p>
                      <a:pPr algn="ctr"/>
                      <a:r>
                        <a:rPr kumimoji="1" lang="ja-JP" altLang="en-US" dirty="0"/>
                        <a:t>提案手法</a:t>
                      </a:r>
                      <a:endParaRPr kumimoji="1" lang="en-US" altLang="ja-JP" dirty="0"/>
                    </a:p>
                    <a:p>
                      <a:pPr algn="ctr"/>
                      <a:r>
                        <a:rPr kumimoji="1" lang="en-US" altLang="ja-JP" dirty="0"/>
                        <a:t>(v2)</a:t>
                      </a:r>
                      <a:endParaRPr kumimoji="1" lang="ja-JP" altLang="en-US" dirty="0"/>
                    </a:p>
                  </a:txBody>
                  <a:tcPr>
                    <a:solidFill>
                      <a:schemeClr val="tx2">
                        <a:lumMod val="20000"/>
                        <a:lumOff val="80000"/>
                      </a:schemeClr>
                    </a:solidFill>
                  </a:tcPr>
                </a:tc>
                <a:tc>
                  <a:txBody>
                    <a:bodyPr/>
                    <a:lstStyle/>
                    <a:p>
                      <a:pPr algn="ctr"/>
                      <a:r>
                        <a:rPr kumimoji="1" lang="en-US" altLang="ja-JP" dirty="0"/>
                        <a:t>Person</a:t>
                      </a:r>
                      <a:endParaRPr kumimoji="1" lang="ja-JP" altLang="en-US" dirty="0"/>
                    </a:p>
                  </a:txBody>
                  <a:tcPr>
                    <a:solidFill>
                      <a:schemeClr val="tx2">
                        <a:lumMod val="40000"/>
                        <a:lumOff val="60000"/>
                      </a:schemeClr>
                    </a:solidFill>
                  </a:tcPr>
                </a:tc>
                <a:tc>
                  <a:txBody>
                    <a:bodyPr/>
                    <a:lstStyle/>
                    <a:p>
                      <a:pPr algn="ctr"/>
                      <a:r>
                        <a:rPr kumimoji="1" lang="en-US" altLang="ja-JP" b="1" dirty="0">
                          <a:solidFill>
                            <a:srgbClr val="FF0000"/>
                          </a:solidFill>
                        </a:rPr>
                        <a:t>0.101</a:t>
                      </a:r>
                      <a:endParaRPr kumimoji="1" lang="ja-JP" altLang="en-US" b="1" dirty="0">
                        <a:solidFill>
                          <a:srgbClr val="FF0000"/>
                        </a:solidFill>
                      </a:endParaRPr>
                    </a:p>
                  </a:txBody>
                  <a:tcPr>
                    <a:solidFill>
                      <a:schemeClr val="tx2">
                        <a:lumMod val="40000"/>
                        <a:lumOff val="60000"/>
                      </a:schemeClr>
                    </a:solidFill>
                  </a:tcPr>
                </a:tc>
                <a:tc>
                  <a:txBody>
                    <a:bodyPr/>
                    <a:lstStyle/>
                    <a:p>
                      <a:pPr algn="ctr"/>
                      <a:r>
                        <a:rPr kumimoji="1" lang="en-US" altLang="ja-JP" b="1" dirty="0">
                          <a:solidFill>
                            <a:srgbClr val="FF0000"/>
                          </a:solidFill>
                        </a:rPr>
                        <a:t>0.303</a:t>
                      </a:r>
                    </a:p>
                  </a:txBody>
                  <a:tcPr>
                    <a:solidFill>
                      <a:schemeClr val="tx2">
                        <a:lumMod val="40000"/>
                        <a:lumOff val="60000"/>
                      </a:schemeClr>
                    </a:solidFill>
                  </a:tcPr>
                </a:tc>
                <a:tc>
                  <a:txBody>
                    <a:bodyPr/>
                    <a:lstStyle/>
                    <a:p>
                      <a:pPr algn="ctr"/>
                      <a:r>
                        <a:rPr kumimoji="1" lang="en-US" altLang="ja-JP" b="1" i="0" dirty="0">
                          <a:solidFill>
                            <a:srgbClr val="FF0000"/>
                          </a:solidFill>
                        </a:rPr>
                        <a:t>0.041</a:t>
                      </a:r>
                      <a:endParaRPr kumimoji="1" lang="ja-JP" altLang="en-US" b="1" i="0" dirty="0">
                        <a:solidFill>
                          <a:srgbClr val="FF0000"/>
                        </a:solidFill>
                      </a:endParaRPr>
                    </a:p>
                  </a:txBody>
                  <a:tcPr>
                    <a:solidFill>
                      <a:schemeClr val="tx2">
                        <a:lumMod val="40000"/>
                        <a:lumOff val="60000"/>
                      </a:schemeClr>
                    </a:solidFill>
                  </a:tcPr>
                </a:tc>
                <a:extLst>
                  <a:ext uri="{0D108BD9-81ED-4DB2-BD59-A6C34878D82A}">
                    <a16:rowId xmlns:a16="http://schemas.microsoft.com/office/drawing/2014/main" val="3068535568"/>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b="1" dirty="0">
                          <a:solidFill>
                            <a:srgbClr val="FF0000"/>
                          </a:solidFill>
                        </a:rPr>
                        <a:t>0.424</a:t>
                      </a:r>
                      <a:endParaRPr kumimoji="1" lang="ja-JP" altLang="en-US" b="1" dirty="0">
                        <a:solidFill>
                          <a:srgbClr val="FF0000"/>
                        </a:solidFill>
                      </a:endParaRPr>
                    </a:p>
                  </a:txBody>
                  <a:tcPr>
                    <a:solidFill>
                      <a:schemeClr val="tx2">
                        <a:lumMod val="20000"/>
                        <a:lumOff val="80000"/>
                      </a:schemeClr>
                    </a:solidFill>
                  </a:tcPr>
                </a:tc>
                <a:tc>
                  <a:txBody>
                    <a:bodyPr/>
                    <a:lstStyle/>
                    <a:p>
                      <a:pPr algn="ctr"/>
                      <a:r>
                        <a:rPr kumimoji="1" lang="en-US" altLang="ja-JP" b="1" dirty="0">
                          <a:solidFill>
                            <a:srgbClr val="FF0000"/>
                          </a:solidFill>
                        </a:rPr>
                        <a:t>0.754</a:t>
                      </a:r>
                      <a:endParaRPr kumimoji="1" lang="ja-JP" altLang="en-US" b="1" dirty="0">
                        <a:solidFill>
                          <a:srgbClr val="FF0000"/>
                        </a:solidFill>
                      </a:endParaRPr>
                    </a:p>
                  </a:txBody>
                  <a:tcPr>
                    <a:solidFill>
                      <a:schemeClr val="tx2">
                        <a:lumMod val="20000"/>
                        <a:lumOff val="80000"/>
                      </a:schemeClr>
                    </a:solidFill>
                  </a:tcPr>
                </a:tc>
                <a:tc>
                  <a:txBody>
                    <a:bodyPr/>
                    <a:lstStyle/>
                    <a:p>
                      <a:pPr algn="ctr"/>
                      <a:r>
                        <a:rPr kumimoji="1" lang="en-US" altLang="ja-JP" b="1" dirty="0">
                          <a:solidFill>
                            <a:srgbClr val="FF0000"/>
                          </a:solidFill>
                        </a:rPr>
                        <a:t>0.401</a:t>
                      </a:r>
                      <a:endParaRPr kumimoji="1" lang="ja-JP" altLang="en-US" b="1" dirty="0">
                        <a:solidFill>
                          <a:srgbClr val="FF0000"/>
                        </a:solidFill>
                      </a:endParaRPr>
                    </a:p>
                  </a:txBody>
                  <a:tcPr>
                    <a:solidFill>
                      <a:schemeClr val="tx2">
                        <a:lumMod val="20000"/>
                        <a:lumOff val="80000"/>
                      </a:schemeClr>
                    </a:solidFill>
                  </a:tcPr>
                </a:tc>
                <a:extLst>
                  <a:ext uri="{0D108BD9-81ED-4DB2-BD59-A6C34878D82A}">
                    <a16:rowId xmlns:a16="http://schemas.microsoft.com/office/drawing/2014/main" val="3201200441"/>
                  </a:ext>
                </a:extLst>
              </a:tr>
            </a:tbl>
          </a:graphicData>
        </a:graphic>
      </p:graphicFrame>
    </p:spTree>
    <p:extLst>
      <p:ext uri="{BB962C8B-B14F-4D97-AF65-F5344CB8AC3E}">
        <p14:creationId xmlns:p14="http://schemas.microsoft.com/office/powerpoint/2010/main" val="131290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9FB4B-1573-4F38-BED0-62402A6FC8FA}"/>
              </a:ext>
            </a:extLst>
          </p:cNvPr>
          <p:cNvSpPr>
            <a:spLocks noGrp="1"/>
          </p:cNvSpPr>
          <p:nvPr>
            <p:ph type="title"/>
          </p:nvPr>
        </p:nvSpPr>
        <p:spPr/>
        <p:txBody>
          <a:bodyPr/>
          <a:lstStyle/>
          <a:p>
            <a:r>
              <a:rPr kumimoji="1" lang="ja-JP" altLang="en-US" dirty="0"/>
              <a:t>実験結果・考察</a:t>
            </a:r>
          </a:p>
        </p:txBody>
      </p:sp>
      <p:sp>
        <p:nvSpPr>
          <p:cNvPr id="3" name="コンテンツ プレースホルダー 2">
            <a:extLst>
              <a:ext uri="{FF2B5EF4-FFF2-40B4-BE49-F238E27FC236}">
                <a16:creationId xmlns:a16="http://schemas.microsoft.com/office/drawing/2014/main" id="{407ADEF2-92F4-45DD-8E92-993C1D542FEA}"/>
              </a:ext>
            </a:extLst>
          </p:cNvPr>
          <p:cNvSpPr>
            <a:spLocks noGrp="1"/>
          </p:cNvSpPr>
          <p:nvPr>
            <p:ph idx="1"/>
          </p:nvPr>
        </p:nvSpPr>
        <p:spPr/>
        <p:txBody>
          <a:bodyPr/>
          <a:lstStyle/>
          <a:p>
            <a:r>
              <a:rPr kumimoji="1" lang="ja-JP" altLang="en-US" dirty="0"/>
              <a:t>検出結果</a:t>
            </a:r>
            <a:endParaRPr kumimoji="1" lang="en-US" altLang="ja-JP" dirty="0"/>
          </a:p>
          <a:p>
            <a:pPr lvl="1"/>
            <a:r>
              <a:rPr kumimoji="1" lang="ja-JP" altLang="en-US" dirty="0"/>
              <a:t>検出した物体の</a:t>
            </a:r>
            <a:r>
              <a:rPr lang="ja-JP" altLang="en-US" dirty="0"/>
              <a:t>大きさごとの</a:t>
            </a:r>
            <a:r>
              <a:rPr lang="en-US" altLang="ja-JP" dirty="0" err="1"/>
              <a:t>mAP</a:t>
            </a:r>
            <a:endParaRPr lang="en-US" altLang="ja-JP" dirty="0"/>
          </a:p>
          <a:p>
            <a:pPr lvl="2"/>
            <a:r>
              <a:rPr lang="ja-JP" altLang="en-US" dirty="0"/>
              <a:t>一部の</a:t>
            </a:r>
            <a:r>
              <a:rPr lang="en-US" altLang="ja-JP" dirty="0" err="1"/>
              <a:t>mAP</a:t>
            </a:r>
            <a:r>
              <a:rPr lang="ja-JP" altLang="en-US" dirty="0"/>
              <a:t>で</a:t>
            </a:r>
            <a:r>
              <a:rPr lang="en-US" altLang="ja-JP" dirty="0"/>
              <a:t>v1</a:t>
            </a:r>
            <a:r>
              <a:rPr lang="ja-JP" altLang="en-US" dirty="0"/>
              <a:t>の方が上回っている</a:t>
            </a:r>
            <a:endParaRPr lang="en-US" altLang="ja-JP" dirty="0"/>
          </a:p>
          <a:p>
            <a:pPr lvl="2"/>
            <a:r>
              <a:rPr lang="en-US" altLang="ja-JP" dirty="0"/>
              <a:t>v1</a:t>
            </a:r>
            <a:r>
              <a:rPr lang="ja-JP" altLang="en-US" dirty="0"/>
              <a:t>に比べて学習データに</a:t>
            </a:r>
            <a:r>
              <a:rPr lang="en-US" altLang="ja-JP" dirty="0" err="1"/>
              <a:t>bbox</a:t>
            </a:r>
            <a:r>
              <a:rPr lang="ja-JP" altLang="en-US" dirty="0"/>
              <a:t>面積が大きい人が</a:t>
            </a:r>
            <a:r>
              <a:rPr kumimoji="1" lang="ja-JP" altLang="en-US" dirty="0"/>
              <a:t>含まれていない可能性がある</a:t>
            </a:r>
            <a:endParaRPr lang="en-US" altLang="ja-JP" dirty="0"/>
          </a:p>
          <a:p>
            <a:endParaRPr kumimoji="1" lang="en-US" altLang="ja-JP" dirty="0"/>
          </a:p>
          <a:p>
            <a:pPr lvl="1"/>
            <a:endParaRPr kumimoji="1" lang="en-US" altLang="ja-JP" dirty="0"/>
          </a:p>
          <a:p>
            <a:endParaRPr kumimoji="1" lang="en-US" altLang="ja-JP" dirty="0"/>
          </a:p>
          <a:p>
            <a:pPr lvl="1"/>
            <a:endParaRPr kumimoji="1" lang="ja-JP" altLang="en-US" dirty="0"/>
          </a:p>
        </p:txBody>
      </p:sp>
      <p:graphicFrame>
        <p:nvGraphicFramePr>
          <p:cNvPr id="4" name="表 3">
            <a:extLst>
              <a:ext uri="{FF2B5EF4-FFF2-40B4-BE49-F238E27FC236}">
                <a16:creationId xmlns:a16="http://schemas.microsoft.com/office/drawing/2014/main" id="{FC9DEB75-8BD4-42B9-B828-7ED7C3577CE4}"/>
              </a:ext>
            </a:extLst>
          </p:cNvPr>
          <p:cNvGraphicFramePr>
            <a:graphicFrameLocks noGrp="1"/>
          </p:cNvGraphicFramePr>
          <p:nvPr>
            <p:extLst>
              <p:ext uri="{D42A27DB-BD31-4B8C-83A1-F6EECF244321}">
                <p14:modId xmlns:p14="http://schemas.microsoft.com/office/powerpoint/2010/main" val="1566730970"/>
              </p:ext>
            </p:extLst>
          </p:nvPr>
        </p:nvGraphicFramePr>
        <p:xfrm>
          <a:off x="4818745" y="3520440"/>
          <a:ext cx="3652158" cy="3332480"/>
        </p:xfrm>
        <a:graphic>
          <a:graphicData uri="http://schemas.openxmlformats.org/drawingml/2006/table">
            <a:tbl>
              <a:tblPr firstRow="1" bandRow="1">
                <a:tableStyleId>{5C22544A-7EE6-4342-B048-85BDC9FD1C3A}</a:tableStyleId>
              </a:tblPr>
              <a:tblGrid>
                <a:gridCol w="1217386">
                  <a:extLst>
                    <a:ext uri="{9D8B030D-6E8A-4147-A177-3AD203B41FA5}">
                      <a16:colId xmlns:a16="http://schemas.microsoft.com/office/drawing/2014/main" val="17922224"/>
                    </a:ext>
                  </a:extLst>
                </a:gridCol>
                <a:gridCol w="1217386">
                  <a:extLst>
                    <a:ext uri="{9D8B030D-6E8A-4147-A177-3AD203B41FA5}">
                      <a16:colId xmlns:a16="http://schemas.microsoft.com/office/drawing/2014/main" val="694240928"/>
                    </a:ext>
                  </a:extLst>
                </a:gridCol>
                <a:gridCol w="1217386">
                  <a:extLst>
                    <a:ext uri="{9D8B030D-6E8A-4147-A177-3AD203B41FA5}">
                      <a16:colId xmlns:a16="http://schemas.microsoft.com/office/drawing/2014/main" val="3432745605"/>
                    </a:ext>
                  </a:extLst>
                </a:gridCol>
              </a:tblGrid>
              <a:tr h="0">
                <a:tc>
                  <a:txBody>
                    <a:bodyPr/>
                    <a:lstStyle/>
                    <a:p>
                      <a:pPr algn="ctr"/>
                      <a:r>
                        <a:rPr kumimoji="1" lang="en-US" altLang="ja-JP" dirty="0" err="1"/>
                        <a:t>mAP_s</a:t>
                      </a:r>
                      <a:endParaRPr kumimoji="1" lang="ja-JP" altLang="en-US" dirty="0"/>
                    </a:p>
                  </a:txBody>
                  <a:tcPr>
                    <a:solidFill>
                      <a:schemeClr val="tx2">
                        <a:lumMod val="60000"/>
                        <a:lumOff val="40000"/>
                      </a:schemeClr>
                    </a:solidFill>
                  </a:tcPr>
                </a:tc>
                <a:tc>
                  <a:txBody>
                    <a:bodyPr/>
                    <a:lstStyle/>
                    <a:p>
                      <a:pPr algn="ctr"/>
                      <a:r>
                        <a:rPr kumimoji="1" lang="en-US" altLang="ja-JP" dirty="0" err="1"/>
                        <a:t>mAP_m</a:t>
                      </a:r>
                      <a:endParaRPr kumimoji="1" lang="ja-JP" altLang="en-US" dirty="0"/>
                    </a:p>
                  </a:txBody>
                  <a:tcPr>
                    <a:solidFill>
                      <a:schemeClr val="tx2">
                        <a:lumMod val="60000"/>
                        <a:lumOff val="40000"/>
                      </a:schemeClr>
                    </a:solidFill>
                  </a:tcPr>
                </a:tc>
                <a:tc>
                  <a:txBody>
                    <a:bodyPr/>
                    <a:lstStyle/>
                    <a:p>
                      <a:pPr algn="ctr"/>
                      <a:r>
                        <a:rPr kumimoji="1" lang="en-US" altLang="ja-JP" dirty="0" err="1"/>
                        <a:t>mAP_l</a:t>
                      </a:r>
                      <a:endParaRPr kumimoji="1" lang="ja-JP" altLang="en-US" dirty="0"/>
                    </a:p>
                  </a:txBody>
                  <a:tcPr>
                    <a:solidFill>
                      <a:schemeClr val="tx2">
                        <a:lumMod val="60000"/>
                        <a:lumOff val="40000"/>
                      </a:schemeClr>
                    </a:solidFill>
                  </a:tcPr>
                </a:tc>
                <a:extLst>
                  <a:ext uri="{0D108BD9-81ED-4DB2-BD59-A6C34878D82A}">
                    <a16:rowId xmlns:a16="http://schemas.microsoft.com/office/drawing/2014/main" val="703085923"/>
                  </a:ext>
                </a:extLst>
              </a:tr>
              <a:tr h="370840">
                <a:tc>
                  <a:txBody>
                    <a:bodyPr/>
                    <a:lstStyle/>
                    <a:p>
                      <a:pPr algn="ctr"/>
                      <a:r>
                        <a:rPr kumimoji="1" lang="en-US" altLang="ja-JP" dirty="0"/>
                        <a:t>0.034</a:t>
                      </a:r>
                      <a:endParaRPr kumimoji="1" lang="ja-JP" altLang="en-US" dirty="0"/>
                    </a:p>
                  </a:txBody>
                  <a:tcPr>
                    <a:solidFill>
                      <a:schemeClr val="tx2">
                        <a:lumMod val="40000"/>
                        <a:lumOff val="60000"/>
                      </a:schemeClr>
                    </a:solidFill>
                  </a:tcPr>
                </a:tc>
                <a:tc>
                  <a:txBody>
                    <a:bodyPr/>
                    <a:lstStyle/>
                    <a:p>
                      <a:pPr algn="ctr"/>
                      <a:r>
                        <a:rPr kumimoji="1" lang="en-US" altLang="ja-JP" dirty="0"/>
                        <a:t>0.076</a:t>
                      </a:r>
                    </a:p>
                  </a:txBody>
                  <a:tcPr>
                    <a:solidFill>
                      <a:schemeClr val="tx2">
                        <a:lumMod val="40000"/>
                        <a:lumOff val="60000"/>
                      </a:schemeClr>
                    </a:solidFill>
                  </a:tcPr>
                </a:tc>
                <a:tc>
                  <a:txBody>
                    <a:bodyPr/>
                    <a:lstStyle/>
                    <a:p>
                      <a:pPr algn="ctr"/>
                      <a:r>
                        <a:rPr kumimoji="1" lang="en-US" altLang="ja-JP" dirty="0"/>
                        <a:t>0.101</a:t>
                      </a:r>
                      <a:endParaRPr kumimoji="1" lang="ja-JP" altLang="en-US" dirty="0"/>
                    </a:p>
                  </a:txBody>
                  <a:tcPr>
                    <a:solidFill>
                      <a:schemeClr val="tx2">
                        <a:lumMod val="40000"/>
                        <a:lumOff val="60000"/>
                      </a:schemeClr>
                    </a:solidFill>
                  </a:tcPr>
                </a:tc>
                <a:extLst>
                  <a:ext uri="{0D108BD9-81ED-4DB2-BD59-A6C34878D82A}">
                    <a16:rowId xmlns:a16="http://schemas.microsoft.com/office/drawing/2014/main" val="478227070"/>
                  </a:ext>
                </a:extLst>
              </a:tr>
              <a:tr h="370840">
                <a:tc>
                  <a:txBody>
                    <a:bodyPr/>
                    <a:lstStyle/>
                    <a:p>
                      <a:pPr algn="ctr"/>
                      <a:r>
                        <a:rPr kumimoji="1" lang="en-US" altLang="ja-JP" dirty="0"/>
                        <a:t>0.096</a:t>
                      </a:r>
                      <a:endParaRPr kumimoji="1" lang="ja-JP" altLang="en-US" dirty="0"/>
                    </a:p>
                  </a:txBody>
                  <a:tcPr>
                    <a:solidFill>
                      <a:schemeClr val="tx2">
                        <a:lumMod val="20000"/>
                        <a:lumOff val="80000"/>
                      </a:schemeClr>
                    </a:solidFill>
                  </a:tcPr>
                </a:tc>
                <a:tc>
                  <a:txBody>
                    <a:bodyPr/>
                    <a:lstStyle/>
                    <a:p>
                      <a:pPr algn="ctr"/>
                      <a:r>
                        <a:rPr kumimoji="1" lang="en-US" altLang="ja-JP" dirty="0"/>
                        <a:t>0.536</a:t>
                      </a:r>
                      <a:endParaRPr kumimoji="1" lang="ja-JP" altLang="en-US" dirty="0"/>
                    </a:p>
                  </a:txBody>
                  <a:tcPr>
                    <a:solidFill>
                      <a:schemeClr val="tx2">
                        <a:lumMod val="20000"/>
                        <a:lumOff val="80000"/>
                      </a:schemeClr>
                    </a:solidFill>
                  </a:tcPr>
                </a:tc>
                <a:tc>
                  <a:txBody>
                    <a:bodyPr/>
                    <a:lstStyle/>
                    <a:p>
                      <a:pPr algn="ctr"/>
                      <a:r>
                        <a:rPr kumimoji="1" lang="en-US" altLang="ja-JP" dirty="0"/>
                        <a:t>0.734</a:t>
                      </a:r>
                      <a:endParaRPr kumimoji="1" lang="ja-JP" altLang="en-US" dirty="0"/>
                    </a:p>
                  </a:txBody>
                  <a:tcPr>
                    <a:solidFill>
                      <a:schemeClr val="tx2">
                        <a:lumMod val="20000"/>
                        <a:lumOff val="80000"/>
                      </a:schemeClr>
                    </a:solidFill>
                  </a:tcPr>
                </a:tc>
                <a:extLst>
                  <a:ext uri="{0D108BD9-81ED-4DB2-BD59-A6C34878D82A}">
                    <a16:rowId xmlns:a16="http://schemas.microsoft.com/office/drawing/2014/main" val="2894533305"/>
                  </a:ext>
                </a:extLst>
              </a:tr>
              <a:tr h="370840">
                <a:tc>
                  <a:txBody>
                    <a:bodyPr/>
                    <a:lstStyle/>
                    <a:p>
                      <a:pPr algn="ctr"/>
                      <a:r>
                        <a:rPr kumimoji="1" lang="en-US" altLang="ja-JP" dirty="0"/>
                        <a:t>0.036</a:t>
                      </a:r>
                    </a:p>
                  </a:txBody>
                  <a:tcPr>
                    <a:solidFill>
                      <a:schemeClr val="tx2">
                        <a:lumMod val="40000"/>
                        <a:lumOff val="60000"/>
                      </a:schemeClr>
                    </a:solidFill>
                  </a:tcPr>
                </a:tc>
                <a:tc>
                  <a:txBody>
                    <a:bodyPr/>
                    <a:lstStyle/>
                    <a:p>
                      <a:pPr algn="ctr"/>
                      <a:r>
                        <a:rPr kumimoji="1" lang="en-US" altLang="ja-JP" dirty="0"/>
                        <a:t>0.146</a:t>
                      </a:r>
                      <a:endParaRPr kumimoji="1" lang="ja-JP" altLang="en-US" dirty="0"/>
                    </a:p>
                  </a:txBody>
                  <a:tcPr>
                    <a:solidFill>
                      <a:schemeClr val="tx2">
                        <a:lumMod val="40000"/>
                        <a:lumOff val="60000"/>
                      </a:schemeClr>
                    </a:solidFill>
                  </a:tcPr>
                </a:tc>
                <a:tc>
                  <a:txBody>
                    <a:bodyPr/>
                    <a:lstStyle/>
                    <a:p>
                      <a:pPr algn="ctr"/>
                      <a:r>
                        <a:rPr kumimoji="1" lang="en-US" altLang="ja-JP" dirty="0"/>
                        <a:t>0.004</a:t>
                      </a:r>
                      <a:endParaRPr kumimoji="1" lang="ja-JP" altLang="en-US" dirty="0"/>
                    </a:p>
                  </a:txBody>
                  <a:tcPr>
                    <a:solidFill>
                      <a:schemeClr val="tx2">
                        <a:lumMod val="40000"/>
                        <a:lumOff val="60000"/>
                      </a:schemeClr>
                    </a:solidFill>
                  </a:tcPr>
                </a:tc>
                <a:extLst>
                  <a:ext uri="{0D108BD9-81ED-4DB2-BD59-A6C34878D82A}">
                    <a16:rowId xmlns:a16="http://schemas.microsoft.com/office/drawing/2014/main" val="724172748"/>
                  </a:ext>
                </a:extLst>
              </a:tr>
              <a:tr h="370840">
                <a:tc>
                  <a:txBody>
                    <a:bodyPr/>
                    <a:lstStyle/>
                    <a:p>
                      <a:pPr algn="ctr"/>
                      <a:r>
                        <a:rPr kumimoji="1" lang="en-US" altLang="ja-JP" dirty="0"/>
                        <a:t>0.123</a:t>
                      </a:r>
                      <a:endParaRPr kumimoji="1" lang="ja-JP" altLang="en-US" dirty="0"/>
                    </a:p>
                  </a:txBody>
                  <a:tcPr>
                    <a:solidFill>
                      <a:schemeClr val="tx2">
                        <a:lumMod val="20000"/>
                        <a:lumOff val="80000"/>
                      </a:schemeClr>
                    </a:solidFill>
                  </a:tcPr>
                </a:tc>
                <a:tc>
                  <a:txBody>
                    <a:bodyPr/>
                    <a:lstStyle/>
                    <a:p>
                      <a:pPr algn="ctr"/>
                      <a:r>
                        <a:rPr kumimoji="1" lang="en-US" altLang="ja-JP" dirty="0"/>
                        <a:t>0.419</a:t>
                      </a:r>
                      <a:endParaRPr kumimoji="1" lang="ja-JP" altLang="en-US" dirty="0"/>
                    </a:p>
                  </a:txBody>
                  <a:tcPr>
                    <a:solidFill>
                      <a:schemeClr val="tx2">
                        <a:lumMod val="20000"/>
                        <a:lumOff val="80000"/>
                      </a:schemeClr>
                    </a:solidFill>
                  </a:tcPr>
                </a:tc>
                <a:tc>
                  <a:txBody>
                    <a:bodyPr/>
                    <a:lstStyle/>
                    <a:p>
                      <a:pPr algn="ctr"/>
                      <a:r>
                        <a:rPr kumimoji="1" lang="en-US" altLang="ja-JP" dirty="0"/>
                        <a:t>0.454</a:t>
                      </a:r>
                      <a:endParaRPr kumimoji="1" lang="ja-JP" altLang="en-US" dirty="0"/>
                    </a:p>
                  </a:txBody>
                  <a:tcPr>
                    <a:solidFill>
                      <a:schemeClr val="tx2">
                        <a:lumMod val="20000"/>
                        <a:lumOff val="80000"/>
                      </a:schemeClr>
                    </a:solidFill>
                  </a:tcPr>
                </a:tc>
                <a:extLst>
                  <a:ext uri="{0D108BD9-81ED-4DB2-BD59-A6C34878D82A}">
                    <a16:rowId xmlns:a16="http://schemas.microsoft.com/office/drawing/2014/main" val="4100130614"/>
                  </a:ext>
                </a:extLst>
              </a:tr>
              <a:tr h="370840">
                <a:tc>
                  <a:txBody>
                    <a:bodyPr/>
                    <a:lstStyle/>
                    <a:p>
                      <a:pPr algn="ctr"/>
                      <a:r>
                        <a:rPr kumimoji="1" lang="en-US" altLang="ja-JP" dirty="0"/>
                        <a:t>0.056</a:t>
                      </a:r>
                      <a:endParaRPr kumimoji="1" lang="ja-JP" altLang="en-US" dirty="0"/>
                    </a:p>
                  </a:txBody>
                  <a:tcPr>
                    <a:solidFill>
                      <a:schemeClr val="tx2">
                        <a:lumMod val="40000"/>
                        <a:lumOff val="60000"/>
                      </a:schemeClr>
                    </a:solidFill>
                  </a:tcPr>
                </a:tc>
                <a:tc>
                  <a:txBody>
                    <a:bodyPr/>
                    <a:lstStyle/>
                    <a:p>
                      <a:pPr algn="ctr"/>
                      <a:r>
                        <a:rPr kumimoji="1" lang="en-US" altLang="ja-JP" dirty="0"/>
                        <a:t>0.181</a:t>
                      </a:r>
                      <a:endParaRPr kumimoji="1" lang="ja-JP" altLang="en-US" dirty="0"/>
                    </a:p>
                  </a:txBody>
                  <a:tcPr>
                    <a:solidFill>
                      <a:schemeClr val="tx2">
                        <a:lumMod val="40000"/>
                        <a:lumOff val="60000"/>
                      </a:schemeClr>
                    </a:solidFill>
                  </a:tcPr>
                </a:tc>
                <a:tc>
                  <a:txBody>
                    <a:bodyPr/>
                    <a:lstStyle/>
                    <a:p>
                      <a:pPr algn="ctr"/>
                      <a:r>
                        <a:rPr kumimoji="1" lang="en-US" altLang="ja-JP" b="1" dirty="0">
                          <a:solidFill>
                            <a:srgbClr val="FF0000"/>
                          </a:solidFill>
                        </a:rPr>
                        <a:t>0.119</a:t>
                      </a:r>
                      <a:endParaRPr kumimoji="1" lang="ja-JP" altLang="en-US" b="1" dirty="0">
                        <a:solidFill>
                          <a:srgbClr val="FF0000"/>
                        </a:solidFill>
                      </a:endParaRPr>
                    </a:p>
                  </a:txBody>
                  <a:tcPr>
                    <a:solidFill>
                      <a:schemeClr val="tx2">
                        <a:lumMod val="40000"/>
                        <a:lumOff val="60000"/>
                      </a:schemeClr>
                    </a:solidFill>
                  </a:tcPr>
                </a:tc>
                <a:extLst>
                  <a:ext uri="{0D108BD9-81ED-4DB2-BD59-A6C34878D82A}">
                    <a16:rowId xmlns:a16="http://schemas.microsoft.com/office/drawing/2014/main" val="2962579449"/>
                  </a:ext>
                </a:extLst>
              </a:tr>
              <a:tr h="370840">
                <a:tc>
                  <a:txBody>
                    <a:bodyPr/>
                    <a:lstStyle/>
                    <a:p>
                      <a:pPr algn="ctr"/>
                      <a:r>
                        <a:rPr kumimoji="1" lang="en-US" altLang="ja-JP" dirty="0"/>
                        <a:t>0.146</a:t>
                      </a:r>
                      <a:endParaRPr kumimoji="1" lang="ja-JP" altLang="en-US" dirty="0"/>
                    </a:p>
                  </a:txBody>
                  <a:tcPr>
                    <a:solidFill>
                      <a:schemeClr val="tx2">
                        <a:lumMod val="20000"/>
                        <a:lumOff val="80000"/>
                      </a:schemeClr>
                    </a:solidFill>
                  </a:tcPr>
                </a:tc>
                <a:tc>
                  <a:txBody>
                    <a:bodyPr/>
                    <a:lstStyle/>
                    <a:p>
                      <a:pPr algn="ctr"/>
                      <a:r>
                        <a:rPr kumimoji="1" lang="en-US" altLang="ja-JP" b="1" dirty="0">
                          <a:solidFill>
                            <a:srgbClr val="FF0000"/>
                          </a:solidFill>
                        </a:rPr>
                        <a:t>0.542</a:t>
                      </a:r>
                      <a:endParaRPr kumimoji="1" lang="ja-JP" altLang="en-US" b="1" dirty="0">
                        <a:solidFill>
                          <a:srgbClr val="FF0000"/>
                        </a:solidFill>
                      </a:endParaRPr>
                    </a:p>
                  </a:txBody>
                  <a:tcPr>
                    <a:solidFill>
                      <a:schemeClr val="tx2">
                        <a:lumMod val="20000"/>
                        <a:lumOff val="80000"/>
                      </a:schemeClr>
                    </a:solidFill>
                  </a:tcPr>
                </a:tc>
                <a:tc>
                  <a:txBody>
                    <a:bodyPr/>
                    <a:lstStyle/>
                    <a:p>
                      <a:pPr algn="ctr"/>
                      <a:r>
                        <a:rPr kumimoji="1" lang="en-US" altLang="ja-JP" dirty="0"/>
                        <a:t>0.802</a:t>
                      </a:r>
                      <a:endParaRPr kumimoji="1" lang="ja-JP" altLang="en-US" dirty="0"/>
                    </a:p>
                  </a:txBody>
                  <a:tcPr>
                    <a:solidFill>
                      <a:schemeClr val="tx2">
                        <a:lumMod val="20000"/>
                        <a:lumOff val="80000"/>
                      </a:schemeClr>
                    </a:solidFill>
                  </a:tcPr>
                </a:tc>
                <a:extLst>
                  <a:ext uri="{0D108BD9-81ED-4DB2-BD59-A6C34878D82A}">
                    <a16:rowId xmlns:a16="http://schemas.microsoft.com/office/drawing/2014/main" val="341189362"/>
                  </a:ext>
                </a:extLst>
              </a:tr>
              <a:tr h="370840">
                <a:tc>
                  <a:txBody>
                    <a:bodyPr/>
                    <a:lstStyle/>
                    <a:p>
                      <a:pPr algn="ctr"/>
                      <a:r>
                        <a:rPr kumimoji="1" lang="en-US" altLang="ja-JP" b="1" dirty="0">
                          <a:solidFill>
                            <a:srgbClr val="FF0000"/>
                          </a:solidFill>
                        </a:rPr>
                        <a:t>0.091</a:t>
                      </a:r>
                      <a:endParaRPr kumimoji="1" lang="ja-JP" altLang="en-US" b="1" dirty="0">
                        <a:solidFill>
                          <a:srgbClr val="FF0000"/>
                        </a:solidFill>
                      </a:endParaRPr>
                    </a:p>
                  </a:txBody>
                  <a:tcPr>
                    <a:solidFill>
                      <a:schemeClr val="tx2">
                        <a:lumMod val="40000"/>
                        <a:lumOff val="60000"/>
                      </a:schemeClr>
                    </a:solidFill>
                  </a:tcPr>
                </a:tc>
                <a:tc>
                  <a:txBody>
                    <a:bodyPr/>
                    <a:lstStyle/>
                    <a:p>
                      <a:pPr algn="ctr"/>
                      <a:r>
                        <a:rPr kumimoji="1" lang="en-US" altLang="ja-JP" b="1" dirty="0">
                          <a:solidFill>
                            <a:srgbClr val="FF0000"/>
                          </a:solidFill>
                        </a:rPr>
                        <a:t>0.247</a:t>
                      </a:r>
                      <a:endParaRPr kumimoji="1" lang="ja-JP" altLang="en-US" b="1" dirty="0">
                        <a:solidFill>
                          <a:srgbClr val="FF0000"/>
                        </a:solidFill>
                      </a:endParaRPr>
                    </a:p>
                  </a:txBody>
                  <a:tcPr>
                    <a:solidFill>
                      <a:schemeClr val="tx2">
                        <a:lumMod val="40000"/>
                        <a:lumOff val="60000"/>
                      </a:schemeClr>
                    </a:solidFill>
                  </a:tcPr>
                </a:tc>
                <a:tc>
                  <a:txBody>
                    <a:bodyPr/>
                    <a:lstStyle/>
                    <a:p>
                      <a:pPr algn="ctr"/>
                      <a:r>
                        <a:rPr kumimoji="1" lang="en-US" altLang="ja-JP" dirty="0"/>
                        <a:t>0.098</a:t>
                      </a:r>
                    </a:p>
                  </a:txBody>
                  <a:tcPr>
                    <a:solidFill>
                      <a:schemeClr val="tx2">
                        <a:lumMod val="40000"/>
                        <a:lumOff val="60000"/>
                      </a:schemeClr>
                    </a:solidFill>
                  </a:tcPr>
                </a:tc>
                <a:extLst>
                  <a:ext uri="{0D108BD9-81ED-4DB2-BD59-A6C34878D82A}">
                    <a16:rowId xmlns:a16="http://schemas.microsoft.com/office/drawing/2014/main" val="2664037424"/>
                  </a:ext>
                </a:extLst>
              </a:tr>
              <a:tr h="370840">
                <a:tc>
                  <a:txBody>
                    <a:bodyPr/>
                    <a:lstStyle/>
                    <a:p>
                      <a:pPr algn="ctr"/>
                      <a:r>
                        <a:rPr kumimoji="1" lang="en-US" altLang="ja-JP" b="1" dirty="0">
                          <a:solidFill>
                            <a:srgbClr val="FF0000"/>
                          </a:solidFill>
                        </a:rPr>
                        <a:t>0.311</a:t>
                      </a:r>
                      <a:endParaRPr kumimoji="1" lang="ja-JP" altLang="en-US" b="1" dirty="0">
                        <a:solidFill>
                          <a:srgbClr val="FF0000"/>
                        </a:solidFill>
                      </a:endParaRPr>
                    </a:p>
                  </a:txBody>
                  <a:tcPr>
                    <a:solidFill>
                      <a:schemeClr val="tx2">
                        <a:lumMod val="20000"/>
                        <a:lumOff val="80000"/>
                      </a:schemeClr>
                    </a:solidFill>
                  </a:tcPr>
                </a:tc>
                <a:tc>
                  <a:txBody>
                    <a:bodyPr/>
                    <a:lstStyle/>
                    <a:p>
                      <a:pPr algn="ctr"/>
                      <a:r>
                        <a:rPr kumimoji="1" lang="en-US" altLang="ja-JP" dirty="0"/>
                        <a:t>0.533</a:t>
                      </a:r>
                      <a:endParaRPr kumimoji="1" lang="ja-JP" altLang="en-US" dirty="0"/>
                    </a:p>
                  </a:txBody>
                  <a:tcPr>
                    <a:solidFill>
                      <a:schemeClr val="tx2">
                        <a:lumMod val="20000"/>
                        <a:lumOff val="80000"/>
                      </a:schemeClr>
                    </a:solidFill>
                  </a:tcPr>
                </a:tc>
                <a:tc>
                  <a:txBody>
                    <a:bodyPr/>
                    <a:lstStyle/>
                    <a:p>
                      <a:pPr algn="ctr"/>
                      <a:r>
                        <a:rPr kumimoji="1" lang="en-US" altLang="ja-JP" b="1" dirty="0">
                          <a:solidFill>
                            <a:srgbClr val="FF0000"/>
                          </a:solidFill>
                        </a:rPr>
                        <a:t>0.847</a:t>
                      </a:r>
                      <a:endParaRPr kumimoji="1" lang="ja-JP" altLang="en-US" b="1" dirty="0">
                        <a:solidFill>
                          <a:srgbClr val="FF0000"/>
                        </a:solidFill>
                      </a:endParaRPr>
                    </a:p>
                  </a:txBody>
                  <a:tcPr>
                    <a:solidFill>
                      <a:schemeClr val="tx2">
                        <a:lumMod val="20000"/>
                        <a:lumOff val="80000"/>
                      </a:schemeClr>
                    </a:solidFill>
                  </a:tcPr>
                </a:tc>
                <a:extLst>
                  <a:ext uri="{0D108BD9-81ED-4DB2-BD59-A6C34878D82A}">
                    <a16:rowId xmlns:a16="http://schemas.microsoft.com/office/drawing/2014/main" val="554461569"/>
                  </a:ext>
                </a:extLst>
              </a:tr>
            </a:tbl>
          </a:graphicData>
        </a:graphic>
      </p:graphicFrame>
      <p:graphicFrame>
        <p:nvGraphicFramePr>
          <p:cNvPr id="5" name="表 4">
            <a:extLst>
              <a:ext uri="{FF2B5EF4-FFF2-40B4-BE49-F238E27FC236}">
                <a16:creationId xmlns:a16="http://schemas.microsoft.com/office/drawing/2014/main" id="{4CAA6A5C-837E-42FD-A270-FEDC7040AE95}"/>
              </a:ext>
            </a:extLst>
          </p:cNvPr>
          <p:cNvGraphicFramePr>
            <a:graphicFrameLocks noGrp="1"/>
          </p:cNvGraphicFramePr>
          <p:nvPr>
            <p:extLst>
              <p:ext uri="{D42A27DB-BD31-4B8C-83A1-F6EECF244321}">
                <p14:modId xmlns:p14="http://schemas.microsoft.com/office/powerpoint/2010/main" val="1179134757"/>
              </p:ext>
            </p:extLst>
          </p:nvPr>
        </p:nvGraphicFramePr>
        <p:xfrm>
          <a:off x="3601359" y="3520440"/>
          <a:ext cx="1217386" cy="3337560"/>
        </p:xfrm>
        <a:graphic>
          <a:graphicData uri="http://schemas.openxmlformats.org/drawingml/2006/table">
            <a:tbl>
              <a:tblPr firstRow="1" bandRow="1">
                <a:tableStyleId>{5C22544A-7EE6-4342-B048-85BDC9FD1C3A}</a:tableStyleId>
              </a:tblPr>
              <a:tblGrid>
                <a:gridCol w="1217386">
                  <a:extLst>
                    <a:ext uri="{9D8B030D-6E8A-4147-A177-3AD203B41FA5}">
                      <a16:colId xmlns:a16="http://schemas.microsoft.com/office/drawing/2014/main" val="150165242"/>
                    </a:ext>
                  </a:extLst>
                </a:gridCol>
              </a:tblGrid>
              <a:tr h="370840">
                <a:tc>
                  <a:txBody>
                    <a:bodyPr/>
                    <a:lstStyle/>
                    <a:p>
                      <a:pPr algn="ctr"/>
                      <a:r>
                        <a:rPr kumimoji="1" lang="en-US" altLang="ja-JP" dirty="0"/>
                        <a:t>Version</a:t>
                      </a:r>
                      <a:endParaRPr kumimoji="1" lang="ja-JP" altLang="en-US" dirty="0"/>
                    </a:p>
                  </a:txBody>
                  <a:tcPr>
                    <a:solidFill>
                      <a:schemeClr val="tx2">
                        <a:lumMod val="60000"/>
                        <a:lumOff val="40000"/>
                      </a:schemeClr>
                    </a:solidFill>
                  </a:tcPr>
                </a:tc>
                <a:extLst>
                  <a:ext uri="{0D108BD9-81ED-4DB2-BD59-A6C34878D82A}">
                    <a16:rowId xmlns:a16="http://schemas.microsoft.com/office/drawing/2014/main" val="3518589551"/>
                  </a:ext>
                </a:extLst>
              </a:tr>
              <a:tr h="741680">
                <a:tc>
                  <a:txBody>
                    <a:bodyPr/>
                    <a:lstStyle/>
                    <a:p>
                      <a:pPr algn="ctr"/>
                      <a:r>
                        <a:rPr kumimoji="1" lang="ja-JP" altLang="en-US" dirty="0"/>
                        <a:t>谷本手法</a:t>
                      </a:r>
                      <a:r>
                        <a:rPr kumimoji="1" lang="en-US" altLang="ja-JP" dirty="0"/>
                        <a:t>(v1)</a:t>
                      </a:r>
                      <a:endParaRPr kumimoji="1" lang="ja-JP" altLang="en-US" dirty="0"/>
                    </a:p>
                  </a:txBody>
                  <a:tcPr>
                    <a:solidFill>
                      <a:schemeClr val="tx2">
                        <a:lumMod val="40000"/>
                        <a:lumOff val="60000"/>
                      </a:schemeClr>
                    </a:solidFill>
                  </a:tcPr>
                </a:tc>
                <a:extLst>
                  <a:ext uri="{0D108BD9-81ED-4DB2-BD59-A6C34878D82A}">
                    <a16:rowId xmlns:a16="http://schemas.microsoft.com/office/drawing/2014/main" val="3784364037"/>
                  </a:ext>
                </a:extLst>
              </a:tr>
              <a:tr h="741680">
                <a:tc>
                  <a:txBody>
                    <a:bodyPr/>
                    <a:lstStyle/>
                    <a:p>
                      <a:pPr algn="ctr"/>
                      <a:r>
                        <a:rPr kumimoji="1" lang="ja-JP" altLang="en-US" dirty="0"/>
                        <a:t>谷本手法</a:t>
                      </a:r>
                      <a:br>
                        <a:rPr kumimoji="1" lang="en-US" altLang="ja-JP" dirty="0"/>
                      </a:br>
                      <a:r>
                        <a:rPr kumimoji="1" lang="en-US" altLang="ja-JP" dirty="0"/>
                        <a:t>(v2)</a:t>
                      </a:r>
                      <a:endParaRPr kumimoji="1" lang="ja-JP" altLang="en-US" dirty="0"/>
                    </a:p>
                  </a:txBody>
                  <a:tcPr>
                    <a:solidFill>
                      <a:schemeClr val="tx2">
                        <a:lumMod val="20000"/>
                        <a:lumOff val="80000"/>
                      </a:schemeClr>
                    </a:solidFill>
                  </a:tcPr>
                </a:tc>
                <a:extLst>
                  <a:ext uri="{0D108BD9-81ED-4DB2-BD59-A6C34878D82A}">
                    <a16:rowId xmlns:a16="http://schemas.microsoft.com/office/drawing/2014/main" val="1978125670"/>
                  </a:ext>
                </a:extLst>
              </a:tr>
              <a:tr h="741680">
                <a:tc>
                  <a:txBody>
                    <a:bodyPr/>
                    <a:lstStyle/>
                    <a:p>
                      <a:pPr algn="ctr"/>
                      <a:r>
                        <a:rPr kumimoji="1" lang="ja-JP" altLang="en-US" dirty="0"/>
                        <a:t>提案手法</a:t>
                      </a:r>
                      <a:endParaRPr kumimoji="1" lang="en-US" altLang="ja-JP" dirty="0"/>
                    </a:p>
                    <a:p>
                      <a:pPr algn="ctr"/>
                      <a:r>
                        <a:rPr kumimoji="1" lang="en-US" altLang="ja-JP" dirty="0"/>
                        <a:t>(v1)</a:t>
                      </a:r>
                    </a:p>
                  </a:txBody>
                  <a:tcPr>
                    <a:solidFill>
                      <a:schemeClr val="tx2">
                        <a:lumMod val="40000"/>
                        <a:lumOff val="60000"/>
                      </a:schemeClr>
                    </a:solidFill>
                  </a:tcPr>
                </a:tc>
                <a:extLst>
                  <a:ext uri="{0D108BD9-81ED-4DB2-BD59-A6C34878D82A}">
                    <a16:rowId xmlns:a16="http://schemas.microsoft.com/office/drawing/2014/main" val="1329240179"/>
                  </a:ext>
                </a:extLst>
              </a:tr>
              <a:tr h="741680">
                <a:tc>
                  <a:txBody>
                    <a:bodyPr/>
                    <a:lstStyle/>
                    <a:p>
                      <a:pPr algn="ctr"/>
                      <a:r>
                        <a:rPr kumimoji="1" lang="ja-JP" altLang="en-US" dirty="0"/>
                        <a:t>提案手法</a:t>
                      </a:r>
                      <a:endParaRPr kumimoji="1" lang="en-US" altLang="ja-JP" dirty="0"/>
                    </a:p>
                    <a:p>
                      <a:pPr algn="ctr"/>
                      <a:r>
                        <a:rPr kumimoji="1" lang="en-US" altLang="ja-JP" dirty="0"/>
                        <a:t>(v2)</a:t>
                      </a:r>
                      <a:endParaRPr kumimoji="1" lang="ja-JP" altLang="en-US" dirty="0"/>
                    </a:p>
                  </a:txBody>
                  <a:tcPr>
                    <a:solidFill>
                      <a:schemeClr val="tx2">
                        <a:lumMod val="20000"/>
                        <a:lumOff val="80000"/>
                      </a:schemeClr>
                    </a:solidFill>
                  </a:tcPr>
                </a:tc>
                <a:extLst>
                  <a:ext uri="{0D108BD9-81ED-4DB2-BD59-A6C34878D82A}">
                    <a16:rowId xmlns:a16="http://schemas.microsoft.com/office/drawing/2014/main" val="1839649797"/>
                  </a:ext>
                </a:extLst>
              </a:tr>
            </a:tbl>
          </a:graphicData>
        </a:graphic>
      </p:graphicFrame>
    </p:spTree>
    <p:extLst>
      <p:ext uri="{BB962C8B-B14F-4D97-AF65-F5344CB8AC3E}">
        <p14:creationId xmlns:p14="http://schemas.microsoft.com/office/powerpoint/2010/main" val="135511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3AF83-904D-40C2-AF83-AF4A8826ADF5}"/>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2117E3D-A7DF-46C6-B10E-E0C69F316294}"/>
              </a:ext>
            </a:extLst>
          </p:cNvPr>
          <p:cNvSpPr>
            <a:spLocks noGrp="1"/>
          </p:cNvSpPr>
          <p:nvPr>
            <p:ph idx="1"/>
          </p:nvPr>
        </p:nvSpPr>
        <p:spPr/>
        <p:txBody>
          <a:bodyPr/>
          <a:lstStyle/>
          <a:p>
            <a:r>
              <a:rPr kumimoji="1" lang="ja-JP" altLang="en-US" dirty="0"/>
              <a:t>データセットの</a:t>
            </a:r>
            <a:r>
              <a:rPr lang="ja-JP" altLang="en-US" dirty="0"/>
              <a:t>バージョンアップ</a:t>
            </a:r>
            <a:endParaRPr lang="en-US" altLang="ja-JP" dirty="0"/>
          </a:p>
          <a:p>
            <a:pPr lvl="1"/>
            <a:r>
              <a:rPr kumimoji="1" lang="ja-JP" altLang="en-US" dirty="0"/>
              <a:t>先行研究の環境においては検出精度が低下する部分が存在した</a:t>
            </a:r>
            <a:endParaRPr kumimoji="1" lang="en-US" altLang="ja-JP" dirty="0"/>
          </a:p>
          <a:p>
            <a:pPr lvl="1"/>
            <a:r>
              <a:rPr lang="en-US" altLang="ja-JP" dirty="0"/>
              <a:t>Loss</a:t>
            </a:r>
            <a:r>
              <a:rPr lang="ja-JP" altLang="en-US" dirty="0"/>
              <a:t>と組み合わせることによって精度がより向上する</a:t>
            </a:r>
            <a:endParaRPr lang="en-US" altLang="ja-JP" dirty="0"/>
          </a:p>
          <a:p>
            <a:r>
              <a:rPr kumimoji="1" lang="en-US" altLang="ja-JP" dirty="0"/>
              <a:t>Loss</a:t>
            </a:r>
            <a:r>
              <a:rPr kumimoji="1" lang="ja-JP" altLang="en-US" dirty="0"/>
              <a:t>のカスタマイズ</a:t>
            </a:r>
            <a:endParaRPr kumimoji="1" lang="en-US" altLang="ja-JP" dirty="0"/>
          </a:p>
          <a:p>
            <a:pPr lvl="1"/>
            <a:r>
              <a:rPr lang="ja-JP" altLang="en-US" dirty="0"/>
              <a:t>クラス、オブジェクトについての</a:t>
            </a:r>
            <a:r>
              <a:rPr lang="en-US" altLang="ja-JP" dirty="0"/>
              <a:t>Loss</a:t>
            </a:r>
          </a:p>
          <a:p>
            <a:pPr lvl="1"/>
            <a:r>
              <a:rPr kumimoji="1" lang="en-US" altLang="ja-JP" dirty="0" err="1"/>
              <a:t>BCELoss</a:t>
            </a:r>
            <a:r>
              <a:rPr kumimoji="1" lang="ja-JP" altLang="en-US" dirty="0"/>
              <a:t>から</a:t>
            </a:r>
            <a:r>
              <a:rPr kumimoji="1" lang="en-US" altLang="ja-JP" dirty="0" err="1"/>
              <a:t>FocalLoss</a:t>
            </a:r>
            <a:r>
              <a:rPr kumimoji="1" lang="ja-JP" altLang="en-US" dirty="0"/>
              <a:t>に変更</a:t>
            </a:r>
            <a:endParaRPr lang="en-US" altLang="ja-JP" dirty="0"/>
          </a:p>
          <a:p>
            <a:pPr lvl="1"/>
            <a:r>
              <a:rPr lang="en-US" altLang="ja-JP" dirty="0"/>
              <a:t>v</a:t>
            </a:r>
            <a:r>
              <a:rPr kumimoji="1" lang="en-US" altLang="ja-JP" dirty="0"/>
              <a:t>1</a:t>
            </a:r>
            <a:r>
              <a:rPr kumimoji="1" lang="ja-JP" altLang="en-US" dirty="0"/>
              <a:t>における先行研究と提案手法の比較から、</a:t>
            </a:r>
            <a:r>
              <a:rPr kumimoji="1" lang="en-US" altLang="ja-JP" dirty="0"/>
              <a:t>Loss</a:t>
            </a:r>
            <a:r>
              <a:rPr kumimoji="1" lang="ja-JP" altLang="en-US" dirty="0"/>
              <a:t>の変更な精度向上に有意にはたらいている</a:t>
            </a:r>
            <a:endParaRPr kumimoji="1" lang="en-US" altLang="ja-JP" dirty="0"/>
          </a:p>
          <a:p>
            <a:pPr lvl="1"/>
            <a:endParaRPr kumimoji="1" lang="en-US" altLang="ja-JP" dirty="0"/>
          </a:p>
        </p:txBody>
      </p:sp>
    </p:spTree>
    <p:extLst>
      <p:ext uri="{BB962C8B-B14F-4D97-AF65-F5344CB8AC3E}">
        <p14:creationId xmlns:p14="http://schemas.microsoft.com/office/powerpoint/2010/main" val="126754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C37B9-3BC1-42FB-9617-F7273341C870}"/>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1030BDBF-D23A-4DB0-9F80-85B088E706F2}"/>
              </a:ext>
            </a:extLst>
          </p:cNvPr>
          <p:cNvSpPr>
            <a:spLocks noGrp="1"/>
          </p:cNvSpPr>
          <p:nvPr>
            <p:ph idx="1"/>
          </p:nvPr>
        </p:nvSpPr>
        <p:spPr/>
        <p:txBody>
          <a:bodyPr/>
          <a:lstStyle/>
          <a:p>
            <a:r>
              <a:rPr kumimoji="1" lang="ja-JP" altLang="en-US" dirty="0"/>
              <a:t>今後の課題</a:t>
            </a:r>
            <a:endParaRPr kumimoji="1" lang="en-US" altLang="ja-JP" dirty="0"/>
          </a:p>
          <a:p>
            <a:pPr lvl="1"/>
            <a:r>
              <a:rPr lang="ja-JP" altLang="en-US" dirty="0"/>
              <a:t>提案手法の環境に最適な</a:t>
            </a:r>
            <a:r>
              <a:rPr lang="en-US" altLang="ja-JP" dirty="0"/>
              <a:t>Loss</a:t>
            </a:r>
            <a:r>
              <a:rPr lang="ja-JP" altLang="en-US" dirty="0"/>
              <a:t>の模索</a:t>
            </a:r>
            <a:endParaRPr lang="en-US" altLang="ja-JP" dirty="0"/>
          </a:p>
          <a:p>
            <a:pPr lvl="1"/>
            <a:r>
              <a:rPr lang="ja-JP" altLang="en-US" dirty="0"/>
              <a:t>データセットのバージョンアップによる</a:t>
            </a:r>
            <a:r>
              <a:rPr lang="en-US" altLang="ja-JP" dirty="0"/>
              <a:t>person</a:t>
            </a:r>
            <a:r>
              <a:rPr lang="ja-JP" altLang="en-US" dirty="0" err="1"/>
              <a:t>の検</a:t>
            </a:r>
            <a:r>
              <a:rPr lang="ja-JP" altLang="en-US" dirty="0"/>
              <a:t>出精度の低下の原因究明</a:t>
            </a:r>
            <a:endParaRPr lang="en-US" altLang="ja-JP" dirty="0"/>
          </a:p>
        </p:txBody>
      </p:sp>
      <p:pic>
        <p:nvPicPr>
          <p:cNvPr id="4" name="図 3">
            <a:extLst>
              <a:ext uri="{FF2B5EF4-FFF2-40B4-BE49-F238E27FC236}">
                <a16:creationId xmlns:a16="http://schemas.microsoft.com/office/drawing/2014/main" id="{B85E7D2E-6991-488C-94D1-2176D67DCA4F}"/>
              </a:ext>
            </a:extLst>
          </p:cNvPr>
          <p:cNvPicPr>
            <a:picLocks noChangeAspect="1"/>
          </p:cNvPicPr>
          <p:nvPr/>
        </p:nvPicPr>
        <p:blipFill>
          <a:blip r:embed="rId2"/>
          <a:stretch>
            <a:fillRect/>
          </a:stretch>
        </p:blipFill>
        <p:spPr>
          <a:xfrm>
            <a:off x="3632964" y="3733465"/>
            <a:ext cx="4722871" cy="2553944"/>
          </a:xfrm>
          <a:prstGeom prst="rect">
            <a:avLst/>
          </a:prstGeom>
        </p:spPr>
      </p:pic>
    </p:spTree>
    <p:extLst>
      <p:ext uri="{BB962C8B-B14F-4D97-AF65-F5344CB8AC3E}">
        <p14:creationId xmlns:p14="http://schemas.microsoft.com/office/powerpoint/2010/main" val="3204808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idx="1"/>
          </p:nvPr>
        </p:nvSpPr>
        <p:spPr/>
        <p:txBody>
          <a:bodyPr/>
          <a:lstStyle/>
          <a:p>
            <a:r>
              <a:rPr lang="ja-JP" altLang="en-US" dirty="0"/>
              <a:t>車載カメラによる物体検出タスク</a:t>
            </a:r>
            <a:endParaRPr lang="en-US" altLang="ja-JP" dirty="0"/>
          </a:p>
          <a:p>
            <a:pPr lvl="1"/>
            <a:r>
              <a:rPr lang="ja-JP" altLang="en-US" dirty="0"/>
              <a:t>大量の学習データが必要</a:t>
            </a:r>
            <a:endParaRPr lang="en-US" altLang="ja-JP" dirty="0"/>
          </a:p>
          <a:p>
            <a:r>
              <a:rPr lang="en-US" altLang="ja-JP" dirty="0"/>
              <a:t>VL(</a:t>
            </a:r>
            <a:r>
              <a:rPr lang="ja-JP" altLang="en-US" dirty="0"/>
              <a:t>可視光カメラ</a:t>
            </a:r>
            <a:r>
              <a:rPr lang="en-US" altLang="ja-JP" dirty="0"/>
              <a:t>)</a:t>
            </a:r>
            <a:r>
              <a:rPr lang="ja-JP" altLang="en-US" dirty="0"/>
              <a:t>画像</a:t>
            </a:r>
            <a:endParaRPr lang="en-US" altLang="ja-JP" dirty="0"/>
          </a:p>
          <a:p>
            <a:pPr lvl="1"/>
            <a:r>
              <a:rPr lang="ja-JP" altLang="en-US" dirty="0"/>
              <a:t>黒潰れや白飛びに左右される</a:t>
            </a:r>
            <a:endParaRPr lang="en-US" altLang="ja-JP" dirty="0"/>
          </a:p>
          <a:p>
            <a:pPr lvl="1"/>
            <a:r>
              <a:rPr lang="ja-JP" altLang="en-US" dirty="0"/>
              <a:t>学習データが多い</a:t>
            </a:r>
            <a:endParaRPr lang="en-US" altLang="ja-JP" dirty="0"/>
          </a:p>
          <a:p>
            <a:r>
              <a:rPr lang="en-US" altLang="ja-JP" dirty="0"/>
              <a:t>FIR</a:t>
            </a:r>
            <a:r>
              <a:rPr lang="ja-JP" altLang="en-US" dirty="0"/>
              <a:t>（遠赤外線カメラ</a:t>
            </a:r>
            <a:r>
              <a:rPr lang="en-US" altLang="ja-JP" dirty="0"/>
              <a:t>)</a:t>
            </a:r>
            <a:r>
              <a:rPr lang="ja-JP" altLang="en-US" dirty="0"/>
              <a:t>画像</a:t>
            </a:r>
            <a:endParaRPr lang="en-US" altLang="ja-JP" dirty="0"/>
          </a:p>
          <a:p>
            <a:pPr lvl="1"/>
            <a:r>
              <a:rPr lang="ja-JP" altLang="en-US" dirty="0"/>
              <a:t>黒潰れや白飛びに左右されない</a:t>
            </a:r>
            <a:endParaRPr lang="en-US" altLang="ja-JP" dirty="0"/>
          </a:p>
          <a:p>
            <a:pPr lvl="1"/>
            <a:r>
              <a:rPr lang="ja-JP" altLang="en-US" dirty="0"/>
              <a:t>ただし学習用データが少ない</a:t>
            </a:r>
            <a:endParaRPr lang="en-US" altLang="ja-JP" dirty="0"/>
          </a:p>
        </p:txBody>
      </p:sp>
      <p:pic>
        <p:nvPicPr>
          <p:cNvPr id="8" name="図 7">
            <a:extLst>
              <a:ext uri="{FF2B5EF4-FFF2-40B4-BE49-F238E27FC236}">
                <a16:creationId xmlns:a16="http://schemas.microsoft.com/office/drawing/2014/main" id="{A5C6DCCC-E737-4A88-8031-2F89C2C07A2D}"/>
              </a:ext>
            </a:extLst>
          </p:cNvPr>
          <p:cNvPicPr>
            <a:picLocks noChangeAspect="1"/>
          </p:cNvPicPr>
          <p:nvPr/>
        </p:nvPicPr>
        <p:blipFill>
          <a:blip r:embed="rId3"/>
          <a:stretch>
            <a:fillRect/>
          </a:stretch>
        </p:blipFill>
        <p:spPr>
          <a:xfrm>
            <a:off x="8237652" y="1508028"/>
            <a:ext cx="2924655" cy="2446771"/>
          </a:xfrm>
          <a:prstGeom prst="rect">
            <a:avLst/>
          </a:prstGeom>
        </p:spPr>
      </p:pic>
      <p:pic>
        <p:nvPicPr>
          <p:cNvPr id="10" name="図 9">
            <a:extLst>
              <a:ext uri="{FF2B5EF4-FFF2-40B4-BE49-F238E27FC236}">
                <a16:creationId xmlns:a16="http://schemas.microsoft.com/office/drawing/2014/main" id="{6354F6A7-DEBD-4338-A63C-6B25E3313306}"/>
              </a:ext>
            </a:extLst>
          </p:cNvPr>
          <p:cNvPicPr>
            <a:picLocks noChangeAspect="1"/>
          </p:cNvPicPr>
          <p:nvPr/>
        </p:nvPicPr>
        <p:blipFill>
          <a:blip r:embed="rId4"/>
          <a:stretch>
            <a:fillRect/>
          </a:stretch>
        </p:blipFill>
        <p:spPr>
          <a:xfrm>
            <a:off x="8237652" y="4314839"/>
            <a:ext cx="2924655" cy="2339725"/>
          </a:xfrm>
          <a:prstGeom prst="rect">
            <a:avLst/>
          </a:prstGeom>
        </p:spPr>
      </p:pic>
    </p:spTree>
    <p:extLst>
      <p:ext uri="{BB962C8B-B14F-4D97-AF65-F5344CB8AC3E}">
        <p14:creationId xmlns:p14="http://schemas.microsoft.com/office/powerpoint/2010/main" val="163426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962EC-C4CB-5E32-D7CE-E551FCFA1982}"/>
              </a:ext>
            </a:extLst>
          </p:cNvPr>
          <p:cNvSpPr>
            <a:spLocks noGrp="1"/>
          </p:cNvSpPr>
          <p:nvPr>
            <p:ph type="title"/>
          </p:nvPr>
        </p:nvSpPr>
        <p:spPr/>
        <p:txBody>
          <a:bodyPr/>
          <a:lstStyle/>
          <a:p>
            <a:r>
              <a:rPr kumimoji="1" lang="ja-JP" altLang="en-US" dirty="0"/>
              <a:t>背景・目的</a:t>
            </a:r>
          </a:p>
        </p:txBody>
      </p:sp>
      <p:sp>
        <p:nvSpPr>
          <p:cNvPr id="3" name="コンテンツ プレースホルダー 2">
            <a:extLst>
              <a:ext uri="{FF2B5EF4-FFF2-40B4-BE49-F238E27FC236}">
                <a16:creationId xmlns:a16="http://schemas.microsoft.com/office/drawing/2014/main" id="{1D1D7FA2-4DE9-86ED-2E63-C1A06F1F6384}"/>
              </a:ext>
            </a:extLst>
          </p:cNvPr>
          <p:cNvSpPr>
            <a:spLocks noGrp="1"/>
          </p:cNvSpPr>
          <p:nvPr>
            <p:ph idx="1"/>
          </p:nvPr>
        </p:nvSpPr>
        <p:spPr/>
        <p:txBody>
          <a:bodyPr/>
          <a:lstStyle/>
          <a:p>
            <a:r>
              <a:rPr kumimoji="1" lang="ja-JP" altLang="en-US" dirty="0"/>
              <a:t>目的</a:t>
            </a:r>
            <a:endParaRPr kumimoji="1" lang="en-US" altLang="ja-JP" dirty="0"/>
          </a:p>
          <a:p>
            <a:pPr lvl="1"/>
            <a:r>
              <a:rPr lang="en-US" altLang="ja-JP" dirty="0"/>
              <a:t>FIR</a:t>
            </a:r>
            <a:r>
              <a:rPr lang="ja-JP" altLang="en-US" dirty="0"/>
              <a:t>画像を入力として低照度下でも安定的に動作する検出モデルを構築する。また、</a:t>
            </a:r>
            <a:r>
              <a:rPr lang="en-US" altLang="ja-JP" dirty="0"/>
              <a:t>VL</a:t>
            </a:r>
            <a:r>
              <a:rPr lang="ja-JP" altLang="en-US" dirty="0"/>
              <a:t>画像に適応して得た検出領域を教師とするドメイン適応を用いて、遠赤外線領域における検出モデルを構築する。 </a:t>
            </a:r>
            <a:endParaRPr lang="en-US" altLang="ja-JP" dirty="0"/>
          </a:p>
          <a:p>
            <a:r>
              <a:rPr kumimoji="1" lang="ja-JP" altLang="en-US" dirty="0"/>
              <a:t>提案手法のアプローチの模式図</a:t>
            </a:r>
          </a:p>
        </p:txBody>
      </p:sp>
      <p:pic>
        <p:nvPicPr>
          <p:cNvPr id="14" name="図 13">
            <a:extLst>
              <a:ext uri="{FF2B5EF4-FFF2-40B4-BE49-F238E27FC236}">
                <a16:creationId xmlns:a16="http://schemas.microsoft.com/office/drawing/2014/main" id="{46A2C33E-DE0E-4E33-AC39-F4E00548544B}"/>
              </a:ext>
            </a:extLst>
          </p:cNvPr>
          <p:cNvPicPr>
            <a:picLocks noChangeAspect="1"/>
          </p:cNvPicPr>
          <p:nvPr/>
        </p:nvPicPr>
        <p:blipFill>
          <a:blip r:embed="rId2"/>
          <a:stretch>
            <a:fillRect/>
          </a:stretch>
        </p:blipFill>
        <p:spPr>
          <a:xfrm>
            <a:off x="3734564" y="4042799"/>
            <a:ext cx="4722871" cy="2553944"/>
          </a:xfrm>
          <a:prstGeom prst="rect">
            <a:avLst/>
          </a:prstGeom>
        </p:spPr>
      </p:pic>
    </p:spTree>
    <p:extLst>
      <p:ext uri="{BB962C8B-B14F-4D97-AF65-F5344CB8AC3E}">
        <p14:creationId xmlns:p14="http://schemas.microsoft.com/office/powerpoint/2010/main" val="283884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9ABC-0F8E-4B18-8874-EDA401FD1667}"/>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4FBEA773-7AE1-414D-806F-82918976D59E}"/>
              </a:ext>
            </a:extLst>
          </p:cNvPr>
          <p:cNvSpPr>
            <a:spLocks noGrp="1"/>
          </p:cNvSpPr>
          <p:nvPr>
            <p:ph idx="1"/>
          </p:nvPr>
        </p:nvSpPr>
        <p:spPr/>
        <p:txBody>
          <a:bodyPr/>
          <a:lstStyle/>
          <a:p>
            <a:r>
              <a:rPr kumimoji="1" lang="ja-JP" altLang="en-US" sz="2800" dirty="0"/>
              <a:t>セグメンテーションによる疑似ラベル補正を用いたドメイン適応型遠赤外線物体検出</a:t>
            </a:r>
            <a:r>
              <a:rPr kumimoji="1" lang="en-US" altLang="ja-JP" sz="2800" baseline="30000" dirty="0"/>
              <a:t>[1]</a:t>
            </a:r>
          </a:p>
          <a:p>
            <a:r>
              <a:rPr lang="en-US" altLang="ja-JP" sz="2800" dirty="0"/>
              <a:t>SAM 2: Segment anything in images and videos</a:t>
            </a:r>
            <a:r>
              <a:rPr lang="en-US" altLang="ja-JP" sz="2800" baseline="30000" dirty="0"/>
              <a:t>[2]</a:t>
            </a:r>
          </a:p>
          <a:p>
            <a:r>
              <a:rPr lang="en-US" altLang="ja-JP" sz="2800" dirty="0" err="1"/>
              <a:t>MMDetection</a:t>
            </a:r>
            <a:r>
              <a:rPr lang="en-US" altLang="ja-JP" sz="2800" dirty="0"/>
              <a:t>: Open </a:t>
            </a:r>
            <a:r>
              <a:rPr lang="en-US" altLang="ja-JP" sz="2800" dirty="0" err="1"/>
              <a:t>MMLab</a:t>
            </a:r>
            <a:r>
              <a:rPr lang="en-US" altLang="ja-JP" sz="2800" dirty="0"/>
              <a:t> detection toolbox and benchmark</a:t>
            </a:r>
            <a:r>
              <a:rPr lang="en-US" altLang="ja-JP" sz="2800" baseline="30000" dirty="0"/>
              <a:t>[3]</a:t>
            </a:r>
          </a:p>
          <a:p>
            <a:r>
              <a:rPr lang="en-US" altLang="ja-JP" sz="2800" dirty="0"/>
              <a:t>YOLOX: Exceeding YOLO series in 2021</a:t>
            </a:r>
            <a:r>
              <a:rPr lang="en-US" altLang="ja-JP" sz="2800" baseline="30000" dirty="0"/>
              <a:t>[4]</a:t>
            </a:r>
          </a:p>
          <a:p>
            <a:r>
              <a:rPr lang="en-US" altLang="ja-JP" sz="2800" dirty="0"/>
              <a:t>Focal Loss for Dense Object Detection</a:t>
            </a:r>
            <a:r>
              <a:rPr lang="en-US" altLang="ja-JP" sz="2800" baseline="30000" dirty="0"/>
              <a:t>[5]</a:t>
            </a:r>
          </a:p>
          <a:p>
            <a:r>
              <a:rPr lang="en-US" altLang="ja-JP" sz="2800" dirty="0"/>
              <a:t>Domain adaptation from visible-light to fir with reliable pseudo labels</a:t>
            </a:r>
            <a:r>
              <a:rPr lang="en-US" altLang="ja-JP" sz="2800" baseline="30000" dirty="0"/>
              <a:t>[6]</a:t>
            </a:r>
            <a:endParaRPr kumimoji="1" lang="ja-JP" altLang="en-US" sz="2800" baseline="30000" dirty="0"/>
          </a:p>
        </p:txBody>
      </p:sp>
      <p:sp>
        <p:nvSpPr>
          <p:cNvPr id="5" name="テキスト ボックス 4">
            <a:extLst>
              <a:ext uri="{FF2B5EF4-FFF2-40B4-BE49-F238E27FC236}">
                <a16:creationId xmlns:a16="http://schemas.microsoft.com/office/drawing/2014/main" id="{E58E067C-281B-437A-97B6-49E14BEB0B48}"/>
              </a:ext>
            </a:extLst>
          </p:cNvPr>
          <p:cNvSpPr txBox="1"/>
          <p:nvPr/>
        </p:nvSpPr>
        <p:spPr>
          <a:xfrm>
            <a:off x="609600" y="5212251"/>
            <a:ext cx="11574002" cy="1546577"/>
          </a:xfrm>
          <a:prstGeom prst="rect">
            <a:avLst/>
          </a:prstGeom>
          <a:noFill/>
        </p:spPr>
        <p:txBody>
          <a:bodyPr wrap="none" rtlCol="0">
            <a:spAutoFit/>
          </a:bodyPr>
          <a:lstStyle/>
          <a:p>
            <a:r>
              <a:rPr kumimoji="1" lang="en-US" altLang="ja-JP" sz="1050" dirty="0">
                <a:latin typeface="+mj-lt"/>
              </a:rPr>
              <a:t>[1] </a:t>
            </a:r>
            <a:r>
              <a:rPr kumimoji="1" lang="ja-JP" altLang="en-US" sz="1050" dirty="0">
                <a:latin typeface="+mj-lt"/>
              </a:rPr>
              <a:t>谷本 樹希「セグメンテーションによる疑似ラベル補正を用いたドメイン適応型遠赤外線物体検出」 </a:t>
            </a:r>
            <a:r>
              <a:rPr kumimoji="1" lang="en-US" altLang="ja-JP" sz="1050" dirty="0">
                <a:latin typeface="+mj-lt"/>
              </a:rPr>
              <a:t>2024</a:t>
            </a:r>
            <a:r>
              <a:rPr kumimoji="1" lang="ja-JP" altLang="en-US" sz="1050" dirty="0">
                <a:latin typeface="+mj-lt"/>
              </a:rPr>
              <a:t>年修士論文</a:t>
            </a:r>
            <a:endParaRPr kumimoji="1" lang="en-US" altLang="ja-JP" sz="1050" dirty="0">
              <a:latin typeface="+mj-lt"/>
            </a:endParaRPr>
          </a:p>
          <a:p>
            <a:r>
              <a:rPr lang="en-US" altLang="ja-JP" sz="1050" dirty="0">
                <a:latin typeface="+mj-lt"/>
              </a:rPr>
              <a:t>[2] </a:t>
            </a:r>
            <a:r>
              <a:rPr lang="en-US" altLang="ja-JP" sz="1050" dirty="0"/>
              <a:t>N. Ravi, V. </a:t>
            </a:r>
            <a:r>
              <a:rPr lang="en-US" altLang="ja-JP" sz="1050" dirty="0" err="1"/>
              <a:t>Gabeur</a:t>
            </a:r>
            <a:r>
              <a:rPr lang="en-US" altLang="ja-JP" sz="1050" dirty="0"/>
              <a:t>, Y.-T. Hu, R. Hu, C. </a:t>
            </a:r>
            <a:r>
              <a:rPr lang="en-US" altLang="ja-JP" sz="1050" dirty="0" err="1"/>
              <a:t>Ryali</a:t>
            </a:r>
            <a:r>
              <a:rPr lang="en-US" altLang="ja-JP" sz="1050" dirty="0"/>
              <a:t>, T. Ma, H. </a:t>
            </a:r>
            <a:r>
              <a:rPr lang="en-US" altLang="ja-JP" sz="1050" dirty="0" err="1"/>
              <a:t>Khedr</a:t>
            </a:r>
            <a:r>
              <a:rPr lang="en-US" altLang="ja-JP" sz="1050" dirty="0"/>
              <a:t>, R. </a:t>
            </a:r>
            <a:r>
              <a:rPr lang="en-US" altLang="ja-JP" sz="1050" dirty="0" err="1"/>
              <a:t>R¨adle</a:t>
            </a:r>
            <a:r>
              <a:rPr lang="en-US" altLang="ja-JP" sz="1050" dirty="0"/>
              <a:t>, C. Rolland, L. Gustafson, E. </a:t>
            </a:r>
            <a:r>
              <a:rPr lang="en-US" altLang="ja-JP" sz="1050" dirty="0" err="1"/>
              <a:t>Mintun</a:t>
            </a:r>
            <a:r>
              <a:rPr lang="en-US" altLang="ja-JP" sz="1050" dirty="0"/>
              <a:t>, J. Pan, K.V. </a:t>
            </a:r>
            <a:r>
              <a:rPr lang="en-US" altLang="ja-JP" sz="1050" dirty="0" err="1"/>
              <a:t>Alwala</a:t>
            </a:r>
            <a:r>
              <a:rPr lang="en-US" altLang="ja-JP" sz="1050" dirty="0"/>
              <a:t>, N. </a:t>
            </a:r>
            <a:r>
              <a:rPr lang="en-US" altLang="ja-JP" sz="1050" dirty="0" err="1"/>
              <a:t>Carion</a:t>
            </a:r>
            <a:r>
              <a:rPr lang="en-US" altLang="ja-JP" sz="1050" dirty="0"/>
              <a:t>, C.-Y. Wu, R. </a:t>
            </a:r>
            <a:r>
              <a:rPr lang="en-US" altLang="ja-JP" sz="1050" dirty="0" err="1"/>
              <a:t>Girshick</a:t>
            </a:r>
            <a:r>
              <a:rPr lang="en-US" altLang="ja-JP" sz="1050" dirty="0"/>
              <a:t>, P. </a:t>
            </a:r>
            <a:r>
              <a:rPr lang="en-US" altLang="ja-JP" sz="1050" dirty="0" err="1"/>
              <a:t>Doll´ar</a:t>
            </a:r>
            <a:r>
              <a:rPr lang="en-US" altLang="ja-JP" sz="1050" dirty="0"/>
              <a:t>, and C. </a:t>
            </a:r>
            <a:r>
              <a:rPr lang="en-US" altLang="ja-JP" sz="1050" dirty="0" err="1"/>
              <a:t>Feichtenhofer</a:t>
            </a:r>
            <a:r>
              <a:rPr lang="en-US" altLang="ja-JP" sz="1050" dirty="0"/>
              <a:t>,</a:t>
            </a:r>
          </a:p>
          <a:p>
            <a:r>
              <a:rPr lang="en-US" altLang="ja-JP" sz="1050" dirty="0"/>
              <a:t> “SAM 2: Segment anything in images and videos,” </a:t>
            </a:r>
            <a:r>
              <a:rPr lang="en-US" altLang="ja-JP" sz="1050" dirty="0" err="1"/>
              <a:t>arXiv</a:t>
            </a:r>
            <a:r>
              <a:rPr lang="en-US" altLang="ja-JP" sz="1050" dirty="0"/>
              <a:t> preprint, vol.arXiv:2408.00714, 2024</a:t>
            </a:r>
          </a:p>
          <a:p>
            <a:r>
              <a:rPr kumimoji="1" lang="en-US" altLang="ja-JP" sz="1050" dirty="0">
                <a:latin typeface="+mj-lt"/>
              </a:rPr>
              <a:t>[3]</a:t>
            </a:r>
            <a:r>
              <a:rPr lang="en-US" altLang="ja-JP" sz="1050" dirty="0"/>
              <a:t> K. Chen, J. Wang, J. Pang, Y. Cao, Y. </a:t>
            </a:r>
            <a:r>
              <a:rPr lang="en-US" altLang="ja-JP" sz="1050" dirty="0" err="1"/>
              <a:t>Xiong</a:t>
            </a:r>
            <a:r>
              <a:rPr lang="en-US" altLang="ja-JP" sz="1050" dirty="0"/>
              <a:t>, X. Li, S. Sun, W. Feng, 34 </a:t>
            </a:r>
            <a:r>
              <a:rPr lang="ja-JP" altLang="en-US" sz="1050" dirty="0"/>
              <a:t>参考文献 </a:t>
            </a:r>
            <a:r>
              <a:rPr lang="en-US" altLang="ja-JP" sz="1050" dirty="0"/>
              <a:t>Z. Liu, J. Xu, Z. Zhang, D. Cheng, C. Zhu, T. Cheng, Q. Zhao, B. Li, X. Lu, R. Zhu, Y. Wu,</a:t>
            </a:r>
          </a:p>
          <a:p>
            <a:r>
              <a:rPr lang="en-US" altLang="ja-JP" sz="1050" dirty="0"/>
              <a:t> J. Dai, J. Wang, J. Shi, W. Ouyang, C.C. Loy, and D. Lin, “</a:t>
            </a:r>
            <a:r>
              <a:rPr lang="en-US" altLang="ja-JP" sz="1050" dirty="0" err="1"/>
              <a:t>MMDetection</a:t>
            </a:r>
            <a:r>
              <a:rPr lang="en-US" altLang="ja-JP" sz="1050" dirty="0"/>
              <a:t>: Open </a:t>
            </a:r>
            <a:r>
              <a:rPr lang="en-US" altLang="ja-JP" sz="1050" dirty="0" err="1"/>
              <a:t>MMLab</a:t>
            </a:r>
            <a:r>
              <a:rPr lang="en-US" altLang="ja-JP" sz="1050" dirty="0"/>
              <a:t> detection toolbox and benchmark,” </a:t>
            </a:r>
            <a:r>
              <a:rPr lang="en-US" altLang="ja-JP" sz="1050" dirty="0" err="1"/>
              <a:t>arXiv</a:t>
            </a:r>
            <a:r>
              <a:rPr lang="en-US" altLang="ja-JP" sz="1050" dirty="0"/>
              <a:t> preprint, vol.arXiv:1906.07155, June 2019</a:t>
            </a:r>
          </a:p>
          <a:p>
            <a:r>
              <a:rPr kumimoji="1" lang="en-US" altLang="ja-JP" sz="1050" dirty="0">
                <a:latin typeface="+mj-lt"/>
              </a:rPr>
              <a:t>[4]</a:t>
            </a:r>
            <a:r>
              <a:rPr lang="en-US" altLang="ja-JP" sz="1050" dirty="0"/>
              <a:t> Z. Ge, S. Liu, F. Wang, Z. Li, and J. Sun, “YOLOX: Exceeding YOLO series in 2021,” </a:t>
            </a:r>
            <a:r>
              <a:rPr lang="en-US" altLang="ja-JP" sz="1050" dirty="0" err="1"/>
              <a:t>arXiv</a:t>
            </a:r>
            <a:r>
              <a:rPr lang="en-US" altLang="ja-JP" sz="1050" dirty="0"/>
              <a:t> preprint, vol.arXiv:2107.08430, July 2021</a:t>
            </a:r>
          </a:p>
          <a:p>
            <a:r>
              <a:rPr kumimoji="1" lang="en-US" altLang="ja-JP" sz="1050" dirty="0">
                <a:latin typeface="+mj-lt"/>
              </a:rPr>
              <a:t>[5]</a:t>
            </a:r>
            <a:r>
              <a:rPr lang="en-US" altLang="ja-JP" sz="1050" dirty="0"/>
              <a:t> Tsung-Yi Lin, Priya Goyal, Ross </a:t>
            </a:r>
            <a:r>
              <a:rPr lang="en-US" altLang="ja-JP" sz="1050" dirty="0" err="1"/>
              <a:t>Girshick</a:t>
            </a:r>
            <a:r>
              <a:rPr lang="en-US" altLang="ja-JP" sz="1050" dirty="0"/>
              <a:t>, </a:t>
            </a:r>
            <a:r>
              <a:rPr lang="en-US" altLang="ja-JP" sz="1050" dirty="0" err="1"/>
              <a:t>Kaiming</a:t>
            </a:r>
            <a:r>
              <a:rPr lang="en-US" altLang="ja-JP" sz="1050" dirty="0"/>
              <a:t> He, Piotr </a:t>
            </a:r>
            <a:r>
              <a:rPr lang="en-US" altLang="ja-JP" sz="1050" dirty="0" err="1"/>
              <a:t>Doll´ar</a:t>
            </a:r>
            <a:r>
              <a:rPr lang="en-US" altLang="ja-JP" sz="1050" dirty="0"/>
              <a:t> Focal Loss for Dense Object Detection (7 Feb 2018)</a:t>
            </a:r>
          </a:p>
          <a:p>
            <a:r>
              <a:rPr kumimoji="1" lang="en-US" altLang="ja-JP" sz="1050" dirty="0">
                <a:latin typeface="+mj-lt"/>
              </a:rPr>
              <a:t>[6]</a:t>
            </a:r>
            <a:r>
              <a:rPr lang="en-US" altLang="ja-JP" sz="1050" dirty="0"/>
              <a:t> J. </a:t>
            </a:r>
            <a:r>
              <a:rPr lang="en-US" altLang="ja-JP" sz="1050" dirty="0" err="1"/>
              <a:t>Tanimoto</a:t>
            </a:r>
            <a:r>
              <a:rPr lang="en-US" altLang="ja-JP" sz="1050" dirty="0"/>
              <a:t>, H. </a:t>
            </a:r>
            <a:r>
              <a:rPr lang="en-US" altLang="ja-JP" sz="1050" dirty="0" err="1"/>
              <a:t>Kyutoku</a:t>
            </a:r>
            <a:r>
              <a:rPr lang="en-US" altLang="ja-JP" sz="1050" dirty="0"/>
              <a:t>, K. Doman, and Y. </a:t>
            </a:r>
            <a:r>
              <a:rPr lang="en-US" altLang="ja-JP" sz="1050" dirty="0" err="1"/>
              <a:t>Mekada</a:t>
            </a:r>
            <a:r>
              <a:rPr lang="en-US" altLang="ja-JP" sz="1050" dirty="0"/>
              <a:t>, “Domain adaptation from visible-light to fir with reliable pseudo labels,” Proc. of 2023 18th International Conference on Machine Vision and Applications,</a:t>
            </a:r>
          </a:p>
          <a:p>
            <a:r>
              <a:rPr lang="en-US" altLang="ja-JP" sz="1050" dirty="0"/>
              <a:t> pp.1–5, July 2023</a:t>
            </a:r>
            <a:endParaRPr kumimoji="1" lang="ja-JP" altLang="en-US" sz="1050" dirty="0" err="1">
              <a:latin typeface="+mj-lt"/>
            </a:endParaRPr>
          </a:p>
        </p:txBody>
      </p:sp>
    </p:spTree>
    <p:extLst>
      <p:ext uri="{BB962C8B-B14F-4D97-AF65-F5344CB8AC3E}">
        <p14:creationId xmlns:p14="http://schemas.microsoft.com/office/powerpoint/2010/main" val="14784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p>
        </p:txBody>
      </p:sp>
      <p:sp>
        <p:nvSpPr>
          <p:cNvPr id="3" name="コンテンツ プレースホルダー 2"/>
          <p:cNvSpPr>
            <a:spLocks noGrp="1"/>
          </p:cNvSpPr>
          <p:nvPr>
            <p:ph idx="1"/>
          </p:nvPr>
        </p:nvSpPr>
        <p:spPr/>
        <p:txBody>
          <a:bodyPr/>
          <a:lstStyle/>
          <a:p>
            <a:r>
              <a:rPr lang="ja-JP" altLang="en-US" sz="2800" dirty="0"/>
              <a:t>提案手法の流れ</a:t>
            </a:r>
            <a:endParaRPr lang="en-US" altLang="ja-JP" sz="2800" dirty="0"/>
          </a:p>
          <a:p>
            <a:pPr lvl="1"/>
            <a:r>
              <a:rPr lang="en-US" altLang="ja-JP" sz="2400" dirty="0" err="1"/>
              <a:t>Mmdetection</a:t>
            </a:r>
            <a:r>
              <a:rPr lang="en-US" altLang="ja-JP" sz="2400" baseline="30000" dirty="0"/>
              <a:t>[3]</a:t>
            </a:r>
            <a:r>
              <a:rPr lang="ja-JP" altLang="en-US" sz="2400" dirty="0"/>
              <a:t>から提供されている高精度な</a:t>
            </a:r>
            <a:r>
              <a:rPr lang="en-US" altLang="ja-JP" sz="2400" dirty="0" err="1"/>
              <a:t>Yolox</a:t>
            </a:r>
            <a:r>
              <a:rPr lang="en-US" altLang="ja-JP" sz="2400" baseline="30000" dirty="0"/>
              <a:t>[4]</a:t>
            </a:r>
            <a:r>
              <a:rPr lang="ja-JP" altLang="en-US" sz="2400" dirty="0"/>
              <a:t>の事前学習済み可視光モデルを用いて、可視光画像の学習データから物体検出を行う。</a:t>
            </a:r>
            <a:endParaRPr lang="en-US" altLang="ja-JP" sz="2400" dirty="0"/>
          </a:p>
          <a:p>
            <a:pPr lvl="1"/>
            <a:r>
              <a:rPr lang="ja-JP" altLang="en-US" sz="2400" dirty="0"/>
              <a:t>検出結果の信頼度に基づき、高信頼の検出結果のみを疑似ラベルとして使用する。</a:t>
            </a:r>
            <a:endParaRPr lang="en-US" altLang="ja-JP" sz="2400" dirty="0"/>
          </a:p>
          <a:p>
            <a:pPr lvl="1"/>
            <a:r>
              <a:rPr lang="ja-JP" altLang="en-US" sz="2400" dirty="0"/>
              <a:t>ＳＡＭ２</a:t>
            </a:r>
            <a:r>
              <a:rPr lang="en-US" altLang="ja-JP" sz="2400" baseline="30000" dirty="0"/>
              <a:t>[2]</a:t>
            </a:r>
            <a:r>
              <a:rPr lang="ja-JP" altLang="en-US" sz="2400" dirty="0"/>
              <a:t>を用いて、疑似ラベルの</a:t>
            </a:r>
            <a:r>
              <a:rPr lang="en-US" altLang="ja-JP" sz="2400" dirty="0" err="1"/>
              <a:t>bbox</a:t>
            </a:r>
            <a:r>
              <a:rPr lang="ja-JP" altLang="en-US" sz="2400" dirty="0"/>
              <a:t>をより正確なものに調節。</a:t>
            </a:r>
            <a:endParaRPr lang="en-US" altLang="ja-JP" sz="2400" dirty="0"/>
          </a:p>
          <a:p>
            <a:pPr lvl="1"/>
            <a:r>
              <a:rPr lang="ja-JP" altLang="en-US" sz="2400" dirty="0"/>
              <a:t>赤外線画像と疑似ラベルを用いて</a:t>
            </a:r>
            <a:r>
              <a:rPr lang="en-US" altLang="ja-JP" sz="2400" dirty="0"/>
              <a:t>VL</a:t>
            </a:r>
            <a:r>
              <a:rPr lang="ja-JP" altLang="en-US" sz="2400" dirty="0"/>
              <a:t>モデルをファインチューニングし、赤外線画像専用の物体検出モデルを構築する。</a:t>
            </a:r>
            <a:endParaRPr lang="en-US" altLang="ja-JP" sz="2400" dirty="0"/>
          </a:p>
          <a:p>
            <a:pPr lvl="1"/>
            <a:r>
              <a:rPr lang="ja-JP" altLang="en-US" sz="2400" dirty="0"/>
              <a:t>ファインチューニングと疑似ラベルの更新を繰り返し、より精度の高い学習モデルの構築を目指す。</a:t>
            </a:r>
            <a:endParaRPr lang="en-US" altLang="ja-JP" sz="2400" dirty="0"/>
          </a:p>
        </p:txBody>
      </p:sp>
    </p:spTree>
    <p:extLst>
      <p:ext uri="{BB962C8B-B14F-4D97-AF65-F5344CB8AC3E}">
        <p14:creationId xmlns:p14="http://schemas.microsoft.com/office/powerpoint/2010/main" val="357614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p>
        </p:txBody>
      </p:sp>
      <p:sp>
        <p:nvSpPr>
          <p:cNvPr id="3" name="コンテンツ プレースホルダー 2"/>
          <p:cNvSpPr>
            <a:spLocks noGrp="1"/>
          </p:cNvSpPr>
          <p:nvPr>
            <p:ph idx="1"/>
          </p:nvPr>
        </p:nvSpPr>
        <p:spPr/>
        <p:txBody>
          <a:bodyPr/>
          <a:lstStyle/>
          <a:p>
            <a:r>
              <a:rPr lang="ja-JP" altLang="en-US" dirty="0"/>
              <a:t>谷本手法からの変更点</a:t>
            </a:r>
            <a:endParaRPr lang="en-US" altLang="ja-JP" dirty="0"/>
          </a:p>
          <a:p>
            <a:pPr lvl="1"/>
            <a:r>
              <a:rPr lang="ja-JP" altLang="en-US" dirty="0"/>
              <a:t>データセットを</a:t>
            </a:r>
            <a:r>
              <a:rPr lang="en-US" altLang="ja-JP" dirty="0"/>
              <a:t>FLIR_ADAS_v1</a:t>
            </a:r>
            <a:r>
              <a:rPr lang="en-US" altLang="ja-JP" baseline="30000" dirty="0"/>
              <a:t>*1</a:t>
            </a:r>
            <a:r>
              <a:rPr lang="ja-JP" altLang="en-US" dirty="0"/>
              <a:t>から</a:t>
            </a:r>
            <a:r>
              <a:rPr lang="en-US" altLang="ja-JP" dirty="0"/>
              <a:t>FLIR_ADAS_v2</a:t>
            </a:r>
            <a:r>
              <a:rPr lang="ja-JP" altLang="en-US" dirty="0"/>
              <a:t>に変更</a:t>
            </a:r>
            <a:endParaRPr lang="en-US" altLang="ja-JP" dirty="0"/>
          </a:p>
          <a:p>
            <a:pPr lvl="2"/>
            <a:r>
              <a:rPr lang="en-US" altLang="ja-JP" dirty="0"/>
              <a:t>v2</a:t>
            </a:r>
            <a:r>
              <a:rPr lang="ja-JP" altLang="en-US" dirty="0" err="1"/>
              <a:t>には</a:t>
            </a:r>
            <a:r>
              <a:rPr lang="en-US" altLang="ja-JP" dirty="0"/>
              <a:t>RGB</a:t>
            </a:r>
            <a:r>
              <a:rPr lang="ja-JP" altLang="en-US" dirty="0"/>
              <a:t>と</a:t>
            </a:r>
            <a:r>
              <a:rPr lang="en-US" altLang="ja-JP" dirty="0"/>
              <a:t>Thermal</a:t>
            </a:r>
            <a:r>
              <a:rPr lang="ja-JP" altLang="en-US" dirty="0"/>
              <a:t>の対応付け、解像度・視野差の補正、アノテーションの変換を行っているので、</a:t>
            </a:r>
            <a:r>
              <a:rPr lang="en-US" altLang="ja-JP" dirty="0"/>
              <a:t>v1</a:t>
            </a:r>
            <a:r>
              <a:rPr lang="ja-JP" altLang="en-US" dirty="0"/>
              <a:t>からデータの枚数は減ってしまったが、信頼性の高いデータが含まれている。</a:t>
            </a:r>
            <a:endParaRPr lang="en-US" altLang="ja-JP" dirty="0"/>
          </a:p>
          <a:p>
            <a:pPr lvl="1"/>
            <a:r>
              <a:rPr lang="en-US" altLang="ja-JP" dirty="0"/>
              <a:t>Loss</a:t>
            </a:r>
            <a:r>
              <a:rPr lang="ja-JP" altLang="en-US" dirty="0"/>
              <a:t>関数の変更</a:t>
            </a:r>
            <a:endParaRPr lang="en-US" altLang="ja-JP" dirty="0"/>
          </a:p>
          <a:p>
            <a:pPr lvl="2"/>
            <a:r>
              <a:rPr lang="ja-JP" altLang="en-US" dirty="0"/>
              <a:t>谷本手法ではクラス、オブジェクトに対して</a:t>
            </a:r>
            <a:r>
              <a:rPr lang="en-US" altLang="ja-JP" dirty="0" err="1"/>
              <a:t>BCELoss</a:t>
            </a:r>
            <a:r>
              <a:rPr lang="ja-JP" altLang="en-US" dirty="0"/>
              <a:t>が使用されていた。</a:t>
            </a:r>
            <a:endParaRPr lang="en-US" altLang="ja-JP" dirty="0"/>
          </a:p>
          <a:p>
            <a:pPr lvl="2"/>
            <a:r>
              <a:rPr lang="en-US" altLang="ja-JP" dirty="0"/>
              <a:t>Person</a:t>
            </a:r>
            <a:r>
              <a:rPr lang="ja-JP" altLang="en-US" dirty="0"/>
              <a:t>のデータ数が少ないことから、クラス不均衡に対して効果的に作用する</a:t>
            </a:r>
            <a:r>
              <a:rPr lang="en-US" altLang="ja-JP" dirty="0" err="1"/>
              <a:t>FocalLoss</a:t>
            </a:r>
            <a:r>
              <a:rPr lang="en-US" altLang="ja-JP" baseline="30000" dirty="0"/>
              <a:t>[5]</a:t>
            </a:r>
            <a:r>
              <a:rPr lang="ja-JP" altLang="en-US" dirty="0"/>
              <a:t>に変更。</a:t>
            </a:r>
            <a:endParaRPr lang="en-US" altLang="ja-JP" dirty="0"/>
          </a:p>
          <a:p>
            <a:pPr lvl="2"/>
            <a:endParaRPr lang="ja-JP" altLang="en-US" dirty="0"/>
          </a:p>
        </p:txBody>
      </p:sp>
      <p:sp>
        <p:nvSpPr>
          <p:cNvPr id="5" name="テキスト ボックス 4">
            <a:extLst>
              <a:ext uri="{FF2B5EF4-FFF2-40B4-BE49-F238E27FC236}">
                <a16:creationId xmlns:a16="http://schemas.microsoft.com/office/drawing/2014/main" id="{1BC1F017-28C3-4403-89E9-DDCD8D5D8B34}"/>
              </a:ext>
            </a:extLst>
          </p:cNvPr>
          <p:cNvSpPr txBox="1"/>
          <p:nvPr/>
        </p:nvSpPr>
        <p:spPr>
          <a:xfrm>
            <a:off x="609600" y="6232287"/>
            <a:ext cx="4270721" cy="253916"/>
          </a:xfrm>
          <a:prstGeom prst="rect">
            <a:avLst/>
          </a:prstGeom>
          <a:noFill/>
        </p:spPr>
        <p:txBody>
          <a:bodyPr wrap="none" rtlCol="0">
            <a:spAutoFit/>
          </a:bodyPr>
          <a:lstStyle/>
          <a:p>
            <a:r>
              <a:rPr lang="zh-CN" altLang="en-US" sz="1050" dirty="0"/>
              <a:t>*</a:t>
            </a:r>
            <a:r>
              <a:rPr lang="en-US" altLang="zh-CN" sz="1050" dirty="0"/>
              <a:t>1 https://www.flir.com/oem/adas/adas-dataset-form/ (</a:t>
            </a:r>
            <a:r>
              <a:rPr lang="zh-CN" altLang="en-US" sz="1050" dirty="0"/>
              <a:t>参照 </a:t>
            </a:r>
            <a:r>
              <a:rPr lang="en-US" altLang="zh-CN" sz="1050" dirty="0"/>
              <a:t>2025-09-10)</a:t>
            </a:r>
            <a:endParaRPr kumimoji="1" lang="ja-JP" altLang="en-US" sz="1050" dirty="0" err="1">
              <a:latin typeface="+mj-lt"/>
            </a:endParaRPr>
          </a:p>
        </p:txBody>
      </p:sp>
    </p:spTree>
    <p:extLst>
      <p:ext uri="{BB962C8B-B14F-4D97-AF65-F5344CB8AC3E}">
        <p14:creationId xmlns:p14="http://schemas.microsoft.com/office/powerpoint/2010/main" val="126038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p>
        </p:txBody>
      </p:sp>
      <p:sp>
        <p:nvSpPr>
          <p:cNvPr id="3" name="コンテンツ プレースホルダー 2"/>
          <p:cNvSpPr>
            <a:spLocks noGrp="1"/>
          </p:cNvSpPr>
          <p:nvPr>
            <p:ph idx="1"/>
          </p:nvPr>
        </p:nvSpPr>
        <p:spPr/>
        <p:txBody>
          <a:bodyPr/>
          <a:lstStyle/>
          <a:p>
            <a:r>
              <a:rPr lang="ja-JP" altLang="en-US" dirty="0"/>
              <a:t>疑似ラベルの付与</a:t>
            </a:r>
            <a:endParaRPr lang="en-US" altLang="ja-JP" dirty="0"/>
          </a:p>
          <a:p>
            <a:pPr lvl="1"/>
            <a:r>
              <a:rPr lang="ja-JP" altLang="en-US" dirty="0"/>
              <a:t>疑似ラベル</a:t>
            </a:r>
            <a:r>
              <a:rPr lang="en-US" altLang="ja-JP" dirty="0"/>
              <a:t>:</a:t>
            </a:r>
            <a:r>
              <a:rPr lang="ja-JP" altLang="en-US" dirty="0"/>
              <a:t>物体検出モデルからのカテゴリと物体検出</a:t>
            </a:r>
            <a:endParaRPr lang="en-US" altLang="ja-JP" dirty="0"/>
          </a:p>
          <a:p>
            <a:pPr lvl="1"/>
            <a:r>
              <a:rPr lang="ja-JP" altLang="en-US" dirty="0"/>
              <a:t>対応点からの射影変換パラメータの算出</a:t>
            </a:r>
            <a:endParaRPr lang="en-US" altLang="ja-JP" dirty="0"/>
          </a:p>
          <a:p>
            <a:pPr lvl="2"/>
            <a:r>
              <a:rPr lang="ja-JP" altLang="en-US" dirty="0"/>
              <a:t>画像間の対応点が重なるような射影変換パラメータ</a:t>
            </a:r>
            <a:endParaRPr lang="en-US" altLang="ja-JP" dirty="0"/>
          </a:p>
          <a:p>
            <a:pPr lvl="2"/>
            <a:endParaRPr lang="en-US" altLang="ja-JP" dirty="0"/>
          </a:p>
        </p:txBody>
      </p:sp>
      <p:pic>
        <p:nvPicPr>
          <p:cNvPr id="6" name="図 5">
            <a:extLst>
              <a:ext uri="{FF2B5EF4-FFF2-40B4-BE49-F238E27FC236}">
                <a16:creationId xmlns:a16="http://schemas.microsoft.com/office/drawing/2014/main" id="{E87D97BF-44F0-48AF-8AB9-2869DA5A0042}"/>
              </a:ext>
            </a:extLst>
          </p:cNvPr>
          <p:cNvPicPr>
            <a:picLocks noChangeAspect="1"/>
          </p:cNvPicPr>
          <p:nvPr/>
        </p:nvPicPr>
        <p:blipFill>
          <a:blip r:embed="rId2"/>
          <a:stretch>
            <a:fillRect/>
          </a:stretch>
        </p:blipFill>
        <p:spPr>
          <a:xfrm>
            <a:off x="737340" y="3860892"/>
            <a:ext cx="2664183" cy="2798307"/>
          </a:xfrm>
          <a:prstGeom prst="rect">
            <a:avLst/>
          </a:prstGeom>
        </p:spPr>
      </p:pic>
      <p:pic>
        <p:nvPicPr>
          <p:cNvPr id="8" name="図 7">
            <a:extLst>
              <a:ext uri="{FF2B5EF4-FFF2-40B4-BE49-F238E27FC236}">
                <a16:creationId xmlns:a16="http://schemas.microsoft.com/office/drawing/2014/main" id="{B2B038BF-CD5C-4375-9FCC-AEEA973949EB}"/>
              </a:ext>
            </a:extLst>
          </p:cNvPr>
          <p:cNvPicPr>
            <a:picLocks noChangeAspect="1"/>
          </p:cNvPicPr>
          <p:nvPr/>
        </p:nvPicPr>
        <p:blipFill>
          <a:blip r:embed="rId3"/>
          <a:stretch>
            <a:fillRect/>
          </a:stretch>
        </p:blipFill>
        <p:spPr>
          <a:xfrm>
            <a:off x="3721735" y="3860892"/>
            <a:ext cx="8181541" cy="2761727"/>
          </a:xfrm>
          <a:prstGeom prst="rect">
            <a:avLst/>
          </a:prstGeom>
        </p:spPr>
      </p:pic>
    </p:spTree>
    <p:extLst>
      <p:ext uri="{BB962C8B-B14F-4D97-AF65-F5344CB8AC3E}">
        <p14:creationId xmlns:p14="http://schemas.microsoft.com/office/powerpoint/2010/main" val="189958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p>
        </p:txBody>
      </p:sp>
      <p:sp>
        <p:nvSpPr>
          <p:cNvPr id="3" name="コンテンツ プレースホルダー 2"/>
          <p:cNvSpPr>
            <a:spLocks noGrp="1"/>
          </p:cNvSpPr>
          <p:nvPr>
            <p:ph idx="1"/>
          </p:nvPr>
        </p:nvSpPr>
        <p:spPr/>
        <p:txBody>
          <a:bodyPr/>
          <a:lstStyle/>
          <a:p>
            <a:r>
              <a:rPr lang="ja-JP" altLang="en-US" dirty="0"/>
              <a:t>疑似ラベルの補正</a:t>
            </a:r>
            <a:endParaRPr lang="en-US" altLang="ja-JP" dirty="0"/>
          </a:p>
          <a:p>
            <a:pPr lvl="1"/>
            <a:r>
              <a:rPr lang="ja-JP" altLang="en-US" dirty="0"/>
              <a:t>ピクセルごとのセグメンテーションモデル</a:t>
            </a:r>
            <a:endParaRPr lang="en-US" altLang="ja-JP" dirty="0"/>
          </a:p>
          <a:p>
            <a:pPr lvl="2"/>
            <a:r>
              <a:rPr lang="ja-JP" altLang="en-US" dirty="0"/>
              <a:t>対象物とそれ以外を分けることで補正する</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対象物を外接矩形で囲むと疑似ラベルとして使用可能</a:t>
            </a:r>
            <a:endParaRPr lang="en-US" altLang="ja-JP" dirty="0"/>
          </a:p>
          <a:p>
            <a:pPr marL="0" indent="0">
              <a:buNone/>
            </a:pPr>
            <a:endParaRPr lang="en-US" altLang="ja-JP" dirty="0"/>
          </a:p>
        </p:txBody>
      </p:sp>
      <p:pic>
        <p:nvPicPr>
          <p:cNvPr id="6" name="図 5">
            <a:extLst>
              <a:ext uri="{FF2B5EF4-FFF2-40B4-BE49-F238E27FC236}">
                <a16:creationId xmlns:a16="http://schemas.microsoft.com/office/drawing/2014/main" id="{8D26534D-C3FC-45B2-B35D-A6B59C7047EE}"/>
              </a:ext>
            </a:extLst>
          </p:cNvPr>
          <p:cNvPicPr>
            <a:picLocks noChangeAspect="1"/>
          </p:cNvPicPr>
          <p:nvPr/>
        </p:nvPicPr>
        <p:blipFill>
          <a:blip r:embed="rId2"/>
          <a:stretch>
            <a:fillRect/>
          </a:stretch>
        </p:blipFill>
        <p:spPr>
          <a:xfrm>
            <a:off x="2255187" y="3045641"/>
            <a:ext cx="7681626" cy="2627604"/>
          </a:xfrm>
          <a:prstGeom prst="rect">
            <a:avLst/>
          </a:prstGeom>
        </p:spPr>
      </p:pic>
    </p:spTree>
    <p:extLst>
      <p:ext uri="{BB962C8B-B14F-4D97-AF65-F5344CB8AC3E}">
        <p14:creationId xmlns:p14="http://schemas.microsoft.com/office/powerpoint/2010/main" val="199773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04651F-9B21-4E3D-82E5-59C463A97FB0}"/>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5030F8E3-0A72-4045-B01F-7FEF9AEF4893}"/>
              </a:ext>
            </a:extLst>
          </p:cNvPr>
          <p:cNvSpPr>
            <a:spLocks noGrp="1"/>
          </p:cNvSpPr>
          <p:nvPr>
            <p:ph idx="1"/>
          </p:nvPr>
        </p:nvSpPr>
        <p:spPr/>
        <p:txBody>
          <a:bodyPr/>
          <a:lstStyle/>
          <a:p>
            <a:r>
              <a:rPr kumimoji="1" lang="en-US" altLang="ja-JP" dirty="0"/>
              <a:t>FIR</a:t>
            </a:r>
            <a:r>
              <a:rPr kumimoji="1" lang="ja-JP" altLang="en-US" dirty="0"/>
              <a:t>画像に対する疑似ラベルの付与</a:t>
            </a:r>
          </a:p>
        </p:txBody>
      </p:sp>
      <p:pic>
        <p:nvPicPr>
          <p:cNvPr id="5" name="図 4">
            <a:extLst>
              <a:ext uri="{FF2B5EF4-FFF2-40B4-BE49-F238E27FC236}">
                <a16:creationId xmlns:a16="http://schemas.microsoft.com/office/drawing/2014/main" id="{D1761BAD-0FD2-480F-8A83-95E2849BC4F6}"/>
              </a:ext>
            </a:extLst>
          </p:cNvPr>
          <p:cNvPicPr>
            <a:picLocks noChangeAspect="1"/>
          </p:cNvPicPr>
          <p:nvPr/>
        </p:nvPicPr>
        <p:blipFill>
          <a:blip r:embed="rId2"/>
          <a:stretch>
            <a:fillRect/>
          </a:stretch>
        </p:blipFill>
        <p:spPr>
          <a:xfrm>
            <a:off x="663993" y="2006443"/>
            <a:ext cx="10864014" cy="2395936"/>
          </a:xfrm>
          <a:prstGeom prst="rect">
            <a:avLst/>
          </a:prstGeom>
        </p:spPr>
      </p:pic>
      <p:pic>
        <p:nvPicPr>
          <p:cNvPr id="7" name="図 6">
            <a:extLst>
              <a:ext uri="{FF2B5EF4-FFF2-40B4-BE49-F238E27FC236}">
                <a16:creationId xmlns:a16="http://schemas.microsoft.com/office/drawing/2014/main" id="{8EF2FCAF-D467-4D3E-AEA7-562E82F4B9B0}"/>
              </a:ext>
            </a:extLst>
          </p:cNvPr>
          <p:cNvPicPr>
            <a:picLocks noChangeAspect="1"/>
          </p:cNvPicPr>
          <p:nvPr/>
        </p:nvPicPr>
        <p:blipFill>
          <a:blip r:embed="rId3"/>
          <a:stretch>
            <a:fillRect/>
          </a:stretch>
        </p:blipFill>
        <p:spPr>
          <a:xfrm>
            <a:off x="3633002" y="4334201"/>
            <a:ext cx="4925995" cy="2456901"/>
          </a:xfrm>
          <a:prstGeom prst="rect">
            <a:avLst/>
          </a:prstGeom>
        </p:spPr>
      </p:pic>
    </p:spTree>
    <p:extLst>
      <p:ext uri="{BB962C8B-B14F-4D97-AF65-F5344CB8AC3E}">
        <p14:creationId xmlns:p14="http://schemas.microsoft.com/office/powerpoint/2010/main" val="945279743"/>
      </p:ext>
    </p:extLst>
  </p:cSld>
  <p:clrMapOvr>
    <a:masterClrMapping/>
  </p:clrMapOvr>
</p:sld>
</file>

<file path=ppt/theme/theme1.xml><?xml version="1.0" encoding="utf-8"?>
<a:theme xmlns:a="http://schemas.openxmlformats.org/drawingml/2006/main" name="MDLab_Design_Template">
  <a:themeElements>
    <a:clrScheme name="MDLAB配色">
      <a:dk1>
        <a:sysClr val="windowText" lastClr="000000"/>
      </a:dk1>
      <a:lt1>
        <a:sysClr val="window" lastClr="FFFFFF"/>
      </a:lt1>
      <a:dk2>
        <a:srgbClr val="1F497D"/>
      </a:dk2>
      <a:lt2>
        <a:srgbClr val="EEECE1"/>
      </a:lt2>
      <a:accent1>
        <a:srgbClr val="000000"/>
      </a:accent1>
      <a:accent2>
        <a:srgbClr val="C00000"/>
      </a:accent2>
      <a:accent3>
        <a:srgbClr val="9BBB59"/>
      </a:accent3>
      <a:accent4>
        <a:srgbClr val="8064A2"/>
      </a:accent4>
      <a:accent5>
        <a:srgbClr val="4BACC6"/>
      </a:accent5>
      <a:accent6>
        <a:srgbClr val="F79646"/>
      </a:accent6>
      <a:hlink>
        <a:srgbClr val="0070C0"/>
      </a:hlink>
      <a:folHlink>
        <a:srgbClr val="FF0000"/>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dirty="0" err="1" smtClean="0">
            <a:latin typeface="+mj-lt"/>
          </a:defRPr>
        </a:defPPr>
      </a:lstStyle>
    </a:txDef>
  </a:objectDefaults>
  <a:extraClrSchemeLst/>
  <a:extLst>
    <a:ext uri="{05A4C25C-085E-4340-85A3-A5531E510DB2}">
      <thm15:themeFamily xmlns:thm15="http://schemas.microsoft.com/office/thememl/2012/main" name="MDLab_Design_Template" id="{EDAB6A65-0BA3-44D6-AB7D-B785306FAFB3}" vid="{825F7BB9-4E0B-47C5-97B4-5AF034F939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ueda.s</Template>
  <TotalTime>1248</TotalTime>
  <Words>1755</Words>
  <Application>Microsoft Office PowerPoint</Application>
  <PresentationFormat>ワイド画面</PresentationFormat>
  <Paragraphs>226</Paragraphs>
  <Slides>17</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ＭＳ Ｐゴシック</vt:lpstr>
      <vt:lpstr>游ゴシック</vt:lpstr>
      <vt:lpstr>Arial</vt:lpstr>
      <vt:lpstr>Calibri</vt:lpstr>
      <vt:lpstr>Cambria Math</vt:lpstr>
      <vt:lpstr>Times New Roman</vt:lpstr>
      <vt:lpstr>Wingdings</vt:lpstr>
      <vt:lpstr>MDLab_Design_Template</vt:lpstr>
      <vt:lpstr>疑似ラベルを用いた自動運転のための遠赤外線画像からの物体検出</vt:lpstr>
      <vt:lpstr>背景</vt:lpstr>
      <vt:lpstr>背景・目的</vt:lpstr>
      <vt:lpstr>関連研究</vt:lpstr>
      <vt:lpstr>提案手法</vt:lpstr>
      <vt:lpstr>提案手法</vt:lpstr>
      <vt:lpstr>提案手法</vt:lpstr>
      <vt:lpstr>提案手法</vt:lpstr>
      <vt:lpstr>提案手法</vt:lpstr>
      <vt:lpstr>提案手法</vt:lpstr>
      <vt:lpstr>評価実験</vt:lpstr>
      <vt:lpstr>評価実験</vt:lpstr>
      <vt:lpstr>評価実験</vt:lpstr>
      <vt:lpstr>実験結果・考察</vt:lpstr>
      <vt:lpstr>実験結果・考察</vt:lpstr>
      <vt:lpstr>まとめ</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高精度ミリ波レーダを用いた 自車位置推定</dc:title>
  <dc:creator>Tatsuya Kato</dc:creator>
  <cp:lastModifiedBy>Tatsuya Kato</cp:lastModifiedBy>
  <cp:revision>31</cp:revision>
  <dcterms:created xsi:type="dcterms:W3CDTF">2025-06-09T15:55:49Z</dcterms:created>
  <dcterms:modified xsi:type="dcterms:W3CDTF">2025-09-10T12:54:36Z</dcterms:modified>
</cp:coreProperties>
</file>