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9f94aee4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9f94aee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9f94aee4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9f94aee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09f94aee4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09f94aee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09f94aee4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09f94aee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818e378c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818e378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0afbbb51a_2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0afbbb51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f6eec4bd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f6eec4b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f6eec4bdd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f6eec4b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818e378c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818e378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0afbbb51a_2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0afbbb51a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09f94aee4_0_2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09f94aee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f6eec4bdd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f6eec4bd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0afbbb51a_2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0afbbb51a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afbbb51a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afbbb51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0afbbb51a_2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0afbbb51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fddc22e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fddc2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0fddc22ea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0fddc22e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0afbbb51a_2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0afbbb51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09f94aee4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09f94aee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3375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Summarizing</a:t>
            </a:r>
            <a:r>
              <a:rPr lang="en"/>
              <a:t> a Basketball Game</a:t>
            </a:r>
            <a:endParaRPr/>
          </a:p>
        </p:txBody>
      </p:sp>
      <p:sp>
        <p:nvSpPr>
          <p:cNvPr id="86" name="Google Shape;86;p13"/>
          <p:cNvSpPr txBox="1"/>
          <p:nvPr>
            <p:ph idx="1" type="subTitle"/>
          </p:nvPr>
        </p:nvSpPr>
        <p:spPr>
          <a:xfrm>
            <a:off x="6328342" y="4214525"/>
            <a:ext cx="23547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Shraven Arimilli</a:t>
            </a:r>
            <a:endParaRPr/>
          </a:p>
          <a:p>
            <a:pPr indent="0" lvl="0" marL="0" rtl="0" algn="l">
              <a:spcBef>
                <a:spcPts val="0"/>
              </a:spcBef>
              <a:spcAft>
                <a:spcPts val="0"/>
              </a:spcAft>
              <a:buNone/>
            </a:pPr>
            <a:r>
              <a:rPr lang="en"/>
              <a:t>Jake Haggard</a:t>
            </a:r>
            <a:endParaRPr/>
          </a:p>
        </p:txBody>
      </p:sp>
      <p:pic>
        <p:nvPicPr>
          <p:cNvPr id="87" name="Google Shape;87;p13"/>
          <p:cNvPicPr preferRelativeResize="0"/>
          <p:nvPr/>
        </p:nvPicPr>
        <p:blipFill rotWithShape="1">
          <a:blip r:embed="rId3">
            <a:alphaModFix/>
          </a:blip>
          <a:srcRect b="0" l="0" r="30738" t="0"/>
          <a:stretch/>
        </p:blipFill>
        <p:spPr>
          <a:xfrm>
            <a:off x="152400" y="152400"/>
            <a:ext cx="3059499" cy="2809626"/>
          </a:xfrm>
          <a:prstGeom prst="rect">
            <a:avLst/>
          </a:prstGeom>
          <a:noFill/>
          <a:ln>
            <a:noFill/>
          </a:ln>
        </p:spPr>
      </p:pic>
      <p:pic>
        <p:nvPicPr>
          <p:cNvPr id="88" name="Google Shape;88;p13"/>
          <p:cNvPicPr preferRelativeResize="0"/>
          <p:nvPr/>
        </p:nvPicPr>
        <p:blipFill rotWithShape="1">
          <a:blip r:embed="rId4">
            <a:alphaModFix/>
          </a:blip>
          <a:srcRect b="0" l="7185" r="7780" t="0"/>
          <a:stretch/>
        </p:blipFill>
        <p:spPr>
          <a:xfrm>
            <a:off x="3330325" y="152400"/>
            <a:ext cx="3626351" cy="280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22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Data Pre - Processing</a:t>
            </a:r>
            <a:endParaRPr/>
          </a:p>
        </p:txBody>
      </p:sp>
      <p:sp>
        <p:nvSpPr>
          <p:cNvPr id="159" name="Google Shape;159;p22"/>
          <p:cNvSpPr txBox="1"/>
          <p:nvPr>
            <p:ph idx="4294967295" type="body"/>
          </p:nvPr>
        </p:nvSpPr>
        <p:spPr>
          <a:xfrm>
            <a:off x="311700" y="832775"/>
            <a:ext cx="3872400" cy="3121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A dictionary was created for each team to store information relevant for each team</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Create a corpus containing the </a:t>
            </a:r>
            <a:r>
              <a:rPr lang="en" sz="1400">
                <a:solidFill>
                  <a:srgbClr val="000000"/>
                </a:solidFill>
              </a:rPr>
              <a:t>appropriate</a:t>
            </a:r>
            <a:r>
              <a:rPr lang="en" sz="1400">
                <a:solidFill>
                  <a:srgbClr val="000000"/>
                </a:solidFill>
              </a:rPr>
              <a:t> teams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Created a mapping from characters to indexes and </a:t>
            </a:r>
            <a:r>
              <a:rPr lang="en" sz="1400">
                <a:solidFill>
                  <a:srgbClr val="000000"/>
                </a:solidFill>
              </a:rPr>
              <a:t>indexes </a:t>
            </a:r>
            <a:r>
              <a:rPr lang="en" sz="1400">
                <a:solidFill>
                  <a:srgbClr val="000000"/>
                </a:solidFill>
              </a:rPr>
              <a:t>to characters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Indexes are represented in integer form</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Removed some punctuation</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Lemmatized our data</a:t>
            </a:r>
            <a:endParaRPr sz="1400">
              <a:solidFill>
                <a:srgbClr val="000000"/>
              </a:solidFill>
            </a:endParaRPr>
          </a:p>
          <a:p>
            <a:pPr indent="0" lvl="0" marL="0" rtl="0" algn="l">
              <a:lnSpc>
                <a:spcPct val="150000"/>
              </a:lnSpc>
              <a:spcBef>
                <a:spcPts val="0"/>
              </a:spcBef>
              <a:spcAft>
                <a:spcPts val="800"/>
              </a:spcAft>
              <a:buNone/>
            </a:pPr>
            <a:r>
              <a:t/>
            </a:r>
            <a:endParaRPr sz="1600"/>
          </a:p>
        </p:txBody>
      </p:sp>
      <p:pic>
        <p:nvPicPr>
          <p:cNvPr id="160" name="Google Shape;160;p22"/>
          <p:cNvPicPr preferRelativeResize="0"/>
          <p:nvPr/>
        </p:nvPicPr>
        <p:blipFill>
          <a:blip r:embed="rId3">
            <a:alphaModFix/>
          </a:blip>
          <a:stretch>
            <a:fillRect/>
          </a:stretch>
        </p:blipFill>
        <p:spPr>
          <a:xfrm>
            <a:off x="4847650" y="832775"/>
            <a:ext cx="3984650" cy="413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22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Train the Model</a:t>
            </a:r>
            <a:endParaRPr/>
          </a:p>
        </p:txBody>
      </p:sp>
      <p:sp>
        <p:nvSpPr>
          <p:cNvPr id="166" name="Google Shape;166;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167" name="Google Shape;167;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pic>
        <p:nvPicPr>
          <p:cNvPr id="168" name="Google Shape;168;p23"/>
          <p:cNvPicPr preferRelativeResize="0"/>
          <p:nvPr/>
        </p:nvPicPr>
        <p:blipFill>
          <a:blip r:embed="rId3">
            <a:alphaModFix/>
          </a:blip>
          <a:stretch>
            <a:fillRect/>
          </a:stretch>
        </p:blipFill>
        <p:spPr>
          <a:xfrm>
            <a:off x="311700" y="968550"/>
            <a:ext cx="3517750" cy="3664301"/>
          </a:xfrm>
          <a:prstGeom prst="rect">
            <a:avLst/>
          </a:prstGeom>
          <a:noFill/>
          <a:ln>
            <a:noFill/>
          </a:ln>
        </p:spPr>
      </p:pic>
      <p:sp>
        <p:nvSpPr>
          <p:cNvPr id="169" name="Google Shape;169;p23"/>
          <p:cNvSpPr txBox="1"/>
          <p:nvPr/>
        </p:nvSpPr>
        <p:spPr>
          <a:xfrm>
            <a:off x="3900175" y="1250725"/>
            <a:ext cx="5076900" cy="352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We used a RNN+LSTM architecture for our model</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model also multiple LSTM layers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GRU layers were not a part of our original </a:t>
            </a:r>
            <a:r>
              <a:rPr lang="en">
                <a:latin typeface="Roboto"/>
                <a:ea typeface="Roboto"/>
                <a:cs typeface="Roboto"/>
                <a:sym typeface="Roboto"/>
              </a:rPr>
              <a:t>model’s</a:t>
            </a:r>
            <a:r>
              <a:rPr lang="en">
                <a:latin typeface="Roboto"/>
                <a:ea typeface="Roboto"/>
                <a:cs typeface="Roboto"/>
                <a:sym typeface="Roboto"/>
              </a:rPr>
              <a:t> architecture but helped increase performance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Dropout layer has a value of 0.5</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We used Softmax as our Activation Function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Adam </a:t>
            </a:r>
            <a:r>
              <a:rPr lang="en">
                <a:latin typeface="Roboto"/>
                <a:ea typeface="Roboto"/>
                <a:cs typeface="Roboto"/>
                <a:sym typeface="Roboto"/>
              </a:rPr>
              <a:t>Algorithm</a:t>
            </a:r>
            <a:r>
              <a:rPr lang="en">
                <a:latin typeface="Roboto"/>
                <a:ea typeface="Roboto"/>
                <a:cs typeface="Roboto"/>
                <a:sym typeface="Roboto"/>
              </a:rPr>
              <a:t> was used to optimize our model</a:t>
            </a:r>
            <a:endParaRPr>
              <a:latin typeface="Roboto"/>
              <a:ea typeface="Roboto"/>
              <a:cs typeface="Roboto"/>
              <a:sym typeface="Roboto"/>
            </a:endParaRPr>
          </a:p>
          <a:p>
            <a:pPr indent="0" lvl="0" marL="45720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22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Train the Model</a:t>
            </a:r>
            <a:endParaRPr/>
          </a:p>
        </p:txBody>
      </p:sp>
      <p:sp>
        <p:nvSpPr>
          <p:cNvPr id="175" name="Google Shape;175;p2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176" name="Google Shape;176;p2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pic>
        <p:nvPicPr>
          <p:cNvPr id="177" name="Google Shape;177;p24"/>
          <p:cNvPicPr preferRelativeResize="0"/>
          <p:nvPr/>
        </p:nvPicPr>
        <p:blipFill>
          <a:blip r:embed="rId3">
            <a:alphaModFix/>
          </a:blip>
          <a:stretch>
            <a:fillRect/>
          </a:stretch>
        </p:blipFill>
        <p:spPr>
          <a:xfrm>
            <a:off x="311700" y="968550"/>
            <a:ext cx="3517750" cy="3664301"/>
          </a:xfrm>
          <a:prstGeom prst="rect">
            <a:avLst/>
          </a:prstGeom>
          <a:noFill/>
          <a:ln>
            <a:noFill/>
          </a:ln>
        </p:spPr>
      </p:pic>
      <p:sp>
        <p:nvSpPr>
          <p:cNvPr id="178" name="Google Shape;178;p24"/>
          <p:cNvSpPr txBox="1"/>
          <p:nvPr/>
        </p:nvSpPr>
        <p:spPr>
          <a:xfrm>
            <a:off x="3900175" y="1250725"/>
            <a:ext cx="5076900" cy="352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We trained our model for 2 epochs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size of each batch was 350 units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Text Diversity was given a value of 0.15</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We had a step size of 2</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 window size of 350 characters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range for potential starting points was decreased to </a:t>
            </a:r>
            <a:r>
              <a:rPr lang="en" sz="1200">
                <a:latin typeface="Roboto"/>
                <a:ea typeface="Roboto"/>
                <a:cs typeface="Roboto"/>
                <a:sym typeface="Roboto"/>
              </a:rPr>
              <a:t>[0, ((length of the corpus) - (</a:t>
            </a:r>
            <a:r>
              <a:rPr lang="en" sz="1200">
                <a:latin typeface="Roboto"/>
                <a:ea typeface="Roboto"/>
                <a:cs typeface="Roboto"/>
                <a:sym typeface="Roboto"/>
              </a:rPr>
              <a:t>average</a:t>
            </a:r>
            <a:r>
              <a:rPr lang="en" sz="1200">
                <a:latin typeface="Roboto"/>
                <a:ea typeface="Roboto"/>
                <a:cs typeface="Roboto"/>
                <a:sym typeface="Roboto"/>
              </a:rPr>
              <a:t> length of a </a:t>
            </a:r>
            <a:r>
              <a:rPr lang="en" sz="1200">
                <a:latin typeface="Roboto"/>
                <a:ea typeface="Roboto"/>
                <a:cs typeface="Roboto"/>
                <a:sym typeface="Roboto"/>
              </a:rPr>
              <a:t>summary</a:t>
            </a:r>
            <a:r>
              <a:rPr lang="en" sz="1200">
                <a:latin typeface="Roboto"/>
                <a:ea typeface="Roboto"/>
                <a:cs typeface="Roboto"/>
                <a:sym typeface="Roboto"/>
              </a:rPr>
              <a:t>) - 1)]</a:t>
            </a:r>
            <a:endParaRPr sz="1200">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22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Generate a Summary</a:t>
            </a:r>
            <a:endParaRPr/>
          </a:p>
        </p:txBody>
      </p:sp>
      <p:sp>
        <p:nvSpPr>
          <p:cNvPr id="184" name="Google Shape;184;p25"/>
          <p:cNvSpPr txBox="1"/>
          <p:nvPr>
            <p:ph idx="4294967295" type="body"/>
          </p:nvPr>
        </p:nvSpPr>
        <p:spPr>
          <a:xfrm>
            <a:off x="311700" y="1086275"/>
            <a:ext cx="8480400" cy="289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To model uses the window size value decide how big the splits are when it has to split the data </a:t>
            </a:r>
            <a:r>
              <a:rPr lang="en" sz="1400">
                <a:solidFill>
                  <a:srgbClr val="000000"/>
                </a:solidFill>
              </a:rPr>
              <a:t>into partitions </a:t>
            </a:r>
            <a:r>
              <a:rPr lang="en" sz="1400">
                <a:solidFill>
                  <a:srgbClr val="000000"/>
                </a:solidFill>
              </a:rPr>
              <a:t>while the it is training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The model samples an ‘index’ and uses that to generate a probability as its probability.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The model uses the given probability to generate an index that it thinks fits the summary, the index is then converted to a character and added to the summary.</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Generated Summaries: </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050">
                <a:solidFill>
                  <a:srgbClr val="212121"/>
                </a:solidFill>
                <a:highlight>
                  <a:srgbClr val="FFFFFF"/>
                </a:highlight>
                <a:latin typeface="Courier New"/>
                <a:ea typeface="Courier New"/>
                <a:cs typeface="Courier New"/>
                <a:sym typeface="Courier New"/>
              </a:rPr>
              <a:t>Marvin Williams was only able to muster eight points , he did haul in 11 rebounds and dished out three assists . The Hawks head to New York for a Sunday afternoon date with the Knicks , while the Hornets head to New Orleans to take on the Pelicans on Saturday night . The Charlotte Hornets defeated t</a:t>
            </a:r>
            <a:endParaRPr sz="1050">
              <a:solidFill>
                <a:srgbClr val="212121"/>
              </a:solidFill>
              <a:highlight>
                <a:srgbClr val="FFFFFF"/>
              </a:highlight>
              <a:latin typeface="Courier New"/>
              <a:ea typeface="Courier New"/>
              <a:cs typeface="Courier New"/>
              <a:sym typeface="Courier New"/>
            </a:endParaRPr>
          </a:p>
          <a:p>
            <a:pPr indent="-295275" lvl="1" marL="914400" rtl="0" algn="l">
              <a:lnSpc>
                <a:spcPct val="150000"/>
              </a:lnSpc>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ff the bench for Charlotte , as he poured in 19 points and went 8 - for - 8 from the free - throw line . With center Al Jefferson ( meniscus ) still out , Cody Zeller was able to shine in his starting role , posting a 19 - point , 10 - rebound double - double along with three blocks . The Hornets s</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2427300" y="2152350"/>
            <a:ext cx="4289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 The Metrics Used</a:t>
            </a:r>
            <a:endParaRPr/>
          </a:p>
        </p:txBody>
      </p:sp>
      <p:sp>
        <p:nvSpPr>
          <p:cNvPr id="195" name="Google Shape;195;p2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196" name="Google Shape;196;p2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97" name="Google Shape;197;p2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98" name="Google Shape;198;p27"/>
          <p:cNvSpPr txBox="1"/>
          <p:nvPr/>
        </p:nvSpPr>
        <p:spPr>
          <a:xfrm>
            <a:off x="340425" y="1258125"/>
            <a:ext cx="8503500" cy="3611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B.L.E.U.:</a:t>
            </a:r>
            <a:endParaRPr sz="2000">
              <a:latin typeface="Roboto"/>
              <a:ea typeface="Roboto"/>
              <a:cs typeface="Roboto"/>
              <a:sym typeface="Roboto"/>
            </a:endParaRPr>
          </a:p>
          <a:p>
            <a:pPr indent="0" lvl="0" marL="457200" rtl="0" algn="l">
              <a:lnSpc>
                <a:spcPct val="150000"/>
              </a:lnSpc>
              <a:spcBef>
                <a:spcPts val="0"/>
              </a:spcBef>
              <a:spcAft>
                <a:spcPts val="0"/>
              </a:spcAft>
              <a:buNone/>
            </a:pPr>
            <a:r>
              <a:rPr lang="en" sz="1200">
                <a:solidFill>
                  <a:srgbClr val="212121"/>
                </a:solidFill>
                <a:highlight>
                  <a:srgbClr val="FFFFFF"/>
                </a:highlight>
                <a:latin typeface="Roboto"/>
                <a:ea typeface="Roboto"/>
                <a:cs typeface="Roboto"/>
                <a:sym typeface="Roboto"/>
              </a:rPr>
              <a:t>BLEU(BiLingual Evaluation Understudy) is a metric used to check the accuracy of machine generated text from one natural language to another. The quality of the BLEU is determined by how well it performed “is the generated text close to human speech”. Pros to this technique is that it is widely used and an inexpensive technique when it comes to metrics. The exact BLEU score being used is the `corpus_bleu` metric. </a:t>
            </a:r>
            <a:endParaRPr sz="1200">
              <a:solidFill>
                <a:srgbClr val="212121"/>
              </a:solidFill>
              <a:highlight>
                <a:srgbClr val="FFFFFF"/>
              </a:highlight>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R.O.U.</a:t>
            </a:r>
            <a:r>
              <a:rPr lang="en" sz="2000">
                <a:latin typeface="Roboto"/>
                <a:ea typeface="Roboto"/>
                <a:cs typeface="Roboto"/>
                <a:sym typeface="Roboto"/>
              </a:rPr>
              <a:t>G.</a:t>
            </a:r>
            <a:r>
              <a:rPr lang="en" sz="2000">
                <a:latin typeface="Roboto"/>
                <a:ea typeface="Roboto"/>
                <a:cs typeface="Roboto"/>
                <a:sym typeface="Roboto"/>
              </a:rPr>
              <a:t>E.:</a:t>
            </a:r>
            <a:endParaRPr sz="2000">
              <a:latin typeface="Roboto"/>
              <a:ea typeface="Roboto"/>
              <a:cs typeface="Roboto"/>
              <a:sym typeface="Roboto"/>
            </a:endParaRPr>
          </a:p>
          <a:p>
            <a:pPr indent="0" lvl="0" marL="457200" rtl="0" algn="l">
              <a:lnSpc>
                <a:spcPct val="150000"/>
              </a:lnSpc>
              <a:spcBef>
                <a:spcPts val="0"/>
              </a:spcBef>
              <a:spcAft>
                <a:spcPts val="0"/>
              </a:spcAft>
              <a:buNone/>
            </a:pPr>
            <a:r>
              <a:rPr lang="en" sz="1200">
                <a:solidFill>
                  <a:srgbClr val="212121"/>
                </a:solidFill>
                <a:highlight>
                  <a:srgbClr val="FFFFFF"/>
                </a:highlight>
                <a:latin typeface="Roboto"/>
                <a:ea typeface="Roboto"/>
                <a:cs typeface="Roboto"/>
                <a:sym typeface="Roboto"/>
              </a:rPr>
              <a:t>R.O.</a:t>
            </a:r>
            <a:r>
              <a:rPr lang="en" sz="1200">
                <a:solidFill>
                  <a:srgbClr val="212121"/>
                </a:solidFill>
                <a:highlight>
                  <a:srgbClr val="FFFFFF"/>
                </a:highlight>
                <a:latin typeface="Roboto"/>
                <a:ea typeface="Roboto"/>
                <a:cs typeface="Roboto"/>
                <a:sym typeface="Roboto"/>
              </a:rPr>
              <a:t>U.</a:t>
            </a:r>
            <a:r>
              <a:rPr lang="en" sz="1200">
                <a:solidFill>
                  <a:srgbClr val="212121"/>
                </a:solidFill>
                <a:highlight>
                  <a:srgbClr val="FFFFFF"/>
                </a:highlight>
                <a:latin typeface="Roboto"/>
                <a:ea typeface="Roboto"/>
                <a:cs typeface="Roboto"/>
                <a:sym typeface="Roboto"/>
              </a:rPr>
              <a:t>G.E. (Recall Oriented Understanding for Gisting Evaluations) is a metric that is commonly used in the realm of NLP. </a:t>
            </a:r>
            <a:r>
              <a:rPr lang="en" sz="1200">
                <a:solidFill>
                  <a:srgbClr val="212121"/>
                </a:solidFill>
                <a:highlight>
                  <a:schemeClr val="lt1"/>
                </a:highlight>
                <a:latin typeface="Roboto"/>
                <a:ea typeface="Roboto"/>
                <a:cs typeface="Roboto"/>
                <a:sym typeface="Roboto"/>
              </a:rPr>
              <a:t>ROUGE provides a set of metrics within it, </a:t>
            </a:r>
            <a:r>
              <a:rPr lang="en" sz="1200">
                <a:solidFill>
                  <a:srgbClr val="212121"/>
                </a:solidFill>
                <a:highlight>
                  <a:srgbClr val="FFFFFF"/>
                </a:highlight>
                <a:latin typeface="Roboto"/>
                <a:ea typeface="Roboto"/>
                <a:cs typeface="Roboto"/>
                <a:sym typeface="Roboto"/>
              </a:rPr>
              <a:t>Precision, Recall and FMeasure. Similarly to B.L.E.U, R.O.U.G.E. is also used to compare machine generated text to another piece of text. When evualting our model we used the `rougeLsum` metric since we are comparing the entire generated summary to an entire human written summary. </a:t>
            </a:r>
            <a:endParaRPr sz="2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Results - Model Performance</a:t>
            </a:r>
            <a:endParaRPr/>
          </a:p>
        </p:txBody>
      </p:sp>
      <p:sp>
        <p:nvSpPr>
          <p:cNvPr id="204" name="Google Shape;204;p2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05" name="Google Shape;205;p2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06" name="Google Shape;206;p28"/>
          <p:cNvSpPr txBox="1"/>
          <p:nvPr/>
        </p:nvSpPr>
        <p:spPr>
          <a:xfrm>
            <a:off x="311700" y="1017800"/>
            <a:ext cx="4107600" cy="37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Baseline Model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Generated Summary:</a:t>
            </a:r>
            <a:endParaRPr>
              <a:latin typeface="Roboto"/>
              <a:ea typeface="Roboto"/>
              <a:cs typeface="Roboto"/>
              <a:sym typeface="Roboto"/>
            </a:endParaRPr>
          </a:p>
          <a:p>
            <a:pPr indent="0" lvl="0" marL="0" rtl="0" algn="ctr">
              <a:lnSpc>
                <a:spcPct val="115000"/>
              </a:lnSpc>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foot three - pointer with 22 seconds remaining to extend San Antonio 's advantage to 115 - 110 . Davis Bertans paced the bench with 11 points . Kemba Walker led the Hornets with 26 points and supplemented them with nine rebounds and seven assists . Nicolas Batum was next with 13 points , seven rebounds and five assists . Roy Hibbert , Michael Kidd-Gilchrist and Marvin …. </a:t>
            </a:r>
            <a:endParaRPr sz="1050">
              <a:solidFill>
                <a:srgbClr val="212121"/>
              </a:solidFill>
              <a:highlight>
                <a:srgbClr val="FFFFFF"/>
              </a:highlight>
              <a:latin typeface="Courier New"/>
              <a:ea typeface="Courier New"/>
              <a:cs typeface="Courier New"/>
              <a:sym typeface="Courier New"/>
            </a:endParaRPr>
          </a:p>
          <a:p>
            <a:pPr indent="0" lvl="0" marL="0" rtl="0" algn="ctr">
              <a:lnSpc>
                <a:spcPct val="115000"/>
              </a:lnSpc>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latin typeface="Roboto"/>
                <a:ea typeface="Roboto"/>
                <a:cs typeface="Roboto"/>
                <a:sym typeface="Roboto"/>
              </a:rPr>
              <a:t>Metrics/Results:</a:t>
            </a:r>
            <a:endParaRPr>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BLEU: 7.9857408e</a:t>
            </a:r>
            <a:r>
              <a:rPr baseline="30000" lang="en" sz="1200">
                <a:latin typeface="Roboto"/>
                <a:ea typeface="Roboto"/>
                <a:cs typeface="Roboto"/>
                <a:sym typeface="Roboto"/>
              </a:rPr>
              <a:t>-232</a:t>
            </a:r>
            <a:endParaRPr baseline="30000"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ROUGE </a:t>
            </a:r>
            <a:r>
              <a:rPr lang="en" sz="1200">
                <a:latin typeface="Roboto"/>
                <a:ea typeface="Roboto"/>
                <a:cs typeface="Roboto"/>
                <a:sym typeface="Roboto"/>
              </a:rPr>
              <a:t>- Precision: 0.1185932731</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ROUGE - Recall: 0.0961491163</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ROUGE - FMeasure: 0.1038450691</a:t>
            </a:r>
            <a:endParaRPr sz="1200">
              <a:latin typeface="Roboto"/>
              <a:ea typeface="Roboto"/>
              <a:cs typeface="Roboto"/>
              <a:sym typeface="Roboto"/>
            </a:endParaRPr>
          </a:p>
        </p:txBody>
      </p:sp>
      <p:sp>
        <p:nvSpPr>
          <p:cNvPr id="207" name="Google Shape;207;p28"/>
          <p:cNvSpPr txBox="1"/>
          <p:nvPr/>
        </p:nvSpPr>
        <p:spPr>
          <a:xfrm>
            <a:off x="4572000" y="1017800"/>
            <a:ext cx="4260300" cy="37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Final </a:t>
            </a:r>
            <a:r>
              <a:rPr lang="en">
                <a:latin typeface="Roboto"/>
                <a:ea typeface="Roboto"/>
                <a:cs typeface="Roboto"/>
                <a:sym typeface="Roboto"/>
              </a:rPr>
              <a:t>Model (V 2.5)</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Generated Summary:</a:t>
            </a:r>
            <a:endParaRPr>
              <a:latin typeface="Roboto"/>
              <a:ea typeface="Roboto"/>
              <a:cs typeface="Roboto"/>
              <a:sym typeface="Roboto"/>
            </a:endParaRPr>
          </a:p>
          <a:p>
            <a:pPr indent="0" lvl="0" marL="0" rtl="0" algn="l">
              <a:lnSpc>
                <a:spcPct val="115000"/>
              </a:lnSpc>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Marvin Williams was only able to muster eight points , he did haul in 11 rebounds and dished out three assists . The Hawks head to New York for a Sunday afternoon date with the Knicks , while the Hornets head to New Orleans to take on the Pelicans on Saturday night . The Charlotte Hornets defeated 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Metrics/Results:</a:t>
            </a:r>
            <a:endParaRPr>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BLEU: 0.386253268</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ROUGE </a:t>
            </a:r>
            <a:r>
              <a:rPr lang="en" sz="1200">
                <a:latin typeface="Roboto"/>
                <a:ea typeface="Roboto"/>
                <a:cs typeface="Roboto"/>
                <a:sym typeface="Roboto"/>
              </a:rPr>
              <a:t>- Precision: 0.4820477367</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ROUGE </a:t>
            </a:r>
            <a:r>
              <a:rPr lang="en" sz="1200">
                <a:latin typeface="Roboto"/>
                <a:ea typeface="Roboto"/>
                <a:cs typeface="Roboto"/>
                <a:sym typeface="Roboto"/>
              </a:rPr>
              <a:t>- Recall: 0.1066263334</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ROUGE </a:t>
            </a:r>
            <a:r>
              <a:rPr lang="en" sz="1200">
                <a:latin typeface="Roboto"/>
                <a:ea typeface="Roboto"/>
                <a:cs typeface="Roboto"/>
                <a:sym typeface="Roboto"/>
              </a:rPr>
              <a:t>- FMeasure: 0.1723767459</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 Metric Scores Over Time</a:t>
            </a:r>
            <a:endParaRPr/>
          </a:p>
          <a:p>
            <a:pPr indent="0" lvl="0" marL="0" rtl="0" algn="l">
              <a:spcBef>
                <a:spcPts val="0"/>
              </a:spcBef>
              <a:spcAft>
                <a:spcPts val="0"/>
              </a:spcAft>
              <a:buNone/>
            </a:pPr>
            <a:r>
              <a:t/>
            </a:r>
            <a:endParaRPr/>
          </a:p>
        </p:txBody>
      </p:sp>
      <p:sp>
        <p:nvSpPr>
          <p:cNvPr id="213" name="Google Shape;213;p2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214" name="Google Shape;214;p29"/>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pic>
        <p:nvPicPr>
          <p:cNvPr id="215" name="Google Shape;215;p29" title="Model Evaluation"/>
          <p:cNvPicPr preferRelativeResize="0"/>
          <p:nvPr/>
        </p:nvPicPr>
        <p:blipFill>
          <a:blip r:embed="rId3">
            <a:alphaModFix/>
          </a:blip>
          <a:stretch>
            <a:fillRect/>
          </a:stretch>
        </p:blipFill>
        <p:spPr>
          <a:xfrm>
            <a:off x="1611402" y="1162900"/>
            <a:ext cx="5921175" cy="366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72450" y="269375"/>
            <a:ext cx="8999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 </a:t>
            </a:r>
            <a:r>
              <a:rPr lang="en"/>
              <a:t>Modifications Made to the </a:t>
            </a:r>
            <a:r>
              <a:rPr lang="en"/>
              <a:t>Model </a:t>
            </a:r>
            <a:endParaRPr/>
          </a:p>
        </p:txBody>
      </p:sp>
      <p:sp>
        <p:nvSpPr>
          <p:cNvPr id="221" name="Google Shape;221;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222" name="Google Shape;222;p3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23" name="Google Shape;223;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24" name="Google Shape;224;p30"/>
          <p:cNvSpPr txBox="1"/>
          <p:nvPr/>
        </p:nvSpPr>
        <p:spPr>
          <a:xfrm>
            <a:off x="333025" y="932525"/>
            <a:ext cx="7970700" cy="377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Roboto"/>
                <a:ea typeface="Roboto"/>
                <a:cs typeface="Roboto"/>
                <a:sym typeface="Roboto"/>
              </a:rPr>
              <a:t>Model Modifications: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Implemented multiple LSTM layers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Added a Dropout with a probability of 0.5</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Added a GRU layer for every LSTM layer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Increased the number of Dense layers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Changed the optimizer to use the Adam algorithm instead of the RMSprop algorithm used in the baseline</a:t>
            </a:r>
            <a:endParaRPr sz="1200">
              <a:latin typeface="Roboto"/>
              <a:ea typeface="Roboto"/>
              <a:cs typeface="Roboto"/>
              <a:sym typeface="Roboto"/>
            </a:endParaRPr>
          </a:p>
          <a:p>
            <a:pPr indent="0" lvl="0" marL="0" rtl="0" algn="l">
              <a:lnSpc>
                <a:spcPct val="150000"/>
              </a:lnSpc>
              <a:spcBef>
                <a:spcPts val="0"/>
              </a:spcBef>
              <a:spcAft>
                <a:spcPts val="0"/>
              </a:spcAft>
              <a:buNone/>
            </a:pPr>
            <a:r>
              <a:rPr lang="en" sz="2000">
                <a:latin typeface="Roboto"/>
                <a:ea typeface="Roboto"/>
                <a:cs typeface="Roboto"/>
                <a:sym typeface="Roboto"/>
              </a:rPr>
              <a:t>Hyperparameter Modifications:</a:t>
            </a:r>
            <a:endParaRPr sz="20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Decreased the length of generated summaries to 300</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Change the diversity of the generated text to 0.25</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Changed the window to a value of 350</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Diminished the range for</a:t>
            </a:r>
            <a:r>
              <a:rPr lang="en" sz="1200">
                <a:latin typeface="Roboto"/>
                <a:ea typeface="Roboto"/>
                <a:cs typeface="Roboto"/>
                <a:sym typeface="Roboto"/>
              </a:rPr>
              <a:t> </a:t>
            </a:r>
            <a:r>
              <a:rPr lang="en" sz="1200">
                <a:latin typeface="Roboto"/>
                <a:ea typeface="Roboto"/>
                <a:cs typeface="Roboto"/>
                <a:sym typeface="Roboto"/>
              </a:rPr>
              <a:t> the starting point of the text generation </a:t>
            </a:r>
            <a:endParaRPr sz="1200">
              <a:latin typeface="Roboto"/>
              <a:ea typeface="Roboto"/>
              <a:cs typeface="Roboto"/>
              <a:sym typeface="Roboto"/>
            </a:endParaRPr>
          </a:p>
          <a:p>
            <a:pPr indent="0" lvl="0" marL="0" rtl="0" algn="l">
              <a:lnSpc>
                <a:spcPct val="150000"/>
              </a:lnSpc>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Observations About The Model We Made</a:t>
            </a:r>
            <a:endParaRPr/>
          </a:p>
        </p:txBody>
      </p:sp>
      <p:sp>
        <p:nvSpPr>
          <p:cNvPr id="230" name="Google Shape;230;p3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231" name="Google Shape;231;p3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32" name="Google Shape;232;p3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33" name="Google Shape;233;p31"/>
          <p:cNvSpPr txBox="1"/>
          <p:nvPr/>
        </p:nvSpPr>
        <p:spPr>
          <a:xfrm>
            <a:off x="325625" y="1361725"/>
            <a:ext cx="7970700" cy="357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Roboto"/>
                <a:ea typeface="Roboto"/>
                <a:cs typeface="Roboto"/>
                <a:sym typeface="Roboto"/>
              </a:rPr>
              <a:t>Observations</a:t>
            </a:r>
            <a:r>
              <a:rPr lang="en" sz="2000">
                <a:latin typeface="Roboto"/>
                <a:ea typeface="Roboto"/>
                <a:cs typeface="Roboto"/>
                <a:sym typeface="Roboto"/>
              </a:rPr>
              <a:t>:</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The largest improvements were implementing multiple LSTM layers and adjusting value of the Dropout layer to 0.5</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Text diversity values greater than 0.35 generated gibberish and values smaller than 0.1 generated </a:t>
            </a:r>
            <a:r>
              <a:rPr lang="en" sz="1200">
                <a:latin typeface="Roboto"/>
                <a:ea typeface="Roboto"/>
                <a:cs typeface="Roboto"/>
                <a:sym typeface="Roboto"/>
              </a:rPr>
              <a:t>repetitive</a:t>
            </a:r>
            <a:r>
              <a:rPr lang="en" sz="1200">
                <a:latin typeface="Roboto"/>
                <a:ea typeface="Roboto"/>
                <a:cs typeface="Roboto"/>
                <a:sym typeface="Roboto"/>
              </a:rPr>
              <a:t> summaries.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Having more than 2 epochs did </a:t>
            </a:r>
            <a:r>
              <a:rPr lang="en" sz="1200">
                <a:latin typeface="Roboto"/>
                <a:ea typeface="Roboto"/>
                <a:cs typeface="Roboto"/>
                <a:sym typeface="Roboto"/>
              </a:rPr>
              <a:t>barely</a:t>
            </a:r>
            <a:r>
              <a:rPr lang="en" sz="1200">
                <a:latin typeface="Roboto"/>
                <a:ea typeface="Roboto"/>
                <a:cs typeface="Roboto"/>
                <a:sym typeface="Roboto"/>
              </a:rPr>
              <a:t> improved performance in some cases and in other cases it caused our model to have a decreased performance.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Like the number of epochs, altering the value for the batch size had to little to no impact on the model’s performance.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Window sizes that were too small created the same exact summary multiple times with little to no variation</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When summaries generated had over three hundred characters it caused the model to generate more white space than text after generating about three hundred characters.</a:t>
            </a:r>
            <a:endParaRPr sz="1200">
              <a:latin typeface="Roboto"/>
              <a:ea typeface="Roboto"/>
              <a:cs typeface="Roboto"/>
              <a:sym typeface="Roboto"/>
            </a:endParaRPr>
          </a:p>
          <a:p>
            <a:pPr indent="0" lvl="0" marL="0" rtl="0" algn="l">
              <a:lnSpc>
                <a:spcPct val="150000"/>
              </a:lnSpc>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94" name="Google Shape;9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95" name="Google Shape;9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96" name="Google Shape;96;p14"/>
          <p:cNvSpPr txBox="1"/>
          <p:nvPr/>
        </p:nvSpPr>
        <p:spPr>
          <a:xfrm>
            <a:off x="311700" y="1272925"/>
            <a:ext cx="8652900" cy="33081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Research Question and </a:t>
            </a:r>
            <a:r>
              <a:rPr lang="en" sz="2000">
                <a:latin typeface="Roboto"/>
                <a:ea typeface="Roboto"/>
                <a:cs typeface="Roboto"/>
                <a:sym typeface="Roboto"/>
              </a:rPr>
              <a:t>Problem Statement </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Prior Work </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Overview of Our Data</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Our Approach</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Model Evaluation</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Project Contributions</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934700" y="2152350"/>
            <a:ext cx="5274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Contributions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Contributions</a:t>
            </a:r>
            <a:endParaRPr/>
          </a:p>
        </p:txBody>
      </p:sp>
      <p:sp>
        <p:nvSpPr>
          <p:cNvPr id="244" name="Google Shape;244;p3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45" name="Google Shape;245;p3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246" name="Google Shape;246;p33"/>
          <p:cNvSpPr txBox="1"/>
          <p:nvPr/>
        </p:nvSpPr>
        <p:spPr>
          <a:xfrm>
            <a:off x="453650" y="1154500"/>
            <a:ext cx="8366100" cy="351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Roboto"/>
                <a:ea typeface="Roboto"/>
                <a:cs typeface="Roboto"/>
                <a:sym typeface="Roboto"/>
              </a:rPr>
              <a:t>Jake’s Contributions:</a:t>
            </a:r>
            <a:endParaRPr sz="20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Exploratory Data Analysis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Assisted in Creating the Base Model</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Designed and Implemented the Updated Architecture of the Model</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Altered the Model’s Hyperparameters </a:t>
            </a:r>
            <a:endParaRPr>
              <a:latin typeface="Roboto"/>
              <a:ea typeface="Roboto"/>
              <a:cs typeface="Roboto"/>
              <a:sym typeface="Roboto"/>
            </a:endParaRPr>
          </a:p>
          <a:p>
            <a:pPr indent="0" lvl="0" marL="0" rtl="0" algn="l">
              <a:lnSpc>
                <a:spcPct val="150000"/>
              </a:lnSpc>
              <a:spcBef>
                <a:spcPts val="0"/>
              </a:spcBef>
              <a:spcAft>
                <a:spcPts val="0"/>
              </a:spcAft>
              <a:buNone/>
            </a:pPr>
            <a:r>
              <a:rPr lang="en" sz="2000">
                <a:latin typeface="Roboto"/>
                <a:ea typeface="Roboto"/>
                <a:cs typeface="Roboto"/>
                <a:sym typeface="Roboto"/>
              </a:rPr>
              <a:t>Shraven’s </a:t>
            </a:r>
            <a:r>
              <a:rPr lang="en" sz="2000">
                <a:latin typeface="Roboto"/>
                <a:ea typeface="Roboto"/>
                <a:cs typeface="Roboto"/>
                <a:sym typeface="Roboto"/>
              </a:rPr>
              <a:t>Contributions:</a:t>
            </a:r>
            <a:endParaRPr sz="20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Performed the Data Pre Processing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Assisted in Creating the Base Model</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Selected Evaluation Metrics and Evaluated the Model</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Worked on Presentation</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378300" y="2152350"/>
            <a:ext cx="2387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648650" y="2152350"/>
            <a:ext cx="58467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Question</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rPr lang="en"/>
              <a:t>P</a:t>
            </a:r>
            <a:r>
              <a:rPr lang="en"/>
              <a:t>roblem Statement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Research Question</a:t>
            </a:r>
            <a:endParaRPr/>
          </a:p>
        </p:txBody>
      </p:sp>
      <p:sp>
        <p:nvSpPr>
          <p:cNvPr id="107" name="Google Shape;107;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108" name="Google Shape;108;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9" name="Google Shape;109;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10" name="Google Shape;110;p16"/>
          <p:cNvSpPr txBox="1"/>
          <p:nvPr/>
        </p:nvSpPr>
        <p:spPr>
          <a:xfrm>
            <a:off x="311700" y="1017800"/>
            <a:ext cx="6451200" cy="327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 sz="2000">
                <a:latin typeface="Roboto"/>
                <a:ea typeface="Roboto"/>
                <a:cs typeface="Roboto"/>
                <a:sym typeface="Roboto"/>
              </a:rPr>
              <a:t>Problem Statement:</a:t>
            </a:r>
            <a:r>
              <a:rPr b="1" lang="en">
                <a:latin typeface="Roboto"/>
                <a:ea typeface="Roboto"/>
                <a:cs typeface="Roboto"/>
                <a:sym typeface="Roboto"/>
              </a:rPr>
              <a:t> </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This has been solved before using more complex methods however we wanted to accomplish this task using methods discussed in our class.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The goal of this project is to </a:t>
            </a:r>
            <a:r>
              <a:rPr lang="en">
                <a:latin typeface="Roboto"/>
                <a:ea typeface="Roboto"/>
                <a:cs typeface="Roboto"/>
                <a:sym typeface="Roboto"/>
              </a:rPr>
              <a:t>find a</a:t>
            </a:r>
            <a:r>
              <a:rPr lang="en">
                <a:latin typeface="Roboto"/>
                <a:ea typeface="Roboto"/>
                <a:cs typeface="Roboto"/>
                <a:sym typeface="Roboto"/>
              </a:rPr>
              <a:t> way to have a computer summarize a sporting event. For our project we chose to summarize an Atlanta Hawks vs Charlotte Hornets NBA game.</a:t>
            </a:r>
            <a:endParaRPr>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sz="2000">
                <a:latin typeface="Roboto"/>
                <a:ea typeface="Roboto"/>
                <a:cs typeface="Roboto"/>
                <a:sym typeface="Roboto"/>
              </a:rPr>
              <a:t>Research Question:</a:t>
            </a:r>
            <a:r>
              <a:rPr lang="en">
                <a:latin typeface="Roboto"/>
                <a:ea typeface="Roboto"/>
                <a:cs typeface="Roboto"/>
                <a:sym typeface="Roboto"/>
              </a:rPr>
              <a:t>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How can we generate summaries of sporting events to help automate this task and can computers generate a summary that is considered similar to a summary written by a human?</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6762750" y="1383506"/>
            <a:ext cx="2381250" cy="23764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65750" y="2152350"/>
            <a:ext cx="2812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Prior 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a:t>
            </a:r>
            <a:r>
              <a:rPr lang="en"/>
              <a:t>Work</a:t>
            </a:r>
            <a:endParaRPr/>
          </a:p>
        </p:txBody>
      </p:sp>
      <p:sp>
        <p:nvSpPr>
          <p:cNvPr id="122" name="Google Shape;122;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ICompany</a:t>
            </a:r>
            <a:endParaRPr>
              <a:solidFill>
                <a:schemeClr val="lt1"/>
              </a:solidFill>
            </a:endParaRPr>
          </a:p>
        </p:txBody>
      </p:sp>
      <p:sp>
        <p:nvSpPr>
          <p:cNvPr id="123" name="Google Shape;123;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24" name="Google Shape;124;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25" name="Google Shape;125;p18"/>
          <p:cNvSpPr txBox="1"/>
          <p:nvPr/>
        </p:nvSpPr>
        <p:spPr>
          <a:xfrm>
            <a:off x="311700" y="1017800"/>
            <a:ext cx="5960700" cy="3888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b="1" i="1" lang="en">
                <a:latin typeface="Roboto"/>
                <a:ea typeface="Roboto"/>
                <a:cs typeface="Roboto"/>
                <a:sym typeface="Roboto"/>
              </a:rPr>
              <a:t>LSTM vs. GRU vs. Bidirectional RNN for script generation</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The research done in this paper opened up our eyes to the performance of GRUs and it influenced us to also include those in our model</a:t>
            </a:r>
            <a:endParaRPr sz="1200">
              <a:latin typeface="Roboto"/>
              <a:ea typeface="Roboto"/>
              <a:cs typeface="Roboto"/>
              <a:sym typeface="Roboto"/>
            </a:endParaRPr>
          </a:p>
          <a:p>
            <a:pPr indent="0" lvl="0" marL="914400" rtl="0" algn="l">
              <a:lnSpc>
                <a:spcPct val="115000"/>
              </a:lnSpc>
              <a:spcBef>
                <a:spcPts val="0"/>
              </a:spcBef>
              <a:spcAft>
                <a:spcPts val="0"/>
              </a:spcAft>
              <a:buNone/>
            </a:pPr>
            <a:r>
              <a:t/>
            </a:r>
            <a:endParaRPr sz="12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i="1" lang="en">
                <a:latin typeface="Roboto"/>
                <a:ea typeface="Roboto"/>
                <a:cs typeface="Roboto"/>
                <a:sym typeface="Roboto"/>
              </a:rPr>
              <a:t>Context Based Text-Generation Using LSTM Networks</a:t>
            </a:r>
            <a:endParaRPr b="1" i="1">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This paper was beneficial because it gave us more insight on how to use RNNs along with LSTM networks to improve your model when compared to just using a RNN. </a:t>
            </a:r>
            <a:endParaRPr sz="1200">
              <a:latin typeface="Roboto"/>
              <a:ea typeface="Roboto"/>
              <a:cs typeface="Roboto"/>
              <a:sym typeface="Roboto"/>
            </a:endParaRPr>
          </a:p>
          <a:p>
            <a:pPr indent="0" lvl="0" marL="914400" rtl="0" algn="l">
              <a:lnSpc>
                <a:spcPct val="115000"/>
              </a:lnSpc>
              <a:spcBef>
                <a:spcPts val="0"/>
              </a:spcBef>
              <a:spcAft>
                <a:spcPts val="0"/>
              </a:spcAft>
              <a:buNone/>
            </a:pPr>
            <a:r>
              <a:t/>
            </a:r>
            <a:endParaRPr sz="12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i="1" lang="en">
                <a:latin typeface="Roboto"/>
                <a:ea typeface="Roboto"/>
                <a:cs typeface="Roboto"/>
                <a:sym typeface="Roboto"/>
              </a:rPr>
              <a:t>Generating Descriptions of Entity Relationships</a:t>
            </a:r>
            <a:endParaRPr b="1" i="1">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The technique used in this paper to generate text was Data-To-Text. </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The two main issues faced in this paper were having to understand the structured data and generate associated descriptions.</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The model in this paper mentions how it used Attention and as well as a LSTM in the </a:t>
            </a:r>
            <a:r>
              <a:rPr lang="en" sz="1200">
                <a:latin typeface="Roboto"/>
                <a:ea typeface="Roboto"/>
                <a:cs typeface="Roboto"/>
                <a:sym typeface="Roboto"/>
              </a:rPr>
              <a:t>architecture</a:t>
            </a:r>
            <a:r>
              <a:rPr lang="en" sz="1200">
                <a:latin typeface="Roboto"/>
                <a:ea typeface="Roboto"/>
                <a:cs typeface="Roboto"/>
                <a:sym typeface="Roboto"/>
              </a:rPr>
              <a:t> of their model to generate text. </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Goes into detail about the  BLEU metric</a:t>
            </a:r>
            <a:endParaRPr sz="1200">
              <a:latin typeface="Roboto"/>
              <a:ea typeface="Roboto"/>
              <a:cs typeface="Roboto"/>
              <a:sym typeface="Roboto"/>
            </a:endParaRPr>
          </a:p>
        </p:txBody>
      </p:sp>
      <p:pic>
        <p:nvPicPr>
          <p:cNvPr id="126" name="Google Shape;126;p18"/>
          <p:cNvPicPr preferRelativeResize="0"/>
          <p:nvPr/>
        </p:nvPicPr>
        <p:blipFill>
          <a:blip r:embed="rId3">
            <a:alphaModFix/>
          </a:blip>
          <a:stretch>
            <a:fillRect/>
          </a:stretch>
        </p:blipFill>
        <p:spPr>
          <a:xfrm>
            <a:off x="6410000" y="3303625"/>
            <a:ext cx="2566799" cy="1839874"/>
          </a:xfrm>
          <a:prstGeom prst="rect">
            <a:avLst/>
          </a:prstGeom>
          <a:noFill/>
          <a:ln>
            <a:noFill/>
          </a:ln>
        </p:spPr>
      </p:pic>
      <p:pic>
        <p:nvPicPr>
          <p:cNvPr id="127" name="Google Shape;127;p18"/>
          <p:cNvPicPr preferRelativeResize="0"/>
          <p:nvPr/>
        </p:nvPicPr>
        <p:blipFill>
          <a:blip r:embed="rId4">
            <a:alphaModFix/>
          </a:blip>
          <a:stretch>
            <a:fillRect/>
          </a:stretch>
        </p:blipFill>
        <p:spPr>
          <a:xfrm>
            <a:off x="6169950" y="1017795"/>
            <a:ext cx="3046900" cy="215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2824650" y="2152350"/>
            <a:ext cx="34947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a:t>
            </a:r>
            <a:r>
              <a:rPr lang="en"/>
              <a:t>Approach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22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138" name="Google Shape;138;p20"/>
          <p:cNvSpPr/>
          <p:nvPr/>
        </p:nvSpPr>
        <p:spPr>
          <a:xfrm>
            <a:off x="2416113" y="2267850"/>
            <a:ext cx="19464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9" name="Google Shape;139;p20"/>
          <p:cNvSpPr txBox="1"/>
          <p:nvPr>
            <p:ph idx="4294967295" type="body"/>
          </p:nvPr>
        </p:nvSpPr>
        <p:spPr>
          <a:xfrm>
            <a:off x="2749988" y="2414550"/>
            <a:ext cx="161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a:t>
            </a:r>
            <a:r>
              <a:rPr lang="en">
                <a:solidFill>
                  <a:schemeClr val="lt1"/>
                </a:solidFill>
              </a:rPr>
              <a:t>Pre  - Processing</a:t>
            </a:r>
            <a:endParaRPr>
              <a:solidFill>
                <a:schemeClr val="lt1"/>
              </a:solidFill>
            </a:endParaRPr>
          </a:p>
        </p:txBody>
      </p:sp>
      <p:sp>
        <p:nvSpPr>
          <p:cNvPr id="140" name="Google Shape;140;p20"/>
          <p:cNvSpPr/>
          <p:nvPr/>
        </p:nvSpPr>
        <p:spPr>
          <a:xfrm>
            <a:off x="4708088" y="2267850"/>
            <a:ext cx="181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20"/>
          <p:cNvSpPr txBox="1"/>
          <p:nvPr>
            <p:ph idx="4294967295" type="body"/>
          </p:nvPr>
        </p:nvSpPr>
        <p:spPr>
          <a:xfrm>
            <a:off x="5140712" y="2414550"/>
            <a:ext cx="13830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Train the Model</a:t>
            </a:r>
            <a:endParaRPr>
              <a:solidFill>
                <a:schemeClr val="lt1"/>
              </a:solidFill>
            </a:endParaRPr>
          </a:p>
        </p:txBody>
      </p:sp>
      <p:sp>
        <p:nvSpPr>
          <p:cNvPr id="142" name="Google Shape;142;p20"/>
          <p:cNvSpPr/>
          <p:nvPr/>
        </p:nvSpPr>
        <p:spPr>
          <a:xfrm>
            <a:off x="7016688" y="2267850"/>
            <a:ext cx="1815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20"/>
          <p:cNvSpPr txBox="1"/>
          <p:nvPr>
            <p:ph idx="4294967295" type="body"/>
          </p:nvPr>
        </p:nvSpPr>
        <p:spPr>
          <a:xfrm>
            <a:off x="7340262" y="2414550"/>
            <a:ext cx="13830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Generate a Summary</a:t>
            </a:r>
            <a:endParaRPr>
              <a:solidFill>
                <a:schemeClr val="lt1"/>
              </a:solidFill>
            </a:endParaRPr>
          </a:p>
        </p:txBody>
      </p:sp>
      <p:sp>
        <p:nvSpPr>
          <p:cNvPr id="144" name="Google Shape;144;p20"/>
          <p:cNvSpPr/>
          <p:nvPr/>
        </p:nvSpPr>
        <p:spPr>
          <a:xfrm>
            <a:off x="418063" y="2267850"/>
            <a:ext cx="16125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20"/>
          <p:cNvSpPr txBox="1"/>
          <p:nvPr>
            <p:ph idx="4294967295" type="body"/>
          </p:nvPr>
        </p:nvSpPr>
        <p:spPr>
          <a:xfrm>
            <a:off x="573488" y="2414550"/>
            <a:ext cx="13830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Load Data</a:t>
            </a:r>
            <a:endParaRPr>
              <a:solidFill>
                <a:schemeClr val="lt1"/>
              </a:solidFill>
            </a:endParaRPr>
          </a:p>
        </p:txBody>
      </p:sp>
      <p:pic>
        <p:nvPicPr>
          <p:cNvPr id="146" name="Google Shape;146;p20"/>
          <p:cNvPicPr preferRelativeResize="0"/>
          <p:nvPr/>
        </p:nvPicPr>
        <p:blipFill>
          <a:blip r:embed="rId3">
            <a:alphaModFix/>
          </a:blip>
          <a:stretch>
            <a:fillRect/>
          </a:stretch>
        </p:blipFill>
        <p:spPr>
          <a:xfrm>
            <a:off x="5778413" y="88700"/>
            <a:ext cx="2944832" cy="1963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224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Load Data</a:t>
            </a:r>
            <a:endParaRPr/>
          </a:p>
        </p:txBody>
      </p:sp>
      <p:sp>
        <p:nvSpPr>
          <p:cNvPr id="152" name="Google Shape;152;p21"/>
          <p:cNvSpPr txBox="1"/>
          <p:nvPr>
            <p:ph idx="4294967295" type="body"/>
          </p:nvPr>
        </p:nvSpPr>
        <p:spPr>
          <a:xfrm>
            <a:off x="311700" y="1321225"/>
            <a:ext cx="46158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dataset we used for this project was the Rotowire dataset</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Our data consisted of information about every NBA game from 2014 to 2017</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This gave us 4.8k entities of NBA Games for our data</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0" rtl="0" algn="l">
              <a:spcBef>
                <a:spcPts val="0"/>
              </a:spcBef>
              <a:spcAft>
                <a:spcPts val="800"/>
              </a:spcAft>
              <a:buNone/>
            </a:pPr>
            <a:r>
              <a:t/>
            </a:r>
            <a:endParaRPr sz="1600"/>
          </a:p>
        </p:txBody>
      </p:sp>
      <p:sp>
        <p:nvSpPr>
          <p:cNvPr id="153" name="Google Shape;153;p21"/>
          <p:cNvSpPr txBox="1"/>
          <p:nvPr/>
        </p:nvSpPr>
        <p:spPr>
          <a:xfrm>
            <a:off x="4927500" y="1276825"/>
            <a:ext cx="3851700" cy="3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 Example of an Authentic Summary: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Following a week filled with trade rumors , Paul George came out of the All-Star break in fairly unimpressive fashion . In his first four games following the break , George shot a combined 16 - of - 54 ( 29 percent ) from the field and was averaging just 14 points per game over that stretch . However , in his last two games , George has flipped the script entirely and rattled off a pair of incredible offensive performances . Following Monday 's 36 - point performance in the Pacers ' loss to the Hornets , George has now scored a combined 70 points over his last two games and did so while shooting a scorching 27 - of - 44 ( 61 percent ) from the field and 12 - of - 23 ( 52 percent ) from behind the arc . The performances from George on Sunday and Monday were by far his best back - to - back shooting and scoring performances of the season .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