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6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45b28a333_0_2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45b28a333_0_2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45b28a333_0_30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45b28a333_0_3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45b28a333_0_3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45b28a333_0_3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45b28a333_0_3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45b28a333_0_3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映射实体时  </a:t>
            </a:r>
            <a:r>
              <a:rPr lang="zh-CN"/>
              <a:t>不同粒度的层次结构中的子类型的重要性可能不同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考虑权重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45b28a33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45b28a33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45b28a333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45b28a333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具有多种类型的实体应该是直观的,在不同的场景中有各种表现形式。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45b28a333_0_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45b28a333_0_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TKRL是第一种 </a:t>
            </a:r>
            <a:r>
              <a:rPr lang="zh-CN"/>
              <a:t>在层次结构的帮助下 </a:t>
            </a:r>
            <a:r>
              <a:rPr lang="zh-CN"/>
              <a:t>将类型信息明确编码为KG中的多个表示的方法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45b28a333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45b28a333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45b28a333_0_1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45b28a333_0_1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45b28a333_0_1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45b28a333_0_1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45b28a333_0_19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545b28a333_0_1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从</a:t>
            </a:r>
            <a:r>
              <a:rPr lang="zh-CN"/>
              <a:t>类型C构建  特定类型的投影矩阵Mc,  然后在类型c下,将h和t表示为crh, crt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45b28a333_0_2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45b28a333_0_2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实体e的投影矩阵由其对应的各种类型矩阵*权重组成,权重可以是type frequency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定义布局">
  <p:cSld name="AUTOLAYOUT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" name="Google Shape;58;p13"/>
          <p:cNvCxnSpPr/>
          <p:nvPr/>
        </p:nvCxnSpPr>
        <p:spPr>
          <a:xfrm>
            <a:off x="1128750" y="1995025"/>
            <a:ext cx="6886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59" name="Google Shape;59;p13"/>
          <p:cNvSpPr txBox="1"/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1128750" y="2225463"/>
            <a:ext cx="6886500" cy="219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定义布局1">
  <p:cSld name="AUTOLAYOUT_1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3047975" y="2571750"/>
            <a:ext cx="3048000" cy="2571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-25" y="0"/>
            <a:ext cx="3048000" cy="5143500"/>
          </a:xfrm>
          <a:prstGeom prst="rect">
            <a:avLst/>
          </a:prstGeom>
          <a:solidFill>
            <a:srgbClr val="E060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6095975" y="0"/>
            <a:ext cx="3048000" cy="2571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326350" y="283350"/>
            <a:ext cx="2395200" cy="457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374375" y="283350"/>
            <a:ext cx="2395200" cy="170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6412675" y="283350"/>
            <a:ext cx="2395200" cy="170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3" type="body"/>
          </p:nvPr>
        </p:nvSpPr>
        <p:spPr>
          <a:xfrm>
            <a:off x="3374375" y="2855100"/>
            <a:ext cx="2395200" cy="170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4" type="body"/>
          </p:nvPr>
        </p:nvSpPr>
        <p:spPr>
          <a:xfrm>
            <a:off x="6408400" y="2855100"/>
            <a:ext cx="2395200" cy="170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定义布局2">
  <p:cSld name="AUTOLAYOUT_2"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810900" y="772300"/>
            <a:ext cx="7537500" cy="40623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indent="-355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 sz="2000">
                <a:solidFill>
                  <a:srgbClr val="FFFFFF"/>
                </a:solidFill>
              </a:defRPr>
            </a:lvl2pPr>
            <a:lvl3pPr indent="-355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3pPr>
            <a:lvl4pPr indent="-355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 sz="2000">
                <a:solidFill>
                  <a:srgbClr val="FFFFFF"/>
                </a:solidFill>
              </a:defRPr>
            </a:lvl4pPr>
            <a:lvl5pPr indent="-355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 sz="2000">
                <a:solidFill>
                  <a:srgbClr val="FFFFFF"/>
                </a:solidFill>
              </a:defRPr>
            </a:lvl5pPr>
            <a:lvl6pPr indent="-355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6pPr>
            <a:lvl7pPr indent="-355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 sz="2000">
                <a:solidFill>
                  <a:srgbClr val="FFFFFF"/>
                </a:solidFill>
              </a:defRPr>
            </a:lvl7pPr>
            <a:lvl8pPr indent="-355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 sz="2000">
                <a:solidFill>
                  <a:srgbClr val="FFFFFF"/>
                </a:solidFill>
              </a:defRPr>
            </a:lvl8pPr>
            <a:lvl9pPr indent="-355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定义布局3">
  <p:cSld name="AUTOLAYOUT_3"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7177" y="100"/>
            <a:ext cx="9129300" cy="5135400"/>
          </a:xfrm>
          <a:prstGeom prst="rect">
            <a:avLst/>
          </a:prstGeom>
          <a:solidFill>
            <a:srgbClr val="F7F5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 rot="-5400000">
            <a:off x="766417" y="779887"/>
            <a:ext cx="256800" cy="253500"/>
          </a:xfrm>
          <a:prstGeom prst="rtTriangle">
            <a:avLst/>
          </a:prstGeom>
          <a:solidFill>
            <a:srgbClr val="D434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 rot="10800000">
            <a:off x="768098" y="1034930"/>
            <a:ext cx="253500" cy="256800"/>
          </a:xfrm>
          <a:prstGeom prst="rtTriangle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 rot="10800000">
            <a:off x="260887" y="4116242"/>
            <a:ext cx="253500" cy="256800"/>
          </a:xfrm>
          <a:prstGeom prst="rtTriangle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 rot="-5400000">
            <a:off x="259206" y="4888253"/>
            <a:ext cx="256800" cy="253500"/>
          </a:xfrm>
          <a:prstGeom prst="rtTriangle">
            <a:avLst/>
          </a:prstGeom>
          <a:solidFill>
            <a:srgbClr val="D434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 rot="-5400000">
            <a:off x="1780788" y="266365"/>
            <a:ext cx="256800" cy="253500"/>
          </a:xfrm>
          <a:prstGeom prst="rtTriangle">
            <a:avLst/>
          </a:prstGeom>
          <a:solidFill>
            <a:srgbClr val="00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 rot="-5400000">
            <a:off x="1273578" y="4374731"/>
            <a:ext cx="256800" cy="253500"/>
          </a:xfrm>
          <a:prstGeom prst="rtTriangle">
            <a:avLst/>
          </a:prstGeom>
          <a:solidFill>
            <a:srgbClr val="D434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1528759" y="4886714"/>
            <a:ext cx="253500" cy="256800"/>
          </a:xfrm>
          <a:prstGeom prst="rtTriangle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 rot="-5400000">
            <a:off x="2287949" y="1293419"/>
            <a:ext cx="256800" cy="253500"/>
          </a:xfrm>
          <a:prstGeom prst="rtTriangle">
            <a:avLst/>
          </a:prstGeom>
          <a:solidFill>
            <a:srgbClr val="00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 rot="10800000">
            <a:off x="2289631" y="4116242"/>
            <a:ext cx="253500" cy="256800"/>
          </a:xfrm>
          <a:prstGeom prst="rtTriangle">
            <a:avLst/>
          </a:prstGeom>
          <a:solidFill>
            <a:srgbClr val="D434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 rot="10800000">
            <a:off x="3304002" y="521398"/>
            <a:ext cx="253500" cy="256800"/>
          </a:xfrm>
          <a:prstGeom prst="rtTriangle">
            <a:avLst/>
          </a:prstGeom>
          <a:solidFill>
            <a:srgbClr val="D434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 rot="-5400000">
            <a:off x="3302321" y="779887"/>
            <a:ext cx="256800" cy="253500"/>
          </a:xfrm>
          <a:prstGeom prst="rtTriangle">
            <a:avLst/>
          </a:prstGeom>
          <a:solidFill>
            <a:srgbClr val="00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3557502" y="264826"/>
            <a:ext cx="253500" cy="256800"/>
          </a:xfrm>
          <a:prstGeom prst="rtTriangle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3557502" y="778348"/>
            <a:ext cx="253500" cy="256800"/>
          </a:xfrm>
          <a:prstGeom prst="rtTriangle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3050292" y="1291880"/>
            <a:ext cx="253500" cy="256800"/>
          </a:xfrm>
          <a:prstGeom prst="rtTriangle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 rot="-5400000">
            <a:off x="3809532" y="1293419"/>
            <a:ext cx="256800" cy="253500"/>
          </a:xfrm>
          <a:prstGeom prst="rtTriangle">
            <a:avLst/>
          </a:prstGeom>
          <a:solidFill>
            <a:srgbClr val="D434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 rot="5400000">
            <a:off x="3555884" y="4631526"/>
            <a:ext cx="256800" cy="253500"/>
          </a:xfrm>
          <a:prstGeom prst="rtTriangle">
            <a:avLst/>
          </a:prstGeom>
          <a:solidFill>
            <a:srgbClr val="00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 rot="-5400000">
            <a:off x="4316693" y="4888253"/>
            <a:ext cx="256800" cy="253500"/>
          </a:xfrm>
          <a:prstGeom prst="rtTriangle">
            <a:avLst/>
          </a:prstGeom>
          <a:solidFill>
            <a:srgbClr val="D434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 rot="-5400000">
            <a:off x="5331126" y="779887"/>
            <a:ext cx="256800" cy="253500"/>
          </a:xfrm>
          <a:prstGeom prst="rtTriangle">
            <a:avLst/>
          </a:prstGeom>
          <a:solidFill>
            <a:srgbClr val="D434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 rot="10800000">
            <a:off x="5332808" y="1034930"/>
            <a:ext cx="253500" cy="256800"/>
          </a:xfrm>
          <a:prstGeom prst="rtTriangle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 rot="10800000">
            <a:off x="4825597" y="4116242"/>
            <a:ext cx="253500" cy="256800"/>
          </a:xfrm>
          <a:prstGeom prst="rtTriangle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 rot="-5400000">
            <a:off x="4823916" y="4888253"/>
            <a:ext cx="256800" cy="253500"/>
          </a:xfrm>
          <a:prstGeom prst="rtTriangle">
            <a:avLst/>
          </a:prstGeom>
          <a:solidFill>
            <a:srgbClr val="D434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 rot="-5400000">
            <a:off x="6345498" y="266365"/>
            <a:ext cx="256800" cy="253500"/>
          </a:xfrm>
          <a:prstGeom prst="rtTriangle">
            <a:avLst/>
          </a:prstGeom>
          <a:solidFill>
            <a:srgbClr val="00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 rot="10800000">
            <a:off x="5839969" y="4116242"/>
            <a:ext cx="253500" cy="256800"/>
          </a:xfrm>
          <a:prstGeom prst="rtTriangle">
            <a:avLst/>
          </a:prstGeom>
          <a:solidFill>
            <a:srgbClr val="D434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 rot="-5400000">
            <a:off x="5838287" y="4374731"/>
            <a:ext cx="256800" cy="253500"/>
          </a:xfrm>
          <a:prstGeom prst="rtTriangle">
            <a:avLst/>
          </a:prstGeom>
          <a:solidFill>
            <a:srgbClr val="D434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6093469" y="4886714"/>
            <a:ext cx="253500" cy="256800"/>
          </a:xfrm>
          <a:prstGeom prst="rtTriangle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 rot="-5400000">
            <a:off x="6852659" y="1293419"/>
            <a:ext cx="256800" cy="253500"/>
          </a:xfrm>
          <a:prstGeom prst="rtTriangle">
            <a:avLst/>
          </a:prstGeom>
          <a:solidFill>
            <a:srgbClr val="00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 rot="10800000">
            <a:off x="7868712" y="521398"/>
            <a:ext cx="253500" cy="256800"/>
          </a:xfrm>
          <a:prstGeom prst="rtTriangle">
            <a:avLst/>
          </a:prstGeom>
          <a:solidFill>
            <a:srgbClr val="D434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 rot="-5400000">
            <a:off x="7867031" y="779887"/>
            <a:ext cx="256800" cy="253500"/>
          </a:xfrm>
          <a:prstGeom prst="rtTriangle">
            <a:avLst/>
          </a:prstGeom>
          <a:solidFill>
            <a:srgbClr val="00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8122212" y="264826"/>
            <a:ext cx="253500" cy="256800"/>
          </a:xfrm>
          <a:prstGeom prst="rtTriangle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8122212" y="778348"/>
            <a:ext cx="253500" cy="256800"/>
          </a:xfrm>
          <a:prstGeom prst="rtTriangle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7615001" y="1291880"/>
            <a:ext cx="253500" cy="256800"/>
          </a:xfrm>
          <a:prstGeom prst="rtTriangle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 rot="-5400000">
            <a:off x="8374241" y="1293419"/>
            <a:ext cx="256800" cy="253500"/>
          </a:xfrm>
          <a:prstGeom prst="rtTriangle">
            <a:avLst/>
          </a:prstGeom>
          <a:solidFill>
            <a:srgbClr val="D434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 rot="5400000">
            <a:off x="8120593" y="4631526"/>
            <a:ext cx="256800" cy="253500"/>
          </a:xfrm>
          <a:prstGeom prst="rtTriangle">
            <a:avLst/>
          </a:prstGeom>
          <a:solidFill>
            <a:srgbClr val="00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 rot="-5400000">
            <a:off x="8881402" y="4888253"/>
            <a:ext cx="256800" cy="253500"/>
          </a:xfrm>
          <a:prstGeom prst="rtTriangle">
            <a:avLst/>
          </a:prstGeom>
          <a:solidFill>
            <a:srgbClr val="D434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7177" y="1291880"/>
            <a:ext cx="253500" cy="256800"/>
          </a:xfrm>
          <a:prstGeom prst="rtTriangle">
            <a:avLst/>
          </a:prstGeom>
          <a:solidFill>
            <a:srgbClr val="D434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" name="Google Shape;114;p16"/>
          <p:cNvGrpSpPr/>
          <p:nvPr/>
        </p:nvGrpSpPr>
        <p:grpSpPr>
          <a:xfrm>
            <a:off x="7177" y="264826"/>
            <a:ext cx="8875696" cy="4878688"/>
            <a:chOff x="7177" y="264826"/>
            <a:chExt cx="8875696" cy="4878688"/>
          </a:xfrm>
        </p:grpSpPr>
        <p:sp>
          <p:nvSpPr>
            <p:cNvPr id="115" name="Google Shape;115;p16"/>
            <p:cNvSpPr/>
            <p:nvPr/>
          </p:nvSpPr>
          <p:spPr>
            <a:xfrm>
              <a:off x="7177" y="264826"/>
              <a:ext cx="253500" cy="256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7177" y="4886714"/>
              <a:ext cx="253500" cy="256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 rot="10800000">
              <a:off x="768098" y="4629764"/>
              <a:ext cx="253500" cy="256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1528759" y="1291880"/>
              <a:ext cx="253500" cy="256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2543131" y="778348"/>
              <a:ext cx="253500" cy="256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2035920" y="4886714"/>
              <a:ext cx="253500" cy="256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3050292" y="4886714"/>
              <a:ext cx="253500" cy="256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3557502" y="4886714"/>
              <a:ext cx="253500" cy="256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4064663" y="264826"/>
              <a:ext cx="253500" cy="256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4064663" y="778348"/>
              <a:ext cx="253500" cy="256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4064663" y="4373192"/>
              <a:ext cx="253500" cy="256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4571886" y="4886714"/>
              <a:ext cx="253500" cy="256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6093469" y="1291880"/>
              <a:ext cx="253500" cy="256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7107840" y="778348"/>
              <a:ext cx="253500" cy="256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7107840" y="1291880"/>
              <a:ext cx="253500" cy="256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6600630" y="4886714"/>
              <a:ext cx="253500" cy="256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7615001" y="264826"/>
              <a:ext cx="253500" cy="256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7615001" y="4886714"/>
              <a:ext cx="253500" cy="256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8122212" y="4373192"/>
              <a:ext cx="253500" cy="256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8122212" y="4886714"/>
              <a:ext cx="253500" cy="256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8629373" y="264826"/>
              <a:ext cx="253500" cy="256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8629373" y="778348"/>
              <a:ext cx="253500" cy="256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8629373" y="4373192"/>
              <a:ext cx="253500" cy="256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8629373" y="4886714"/>
              <a:ext cx="253500" cy="256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" name="Google Shape;139;p16"/>
          <p:cNvGrpSpPr/>
          <p:nvPr/>
        </p:nvGrpSpPr>
        <p:grpSpPr>
          <a:xfrm>
            <a:off x="1275259" y="7876"/>
            <a:ext cx="7861325" cy="4878688"/>
            <a:chOff x="1275259" y="7876"/>
            <a:chExt cx="7861325" cy="4878688"/>
          </a:xfrm>
        </p:grpSpPr>
        <p:sp>
          <p:nvSpPr>
            <p:cNvPr id="140" name="Google Shape;140;p16"/>
            <p:cNvSpPr/>
            <p:nvPr/>
          </p:nvSpPr>
          <p:spPr>
            <a:xfrm rot="10800000">
              <a:off x="1275259" y="7876"/>
              <a:ext cx="253500" cy="2568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 rot="10800000">
              <a:off x="1275259" y="4116242"/>
              <a:ext cx="253500" cy="2568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 rot="10800000">
              <a:off x="1275259" y="4629764"/>
              <a:ext cx="253500" cy="2568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 rot="10800000">
              <a:off x="2289631" y="521398"/>
              <a:ext cx="253500" cy="2568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 rot="10800000">
              <a:off x="2796841" y="7876"/>
              <a:ext cx="253500" cy="2568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6"/>
            <p:cNvSpPr/>
            <p:nvPr/>
          </p:nvSpPr>
          <p:spPr>
            <a:xfrm rot="10800000">
              <a:off x="2796841" y="4116242"/>
              <a:ext cx="253500" cy="2568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 rot="10800000">
              <a:off x="3811213" y="7876"/>
              <a:ext cx="253500" cy="2568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 rot="10800000">
              <a:off x="3304002" y="1034930"/>
              <a:ext cx="253500" cy="2568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 rot="10800000">
              <a:off x="3304002" y="4116242"/>
              <a:ext cx="253500" cy="2568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 rot="10800000">
              <a:off x="3811213" y="4629764"/>
              <a:ext cx="253500" cy="2568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 rot="10800000">
              <a:off x="4318374" y="521398"/>
              <a:ext cx="253500" cy="2568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 rot="10800000">
              <a:off x="4318374" y="4116242"/>
              <a:ext cx="253500" cy="2568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 rot="10800000">
              <a:off x="5332808" y="4629764"/>
              <a:ext cx="253500" cy="2568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 rot="10800000">
              <a:off x="5839969" y="4629764"/>
              <a:ext cx="253500" cy="2568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 rot="10800000">
              <a:off x="6854340" y="521398"/>
              <a:ext cx="253500" cy="2568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 rot="10800000">
              <a:off x="7361551" y="7876"/>
              <a:ext cx="253500" cy="2568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 rot="10800000">
              <a:off x="6854340" y="4116242"/>
              <a:ext cx="253500" cy="2568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 rot="10800000">
              <a:off x="7361551" y="4116242"/>
              <a:ext cx="253500" cy="2568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 rot="10800000">
              <a:off x="8375923" y="7876"/>
              <a:ext cx="253500" cy="2568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 rot="10800000">
              <a:off x="7868712" y="1034930"/>
              <a:ext cx="253500" cy="2568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 rot="10800000">
              <a:off x="7868712" y="4116242"/>
              <a:ext cx="253500" cy="2568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6"/>
            <p:cNvSpPr/>
            <p:nvPr/>
          </p:nvSpPr>
          <p:spPr>
            <a:xfrm rot="10800000">
              <a:off x="7868712" y="4629764"/>
              <a:ext cx="253500" cy="2568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6"/>
            <p:cNvSpPr/>
            <p:nvPr/>
          </p:nvSpPr>
          <p:spPr>
            <a:xfrm rot="10800000">
              <a:off x="8375923" y="4629764"/>
              <a:ext cx="253500" cy="2568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 rot="10800000">
              <a:off x="8883084" y="7876"/>
              <a:ext cx="253500" cy="2568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 rot="10800000">
              <a:off x="8883084" y="521398"/>
              <a:ext cx="253500" cy="2568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6"/>
            <p:cNvSpPr/>
            <p:nvPr/>
          </p:nvSpPr>
          <p:spPr>
            <a:xfrm rot="10800000">
              <a:off x="8883084" y="4116242"/>
              <a:ext cx="253500" cy="2568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" name="Google Shape;166;p16"/>
          <p:cNvGrpSpPr/>
          <p:nvPr/>
        </p:nvGrpSpPr>
        <p:grpSpPr>
          <a:xfrm>
            <a:off x="260856" y="264715"/>
            <a:ext cx="8875696" cy="4878688"/>
            <a:chOff x="260856" y="264715"/>
            <a:chExt cx="8875696" cy="4878688"/>
          </a:xfrm>
        </p:grpSpPr>
        <p:sp>
          <p:nvSpPr>
            <p:cNvPr id="167" name="Google Shape;167;p16"/>
            <p:cNvSpPr/>
            <p:nvPr/>
          </p:nvSpPr>
          <p:spPr>
            <a:xfrm rot="-5400000">
              <a:off x="259206" y="4374731"/>
              <a:ext cx="256800" cy="2535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 rot="-5400000">
              <a:off x="766417" y="4888253"/>
              <a:ext cx="256800" cy="2535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 rot="-5400000">
              <a:off x="1780788" y="779887"/>
              <a:ext cx="256800" cy="2535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6"/>
            <p:cNvSpPr/>
            <p:nvPr/>
          </p:nvSpPr>
          <p:spPr>
            <a:xfrm rot="-5400000">
              <a:off x="1780788" y="4374731"/>
              <a:ext cx="256800" cy="2535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6"/>
            <p:cNvSpPr/>
            <p:nvPr/>
          </p:nvSpPr>
          <p:spPr>
            <a:xfrm rot="-5400000">
              <a:off x="2287949" y="266365"/>
              <a:ext cx="256800" cy="2535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6"/>
            <p:cNvSpPr/>
            <p:nvPr/>
          </p:nvSpPr>
          <p:spPr>
            <a:xfrm rot="-5400000">
              <a:off x="2287949" y="779887"/>
              <a:ext cx="256800" cy="2535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2543131" y="1291880"/>
              <a:ext cx="253500" cy="2568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 rot="-5400000">
              <a:off x="2795160" y="4374731"/>
              <a:ext cx="256800" cy="2535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 rot="-5400000">
              <a:off x="3302321" y="4374731"/>
              <a:ext cx="256800" cy="2535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 rot="-5400000">
              <a:off x="4316693" y="266365"/>
              <a:ext cx="256800" cy="2535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 rot="-5400000">
              <a:off x="4823916" y="4374731"/>
              <a:ext cx="256800" cy="2535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 rot="-5400000">
              <a:off x="5331126" y="4888253"/>
              <a:ext cx="256800" cy="2535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 rot="-5400000">
              <a:off x="6345498" y="779887"/>
              <a:ext cx="256800" cy="2535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 rot="-5400000">
              <a:off x="6345498" y="4374731"/>
              <a:ext cx="256800" cy="2535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 rot="-5400000">
              <a:off x="6852659" y="266365"/>
              <a:ext cx="256800" cy="2535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 rot="-5400000">
              <a:off x="7359870" y="4374731"/>
              <a:ext cx="256800" cy="2535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 rot="-5400000">
              <a:off x="7867031" y="4374731"/>
              <a:ext cx="256800" cy="2535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 rot="-5400000">
              <a:off x="8881402" y="266365"/>
              <a:ext cx="256800" cy="2535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 rot="-5400000">
              <a:off x="8881402" y="4374731"/>
              <a:ext cx="256800" cy="2535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" name="Google Shape;186;p16"/>
          <p:cNvGrpSpPr/>
          <p:nvPr/>
        </p:nvGrpSpPr>
        <p:grpSpPr>
          <a:xfrm>
            <a:off x="514419" y="7988"/>
            <a:ext cx="8368486" cy="4878688"/>
            <a:chOff x="514419" y="7988"/>
            <a:chExt cx="8368486" cy="4878688"/>
          </a:xfrm>
        </p:grpSpPr>
        <p:sp>
          <p:nvSpPr>
            <p:cNvPr id="187" name="Google Shape;187;p16"/>
            <p:cNvSpPr/>
            <p:nvPr/>
          </p:nvSpPr>
          <p:spPr>
            <a:xfrm rot="5400000">
              <a:off x="2034301" y="4631526"/>
              <a:ext cx="256800" cy="253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 rot="5400000">
              <a:off x="3048673" y="4118004"/>
              <a:ext cx="256800" cy="253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 rot="5400000">
              <a:off x="3555884" y="4118004"/>
              <a:ext cx="256800" cy="253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 rot="5400000">
              <a:off x="4063045" y="4118004"/>
              <a:ext cx="256800" cy="253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1" name="Google Shape;191;p16"/>
            <p:cNvGrpSpPr/>
            <p:nvPr/>
          </p:nvGrpSpPr>
          <p:grpSpPr>
            <a:xfrm>
              <a:off x="514419" y="7988"/>
              <a:ext cx="8368486" cy="4878688"/>
              <a:chOff x="514419" y="7988"/>
              <a:chExt cx="8368486" cy="4878688"/>
            </a:xfrm>
          </p:grpSpPr>
          <p:sp>
            <p:nvSpPr>
              <p:cNvPr id="192" name="Google Shape;192;p16"/>
              <p:cNvSpPr/>
              <p:nvPr/>
            </p:nvSpPr>
            <p:spPr>
              <a:xfrm rot="5400000">
                <a:off x="512769" y="523160"/>
                <a:ext cx="256800" cy="253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6"/>
              <p:cNvSpPr/>
              <p:nvPr/>
            </p:nvSpPr>
            <p:spPr>
              <a:xfrm rot="5400000">
                <a:off x="1019930" y="9638"/>
                <a:ext cx="256800" cy="253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6"/>
              <p:cNvSpPr/>
              <p:nvPr/>
            </p:nvSpPr>
            <p:spPr>
              <a:xfrm rot="5400000">
                <a:off x="2034301" y="1036692"/>
                <a:ext cx="256800" cy="253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6"/>
              <p:cNvSpPr/>
              <p:nvPr/>
            </p:nvSpPr>
            <p:spPr>
              <a:xfrm rot="5400000">
                <a:off x="2541512" y="1036692"/>
                <a:ext cx="256800" cy="253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6"/>
              <p:cNvSpPr/>
              <p:nvPr/>
            </p:nvSpPr>
            <p:spPr>
              <a:xfrm rot="5400000">
                <a:off x="3048673" y="1036692"/>
                <a:ext cx="256800" cy="253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6"/>
              <p:cNvSpPr/>
              <p:nvPr/>
            </p:nvSpPr>
            <p:spPr>
              <a:xfrm rot="5400000">
                <a:off x="4063045" y="523160"/>
                <a:ext cx="256800" cy="253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6"/>
              <p:cNvSpPr/>
              <p:nvPr/>
            </p:nvSpPr>
            <p:spPr>
              <a:xfrm rot="5400000">
                <a:off x="5077478" y="523160"/>
                <a:ext cx="256800" cy="253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6"/>
              <p:cNvSpPr/>
              <p:nvPr/>
            </p:nvSpPr>
            <p:spPr>
              <a:xfrm rot="5400000">
                <a:off x="5584639" y="9638"/>
                <a:ext cx="256800" cy="253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6"/>
              <p:cNvSpPr/>
              <p:nvPr/>
            </p:nvSpPr>
            <p:spPr>
              <a:xfrm rot="5400000">
                <a:off x="6599011" y="1036692"/>
                <a:ext cx="256800" cy="253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6"/>
              <p:cNvSpPr/>
              <p:nvPr/>
            </p:nvSpPr>
            <p:spPr>
              <a:xfrm rot="5400000">
                <a:off x="7106222" y="1036692"/>
                <a:ext cx="256800" cy="253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6"/>
              <p:cNvSpPr/>
              <p:nvPr/>
            </p:nvSpPr>
            <p:spPr>
              <a:xfrm rot="5400000">
                <a:off x="6599011" y="4631526"/>
                <a:ext cx="256800" cy="253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6"/>
              <p:cNvSpPr/>
              <p:nvPr/>
            </p:nvSpPr>
            <p:spPr>
              <a:xfrm rot="5400000">
                <a:off x="7613383" y="1036692"/>
                <a:ext cx="256800" cy="253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6"/>
              <p:cNvSpPr/>
              <p:nvPr/>
            </p:nvSpPr>
            <p:spPr>
              <a:xfrm rot="5400000">
                <a:off x="7613383" y="4118004"/>
                <a:ext cx="256800" cy="253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6"/>
              <p:cNvSpPr/>
              <p:nvPr/>
            </p:nvSpPr>
            <p:spPr>
              <a:xfrm rot="5400000">
                <a:off x="8120593" y="4118004"/>
                <a:ext cx="256800" cy="253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6"/>
              <p:cNvSpPr/>
              <p:nvPr/>
            </p:nvSpPr>
            <p:spPr>
              <a:xfrm rot="5400000">
                <a:off x="8627754" y="9638"/>
                <a:ext cx="256800" cy="253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6"/>
              <p:cNvSpPr/>
              <p:nvPr/>
            </p:nvSpPr>
            <p:spPr>
              <a:xfrm rot="5400000">
                <a:off x="8627754" y="523160"/>
                <a:ext cx="256800" cy="253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6"/>
              <p:cNvSpPr/>
              <p:nvPr/>
            </p:nvSpPr>
            <p:spPr>
              <a:xfrm rot="5400000">
                <a:off x="8627754" y="4118004"/>
                <a:ext cx="256800" cy="253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6"/>
              <p:cNvSpPr/>
              <p:nvPr/>
            </p:nvSpPr>
            <p:spPr>
              <a:xfrm rot="5400000">
                <a:off x="8627754" y="4631526"/>
                <a:ext cx="256800" cy="253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0" name="Google Shape;210;p16"/>
          <p:cNvSpPr txBox="1"/>
          <p:nvPr>
            <p:ph idx="1" type="body"/>
          </p:nvPr>
        </p:nvSpPr>
        <p:spPr>
          <a:xfrm>
            <a:off x="843275" y="1879850"/>
            <a:ext cx="7525200" cy="1902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 sz="1800">
                <a:solidFill>
                  <a:srgbClr val="000000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>
                <a:solidFill>
                  <a:srgbClr val="000000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 sz="1400">
                <a:solidFill>
                  <a:srgbClr val="000000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>
                <a:solidFill>
                  <a:srgbClr val="000000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 sz="1400">
                <a:solidFill>
                  <a:srgbClr val="000000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>
                <a:solidFill>
                  <a:srgbClr val="000000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11" name="Google Shape;211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00000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定义布局5">
  <p:cSld name="AUTOLAYOUT_5">
    <p:bg>
      <p:bgPr>
        <a:solidFill>
          <a:srgbClr val="FFFFFF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 rot="5400000">
            <a:off x="714198" y="47725"/>
            <a:ext cx="857400" cy="762000"/>
          </a:xfrm>
          <a:prstGeom prst="triangle">
            <a:avLst>
              <a:gd fmla="val 50000" name="adj"/>
            </a:avLst>
          </a:prstGeom>
          <a:solidFill>
            <a:srgbClr val="EAD1D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 flipH="1" rot="-5400000">
            <a:off x="928672" y="-166420"/>
            <a:ext cx="428700" cy="762000"/>
          </a:xfrm>
          <a:prstGeom prst="rtTriangle">
            <a:avLst/>
          </a:prstGeom>
          <a:solidFill>
            <a:srgbClr val="EAD1D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7"/>
          <p:cNvSpPr txBox="1"/>
          <p:nvPr>
            <p:ph type="title"/>
          </p:nvPr>
        </p:nvSpPr>
        <p:spPr>
          <a:xfrm>
            <a:off x="762025" y="1189150"/>
            <a:ext cx="7620000" cy="857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217" name="Google Shape;217;p17"/>
          <p:cNvSpPr txBox="1"/>
          <p:nvPr>
            <p:ph idx="1" type="body"/>
          </p:nvPr>
        </p:nvSpPr>
        <p:spPr>
          <a:xfrm>
            <a:off x="762025" y="2253000"/>
            <a:ext cx="7620000" cy="2334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●"/>
              <a:defRPr sz="2000">
                <a:solidFill>
                  <a:srgbClr val="616161"/>
                </a:solidFill>
              </a:defRPr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218" name="Google Shape;21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定义布局4">
  <p:cSld name="AUTOLAYOUT_6">
    <p:bg>
      <p:bgPr>
        <a:solidFill>
          <a:srgbClr val="FFFFFF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8"/>
          <p:cNvSpPr txBox="1"/>
          <p:nvPr>
            <p:ph type="title"/>
          </p:nvPr>
        </p:nvSpPr>
        <p:spPr>
          <a:xfrm>
            <a:off x="311700" y="2540450"/>
            <a:ext cx="3119700" cy="203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2" name="Google Shape;222;p18"/>
          <p:cNvSpPr txBox="1"/>
          <p:nvPr>
            <p:ph idx="1" type="body"/>
          </p:nvPr>
        </p:nvSpPr>
        <p:spPr>
          <a:xfrm>
            <a:off x="3529200" y="2540500"/>
            <a:ext cx="2616300" cy="203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3" name="Google Shape;223;p18"/>
          <p:cNvSpPr txBox="1"/>
          <p:nvPr>
            <p:ph idx="2" type="body"/>
          </p:nvPr>
        </p:nvSpPr>
        <p:spPr>
          <a:xfrm>
            <a:off x="6220075" y="2540500"/>
            <a:ext cx="2616300" cy="203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4" name="Google Shape;22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定义布局6">
  <p:cSld name="AUTOLAYOUT_7">
    <p:bg>
      <p:bgPr>
        <a:solidFill>
          <a:srgbClr val="FFFFFF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TKRL</a:t>
            </a:r>
            <a:endParaRPr/>
          </a:p>
        </p:txBody>
      </p:sp>
      <p:sp>
        <p:nvSpPr>
          <p:cNvPr id="233" name="Google Shape;233;p2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Representation Learning OF KG With Hierarchical Types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"/>
          <p:cNvSpPr txBox="1"/>
          <p:nvPr>
            <p:ph idx="1" type="body"/>
          </p:nvPr>
        </p:nvSpPr>
        <p:spPr>
          <a:xfrm>
            <a:off x="311700" y="2805950"/>
            <a:ext cx="8736300" cy="17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Crh表示给定关系r的头部类型集.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投影矩阵Mrt的尾实体和头实体将具有相同的形式.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Mc是type c的投影矩阵.</a:t>
            </a:r>
            <a:endParaRPr/>
          </a:p>
        </p:txBody>
      </p:sp>
      <p:pic>
        <p:nvPicPr>
          <p:cNvPr id="290" name="Google Shape;2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200" y="291350"/>
            <a:ext cx="58293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200" y="319075"/>
            <a:ext cx="5743575" cy="450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"/>
          <p:cNvSpPr txBox="1"/>
          <p:nvPr>
            <p:ph type="title"/>
          </p:nvPr>
        </p:nvSpPr>
        <p:spPr>
          <a:xfrm>
            <a:off x="311700" y="530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Recursive Hierarchy Encoder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1"/>
          <p:cNvSpPr txBox="1"/>
          <p:nvPr>
            <p:ph idx="1" type="body"/>
          </p:nvPr>
        </p:nvSpPr>
        <p:spPr>
          <a:xfrm>
            <a:off x="311700" y="1152475"/>
            <a:ext cx="274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在投影过程中，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实体（例如威廉莎士比亚）将首先映射到更通用的子类型空间（例如书）然后被顺序地映射到更精确的子类型空间（例如，书籍/作者）。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矩阵Mc的设计如下：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2" name="Google Shape;302;p31"/>
          <p:cNvPicPr preferRelativeResize="0"/>
          <p:nvPr/>
        </p:nvPicPr>
        <p:blipFill rotWithShape="1">
          <a:blip r:embed="rId3">
            <a:alphaModFix/>
          </a:blip>
          <a:srcRect b="0" l="0" r="0" t="3053"/>
          <a:stretch/>
        </p:blipFill>
        <p:spPr>
          <a:xfrm>
            <a:off x="3125775" y="1310850"/>
            <a:ext cx="5790999" cy="260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Weighted Hierarchy Encoder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8" name="Google Shape;3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075" y="946325"/>
            <a:ext cx="4673403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2"/>
          <p:cNvSpPr txBox="1"/>
          <p:nvPr/>
        </p:nvSpPr>
        <p:spPr>
          <a:xfrm>
            <a:off x="394325" y="1193600"/>
            <a:ext cx="3889800" cy="29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Proxima Nova"/>
                <a:ea typeface="Proxima Nova"/>
                <a:cs typeface="Proxima Nova"/>
                <a:sym typeface="Proxima Nova"/>
              </a:rPr>
              <a:t>不同投影矩阵*权重相加.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Proxima Nova"/>
                <a:ea typeface="Proxima Nova"/>
                <a:cs typeface="Proxima Nova"/>
                <a:sym typeface="Proxima Nova"/>
              </a:rPr>
              <a:t>权重由右式决定.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Proxima Nova"/>
                <a:ea typeface="Proxima Nova"/>
                <a:cs typeface="Proxima Nova"/>
                <a:sym typeface="Proxima Nova"/>
              </a:rPr>
              <a:t>比例下降加权策略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/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Point</a:t>
            </a:r>
            <a:endParaRPr/>
          </a:p>
        </p:txBody>
      </p:sp>
      <p:sp>
        <p:nvSpPr>
          <p:cNvPr id="239" name="Google Shape;239;p21"/>
          <p:cNvSpPr txBox="1"/>
          <p:nvPr>
            <p:ph idx="1" type="body"/>
          </p:nvPr>
        </p:nvSpPr>
        <p:spPr>
          <a:xfrm>
            <a:off x="1128750" y="2225463"/>
            <a:ext cx="6886500" cy="21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zh-CN"/>
              <a:t>大多数论文只关注三元组的信息,忽略了知识图谱中丰富的层次信息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22"/>
          <p:cNvPicPr preferRelativeResize="0"/>
          <p:nvPr/>
        </p:nvPicPr>
        <p:blipFill rotWithShape="1">
          <a:blip r:embed="rId3">
            <a:alphaModFix amt="80000"/>
          </a:blip>
          <a:srcRect b="0" l="8581" r="8589" t="0"/>
          <a:stretch/>
        </p:blipFill>
        <p:spPr>
          <a:xfrm>
            <a:off x="0" y="0"/>
            <a:ext cx="9144004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2"/>
          <p:cNvSpPr txBox="1"/>
          <p:nvPr>
            <p:ph idx="1" type="body"/>
          </p:nvPr>
        </p:nvSpPr>
        <p:spPr>
          <a:xfrm>
            <a:off x="810900" y="772300"/>
            <a:ext cx="7537500" cy="40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CN"/>
              <a:t>表1:表示三元组与它的部分hierarchical types,实箭头表示重要的部分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"/>
          <p:cNvSpPr txBox="1"/>
          <p:nvPr>
            <p:ph idx="1" type="body"/>
          </p:nvPr>
        </p:nvSpPr>
        <p:spPr>
          <a:xfrm>
            <a:off x="843275" y="1879850"/>
            <a:ext cx="7525200" cy="19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TKRL is the first method which explicitly </a:t>
            </a:r>
            <a:r>
              <a:rPr lang="zh-CN" sz="2400">
                <a:solidFill>
                  <a:srgbClr val="CC4125"/>
                </a:solidFill>
              </a:rPr>
              <a:t>encodes type information into multiple representations in KGs</a:t>
            </a:r>
            <a:r>
              <a:rPr lang="zh-CN" sz="2400"/>
              <a:t> with the help of hierarchical structures.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"/>
          <p:cNvSpPr txBox="1"/>
          <p:nvPr>
            <p:ph type="title"/>
          </p:nvPr>
        </p:nvSpPr>
        <p:spPr>
          <a:xfrm>
            <a:off x="326350" y="283350"/>
            <a:ext cx="2395200" cy="45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TKRL: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</a:t>
            </a:r>
            <a:r>
              <a:rPr lang="zh-CN"/>
              <a:t>ype-embodied Knowledge Representation Learning	</a:t>
            </a:r>
            <a:endParaRPr/>
          </a:p>
        </p:txBody>
      </p:sp>
      <p:sp>
        <p:nvSpPr>
          <p:cNvPr id="256" name="Google Shape;256;p24"/>
          <p:cNvSpPr txBox="1"/>
          <p:nvPr>
            <p:ph idx="1" type="body"/>
          </p:nvPr>
        </p:nvSpPr>
        <p:spPr>
          <a:xfrm>
            <a:off x="3374375" y="283350"/>
            <a:ext cx="2395200" cy="17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观点: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实体应该有不同Types的多种Representations</a:t>
            </a:r>
            <a:endParaRPr/>
          </a:p>
        </p:txBody>
      </p:sp>
      <p:sp>
        <p:nvSpPr>
          <p:cNvPr id="257" name="Google Shape;257;p24"/>
          <p:cNvSpPr txBox="1"/>
          <p:nvPr>
            <p:ph idx="2" type="body"/>
          </p:nvPr>
        </p:nvSpPr>
        <p:spPr>
          <a:xfrm>
            <a:off x="6412675" y="283350"/>
            <a:ext cx="2395200" cy="17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方式: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将Hierarchical Types看做是实体的投影矩阵</a:t>
            </a:r>
            <a:endParaRPr/>
          </a:p>
        </p:txBody>
      </p:sp>
      <p:sp>
        <p:nvSpPr>
          <p:cNvPr id="258" name="Google Shape;258;p24"/>
          <p:cNvSpPr txBox="1"/>
          <p:nvPr>
            <p:ph idx="3" type="body"/>
          </p:nvPr>
        </p:nvSpPr>
        <p:spPr>
          <a:xfrm>
            <a:off x="3374375" y="2855100"/>
            <a:ext cx="2395200" cy="17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实现: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两种encoders用于建立Hierarchical structures</a:t>
            </a:r>
            <a:endParaRPr/>
          </a:p>
        </p:txBody>
      </p:sp>
      <p:sp>
        <p:nvSpPr>
          <p:cNvPr id="259" name="Google Shape;259;p24"/>
          <p:cNvSpPr txBox="1"/>
          <p:nvPr>
            <p:ph idx="4" type="body"/>
          </p:nvPr>
        </p:nvSpPr>
        <p:spPr>
          <a:xfrm>
            <a:off x="6408400" y="2855100"/>
            <a:ext cx="2395200" cy="17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约束: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type information 同时也是Constraints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 txBox="1"/>
          <p:nvPr>
            <p:ph type="title"/>
          </p:nvPr>
        </p:nvSpPr>
        <p:spPr>
          <a:xfrm>
            <a:off x="762025" y="1189150"/>
            <a:ext cx="7620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实现</a:t>
            </a:r>
            <a:endParaRPr/>
          </a:p>
        </p:txBody>
      </p:sp>
      <p:sp>
        <p:nvSpPr>
          <p:cNvPr id="265" name="Google Shape;265;p25"/>
          <p:cNvSpPr txBox="1"/>
          <p:nvPr>
            <p:ph idx="1" type="body"/>
          </p:nvPr>
        </p:nvSpPr>
        <p:spPr>
          <a:xfrm>
            <a:off x="762025" y="2253000"/>
            <a:ext cx="7620000" cy="23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CN"/>
              <a:t>在构造实体的投影矩阵时考虑Type Information.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CN"/>
              <a:t>使用两个”分层类型编码器”来建模分层结构.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CN"/>
              <a:t>类型信息也被用作关系特定类型约束.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26"/>
          <p:cNvPicPr preferRelativeResize="0"/>
          <p:nvPr/>
        </p:nvPicPr>
        <p:blipFill rotWithShape="1">
          <a:blip r:embed="rId3">
            <a:alphaModFix/>
          </a:blip>
          <a:srcRect b="2409" l="-19986" r="-19972" t="-2410"/>
          <a:stretch/>
        </p:blipFill>
        <p:spPr>
          <a:xfrm>
            <a:off x="0" y="0"/>
            <a:ext cx="9144003" cy="2209447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6"/>
          <p:cNvSpPr txBox="1"/>
          <p:nvPr>
            <p:ph type="title"/>
          </p:nvPr>
        </p:nvSpPr>
        <p:spPr>
          <a:xfrm>
            <a:off x="311700" y="2540450"/>
            <a:ext cx="3119700" cy="20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2"/>
                </a:solidFill>
              </a:rPr>
              <a:t>H</a:t>
            </a:r>
            <a:r>
              <a:rPr lang="zh-CN">
                <a:solidFill>
                  <a:schemeClr val="dk2"/>
                </a:solidFill>
              </a:rPr>
              <a:t>ierarchical Type Structure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2" name="Google Shape;272;p26"/>
          <p:cNvSpPr txBox="1"/>
          <p:nvPr>
            <p:ph idx="1" type="body"/>
          </p:nvPr>
        </p:nvSpPr>
        <p:spPr>
          <a:xfrm>
            <a:off x="5991025" y="2540450"/>
            <a:ext cx="2616300" cy="20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Type C 有 k 层,c(i)就是第i个子层.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第一层作为最精准的sub-type.最后一层是最普遍的sub-type.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自底向上的构建.</a:t>
            </a:r>
            <a:endParaRPr/>
          </a:p>
        </p:txBody>
      </p:sp>
      <p:sp>
        <p:nvSpPr>
          <p:cNvPr id="273" name="Google Shape;273;p26"/>
          <p:cNvSpPr txBox="1"/>
          <p:nvPr>
            <p:ph idx="2" type="body"/>
          </p:nvPr>
        </p:nvSpPr>
        <p:spPr>
          <a:xfrm>
            <a:off x="3175625" y="2540450"/>
            <a:ext cx="2616300" cy="20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实体在不同的场景中扮演不同的角色.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不同粒度的语义概念被认为是不同层次的子类型.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27"/>
          <p:cNvPicPr preferRelativeResize="0"/>
          <p:nvPr/>
        </p:nvPicPr>
        <p:blipFill rotWithShape="1">
          <a:blip r:embed="rId3">
            <a:alphaModFix/>
          </a:blip>
          <a:srcRect b="-1103" l="-930" r="929" t="-1114"/>
          <a:stretch/>
        </p:blipFill>
        <p:spPr>
          <a:xfrm>
            <a:off x="0" y="0"/>
            <a:ext cx="91972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普通形式的Encoder</a:t>
            </a:r>
            <a:endParaRPr/>
          </a:p>
        </p:txBody>
      </p:sp>
      <p:pic>
        <p:nvPicPr>
          <p:cNvPr id="284" name="Google Shape;2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875" y="1218038"/>
            <a:ext cx="5810250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