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1" r:id="rId6"/>
    <p:sldId id="262" r:id="rId7"/>
    <p:sldId id="263" r:id="rId8"/>
    <p:sldId id="266" r:id="rId9"/>
    <p:sldId id="264" r:id="rId10"/>
    <p:sldId id="265" r:id="rId11"/>
    <p:sldId id="267" r:id="rId12"/>
    <p:sldId id="275" r:id="rId13"/>
    <p:sldId id="268" r:id="rId14"/>
    <p:sldId id="269" r:id="rId15"/>
    <p:sldId id="270" r:id="rId16"/>
    <p:sldId id="271" r:id="rId17"/>
    <p:sldId id="273" r:id="rId18"/>
    <p:sldId id="272" r:id="rId19"/>
    <p:sldId id="274" r:id="rId20"/>
    <p:sldId id="276" r:id="rId21"/>
    <p:sldId id="277" r:id="rId22"/>
    <p:sldId id="278" r:id="rId23"/>
    <p:sldId id="279"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56FE93-6D06-4602-B790-BFA2414D70C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1767FB3-76EE-4ED0-8331-0A774DAAB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BACFF07-90DA-4AA4-A0CA-F6D0B65A4BEE}"/>
              </a:ext>
            </a:extLst>
          </p:cNvPr>
          <p:cNvSpPr>
            <a:spLocks noGrp="1"/>
          </p:cNvSpPr>
          <p:nvPr>
            <p:ph type="dt" sz="half" idx="10"/>
          </p:nvPr>
        </p:nvSpPr>
        <p:spPr/>
        <p:txBody>
          <a:bodyPr/>
          <a:lstStyle/>
          <a:p>
            <a:fld id="{7230D9CE-FC4B-4F7A-B443-B5D45762D0DE}" type="datetimeFigureOut">
              <a:rPr lang="zh-TW" altLang="en-US" smtClean="0"/>
              <a:t>2023/10/17</a:t>
            </a:fld>
            <a:endParaRPr lang="zh-TW" altLang="en-US"/>
          </a:p>
        </p:txBody>
      </p:sp>
      <p:sp>
        <p:nvSpPr>
          <p:cNvPr id="5" name="頁尾版面配置區 4">
            <a:extLst>
              <a:ext uri="{FF2B5EF4-FFF2-40B4-BE49-F238E27FC236}">
                <a16:creationId xmlns:a16="http://schemas.microsoft.com/office/drawing/2014/main" id="{7C8BF41D-911D-4813-A21D-D06A686954A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2969F6-6E6B-43CD-BE38-F796930AC30D}"/>
              </a:ext>
            </a:extLst>
          </p:cNvPr>
          <p:cNvSpPr>
            <a:spLocks noGrp="1"/>
          </p:cNvSpPr>
          <p:nvPr>
            <p:ph type="sldNum" sz="quarter" idx="12"/>
          </p:nvPr>
        </p:nvSpPr>
        <p:spPr/>
        <p:txBody>
          <a:body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97381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075655-35BB-4200-AAFD-08677CFDE6E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61CE3A0-9132-45F2-B483-6491C6BD97E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5F37A05-B68B-4FCB-AF71-A5F442941F9F}"/>
              </a:ext>
            </a:extLst>
          </p:cNvPr>
          <p:cNvSpPr>
            <a:spLocks noGrp="1"/>
          </p:cNvSpPr>
          <p:nvPr>
            <p:ph type="dt" sz="half" idx="10"/>
          </p:nvPr>
        </p:nvSpPr>
        <p:spPr/>
        <p:txBody>
          <a:bodyPr/>
          <a:lstStyle/>
          <a:p>
            <a:fld id="{7230D9CE-FC4B-4F7A-B443-B5D45762D0DE}" type="datetimeFigureOut">
              <a:rPr lang="zh-TW" altLang="en-US" smtClean="0"/>
              <a:t>2023/10/17</a:t>
            </a:fld>
            <a:endParaRPr lang="zh-TW" altLang="en-US"/>
          </a:p>
        </p:txBody>
      </p:sp>
      <p:sp>
        <p:nvSpPr>
          <p:cNvPr id="5" name="頁尾版面配置區 4">
            <a:extLst>
              <a:ext uri="{FF2B5EF4-FFF2-40B4-BE49-F238E27FC236}">
                <a16:creationId xmlns:a16="http://schemas.microsoft.com/office/drawing/2014/main" id="{4DF051DC-7BDA-49E5-BB27-53A064A4103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776F97-CF1B-490C-BD3B-9B4D1A2721BE}"/>
              </a:ext>
            </a:extLst>
          </p:cNvPr>
          <p:cNvSpPr>
            <a:spLocks noGrp="1"/>
          </p:cNvSpPr>
          <p:nvPr>
            <p:ph type="sldNum" sz="quarter" idx="12"/>
          </p:nvPr>
        </p:nvSpPr>
        <p:spPr/>
        <p:txBody>
          <a:body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98135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C0EA076-2507-4111-9BC9-7CB63F0246D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2A2770A-58DC-4698-B3F4-CBF48947ECF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AD0B199-5F9C-4A1A-8E7E-ACF5C1B81758}"/>
              </a:ext>
            </a:extLst>
          </p:cNvPr>
          <p:cNvSpPr>
            <a:spLocks noGrp="1"/>
          </p:cNvSpPr>
          <p:nvPr>
            <p:ph type="dt" sz="half" idx="10"/>
          </p:nvPr>
        </p:nvSpPr>
        <p:spPr/>
        <p:txBody>
          <a:bodyPr/>
          <a:lstStyle/>
          <a:p>
            <a:fld id="{7230D9CE-FC4B-4F7A-B443-B5D45762D0DE}" type="datetimeFigureOut">
              <a:rPr lang="zh-TW" altLang="en-US" smtClean="0"/>
              <a:t>2023/10/17</a:t>
            </a:fld>
            <a:endParaRPr lang="zh-TW" altLang="en-US"/>
          </a:p>
        </p:txBody>
      </p:sp>
      <p:sp>
        <p:nvSpPr>
          <p:cNvPr id="5" name="頁尾版面配置區 4">
            <a:extLst>
              <a:ext uri="{FF2B5EF4-FFF2-40B4-BE49-F238E27FC236}">
                <a16:creationId xmlns:a16="http://schemas.microsoft.com/office/drawing/2014/main" id="{D2FB9D8D-9803-491E-A329-ABE7DD08C88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CC0A342-08D1-4596-BBA2-DC7C85D4C598}"/>
              </a:ext>
            </a:extLst>
          </p:cNvPr>
          <p:cNvSpPr>
            <a:spLocks noGrp="1"/>
          </p:cNvSpPr>
          <p:nvPr>
            <p:ph type="sldNum" sz="quarter" idx="12"/>
          </p:nvPr>
        </p:nvSpPr>
        <p:spPr/>
        <p:txBody>
          <a:body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342632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A80154-9557-4930-8E0F-31573195860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E67ADC4-BA1D-451C-A7C9-8BD61883CC1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4BDA0DE-12CA-484C-B8A1-733271FCF88E}"/>
              </a:ext>
            </a:extLst>
          </p:cNvPr>
          <p:cNvSpPr>
            <a:spLocks noGrp="1"/>
          </p:cNvSpPr>
          <p:nvPr>
            <p:ph type="dt" sz="half" idx="10"/>
          </p:nvPr>
        </p:nvSpPr>
        <p:spPr/>
        <p:txBody>
          <a:bodyPr/>
          <a:lstStyle/>
          <a:p>
            <a:fld id="{7230D9CE-FC4B-4F7A-B443-B5D45762D0DE}" type="datetimeFigureOut">
              <a:rPr lang="zh-TW" altLang="en-US" smtClean="0"/>
              <a:t>2023/10/17</a:t>
            </a:fld>
            <a:endParaRPr lang="zh-TW" altLang="en-US"/>
          </a:p>
        </p:txBody>
      </p:sp>
      <p:sp>
        <p:nvSpPr>
          <p:cNvPr id="5" name="頁尾版面配置區 4">
            <a:extLst>
              <a:ext uri="{FF2B5EF4-FFF2-40B4-BE49-F238E27FC236}">
                <a16:creationId xmlns:a16="http://schemas.microsoft.com/office/drawing/2014/main" id="{0F840807-E6DF-4E64-AEDF-FDED267CB5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69C608E-0E39-433D-BA98-264DC917FDF8}"/>
              </a:ext>
            </a:extLst>
          </p:cNvPr>
          <p:cNvSpPr>
            <a:spLocks noGrp="1"/>
          </p:cNvSpPr>
          <p:nvPr>
            <p:ph type="sldNum" sz="quarter" idx="12"/>
          </p:nvPr>
        </p:nvSpPr>
        <p:spPr/>
        <p:txBody>
          <a:body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163884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9B8177-B78D-443B-B908-789DFB038C6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52F059A-EA40-4C46-9A72-DC47FC58EC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A51339C-C4D6-47CB-9545-EA35BF5D056E}"/>
              </a:ext>
            </a:extLst>
          </p:cNvPr>
          <p:cNvSpPr>
            <a:spLocks noGrp="1"/>
          </p:cNvSpPr>
          <p:nvPr>
            <p:ph type="dt" sz="half" idx="10"/>
          </p:nvPr>
        </p:nvSpPr>
        <p:spPr/>
        <p:txBody>
          <a:bodyPr/>
          <a:lstStyle/>
          <a:p>
            <a:fld id="{7230D9CE-FC4B-4F7A-B443-B5D45762D0DE}" type="datetimeFigureOut">
              <a:rPr lang="zh-TW" altLang="en-US" smtClean="0"/>
              <a:t>2023/10/17</a:t>
            </a:fld>
            <a:endParaRPr lang="zh-TW" altLang="en-US"/>
          </a:p>
        </p:txBody>
      </p:sp>
      <p:sp>
        <p:nvSpPr>
          <p:cNvPr id="5" name="頁尾版面配置區 4">
            <a:extLst>
              <a:ext uri="{FF2B5EF4-FFF2-40B4-BE49-F238E27FC236}">
                <a16:creationId xmlns:a16="http://schemas.microsoft.com/office/drawing/2014/main" id="{F39F459C-F889-4261-BE25-002E4517581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B1C7A50-8D91-488B-AE80-D1FDF90C38C3}"/>
              </a:ext>
            </a:extLst>
          </p:cNvPr>
          <p:cNvSpPr>
            <a:spLocks noGrp="1"/>
          </p:cNvSpPr>
          <p:nvPr>
            <p:ph type="sldNum" sz="quarter" idx="12"/>
          </p:nvPr>
        </p:nvSpPr>
        <p:spPr/>
        <p:txBody>
          <a:body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153281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5BA9C7-B6BA-469B-9F98-787686643B3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B83A940-2E46-4C0F-8B92-AD0A845F89D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3E11E43-46F4-4908-B9EA-54FCA032F18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EA49E1A-AF30-46CE-BB79-231EA53FB0E5}"/>
              </a:ext>
            </a:extLst>
          </p:cNvPr>
          <p:cNvSpPr>
            <a:spLocks noGrp="1"/>
          </p:cNvSpPr>
          <p:nvPr>
            <p:ph type="dt" sz="half" idx="10"/>
          </p:nvPr>
        </p:nvSpPr>
        <p:spPr/>
        <p:txBody>
          <a:bodyPr/>
          <a:lstStyle/>
          <a:p>
            <a:fld id="{7230D9CE-FC4B-4F7A-B443-B5D45762D0DE}" type="datetimeFigureOut">
              <a:rPr lang="zh-TW" altLang="en-US" smtClean="0"/>
              <a:t>2023/10/17</a:t>
            </a:fld>
            <a:endParaRPr lang="zh-TW" altLang="en-US"/>
          </a:p>
        </p:txBody>
      </p:sp>
      <p:sp>
        <p:nvSpPr>
          <p:cNvPr id="6" name="頁尾版面配置區 5">
            <a:extLst>
              <a:ext uri="{FF2B5EF4-FFF2-40B4-BE49-F238E27FC236}">
                <a16:creationId xmlns:a16="http://schemas.microsoft.com/office/drawing/2014/main" id="{B8B76D4A-E27C-4ED6-8D9A-8CAED4DF8FB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698D8DB-22D3-49B8-8FC0-0B131340BAC1}"/>
              </a:ext>
            </a:extLst>
          </p:cNvPr>
          <p:cNvSpPr>
            <a:spLocks noGrp="1"/>
          </p:cNvSpPr>
          <p:nvPr>
            <p:ph type="sldNum" sz="quarter" idx="12"/>
          </p:nvPr>
        </p:nvSpPr>
        <p:spPr/>
        <p:txBody>
          <a:body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171337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C5786E-C90F-4765-9480-053757F1CAE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829B92F-CE64-4677-B25F-C13619974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334691BD-1BFD-4AF7-94BA-BFD9B88FE86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2507A34-3172-4EC2-BB6C-7852CB310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909CD99-98FC-42B8-A368-23BF33DBA0A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22C59C7-40B8-45C8-B411-B0C3AD606CA4}"/>
              </a:ext>
            </a:extLst>
          </p:cNvPr>
          <p:cNvSpPr>
            <a:spLocks noGrp="1"/>
          </p:cNvSpPr>
          <p:nvPr>
            <p:ph type="dt" sz="half" idx="10"/>
          </p:nvPr>
        </p:nvSpPr>
        <p:spPr/>
        <p:txBody>
          <a:bodyPr/>
          <a:lstStyle/>
          <a:p>
            <a:fld id="{7230D9CE-FC4B-4F7A-B443-B5D45762D0DE}" type="datetimeFigureOut">
              <a:rPr lang="zh-TW" altLang="en-US" smtClean="0"/>
              <a:t>2023/10/17</a:t>
            </a:fld>
            <a:endParaRPr lang="zh-TW" altLang="en-US"/>
          </a:p>
        </p:txBody>
      </p:sp>
      <p:sp>
        <p:nvSpPr>
          <p:cNvPr id="8" name="頁尾版面配置區 7">
            <a:extLst>
              <a:ext uri="{FF2B5EF4-FFF2-40B4-BE49-F238E27FC236}">
                <a16:creationId xmlns:a16="http://schemas.microsoft.com/office/drawing/2014/main" id="{1B309739-7383-45F7-A738-118E3334DD2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56FFD09-08C4-4251-B647-2D4EDCF58C2B}"/>
              </a:ext>
            </a:extLst>
          </p:cNvPr>
          <p:cNvSpPr>
            <a:spLocks noGrp="1"/>
          </p:cNvSpPr>
          <p:nvPr>
            <p:ph type="sldNum" sz="quarter" idx="12"/>
          </p:nvPr>
        </p:nvSpPr>
        <p:spPr/>
        <p:txBody>
          <a:body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256575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5BD9F6-6C01-4218-B34B-2D25737F4F6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1403B5E-BED7-4918-A221-84C06F3B5480}"/>
              </a:ext>
            </a:extLst>
          </p:cNvPr>
          <p:cNvSpPr>
            <a:spLocks noGrp="1"/>
          </p:cNvSpPr>
          <p:nvPr>
            <p:ph type="dt" sz="half" idx="10"/>
          </p:nvPr>
        </p:nvSpPr>
        <p:spPr/>
        <p:txBody>
          <a:bodyPr/>
          <a:lstStyle/>
          <a:p>
            <a:fld id="{7230D9CE-FC4B-4F7A-B443-B5D45762D0DE}" type="datetimeFigureOut">
              <a:rPr lang="zh-TW" altLang="en-US" smtClean="0"/>
              <a:t>2023/10/17</a:t>
            </a:fld>
            <a:endParaRPr lang="zh-TW" altLang="en-US"/>
          </a:p>
        </p:txBody>
      </p:sp>
      <p:sp>
        <p:nvSpPr>
          <p:cNvPr id="4" name="頁尾版面配置區 3">
            <a:extLst>
              <a:ext uri="{FF2B5EF4-FFF2-40B4-BE49-F238E27FC236}">
                <a16:creationId xmlns:a16="http://schemas.microsoft.com/office/drawing/2014/main" id="{81774E9D-0B10-4615-9218-6328D88E129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CE3FF54-3741-42E2-BBFA-322045BD5331}"/>
              </a:ext>
            </a:extLst>
          </p:cNvPr>
          <p:cNvSpPr>
            <a:spLocks noGrp="1"/>
          </p:cNvSpPr>
          <p:nvPr>
            <p:ph type="sldNum" sz="quarter" idx="12"/>
          </p:nvPr>
        </p:nvSpPr>
        <p:spPr/>
        <p:txBody>
          <a:body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207711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63EAE37-7AC5-4EFF-B308-A752AC553982}"/>
              </a:ext>
            </a:extLst>
          </p:cNvPr>
          <p:cNvSpPr>
            <a:spLocks noGrp="1"/>
          </p:cNvSpPr>
          <p:nvPr>
            <p:ph type="dt" sz="half" idx="10"/>
          </p:nvPr>
        </p:nvSpPr>
        <p:spPr/>
        <p:txBody>
          <a:bodyPr/>
          <a:lstStyle/>
          <a:p>
            <a:fld id="{7230D9CE-FC4B-4F7A-B443-B5D45762D0DE}" type="datetimeFigureOut">
              <a:rPr lang="zh-TW" altLang="en-US" smtClean="0"/>
              <a:t>2023/10/17</a:t>
            </a:fld>
            <a:endParaRPr lang="zh-TW" altLang="en-US"/>
          </a:p>
        </p:txBody>
      </p:sp>
      <p:sp>
        <p:nvSpPr>
          <p:cNvPr id="3" name="頁尾版面配置區 2">
            <a:extLst>
              <a:ext uri="{FF2B5EF4-FFF2-40B4-BE49-F238E27FC236}">
                <a16:creationId xmlns:a16="http://schemas.microsoft.com/office/drawing/2014/main" id="{D122A5EB-7183-4B3B-B083-5B194CB999C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2ADE3E0-B4C4-4F4B-AF72-3050C398055D}"/>
              </a:ext>
            </a:extLst>
          </p:cNvPr>
          <p:cNvSpPr>
            <a:spLocks noGrp="1"/>
          </p:cNvSpPr>
          <p:nvPr>
            <p:ph type="sldNum" sz="quarter" idx="12"/>
          </p:nvPr>
        </p:nvSpPr>
        <p:spPr/>
        <p:txBody>
          <a:body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386360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9B73F0-BEBD-4546-8CA2-09A73CA5FEC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4210B85-B550-4088-8F87-CD6C07A50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88B77DB-6258-4D97-89DB-B0C78CC79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8D40E89-848D-4AE8-AE0A-D5A0846F1FFC}"/>
              </a:ext>
            </a:extLst>
          </p:cNvPr>
          <p:cNvSpPr>
            <a:spLocks noGrp="1"/>
          </p:cNvSpPr>
          <p:nvPr>
            <p:ph type="dt" sz="half" idx="10"/>
          </p:nvPr>
        </p:nvSpPr>
        <p:spPr/>
        <p:txBody>
          <a:bodyPr/>
          <a:lstStyle/>
          <a:p>
            <a:fld id="{7230D9CE-FC4B-4F7A-B443-B5D45762D0DE}" type="datetimeFigureOut">
              <a:rPr lang="zh-TW" altLang="en-US" smtClean="0"/>
              <a:t>2023/10/17</a:t>
            </a:fld>
            <a:endParaRPr lang="zh-TW" altLang="en-US"/>
          </a:p>
        </p:txBody>
      </p:sp>
      <p:sp>
        <p:nvSpPr>
          <p:cNvPr id="6" name="頁尾版面配置區 5">
            <a:extLst>
              <a:ext uri="{FF2B5EF4-FFF2-40B4-BE49-F238E27FC236}">
                <a16:creationId xmlns:a16="http://schemas.microsoft.com/office/drawing/2014/main" id="{E331A8D9-0012-4CAA-AB74-A526E186A11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C2A586D-3B80-4EB1-8391-EA9CDBDB1E38}"/>
              </a:ext>
            </a:extLst>
          </p:cNvPr>
          <p:cNvSpPr>
            <a:spLocks noGrp="1"/>
          </p:cNvSpPr>
          <p:nvPr>
            <p:ph type="sldNum" sz="quarter" idx="12"/>
          </p:nvPr>
        </p:nvSpPr>
        <p:spPr/>
        <p:txBody>
          <a:body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122612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0A99D7-92CA-4AB7-BD08-24B4BAC8D34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F0DB3672-2AD6-423C-9602-5DE58E2E2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BC5ECBC-D438-45E1-8DBC-B760AC45E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E9CDE7A-F288-4922-BBB5-D35360F3072B}"/>
              </a:ext>
            </a:extLst>
          </p:cNvPr>
          <p:cNvSpPr>
            <a:spLocks noGrp="1"/>
          </p:cNvSpPr>
          <p:nvPr>
            <p:ph type="dt" sz="half" idx="10"/>
          </p:nvPr>
        </p:nvSpPr>
        <p:spPr/>
        <p:txBody>
          <a:bodyPr/>
          <a:lstStyle/>
          <a:p>
            <a:fld id="{7230D9CE-FC4B-4F7A-B443-B5D45762D0DE}" type="datetimeFigureOut">
              <a:rPr lang="zh-TW" altLang="en-US" smtClean="0"/>
              <a:t>2023/10/17</a:t>
            </a:fld>
            <a:endParaRPr lang="zh-TW" altLang="en-US"/>
          </a:p>
        </p:txBody>
      </p:sp>
      <p:sp>
        <p:nvSpPr>
          <p:cNvPr id="6" name="頁尾版面配置區 5">
            <a:extLst>
              <a:ext uri="{FF2B5EF4-FFF2-40B4-BE49-F238E27FC236}">
                <a16:creationId xmlns:a16="http://schemas.microsoft.com/office/drawing/2014/main" id="{C393C45F-3ED0-4EF7-8067-72CF511D545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7CE2B1-D828-44AA-ABBF-5FCEEA57707D}"/>
              </a:ext>
            </a:extLst>
          </p:cNvPr>
          <p:cNvSpPr>
            <a:spLocks noGrp="1"/>
          </p:cNvSpPr>
          <p:nvPr>
            <p:ph type="sldNum" sz="quarter" idx="12"/>
          </p:nvPr>
        </p:nvSpPr>
        <p:spPr/>
        <p:txBody>
          <a:body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326124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D271204-6F77-4C7A-8B89-F3592E79C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F4187D8-FF4E-4BD3-9EEB-EDCD78F93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54F6D3A-D559-4052-A63B-B4635594F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0D9CE-FC4B-4F7A-B443-B5D45762D0DE}" type="datetimeFigureOut">
              <a:rPr lang="zh-TW" altLang="en-US" smtClean="0"/>
              <a:t>2023/10/17</a:t>
            </a:fld>
            <a:endParaRPr lang="zh-TW" altLang="en-US"/>
          </a:p>
        </p:txBody>
      </p:sp>
      <p:sp>
        <p:nvSpPr>
          <p:cNvPr id="5" name="頁尾版面配置區 4">
            <a:extLst>
              <a:ext uri="{FF2B5EF4-FFF2-40B4-BE49-F238E27FC236}">
                <a16:creationId xmlns:a16="http://schemas.microsoft.com/office/drawing/2014/main" id="{AD800C53-1596-49BA-BDA1-9E9F90DBF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35AD35C-8182-479A-884D-BAF3197E6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2053B-EF48-4152-895E-8A53C2D36467}" type="slidenum">
              <a:rPr lang="zh-TW" altLang="en-US" smtClean="0"/>
              <a:t>‹#›</a:t>
            </a:fld>
            <a:endParaRPr lang="zh-TW" altLang="en-US"/>
          </a:p>
        </p:txBody>
      </p:sp>
    </p:spTree>
    <p:extLst>
      <p:ext uri="{BB962C8B-B14F-4D97-AF65-F5344CB8AC3E}">
        <p14:creationId xmlns:p14="http://schemas.microsoft.com/office/powerpoint/2010/main" val="4212034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hyperlink" Target="https://public.tableau.com/views/google2_16972104984540/2_1?:language=zh-TW&amp;publish=yes&amp;:display_count=n&amp;:origin=viz_share_link" TargetMode="External"/><Relationship Id="rId2" Type="http://schemas.openxmlformats.org/officeDocument/2006/relationships/hyperlink" Target="https://public.tableau.com/views/google_16938125428450/1?:language=zh-TW&amp;publish=yes&amp;:display_count=n&amp;:origin=viz_shar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70816C04-156B-437A-9567-55DE8A85B18B}"/>
              </a:ext>
            </a:extLst>
          </p:cNvPr>
          <p:cNvPicPr>
            <a:picLocks noGrp="1" noChangeAspect="1"/>
          </p:cNvPicPr>
          <p:nvPr>
            <p:ph idx="1"/>
          </p:nvPr>
        </p:nvPicPr>
        <p:blipFill>
          <a:blip r:embed="rId2"/>
          <a:stretch>
            <a:fillRect/>
          </a:stretch>
        </p:blipFill>
        <p:spPr>
          <a:xfrm>
            <a:off x="561904" y="461963"/>
            <a:ext cx="2906326" cy="5794375"/>
          </a:xfrm>
        </p:spPr>
      </p:pic>
      <p:sp>
        <p:nvSpPr>
          <p:cNvPr id="6" name="文字方塊 5">
            <a:extLst>
              <a:ext uri="{FF2B5EF4-FFF2-40B4-BE49-F238E27FC236}">
                <a16:creationId xmlns:a16="http://schemas.microsoft.com/office/drawing/2014/main" id="{BF83FCC3-C658-4BA1-A2B3-4767446EA241}"/>
              </a:ext>
            </a:extLst>
          </p:cNvPr>
          <p:cNvSpPr txBox="1"/>
          <p:nvPr/>
        </p:nvSpPr>
        <p:spPr>
          <a:xfrm>
            <a:off x="4345730" y="855134"/>
            <a:ext cx="7571303" cy="4801314"/>
          </a:xfrm>
          <a:prstGeom prst="rect">
            <a:avLst/>
          </a:prstGeom>
          <a:noFill/>
        </p:spPr>
        <p:txBody>
          <a:bodyPr wrap="none" rtlCol="0">
            <a:spAutoFit/>
          </a:bodyPr>
          <a:lstStyle/>
          <a:p>
            <a:r>
              <a:rPr lang="zh-TW" altLang="en-US" dirty="0"/>
              <a:t>從</a:t>
            </a:r>
            <a:r>
              <a:rPr lang="en-US" altLang="zh-TW" dirty="0"/>
              <a:t>google map</a:t>
            </a:r>
            <a:r>
              <a:rPr lang="zh-TW" altLang="en-US" dirty="0"/>
              <a:t>上搜尋信義區餐廳利用爬蟲將餐廳基本資訊以及最近評論</a:t>
            </a:r>
            <a:endParaRPr lang="en-US" altLang="zh-TW" dirty="0"/>
          </a:p>
          <a:p>
            <a:r>
              <a:rPr lang="zh-TW" altLang="en-US" dirty="0"/>
              <a:t>留言獲取</a:t>
            </a:r>
            <a:endParaRPr lang="en-US" altLang="zh-TW" dirty="0"/>
          </a:p>
          <a:p>
            <a:endParaRPr lang="en-US" altLang="zh-TW" dirty="0"/>
          </a:p>
          <a:p>
            <a:endParaRPr lang="en-US" altLang="zh-TW" dirty="0"/>
          </a:p>
          <a:p>
            <a:r>
              <a:rPr lang="zh-TW" altLang="en-US" dirty="0"/>
              <a:t>統整各家餐廳的分類 </a:t>
            </a:r>
            <a:r>
              <a:rPr lang="en-US" altLang="zh-TW" dirty="0"/>
              <a:t>ex </a:t>
            </a:r>
            <a:r>
              <a:rPr lang="zh-TW" altLang="en-US" dirty="0"/>
              <a:t>美式、日式料理、火鍋、</a:t>
            </a:r>
            <a:r>
              <a:rPr lang="en-US" altLang="zh-TW" dirty="0"/>
              <a:t>buffet</a:t>
            </a:r>
            <a:r>
              <a:rPr lang="zh-TW" altLang="en-US" dirty="0"/>
              <a:t> 等等分類</a:t>
            </a:r>
            <a:endParaRPr lang="en-US" altLang="zh-TW" dirty="0"/>
          </a:p>
          <a:p>
            <a:endParaRPr lang="en-US" altLang="zh-TW" dirty="0"/>
          </a:p>
          <a:p>
            <a:endParaRPr lang="en-US" altLang="zh-TW" dirty="0"/>
          </a:p>
          <a:p>
            <a:r>
              <a:rPr lang="zh-TW" altLang="en-US" dirty="0"/>
              <a:t>通過對各類餐廳最近的評論留言進行文本情感分析，區分出正面、負面、</a:t>
            </a:r>
            <a:endParaRPr lang="en-US" altLang="zh-TW" dirty="0"/>
          </a:p>
          <a:p>
            <a:r>
              <a:rPr lang="zh-TW" altLang="en-US" dirty="0"/>
              <a:t>衝突等等不同感受評論的留言，觀察各類餐廳正負評論分布狀況了解該地</a:t>
            </a:r>
            <a:endParaRPr lang="en-US" altLang="zh-TW" dirty="0"/>
          </a:p>
          <a:p>
            <a:r>
              <a:rPr lang="zh-TW" altLang="en-US" dirty="0"/>
              <a:t>區這類餐廳消費者的用餐體驗大致狀況</a:t>
            </a:r>
            <a:endParaRPr lang="en-US" altLang="zh-TW" dirty="0"/>
          </a:p>
          <a:p>
            <a:endParaRPr lang="en-US" altLang="zh-TW" dirty="0"/>
          </a:p>
          <a:p>
            <a:endParaRPr lang="en-US" altLang="zh-TW" dirty="0"/>
          </a:p>
          <a:p>
            <a:r>
              <a:rPr lang="zh-TW" altLang="en-US" dirty="0"/>
              <a:t>從已區分過的不同屬性留言中查找出現頻率高的關鍵字詞，例如可以從正</a:t>
            </a:r>
            <a:endParaRPr lang="en-US" altLang="zh-TW" dirty="0"/>
          </a:p>
          <a:p>
            <a:r>
              <a:rPr lang="zh-TW" altLang="en-US" dirty="0"/>
              <a:t>面感受評論中得出哪些方面受到消費者的肯定、負面感受評論中得出</a:t>
            </a:r>
            <a:endParaRPr lang="en-US" altLang="zh-TW" dirty="0"/>
          </a:p>
          <a:p>
            <a:r>
              <a:rPr lang="zh-TW" altLang="en-US" dirty="0"/>
              <a:t>哪些方面受到消費者批評應當思考如何改善</a:t>
            </a:r>
            <a:endParaRPr lang="en-US" altLang="zh-TW" dirty="0"/>
          </a:p>
          <a:p>
            <a:endParaRPr lang="en-US" altLang="zh-TW" dirty="0"/>
          </a:p>
          <a:p>
            <a:endParaRPr lang="en-US" altLang="zh-TW" dirty="0"/>
          </a:p>
        </p:txBody>
      </p:sp>
    </p:spTree>
    <p:extLst>
      <p:ext uri="{BB962C8B-B14F-4D97-AF65-F5344CB8AC3E}">
        <p14:creationId xmlns:p14="http://schemas.microsoft.com/office/powerpoint/2010/main" val="2603174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873BE5F-C650-4FF4-813E-E85A40654B8E}"/>
              </a:ext>
            </a:extLst>
          </p:cNvPr>
          <p:cNvSpPr>
            <a:spLocks noGrp="1"/>
          </p:cNvSpPr>
          <p:nvPr>
            <p:ph idx="1"/>
          </p:nvPr>
        </p:nvSpPr>
        <p:spPr>
          <a:xfrm>
            <a:off x="838200" y="597958"/>
            <a:ext cx="10515600" cy="4351338"/>
          </a:xfrm>
        </p:spPr>
        <p:txBody>
          <a:bodyPr>
            <a:normAutofit lnSpcReduction="10000"/>
          </a:bodyPr>
          <a:lstStyle/>
          <a:p>
            <a:pPr marL="0" indent="0">
              <a:buNone/>
            </a:pPr>
            <a:r>
              <a:rPr lang="zh-TW" altLang="en-US" sz="1600" dirty="0"/>
              <a:t>評論數量高不一定代表該餐廳真的品質好吸引人，有可能透過活動、行銷公司操作等等方式把評論數量和星級拉起來，具體這間餐廳品質如何還是要透過評論中的留言內容來分析才能得出它哪裡好以及哪裡不好</a:t>
            </a:r>
            <a:endParaRPr lang="en-US" altLang="zh-TW" sz="1600" dirty="0"/>
          </a:p>
          <a:p>
            <a:pPr marL="0" indent="0">
              <a:buNone/>
            </a:pPr>
            <a:endParaRPr lang="en-US" altLang="zh-TW" sz="1600" dirty="0"/>
          </a:p>
          <a:p>
            <a:pPr marL="0" indent="0">
              <a:buNone/>
            </a:pPr>
            <a:r>
              <a:rPr lang="zh-TW" altLang="en-US" sz="1600" dirty="0"/>
              <a:t>該地區的某類別的餐廳整體評論數量高代表多人會選擇到該地區的這類型餐廳用餐，能算是比較熱門不過同樣評論數量高不一定因為熱門所以都是好評，其中也可能因為有一些較大的缺點導致抱怨的消費者多，也需要從內容去分析是因為那些優勢讓這些餐廳熱門，或者哪些缺點應該改善</a:t>
            </a:r>
            <a:endParaRPr lang="en-US" altLang="zh-TW" sz="1600" dirty="0"/>
          </a:p>
          <a:p>
            <a:pPr marL="0" indent="0">
              <a:buNone/>
            </a:pPr>
            <a:endParaRPr lang="en-US" altLang="zh-TW" sz="1600" dirty="0"/>
          </a:p>
          <a:p>
            <a:pPr marL="0" indent="0">
              <a:buNone/>
            </a:pPr>
            <a:r>
              <a:rPr lang="zh-TW" altLang="en-US" sz="1600" dirty="0"/>
              <a:t>某類型的餐廳數量多且評論數量高可以判斷該餐廳在這地方雖熱門但競爭同時也較大</a:t>
            </a:r>
            <a:r>
              <a:rPr lang="en-US" altLang="zh-TW" sz="1600" dirty="0"/>
              <a:t>(</a:t>
            </a:r>
            <a:r>
              <a:rPr lang="zh-TW" altLang="en-US" sz="1600" dirty="0"/>
              <a:t>因為同類型選擇多</a:t>
            </a:r>
            <a:r>
              <a:rPr lang="en-US" altLang="zh-TW" sz="1600" dirty="0"/>
              <a:t>)</a:t>
            </a:r>
            <a:r>
              <a:rPr lang="zh-TW" altLang="en-US" sz="1600" dirty="0"/>
              <a:t>，這種情況可以從評論留言內容分析找出好的優勢點在哪裡以及缺點在哪裡，得到該從何下手將優勢放到最大同時避免缺點，簡言之可以從留言資訊中得到在這地區的消費者在乎什麼</a:t>
            </a:r>
            <a:endParaRPr lang="en-US" altLang="zh-TW" sz="1600" dirty="0"/>
          </a:p>
          <a:p>
            <a:pPr marL="0" indent="0">
              <a:buNone/>
            </a:pPr>
            <a:endParaRPr lang="en-US" altLang="zh-TW" sz="1600" dirty="0"/>
          </a:p>
          <a:p>
            <a:pPr marL="0" indent="0">
              <a:buNone/>
            </a:pPr>
            <a:r>
              <a:rPr lang="zh-TW" altLang="en-US" sz="1600" dirty="0"/>
              <a:t>挑選出餐廳間數多以及評論數量平均值較多的餐廳類型，</a:t>
            </a:r>
            <a:r>
              <a:rPr lang="en-US" altLang="zh-TW" sz="1600" dirty="0"/>
              <a:t>EX:</a:t>
            </a:r>
            <a:r>
              <a:rPr lang="zh-TW" altLang="en-US" sz="1600" dirty="0"/>
              <a:t> 東南亞、日式、美式、火鍋類</a:t>
            </a:r>
            <a:endParaRPr lang="en-US" altLang="zh-TW" sz="1600" dirty="0"/>
          </a:p>
          <a:p>
            <a:pPr marL="0" indent="0">
              <a:buNone/>
            </a:pPr>
            <a:r>
              <a:rPr lang="zh-TW" altLang="en-US" sz="1600" dirty="0"/>
              <a:t>另外港式、自助餐</a:t>
            </a:r>
            <a:r>
              <a:rPr lang="en-US" altLang="zh-TW" sz="1600" dirty="0"/>
              <a:t>(buffet)</a:t>
            </a:r>
            <a:r>
              <a:rPr lang="zh-TW" altLang="en-US" sz="1600" dirty="0"/>
              <a:t>類型餐廳的間數雖不多但評論數量平均值高且評論數量標準差遠小於評論數量平均</a:t>
            </a:r>
            <a:r>
              <a:rPr lang="en-US" altLang="zh-TW" sz="1600" dirty="0"/>
              <a:t>(</a:t>
            </a:r>
            <a:r>
              <a:rPr lang="zh-TW" altLang="en-US" sz="1600" dirty="0"/>
              <a:t>代表該類中每間評論數量差距不大</a:t>
            </a:r>
            <a:r>
              <a:rPr lang="en-US" altLang="zh-TW" sz="1600" dirty="0"/>
              <a:t>)</a:t>
            </a:r>
          </a:p>
          <a:p>
            <a:pPr marL="0" indent="0">
              <a:buNone/>
            </a:pPr>
            <a:r>
              <a:rPr lang="zh-TW" altLang="en-US" sz="1600" dirty="0"/>
              <a:t>因此挑選出</a:t>
            </a:r>
            <a:r>
              <a:rPr lang="en-US" altLang="zh-TW" sz="1600" dirty="0"/>
              <a:t>[</a:t>
            </a:r>
            <a:r>
              <a:rPr lang="zh-TW" altLang="en-US" sz="1600" dirty="0"/>
              <a:t>東南亞、日式、美式、火鍋類、港式、自助餐</a:t>
            </a:r>
            <a:r>
              <a:rPr lang="en-US" altLang="zh-TW" sz="1600" dirty="0"/>
              <a:t>]</a:t>
            </a:r>
            <a:r>
              <a:rPr lang="zh-TW" altLang="en-US" sz="1600" dirty="0"/>
              <a:t>，這六大類餐廳透過爬蟲蒐集它們的評論留言進行進一步分析</a:t>
            </a:r>
          </a:p>
        </p:txBody>
      </p:sp>
    </p:spTree>
    <p:extLst>
      <p:ext uri="{BB962C8B-B14F-4D97-AF65-F5344CB8AC3E}">
        <p14:creationId xmlns:p14="http://schemas.microsoft.com/office/powerpoint/2010/main" val="265872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AE53FEF8-D185-4874-853B-3CEF429BFFF3}"/>
              </a:ext>
            </a:extLst>
          </p:cNvPr>
          <p:cNvSpPr txBox="1"/>
          <p:nvPr/>
        </p:nvSpPr>
        <p:spPr>
          <a:xfrm flipH="1">
            <a:off x="283632" y="115169"/>
            <a:ext cx="11624735" cy="2831544"/>
          </a:xfrm>
          <a:prstGeom prst="rect">
            <a:avLst/>
          </a:prstGeom>
          <a:noFill/>
        </p:spPr>
        <p:txBody>
          <a:bodyPr wrap="square" rtlCol="0">
            <a:spAutoFit/>
          </a:bodyPr>
          <a:lstStyle/>
          <a:p>
            <a:r>
              <a:rPr lang="zh-TW" altLang="en-US" dirty="0"/>
              <a:t>評論留言情感分析</a:t>
            </a:r>
            <a:endParaRPr lang="en-US" altLang="zh-TW" dirty="0"/>
          </a:p>
          <a:p>
            <a:endParaRPr lang="en-US" altLang="zh-TW" dirty="0"/>
          </a:p>
          <a:p>
            <a:r>
              <a:rPr lang="zh-TW" altLang="en-US" sz="1600" dirty="0"/>
              <a:t>會將評論留言分類為</a:t>
            </a:r>
            <a:r>
              <a:rPr lang="en-US" altLang="zh-TW" sz="1600" dirty="0"/>
              <a:t>:</a:t>
            </a:r>
            <a:r>
              <a:rPr lang="zh-TW" altLang="en-US" sz="1600" dirty="0"/>
              <a:t> 正面、負面、衝突、中性</a:t>
            </a:r>
            <a:endParaRPr lang="en-US" altLang="zh-TW" sz="1600" dirty="0"/>
          </a:p>
          <a:p>
            <a:r>
              <a:rPr lang="en-US" altLang="zh-TW" sz="1600" dirty="0"/>
              <a:t>	</a:t>
            </a:r>
            <a:r>
              <a:rPr lang="zh-TW" altLang="en-US" sz="1600" dirty="0"/>
              <a:t>正面</a:t>
            </a:r>
            <a:r>
              <a:rPr lang="en-US" altLang="zh-TW" sz="1600" dirty="0"/>
              <a:t>:</a:t>
            </a:r>
            <a:r>
              <a:rPr lang="zh-TW" altLang="en-US" sz="1600" dirty="0"/>
              <a:t> 留言內容整體感受是好的</a:t>
            </a:r>
            <a:endParaRPr lang="en-US" altLang="zh-TW" sz="1600" dirty="0"/>
          </a:p>
          <a:p>
            <a:r>
              <a:rPr lang="en-US" altLang="zh-TW" sz="1600" dirty="0"/>
              <a:t>	</a:t>
            </a:r>
            <a:r>
              <a:rPr lang="zh-TW" altLang="en-US" sz="1600" dirty="0"/>
              <a:t>負面</a:t>
            </a:r>
            <a:r>
              <a:rPr lang="en-US" altLang="zh-TW" sz="1600" dirty="0"/>
              <a:t>:</a:t>
            </a:r>
            <a:r>
              <a:rPr lang="zh-TW" altLang="en-US" sz="1600" dirty="0"/>
              <a:t> 留言內容整體感受是不好的</a:t>
            </a:r>
            <a:endParaRPr lang="en-US" altLang="zh-TW" sz="1600" dirty="0"/>
          </a:p>
          <a:p>
            <a:r>
              <a:rPr lang="en-US" altLang="zh-TW" sz="1600" dirty="0"/>
              <a:t>	</a:t>
            </a:r>
            <a:r>
              <a:rPr lang="zh-TW" altLang="en-US" sz="1600" dirty="0"/>
              <a:t>衝突</a:t>
            </a:r>
            <a:r>
              <a:rPr lang="en-US" altLang="zh-TW" sz="1600" dirty="0"/>
              <a:t>:</a:t>
            </a:r>
            <a:r>
              <a:rPr lang="zh-TW" altLang="en-US" sz="1600" dirty="0"/>
              <a:t> 留言內容中明顯有好有壞，感受可圈可點</a:t>
            </a:r>
            <a:endParaRPr lang="en-US" altLang="zh-TW" sz="1600" dirty="0"/>
          </a:p>
          <a:p>
            <a:r>
              <a:rPr lang="en-US" altLang="zh-TW" sz="1600" dirty="0"/>
              <a:t>	</a:t>
            </a:r>
            <a:r>
              <a:rPr lang="zh-TW" altLang="en-US" sz="1600" dirty="0"/>
              <a:t>中性</a:t>
            </a:r>
            <a:r>
              <a:rPr lang="en-US" altLang="zh-TW" sz="1600" dirty="0"/>
              <a:t>:</a:t>
            </a:r>
            <a:r>
              <a:rPr lang="zh-TW" altLang="en-US" sz="1600" dirty="0"/>
              <a:t> 留言內容僅敘事沒有感受描述</a:t>
            </a:r>
            <a:endParaRPr lang="en-US" altLang="zh-TW" sz="1600" dirty="0"/>
          </a:p>
          <a:p>
            <a:endParaRPr lang="en-US" altLang="zh-TW" sz="1600" dirty="0"/>
          </a:p>
          <a:p>
            <a:endParaRPr lang="en-US" altLang="zh-TW" sz="1600" dirty="0"/>
          </a:p>
          <a:p>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 </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p>
            <a:r>
              <a:rPr lang="en-US" altLang="zh-TW" sz="1600" dirty="0">
                <a:solidFill>
                  <a:srgbClr val="000000"/>
                </a:solidFill>
                <a:latin typeface="新細明體" panose="02020500000000000000" pitchFamily="18" charset="-120"/>
                <a:ea typeface="新細明體" panose="02020500000000000000" pitchFamily="18" charset="-120"/>
              </a:rPr>
              <a:t>	</a:t>
            </a:r>
          </a:p>
        </p:txBody>
      </p:sp>
      <p:graphicFrame>
        <p:nvGraphicFramePr>
          <p:cNvPr id="8" name="表格 4">
            <a:extLst>
              <a:ext uri="{FF2B5EF4-FFF2-40B4-BE49-F238E27FC236}">
                <a16:creationId xmlns:a16="http://schemas.microsoft.com/office/drawing/2014/main" id="{EB7FDC5B-DD56-483A-AE1B-3B1A3B546C97}"/>
              </a:ext>
            </a:extLst>
          </p:cNvPr>
          <p:cNvGraphicFramePr>
            <a:graphicFrameLocks/>
          </p:cNvGraphicFramePr>
          <p:nvPr>
            <p:extLst>
              <p:ext uri="{D42A27DB-BD31-4B8C-83A1-F6EECF244321}">
                <p14:modId xmlns:p14="http://schemas.microsoft.com/office/powerpoint/2010/main" val="2573496708"/>
              </p:ext>
            </p:extLst>
          </p:nvPr>
        </p:nvGraphicFramePr>
        <p:xfrm>
          <a:off x="722842" y="2072639"/>
          <a:ext cx="10746314" cy="4670192"/>
        </p:xfrm>
        <a:graphic>
          <a:graphicData uri="http://schemas.openxmlformats.org/drawingml/2006/table">
            <a:tbl>
              <a:tblPr firstRow="1" bandRow="1">
                <a:tableStyleId>{5C22544A-7EE6-4342-B048-85BDC9FD1C3A}</a:tableStyleId>
              </a:tblPr>
              <a:tblGrid>
                <a:gridCol w="9024399">
                  <a:extLst>
                    <a:ext uri="{9D8B030D-6E8A-4147-A177-3AD203B41FA5}">
                      <a16:colId xmlns:a16="http://schemas.microsoft.com/office/drawing/2014/main" val="914249546"/>
                    </a:ext>
                  </a:extLst>
                </a:gridCol>
                <a:gridCol w="1721915">
                  <a:extLst>
                    <a:ext uri="{9D8B030D-6E8A-4147-A177-3AD203B41FA5}">
                      <a16:colId xmlns:a16="http://schemas.microsoft.com/office/drawing/2014/main" val="3478867871"/>
                    </a:ext>
                  </a:extLst>
                </a:gridCol>
              </a:tblGrid>
              <a:tr h="329391">
                <a:tc>
                  <a:txBody>
                    <a:bodyPr/>
                    <a:lstStyle/>
                    <a:p>
                      <a:r>
                        <a:rPr lang="zh-TW" altLang="en-US" dirty="0"/>
                        <a:t>評論留言</a:t>
                      </a:r>
                    </a:p>
                  </a:txBody>
                  <a:tcPr/>
                </a:tc>
                <a:tc>
                  <a:txBody>
                    <a:bodyPr/>
                    <a:lstStyle/>
                    <a:p>
                      <a:r>
                        <a:rPr lang="zh-TW" altLang="en-US" dirty="0"/>
                        <a:t>情感分類</a:t>
                      </a:r>
                      <a:endParaRPr lang="en-US" altLang="zh-TW" dirty="0"/>
                    </a:p>
                  </a:txBody>
                  <a:tcPr/>
                </a:tc>
                <a:extLst>
                  <a:ext uri="{0D108BD9-81ED-4DB2-BD59-A6C34878D82A}">
                    <a16:rowId xmlns:a16="http://schemas.microsoft.com/office/drawing/2014/main" val="300466481"/>
                  </a:ext>
                </a:extLst>
              </a:tr>
              <a:tr h="301942">
                <a:tc>
                  <a:txBody>
                    <a:bodyPr/>
                    <a:lstStyle/>
                    <a:p>
                      <a:r>
                        <a:rPr lang="zh-TW" altLang="en-US" sz="1600" b="0" i="0" u="none" strike="noStrike" dirty="0">
                          <a:solidFill>
                            <a:srgbClr val="000000"/>
                          </a:solidFill>
                          <a:effectLst/>
                          <a:latin typeface="新細明體" panose="02020500000000000000" pitchFamily="18" charset="-120"/>
                          <a:ea typeface="+mn-ea"/>
                        </a:rPr>
                        <a:t>相當不錯的泰國菜和體面的服務 </a:t>
                      </a:r>
                      <a:endParaRPr lang="zh-TW" altLang="en-US" sz="1600" dirty="0"/>
                    </a:p>
                  </a:txBody>
                  <a:tcPr>
                    <a:solidFill>
                      <a:schemeClr val="accent6">
                        <a:lumMod val="60000"/>
                        <a:lumOff val="40000"/>
                      </a:schemeClr>
                    </a:solidFill>
                  </a:tcPr>
                </a:tc>
                <a:tc>
                  <a:txBody>
                    <a:bodyPr/>
                    <a:lstStyle/>
                    <a:p>
                      <a:r>
                        <a:rPr lang="zh-TW" altLang="en-US" sz="1600" b="0" i="0" u="none" strike="noStrike" dirty="0">
                          <a:solidFill>
                            <a:srgbClr val="000000"/>
                          </a:solidFill>
                          <a:effectLst/>
                          <a:latin typeface="新細明體" panose="02020500000000000000" pitchFamily="18" charset="-120"/>
                          <a:ea typeface="+mn-ea"/>
                        </a:rPr>
                        <a:t>正面</a:t>
                      </a:r>
                      <a:endParaRPr lang="zh-TW" altLang="en-US" sz="1600" dirty="0"/>
                    </a:p>
                  </a:txBody>
                  <a:tcPr>
                    <a:solidFill>
                      <a:schemeClr val="accent6">
                        <a:lumMod val="60000"/>
                        <a:lumOff val="40000"/>
                      </a:schemeClr>
                    </a:solidFill>
                  </a:tcPr>
                </a:tc>
                <a:extLst>
                  <a:ext uri="{0D108BD9-81ED-4DB2-BD59-A6C34878D82A}">
                    <a16:rowId xmlns:a16="http://schemas.microsoft.com/office/drawing/2014/main" val="2935106786"/>
                  </a:ext>
                </a:extLst>
              </a:tr>
              <a:tr h="301942">
                <a:tc>
                  <a:txBody>
                    <a:bodyPr/>
                    <a:lstStyle/>
                    <a:p>
                      <a:r>
                        <a:rPr lang="zh-TW" altLang="en-US" sz="1600" b="0" i="0" u="none" strike="noStrike" dirty="0">
                          <a:solidFill>
                            <a:srgbClr val="000000"/>
                          </a:solidFill>
                          <a:effectLst/>
                          <a:latin typeface="新細明體" panose="02020500000000000000" pitchFamily="18" charset="-120"/>
                          <a:ea typeface="+mn-ea"/>
                        </a:rPr>
                        <a:t>好吃 有調酒印象好深刻的好服務生</a:t>
                      </a:r>
                      <a:r>
                        <a:rPr lang="en-US" altLang="zh-TW" sz="1600" b="0" i="0" u="none" strike="noStrike" dirty="0">
                          <a:solidFill>
                            <a:srgbClr val="000000"/>
                          </a:solidFill>
                          <a:effectLst/>
                          <a:latin typeface="新細明體" panose="02020500000000000000" pitchFamily="18" charset="-120"/>
                          <a:ea typeface="+mn-ea"/>
                        </a:rPr>
                        <a:t>Emma</a:t>
                      </a:r>
                      <a:r>
                        <a:rPr lang="zh-TW" altLang="en-US" sz="1600" dirty="0"/>
                        <a:t> </a:t>
                      </a:r>
                    </a:p>
                  </a:txBody>
                  <a:tcPr>
                    <a:solidFill>
                      <a:schemeClr val="accent6">
                        <a:lumMod val="40000"/>
                        <a:lumOff val="60000"/>
                      </a:schemeClr>
                    </a:solidFill>
                  </a:tcPr>
                </a:tc>
                <a:tc>
                  <a:txBody>
                    <a:bodyPr/>
                    <a:lstStyle/>
                    <a:p>
                      <a:r>
                        <a:rPr lang="zh-TW" altLang="en-US" sz="1600" dirty="0">
                          <a:solidFill>
                            <a:srgbClr val="000000"/>
                          </a:solidFill>
                          <a:latin typeface="新細明體" panose="02020500000000000000" pitchFamily="18" charset="-120"/>
                          <a:ea typeface="+mn-ea"/>
                        </a:rPr>
                        <a:t>正面</a:t>
                      </a:r>
                      <a:endParaRPr lang="zh-TW" altLang="en-US" sz="1600" dirty="0"/>
                    </a:p>
                  </a:txBody>
                  <a:tcPr>
                    <a:solidFill>
                      <a:schemeClr val="accent6">
                        <a:lumMod val="40000"/>
                        <a:lumOff val="60000"/>
                      </a:schemeClr>
                    </a:solidFill>
                  </a:tcPr>
                </a:tc>
                <a:extLst>
                  <a:ext uri="{0D108BD9-81ED-4DB2-BD59-A6C34878D82A}">
                    <a16:rowId xmlns:a16="http://schemas.microsoft.com/office/drawing/2014/main" val="3407066657"/>
                  </a:ext>
                </a:extLst>
              </a:tr>
              <a:tr h="301942">
                <a:tc>
                  <a:txBody>
                    <a:bodyPr/>
                    <a:lstStyle/>
                    <a:p>
                      <a:r>
                        <a:rPr lang="zh-TW" altLang="en-US" sz="1600" b="0" i="0" u="none" strike="noStrike" dirty="0">
                          <a:solidFill>
                            <a:srgbClr val="000000"/>
                          </a:solidFill>
                          <a:effectLst/>
                          <a:latin typeface="新細明體" panose="02020500000000000000" pitchFamily="18" charset="-120"/>
                          <a:ea typeface="+mn-ea"/>
                        </a:rPr>
                        <a:t>整體來說很不錯的餐廳  想吃泰國餐點可以來⋯</a:t>
                      </a:r>
                      <a:r>
                        <a:rPr lang="en-US" altLang="zh-TW" sz="1600" b="0" i="0" u="none" strike="noStrike" dirty="0">
                          <a:solidFill>
                            <a:srgbClr val="000000"/>
                          </a:solidFill>
                          <a:effectLst/>
                          <a:latin typeface="新細明體" panose="02020500000000000000" pitchFamily="18" charset="-120"/>
                          <a:ea typeface="+mn-ea"/>
                        </a:rPr>
                        <a:t>^_^</a:t>
                      </a:r>
                      <a:endParaRPr lang="zh-TW" altLang="en-US" sz="1600" dirty="0"/>
                    </a:p>
                  </a:txBody>
                  <a:tcPr>
                    <a:solidFill>
                      <a:schemeClr val="accent6">
                        <a:lumMod val="60000"/>
                        <a:lumOff val="40000"/>
                      </a:schemeClr>
                    </a:solidFill>
                  </a:tcPr>
                </a:tc>
                <a:tc>
                  <a:txBody>
                    <a:bodyPr/>
                    <a:lstStyle/>
                    <a:p>
                      <a:r>
                        <a:rPr lang="zh-TW" altLang="en-US" sz="1600" dirty="0">
                          <a:solidFill>
                            <a:srgbClr val="000000"/>
                          </a:solidFill>
                          <a:latin typeface="新細明體" panose="02020500000000000000" pitchFamily="18" charset="-120"/>
                          <a:ea typeface="+mn-ea"/>
                        </a:rPr>
                        <a:t>正面</a:t>
                      </a:r>
                      <a:endParaRPr lang="zh-TW" altLang="en-US" sz="1600" dirty="0"/>
                    </a:p>
                  </a:txBody>
                  <a:tcPr>
                    <a:solidFill>
                      <a:schemeClr val="accent6">
                        <a:lumMod val="60000"/>
                        <a:lumOff val="40000"/>
                      </a:schemeClr>
                    </a:solidFill>
                  </a:tcPr>
                </a:tc>
                <a:extLst>
                  <a:ext uri="{0D108BD9-81ED-4DB2-BD59-A6C34878D82A}">
                    <a16:rowId xmlns:a16="http://schemas.microsoft.com/office/drawing/2014/main" val="1614232525"/>
                  </a:ext>
                </a:extLst>
              </a:tr>
              <a:tr h="521536">
                <a:tc>
                  <a:txBody>
                    <a:bodyPr/>
                    <a:lstStyle/>
                    <a:p>
                      <a:r>
                        <a:rPr lang="zh-TW" altLang="en-US" sz="1600" b="0" i="0" u="none" strike="noStrike" dirty="0">
                          <a:solidFill>
                            <a:srgbClr val="000000"/>
                          </a:solidFill>
                          <a:effectLst/>
                          <a:latin typeface="新細明體" panose="02020500000000000000" pitchFamily="18" charset="-120"/>
                          <a:ea typeface="+mn-ea"/>
                        </a:rPr>
                        <a:t>原本今天路過要買蛋塔，結果看到裡面戴眼鏡的師傅出餐沒戴手套，看了就不想吃，有夠沒衛生</a:t>
                      </a:r>
                      <a:r>
                        <a:rPr lang="en-US" altLang="zh-TW" sz="1600" b="0" i="0" u="none" strike="noStrike" dirty="0">
                          <a:solidFill>
                            <a:srgbClr val="000000"/>
                          </a:solidFill>
                          <a:effectLst/>
                          <a:latin typeface="新細明體" panose="02020500000000000000" pitchFamily="18" charset="-120"/>
                          <a:ea typeface="+mn-ea"/>
                        </a:rPr>
                        <a:t>==</a:t>
                      </a:r>
                      <a:r>
                        <a:rPr lang="zh-TW" altLang="en-US" sz="1600" b="0" i="0" u="none" strike="noStrike" dirty="0">
                          <a:solidFill>
                            <a:srgbClr val="000000"/>
                          </a:solidFill>
                          <a:effectLst/>
                          <a:latin typeface="新細明體" panose="02020500000000000000" pitchFamily="18" charset="-120"/>
                          <a:ea typeface="+mn-ea"/>
                        </a:rPr>
                        <a:t> </a:t>
                      </a:r>
                      <a:endParaRPr lang="zh-TW" altLang="en-US" sz="1600" dirty="0"/>
                    </a:p>
                  </a:txBody>
                  <a:tcPr>
                    <a:solidFill>
                      <a:schemeClr val="accent2">
                        <a:lumMod val="60000"/>
                        <a:lumOff val="40000"/>
                      </a:schemeClr>
                    </a:solidFill>
                  </a:tcPr>
                </a:tc>
                <a:tc>
                  <a:txBody>
                    <a:bodyPr/>
                    <a:lstStyle/>
                    <a:p>
                      <a:r>
                        <a:rPr lang="zh-TW" altLang="en-US" sz="1600" dirty="0"/>
                        <a:t>負面</a:t>
                      </a:r>
                    </a:p>
                  </a:txBody>
                  <a:tcPr>
                    <a:solidFill>
                      <a:schemeClr val="accent2">
                        <a:lumMod val="60000"/>
                        <a:lumOff val="40000"/>
                      </a:schemeClr>
                    </a:solidFill>
                  </a:tcPr>
                </a:tc>
                <a:extLst>
                  <a:ext uri="{0D108BD9-81ED-4DB2-BD59-A6C34878D82A}">
                    <a16:rowId xmlns:a16="http://schemas.microsoft.com/office/drawing/2014/main" val="3625996450"/>
                  </a:ext>
                </a:extLst>
              </a:tr>
              <a:tr h="521536">
                <a:tc>
                  <a:txBody>
                    <a:bodyPr/>
                    <a:lstStyle/>
                    <a:p>
                      <a:r>
                        <a:rPr lang="zh-TW" altLang="en-US" sz="1600" b="0" i="0" u="none" strike="noStrike" dirty="0">
                          <a:solidFill>
                            <a:srgbClr val="000000"/>
                          </a:solidFill>
                          <a:effectLst/>
                          <a:latin typeface="新細明體" panose="02020500000000000000" pitchFamily="18" charset="-120"/>
                          <a:ea typeface="+mn-ea"/>
                        </a:rPr>
                        <a:t>不知道是肉不新鮮還是清潔方面的問題，吃完回去之後肚子很不舒服，同行的友人也有一樣狀況</a:t>
                      </a:r>
                      <a:r>
                        <a:rPr lang="en-US" altLang="zh-TW" sz="1600" b="0" i="0" u="none" strike="noStrike" dirty="0">
                          <a:solidFill>
                            <a:srgbClr val="000000"/>
                          </a:solidFill>
                          <a:effectLst/>
                          <a:latin typeface="新細明體" panose="02020500000000000000" pitchFamily="18" charset="-120"/>
                          <a:ea typeface="+mn-ea"/>
                        </a:rPr>
                        <a:t>….</a:t>
                      </a:r>
                      <a:r>
                        <a:rPr lang="zh-TW" altLang="en-US" sz="1600" b="0" i="0" u="none" strike="noStrike" dirty="0">
                          <a:solidFill>
                            <a:srgbClr val="000000"/>
                          </a:solidFill>
                          <a:effectLst/>
                          <a:latin typeface="新細明體" panose="02020500000000000000" pitchFamily="18" charset="-120"/>
                          <a:ea typeface="+mn-ea"/>
                        </a:rPr>
                        <a:t> </a:t>
                      </a:r>
                      <a:endParaRPr lang="zh-TW" altLang="en-US" sz="1600" dirty="0"/>
                    </a:p>
                  </a:txBody>
                  <a:tcPr>
                    <a:solidFill>
                      <a:schemeClr val="accent2">
                        <a:lumMod val="40000"/>
                        <a:lumOff val="60000"/>
                      </a:schemeClr>
                    </a:solidFill>
                  </a:tcPr>
                </a:tc>
                <a:tc>
                  <a:txBody>
                    <a:bodyPr/>
                    <a:lstStyle/>
                    <a:p>
                      <a:r>
                        <a:rPr lang="zh-TW" altLang="en-US" sz="1600" b="0" i="0" u="none" strike="noStrike" dirty="0">
                          <a:solidFill>
                            <a:srgbClr val="000000"/>
                          </a:solidFill>
                          <a:effectLst/>
                          <a:latin typeface="新細明體" panose="02020500000000000000" pitchFamily="18" charset="-120"/>
                          <a:ea typeface="+mn-ea"/>
                        </a:rPr>
                        <a:t>負面</a:t>
                      </a:r>
                      <a:endParaRPr lang="zh-TW" altLang="en-US" sz="1600" dirty="0"/>
                    </a:p>
                  </a:txBody>
                  <a:tcPr>
                    <a:solidFill>
                      <a:schemeClr val="accent2">
                        <a:lumMod val="40000"/>
                        <a:lumOff val="60000"/>
                      </a:schemeClr>
                    </a:solidFill>
                  </a:tcPr>
                </a:tc>
                <a:extLst>
                  <a:ext uri="{0D108BD9-81ED-4DB2-BD59-A6C34878D82A}">
                    <a16:rowId xmlns:a16="http://schemas.microsoft.com/office/drawing/2014/main" val="3655849884"/>
                  </a:ext>
                </a:extLst>
              </a:tr>
              <a:tr h="301942">
                <a:tc>
                  <a:txBody>
                    <a:bodyPr/>
                    <a:lstStyle/>
                    <a:p>
                      <a:r>
                        <a:rPr lang="zh-TW" altLang="en-US" sz="1600" b="0" i="0" u="none" strike="noStrike" dirty="0">
                          <a:solidFill>
                            <a:srgbClr val="000000"/>
                          </a:solidFill>
                          <a:effectLst/>
                          <a:latin typeface="新細明體" panose="02020500000000000000" pitchFamily="18" charset="-120"/>
                          <a:ea typeface="+mn-ea"/>
                        </a:rPr>
                        <a:t>味道跟兩三年前差很多 服務不太好但要加一成 不推</a:t>
                      </a:r>
                      <a:r>
                        <a:rPr lang="zh-TW" altLang="en-US" sz="1600" dirty="0">
                          <a:solidFill>
                            <a:srgbClr val="000000"/>
                          </a:solidFill>
                          <a:latin typeface="新細明體" panose="02020500000000000000" pitchFamily="18" charset="-120"/>
                          <a:ea typeface="+mn-ea"/>
                        </a:rPr>
                        <a:t> </a:t>
                      </a:r>
                      <a:endParaRPr lang="zh-TW" altLang="en-US" sz="1600" dirty="0"/>
                    </a:p>
                  </a:txBody>
                  <a:tcPr>
                    <a:solidFill>
                      <a:schemeClr val="accent2">
                        <a:lumMod val="60000"/>
                        <a:lumOff val="40000"/>
                      </a:schemeClr>
                    </a:solidFill>
                  </a:tcPr>
                </a:tc>
                <a:tc>
                  <a:txBody>
                    <a:bodyPr/>
                    <a:lstStyle/>
                    <a:p>
                      <a:r>
                        <a:rPr lang="zh-TW" altLang="en-US" sz="1600" dirty="0">
                          <a:solidFill>
                            <a:srgbClr val="000000"/>
                          </a:solidFill>
                          <a:latin typeface="新細明體" panose="02020500000000000000" pitchFamily="18" charset="-120"/>
                          <a:ea typeface="+mn-ea"/>
                        </a:rPr>
                        <a:t>負面</a:t>
                      </a:r>
                      <a:endParaRPr lang="zh-TW" altLang="en-US" sz="1600" dirty="0"/>
                    </a:p>
                  </a:txBody>
                  <a:tcPr>
                    <a:solidFill>
                      <a:schemeClr val="accent2">
                        <a:lumMod val="60000"/>
                        <a:lumOff val="40000"/>
                      </a:schemeClr>
                    </a:solidFill>
                  </a:tcPr>
                </a:tc>
                <a:extLst>
                  <a:ext uri="{0D108BD9-81ED-4DB2-BD59-A6C34878D82A}">
                    <a16:rowId xmlns:a16="http://schemas.microsoft.com/office/drawing/2014/main" val="2777687028"/>
                  </a:ext>
                </a:extLst>
              </a:tr>
              <a:tr h="301942">
                <a:tc>
                  <a:txBody>
                    <a:bodyPr/>
                    <a:lstStyle/>
                    <a:p>
                      <a:r>
                        <a:rPr lang="zh-TW" altLang="en-US" sz="1600" dirty="0">
                          <a:solidFill>
                            <a:srgbClr val="000000"/>
                          </a:solidFill>
                          <a:latin typeface="新細明體" panose="02020500000000000000" pitchFamily="18" charset="-120"/>
                          <a:ea typeface="+mn-ea"/>
                        </a:rPr>
                        <a:t>服務態度佳，但主餐口感偏油膩 </a:t>
                      </a:r>
                      <a:endParaRPr lang="zh-TW" altLang="en-US" sz="1600" dirty="0"/>
                    </a:p>
                  </a:txBody>
                  <a:tcPr>
                    <a:solidFill>
                      <a:schemeClr val="accent4">
                        <a:lumMod val="60000"/>
                        <a:lumOff val="40000"/>
                      </a:schemeClr>
                    </a:solidFill>
                  </a:tcPr>
                </a:tc>
                <a:tc>
                  <a:txBody>
                    <a:bodyPr/>
                    <a:lstStyle/>
                    <a:p>
                      <a:r>
                        <a:rPr lang="zh-TW" altLang="en-US" sz="1600" dirty="0"/>
                        <a:t>衝突</a:t>
                      </a:r>
                    </a:p>
                  </a:txBody>
                  <a:tcPr>
                    <a:solidFill>
                      <a:schemeClr val="accent4">
                        <a:lumMod val="60000"/>
                        <a:lumOff val="40000"/>
                      </a:schemeClr>
                    </a:solidFill>
                  </a:tcPr>
                </a:tc>
                <a:extLst>
                  <a:ext uri="{0D108BD9-81ED-4DB2-BD59-A6C34878D82A}">
                    <a16:rowId xmlns:a16="http://schemas.microsoft.com/office/drawing/2014/main" val="832462049"/>
                  </a:ext>
                </a:extLst>
              </a:tr>
              <a:tr h="521536">
                <a:tc>
                  <a:txBody>
                    <a:bodyPr/>
                    <a:lstStyle/>
                    <a:p>
                      <a:r>
                        <a:rPr lang="zh-TW" altLang="en-US" sz="1600" dirty="0">
                          <a:solidFill>
                            <a:srgbClr val="000000"/>
                          </a:solidFill>
                          <a:latin typeface="新細明體" panose="02020500000000000000" pitchFamily="18" charset="-120"/>
                          <a:ea typeface="+mn-ea"/>
                        </a:rPr>
                        <a:t>餐點都蠻不錯的，但有些餐點就較為單調（</a:t>
                      </a:r>
                      <a:r>
                        <a:rPr lang="en-US" altLang="zh-TW" sz="1600" dirty="0">
                          <a:solidFill>
                            <a:srgbClr val="000000"/>
                          </a:solidFill>
                          <a:latin typeface="新細明體" panose="02020500000000000000" pitchFamily="18" charset="-120"/>
                          <a:ea typeface="+mn-ea"/>
                        </a:rPr>
                        <a:t>Ex:</a:t>
                      </a:r>
                      <a:r>
                        <a:rPr lang="zh-TW" altLang="en-US" sz="1600" dirty="0">
                          <a:solidFill>
                            <a:srgbClr val="000000"/>
                          </a:solidFill>
                          <a:latin typeface="新細明體" panose="02020500000000000000" pitchFamily="18" charset="-120"/>
                          <a:ea typeface="+mn-ea"/>
                        </a:rPr>
                        <a:t>高麗菜、晶瑩蛋腸粉），甜點的部分也不是很好吃，味道很死甜，也沒有香港道地的甜湯 </a:t>
                      </a:r>
                      <a:endParaRPr lang="zh-TW" altLang="en-US" sz="1600" dirty="0"/>
                    </a:p>
                  </a:txBody>
                  <a:tcPr>
                    <a:solidFill>
                      <a:schemeClr val="accent4">
                        <a:lumMod val="40000"/>
                        <a:lumOff val="60000"/>
                      </a:schemeClr>
                    </a:solidFill>
                  </a:tcPr>
                </a:tc>
                <a:tc>
                  <a:txBody>
                    <a:bodyPr/>
                    <a:lstStyle/>
                    <a:p>
                      <a:r>
                        <a:rPr lang="zh-TW" altLang="en-US" sz="1600" dirty="0">
                          <a:solidFill>
                            <a:srgbClr val="000000"/>
                          </a:solidFill>
                          <a:latin typeface="新細明體" panose="02020500000000000000" pitchFamily="18" charset="-120"/>
                          <a:ea typeface="+mn-ea"/>
                        </a:rPr>
                        <a:t>衝突</a:t>
                      </a:r>
                      <a:endParaRPr lang="zh-TW" altLang="en-US" sz="1600" dirty="0"/>
                    </a:p>
                  </a:txBody>
                  <a:tcPr>
                    <a:solidFill>
                      <a:schemeClr val="accent4">
                        <a:lumMod val="40000"/>
                        <a:lumOff val="60000"/>
                      </a:schemeClr>
                    </a:solidFill>
                  </a:tcPr>
                </a:tc>
                <a:extLst>
                  <a:ext uri="{0D108BD9-81ED-4DB2-BD59-A6C34878D82A}">
                    <a16:rowId xmlns:a16="http://schemas.microsoft.com/office/drawing/2014/main" val="1583691223"/>
                  </a:ext>
                </a:extLst>
              </a:tr>
              <a:tr h="301942">
                <a:tc>
                  <a:txBody>
                    <a:bodyPr/>
                    <a:lstStyle/>
                    <a:p>
                      <a:r>
                        <a:rPr lang="zh-TW" altLang="en-US" sz="1600" dirty="0"/>
                        <a:t>一間很有氣氛的餐廳，餐點也不錯，適合過節約會唯獨用餐客人多稍微吵雜</a:t>
                      </a:r>
                    </a:p>
                  </a:txBody>
                  <a:tcPr>
                    <a:solidFill>
                      <a:schemeClr val="accent4">
                        <a:lumMod val="60000"/>
                        <a:lumOff val="40000"/>
                      </a:schemeClr>
                    </a:solidFill>
                  </a:tcPr>
                </a:tc>
                <a:tc>
                  <a:txBody>
                    <a:bodyPr/>
                    <a:lstStyle/>
                    <a:p>
                      <a:r>
                        <a:rPr lang="zh-TW" altLang="en-US" sz="1600" dirty="0">
                          <a:solidFill>
                            <a:srgbClr val="000000"/>
                          </a:solidFill>
                          <a:latin typeface="新細明體" panose="02020500000000000000" pitchFamily="18" charset="-120"/>
                          <a:ea typeface="+mn-ea"/>
                        </a:rPr>
                        <a:t>衝突</a:t>
                      </a:r>
                      <a:endParaRPr lang="zh-TW" altLang="en-US" sz="1600" dirty="0"/>
                    </a:p>
                  </a:txBody>
                  <a:tcPr>
                    <a:solidFill>
                      <a:schemeClr val="accent4">
                        <a:lumMod val="60000"/>
                        <a:lumOff val="40000"/>
                      </a:schemeClr>
                    </a:solidFill>
                  </a:tcPr>
                </a:tc>
                <a:extLst>
                  <a:ext uri="{0D108BD9-81ED-4DB2-BD59-A6C34878D82A}">
                    <a16:rowId xmlns:a16="http://schemas.microsoft.com/office/drawing/2014/main" val="2727102451"/>
                  </a:ext>
                </a:extLst>
              </a:tr>
              <a:tr h="301942">
                <a:tc>
                  <a:txBody>
                    <a:bodyPr/>
                    <a:lstStyle/>
                    <a:p>
                      <a:r>
                        <a:rPr lang="zh-TW" altLang="en-US" sz="1600" dirty="0">
                          <a:solidFill>
                            <a:srgbClr val="000000"/>
                          </a:solidFill>
                          <a:latin typeface="新細明體" panose="02020500000000000000" pitchFamily="18" charset="-120"/>
                          <a:ea typeface="+mn-ea"/>
                        </a:rPr>
                        <a:t>位於新光百貨</a:t>
                      </a:r>
                      <a:r>
                        <a:rPr lang="en-US" altLang="zh-TW" sz="1600" dirty="0">
                          <a:solidFill>
                            <a:srgbClr val="000000"/>
                          </a:solidFill>
                          <a:latin typeface="新細明體" panose="02020500000000000000" pitchFamily="18" charset="-120"/>
                          <a:ea typeface="+mn-ea"/>
                        </a:rPr>
                        <a:t>A11</a:t>
                      </a:r>
                      <a:r>
                        <a:rPr lang="zh-TW" altLang="en-US" sz="1600" dirty="0">
                          <a:solidFill>
                            <a:srgbClr val="000000"/>
                          </a:solidFill>
                          <a:latin typeface="新細明體" panose="02020500000000000000" pitchFamily="18" charset="-120"/>
                          <a:ea typeface="+mn-ea"/>
                        </a:rPr>
                        <a:t> </a:t>
                      </a:r>
                      <a:endParaRPr lang="zh-TW" altLang="en-US" sz="1600" dirty="0"/>
                    </a:p>
                  </a:txBody>
                  <a:tcPr>
                    <a:solidFill>
                      <a:schemeClr val="accent1">
                        <a:lumMod val="60000"/>
                        <a:lumOff val="40000"/>
                      </a:schemeClr>
                    </a:solidFill>
                  </a:tcPr>
                </a:tc>
                <a:tc>
                  <a:txBody>
                    <a:bodyPr/>
                    <a:lstStyle/>
                    <a:p>
                      <a:r>
                        <a:rPr lang="zh-TW" altLang="en-US" sz="1600" dirty="0"/>
                        <a:t>中性</a:t>
                      </a:r>
                    </a:p>
                  </a:txBody>
                  <a:tcPr>
                    <a:solidFill>
                      <a:schemeClr val="accent1">
                        <a:lumMod val="60000"/>
                        <a:lumOff val="40000"/>
                      </a:schemeClr>
                    </a:solidFill>
                  </a:tcPr>
                </a:tc>
                <a:extLst>
                  <a:ext uri="{0D108BD9-81ED-4DB2-BD59-A6C34878D82A}">
                    <a16:rowId xmlns:a16="http://schemas.microsoft.com/office/drawing/2014/main" val="2270333472"/>
                  </a:ext>
                </a:extLst>
              </a:tr>
              <a:tr h="301942">
                <a:tc>
                  <a:txBody>
                    <a:bodyPr/>
                    <a:lstStyle/>
                    <a:p>
                      <a:r>
                        <a:rPr lang="zh-TW" altLang="en-US" sz="1600" dirty="0">
                          <a:solidFill>
                            <a:srgbClr val="000000"/>
                          </a:solidFill>
                          <a:latin typeface="新細明體" panose="02020500000000000000" pitchFamily="18" charset="-120"/>
                          <a:ea typeface="+mn-ea"/>
                        </a:rPr>
                        <a:t>只是為了玫瑰鹽奶蓋紅茶 </a:t>
                      </a:r>
                      <a:endParaRPr lang="zh-TW" altLang="en-US" sz="1600" dirty="0"/>
                    </a:p>
                  </a:txBody>
                  <a:tcPr>
                    <a:solidFill>
                      <a:schemeClr val="accent5">
                        <a:lumMod val="40000"/>
                        <a:lumOff val="60000"/>
                      </a:schemeClr>
                    </a:solidFill>
                  </a:tcPr>
                </a:tc>
                <a:tc>
                  <a:txBody>
                    <a:bodyPr/>
                    <a:lstStyle/>
                    <a:p>
                      <a:r>
                        <a:rPr lang="zh-TW" altLang="en-US" sz="1600" dirty="0">
                          <a:solidFill>
                            <a:srgbClr val="000000"/>
                          </a:solidFill>
                          <a:latin typeface="新細明體" panose="02020500000000000000" pitchFamily="18" charset="-120"/>
                          <a:ea typeface="+mn-ea"/>
                        </a:rPr>
                        <a:t>中性</a:t>
                      </a:r>
                      <a:endParaRPr lang="zh-TW" altLang="en-US" sz="1600" dirty="0"/>
                    </a:p>
                  </a:txBody>
                  <a:tcPr>
                    <a:solidFill>
                      <a:schemeClr val="accent5">
                        <a:lumMod val="40000"/>
                        <a:lumOff val="60000"/>
                      </a:schemeClr>
                    </a:solidFill>
                  </a:tcPr>
                </a:tc>
                <a:extLst>
                  <a:ext uri="{0D108BD9-81ED-4DB2-BD59-A6C34878D82A}">
                    <a16:rowId xmlns:a16="http://schemas.microsoft.com/office/drawing/2014/main" val="1427247787"/>
                  </a:ext>
                </a:extLst>
              </a:tr>
            </a:tbl>
          </a:graphicData>
        </a:graphic>
      </p:graphicFrame>
    </p:spTree>
    <p:extLst>
      <p:ext uri="{BB962C8B-B14F-4D97-AF65-F5344CB8AC3E}">
        <p14:creationId xmlns:p14="http://schemas.microsoft.com/office/powerpoint/2010/main" val="22283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D9E0073-90B8-4816-AFA5-604944BBE315}"/>
              </a:ext>
            </a:extLst>
          </p:cNvPr>
          <p:cNvPicPr>
            <a:picLocks noChangeAspect="1"/>
          </p:cNvPicPr>
          <p:nvPr/>
        </p:nvPicPr>
        <p:blipFill>
          <a:blip r:embed="rId2"/>
          <a:stretch>
            <a:fillRect/>
          </a:stretch>
        </p:blipFill>
        <p:spPr>
          <a:xfrm>
            <a:off x="152775" y="0"/>
            <a:ext cx="7162049" cy="6858000"/>
          </a:xfrm>
          <a:prstGeom prst="rect">
            <a:avLst/>
          </a:prstGeom>
        </p:spPr>
      </p:pic>
      <p:pic>
        <p:nvPicPr>
          <p:cNvPr id="7" name="圖片 6">
            <a:extLst>
              <a:ext uri="{FF2B5EF4-FFF2-40B4-BE49-F238E27FC236}">
                <a16:creationId xmlns:a16="http://schemas.microsoft.com/office/drawing/2014/main" id="{0F247AF1-57AF-4B32-AF5D-CF592ADFC224}"/>
              </a:ext>
            </a:extLst>
          </p:cNvPr>
          <p:cNvPicPr>
            <a:picLocks noChangeAspect="1"/>
          </p:cNvPicPr>
          <p:nvPr/>
        </p:nvPicPr>
        <p:blipFill>
          <a:blip r:embed="rId3"/>
          <a:stretch>
            <a:fillRect/>
          </a:stretch>
        </p:blipFill>
        <p:spPr>
          <a:xfrm>
            <a:off x="10515415" y="109589"/>
            <a:ext cx="1523810" cy="847619"/>
          </a:xfrm>
          <a:prstGeom prst="rect">
            <a:avLst/>
          </a:prstGeom>
        </p:spPr>
      </p:pic>
      <p:sp>
        <p:nvSpPr>
          <p:cNvPr id="8" name="文字方塊 7">
            <a:extLst>
              <a:ext uri="{FF2B5EF4-FFF2-40B4-BE49-F238E27FC236}">
                <a16:creationId xmlns:a16="http://schemas.microsoft.com/office/drawing/2014/main" id="{6F033A85-1545-424D-8556-0474936F1C12}"/>
              </a:ext>
            </a:extLst>
          </p:cNvPr>
          <p:cNvSpPr txBox="1"/>
          <p:nvPr/>
        </p:nvSpPr>
        <p:spPr>
          <a:xfrm>
            <a:off x="7247465" y="1244600"/>
            <a:ext cx="4791759" cy="1384995"/>
          </a:xfrm>
          <a:prstGeom prst="rect">
            <a:avLst/>
          </a:prstGeom>
          <a:noFill/>
        </p:spPr>
        <p:txBody>
          <a:bodyPr wrap="square" rtlCol="0">
            <a:spAutoFit/>
          </a:bodyPr>
          <a:lstStyle/>
          <a:p>
            <a:r>
              <a:rPr lang="zh-TW" altLang="en-US" sz="1400" dirty="0"/>
              <a:t>各類餐廳中正面、衝突、負面評論留言的整體比率</a:t>
            </a:r>
            <a:endParaRPr lang="en-US" altLang="zh-TW" sz="1400" dirty="0"/>
          </a:p>
          <a:p>
            <a:endParaRPr lang="en-US" altLang="zh-TW" sz="1400" dirty="0"/>
          </a:p>
          <a:p>
            <a:r>
              <a:rPr lang="zh-TW" altLang="en-US" sz="1400" dirty="0"/>
              <a:t>負面比率較高依序為自助餐</a:t>
            </a:r>
            <a:r>
              <a:rPr lang="en-US" altLang="zh-TW" sz="1400" dirty="0"/>
              <a:t>(buffet)</a:t>
            </a:r>
            <a:r>
              <a:rPr lang="zh-TW" altLang="en-US" sz="1400" dirty="0"/>
              <a:t>、港式、東南亞料理</a:t>
            </a:r>
            <a:endParaRPr lang="en-US" altLang="zh-TW" sz="1400" dirty="0"/>
          </a:p>
          <a:p>
            <a:r>
              <a:rPr lang="zh-TW" altLang="en-US" sz="1400" dirty="0"/>
              <a:t>衝突比率交高依序為自助餐</a:t>
            </a:r>
            <a:r>
              <a:rPr lang="en-US" altLang="zh-TW" sz="1400" dirty="0"/>
              <a:t>(buffet)</a:t>
            </a:r>
            <a:r>
              <a:rPr lang="zh-TW" altLang="en-US" sz="1400" dirty="0"/>
              <a:t>、東南亞料理、港式</a:t>
            </a:r>
            <a:endParaRPr lang="en-US" altLang="zh-TW" sz="1400" dirty="0"/>
          </a:p>
          <a:p>
            <a:endParaRPr lang="en-US" altLang="zh-TW" sz="1400" dirty="0"/>
          </a:p>
          <a:p>
            <a:r>
              <a:rPr lang="zh-TW" altLang="en-US" sz="1400" dirty="0"/>
              <a:t>這三類餐廳的負面評論比率相對其他高了不少</a:t>
            </a:r>
            <a:endParaRPr lang="en-US" altLang="zh-TW" sz="1400" dirty="0"/>
          </a:p>
        </p:txBody>
      </p:sp>
    </p:spTree>
    <p:extLst>
      <p:ext uri="{BB962C8B-B14F-4D97-AF65-F5344CB8AC3E}">
        <p14:creationId xmlns:p14="http://schemas.microsoft.com/office/powerpoint/2010/main" val="2077931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D22946E7-AED1-45D3-8F05-2D4787A1E1C2}"/>
              </a:ext>
            </a:extLst>
          </p:cNvPr>
          <p:cNvSpPr txBox="1"/>
          <p:nvPr/>
        </p:nvSpPr>
        <p:spPr>
          <a:xfrm>
            <a:off x="334433" y="575734"/>
            <a:ext cx="11662834" cy="2985433"/>
          </a:xfrm>
          <a:prstGeom prst="rect">
            <a:avLst/>
          </a:prstGeom>
          <a:noFill/>
        </p:spPr>
        <p:txBody>
          <a:bodyPr wrap="square" rtlCol="0">
            <a:spAutoFit/>
          </a:bodyPr>
          <a:lstStyle/>
          <a:p>
            <a:r>
              <a:rPr lang="zh-TW" altLang="en-US" sz="1600" dirty="0"/>
              <a:t>從全部的評論留言隨機抽出</a:t>
            </a:r>
            <a:r>
              <a:rPr lang="en-US" altLang="zh-TW" sz="1600" dirty="0"/>
              <a:t>100</a:t>
            </a:r>
            <a:r>
              <a:rPr lang="zh-TW" altLang="en-US" sz="1600" dirty="0"/>
              <a:t>則觀察內容以及判斷分類是否有出入 </a:t>
            </a:r>
            <a:r>
              <a:rPr lang="en-US" altLang="zh-TW" sz="1600" dirty="0"/>
              <a:t>ex </a:t>
            </a:r>
            <a:r>
              <a:rPr lang="zh-TW" altLang="en-US" sz="1600" dirty="0"/>
              <a:t>明顯是負面感受但是情感分類歸類成正面</a:t>
            </a:r>
            <a:endParaRPr lang="en-US" altLang="zh-TW" sz="1600" dirty="0"/>
          </a:p>
          <a:p>
            <a:endParaRPr lang="en-US" altLang="zh-TW" sz="1600" dirty="0"/>
          </a:p>
          <a:p>
            <a:r>
              <a:rPr lang="zh-TW" altLang="en-US" sz="1600" dirty="0"/>
              <a:t> 餐點好、氣氛佳，更是個練習修身養性的好地方，可以練習在無視男店員的臭臉下進食，一顆星給他的 </a:t>
            </a:r>
            <a:r>
              <a:rPr lang="en-US" altLang="zh-TW" sz="1600" dirty="0"/>
              <a:t>-&gt;</a:t>
            </a:r>
            <a:r>
              <a:rPr lang="zh-TW" altLang="en-US" sz="1600" dirty="0"/>
              <a:t> 正面 </a:t>
            </a:r>
            <a:r>
              <a:rPr lang="en-US" altLang="zh-TW" sz="1600" dirty="0"/>
              <a:t>(</a:t>
            </a:r>
            <a:r>
              <a:rPr lang="zh-TW" altLang="en-US" sz="1600" dirty="0"/>
              <a:t>負面</a:t>
            </a:r>
            <a:r>
              <a:rPr lang="en-US" altLang="zh-TW" sz="1600" dirty="0"/>
              <a:t>)</a:t>
            </a:r>
          </a:p>
          <a:p>
            <a:r>
              <a:rPr lang="zh-TW" altLang="en-US" sz="1800" b="0" i="0" u="none" strike="noStrike" dirty="0">
                <a:solidFill>
                  <a:srgbClr val="000000"/>
                </a:solidFill>
                <a:effectLst/>
                <a:latin typeface="新細明體" panose="02020500000000000000" pitchFamily="18" charset="-120"/>
                <a:ea typeface="新細明體" panose="02020500000000000000" pitchFamily="18" charset="-120"/>
              </a:rPr>
              <a:t> </a:t>
            </a:r>
            <a:r>
              <a:rPr lang="zh-TW" altLang="en-US" sz="1600" b="0" i="0" u="none" strike="noStrike" dirty="0">
                <a:solidFill>
                  <a:srgbClr val="000000"/>
                </a:solidFill>
                <a:effectLst/>
                <a:latin typeface="新細明體" panose="02020500000000000000" pitchFamily="18" charset="-120"/>
                <a:ea typeface="新細明體" panose="02020500000000000000" pitchFamily="18" charset="-120"/>
              </a:rPr>
              <a:t>打卡送飲料 下述經驗本想改一星，但我有喝飲料 等店員確認打卡後，還需要跟店員提醒三次感覺才很不情願的送來 結帳要存載具店員說：啊，不好意思，我刷下去了，抱歉我不太會用 以上用餐經驗給正在谷歌的您，來之前請三思 </a:t>
            </a:r>
            <a:r>
              <a:rPr lang="en-US" altLang="zh-TW" sz="1600" b="0" i="0" u="none" strike="noStrike" dirty="0">
                <a:solidFill>
                  <a:srgbClr val="000000"/>
                </a:solidFill>
                <a:effectLst/>
                <a:latin typeface="新細明體" panose="02020500000000000000" pitchFamily="18" charset="-120"/>
                <a:ea typeface="新細明體" panose="02020500000000000000" pitchFamily="18" charset="-120"/>
              </a:rPr>
              <a:t>-&gt;</a:t>
            </a:r>
            <a:r>
              <a:rPr lang="zh-TW" altLang="en-US" sz="1600" b="0" i="0" u="none" strike="noStrike" dirty="0">
                <a:solidFill>
                  <a:srgbClr val="000000"/>
                </a:solidFill>
                <a:effectLst/>
                <a:latin typeface="新細明體" panose="02020500000000000000" pitchFamily="18" charset="-120"/>
                <a:ea typeface="新細明體" panose="02020500000000000000" pitchFamily="18" charset="-120"/>
              </a:rPr>
              <a:t> 正面</a:t>
            </a:r>
            <a:r>
              <a:rPr lang="en-US" altLang="zh-TW" sz="16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600" b="0" i="0" u="none" strike="noStrike" dirty="0">
                <a:solidFill>
                  <a:srgbClr val="000000"/>
                </a:solidFill>
                <a:effectLst/>
                <a:latin typeface="新細明體" panose="02020500000000000000" pitchFamily="18" charset="-120"/>
                <a:ea typeface="新細明體" panose="02020500000000000000" pitchFamily="18" charset="-120"/>
              </a:rPr>
              <a:t>負面</a:t>
            </a:r>
            <a:r>
              <a:rPr lang="en-US" altLang="zh-TW" sz="1600" b="0" i="0" u="none" strike="noStrike" dirty="0">
                <a:solidFill>
                  <a:srgbClr val="000000"/>
                </a:solidFill>
                <a:effectLst/>
                <a:latin typeface="新細明體" panose="02020500000000000000" pitchFamily="18" charset="-120"/>
                <a:ea typeface="新細明體" panose="02020500000000000000" pitchFamily="18" charset="-120"/>
              </a:rPr>
              <a:t>)</a:t>
            </a:r>
            <a:endParaRPr lang="en-US" altLang="zh-TW" sz="1600" dirty="0"/>
          </a:p>
          <a:p>
            <a:r>
              <a:rPr lang="zh-TW" altLang="en-US" sz="1600" b="0" i="0" u="none" strike="noStrike" dirty="0">
                <a:solidFill>
                  <a:srgbClr val="000000"/>
                </a:solidFill>
                <a:effectLst/>
                <a:latin typeface="新細明體" panose="02020500000000000000" pitchFamily="18" charset="-120"/>
                <a:ea typeface="新細明體" panose="02020500000000000000" pitchFamily="18" charset="-120"/>
              </a:rPr>
              <a:t> 玉米粒齁甲揪齁甲，張義瑞吃牛排吃得很開心</a:t>
            </a:r>
            <a:r>
              <a:rPr lang="zh-TW" altLang="en-US" sz="1600" dirty="0"/>
              <a:t>  </a:t>
            </a:r>
            <a:r>
              <a:rPr lang="en-US" altLang="zh-TW" sz="1600" dirty="0"/>
              <a:t>-&gt;</a:t>
            </a:r>
            <a:r>
              <a:rPr lang="zh-TW" altLang="en-US" sz="1600" dirty="0"/>
              <a:t> 衝突 </a:t>
            </a:r>
            <a:r>
              <a:rPr lang="en-US" altLang="zh-TW" sz="1600" dirty="0"/>
              <a:t>(</a:t>
            </a:r>
            <a:r>
              <a:rPr lang="zh-TW" altLang="en-US" sz="1600" dirty="0"/>
              <a:t>正面</a:t>
            </a:r>
            <a:r>
              <a:rPr lang="en-US" altLang="zh-TW" sz="1600" dirty="0"/>
              <a:t>)</a:t>
            </a:r>
          </a:p>
          <a:p>
            <a:endParaRPr lang="en-US" altLang="zh-TW" dirty="0"/>
          </a:p>
          <a:p>
            <a:r>
              <a:rPr lang="zh-TW" altLang="en-US" dirty="0"/>
              <a:t>該模型在對說反話的評論留言可能出現較大的誤判，</a:t>
            </a:r>
            <a:r>
              <a:rPr lang="en-US" altLang="zh-TW" dirty="0"/>
              <a:t>ex </a:t>
            </a:r>
            <a:r>
              <a:rPr lang="zh-TW" altLang="en-US" dirty="0"/>
              <a:t>將負面判斷為正面</a:t>
            </a:r>
            <a:endParaRPr lang="en-US" altLang="zh-TW" dirty="0"/>
          </a:p>
          <a:p>
            <a:endParaRPr lang="en-US" altLang="zh-TW" dirty="0"/>
          </a:p>
          <a:p>
            <a:r>
              <a:rPr lang="zh-TW" altLang="en-US" dirty="0"/>
              <a:t>透過</a:t>
            </a:r>
            <a:r>
              <a:rPr lang="en-US" altLang="zh-TW" dirty="0"/>
              <a:t>5</a:t>
            </a:r>
            <a:r>
              <a:rPr lang="zh-TW" altLang="en-US" dirty="0"/>
              <a:t>次抽樣檢查留言內容以及情感分類結果，每次約</a:t>
            </a:r>
            <a:r>
              <a:rPr lang="en-US" altLang="zh-TW" dirty="0"/>
              <a:t>1-2</a:t>
            </a:r>
            <a:r>
              <a:rPr lang="zh-TW" altLang="en-US" dirty="0"/>
              <a:t>則的留言情感分類是明顯奇怪不過其餘則可以接受</a:t>
            </a:r>
            <a:endParaRPr lang="en-US" altLang="zh-TW" dirty="0"/>
          </a:p>
          <a:p>
            <a:endParaRPr lang="zh-TW" altLang="en-US" dirty="0"/>
          </a:p>
        </p:txBody>
      </p:sp>
      <p:pic>
        <p:nvPicPr>
          <p:cNvPr id="8" name="圖片 7">
            <a:extLst>
              <a:ext uri="{FF2B5EF4-FFF2-40B4-BE49-F238E27FC236}">
                <a16:creationId xmlns:a16="http://schemas.microsoft.com/office/drawing/2014/main" id="{42E5FBD3-2D91-4DDD-BC2B-E58BC6BB2493}"/>
              </a:ext>
            </a:extLst>
          </p:cNvPr>
          <p:cNvPicPr>
            <a:picLocks noChangeAspect="1"/>
          </p:cNvPicPr>
          <p:nvPr/>
        </p:nvPicPr>
        <p:blipFill>
          <a:blip r:embed="rId2"/>
          <a:stretch>
            <a:fillRect/>
          </a:stretch>
        </p:blipFill>
        <p:spPr>
          <a:xfrm>
            <a:off x="334433" y="3561167"/>
            <a:ext cx="5666667" cy="2314286"/>
          </a:xfrm>
          <a:prstGeom prst="rect">
            <a:avLst/>
          </a:prstGeom>
        </p:spPr>
      </p:pic>
      <p:sp>
        <p:nvSpPr>
          <p:cNvPr id="9" name="文字方塊 8">
            <a:extLst>
              <a:ext uri="{FF2B5EF4-FFF2-40B4-BE49-F238E27FC236}">
                <a16:creationId xmlns:a16="http://schemas.microsoft.com/office/drawing/2014/main" id="{E2E2817A-2647-418C-BB8F-AA0E0EF63C90}"/>
              </a:ext>
            </a:extLst>
          </p:cNvPr>
          <p:cNvSpPr txBox="1"/>
          <p:nvPr/>
        </p:nvSpPr>
        <p:spPr>
          <a:xfrm>
            <a:off x="6001100" y="4133535"/>
            <a:ext cx="6131633" cy="584775"/>
          </a:xfrm>
          <a:prstGeom prst="rect">
            <a:avLst/>
          </a:prstGeom>
          <a:noFill/>
        </p:spPr>
        <p:txBody>
          <a:bodyPr wrap="square" rtlCol="0">
            <a:spAutoFit/>
          </a:bodyPr>
          <a:lstStyle/>
          <a:p>
            <a:r>
              <a:rPr lang="zh-TW" altLang="en-US" sz="1600" dirty="0"/>
              <a:t>有些留言可能因為店家的留言評論送優惠而給出高星，所以評論星數未必反映真實消費品質，留言內容的解析真實反映消費者感受</a:t>
            </a:r>
          </a:p>
        </p:txBody>
      </p:sp>
    </p:spTree>
    <p:extLst>
      <p:ext uri="{BB962C8B-B14F-4D97-AF65-F5344CB8AC3E}">
        <p14:creationId xmlns:p14="http://schemas.microsoft.com/office/powerpoint/2010/main" val="245777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BBE98F88-BB56-4C73-AD7D-F12A7FB09468}"/>
              </a:ext>
            </a:extLst>
          </p:cNvPr>
          <p:cNvPicPr>
            <a:picLocks noChangeAspect="1"/>
          </p:cNvPicPr>
          <p:nvPr/>
        </p:nvPicPr>
        <p:blipFill>
          <a:blip r:embed="rId2"/>
          <a:stretch>
            <a:fillRect/>
          </a:stretch>
        </p:blipFill>
        <p:spPr>
          <a:xfrm>
            <a:off x="0" y="0"/>
            <a:ext cx="5448022" cy="6858000"/>
          </a:xfrm>
          <a:prstGeom prst="rect">
            <a:avLst/>
          </a:prstGeom>
        </p:spPr>
      </p:pic>
      <p:pic>
        <p:nvPicPr>
          <p:cNvPr id="9" name="圖片 8">
            <a:extLst>
              <a:ext uri="{FF2B5EF4-FFF2-40B4-BE49-F238E27FC236}">
                <a16:creationId xmlns:a16="http://schemas.microsoft.com/office/drawing/2014/main" id="{0C6B78E8-A1E2-4E2E-964F-3CAABF8A7851}"/>
              </a:ext>
            </a:extLst>
          </p:cNvPr>
          <p:cNvPicPr>
            <a:picLocks noChangeAspect="1"/>
          </p:cNvPicPr>
          <p:nvPr/>
        </p:nvPicPr>
        <p:blipFill>
          <a:blip r:embed="rId3"/>
          <a:stretch>
            <a:fillRect/>
          </a:stretch>
        </p:blipFill>
        <p:spPr>
          <a:xfrm>
            <a:off x="6610489" y="0"/>
            <a:ext cx="5581511" cy="6858000"/>
          </a:xfrm>
          <a:prstGeom prst="rect">
            <a:avLst/>
          </a:prstGeom>
        </p:spPr>
      </p:pic>
    </p:spTree>
    <p:extLst>
      <p:ext uri="{BB962C8B-B14F-4D97-AF65-F5344CB8AC3E}">
        <p14:creationId xmlns:p14="http://schemas.microsoft.com/office/powerpoint/2010/main" val="439551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FB216C8-4D5B-4BD7-BA04-22415BF8BC00}"/>
              </a:ext>
            </a:extLst>
          </p:cNvPr>
          <p:cNvSpPr txBox="1"/>
          <p:nvPr/>
        </p:nvSpPr>
        <p:spPr>
          <a:xfrm>
            <a:off x="537633" y="389466"/>
            <a:ext cx="11116733" cy="5262979"/>
          </a:xfrm>
          <a:prstGeom prst="rect">
            <a:avLst/>
          </a:prstGeom>
          <a:noFill/>
        </p:spPr>
        <p:txBody>
          <a:bodyPr wrap="square" rtlCol="0">
            <a:spAutoFit/>
          </a:bodyPr>
          <a:lstStyle/>
          <a:p>
            <a:r>
              <a:rPr lang="zh-TW" altLang="en-US" sz="1600" dirty="0"/>
              <a:t>左圖為各類型餐廳爬取到全部評論留言數量加總</a:t>
            </a:r>
            <a:endParaRPr lang="en-US" altLang="zh-TW" sz="1600" dirty="0"/>
          </a:p>
          <a:p>
            <a:endParaRPr lang="en-US" altLang="zh-TW" sz="1600" dirty="0"/>
          </a:p>
          <a:p>
            <a:r>
              <a:rPr lang="zh-TW" altLang="en-US" sz="1600" dirty="0"/>
              <a:t>右圖為各類型餐廳爬取到全部留言數量的平均值以及標準差</a:t>
            </a:r>
            <a:endParaRPr lang="en-US" altLang="zh-TW" sz="1600" dirty="0"/>
          </a:p>
          <a:p>
            <a:endParaRPr lang="en-US" altLang="zh-TW" sz="1600" dirty="0"/>
          </a:p>
          <a:p>
            <a:r>
              <a:rPr lang="zh-TW" altLang="en-US" sz="1600" dirty="0"/>
              <a:t>以爬取到評論留言平均數量看，日式料理餐廳以及火鍋類料理餐廳較高</a:t>
            </a:r>
            <a:endParaRPr lang="en-US" altLang="zh-TW" sz="1600" dirty="0"/>
          </a:p>
          <a:p>
            <a:endParaRPr lang="en-US" altLang="zh-TW" sz="1600" dirty="0"/>
          </a:p>
          <a:p>
            <a:r>
              <a:rPr lang="zh-TW" altLang="en-US" sz="1600" dirty="0"/>
              <a:t>根據評論留言數量標準差可知道哪些餐廳類別中不同餐廳間爬取到的評論留言數量差異較大，可以推論日式料理、港式料理、火鍋類料理餐廳中有些餐廳的爬取到評論數量稍多一點或是略少一點，而自助餐</a:t>
            </a:r>
            <a:r>
              <a:rPr lang="en-US" altLang="zh-TW" sz="1600" dirty="0"/>
              <a:t>(buffet)</a:t>
            </a:r>
            <a:r>
              <a:rPr lang="zh-TW" altLang="en-US" sz="1600" dirty="0"/>
              <a:t>、美式料理餐廳中每一家餐廳爬取到的評論留言數量較一致</a:t>
            </a:r>
            <a:endParaRPr lang="en-US" altLang="zh-TW" sz="1600" dirty="0"/>
          </a:p>
          <a:p>
            <a:endParaRPr lang="en-US" altLang="zh-TW" sz="1600" dirty="0"/>
          </a:p>
          <a:p>
            <a:endParaRPr lang="en-US" altLang="zh-TW" sz="1600" dirty="0"/>
          </a:p>
          <a:p>
            <a:r>
              <a:rPr lang="zh-TW" altLang="en-US" sz="1600" dirty="0"/>
              <a:t>爬取評論留言的方法是透過模擬滑動加載最近留言的方式，加載的內容包括有留言內容的評論</a:t>
            </a:r>
            <a:r>
              <a:rPr lang="en-US" altLang="zh-TW" sz="1600" dirty="0"/>
              <a:t>(</a:t>
            </a:r>
            <a:r>
              <a:rPr lang="zh-TW" altLang="en-US" sz="1600" dirty="0"/>
              <a:t>爬取標的</a:t>
            </a:r>
            <a:r>
              <a:rPr lang="en-US" altLang="zh-TW" sz="1600" dirty="0"/>
              <a:t>)</a:t>
            </a:r>
            <a:r>
              <a:rPr lang="zh-TW" altLang="en-US" sz="1600" dirty="0"/>
              <a:t>以及無留言內容</a:t>
            </a:r>
            <a:r>
              <a:rPr lang="en-US" altLang="zh-TW" sz="1600" dirty="0"/>
              <a:t>(</a:t>
            </a:r>
            <a:r>
              <a:rPr lang="zh-TW" altLang="en-US" sz="1600" dirty="0"/>
              <a:t>非爬取標的</a:t>
            </a:r>
            <a:r>
              <a:rPr lang="en-US" altLang="zh-TW" sz="1600" dirty="0"/>
              <a:t>)</a:t>
            </a:r>
            <a:r>
              <a:rPr lang="zh-TW" altLang="en-US" sz="1600" dirty="0"/>
              <a:t>僅給星級的評論，如果滑動給定次數後爬取到的留言越多則代表爬取標的越多而非爬取標的越少</a:t>
            </a:r>
            <a:endParaRPr lang="en-US" altLang="zh-TW" sz="1600" dirty="0"/>
          </a:p>
          <a:p>
            <a:endParaRPr lang="en-US" altLang="zh-TW" sz="1600" dirty="0"/>
          </a:p>
          <a:p>
            <a:r>
              <a:rPr lang="zh-TW" altLang="en-US" sz="1600" dirty="0"/>
              <a:t>標準差較大提示了該類餐廳中有某幾間餐廳可能大大推動了消費者五星評論或是留言享優惠獲贈品的行銷活動</a:t>
            </a:r>
            <a:r>
              <a:rPr lang="en-US" altLang="zh-TW" sz="1600" dirty="0"/>
              <a:t>(</a:t>
            </a:r>
            <a:r>
              <a:rPr lang="zh-TW" altLang="en-US" sz="1600" dirty="0"/>
              <a:t>甚至請數位行銷公司對評論進行操作</a:t>
            </a:r>
            <a:r>
              <a:rPr lang="en-US" altLang="zh-TW" sz="1600" dirty="0"/>
              <a:t>)</a:t>
            </a:r>
            <a:r>
              <a:rPr lang="zh-TW" altLang="en-US" sz="1600" dirty="0"/>
              <a:t>，所以這間餐廳爬取到評論留言可能高於</a:t>
            </a:r>
            <a:r>
              <a:rPr lang="en-US" altLang="zh-TW" sz="1600" dirty="0"/>
              <a:t>(</a:t>
            </a:r>
            <a:r>
              <a:rPr lang="zh-TW" altLang="en-US" sz="1600" dirty="0"/>
              <a:t>也可能單純這間餐廳近期用餐品質非常好或非常差導致正負評湧入</a:t>
            </a:r>
            <a:r>
              <a:rPr lang="en-US" altLang="zh-TW" sz="1600" dirty="0"/>
              <a:t>)</a:t>
            </a:r>
            <a:r>
              <a:rPr lang="zh-TW" altLang="en-US" sz="1600" dirty="0"/>
              <a:t>或低於該類餐廳獲取到的評論留言數量平均值</a:t>
            </a:r>
            <a:endParaRPr lang="en-US" altLang="zh-TW" sz="1600" dirty="0"/>
          </a:p>
          <a:p>
            <a:endParaRPr lang="en-US" altLang="zh-TW" sz="1600" dirty="0"/>
          </a:p>
          <a:p>
            <a:r>
              <a:rPr lang="zh-TW" altLang="en-US" sz="1600" dirty="0"/>
              <a:t>以下針對可能有此情況的餐廳進行詳細分析，</a:t>
            </a:r>
            <a:r>
              <a:rPr lang="en-US" altLang="zh-TW" sz="1600" dirty="0"/>
              <a:t>ex</a:t>
            </a:r>
            <a:r>
              <a:rPr lang="zh-TW" altLang="en-US" sz="1600" dirty="0"/>
              <a:t> 日式料理餐廳</a:t>
            </a:r>
            <a:endParaRPr lang="en-US" altLang="zh-TW" sz="1600" dirty="0"/>
          </a:p>
          <a:p>
            <a:endParaRPr lang="en-US" altLang="zh-TW" sz="1600" dirty="0"/>
          </a:p>
          <a:p>
            <a:endParaRPr lang="en-US" altLang="zh-TW" sz="1600" dirty="0"/>
          </a:p>
        </p:txBody>
      </p:sp>
    </p:spTree>
    <p:extLst>
      <p:ext uri="{BB962C8B-B14F-4D97-AF65-F5344CB8AC3E}">
        <p14:creationId xmlns:p14="http://schemas.microsoft.com/office/powerpoint/2010/main" val="185595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321CE42B-BD8C-4112-8823-35700A809711}"/>
              </a:ext>
            </a:extLst>
          </p:cNvPr>
          <p:cNvPicPr>
            <a:picLocks noChangeAspect="1"/>
          </p:cNvPicPr>
          <p:nvPr/>
        </p:nvPicPr>
        <p:blipFill>
          <a:blip r:embed="rId2"/>
          <a:stretch>
            <a:fillRect/>
          </a:stretch>
        </p:blipFill>
        <p:spPr>
          <a:xfrm>
            <a:off x="0" y="150211"/>
            <a:ext cx="12192000" cy="6557577"/>
          </a:xfrm>
          <a:prstGeom prst="rect">
            <a:avLst/>
          </a:prstGeom>
        </p:spPr>
      </p:pic>
    </p:spTree>
    <p:extLst>
      <p:ext uri="{BB962C8B-B14F-4D97-AF65-F5344CB8AC3E}">
        <p14:creationId xmlns:p14="http://schemas.microsoft.com/office/powerpoint/2010/main" val="259537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15CB392-CBB4-4618-9E56-98CF7B537B12}"/>
              </a:ext>
            </a:extLst>
          </p:cNvPr>
          <p:cNvPicPr>
            <a:picLocks noChangeAspect="1"/>
          </p:cNvPicPr>
          <p:nvPr/>
        </p:nvPicPr>
        <p:blipFill>
          <a:blip r:embed="rId2"/>
          <a:stretch>
            <a:fillRect/>
          </a:stretch>
        </p:blipFill>
        <p:spPr>
          <a:xfrm>
            <a:off x="0" y="190500"/>
            <a:ext cx="12192000" cy="6477000"/>
          </a:xfrm>
          <a:prstGeom prst="rect">
            <a:avLst/>
          </a:prstGeom>
        </p:spPr>
      </p:pic>
    </p:spTree>
    <p:extLst>
      <p:ext uri="{BB962C8B-B14F-4D97-AF65-F5344CB8AC3E}">
        <p14:creationId xmlns:p14="http://schemas.microsoft.com/office/powerpoint/2010/main" val="3401645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AA7F5C5D-9818-432B-BF8A-4C8B870F40EB}"/>
              </a:ext>
            </a:extLst>
          </p:cNvPr>
          <p:cNvGraphicFramePr>
            <a:graphicFrameLocks noGrp="1"/>
          </p:cNvGraphicFramePr>
          <p:nvPr>
            <p:extLst>
              <p:ext uri="{D42A27DB-BD31-4B8C-83A1-F6EECF244321}">
                <p14:modId xmlns:p14="http://schemas.microsoft.com/office/powerpoint/2010/main" val="2788708775"/>
              </p:ext>
            </p:extLst>
          </p:nvPr>
        </p:nvGraphicFramePr>
        <p:xfrm>
          <a:off x="829732" y="203200"/>
          <a:ext cx="10532535" cy="1341120"/>
        </p:xfrm>
        <a:graphic>
          <a:graphicData uri="http://schemas.openxmlformats.org/drawingml/2006/table">
            <a:tbl>
              <a:tblPr firstRow="1" bandRow="1">
                <a:tableStyleId>{5C22544A-7EE6-4342-B048-85BDC9FD1C3A}</a:tableStyleId>
              </a:tblPr>
              <a:tblGrid>
                <a:gridCol w="3510845">
                  <a:extLst>
                    <a:ext uri="{9D8B030D-6E8A-4147-A177-3AD203B41FA5}">
                      <a16:colId xmlns:a16="http://schemas.microsoft.com/office/drawing/2014/main" val="3137098055"/>
                    </a:ext>
                  </a:extLst>
                </a:gridCol>
                <a:gridCol w="3510845">
                  <a:extLst>
                    <a:ext uri="{9D8B030D-6E8A-4147-A177-3AD203B41FA5}">
                      <a16:colId xmlns:a16="http://schemas.microsoft.com/office/drawing/2014/main" val="1118284255"/>
                    </a:ext>
                  </a:extLst>
                </a:gridCol>
                <a:gridCol w="3510845">
                  <a:extLst>
                    <a:ext uri="{9D8B030D-6E8A-4147-A177-3AD203B41FA5}">
                      <a16:colId xmlns:a16="http://schemas.microsoft.com/office/drawing/2014/main" val="563321740"/>
                    </a:ext>
                  </a:extLst>
                </a:gridCol>
              </a:tblGrid>
              <a:tr h="281517">
                <a:tc>
                  <a:txBody>
                    <a:bodyPr/>
                    <a:lstStyle/>
                    <a:p>
                      <a:r>
                        <a:rPr lang="zh-TW" altLang="en-US" sz="1600" dirty="0">
                          <a:solidFill>
                            <a:schemeClr val="tx1"/>
                          </a:solidFill>
                        </a:rPr>
                        <a:t>餐廳</a:t>
                      </a:r>
                      <a:endParaRPr lang="en-US" altLang="zh-TW" sz="1600" dirty="0">
                        <a:solidFill>
                          <a:schemeClr val="tx1"/>
                        </a:solidFill>
                      </a:endParaRPr>
                    </a:p>
                  </a:txBody>
                  <a:tcPr>
                    <a:solidFill>
                      <a:schemeClr val="tx2">
                        <a:lumMod val="60000"/>
                        <a:lumOff val="40000"/>
                      </a:schemeClr>
                    </a:solidFill>
                  </a:tcPr>
                </a:tc>
                <a:tc>
                  <a:txBody>
                    <a:bodyPr/>
                    <a:lstStyle/>
                    <a:p>
                      <a:r>
                        <a:rPr lang="zh-TW" altLang="en-US" sz="1600" dirty="0">
                          <a:solidFill>
                            <a:schemeClr val="tx1"/>
                          </a:solidFill>
                        </a:rPr>
                        <a:t>抓取到評論數量</a:t>
                      </a:r>
                    </a:p>
                  </a:txBody>
                  <a:tcPr>
                    <a:solidFill>
                      <a:schemeClr val="tx2">
                        <a:lumMod val="60000"/>
                        <a:lumOff val="40000"/>
                      </a:schemeClr>
                    </a:solidFill>
                  </a:tcPr>
                </a:tc>
                <a:tc>
                  <a:txBody>
                    <a:bodyPr/>
                    <a:lstStyle/>
                    <a:p>
                      <a:r>
                        <a:rPr lang="zh-TW" altLang="en-US" sz="1600" dirty="0">
                          <a:solidFill>
                            <a:schemeClr val="tx1"/>
                          </a:solidFill>
                        </a:rPr>
                        <a:t>相較該類別評論數量平均</a:t>
                      </a:r>
                      <a:r>
                        <a:rPr lang="en-US" altLang="zh-TW" sz="1600" dirty="0">
                          <a:solidFill>
                            <a:schemeClr val="tx1"/>
                          </a:solidFill>
                        </a:rPr>
                        <a:t>(262.86)</a:t>
                      </a:r>
                      <a:endParaRPr lang="zh-TW" altLang="en-US" sz="1600" dirty="0">
                        <a:solidFill>
                          <a:schemeClr val="tx1"/>
                        </a:solidFill>
                      </a:endParaRPr>
                    </a:p>
                  </a:txBody>
                  <a:tcPr>
                    <a:solidFill>
                      <a:schemeClr val="tx2">
                        <a:lumMod val="60000"/>
                        <a:lumOff val="40000"/>
                      </a:schemeClr>
                    </a:solidFill>
                  </a:tcPr>
                </a:tc>
                <a:extLst>
                  <a:ext uri="{0D108BD9-81ED-4DB2-BD59-A6C34878D82A}">
                    <a16:rowId xmlns:a16="http://schemas.microsoft.com/office/drawing/2014/main" val="1087935803"/>
                  </a:ext>
                </a:extLst>
              </a:tr>
              <a:tr h="281517">
                <a:tc>
                  <a:txBody>
                    <a:bodyPr/>
                    <a:lstStyle/>
                    <a:p>
                      <a:r>
                        <a:rPr lang="zh-TW" altLang="en-US" sz="1600" dirty="0">
                          <a:solidFill>
                            <a:schemeClr val="tx1"/>
                          </a:solidFill>
                        </a:rPr>
                        <a:t>吉豚屋</a:t>
                      </a:r>
                    </a:p>
                  </a:txBody>
                  <a:tcPr>
                    <a:solidFill>
                      <a:schemeClr val="accent1">
                        <a:lumMod val="20000"/>
                        <a:lumOff val="80000"/>
                      </a:schemeClr>
                    </a:solidFill>
                  </a:tcPr>
                </a:tc>
                <a:tc>
                  <a:txBody>
                    <a:bodyPr/>
                    <a:lstStyle/>
                    <a:p>
                      <a:r>
                        <a:rPr lang="en-US" altLang="zh-TW" sz="1600" dirty="0">
                          <a:solidFill>
                            <a:schemeClr val="tx1"/>
                          </a:solidFill>
                        </a:rPr>
                        <a:t>462</a:t>
                      </a:r>
                      <a:endParaRPr lang="zh-TW" altLang="en-US" sz="1600" dirty="0">
                        <a:solidFill>
                          <a:schemeClr val="tx1"/>
                        </a:solidFill>
                      </a:endParaRPr>
                    </a:p>
                  </a:txBody>
                  <a:tcPr>
                    <a:solidFill>
                      <a:schemeClr val="accent1">
                        <a:lumMod val="20000"/>
                        <a:lumOff val="80000"/>
                      </a:schemeClr>
                    </a:solidFill>
                  </a:tcPr>
                </a:tc>
                <a:tc>
                  <a:txBody>
                    <a:bodyPr/>
                    <a:lstStyle/>
                    <a:p>
                      <a:r>
                        <a:rPr lang="zh-TW" altLang="en-US" sz="1600" dirty="0"/>
                        <a:t>高於平均</a:t>
                      </a:r>
                    </a:p>
                  </a:txBody>
                  <a:tcPr>
                    <a:solidFill>
                      <a:schemeClr val="accent1">
                        <a:lumMod val="20000"/>
                        <a:lumOff val="80000"/>
                      </a:schemeClr>
                    </a:solidFill>
                  </a:tcPr>
                </a:tc>
                <a:extLst>
                  <a:ext uri="{0D108BD9-81ED-4DB2-BD59-A6C34878D82A}">
                    <a16:rowId xmlns:a16="http://schemas.microsoft.com/office/drawing/2014/main" val="987112215"/>
                  </a:ext>
                </a:extLst>
              </a:tr>
              <a:tr h="281517">
                <a:tc>
                  <a:txBody>
                    <a:bodyPr/>
                    <a:lstStyle/>
                    <a:p>
                      <a:r>
                        <a:rPr lang="zh-TW" altLang="en-US" sz="1600" dirty="0"/>
                        <a:t>老乾杯</a:t>
                      </a:r>
                    </a:p>
                  </a:txBody>
                  <a:tcPr/>
                </a:tc>
                <a:tc>
                  <a:txBody>
                    <a:bodyPr/>
                    <a:lstStyle/>
                    <a:p>
                      <a:r>
                        <a:rPr lang="en-US" altLang="zh-TW" sz="1600" dirty="0"/>
                        <a:t>171</a:t>
                      </a:r>
                      <a:endParaRPr lang="zh-TW" altLang="en-US" sz="1600" dirty="0"/>
                    </a:p>
                  </a:txBody>
                  <a:tcPr/>
                </a:tc>
                <a:tc>
                  <a:txBody>
                    <a:bodyPr/>
                    <a:lstStyle/>
                    <a:p>
                      <a:r>
                        <a:rPr lang="zh-TW" altLang="en-US" sz="1600" dirty="0"/>
                        <a:t>低於平均</a:t>
                      </a:r>
                      <a:endParaRPr lang="en-US" altLang="zh-TW" sz="1600" dirty="0"/>
                    </a:p>
                  </a:txBody>
                  <a:tcPr/>
                </a:tc>
                <a:extLst>
                  <a:ext uri="{0D108BD9-81ED-4DB2-BD59-A6C34878D82A}">
                    <a16:rowId xmlns:a16="http://schemas.microsoft.com/office/drawing/2014/main" val="1124163257"/>
                  </a:ext>
                </a:extLst>
              </a:tr>
              <a:tr h="281517">
                <a:tc>
                  <a:txBody>
                    <a:bodyPr/>
                    <a:lstStyle/>
                    <a:p>
                      <a:r>
                        <a:rPr lang="zh-TW" altLang="en-US" sz="1600" dirty="0"/>
                        <a:t>欣葉</a:t>
                      </a:r>
                    </a:p>
                  </a:txBody>
                  <a:tcPr/>
                </a:tc>
                <a:tc>
                  <a:txBody>
                    <a:bodyPr/>
                    <a:lstStyle/>
                    <a:p>
                      <a:r>
                        <a:rPr lang="en-US" altLang="zh-TW" sz="1600" dirty="0"/>
                        <a:t>155</a:t>
                      </a:r>
                      <a:endParaRPr lang="zh-TW" altLang="en-US" sz="1600" dirty="0"/>
                    </a:p>
                  </a:txBody>
                  <a:tcPr/>
                </a:tc>
                <a:tc>
                  <a:txBody>
                    <a:bodyPr/>
                    <a:lstStyle/>
                    <a:p>
                      <a:r>
                        <a:rPr lang="zh-TW" altLang="en-US" sz="1600" dirty="0"/>
                        <a:t>低於平均</a:t>
                      </a:r>
                    </a:p>
                  </a:txBody>
                  <a:tcPr/>
                </a:tc>
                <a:extLst>
                  <a:ext uri="{0D108BD9-81ED-4DB2-BD59-A6C34878D82A}">
                    <a16:rowId xmlns:a16="http://schemas.microsoft.com/office/drawing/2014/main" val="3953760857"/>
                  </a:ext>
                </a:extLst>
              </a:tr>
            </a:tbl>
          </a:graphicData>
        </a:graphic>
      </p:graphicFrame>
      <p:sp>
        <p:nvSpPr>
          <p:cNvPr id="9" name="文字方塊 8">
            <a:extLst>
              <a:ext uri="{FF2B5EF4-FFF2-40B4-BE49-F238E27FC236}">
                <a16:creationId xmlns:a16="http://schemas.microsoft.com/office/drawing/2014/main" id="{67639405-E42E-4082-A799-81C31C8A1C94}"/>
              </a:ext>
            </a:extLst>
          </p:cNvPr>
          <p:cNvSpPr txBox="1"/>
          <p:nvPr/>
        </p:nvSpPr>
        <p:spPr>
          <a:xfrm>
            <a:off x="829732" y="1752600"/>
            <a:ext cx="10532535" cy="3970318"/>
          </a:xfrm>
          <a:prstGeom prst="rect">
            <a:avLst/>
          </a:prstGeom>
          <a:noFill/>
        </p:spPr>
        <p:txBody>
          <a:bodyPr wrap="square" rtlCol="0">
            <a:spAutoFit/>
          </a:bodyPr>
          <a:lstStyle/>
          <a:p>
            <a:r>
              <a:rPr lang="zh-TW" altLang="en-US" sz="1600" dirty="0"/>
              <a:t>這三間餐廳的不同分類評論比率與該類整體的比率</a:t>
            </a:r>
            <a:r>
              <a:rPr lang="en-US" altLang="zh-TW" sz="1600" dirty="0"/>
              <a:t>(</a:t>
            </a:r>
            <a:r>
              <a:rPr lang="zh-TW" altLang="en-US" sz="1600" dirty="0"/>
              <a:t>參考</a:t>
            </a:r>
            <a:r>
              <a:rPr lang="en-US" altLang="zh-TW" sz="1600" dirty="0"/>
              <a:t>p.12</a:t>
            </a:r>
            <a:r>
              <a:rPr lang="zh-TW" altLang="en-US" sz="1600" dirty="0"/>
              <a:t>圖，正面</a:t>
            </a:r>
            <a:r>
              <a:rPr lang="en-US" altLang="zh-TW" sz="1600" dirty="0"/>
              <a:t>-72.20%</a:t>
            </a:r>
            <a:r>
              <a:rPr lang="zh-TW" altLang="en-US" sz="1600" dirty="0"/>
              <a:t>、負面</a:t>
            </a:r>
            <a:r>
              <a:rPr lang="en-US" altLang="zh-TW" sz="1600" dirty="0"/>
              <a:t>-13.10%</a:t>
            </a:r>
            <a:r>
              <a:rPr lang="zh-TW" altLang="en-US" sz="1600" dirty="0"/>
              <a:t>、衝突</a:t>
            </a:r>
            <a:r>
              <a:rPr lang="en-US" altLang="zh-TW" sz="1600" dirty="0"/>
              <a:t>-13.21%)</a:t>
            </a:r>
            <a:r>
              <a:rPr lang="zh-TW" altLang="en-US" sz="1600" dirty="0"/>
              <a:t>相較</a:t>
            </a:r>
            <a:endParaRPr lang="en-US" altLang="zh-TW" sz="1600" dirty="0"/>
          </a:p>
          <a:p>
            <a:endParaRPr lang="en-US" altLang="zh-TW" sz="1600" dirty="0"/>
          </a:p>
          <a:p>
            <a:r>
              <a:rPr lang="zh-TW" altLang="en-US" sz="1600" dirty="0"/>
              <a:t>吉豚屋負面、衝突評論占比非常低，正面評論占比非常高</a:t>
            </a:r>
            <a:endParaRPr lang="en-US" altLang="zh-TW" sz="1600" dirty="0"/>
          </a:p>
          <a:p>
            <a:endParaRPr lang="en-US" altLang="zh-TW" sz="1600" dirty="0"/>
          </a:p>
          <a:p>
            <a:r>
              <a:rPr lang="zh-TW" altLang="en-US" sz="1600" dirty="0"/>
              <a:t>吉豚屋其中一條評論</a:t>
            </a:r>
            <a:endParaRPr lang="en-US" altLang="zh-TW" sz="1600" dirty="0"/>
          </a:p>
          <a:p>
            <a:r>
              <a:rPr lang="en-US" altLang="zh-TW" sz="1400" dirty="0"/>
              <a:t>	</a:t>
            </a:r>
            <a:r>
              <a:rPr lang="zh-TW" altLang="en-US" sz="1400" dirty="0"/>
              <a:t> 五星評論可以換吃的但我沒有加飯他做錯卻沒告知 去問了才知道雖然我不虧但飯量太多 醬汁太少整個乾巴巴麵衣又太鹹 </a:t>
            </a:r>
            <a:r>
              <a:rPr lang="en-US" altLang="zh-TW" sz="1400" dirty="0"/>
              <a:t>	</a:t>
            </a:r>
            <a:r>
              <a:rPr lang="zh-TW" altLang="en-US" sz="1400" dirty="0"/>
              <a:t>又乾又鹹 覺得不行</a:t>
            </a:r>
            <a:endParaRPr lang="en-US" altLang="zh-TW" sz="1400" dirty="0"/>
          </a:p>
          <a:p>
            <a:r>
              <a:rPr lang="zh-TW" altLang="en-US" sz="1600" dirty="0"/>
              <a:t>可知吉豚屋確實有評論送餐點行銷活動</a:t>
            </a:r>
            <a:endParaRPr lang="en-US" altLang="zh-TW" sz="1600" dirty="0"/>
          </a:p>
          <a:p>
            <a:endParaRPr lang="en-US" altLang="zh-TW" sz="1600" dirty="0"/>
          </a:p>
          <a:p>
            <a:r>
              <a:rPr lang="zh-TW" altLang="en-US" sz="1600" dirty="0"/>
              <a:t>老乾杯負面、衝突、正面評論占比與該類整體平均差不多</a:t>
            </a:r>
            <a:endParaRPr lang="en-US" altLang="zh-TW" sz="1600" dirty="0"/>
          </a:p>
          <a:p>
            <a:r>
              <a:rPr lang="zh-TW" altLang="en-US" sz="1600" dirty="0"/>
              <a:t>查看留言內容沒有發現明顯有評論或五星送餐點或優惠活動線索</a:t>
            </a:r>
            <a:r>
              <a:rPr lang="en-US" altLang="zh-TW" sz="1600" dirty="0"/>
              <a:t>(</a:t>
            </a:r>
            <a:r>
              <a:rPr lang="zh-TW" altLang="en-US" sz="1600" dirty="0"/>
              <a:t>但不代表沒有做</a:t>
            </a:r>
            <a:r>
              <a:rPr lang="en-US" altLang="zh-TW" sz="1600" dirty="0"/>
              <a:t>)</a:t>
            </a:r>
          </a:p>
          <a:p>
            <a:endParaRPr lang="en-US" altLang="zh-TW" sz="1600" dirty="0"/>
          </a:p>
          <a:p>
            <a:r>
              <a:rPr lang="zh-TW" altLang="en-US" sz="1600" dirty="0"/>
              <a:t>欣葉負面評論占比高、衝突評論占比略高、正面評論占比低，相對於整體評論內容差</a:t>
            </a:r>
            <a:endParaRPr lang="en-US" altLang="zh-TW" sz="1600" dirty="0"/>
          </a:p>
          <a:p>
            <a:r>
              <a:rPr lang="zh-TW" altLang="en-US" sz="1600" dirty="0"/>
              <a:t>查看留言內容沒有發現明顯有評論或五星送餐點或優惠活動線索</a:t>
            </a:r>
            <a:r>
              <a:rPr lang="en-US" altLang="zh-TW" sz="1600" dirty="0"/>
              <a:t>(</a:t>
            </a:r>
            <a:r>
              <a:rPr lang="zh-TW" altLang="en-US" sz="1600" dirty="0"/>
              <a:t>但不代表沒有做</a:t>
            </a:r>
            <a:r>
              <a:rPr lang="en-US" altLang="zh-TW" sz="1600" dirty="0"/>
              <a:t>)</a:t>
            </a:r>
          </a:p>
          <a:p>
            <a:endParaRPr lang="en-US" altLang="zh-TW" sz="1600" dirty="0"/>
          </a:p>
          <a:p>
            <a:endParaRPr lang="zh-TW" altLang="en-US" sz="1600" dirty="0"/>
          </a:p>
        </p:txBody>
      </p:sp>
    </p:spTree>
    <p:extLst>
      <p:ext uri="{BB962C8B-B14F-4D97-AF65-F5344CB8AC3E}">
        <p14:creationId xmlns:p14="http://schemas.microsoft.com/office/powerpoint/2010/main" val="2531216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33DD9727-99F0-441D-941B-9E68CDD5B8D4}"/>
              </a:ext>
            </a:extLst>
          </p:cNvPr>
          <p:cNvSpPr txBox="1"/>
          <p:nvPr/>
        </p:nvSpPr>
        <p:spPr>
          <a:xfrm>
            <a:off x="740833" y="296333"/>
            <a:ext cx="10710333" cy="4770537"/>
          </a:xfrm>
          <a:prstGeom prst="rect">
            <a:avLst/>
          </a:prstGeom>
          <a:noFill/>
        </p:spPr>
        <p:txBody>
          <a:bodyPr wrap="square" rtlCol="0">
            <a:spAutoFit/>
          </a:bodyPr>
          <a:lstStyle/>
          <a:p>
            <a:r>
              <a:rPr lang="zh-TW" altLang="en-US" sz="1600" dirty="0"/>
              <a:t>同樣情況的港式料理餐廳中也有類似情況，</a:t>
            </a:r>
            <a:r>
              <a:rPr lang="en-US" altLang="zh-TW" sz="1600" dirty="0"/>
              <a:t>ex </a:t>
            </a:r>
            <a:r>
              <a:rPr lang="zh-TW" altLang="en-US" sz="1600" dirty="0"/>
              <a:t>點點心</a:t>
            </a:r>
            <a:endParaRPr lang="en-US" altLang="zh-TW" sz="1600" dirty="0"/>
          </a:p>
          <a:p>
            <a:r>
              <a:rPr lang="zh-TW" altLang="en-US" sz="1600" dirty="0"/>
              <a:t>爬取評論數量低於平均、不同分類評論比率情況優於該類平均，查看評論留言有多則內容空洞的正面評論 </a:t>
            </a:r>
            <a:r>
              <a:rPr lang="en-US" altLang="zh-TW" sz="1600" dirty="0"/>
              <a:t>ex </a:t>
            </a:r>
            <a:r>
              <a:rPr lang="zh-TW" altLang="en-US" sz="1600" dirty="0"/>
              <a:t>好吃、很棒、不錯等等，可能也有推</a:t>
            </a:r>
            <a:r>
              <a:rPr lang="en-US" altLang="zh-TW" sz="1600" dirty="0"/>
              <a:t>google</a:t>
            </a:r>
            <a:r>
              <a:rPr lang="zh-TW" altLang="en-US" sz="1600" dirty="0"/>
              <a:t>評論送優惠活動</a:t>
            </a:r>
            <a:endParaRPr lang="en-US" altLang="zh-TW" sz="1600" dirty="0"/>
          </a:p>
          <a:p>
            <a:endParaRPr lang="en-US" altLang="zh-TW" sz="1600" dirty="0"/>
          </a:p>
          <a:p>
            <a:r>
              <a:rPr lang="zh-TW" altLang="en-US" sz="1600" dirty="0"/>
              <a:t>同樣情況的火鍋類料理餐廳也有類似情況，</a:t>
            </a:r>
            <a:r>
              <a:rPr lang="en-US" altLang="zh-TW" sz="1600" dirty="0"/>
              <a:t>ex </a:t>
            </a:r>
            <a:r>
              <a:rPr lang="zh-TW" altLang="en-US" sz="1600" dirty="0"/>
              <a:t>合</a:t>
            </a:r>
            <a:r>
              <a:rPr lang="en-US" altLang="zh-TW" sz="1600" dirty="0"/>
              <a:t>shabu</a:t>
            </a:r>
            <a:r>
              <a:rPr lang="zh-TW" altLang="en-US" sz="1600" dirty="0"/>
              <a:t>、海底撈</a:t>
            </a:r>
            <a:endParaRPr lang="en-US" altLang="zh-TW" sz="1600" dirty="0"/>
          </a:p>
          <a:p>
            <a:r>
              <a:rPr lang="zh-TW" altLang="en-US" sz="1600" dirty="0"/>
              <a:t>爬取評論數量低於平均、不同分類評論比率情況優於該類平均，查看評論留言有多則內容空洞的正面評論 </a:t>
            </a:r>
            <a:r>
              <a:rPr lang="en-US" altLang="zh-TW" sz="1600" dirty="0"/>
              <a:t>ex </a:t>
            </a:r>
            <a:r>
              <a:rPr lang="zh-TW" altLang="en-US" sz="1600" dirty="0"/>
              <a:t>好吃、很棒、不錯等等，可能也有推</a:t>
            </a:r>
            <a:r>
              <a:rPr lang="en-US" altLang="zh-TW" sz="1600" dirty="0"/>
              <a:t>google</a:t>
            </a:r>
            <a:r>
              <a:rPr lang="zh-TW" altLang="en-US" sz="1600" dirty="0"/>
              <a:t>評論送優惠活動</a:t>
            </a:r>
            <a:endParaRPr lang="en-US" altLang="zh-TW" sz="1600" dirty="0"/>
          </a:p>
          <a:p>
            <a:r>
              <a:rPr lang="zh-TW" altLang="en-US" sz="1600" dirty="0"/>
              <a:t>海底撈則有多則應該是對服務人員桌邊服務的評論 </a:t>
            </a:r>
            <a:r>
              <a:rPr lang="en-US" altLang="zh-TW" sz="1600" dirty="0"/>
              <a:t>ex </a:t>
            </a:r>
            <a:r>
              <a:rPr lang="zh-TW" altLang="en-US" sz="1600" dirty="0"/>
              <a:t> 俊源很優秀，專業 、伯軒很棒很貼心</a:t>
            </a:r>
            <a:r>
              <a:rPr lang="en-US" altLang="zh-TW" sz="1600" dirty="0"/>
              <a:t>:</a:t>
            </a:r>
            <a:r>
              <a:rPr lang="zh-TW" altLang="en-US" sz="1600" dirty="0"/>
              <a:t>不是朋友 第一次被服務</a:t>
            </a:r>
            <a:endParaRPr lang="en-US" altLang="zh-TW" sz="1600" dirty="0"/>
          </a:p>
          <a:p>
            <a:endParaRPr lang="en-US" altLang="zh-TW" sz="1600" dirty="0"/>
          </a:p>
          <a:p>
            <a:endParaRPr lang="en-US" altLang="zh-TW" sz="1600" dirty="0"/>
          </a:p>
          <a:p>
            <a:r>
              <a:rPr lang="zh-TW" altLang="en-US" sz="1600" dirty="0"/>
              <a:t>基於每間餐廳爬取到的評論留言數量與該類評論留言平均數量相較挑出的數家與平均值落差較大的餐廳出來做分析，如果這間餐廳本身整體品質受到消費者肯定那麼鼓勵消費者留下評論的行銷既能夠收穫滿滿好評優化品牌的口碑，好評中能夠透過資料挖掘得到自身品牌有哪些優勢</a:t>
            </a:r>
            <a:endParaRPr lang="en-US" altLang="zh-TW" sz="1600" dirty="0"/>
          </a:p>
          <a:p>
            <a:endParaRPr lang="en-US" altLang="zh-TW" sz="1600" dirty="0"/>
          </a:p>
          <a:p>
            <a:r>
              <a:rPr lang="zh-TW" altLang="en-US" sz="1600" dirty="0"/>
              <a:t>如果這間餐廳本身整體品質具有大缺點那麼鼓勵消費者留下評論的行銷未必能收獲到滿滿好評，反而有可能把抱怨提出來，這對品牌口碑有不好影響，負評中也是能夠找出被抱怨的點主要在哪裡，當餐廳處在這種狀況時最好不要進行這類行銷活動，有可能帶來反效果，應該先著手對來用餐顧客進行線上意見表單調查，蒐集足夠滿意度調查、意見資訊等等資料了解到應該如何確實改善餐廳用餐品質後再進行鼓勵顧客留評論送優惠、餐點的行銷活動來優化品牌口碑會比較有效益</a:t>
            </a:r>
            <a:endParaRPr lang="en-US" altLang="zh-TW" sz="1600" dirty="0"/>
          </a:p>
        </p:txBody>
      </p:sp>
    </p:spTree>
    <p:extLst>
      <p:ext uri="{BB962C8B-B14F-4D97-AF65-F5344CB8AC3E}">
        <p14:creationId xmlns:p14="http://schemas.microsoft.com/office/powerpoint/2010/main" val="148829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3EF1320-6983-4FD8-AAB5-997FCB5E0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156"/>
            <a:ext cx="12192000" cy="6637687"/>
          </a:xfrm>
          <a:prstGeom prst="rect">
            <a:avLst/>
          </a:prstGeom>
        </p:spPr>
      </p:pic>
    </p:spTree>
    <p:extLst>
      <p:ext uri="{BB962C8B-B14F-4D97-AF65-F5344CB8AC3E}">
        <p14:creationId xmlns:p14="http://schemas.microsoft.com/office/powerpoint/2010/main" val="119961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703672E-3F80-444A-B33D-A4B6AA2F5937}"/>
              </a:ext>
            </a:extLst>
          </p:cNvPr>
          <p:cNvSpPr txBox="1"/>
          <p:nvPr/>
        </p:nvSpPr>
        <p:spPr>
          <a:xfrm>
            <a:off x="321733" y="118533"/>
            <a:ext cx="10168467" cy="369332"/>
          </a:xfrm>
          <a:prstGeom prst="rect">
            <a:avLst/>
          </a:prstGeom>
          <a:noFill/>
        </p:spPr>
        <p:txBody>
          <a:bodyPr wrap="square" rtlCol="0">
            <a:spAutoFit/>
          </a:bodyPr>
          <a:lstStyle/>
          <a:p>
            <a:r>
              <a:rPr lang="zh-TW" altLang="en-US" dirty="0"/>
              <a:t>從上述情況兩個明顯案例的餐廳的不同情感分類的評論中統整出來出現頻率高的關鍵字詞</a:t>
            </a:r>
            <a:endParaRPr lang="en-US" altLang="zh-TW" dirty="0"/>
          </a:p>
        </p:txBody>
      </p:sp>
      <p:graphicFrame>
        <p:nvGraphicFramePr>
          <p:cNvPr id="6" name="表格 6">
            <a:extLst>
              <a:ext uri="{FF2B5EF4-FFF2-40B4-BE49-F238E27FC236}">
                <a16:creationId xmlns:a16="http://schemas.microsoft.com/office/drawing/2014/main" id="{048191FF-4036-4FD8-880D-CFC923731031}"/>
              </a:ext>
            </a:extLst>
          </p:cNvPr>
          <p:cNvGraphicFramePr>
            <a:graphicFrameLocks noGrp="1"/>
          </p:cNvGraphicFramePr>
          <p:nvPr>
            <p:extLst>
              <p:ext uri="{D42A27DB-BD31-4B8C-83A1-F6EECF244321}">
                <p14:modId xmlns:p14="http://schemas.microsoft.com/office/powerpoint/2010/main" val="1651459117"/>
              </p:ext>
            </p:extLst>
          </p:nvPr>
        </p:nvGraphicFramePr>
        <p:xfrm>
          <a:off x="330199" y="668866"/>
          <a:ext cx="11684001" cy="3776345"/>
        </p:xfrm>
        <a:graphic>
          <a:graphicData uri="http://schemas.openxmlformats.org/drawingml/2006/table">
            <a:tbl>
              <a:tblPr firstRow="1" bandRow="1">
                <a:tableStyleId>{5C22544A-7EE6-4342-B048-85BDC9FD1C3A}</a:tableStyleId>
              </a:tblPr>
              <a:tblGrid>
                <a:gridCol w="3894667">
                  <a:extLst>
                    <a:ext uri="{9D8B030D-6E8A-4147-A177-3AD203B41FA5}">
                      <a16:colId xmlns:a16="http://schemas.microsoft.com/office/drawing/2014/main" val="2616620611"/>
                    </a:ext>
                  </a:extLst>
                </a:gridCol>
                <a:gridCol w="3894667">
                  <a:extLst>
                    <a:ext uri="{9D8B030D-6E8A-4147-A177-3AD203B41FA5}">
                      <a16:colId xmlns:a16="http://schemas.microsoft.com/office/drawing/2014/main" val="431050217"/>
                    </a:ext>
                  </a:extLst>
                </a:gridCol>
                <a:gridCol w="3894667">
                  <a:extLst>
                    <a:ext uri="{9D8B030D-6E8A-4147-A177-3AD203B41FA5}">
                      <a16:colId xmlns:a16="http://schemas.microsoft.com/office/drawing/2014/main" val="3905200353"/>
                    </a:ext>
                  </a:extLst>
                </a:gridCol>
              </a:tblGrid>
              <a:tr h="370840">
                <a:tc>
                  <a:txBody>
                    <a:bodyPr/>
                    <a:lstStyle/>
                    <a:p>
                      <a:r>
                        <a:rPr lang="zh-TW" altLang="en-US" dirty="0"/>
                        <a:t>餐廳</a:t>
                      </a:r>
                    </a:p>
                  </a:txBody>
                  <a:tcPr/>
                </a:tc>
                <a:tc>
                  <a:txBody>
                    <a:bodyPr/>
                    <a:lstStyle/>
                    <a:p>
                      <a:r>
                        <a:rPr lang="zh-TW" altLang="en-US" dirty="0"/>
                        <a:t>情感分類</a:t>
                      </a:r>
                    </a:p>
                  </a:txBody>
                  <a:tcPr/>
                </a:tc>
                <a:tc>
                  <a:txBody>
                    <a:bodyPr/>
                    <a:lstStyle/>
                    <a:p>
                      <a:r>
                        <a:rPr lang="zh-TW" altLang="en-US" dirty="0"/>
                        <a:t>出現頻率高的前</a:t>
                      </a:r>
                      <a:r>
                        <a:rPr lang="en-US" altLang="zh-TW" dirty="0"/>
                        <a:t>25</a:t>
                      </a:r>
                      <a:r>
                        <a:rPr lang="zh-TW" altLang="en-US" dirty="0"/>
                        <a:t>個關鍵字詞</a:t>
                      </a:r>
                    </a:p>
                  </a:txBody>
                  <a:tcPr/>
                </a:tc>
                <a:extLst>
                  <a:ext uri="{0D108BD9-81ED-4DB2-BD59-A6C34878D82A}">
                    <a16:rowId xmlns:a16="http://schemas.microsoft.com/office/drawing/2014/main" val="17679940"/>
                  </a:ext>
                </a:extLst>
              </a:tr>
              <a:tr h="370840">
                <a:tc>
                  <a:txBody>
                    <a:bodyPr/>
                    <a:lstStyle/>
                    <a:p>
                      <a:r>
                        <a:rPr lang="zh-TW" altLang="en-US" sz="1400" dirty="0"/>
                        <a:t>吉豚屋</a:t>
                      </a:r>
                    </a:p>
                  </a:txBody>
                  <a:tcPr/>
                </a:tc>
                <a:tc>
                  <a:txBody>
                    <a:bodyPr/>
                    <a:lstStyle/>
                    <a:p>
                      <a:r>
                        <a:rPr lang="zh-TW" altLang="en-US" sz="1400" dirty="0"/>
                        <a:t>正面</a:t>
                      </a:r>
                    </a:p>
                  </a:txBody>
                  <a:tcPr/>
                </a:tc>
                <a:tc>
                  <a:txBody>
                    <a:bodyPr/>
                    <a:lstStyle/>
                    <a:p>
                      <a:pPr algn="l"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好吃</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服務</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豬排</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餐點</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親切</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人員</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環境</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推薦</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態度</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美味</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店員</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不錯</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乾淨</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打卡</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定食</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小菜</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選擇</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喜歡</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吉豚</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整潔</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飲料</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價格</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活動</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|cp|</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品質</a:t>
                      </a:r>
                    </a:p>
                  </a:txBody>
                  <a:tcPr marL="9525" marR="9525" marT="9525" marB="0" anchor="b"/>
                </a:tc>
                <a:extLst>
                  <a:ext uri="{0D108BD9-81ED-4DB2-BD59-A6C34878D82A}">
                    <a16:rowId xmlns:a16="http://schemas.microsoft.com/office/drawing/2014/main" val="644172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a:t>吉豚屋</a:t>
                      </a:r>
                    </a:p>
                  </a:txBody>
                  <a:tcPr/>
                </a:tc>
                <a:tc>
                  <a:txBody>
                    <a:bodyPr/>
                    <a:lstStyle/>
                    <a:p>
                      <a:r>
                        <a:rPr lang="zh-TW" altLang="en-US" sz="1400" dirty="0"/>
                        <a:t>負面</a:t>
                      </a:r>
                    </a:p>
                  </a:txBody>
                  <a:tcPr/>
                </a:tc>
                <a:tc>
                  <a:txBody>
                    <a:bodyPr/>
                    <a:lstStyle/>
                    <a:p>
                      <a:pPr algn="l"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豬排</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評論</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加飯</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做錯</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不虧</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飯量</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醬汁</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乾巴巴</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咖哩</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牛肉</a:t>
                      </a:r>
                    </a:p>
                  </a:txBody>
                  <a:tcPr marL="9525" marR="9525" marT="9525" marB="0" anchor="b"/>
                </a:tc>
                <a:extLst>
                  <a:ext uri="{0D108BD9-81ED-4DB2-BD59-A6C34878D82A}">
                    <a16:rowId xmlns:a16="http://schemas.microsoft.com/office/drawing/2014/main" val="17817646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a:t>吉豚屋</a:t>
                      </a:r>
                    </a:p>
                  </a:txBody>
                  <a:tcPr/>
                </a:tc>
                <a:tc>
                  <a:txBody>
                    <a:bodyPr/>
                    <a:lstStyle/>
                    <a:p>
                      <a:r>
                        <a:rPr lang="zh-TW" altLang="en-US" sz="1400" dirty="0"/>
                        <a:t>衝突</a:t>
                      </a:r>
                    </a:p>
                  </a:txBody>
                  <a:tcPr/>
                </a:tc>
                <a:tc>
                  <a:txBody>
                    <a:bodyPr/>
                    <a:lstStyle/>
                    <a:p>
                      <a:pPr algn="l"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服務</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不錯</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店數</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連鎖</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豬排</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價位</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刷卡</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好吃</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第一</a:t>
                      </a:r>
                    </a:p>
                  </a:txBody>
                  <a:tcPr marL="9525" marR="9525" marT="9525" marB="0" anchor="b"/>
                </a:tc>
                <a:extLst>
                  <a:ext uri="{0D108BD9-81ED-4DB2-BD59-A6C34878D82A}">
                    <a16:rowId xmlns:a16="http://schemas.microsoft.com/office/drawing/2014/main" val="26915660"/>
                  </a:ext>
                </a:extLst>
              </a:tr>
              <a:tr h="425239">
                <a:tc>
                  <a:txBody>
                    <a:bodyPr/>
                    <a:lstStyle/>
                    <a:p>
                      <a:r>
                        <a:rPr lang="zh-TW" altLang="en-US" sz="1400" dirty="0"/>
                        <a:t>欣葉</a:t>
                      </a:r>
                    </a:p>
                  </a:txBody>
                  <a:tcPr/>
                </a:tc>
                <a:tc>
                  <a:txBody>
                    <a:bodyPr/>
                    <a:lstStyle/>
                    <a:p>
                      <a:r>
                        <a:rPr lang="zh-TW" altLang="en-US" sz="1400" dirty="0"/>
                        <a:t>正面</a:t>
                      </a:r>
                    </a:p>
                  </a:txBody>
                  <a:tcPr/>
                </a:tc>
                <a:tc>
                  <a:txBody>
                    <a:bodyPr/>
                    <a:lstStyle/>
                    <a:p>
                      <a:pPr algn="l"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好吃</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生魚片</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新鮮</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服務</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不錯</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環境</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推薦</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甜點</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食材</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鮭魚</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喜歡</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下午茶</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欣葉</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料理</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餐點</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餐廳</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日式</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菜色</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聚餐</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乾淨</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種類</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優惠</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自助餐</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布蕾</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品項</a:t>
                      </a:r>
                    </a:p>
                  </a:txBody>
                  <a:tcPr marL="9525" marR="9525" marT="9525" marB="0" anchor="b"/>
                </a:tc>
                <a:extLst>
                  <a:ext uri="{0D108BD9-81ED-4DB2-BD59-A6C34878D82A}">
                    <a16:rowId xmlns:a16="http://schemas.microsoft.com/office/drawing/2014/main" val="34916245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a:t>欣葉</a:t>
                      </a:r>
                    </a:p>
                  </a:txBody>
                  <a:tcPr/>
                </a:tc>
                <a:tc>
                  <a:txBody>
                    <a:bodyPr/>
                    <a:lstStyle/>
                    <a:p>
                      <a:r>
                        <a:rPr lang="zh-TW" altLang="en-US" sz="1400" dirty="0"/>
                        <a:t>負面</a:t>
                      </a:r>
                    </a:p>
                  </a:txBody>
                  <a:tcPr/>
                </a:tc>
                <a:tc>
                  <a:txBody>
                    <a:bodyPr/>
                    <a:lstStyle/>
                    <a:p>
                      <a:pPr algn="l"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生魚片</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服務</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餐點</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鮭魚</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選擇</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下午茶</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人員</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態度</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員工</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欣葉</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訓練</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甜點</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價格</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菜色</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冰淇淋</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服務員</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實在</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品質</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價位</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種類</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擁擠</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品項</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服務生</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失望</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|17</a:t>
                      </a:r>
                    </a:p>
                  </a:txBody>
                  <a:tcPr marL="9525" marR="9525" marT="9525" marB="0" anchor="b"/>
                </a:tc>
                <a:extLst>
                  <a:ext uri="{0D108BD9-81ED-4DB2-BD59-A6C34878D82A}">
                    <a16:rowId xmlns:a16="http://schemas.microsoft.com/office/drawing/2014/main" val="16077303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a:t>欣葉</a:t>
                      </a:r>
                    </a:p>
                  </a:txBody>
                  <a:tcPr/>
                </a:tc>
                <a:tc>
                  <a:txBody>
                    <a:bodyPr/>
                    <a:lstStyle/>
                    <a:p>
                      <a:r>
                        <a:rPr lang="zh-TW" altLang="en-US" sz="1400" dirty="0"/>
                        <a:t>衝突</a:t>
                      </a:r>
                    </a:p>
                  </a:txBody>
                  <a:tcPr/>
                </a:tc>
                <a:tc>
                  <a:txBody>
                    <a:bodyPr/>
                    <a:lstStyle/>
                    <a:p>
                      <a:pPr algn="l"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生魚片</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不錯</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餐點</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好吃</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選擇</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甜點</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服務</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新鮮</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擁擠</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種類</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菜色</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下午茶</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欣葉</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價位</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人員</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整體</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日式</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好喝</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下巴</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座位</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很多</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推薦</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食材</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飲料</a:t>
                      </a:r>
                      <a:r>
                        <a:rPr lang="en-US" altLang="zh-TW" sz="14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品質</a:t>
                      </a:r>
                    </a:p>
                  </a:txBody>
                  <a:tcPr marL="9525" marR="9525" marT="9525" marB="0" anchor="b"/>
                </a:tc>
                <a:extLst>
                  <a:ext uri="{0D108BD9-81ED-4DB2-BD59-A6C34878D82A}">
                    <a16:rowId xmlns:a16="http://schemas.microsoft.com/office/drawing/2014/main" val="222174025"/>
                  </a:ext>
                </a:extLst>
              </a:tr>
            </a:tbl>
          </a:graphicData>
        </a:graphic>
      </p:graphicFrame>
      <p:sp>
        <p:nvSpPr>
          <p:cNvPr id="7" name="文字方塊 6">
            <a:extLst>
              <a:ext uri="{FF2B5EF4-FFF2-40B4-BE49-F238E27FC236}">
                <a16:creationId xmlns:a16="http://schemas.microsoft.com/office/drawing/2014/main" id="{5EC01A6D-8166-4F02-87DE-26F1BF57D2A2}"/>
              </a:ext>
            </a:extLst>
          </p:cNvPr>
          <p:cNvSpPr txBox="1"/>
          <p:nvPr/>
        </p:nvSpPr>
        <p:spPr>
          <a:xfrm>
            <a:off x="330199" y="4729481"/>
            <a:ext cx="11684001" cy="1600438"/>
          </a:xfrm>
          <a:prstGeom prst="rect">
            <a:avLst/>
          </a:prstGeom>
          <a:noFill/>
        </p:spPr>
        <p:txBody>
          <a:bodyPr wrap="square" rtlCol="0">
            <a:spAutoFit/>
          </a:bodyPr>
          <a:lstStyle/>
          <a:p>
            <a:r>
              <a:rPr lang="zh-TW" altLang="en-US" sz="1400" dirty="0"/>
              <a:t>兩間餐廳都是日式料理品牌不過兩者主打不一樣，吉豚屋主打豬排、定食料理；欣葉其實是日式料理</a:t>
            </a:r>
            <a:r>
              <a:rPr lang="en-US" altLang="zh-TW" sz="1400" dirty="0"/>
              <a:t>buffet</a:t>
            </a:r>
          </a:p>
          <a:p>
            <a:endParaRPr lang="en-US" altLang="zh-TW" sz="1400" dirty="0"/>
          </a:p>
          <a:p>
            <a:r>
              <a:rPr lang="zh-TW" altLang="en-US" sz="1400" dirty="0"/>
              <a:t>吉豚屋的正面字詞涵蓋各方面</a:t>
            </a:r>
            <a:r>
              <a:rPr lang="en-US" altLang="zh-TW" sz="1400" dirty="0"/>
              <a:t>(</a:t>
            </a:r>
            <a:r>
              <a:rPr lang="zh-TW" altLang="en-US" sz="1400" dirty="0"/>
              <a:t>料理、服務、價格、活動</a:t>
            </a:r>
            <a:r>
              <a:rPr lang="en-US" altLang="zh-TW" sz="1400" dirty="0"/>
              <a:t>)</a:t>
            </a:r>
            <a:r>
              <a:rPr lang="zh-TW" altLang="en-US" sz="1400" dirty="0"/>
              <a:t>，負面則是有抱怨量少以及部分料理</a:t>
            </a:r>
            <a:endParaRPr lang="en-US" altLang="zh-TW" sz="1400" dirty="0"/>
          </a:p>
          <a:p>
            <a:endParaRPr lang="en-US" altLang="zh-TW" sz="1400" dirty="0"/>
          </a:p>
          <a:p>
            <a:r>
              <a:rPr lang="zh-TW" altLang="en-US" sz="1400" dirty="0"/>
              <a:t>欣葉的正面字詞則出現較多食材、料理、品項，負面則出現較多有關服務的字詞</a:t>
            </a:r>
            <a:endParaRPr lang="en-US" altLang="zh-TW" sz="1400" dirty="0"/>
          </a:p>
          <a:p>
            <a:r>
              <a:rPr lang="zh-TW" altLang="en-US" sz="1400" dirty="0"/>
              <a:t>因此對於欣葉應該要迫切解決的問題是員工的訓練和服務上的改善、可以思考怎麼改善餐廳動線及環境，食材及料理上針對被提出的缺點做改善和品質把控</a:t>
            </a:r>
          </a:p>
        </p:txBody>
      </p:sp>
    </p:spTree>
    <p:extLst>
      <p:ext uri="{BB962C8B-B14F-4D97-AF65-F5344CB8AC3E}">
        <p14:creationId xmlns:p14="http://schemas.microsoft.com/office/powerpoint/2010/main" val="2914454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DB97B80-52F5-453E-A662-1D4A62B9C787}"/>
              </a:ext>
            </a:extLst>
          </p:cNvPr>
          <p:cNvPicPr>
            <a:picLocks noChangeAspect="1"/>
          </p:cNvPicPr>
          <p:nvPr/>
        </p:nvPicPr>
        <p:blipFill>
          <a:blip r:embed="rId2"/>
          <a:stretch>
            <a:fillRect/>
          </a:stretch>
        </p:blipFill>
        <p:spPr>
          <a:xfrm>
            <a:off x="937801" y="0"/>
            <a:ext cx="9655997" cy="6858000"/>
          </a:xfrm>
          <a:prstGeom prst="rect">
            <a:avLst/>
          </a:prstGeom>
        </p:spPr>
      </p:pic>
      <p:pic>
        <p:nvPicPr>
          <p:cNvPr id="7" name="圖片 6">
            <a:extLst>
              <a:ext uri="{FF2B5EF4-FFF2-40B4-BE49-F238E27FC236}">
                <a16:creationId xmlns:a16="http://schemas.microsoft.com/office/drawing/2014/main" id="{80D32225-2958-4BBB-AD20-A1E07AE0AC3A}"/>
              </a:ext>
            </a:extLst>
          </p:cNvPr>
          <p:cNvPicPr>
            <a:picLocks noChangeAspect="1"/>
          </p:cNvPicPr>
          <p:nvPr/>
        </p:nvPicPr>
        <p:blipFill>
          <a:blip r:embed="rId3"/>
          <a:stretch>
            <a:fillRect/>
          </a:stretch>
        </p:blipFill>
        <p:spPr>
          <a:xfrm>
            <a:off x="10593798" y="425505"/>
            <a:ext cx="1466667" cy="876190"/>
          </a:xfrm>
          <a:prstGeom prst="rect">
            <a:avLst/>
          </a:prstGeom>
        </p:spPr>
      </p:pic>
    </p:spTree>
    <p:extLst>
      <p:ext uri="{BB962C8B-B14F-4D97-AF65-F5344CB8AC3E}">
        <p14:creationId xmlns:p14="http://schemas.microsoft.com/office/powerpoint/2010/main" val="319855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6851792-1EC6-4B45-948E-24839D39A2F8}"/>
              </a:ext>
            </a:extLst>
          </p:cNvPr>
          <p:cNvPicPr>
            <a:picLocks noChangeAspect="1"/>
          </p:cNvPicPr>
          <p:nvPr/>
        </p:nvPicPr>
        <p:blipFill>
          <a:blip r:embed="rId2"/>
          <a:stretch>
            <a:fillRect/>
          </a:stretch>
        </p:blipFill>
        <p:spPr>
          <a:xfrm>
            <a:off x="167428" y="178154"/>
            <a:ext cx="11857143" cy="1085714"/>
          </a:xfrm>
          <a:prstGeom prst="rect">
            <a:avLst/>
          </a:prstGeom>
        </p:spPr>
      </p:pic>
      <p:pic>
        <p:nvPicPr>
          <p:cNvPr id="7" name="圖片 6">
            <a:extLst>
              <a:ext uri="{FF2B5EF4-FFF2-40B4-BE49-F238E27FC236}">
                <a16:creationId xmlns:a16="http://schemas.microsoft.com/office/drawing/2014/main" id="{E9BEDC5B-237D-48BF-AB68-FEFE00DCEA4A}"/>
              </a:ext>
            </a:extLst>
          </p:cNvPr>
          <p:cNvPicPr>
            <a:picLocks noChangeAspect="1"/>
          </p:cNvPicPr>
          <p:nvPr/>
        </p:nvPicPr>
        <p:blipFill>
          <a:blip r:embed="rId3"/>
          <a:stretch>
            <a:fillRect/>
          </a:stretch>
        </p:blipFill>
        <p:spPr>
          <a:xfrm>
            <a:off x="186475" y="1238525"/>
            <a:ext cx="11819047" cy="1076190"/>
          </a:xfrm>
          <a:prstGeom prst="rect">
            <a:avLst/>
          </a:prstGeom>
        </p:spPr>
      </p:pic>
      <p:sp>
        <p:nvSpPr>
          <p:cNvPr id="8" name="文字方塊 7">
            <a:extLst>
              <a:ext uri="{FF2B5EF4-FFF2-40B4-BE49-F238E27FC236}">
                <a16:creationId xmlns:a16="http://schemas.microsoft.com/office/drawing/2014/main" id="{299319B2-CB36-4156-A333-5A8B42665A43}"/>
              </a:ext>
            </a:extLst>
          </p:cNvPr>
          <p:cNvSpPr txBox="1"/>
          <p:nvPr/>
        </p:nvSpPr>
        <p:spPr>
          <a:xfrm>
            <a:off x="167428" y="3530600"/>
            <a:ext cx="11857143" cy="2800767"/>
          </a:xfrm>
          <a:prstGeom prst="rect">
            <a:avLst/>
          </a:prstGeom>
          <a:noFill/>
        </p:spPr>
        <p:txBody>
          <a:bodyPr wrap="square" rtlCol="0">
            <a:spAutoFit/>
          </a:bodyPr>
          <a:lstStyle/>
          <a:p>
            <a:r>
              <a:rPr lang="zh-TW" altLang="en-US" sz="1600" dirty="0"/>
              <a:t>自助餐</a:t>
            </a:r>
            <a:r>
              <a:rPr lang="en-US" altLang="zh-TW" sz="1600" dirty="0"/>
              <a:t>(buffet)</a:t>
            </a:r>
            <a:r>
              <a:rPr lang="zh-TW" altLang="en-US" sz="1600" dirty="0"/>
              <a:t>餐廳的負面、衝突評論比率相當高，從這兩類的評論留言出現頻率高的關鍵字可以發現</a:t>
            </a:r>
            <a:r>
              <a:rPr lang="en-US" altLang="zh-TW" sz="1600" dirty="0"/>
              <a:t>:</a:t>
            </a:r>
            <a:r>
              <a:rPr lang="zh-TW" altLang="en-US" sz="1600" dirty="0"/>
              <a:t> 動線、排隊、訂位、入場、候位</a:t>
            </a:r>
            <a:endParaRPr lang="en-US" altLang="zh-TW" sz="1600" dirty="0"/>
          </a:p>
          <a:p>
            <a:r>
              <a:rPr lang="zh-TW" altLang="en-US" sz="1600" dirty="0"/>
              <a:t>、時間等等出現在幾乎每家餐廳的負面、衝突評論留言中，表示這些問題是普遍存在於信義區中的自助餐餐廳中</a:t>
            </a:r>
            <a:endParaRPr lang="en-US" altLang="zh-TW" sz="1600" dirty="0"/>
          </a:p>
          <a:p>
            <a:endParaRPr lang="en-US" altLang="zh-TW" sz="1600" dirty="0"/>
          </a:p>
          <a:p>
            <a:r>
              <a:rPr lang="zh-TW" altLang="en-US" sz="1600" dirty="0"/>
              <a:t>可能需要對訂位方式進行改善，讓排隊候位時間縮短以及候位區盡可能舒適，如果等候時間長候位區規劃不良可能影響顧客再訪率，另外用餐區動線規劃應該盡可能流暢因為從各家餐廳的留言可以發現動線設計有缺點導致擁擠、某些食品區排隊進一步導致顧客用餐時間吃不夠，這可能進一步導致顧客用餐時間拉長然後候位客人等候時間拉長降低翻桌率</a:t>
            </a:r>
            <a:endParaRPr lang="en-US" altLang="zh-TW" sz="1600" dirty="0"/>
          </a:p>
          <a:p>
            <a:endParaRPr lang="en-US" altLang="zh-TW" sz="1600" dirty="0"/>
          </a:p>
          <a:p>
            <a:r>
              <a:rPr lang="zh-TW" altLang="en-US" sz="1600" dirty="0"/>
              <a:t>而正面評論中可以得知顧客較喜歡哪些品項的料理和食材，在食材準備上增加這些食材的供應，可以改善食材的採購降低不熱門食材的採購，進一步對成本控制優化，也可以得到對菜色開發的方向 </a:t>
            </a:r>
            <a:r>
              <a:rPr lang="en-US" altLang="zh-TW" sz="1600" dirty="0"/>
              <a:t>ex </a:t>
            </a:r>
            <a:r>
              <a:rPr lang="zh-TW" altLang="en-US" sz="1600" dirty="0"/>
              <a:t>顧客喜歡生魚片、海鮮所以增加海鮮菜色的品項；牛排做得不好容易被抱怨但要做好相當費工，改善牛肉類料理往容易做且口味不差接受度高來開發</a:t>
            </a:r>
            <a:endParaRPr lang="en-US" altLang="zh-TW" sz="1600" dirty="0"/>
          </a:p>
        </p:txBody>
      </p:sp>
      <p:pic>
        <p:nvPicPr>
          <p:cNvPr id="10" name="圖片 9">
            <a:extLst>
              <a:ext uri="{FF2B5EF4-FFF2-40B4-BE49-F238E27FC236}">
                <a16:creationId xmlns:a16="http://schemas.microsoft.com/office/drawing/2014/main" id="{B413D9BE-D986-44A9-833E-9A7418D32A40}"/>
              </a:ext>
            </a:extLst>
          </p:cNvPr>
          <p:cNvPicPr>
            <a:picLocks noChangeAspect="1"/>
          </p:cNvPicPr>
          <p:nvPr/>
        </p:nvPicPr>
        <p:blipFill>
          <a:blip r:embed="rId4"/>
          <a:stretch>
            <a:fillRect/>
          </a:stretch>
        </p:blipFill>
        <p:spPr>
          <a:xfrm>
            <a:off x="186475" y="2390620"/>
            <a:ext cx="11819047" cy="1000000"/>
          </a:xfrm>
          <a:prstGeom prst="rect">
            <a:avLst/>
          </a:prstGeom>
        </p:spPr>
      </p:pic>
    </p:spTree>
    <p:extLst>
      <p:ext uri="{BB962C8B-B14F-4D97-AF65-F5344CB8AC3E}">
        <p14:creationId xmlns:p14="http://schemas.microsoft.com/office/powerpoint/2010/main" val="1849967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2816F65-D42D-48C4-BA38-2A30A1C1C9A0}"/>
              </a:ext>
            </a:extLst>
          </p:cNvPr>
          <p:cNvSpPr>
            <a:spLocks noGrp="1"/>
          </p:cNvSpPr>
          <p:nvPr>
            <p:ph idx="1"/>
          </p:nvPr>
        </p:nvSpPr>
        <p:spPr>
          <a:xfrm>
            <a:off x="838200" y="1321064"/>
            <a:ext cx="10515600" cy="4351338"/>
          </a:xfrm>
        </p:spPr>
        <p:txBody>
          <a:bodyPr>
            <a:normAutofit/>
          </a:bodyPr>
          <a:lstStyle/>
          <a:p>
            <a:pPr marL="0" indent="0">
              <a:buNone/>
            </a:pPr>
            <a:r>
              <a:rPr lang="zh-TW" altLang="en-US" sz="1800" dirty="0"/>
              <a:t>數據圖表連結</a:t>
            </a:r>
            <a:endParaRPr lang="en-US" altLang="zh-TW" sz="1800" dirty="0"/>
          </a:p>
          <a:p>
            <a:pPr marL="0" indent="0">
              <a:buNone/>
            </a:pPr>
            <a:endParaRPr lang="en-US" altLang="zh-TW" sz="1800" dirty="0"/>
          </a:p>
          <a:p>
            <a:pPr marL="0" indent="0">
              <a:buNone/>
            </a:pPr>
            <a:r>
              <a:rPr lang="en-US" altLang="zh-TW" sz="1800" dirty="0">
                <a:hlinkClick r:id="rId2"/>
              </a:rPr>
              <a:t>https://public.tableau.com/views/google_16938125428450/1?:language=zh-TW&amp;publish=yes&amp;:display_count=n&amp;:origin=viz_share_link</a:t>
            </a:r>
            <a:endParaRPr lang="en-US" altLang="zh-TW" sz="1800" dirty="0"/>
          </a:p>
          <a:p>
            <a:pPr marL="0" indent="0">
              <a:buNone/>
            </a:pPr>
            <a:endParaRPr lang="en-US" altLang="zh-TW" sz="1800" dirty="0"/>
          </a:p>
          <a:p>
            <a:pPr marL="0" indent="0">
              <a:buNone/>
            </a:pPr>
            <a:r>
              <a:rPr lang="en-US" altLang="zh-TW" sz="1800" dirty="0">
                <a:hlinkClick r:id="rId3"/>
              </a:rPr>
              <a:t>https://public.tableau.com/views/google2_16972104984540/2_1?:language=zh-TW&amp;publish=yes&amp;:display_count=n&amp;:origin=viz_share_link</a:t>
            </a:r>
            <a:endParaRPr lang="en-US" altLang="zh-TW" sz="1800" dirty="0"/>
          </a:p>
          <a:p>
            <a:pPr marL="0" indent="0">
              <a:buNone/>
            </a:pPr>
            <a:endParaRPr lang="zh-TW" altLang="en-US" sz="1800" dirty="0"/>
          </a:p>
        </p:txBody>
      </p:sp>
    </p:spTree>
    <p:extLst>
      <p:ext uri="{BB962C8B-B14F-4D97-AF65-F5344CB8AC3E}">
        <p14:creationId xmlns:p14="http://schemas.microsoft.com/office/powerpoint/2010/main" val="19578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33EA169D-7820-43B8-8738-DE100B0FDF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934" y="281642"/>
            <a:ext cx="10532132" cy="6294715"/>
          </a:xfrm>
          <a:prstGeom prst="rect">
            <a:avLst/>
          </a:prstGeom>
        </p:spPr>
      </p:pic>
    </p:spTree>
    <p:extLst>
      <p:ext uri="{BB962C8B-B14F-4D97-AF65-F5344CB8AC3E}">
        <p14:creationId xmlns:p14="http://schemas.microsoft.com/office/powerpoint/2010/main" val="416566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F446014C-6A44-4DE7-974E-37E3E089190E}"/>
              </a:ext>
            </a:extLst>
          </p:cNvPr>
          <p:cNvSpPr txBox="1"/>
          <p:nvPr/>
        </p:nvSpPr>
        <p:spPr>
          <a:xfrm>
            <a:off x="618066" y="182786"/>
            <a:ext cx="5655734" cy="3077766"/>
          </a:xfrm>
          <a:prstGeom prst="rect">
            <a:avLst/>
          </a:prstGeom>
          <a:noFill/>
        </p:spPr>
        <p:txBody>
          <a:bodyPr wrap="square" rtlCol="0">
            <a:spAutoFit/>
          </a:bodyPr>
          <a:lstStyle/>
          <a:p>
            <a:r>
              <a:rPr lang="zh-TW" altLang="en-US" dirty="0"/>
              <a:t>餐廳的分類概略分為</a:t>
            </a:r>
            <a:r>
              <a:rPr lang="en-US" altLang="zh-TW" dirty="0"/>
              <a:t>25</a:t>
            </a:r>
            <a:r>
              <a:rPr lang="zh-TW" altLang="en-US" dirty="0"/>
              <a:t>大類，全部餐廳數量</a:t>
            </a:r>
            <a:r>
              <a:rPr lang="en-US" altLang="zh-TW" dirty="0"/>
              <a:t>118</a:t>
            </a:r>
            <a:r>
              <a:rPr lang="zh-TW" altLang="en-US" dirty="0"/>
              <a:t>間</a:t>
            </a:r>
            <a:endParaRPr lang="en-US" altLang="zh-TW" dirty="0"/>
          </a:p>
          <a:p>
            <a:r>
              <a:rPr lang="en-US" altLang="zh-TW" sz="1600" dirty="0"/>
              <a:t>-</a:t>
            </a:r>
            <a:r>
              <a:rPr lang="zh-TW" altLang="en-US" sz="1600" dirty="0"/>
              <a:t> 各類型餐廳數量</a:t>
            </a:r>
            <a:endParaRPr lang="en-US" altLang="zh-TW" sz="1600" dirty="0"/>
          </a:p>
          <a:p>
            <a:r>
              <a:rPr lang="en-US" altLang="zh-TW" sz="1400" dirty="0"/>
              <a:t>1.</a:t>
            </a:r>
            <a:r>
              <a:rPr lang="zh-TW" altLang="en-US" sz="1400" dirty="0"/>
              <a:t> 中式料理餐廳</a:t>
            </a:r>
            <a:r>
              <a:rPr lang="en-US" altLang="zh-TW" sz="1400" dirty="0"/>
              <a:t>:</a:t>
            </a:r>
            <a:r>
              <a:rPr lang="zh-TW" altLang="en-US" sz="1400" dirty="0"/>
              <a:t> </a:t>
            </a:r>
            <a:r>
              <a:rPr lang="en-US" altLang="zh-TW" sz="1400" dirty="0"/>
              <a:t>	16</a:t>
            </a:r>
            <a:r>
              <a:rPr lang="zh-TW" altLang="en-US" sz="1400" dirty="0"/>
              <a:t> 間</a:t>
            </a:r>
            <a:endParaRPr lang="en-US" altLang="zh-TW" sz="1400" dirty="0"/>
          </a:p>
          <a:p>
            <a:r>
              <a:rPr lang="en-US" altLang="zh-TW" sz="1400" dirty="0"/>
              <a:t>2.</a:t>
            </a:r>
            <a:r>
              <a:rPr lang="zh-TW" altLang="en-US" sz="1400" dirty="0"/>
              <a:t> 東南亞料理餐廳</a:t>
            </a:r>
            <a:r>
              <a:rPr lang="en-US" altLang="zh-TW" sz="1400" dirty="0"/>
              <a:t>:</a:t>
            </a:r>
            <a:r>
              <a:rPr lang="zh-TW" altLang="en-US" sz="1400" dirty="0"/>
              <a:t> </a:t>
            </a:r>
            <a:r>
              <a:rPr lang="en-US" altLang="zh-TW" sz="1400" dirty="0"/>
              <a:t>	14</a:t>
            </a:r>
            <a:r>
              <a:rPr lang="zh-TW" altLang="en-US" sz="1400" dirty="0"/>
              <a:t> 間</a:t>
            </a:r>
            <a:endParaRPr lang="en-US" altLang="zh-TW" sz="1400" dirty="0"/>
          </a:p>
          <a:p>
            <a:r>
              <a:rPr lang="en-US" altLang="zh-TW" sz="1400" dirty="0"/>
              <a:t>3.</a:t>
            </a:r>
            <a:r>
              <a:rPr lang="zh-TW" altLang="en-US" sz="1400" dirty="0"/>
              <a:t> 日式料理餐聽</a:t>
            </a:r>
            <a:r>
              <a:rPr lang="en-US" altLang="zh-TW" sz="1400" dirty="0"/>
              <a:t>:</a:t>
            </a:r>
            <a:r>
              <a:rPr lang="zh-TW" altLang="en-US" sz="1400" dirty="0"/>
              <a:t> </a:t>
            </a:r>
            <a:r>
              <a:rPr lang="en-US" altLang="zh-TW" sz="1400" dirty="0"/>
              <a:t>	14</a:t>
            </a:r>
            <a:r>
              <a:rPr lang="zh-TW" altLang="en-US" sz="1400" dirty="0"/>
              <a:t> 間</a:t>
            </a:r>
            <a:endParaRPr lang="en-US" altLang="zh-TW" sz="1400" dirty="0"/>
          </a:p>
          <a:p>
            <a:r>
              <a:rPr lang="en-US" altLang="zh-TW" sz="1400" dirty="0"/>
              <a:t>4.</a:t>
            </a:r>
            <a:r>
              <a:rPr lang="zh-TW" altLang="en-US" sz="1400" dirty="0"/>
              <a:t> 美式料理餐廳</a:t>
            </a:r>
            <a:r>
              <a:rPr lang="en-US" altLang="zh-TW" sz="1400" dirty="0"/>
              <a:t>:	11</a:t>
            </a:r>
            <a:r>
              <a:rPr lang="zh-TW" altLang="en-US" sz="1400" dirty="0"/>
              <a:t> 間</a:t>
            </a:r>
            <a:endParaRPr lang="en-US" altLang="zh-TW" sz="1400" dirty="0"/>
          </a:p>
          <a:p>
            <a:r>
              <a:rPr lang="en-US" altLang="zh-TW" sz="1400" dirty="0"/>
              <a:t>5.</a:t>
            </a:r>
            <a:r>
              <a:rPr lang="zh-TW" altLang="en-US" sz="1400" dirty="0"/>
              <a:t> 火鍋類料理餐廳</a:t>
            </a:r>
            <a:r>
              <a:rPr lang="en-US" altLang="zh-TW" sz="1400" dirty="0"/>
              <a:t>:	9</a:t>
            </a:r>
            <a:r>
              <a:rPr lang="zh-TW" altLang="en-US" sz="1400" dirty="0"/>
              <a:t>   間</a:t>
            </a:r>
            <a:endParaRPr lang="en-US" altLang="zh-TW" sz="1400" dirty="0"/>
          </a:p>
          <a:p>
            <a:r>
              <a:rPr lang="en-US" altLang="zh-TW" sz="1400" dirty="0"/>
              <a:t>6.</a:t>
            </a:r>
            <a:r>
              <a:rPr lang="zh-TW" altLang="en-US" sz="1400" dirty="0"/>
              <a:t> 餐廳</a:t>
            </a:r>
            <a:r>
              <a:rPr lang="en-US" altLang="zh-TW" sz="1400" dirty="0"/>
              <a:t>(</a:t>
            </a:r>
            <a:r>
              <a:rPr lang="zh-TW" altLang="en-US" sz="1400" dirty="0"/>
              <a:t>沒有明確歸類</a:t>
            </a:r>
            <a:r>
              <a:rPr lang="en-US" altLang="zh-TW" sz="1400" dirty="0"/>
              <a:t>):	8</a:t>
            </a:r>
            <a:r>
              <a:rPr lang="zh-TW" altLang="en-US" sz="1400" dirty="0"/>
              <a:t>   間</a:t>
            </a:r>
            <a:endParaRPr lang="en-US" altLang="zh-TW" sz="1400" dirty="0"/>
          </a:p>
          <a:p>
            <a:r>
              <a:rPr lang="en-US" altLang="zh-TW" sz="1400" dirty="0"/>
              <a:t>7.</a:t>
            </a:r>
            <a:r>
              <a:rPr lang="zh-TW" altLang="en-US" sz="1400" dirty="0"/>
              <a:t> 台灣餐廳</a:t>
            </a:r>
            <a:r>
              <a:rPr lang="en-US" altLang="zh-TW" sz="1400" dirty="0"/>
              <a:t>:	7</a:t>
            </a:r>
            <a:r>
              <a:rPr lang="zh-TW" altLang="en-US" sz="1400" dirty="0"/>
              <a:t>   間</a:t>
            </a:r>
            <a:endParaRPr lang="en-US" altLang="zh-TW" sz="1400" dirty="0"/>
          </a:p>
          <a:p>
            <a:r>
              <a:rPr lang="en-US" altLang="zh-TW" sz="1400" dirty="0"/>
              <a:t>8.</a:t>
            </a:r>
            <a:r>
              <a:rPr lang="zh-TW" altLang="en-US" sz="1400" dirty="0"/>
              <a:t> 義大利餐廳</a:t>
            </a:r>
            <a:r>
              <a:rPr lang="en-US" altLang="zh-TW" sz="1400" dirty="0"/>
              <a:t>:	6</a:t>
            </a:r>
            <a:r>
              <a:rPr lang="zh-TW" altLang="en-US" sz="1400" dirty="0"/>
              <a:t>   間</a:t>
            </a:r>
            <a:endParaRPr lang="en-US" altLang="zh-TW" sz="1400" dirty="0"/>
          </a:p>
          <a:p>
            <a:r>
              <a:rPr lang="en-US" altLang="zh-TW" sz="1400" dirty="0"/>
              <a:t>9.</a:t>
            </a:r>
            <a:r>
              <a:rPr lang="zh-TW" altLang="en-US" sz="1400" dirty="0"/>
              <a:t> 港式料理餐廳</a:t>
            </a:r>
            <a:r>
              <a:rPr lang="en-US" altLang="zh-TW" sz="1400" dirty="0"/>
              <a:t>:	4</a:t>
            </a:r>
            <a:r>
              <a:rPr lang="zh-TW" altLang="en-US" sz="1400" dirty="0"/>
              <a:t>   間</a:t>
            </a:r>
            <a:endParaRPr lang="en-US" altLang="zh-TW" sz="1400" dirty="0"/>
          </a:p>
          <a:p>
            <a:r>
              <a:rPr lang="en-US" altLang="zh-TW" sz="1400" dirty="0"/>
              <a:t>10.</a:t>
            </a:r>
            <a:r>
              <a:rPr lang="zh-TW" altLang="en-US" sz="1400" dirty="0"/>
              <a:t> 自助餐</a:t>
            </a:r>
            <a:r>
              <a:rPr lang="en-US" altLang="zh-TW" sz="1400" dirty="0"/>
              <a:t>(buffet):	4</a:t>
            </a:r>
            <a:r>
              <a:rPr lang="zh-TW" altLang="en-US" sz="1400" dirty="0"/>
              <a:t>   間</a:t>
            </a:r>
            <a:endParaRPr lang="en-US" altLang="zh-TW" sz="1400" dirty="0"/>
          </a:p>
          <a:p>
            <a:endParaRPr lang="zh-TW" altLang="en-US" dirty="0"/>
          </a:p>
        </p:txBody>
      </p:sp>
      <p:sp>
        <p:nvSpPr>
          <p:cNvPr id="13" name="文字方塊 12">
            <a:extLst>
              <a:ext uri="{FF2B5EF4-FFF2-40B4-BE49-F238E27FC236}">
                <a16:creationId xmlns:a16="http://schemas.microsoft.com/office/drawing/2014/main" id="{C8E0160D-006B-4351-BBC1-404B30A9654D}"/>
              </a:ext>
            </a:extLst>
          </p:cNvPr>
          <p:cNvSpPr txBox="1"/>
          <p:nvPr/>
        </p:nvSpPr>
        <p:spPr>
          <a:xfrm>
            <a:off x="618066" y="3597449"/>
            <a:ext cx="5497018" cy="369332"/>
          </a:xfrm>
          <a:prstGeom prst="rect">
            <a:avLst/>
          </a:prstGeom>
          <a:noFill/>
        </p:spPr>
        <p:txBody>
          <a:bodyPr wrap="none" rtlCol="0">
            <a:spAutoFit/>
          </a:bodyPr>
          <a:lstStyle/>
          <a:p>
            <a:r>
              <a:rPr lang="zh-TW" altLang="en-US" dirty="0"/>
              <a:t>評論數量前</a:t>
            </a:r>
            <a:r>
              <a:rPr lang="en-US" altLang="zh-TW" dirty="0"/>
              <a:t>20</a:t>
            </a:r>
            <a:r>
              <a:rPr lang="zh-TW" altLang="en-US" dirty="0"/>
              <a:t>大餐廳種類個數中出現最多的餐廳種類</a:t>
            </a:r>
            <a:endParaRPr lang="en-US" altLang="zh-TW" dirty="0"/>
          </a:p>
        </p:txBody>
      </p:sp>
      <p:graphicFrame>
        <p:nvGraphicFramePr>
          <p:cNvPr id="17" name="表格 17">
            <a:extLst>
              <a:ext uri="{FF2B5EF4-FFF2-40B4-BE49-F238E27FC236}">
                <a16:creationId xmlns:a16="http://schemas.microsoft.com/office/drawing/2014/main" id="{1B106016-9F09-4F77-9D1E-2A9127BCBF3D}"/>
              </a:ext>
            </a:extLst>
          </p:cNvPr>
          <p:cNvGraphicFramePr>
            <a:graphicFrameLocks noGrp="1"/>
          </p:cNvGraphicFramePr>
          <p:nvPr>
            <p:extLst>
              <p:ext uri="{D42A27DB-BD31-4B8C-83A1-F6EECF244321}">
                <p14:modId xmlns:p14="http://schemas.microsoft.com/office/powerpoint/2010/main" val="568721434"/>
              </p:ext>
            </p:extLst>
          </p:nvPr>
        </p:nvGraphicFramePr>
        <p:xfrm>
          <a:off x="618065" y="4303678"/>
          <a:ext cx="9000068" cy="2225040"/>
        </p:xfrm>
        <a:graphic>
          <a:graphicData uri="http://schemas.openxmlformats.org/drawingml/2006/table">
            <a:tbl>
              <a:tblPr firstRow="1" bandRow="1">
                <a:tableStyleId>{5C22544A-7EE6-4342-B048-85BDC9FD1C3A}</a:tableStyleId>
              </a:tblPr>
              <a:tblGrid>
                <a:gridCol w="2250017">
                  <a:extLst>
                    <a:ext uri="{9D8B030D-6E8A-4147-A177-3AD203B41FA5}">
                      <a16:colId xmlns:a16="http://schemas.microsoft.com/office/drawing/2014/main" val="2022912441"/>
                    </a:ext>
                  </a:extLst>
                </a:gridCol>
                <a:gridCol w="2250017">
                  <a:extLst>
                    <a:ext uri="{9D8B030D-6E8A-4147-A177-3AD203B41FA5}">
                      <a16:colId xmlns:a16="http://schemas.microsoft.com/office/drawing/2014/main" val="213204402"/>
                    </a:ext>
                  </a:extLst>
                </a:gridCol>
                <a:gridCol w="2250017">
                  <a:extLst>
                    <a:ext uri="{9D8B030D-6E8A-4147-A177-3AD203B41FA5}">
                      <a16:colId xmlns:a16="http://schemas.microsoft.com/office/drawing/2014/main" val="4288208766"/>
                    </a:ext>
                  </a:extLst>
                </a:gridCol>
                <a:gridCol w="2250017">
                  <a:extLst>
                    <a:ext uri="{9D8B030D-6E8A-4147-A177-3AD203B41FA5}">
                      <a16:colId xmlns:a16="http://schemas.microsoft.com/office/drawing/2014/main" val="1733439650"/>
                    </a:ext>
                  </a:extLst>
                </a:gridCol>
              </a:tblGrid>
              <a:tr h="370840">
                <a:tc>
                  <a:txBody>
                    <a:bodyPr/>
                    <a:lstStyle/>
                    <a:p>
                      <a:r>
                        <a:rPr lang="zh-TW" altLang="en-US" dirty="0"/>
                        <a:t>餐廳類型</a:t>
                      </a:r>
                      <a:endParaRPr lang="en-US" altLang="zh-TW" dirty="0"/>
                    </a:p>
                  </a:txBody>
                  <a:tcPr/>
                </a:tc>
                <a:tc>
                  <a:txBody>
                    <a:bodyPr/>
                    <a:lstStyle/>
                    <a:p>
                      <a:r>
                        <a:rPr lang="zh-TW" altLang="en-US" dirty="0"/>
                        <a:t>評論數量前</a:t>
                      </a:r>
                      <a:r>
                        <a:rPr lang="en-US" altLang="zh-TW" dirty="0"/>
                        <a:t>20</a:t>
                      </a:r>
                      <a:r>
                        <a:rPr lang="zh-TW" altLang="en-US" dirty="0"/>
                        <a:t>大數量</a:t>
                      </a:r>
                    </a:p>
                  </a:txBody>
                  <a:tcPr/>
                </a:tc>
                <a:tc>
                  <a:txBody>
                    <a:bodyPr/>
                    <a:lstStyle/>
                    <a:p>
                      <a:r>
                        <a:rPr lang="zh-TW" altLang="en-US" dirty="0"/>
                        <a:t>該類別餐廳總數量</a:t>
                      </a:r>
                    </a:p>
                  </a:txBody>
                  <a:tcPr/>
                </a:tc>
                <a:tc>
                  <a:txBody>
                    <a:bodyPr/>
                    <a:lstStyle/>
                    <a:p>
                      <a:r>
                        <a:rPr lang="zh-TW" altLang="en-US" dirty="0"/>
                        <a:t>佔比</a:t>
                      </a:r>
                    </a:p>
                  </a:txBody>
                  <a:tcPr/>
                </a:tc>
                <a:extLst>
                  <a:ext uri="{0D108BD9-81ED-4DB2-BD59-A6C34878D82A}">
                    <a16:rowId xmlns:a16="http://schemas.microsoft.com/office/drawing/2014/main" val="383405304"/>
                  </a:ext>
                </a:extLst>
              </a:tr>
              <a:tr h="370840">
                <a:tc>
                  <a:txBody>
                    <a:bodyPr/>
                    <a:lstStyle/>
                    <a:p>
                      <a:r>
                        <a:rPr lang="zh-TW" altLang="en-US" dirty="0"/>
                        <a:t>自助餐廳</a:t>
                      </a:r>
                    </a:p>
                  </a:txBody>
                  <a:tcPr/>
                </a:tc>
                <a:tc>
                  <a:txBody>
                    <a:bodyPr/>
                    <a:lstStyle/>
                    <a:p>
                      <a:r>
                        <a:rPr lang="en-US" altLang="zh-TW" dirty="0"/>
                        <a:t>4</a:t>
                      </a:r>
                      <a:endParaRPr lang="zh-TW" altLang="en-US" dirty="0"/>
                    </a:p>
                  </a:txBody>
                  <a:tcPr/>
                </a:tc>
                <a:tc>
                  <a:txBody>
                    <a:bodyPr/>
                    <a:lstStyle/>
                    <a:p>
                      <a:r>
                        <a:rPr lang="en-US" altLang="zh-TW" dirty="0"/>
                        <a:t>4</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1243312873"/>
                  </a:ext>
                </a:extLst>
              </a:tr>
              <a:tr h="370840">
                <a:tc>
                  <a:txBody>
                    <a:bodyPr/>
                    <a:lstStyle/>
                    <a:p>
                      <a:r>
                        <a:rPr lang="zh-TW" altLang="en-US" dirty="0"/>
                        <a:t>美式餐廳</a:t>
                      </a:r>
                    </a:p>
                  </a:txBody>
                  <a:tcPr/>
                </a:tc>
                <a:tc>
                  <a:txBody>
                    <a:bodyPr/>
                    <a:lstStyle/>
                    <a:p>
                      <a:r>
                        <a:rPr lang="en-US" altLang="zh-TW" dirty="0"/>
                        <a:t>4</a:t>
                      </a:r>
                      <a:endParaRPr lang="zh-TW" altLang="en-US" dirty="0"/>
                    </a:p>
                  </a:txBody>
                  <a:tcPr/>
                </a:tc>
                <a:tc>
                  <a:txBody>
                    <a:bodyPr/>
                    <a:lstStyle/>
                    <a:p>
                      <a:r>
                        <a:rPr lang="en-US" altLang="zh-TW" dirty="0"/>
                        <a:t>11</a:t>
                      </a:r>
                      <a:endParaRPr lang="zh-TW" altLang="en-US" dirty="0"/>
                    </a:p>
                  </a:txBody>
                  <a:tcPr/>
                </a:tc>
                <a:tc>
                  <a:txBody>
                    <a:bodyPr/>
                    <a:lstStyle/>
                    <a:p>
                      <a:r>
                        <a:rPr lang="en-US" altLang="zh-TW" dirty="0"/>
                        <a:t>36.36%</a:t>
                      </a:r>
                      <a:endParaRPr lang="zh-TW" altLang="en-US" dirty="0"/>
                    </a:p>
                  </a:txBody>
                  <a:tcPr/>
                </a:tc>
                <a:extLst>
                  <a:ext uri="{0D108BD9-81ED-4DB2-BD59-A6C34878D82A}">
                    <a16:rowId xmlns:a16="http://schemas.microsoft.com/office/drawing/2014/main" val="3110089644"/>
                  </a:ext>
                </a:extLst>
              </a:tr>
              <a:tr h="370840">
                <a:tc>
                  <a:txBody>
                    <a:bodyPr/>
                    <a:lstStyle/>
                    <a:p>
                      <a:r>
                        <a:rPr lang="zh-TW" altLang="en-US" dirty="0"/>
                        <a:t>火鍋餐廳</a:t>
                      </a:r>
                    </a:p>
                  </a:txBody>
                  <a:tcPr/>
                </a:tc>
                <a:tc>
                  <a:txBody>
                    <a:bodyPr/>
                    <a:lstStyle/>
                    <a:p>
                      <a:r>
                        <a:rPr lang="en-US" altLang="zh-TW" dirty="0"/>
                        <a:t>3</a:t>
                      </a:r>
                      <a:endParaRPr lang="zh-TW" altLang="en-US" dirty="0"/>
                    </a:p>
                  </a:txBody>
                  <a:tcPr/>
                </a:tc>
                <a:tc>
                  <a:txBody>
                    <a:bodyPr/>
                    <a:lstStyle/>
                    <a:p>
                      <a:r>
                        <a:rPr lang="en-US" altLang="zh-TW" dirty="0"/>
                        <a:t>9</a:t>
                      </a:r>
                      <a:endParaRPr lang="zh-TW" altLang="en-US" dirty="0"/>
                    </a:p>
                  </a:txBody>
                  <a:tcPr/>
                </a:tc>
                <a:tc>
                  <a:txBody>
                    <a:bodyPr/>
                    <a:lstStyle/>
                    <a:p>
                      <a:r>
                        <a:rPr lang="en-US" altLang="zh-TW" dirty="0"/>
                        <a:t>33.33%</a:t>
                      </a:r>
                      <a:endParaRPr lang="zh-TW" altLang="en-US" dirty="0"/>
                    </a:p>
                  </a:txBody>
                  <a:tcPr/>
                </a:tc>
                <a:extLst>
                  <a:ext uri="{0D108BD9-81ED-4DB2-BD59-A6C34878D82A}">
                    <a16:rowId xmlns:a16="http://schemas.microsoft.com/office/drawing/2014/main" val="291963609"/>
                  </a:ext>
                </a:extLst>
              </a:tr>
              <a:tr h="370840">
                <a:tc>
                  <a:txBody>
                    <a:bodyPr/>
                    <a:lstStyle/>
                    <a:p>
                      <a:r>
                        <a:rPr lang="zh-TW" altLang="en-US" dirty="0"/>
                        <a:t>台灣餐廳</a:t>
                      </a:r>
                    </a:p>
                  </a:txBody>
                  <a:tcPr/>
                </a:tc>
                <a:tc>
                  <a:txBody>
                    <a:bodyPr/>
                    <a:lstStyle/>
                    <a:p>
                      <a:r>
                        <a:rPr lang="en-US" altLang="zh-TW" dirty="0"/>
                        <a:t>2</a:t>
                      </a:r>
                      <a:endParaRPr lang="zh-TW" altLang="en-US" dirty="0"/>
                    </a:p>
                  </a:txBody>
                  <a:tcPr/>
                </a:tc>
                <a:tc>
                  <a:txBody>
                    <a:bodyPr/>
                    <a:lstStyle/>
                    <a:p>
                      <a:r>
                        <a:rPr lang="en-US" altLang="zh-TW" dirty="0"/>
                        <a:t>7</a:t>
                      </a:r>
                      <a:endParaRPr lang="zh-TW" altLang="en-US" dirty="0"/>
                    </a:p>
                  </a:txBody>
                  <a:tcPr/>
                </a:tc>
                <a:tc>
                  <a:txBody>
                    <a:bodyPr/>
                    <a:lstStyle/>
                    <a:p>
                      <a:r>
                        <a:rPr lang="en-US" altLang="zh-TW" dirty="0"/>
                        <a:t>28.57%</a:t>
                      </a:r>
                      <a:endParaRPr lang="zh-TW" altLang="en-US" dirty="0"/>
                    </a:p>
                  </a:txBody>
                  <a:tcPr/>
                </a:tc>
                <a:extLst>
                  <a:ext uri="{0D108BD9-81ED-4DB2-BD59-A6C34878D82A}">
                    <a16:rowId xmlns:a16="http://schemas.microsoft.com/office/drawing/2014/main" val="2239471294"/>
                  </a:ext>
                </a:extLst>
              </a:tr>
              <a:tr h="370840">
                <a:tc>
                  <a:txBody>
                    <a:bodyPr/>
                    <a:lstStyle/>
                    <a:p>
                      <a:r>
                        <a:rPr lang="zh-TW" altLang="en-US" dirty="0"/>
                        <a:t>港式餐廳</a:t>
                      </a:r>
                    </a:p>
                  </a:txBody>
                  <a:tcPr/>
                </a:tc>
                <a:tc>
                  <a:txBody>
                    <a:bodyPr/>
                    <a:lstStyle/>
                    <a:p>
                      <a:r>
                        <a:rPr lang="en-US" altLang="zh-TW" dirty="0"/>
                        <a:t>2</a:t>
                      </a:r>
                      <a:endParaRPr lang="zh-TW" altLang="en-US" dirty="0"/>
                    </a:p>
                  </a:txBody>
                  <a:tcPr/>
                </a:tc>
                <a:tc>
                  <a:txBody>
                    <a:bodyPr/>
                    <a:lstStyle/>
                    <a:p>
                      <a:r>
                        <a:rPr lang="en-US" altLang="zh-TW" dirty="0"/>
                        <a:t>4</a:t>
                      </a:r>
                      <a:endParaRPr lang="zh-TW" altLang="en-US" dirty="0"/>
                    </a:p>
                  </a:txBody>
                  <a:tcPr/>
                </a:tc>
                <a:tc>
                  <a:txBody>
                    <a:bodyPr/>
                    <a:lstStyle/>
                    <a:p>
                      <a:r>
                        <a:rPr lang="en-US" altLang="zh-TW" dirty="0"/>
                        <a:t>50%</a:t>
                      </a:r>
                      <a:endParaRPr lang="zh-TW" altLang="en-US" dirty="0"/>
                    </a:p>
                  </a:txBody>
                  <a:tcPr/>
                </a:tc>
                <a:extLst>
                  <a:ext uri="{0D108BD9-81ED-4DB2-BD59-A6C34878D82A}">
                    <a16:rowId xmlns:a16="http://schemas.microsoft.com/office/drawing/2014/main" val="3674011878"/>
                  </a:ext>
                </a:extLst>
              </a:tr>
            </a:tbl>
          </a:graphicData>
        </a:graphic>
      </p:graphicFrame>
    </p:spTree>
    <p:extLst>
      <p:ext uri="{BB962C8B-B14F-4D97-AF65-F5344CB8AC3E}">
        <p14:creationId xmlns:p14="http://schemas.microsoft.com/office/powerpoint/2010/main" val="157054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B120CD-AB4A-4C19-9E77-6E9F6542C66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1230B51-ED83-47F1-B2CC-A02501696746}"/>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A40557CB-CA33-4892-96CB-8415529CBDC2}"/>
              </a:ext>
            </a:extLst>
          </p:cNvPr>
          <p:cNvPicPr>
            <a:picLocks noChangeAspect="1"/>
          </p:cNvPicPr>
          <p:nvPr/>
        </p:nvPicPr>
        <p:blipFill>
          <a:blip r:embed="rId2"/>
          <a:stretch>
            <a:fillRect/>
          </a:stretch>
        </p:blipFill>
        <p:spPr>
          <a:xfrm>
            <a:off x="0" y="144360"/>
            <a:ext cx="12192000" cy="6569279"/>
          </a:xfrm>
          <a:prstGeom prst="rect">
            <a:avLst/>
          </a:prstGeom>
        </p:spPr>
      </p:pic>
    </p:spTree>
    <p:extLst>
      <p:ext uri="{BB962C8B-B14F-4D97-AF65-F5344CB8AC3E}">
        <p14:creationId xmlns:p14="http://schemas.microsoft.com/office/powerpoint/2010/main" val="44491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F4C7BA72-A9D5-4A62-BFC9-7DE86B4B5646}"/>
              </a:ext>
            </a:extLst>
          </p:cNvPr>
          <p:cNvSpPr txBox="1"/>
          <p:nvPr/>
        </p:nvSpPr>
        <p:spPr>
          <a:xfrm>
            <a:off x="762001" y="507999"/>
            <a:ext cx="10600266" cy="2616101"/>
          </a:xfrm>
          <a:prstGeom prst="rect">
            <a:avLst/>
          </a:prstGeom>
          <a:noFill/>
        </p:spPr>
        <p:txBody>
          <a:bodyPr wrap="square" rtlCol="0">
            <a:spAutoFit/>
          </a:bodyPr>
          <a:lstStyle/>
          <a:p>
            <a:r>
              <a:rPr lang="zh-TW" altLang="en-US" sz="1600" dirty="0"/>
              <a:t>評論數量最高的餐廳是鼎泰豐</a:t>
            </a:r>
            <a:r>
              <a:rPr lang="en-US" altLang="zh-TW" sz="1600" dirty="0"/>
              <a:t>(</a:t>
            </a:r>
            <a:r>
              <a:rPr lang="zh-TW" altLang="en-US" sz="1600" dirty="0"/>
              <a:t>台灣餐廳</a:t>
            </a:r>
            <a:r>
              <a:rPr lang="en-US" altLang="zh-TW" sz="1600" dirty="0"/>
              <a:t>)</a:t>
            </a:r>
          </a:p>
          <a:p>
            <a:r>
              <a:rPr lang="zh-TW" altLang="en-US" sz="1600" dirty="0"/>
              <a:t>之後評論數最高的餐廳前幾家是</a:t>
            </a:r>
            <a:r>
              <a:rPr lang="en-US" altLang="zh-TW" sz="1600" dirty="0"/>
              <a:t>buffet</a:t>
            </a:r>
            <a:r>
              <a:rPr lang="zh-TW" altLang="en-US" sz="1600" dirty="0"/>
              <a:t>餐廳，接著是美式餐廳</a:t>
            </a:r>
            <a:endParaRPr lang="en-US" altLang="zh-TW" sz="1600" dirty="0"/>
          </a:p>
          <a:p>
            <a:endParaRPr lang="en-US" altLang="zh-TW" dirty="0"/>
          </a:p>
          <a:p>
            <a:r>
              <a:rPr lang="zh-TW" altLang="en-US" b="1" dirty="0"/>
              <a:t>評論數量多的可能原因</a:t>
            </a:r>
            <a:endParaRPr lang="en-US" altLang="zh-TW" b="1" dirty="0"/>
          </a:p>
          <a:p>
            <a:endParaRPr lang="en-US" altLang="zh-TW" sz="1600" dirty="0"/>
          </a:p>
          <a:p>
            <a:pPr marL="285750" indent="-285750">
              <a:buFontTx/>
              <a:buChar char="-"/>
            </a:pPr>
            <a:r>
              <a:rPr lang="zh-TW" altLang="en-US" sz="1600" dirty="0"/>
              <a:t>餐廳知名度高、熱門</a:t>
            </a:r>
            <a:endParaRPr lang="en-US" altLang="zh-TW" sz="1600" dirty="0"/>
          </a:p>
          <a:p>
            <a:pPr marL="285750" indent="-285750">
              <a:buFontTx/>
              <a:buChar char="-"/>
            </a:pPr>
            <a:r>
              <a:rPr lang="zh-TW" altLang="en-US" sz="1600" dirty="0"/>
              <a:t>該地區這類型餐廳受到消費者喜愛</a:t>
            </a:r>
            <a:endParaRPr lang="en-US" altLang="zh-TW" sz="1600" dirty="0"/>
          </a:p>
          <a:p>
            <a:pPr marL="285750" indent="-285750">
              <a:buFontTx/>
              <a:buChar char="-"/>
            </a:pPr>
            <a:r>
              <a:rPr lang="zh-TW" altLang="en-US" sz="1600" dirty="0"/>
              <a:t>留言評論提供優惠或贈品，有些評論消費者並未寫下留言內容僅留下星級打分</a:t>
            </a:r>
            <a:r>
              <a:rPr lang="en-US" altLang="zh-TW" sz="1600" dirty="0"/>
              <a:t>(EX: google </a:t>
            </a:r>
            <a:r>
              <a:rPr lang="zh-TW" altLang="en-US" sz="1600" dirty="0"/>
              <a:t>評論五星送</a:t>
            </a:r>
            <a:r>
              <a:rPr lang="en-US" altLang="zh-TW" sz="1600" dirty="0"/>
              <a:t>xxx</a:t>
            </a:r>
            <a:r>
              <a:rPr lang="zh-TW" altLang="en-US" sz="1600" dirty="0"/>
              <a:t>小菜活動</a:t>
            </a:r>
            <a:r>
              <a:rPr lang="en-US" altLang="zh-TW" sz="1600" dirty="0"/>
              <a:t>)</a:t>
            </a:r>
          </a:p>
          <a:p>
            <a:pPr marL="285750" indent="-285750">
              <a:buFontTx/>
              <a:buChar char="-"/>
            </a:pPr>
            <a:r>
              <a:rPr lang="zh-TW" altLang="en-US" sz="1600" dirty="0"/>
              <a:t>餐廳產品、服務、環境等等方面有缺點導致消費者無法忍受而留下評論抱怨</a:t>
            </a:r>
            <a:endParaRPr lang="en-US" altLang="zh-TW" sz="1600" dirty="0"/>
          </a:p>
          <a:p>
            <a:pPr marL="285750" indent="-285750">
              <a:buFontTx/>
              <a:buChar char="-"/>
            </a:pPr>
            <a:r>
              <a:rPr lang="zh-TW" altLang="en-US" sz="1600" dirty="0"/>
              <a:t>開業經營時間久</a:t>
            </a:r>
          </a:p>
        </p:txBody>
      </p:sp>
    </p:spTree>
    <p:extLst>
      <p:ext uri="{BB962C8B-B14F-4D97-AF65-F5344CB8AC3E}">
        <p14:creationId xmlns:p14="http://schemas.microsoft.com/office/powerpoint/2010/main" val="184278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EBBA4C79-8EF5-42E6-8F0D-828BE7A59689}"/>
              </a:ext>
            </a:extLst>
          </p:cNvPr>
          <p:cNvPicPr>
            <a:picLocks noGrp="1" noChangeAspect="1"/>
          </p:cNvPicPr>
          <p:nvPr>
            <p:ph idx="1"/>
          </p:nvPr>
        </p:nvPicPr>
        <p:blipFill>
          <a:blip r:embed="rId2"/>
          <a:stretch>
            <a:fillRect/>
          </a:stretch>
        </p:blipFill>
        <p:spPr>
          <a:xfrm>
            <a:off x="601722" y="455796"/>
            <a:ext cx="10988556" cy="5946408"/>
          </a:xfrm>
        </p:spPr>
      </p:pic>
    </p:spTree>
    <p:extLst>
      <p:ext uri="{BB962C8B-B14F-4D97-AF65-F5344CB8AC3E}">
        <p14:creationId xmlns:p14="http://schemas.microsoft.com/office/powerpoint/2010/main" val="357551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02D155-4256-411F-8D05-99440E1CE4F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8110D0D-B3BB-4777-9CC8-3B80CFF2683D}"/>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58AF9A44-C8D4-43C8-80DD-4AF021BB864A}"/>
              </a:ext>
            </a:extLst>
          </p:cNvPr>
          <p:cNvPicPr>
            <a:picLocks noChangeAspect="1"/>
          </p:cNvPicPr>
          <p:nvPr/>
        </p:nvPicPr>
        <p:blipFill>
          <a:blip r:embed="rId2"/>
          <a:stretch>
            <a:fillRect/>
          </a:stretch>
        </p:blipFill>
        <p:spPr>
          <a:xfrm>
            <a:off x="0" y="128515"/>
            <a:ext cx="12192000" cy="6600970"/>
          </a:xfrm>
          <a:prstGeom prst="rect">
            <a:avLst/>
          </a:prstGeom>
        </p:spPr>
      </p:pic>
    </p:spTree>
    <p:extLst>
      <p:ext uri="{BB962C8B-B14F-4D97-AF65-F5344CB8AC3E}">
        <p14:creationId xmlns:p14="http://schemas.microsoft.com/office/powerpoint/2010/main" val="233877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1A03E86-8355-431F-A2E6-F745630807FF}"/>
              </a:ext>
            </a:extLst>
          </p:cNvPr>
          <p:cNvSpPr>
            <a:spLocks noGrp="1"/>
          </p:cNvSpPr>
          <p:nvPr>
            <p:ph idx="1"/>
          </p:nvPr>
        </p:nvSpPr>
        <p:spPr>
          <a:xfrm>
            <a:off x="838200" y="220133"/>
            <a:ext cx="10515600" cy="5956830"/>
          </a:xfrm>
        </p:spPr>
        <p:txBody>
          <a:bodyPr>
            <a:normAutofit/>
          </a:bodyPr>
          <a:lstStyle/>
          <a:p>
            <a:pPr marL="0" indent="0">
              <a:buNone/>
            </a:pPr>
            <a:r>
              <a:rPr lang="zh-TW" altLang="en-US" sz="1800" dirty="0"/>
              <a:t>資料對比分析</a:t>
            </a:r>
            <a:endParaRPr lang="en-US" altLang="zh-TW" sz="1800" dirty="0"/>
          </a:p>
          <a:p>
            <a:pPr marL="0" indent="0">
              <a:buNone/>
            </a:pPr>
            <a:endParaRPr lang="en-US" altLang="zh-TW" sz="1800" dirty="0"/>
          </a:p>
          <a:p>
            <a:pPr>
              <a:buFontTx/>
              <a:buChar char="-"/>
            </a:pPr>
            <a:r>
              <a:rPr lang="zh-TW" altLang="en-US" sz="1800" dirty="0"/>
              <a:t>自助餐類型的餐廳在信義區有 </a:t>
            </a:r>
            <a:r>
              <a:rPr lang="en-US" altLang="zh-TW" sz="1800" dirty="0"/>
              <a:t>4</a:t>
            </a:r>
            <a:r>
              <a:rPr lang="zh-TW" altLang="en-US" sz="1800" dirty="0"/>
              <a:t>間且它們的累積評論數量都不少；港式餐廳在信義區有 </a:t>
            </a:r>
            <a:r>
              <a:rPr lang="en-US" altLang="zh-TW" sz="1800" dirty="0"/>
              <a:t>4</a:t>
            </a:r>
            <a:r>
              <a:rPr lang="zh-TW" altLang="en-US" sz="1800" dirty="0"/>
              <a:t>間，其中有兩間評論數有前</a:t>
            </a:r>
            <a:r>
              <a:rPr lang="en-US" altLang="zh-TW" sz="1800" dirty="0"/>
              <a:t>20</a:t>
            </a:r>
            <a:r>
              <a:rPr lang="zh-TW" altLang="en-US" sz="1800" dirty="0"/>
              <a:t>名加上平均評論數量算高</a:t>
            </a:r>
            <a:r>
              <a:rPr lang="en-US" altLang="zh-TW" sz="1800" dirty="0"/>
              <a:t>(</a:t>
            </a:r>
            <a:r>
              <a:rPr lang="zh-TW" altLang="en-US" sz="1800" dirty="0"/>
              <a:t>僅次自助餐</a:t>
            </a:r>
            <a:r>
              <a:rPr lang="en-US" altLang="zh-TW" sz="1800" dirty="0"/>
              <a:t>)</a:t>
            </a:r>
            <a:r>
              <a:rPr lang="zh-TW" altLang="en-US" sz="1800" dirty="0"/>
              <a:t>且評論數量標準差相對少代表不同家餐廳之間評論數量相差不大，這兩類餐廳在信義區可能比較熱門</a:t>
            </a:r>
            <a:endParaRPr lang="en-US" altLang="zh-TW" sz="1800" dirty="0"/>
          </a:p>
          <a:p>
            <a:pPr>
              <a:buFontTx/>
              <a:buChar char="-"/>
            </a:pPr>
            <a:r>
              <a:rPr lang="zh-TW" altLang="en-US" sz="1800" dirty="0"/>
              <a:t>美式餐廳、火鍋類餐廳這兩種類型餐廳在信義店數量都不少，評論數量整體蠻多且評論數量標準差相對小代表不同家餐廳之間的評論數量相差不大，這兩類在信義區應該是較熱門</a:t>
            </a:r>
            <a:endParaRPr lang="en-US" altLang="zh-TW" sz="1800" dirty="0"/>
          </a:p>
          <a:p>
            <a:pPr>
              <a:buFontTx/>
              <a:buChar char="-"/>
            </a:pPr>
            <a:r>
              <a:rPr lang="zh-TW" altLang="en-US" sz="1800" dirty="0"/>
              <a:t>台灣餐廳在信義區也有</a:t>
            </a:r>
            <a:r>
              <a:rPr lang="en-US" altLang="zh-TW" sz="1800" dirty="0"/>
              <a:t>7</a:t>
            </a:r>
            <a:r>
              <a:rPr lang="zh-TW" altLang="en-US" sz="1800" dirty="0"/>
              <a:t>家而且評論數總和及評論數量平均值都蠻高，但是台灣餐廳的評論數量標準差相對平均值非常大，如果直接觀察台灣餐廳每一家的累積評論數量圖表可發現最多的前三家都是鼎泰豐的不同分店且</a:t>
            </a:r>
            <a:r>
              <a:rPr lang="en-US" altLang="zh-TW" sz="1800" dirty="0"/>
              <a:t>101</a:t>
            </a:r>
            <a:r>
              <a:rPr lang="zh-TW" altLang="en-US" sz="1800" dirty="0"/>
              <a:t>店就超過</a:t>
            </a:r>
            <a:r>
              <a:rPr lang="en-US" altLang="zh-TW" sz="1800" dirty="0"/>
              <a:t>1</a:t>
            </a:r>
            <a:r>
              <a:rPr lang="zh-TW" altLang="en-US" sz="1800" dirty="0"/>
              <a:t>萬則</a:t>
            </a:r>
            <a:endParaRPr lang="en-US" altLang="zh-TW" sz="1800" dirty="0"/>
          </a:p>
          <a:p>
            <a:pPr>
              <a:buFontTx/>
              <a:buChar char="-"/>
            </a:pPr>
            <a:r>
              <a:rPr lang="zh-TW" altLang="en-US" sz="1800" dirty="0"/>
              <a:t>中式料理餐廳、東南亞料理、日式餐廳等等這些類型餐廳在信義區間數較多，不過累積數量不多，同時觀察這些餐廳的評論數量總和的平均值以及標準差可推論該類型餐廳不同家之間的評論數量相差的不算太大</a:t>
            </a:r>
            <a:r>
              <a:rPr lang="en-US" altLang="zh-TW" sz="1800" dirty="0"/>
              <a:t>(</a:t>
            </a:r>
            <a:r>
              <a:rPr lang="zh-TW" altLang="en-US" sz="1800" dirty="0"/>
              <a:t>相對於台灣餐廳、歐洲、韓式，這些類型的不同家之間的評論數量差很多</a:t>
            </a:r>
            <a:r>
              <a:rPr lang="en-US" altLang="zh-TW" sz="1800" dirty="0"/>
              <a:t>)</a:t>
            </a:r>
          </a:p>
          <a:p>
            <a:pPr marL="0" indent="0">
              <a:buNone/>
            </a:pPr>
            <a:endParaRPr lang="en-US" altLang="zh-TW" sz="1800" dirty="0"/>
          </a:p>
          <a:p>
            <a:pPr>
              <a:buFontTx/>
              <a:buChar char="-"/>
            </a:pPr>
            <a:endParaRPr lang="en-US" altLang="zh-TW" sz="1800" dirty="0"/>
          </a:p>
          <a:p>
            <a:pPr>
              <a:buFontTx/>
              <a:buChar char="-"/>
            </a:pPr>
            <a:endParaRPr lang="zh-TW" altLang="en-US" sz="1800" dirty="0"/>
          </a:p>
        </p:txBody>
      </p:sp>
    </p:spTree>
    <p:extLst>
      <p:ext uri="{BB962C8B-B14F-4D97-AF65-F5344CB8AC3E}">
        <p14:creationId xmlns:p14="http://schemas.microsoft.com/office/powerpoint/2010/main" val="159245023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2770</TotalTime>
  <Words>3299</Words>
  <Application>Microsoft Office PowerPoint</Application>
  <PresentationFormat>寬螢幕</PresentationFormat>
  <Paragraphs>218</Paragraphs>
  <Slides>23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23</vt:i4>
      </vt:variant>
    </vt:vector>
  </HeadingPairs>
  <TitlesOfParts>
    <vt:vector size="28" baseType="lpstr">
      <vt:lpstr>新細明體</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青諺 江</dc:creator>
  <cp:lastModifiedBy>青諺 江</cp:lastModifiedBy>
  <cp:revision>83</cp:revision>
  <dcterms:created xsi:type="dcterms:W3CDTF">2023-10-04T10:52:08Z</dcterms:created>
  <dcterms:modified xsi:type="dcterms:W3CDTF">2023-10-17T09:59:38Z</dcterms:modified>
</cp:coreProperties>
</file>