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LNlYTzLVVVx0ypX6JjLz1gMmU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E11AC5-B391-43C4-A97A-67B1B0BCC18C}">
  <a:tblStyle styleId="{91E11AC5-B391-43C4-A97A-67B1B0BCC18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4"/>
          <p:cNvSpPr txBox="1"/>
          <p:nvPr>
            <p:ph type="ctrTitle"/>
          </p:nvPr>
        </p:nvSpPr>
        <p:spPr>
          <a:xfrm>
            <a:off x="342900" y="4960137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400"/>
              <a:buFont typeface="Twentieth Centur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6457950" y="4960137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4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9" name="Google Shape;19;p14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342900" y="4960138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400"/>
              <a:buFont typeface="Twentieth Centur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/>
          <p:nvPr>
            <p:ph idx="2" type="pic"/>
          </p:nvPr>
        </p:nvSpPr>
        <p:spPr>
          <a:xfrm>
            <a:off x="0" y="-1"/>
            <a:ext cx="9141714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anchorCtr="0" anchor="t" bIns="45700" lIns="457200" spcFirstLastPara="1" rIns="45700" wrap="square" tIns="3657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wentieth Century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457950" y="4960138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6413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81" name="Google Shape;81;p23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 rot="5400000">
            <a:off x="2401443" y="652652"/>
            <a:ext cx="4023360" cy="729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 rot="5400000">
            <a:off x="4824413" y="2481263"/>
            <a:ext cx="54102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 rot="5400000">
            <a:off x="881064" y="623888"/>
            <a:ext cx="5410200" cy="56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94" name="Google Shape;94;p25"/>
          <p:cNvCxnSpPr/>
          <p:nvPr/>
        </p:nvCxnSpPr>
        <p:spPr>
          <a:xfrm rot="10800000">
            <a:off x="7543800" y="173563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2" type="body"/>
          </p:nvPr>
        </p:nvSpPr>
        <p:spPr>
          <a:xfrm>
            <a:off x="4648200" y="1719263"/>
            <a:ext cx="4038600" cy="212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3" type="body"/>
          </p:nvPr>
        </p:nvSpPr>
        <p:spPr>
          <a:xfrm>
            <a:off x="4648200" y="4000500"/>
            <a:ext cx="4038600" cy="213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8"/>
          <p:cNvSpPr txBox="1"/>
          <p:nvPr>
            <p:ph type="title"/>
          </p:nvPr>
        </p:nvSpPr>
        <p:spPr>
          <a:xfrm>
            <a:off x="342900" y="4960137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6457950" y="4960137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6413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5" name="Google Shape;45;p18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768096" y="2286000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491990" y="2286000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768096" y="2179636"/>
            <a:ext cx="35661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0"/>
          <p:cNvSpPr txBox="1"/>
          <p:nvPr>
            <p:ph idx="2" type="body"/>
          </p:nvPr>
        </p:nvSpPr>
        <p:spPr>
          <a:xfrm>
            <a:off x="768096" y="2967788"/>
            <a:ext cx="356616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3" type="body"/>
          </p:nvPr>
        </p:nvSpPr>
        <p:spPr>
          <a:xfrm>
            <a:off x="4491990" y="2179636"/>
            <a:ext cx="35661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0"/>
          <p:cNvSpPr txBox="1"/>
          <p:nvPr>
            <p:ph idx="4" type="body"/>
          </p:nvPr>
        </p:nvSpPr>
        <p:spPr>
          <a:xfrm>
            <a:off x="4491990" y="2967788"/>
            <a:ext cx="356616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768096" y="471509"/>
            <a:ext cx="329184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4286250" y="822960"/>
            <a:ext cx="4258818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🢝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00"/>
              <a:buChar char="🢝"/>
              <a:defRPr sz="1200"/>
            </a:lvl9pPr>
          </a:lstStyle>
          <a:p/>
        </p:txBody>
      </p:sp>
      <p:sp>
        <p:nvSpPr>
          <p:cNvPr id="70" name="Google Shape;70;p22"/>
          <p:cNvSpPr txBox="1"/>
          <p:nvPr>
            <p:ph idx="2" type="body"/>
          </p:nvPr>
        </p:nvSpPr>
        <p:spPr>
          <a:xfrm>
            <a:off x="768096" y="2257506"/>
            <a:ext cx="329184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wentieth Century"/>
              <a:buChar char=" 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1" name="Google Shape;11;p13"/>
          <p:cNvCxnSpPr/>
          <p:nvPr/>
        </p:nvCxnSpPr>
        <p:spPr>
          <a:xfrm rot="10800000">
            <a:off x="5715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342900" y="4960137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ct val="100000"/>
              <a:buFont typeface="Twentieth Century"/>
              <a:buNone/>
            </a:pPr>
            <a:r>
              <a:rPr lang="ru-RU" sz="2800"/>
              <a:t>НАХОЖДЕНИЕ ТАКОЙ ПАРЫ "ШИРОКИЙ ЛУЧ"-ТРЕУГОЛЬНИК, В КОТОРОЙ ФИГУРА, НАХОДЯЩИЙСЯ ВНУТРИ "ШИРОКОГО ЛУЧА" И ТРЕУГОЛЬНИКА  ИМЕЕТ МАКСИМАЛЬНУЮ ПЛОЩАДЬ.</a:t>
            </a:r>
            <a:endParaRPr sz="2800"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971520" y="1808784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Годовой проект по информатике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6803088" y="6490120"/>
            <a:ext cx="2340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Малков Максим 10-2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</a:pPr>
            <a:r>
              <a:rPr lang="ru-RU" sz="4000"/>
              <a:t>ВОЗНИКШИЕ ЗАТРУДНЕНИЯ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ru-RU" sz="2400"/>
              <a:t>Моделирование широких лучей на экране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Для решения этой проблемы пришлось посоветоваться с преподавателем и проанализировать много сайтов на тему векторной графики. Оказалось, что нужно было нарисовать на экране вектор, а затем ортогональный ему. Вектор, параллельный последнему нужно было построить из начальной точки.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/>
        </p:nvSpPr>
        <p:spPr>
          <a:xfrm>
            <a:off x="827348" y="2258844"/>
            <a:ext cx="728980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Спасибо за внимание!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Презентацию подготовил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Ученик 10-2 класса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Малков Максим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809439" y="5589288"/>
            <a:ext cx="4770437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Контактная информация: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malkovmak@gmail.ru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</a:pPr>
            <a:r>
              <a:rPr lang="ru-RU" sz="4000"/>
              <a:t>ПОСТАНОВКА ЗАДАЧИ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ru-RU" sz="2800"/>
              <a:t>На плоскости задано множество "широких лучей" и множество треугольников. Найти такую пару "широкий луч"-треугольник, что фигура, находящаяся внутри "широкого луча" и треугольника, имеет максимальную площадь.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</a:pPr>
            <a:r>
              <a:rPr lang="ru-RU" sz="4000"/>
              <a:t>ПОСТАНОВКА ЗАДАЧИ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457200" y="1719262"/>
            <a:ext cx="4114800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ru-RU" sz="2400"/>
              <a:t>Имеем: </a:t>
            </a:r>
            <a:endParaRPr b="1"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/>
              <a:t>множество "широких лучей" и множество треугольников 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lang="ru-RU" sz="2400"/>
              <a:t>Требуется</a:t>
            </a:r>
            <a:r>
              <a:rPr lang="ru-RU" sz="2400"/>
              <a:t>: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/>
              <a:t>Найти такую пару "широкий луч"-треугольник, что фигура, находящаяся внутри "широкого луча" и треугольника, имеет максимальную площадь.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14" name="Google Shape;114;p3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547421" y="3508793"/>
            <a:ext cx="2240154" cy="316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5542921" y="961858"/>
            <a:ext cx="2218258" cy="312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</a:pPr>
            <a:r>
              <a:rPr lang="ru-RU" sz="4000"/>
              <a:t>ВХОДНЫЕ И ВЫХОДНЫЕ ДАННЫЕ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19125" y="1936750"/>
            <a:ext cx="4053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1)Входные данные: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Во входном файле содержатся строки с информацией о каждой заданной вершине треугольника и о количестве этих треугольников.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22" name="Google Shape;122;p4"/>
          <p:cNvGraphicFramePr/>
          <p:nvPr/>
        </p:nvGraphicFramePr>
        <p:xfrm>
          <a:off x="5102087" y="193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{91E11AC5-B391-43C4-A97A-67B1B0BCC18C}</a:tableStyleId>
              </a:tblPr>
              <a:tblGrid>
                <a:gridCol w="3751100"/>
              </a:tblGrid>
              <a:tr h="460575">
                <a:tc>
                  <a:txBody>
                    <a:bodyPr/>
                    <a:lstStyle/>
                    <a:p>
                      <a:pPr indent="0" lvl="0" marL="444500" marR="0" rtl="0" algn="l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Исходные данные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-0,52 0,32 0,04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-0,16 -0,52 -0,44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0,08 0,12 0,36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-0,04 -0,08 0,14</a:t>
                      </a:r>
                      <a:r>
                        <a:rPr lang="ru-RU" sz="2400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0,32 -0,92 0,12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0,68 -0,60 0,56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0,08 0,08 0,32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0,24 0,20 0,12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-0,32 -0,44 0,16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-0,52 -0,80 -0,04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</a:pPr>
            <a:r>
              <a:rPr lang="ru-RU" sz="4000"/>
              <a:t>ВХОДНЫЕ И ВЫХОДНЫЕ ДАННЫЕ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0" y="2506594"/>
            <a:ext cx="2230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2)Выходные данные: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Изображение этих фигур, с выделенным искомым треугольником.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799" y="2506600"/>
            <a:ext cx="6791519" cy="33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</a:pPr>
            <a:r>
              <a:rPr lang="ru-RU" sz="4000"/>
              <a:t>МАТЕМАТИЧЕСКАЯ МОДЕЛЬ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050" y="1118425"/>
            <a:ext cx="4114798" cy="301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9050" y="4437575"/>
            <a:ext cx="4114799" cy="2293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457200" y="1417651"/>
            <a:ext cx="34155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Как найти площадь выделенной фигуры?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В связи с произвольностью формы, буду делать так: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считаю сумму площадей треугольника из каждой стороны и центра.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Полная площадь фигуры - сумма всех таких треугольников.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Новую фигуру сравниваю с предыдущей, и, при большей площади, запоминаю новое число.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</a:pPr>
            <a:r>
              <a:rPr lang="ru-RU" sz="4000"/>
              <a:t>СТРУКТУРА ДАННЫХ</a:t>
            </a:r>
            <a:endParaRPr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952525" y="1417650"/>
            <a:ext cx="69867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25000" lnSpcReduction="20000"/>
          </a:bodyPr>
          <a:lstStyle/>
          <a:p>
            <a:pPr indent="-1460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ru-RU" sz="9200"/>
              <a:t>Имеются координаты вершин, заданные точками типа  double.</a:t>
            </a:r>
            <a:endParaRPr sz="92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</p:txBody>
      </p:sp>
      <p:graphicFrame>
        <p:nvGraphicFramePr>
          <p:cNvPr id="146" name="Google Shape;146;p8"/>
          <p:cNvGraphicFramePr/>
          <p:nvPr/>
        </p:nvGraphicFramePr>
        <p:xfrm>
          <a:off x="2187836" y="3723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{91E11AC5-B391-43C4-A97A-67B1B0BCC18C}</a:tableStyleId>
              </a:tblPr>
              <a:tblGrid>
                <a:gridCol w="845350"/>
                <a:gridCol w="845350"/>
              </a:tblGrid>
              <a:tr h="693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24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Координаты </a:t>
                      </a:r>
                      <a:r>
                        <a:rPr lang="ru-RU" sz="1800">
                          <a:solidFill>
                            <a:schemeClr val="dk1"/>
                          </a:solidFill>
                        </a:rPr>
                        <a:t>вершины треугольника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cxnSp>
        <p:nvCxnSpPr>
          <p:cNvPr id="147" name="Google Shape;147;p8"/>
          <p:cNvCxnSpPr/>
          <p:nvPr/>
        </p:nvCxnSpPr>
        <p:spPr>
          <a:xfrm>
            <a:off x="1331569" y="4868862"/>
            <a:ext cx="573722" cy="3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8"/>
          <p:cNvSpPr txBox="1"/>
          <p:nvPr/>
        </p:nvSpPr>
        <p:spPr>
          <a:xfrm>
            <a:off x="214602" y="4293479"/>
            <a:ext cx="16908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Поля класса </a:t>
            </a: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Triangle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49" name="Google Shape;149;p8"/>
          <p:cNvGraphicFramePr/>
          <p:nvPr/>
        </p:nvGraphicFramePr>
        <p:xfrm>
          <a:off x="4098561" y="3723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{91E11AC5-B391-43C4-A97A-67B1B0BCC18C}</a:tableStyleId>
              </a:tblPr>
              <a:tblGrid>
                <a:gridCol w="876600"/>
                <a:gridCol w="876600"/>
              </a:tblGrid>
              <a:tr h="693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y2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24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Координаты </a:t>
                      </a:r>
                      <a:r>
                        <a:rPr lang="ru-RU" sz="1800">
                          <a:solidFill>
                            <a:schemeClr val="dk1"/>
                          </a:solidFill>
                        </a:rPr>
                        <a:t>вершины треугольника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50" name="Google Shape;150;p8"/>
          <p:cNvGraphicFramePr/>
          <p:nvPr/>
        </p:nvGraphicFramePr>
        <p:xfrm>
          <a:off x="6071786" y="3723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{91E11AC5-B391-43C4-A97A-67B1B0BCC18C}</a:tableStyleId>
              </a:tblPr>
              <a:tblGrid>
                <a:gridCol w="845350"/>
                <a:gridCol w="845350"/>
              </a:tblGrid>
              <a:tr h="71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16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Координаты </a:t>
                      </a:r>
                      <a:r>
                        <a:rPr lang="ru-RU" sz="1800">
                          <a:solidFill>
                            <a:schemeClr val="dk1"/>
                          </a:solidFill>
                        </a:rPr>
                        <a:t>вершины треугольника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-774686" y="607914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</a:pPr>
            <a:r>
              <a:rPr lang="ru-RU" sz="4000"/>
              <a:t>МЕТОД РЕШЕНИЯ</a:t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260554" y="1919658"/>
            <a:ext cx="4152569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ru-RU" sz="2400"/>
              <a:t>Имеется некоторое количество «широких лучей» и треугольников. Находим треугольник, полностью лежащий внутри широкого луча.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/>
              <a:t>Если новая площадь больше предыдущей максимальной, то обновляем значение максимальной площади и запоминаем эту пару фигур.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/>
              <a:t>Перебрав все пары, выводим ответ.</a:t>
            </a:r>
            <a:endParaRPr/>
          </a:p>
        </p:txBody>
      </p:sp>
      <p:cxnSp>
        <p:nvCxnSpPr>
          <p:cNvPr id="157" name="Google Shape;157;p9"/>
          <p:cNvCxnSpPr/>
          <p:nvPr/>
        </p:nvCxnSpPr>
        <p:spPr>
          <a:xfrm flipH="1">
            <a:off x="5188823" y="1491927"/>
            <a:ext cx="1002377" cy="785268"/>
          </a:xfrm>
          <a:prstGeom prst="straightConnector1">
            <a:avLst/>
          </a:prstGeom>
          <a:noFill/>
          <a:ln cap="flat" cmpd="sng" w="9525">
            <a:solidFill>
              <a:srgbClr val="679B9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9"/>
          <p:cNvCxnSpPr/>
          <p:nvPr/>
        </p:nvCxnSpPr>
        <p:spPr>
          <a:xfrm>
            <a:off x="6282228" y="3864346"/>
            <a:ext cx="70815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9"/>
          <p:cNvCxnSpPr/>
          <p:nvPr/>
        </p:nvCxnSpPr>
        <p:spPr>
          <a:xfrm>
            <a:off x="5154955" y="4512045"/>
            <a:ext cx="922661" cy="1007783"/>
          </a:xfrm>
          <a:prstGeom prst="straightConnector1">
            <a:avLst/>
          </a:prstGeom>
          <a:noFill/>
          <a:ln cap="flat" cmpd="sng" w="9525">
            <a:solidFill>
              <a:srgbClr val="679B9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0" name="Google Shape;1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6629956" y="-205270"/>
            <a:ext cx="1957630" cy="276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4882708" y="1998424"/>
            <a:ext cx="1966430" cy="2774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6624565" y="4211848"/>
            <a:ext cx="1962102" cy="276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431800" y="188913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</a:pPr>
            <a:r>
              <a:rPr lang="ru-RU" sz="4000"/>
              <a:t>ПРИМЕР РАБОТЫ ПРОГРАММЫ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470525" y="1384300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69" name="Google Shape;169;p10"/>
          <p:cNvGraphicFramePr/>
          <p:nvPr/>
        </p:nvGraphicFramePr>
        <p:xfrm>
          <a:off x="0" y="17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{91E11AC5-B391-43C4-A97A-67B1B0BCC18C}</a:tableStyleId>
              </a:tblPr>
              <a:tblGrid>
                <a:gridCol w="3751100"/>
              </a:tblGrid>
              <a:tr h="460575">
                <a:tc>
                  <a:txBody>
                    <a:bodyPr/>
                    <a:lstStyle/>
                    <a:p>
                      <a:pPr indent="0" lvl="0" marL="444500" marR="0" rtl="0" algn="l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4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Исходные данные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-0,52 0,32 0,04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-0,16 -0,52 -0,44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0,08 0,12 0,36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-0,04 -0,08 0,14</a:t>
                      </a:r>
                      <a:r>
                        <a:rPr lang="ru-RU" sz="2400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0,32 -0,92 0,12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0,68 -0,60 0,56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0,08 0,08 0,32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0,24 0,20 0,12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-0,32 -0,44 0,16 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solidFill>
                            <a:srgbClr val="080808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-0,52 -0,80 -0,04</a:t>
                      </a:r>
                      <a:endParaRPr sz="2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0" name="Google Shape;17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1100" y="1720850"/>
            <a:ext cx="5392900" cy="44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2009-05-10T08:10:00Z</dcterms:created>
  <dc:creator>Panov</dc:creator>
</cp:coreProperties>
</file>