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7" r:id="rId11"/>
    <p:sldId id="266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D4801C-1150-1548-6AF1-652A7A9775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674E2AB-58F7-40B0-9948-9B2C4B2ED9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D35A28A-2455-DA7D-D70B-B3C51110F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B9512-5F9A-46ED-800C-302918C2378D}" type="datetimeFigureOut">
              <a:rPr lang="ru-RU" smtClean="0"/>
              <a:t>21.11.2024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7FB0E6A-53BC-00CE-EE54-3E87FB79E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7D903B3-5062-2A51-00E1-E361CB4BA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27353-9A1C-4847-9023-F49C948EDA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7655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23EF2C-C634-8EBD-E593-15CCC82F1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4600C52-EA74-5DCA-2659-D20EEF338C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5042B80-5064-3E70-E37F-2E92115B9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B9512-5F9A-46ED-800C-302918C2378D}" type="datetimeFigureOut">
              <a:rPr lang="ru-RU" smtClean="0"/>
              <a:t>21.11.2024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FB83DB5-09E2-A34D-145B-1459DD4A7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0F600F8-349D-D296-3E52-7187BCE5D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27353-9A1C-4847-9023-F49C948EDA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6771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0023AD9-D83E-FE5C-C0FA-977B2DA4A4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8A50DDB-107E-FA4E-A5D9-C15D7940D2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D789880-B3C7-6DEB-27F1-C8BBC5DBC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B9512-5F9A-46ED-800C-302918C2378D}" type="datetimeFigureOut">
              <a:rPr lang="ru-RU" smtClean="0"/>
              <a:t>21.11.2024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E278CBA-E512-8AAB-DE98-6313F936E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03AE078-EA24-7D0E-B048-3CCE3B1A8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27353-9A1C-4847-9023-F49C948EDA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5500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8162CB-1321-0B05-40CF-7492D1DE8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029F15F-F8FD-8F2B-B7E6-A0937DD683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05199DE-A7DE-6286-37FC-E47FDB595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B9512-5F9A-46ED-800C-302918C2378D}" type="datetimeFigureOut">
              <a:rPr lang="ru-RU" smtClean="0"/>
              <a:t>21.11.2024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619F458-0B38-1A37-3B1B-8ED2295E6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78D4410-DE4D-053F-FF48-6656C2DAA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27353-9A1C-4847-9023-F49C948EDA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7641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26C7EC-A115-274F-E6AA-9B74B5502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6A4FDFC-44BD-AA9B-C22F-DCA9E4D9DE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2108B22-52DA-2BF5-9B7C-0612E2F95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B9512-5F9A-46ED-800C-302918C2378D}" type="datetimeFigureOut">
              <a:rPr lang="ru-RU" smtClean="0"/>
              <a:t>21.11.2024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5D0FEE2-DD4F-9F59-158F-5A3936C68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1FEF31C-6915-BAD0-44A8-CCEA6BA7D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27353-9A1C-4847-9023-F49C948EDA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5910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3D8381-3A18-203B-CF6C-5EC992272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7E130F3-BD8F-EF24-C1F0-D485AC3F99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E1C5E53-629F-75C2-554D-96CC23BB36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E6FACB0-5EF8-F66D-A9E9-263740C55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B9512-5F9A-46ED-800C-302918C2378D}" type="datetimeFigureOut">
              <a:rPr lang="ru-RU" smtClean="0"/>
              <a:t>21.11.2024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2483188-0914-5C4E-C502-EC780DF32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631AB47-62B6-877E-354A-3A43BC2ED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27353-9A1C-4847-9023-F49C948EDA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7262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EA897E-8D15-1B11-C65A-D65AD134D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45A7B04-BAF1-E02F-8DF3-13584B1546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4F3DC61-E833-F3A0-DC92-323DDC3C8E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A6BFE3A-48C5-4712-DDED-FD1E74B651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C5E30B4-A9D1-66BE-DAC1-BC37F27C6D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4AEF142-80AD-5216-4C85-42327F4C1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B9512-5F9A-46ED-800C-302918C2378D}" type="datetimeFigureOut">
              <a:rPr lang="ru-RU" smtClean="0"/>
              <a:t>21.11.2024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C6295FE-9DCF-48D3-F3EC-2068824C3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0D11457-F171-93C9-57FE-20D333CB1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27353-9A1C-4847-9023-F49C948EDA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600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E852DE-6022-94E8-AD59-FE5C5EC7A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F0E0324-6CDE-0F24-BF9C-052CD8AEA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B9512-5F9A-46ED-800C-302918C2378D}" type="datetimeFigureOut">
              <a:rPr lang="ru-RU" smtClean="0"/>
              <a:t>21.11.2024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6C65707-A5A3-5B63-039C-D9EF086D3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42F2386-5D1F-6543-8A47-0CF225778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27353-9A1C-4847-9023-F49C948EDA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4372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4339E19-1A52-06AC-3C78-ED22221DD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B9512-5F9A-46ED-800C-302918C2378D}" type="datetimeFigureOut">
              <a:rPr lang="ru-RU" smtClean="0"/>
              <a:t>21.11.2024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48AF0A0-1110-C5FC-B081-7803814D0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2D94EEB-D77D-B422-4EE1-FF5AE34BD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27353-9A1C-4847-9023-F49C948EDA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8470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3C01FB-17AD-AA2B-542C-981EDFCCF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2230185-E394-5205-A705-304E3CCB8F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434B40D-0D3E-9FB8-D721-407476E8C8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C795F16-8147-DDD2-81F3-460D72A46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B9512-5F9A-46ED-800C-302918C2378D}" type="datetimeFigureOut">
              <a:rPr lang="ru-RU" smtClean="0"/>
              <a:t>21.11.2024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DDB3C35-A6B6-07BE-0CA2-A08A1D1F9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5ACA71F-7123-937A-5681-0DA5B367C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27353-9A1C-4847-9023-F49C948EDA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051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B5922B-FB7D-76AC-7652-200470CD9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08AC94A-067E-9D4D-9146-3404437112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7D02E8D-D44F-68E8-BB3C-2F3E8CFBDA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FFD4A92-9FB2-6AB9-6113-F6218EAEA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B9512-5F9A-46ED-800C-302918C2378D}" type="datetimeFigureOut">
              <a:rPr lang="ru-RU" smtClean="0"/>
              <a:t>21.11.2024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F1901E1-21C6-64A4-EB2A-F9598B83C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3D323C9-F714-7761-E979-2D1533107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27353-9A1C-4847-9023-F49C948EDA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0834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89B4CA-0022-E38E-08F3-52D170C57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C8570C3-6B3D-8DA3-2B81-C85ECF924B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C09F709-36B0-7E05-5F7D-69943C03BE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C7B9512-5F9A-46ED-800C-302918C2378D}" type="datetimeFigureOut">
              <a:rPr lang="ru-RU" smtClean="0"/>
              <a:t>21.11.2024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042C2D7-3546-8CE8-7337-742D200736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DC542C0-5EC7-1872-9C84-D55F78A343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3627353-9A1C-4847-9023-F49C948EDA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8100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7" Type="http://schemas.openxmlformats.org/officeDocument/2006/relationships/image" Target="../media/image18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svg"/><Relationship Id="rId7" Type="http://schemas.openxmlformats.org/officeDocument/2006/relationships/image" Target="../media/image24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svg"/><Relationship Id="rId4" Type="http://schemas.openxmlformats.org/officeDocument/2006/relationships/image" Target="../media/image21.png"/><Relationship Id="rId9" Type="http://schemas.openxmlformats.org/officeDocument/2006/relationships/image" Target="../media/image26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1005581-75D4-92A3-787F-FE1155DB62CB}"/>
              </a:ext>
            </a:extLst>
          </p:cNvPr>
          <p:cNvSpPr txBox="1"/>
          <p:nvPr/>
        </p:nvSpPr>
        <p:spPr>
          <a:xfrm>
            <a:off x="957267" y="1305342"/>
            <a:ext cx="845068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/>
              <a:t>Разработка безопасного кода с точки зрения </a:t>
            </a:r>
            <a:r>
              <a:rPr lang="en-US" sz="4400" dirty="0" err="1"/>
              <a:t>DevSecOps</a:t>
            </a:r>
            <a:r>
              <a:rPr lang="en-US" sz="4400" dirty="0"/>
              <a:t> </a:t>
            </a:r>
            <a:r>
              <a:rPr lang="ru-RU" sz="4400" dirty="0"/>
              <a:t>и кибербезопасности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4DDD1F-13AA-5D02-79BC-668158019A83}"/>
              </a:ext>
            </a:extLst>
          </p:cNvPr>
          <p:cNvSpPr txBox="1"/>
          <p:nvPr/>
        </p:nvSpPr>
        <p:spPr>
          <a:xfrm>
            <a:off x="8936610" y="5665509"/>
            <a:ext cx="25546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Нор Марк Эдуардович</a:t>
            </a:r>
          </a:p>
          <a:p>
            <a:r>
              <a:rPr lang="ru-RU" dirty="0"/>
              <a:t>Группа 1991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260059" y="251670"/>
            <a:ext cx="11669086" cy="63924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 flipV="1">
            <a:off x="260059" y="0"/>
            <a:ext cx="0" cy="25167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/>
          <p:cNvCxnSpPr/>
          <p:nvPr/>
        </p:nvCxnSpPr>
        <p:spPr>
          <a:xfrm>
            <a:off x="11929145" y="6644081"/>
            <a:ext cx="0" cy="21391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0128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395032D4-3CB7-6F10-A901-870D8E1DA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 sz="4000" dirty="0"/>
              <a:t>Заключение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5A64F9-283B-1B20-3476-4ED86684957F}"/>
              </a:ext>
            </a:extLst>
          </p:cNvPr>
          <p:cNvSpPr txBox="1"/>
          <p:nvPr/>
        </p:nvSpPr>
        <p:spPr>
          <a:xfrm>
            <a:off x="7446804" y="1690688"/>
            <a:ext cx="403784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Внедрение данных правил и рекомендаций позволит повысить эффективность процессов разработки программного обеспечения, улучшить уровень безопасности и обеспечить конкурентоспособность предприятия на рынке информационных технологий</a:t>
            </a:r>
            <a:endParaRPr lang="ru-RU" sz="2400" dirty="0"/>
          </a:p>
        </p:txBody>
      </p:sp>
      <p:pic>
        <p:nvPicPr>
          <p:cNvPr id="8" name="Рисунок 7" descr="Изображение выглядит как черный, на открытом воздухе&#10;&#10;Автоматически созданное описание">
            <a:extLst>
              <a:ext uri="{FF2B5EF4-FFF2-40B4-BE49-F238E27FC236}">
                <a16:creationId xmlns:a16="http://schemas.microsoft.com/office/drawing/2014/main" id="{CC54919C-6896-1C37-EE5E-9583414479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268" y="1666668"/>
            <a:ext cx="7063416" cy="4203024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437315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293553D-43A1-09DD-C693-89EA2DDEAEA5}"/>
              </a:ext>
            </a:extLst>
          </p:cNvPr>
          <p:cNvSpPr txBox="1"/>
          <p:nvPr/>
        </p:nvSpPr>
        <p:spPr>
          <a:xfrm>
            <a:off x="4476992" y="2967335"/>
            <a:ext cx="44882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400" dirty="0"/>
              <a:t>Вопросы</a:t>
            </a:r>
            <a:r>
              <a:rPr lang="en-US" sz="5400" dirty="0"/>
              <a:t>?</a:t>
            </a:r>
            <a:endParaRPr lang="ru-RU" sz="5400" dirty="0"/>
          </a:p>
        </p:txBody>
      </p:sp>
      <p:sp>
        <p:nvSpPr>
          <p:cNvPr id="2" name="Овал 1">
            <a:extLst>
              <a:ext uri="{FF2B5EF4-FFF2-40B4-BE49-F238E27FC236}">
                <a16:creationId xmlns:a16="http://schemas.microsoft.com/office/drawing/2014/main" id="{5C5DD3BF-6328-A509-B4CE-C5A5DA9353BC}"/>
              </a:ext>
            </a:extLst>
          </p:cNvPr>
          <p:cNvSpPr/>
          <p:nvPr/>
        </p:nvSpPr>
        <p:spPr>
          <a:xfrm>
            <a:off x="2502569" y="0"/>
            <a:ext cx="6857100" cy="685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9645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293553D-43A1-09DD-C693-89EA2DDEAEA5}"/>
              </a:ext>
            </a:extLst>
          </p:cNvPr>
          <p:cNvSpPr txBox="1"/>
          <p:nvPr/>
        </p:nvSpPr>
        <p:spPr>
          <a:xfrm>
            <a:off x="1102935" y="857839"/>
            <a:ext cx="47605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/>
              <a:t>Постановка задачи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FB9E80-1C25-1121-F5CC-35FC7F736460}"/>
              </a:ext>
            </a:extLst>
          </p:cNvPr>
          <p:cNvSpPr txBox="1"/>
          <p:nvPr/>
        </p:nvSpPr>
        <p:spPr>
          <a:xfrm>
            <a:off x="1102936" y="2601798"/>
            <a:ext cx="54246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Необходимо разработать методологию и рекомендации по написанию безопасного кода с учетом принципов </a:t>
            </a:r>
            <a:r>
              <a:rPr lang="ru-RU" sz="2400" dirty="0" err="1"/>
              <a:t>DevSecOps</a:t>
            </a:r>
            <a:r>
              <a:rPr lang="ru-RU" sz="2400" dirty="0"/>
              <a:t> и кибербезопасности. 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260059" y="251670"/>
            <a:ext cx="11669086" cy="63924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 flipH="1">
            <a:off x="0" y="-6140741"/>
            <a:ext cx="26005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/>
          <p:cNvCxnSpPr/>
          <p:nvPr/>
        </p:nvCxnSpPr>
        <p:spPr>
          <a:xfrm flipH="1">
            <a:off x="11929145" y="251670"/>
            <a:ext cx="26005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 flipH="1">
            <a:off x="0" y="6644081"/>
            <a:ext cx="26005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16D02EA-E954-81A5-8CE3-33FEA015A4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24069" y="1356761"/>
            <a:ext cx="4144478" cy="4144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745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0D6DCCB-F01B-6583-60BA-1BD803BC0342}"/>
              </a:ext>
            </a:extLst>
          </p:cNvPr>
          <p:cNvSpPr txBox="1"/>
          <p:nvPr/>
        </p:nvSpPr>
        <p:spPr>
          <a:xfrm>
            <a:off x="898356" y="636661"/>
            <a:ext cx="38717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/>
              <a:t>Актуальность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9C42EC-F1F4-7709-9131-8FA200DED2E7}"/>
              </a:ext>
            </a:extLst>
          </p:cNvPr>
          <p:cNvSpPr txBox="1"/>
          <p:nvPr/>
        </p:nvSpPr>
        <p:spPr>
          <a:xfrm>
            <a:off x="3936733" y="1799999"/>
            <a:ext cx="76745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effectLst/>
                <a:ea typeface="Times New Roman" panose="02020603050405020304" pitchFamily="18" charset="0"/>
              </a:rPr>
              <a:t>Количество кибератак и утечек данных постоянно растет, что приводит к значительным финансовым и репутационным потерям для компаний.</a:t>
            </a:r>
            <a:endParaRPr lang="ru-RU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B10BE0-3971-EE60-5004-E697FDF6EAAE}"/>
              </a:ext>
            </a:extLst>
          </p:cNvPr>
          <p:cNvSpPr txBox="1"/>
          <p:nvPr/>
        </p:nvSpPr>
        <p:spPr>
          <a:xfrm>
            <a:off x="721010" y="4346428"/>
            <a:ext cx="726328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ea typeface="Times New Roman" panose="02020603050405020304" pitchFamily="18" charset="0"/>
              </a:rPr>
              <a:t>Т</a:t>
            </a:r>
            <a:r>
              <a:rPr lang="ru-RU" sz="2400" dirty="0">
                <a:effectLst/>
                <a:ea typeface="Times New Roman" panose="02020603050405020304" pitchFamily="18" charset="0"/>
              </a:rPr>
              <a:t>радиционные подходы к обеспечению безопасности, такие как тестирование на поздних этапах разработки, не всегда эффективны и могут приводить к задержкам в выпуске продукта</a:t>
            </a:r>
            <a:endParaRPr lang="ru-RU" sz="24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260059" y="251670"/>
            <a:ext cx="11669086" cy="63924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 flipH="1">
            <a:off x="0" y="251670"/>
            <a:ext cx="26005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 flipH="1">
            <a:off x="11929145" y="6644081"/>
            <a:ext cx="26005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1C07F29-41E3-5913-B99E-471F13A377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04943" y="3905743"/>
            <a:ext cx="2303549" cy="2303549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9F49BF0-4971-A2A9-00F5-10DD527C0D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85720" y="1542076"/>
            <a:ext cx="2304000" cy="23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390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0F2B9D2-AF2E-BBA3-20CF-B103E34E2C0F}"/>
              </a:ext>
            </a:extLst>
          </p:cNvPr>
          <p:cNvSpPr txBox="1"/>
          <p:nvPr/>
        </p:nvSpPr>
        <p:spPr>
          <a:xfrm>
            <a:off x="774604" y="4990102"/>
            <a:ext cx="89840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Руководители проектов и менеджеры, ответственные за внедрение и поддержку систем безопасности в процессе разработки.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D03B17-19B7-2118-422E-3B6269762303}"/>
              </a:ext>
            </a:extLst>
          </p:cNvPr>
          <p:cNvSpPr txBox="1"/>
          <p:nvPr/>
        </p:nvSpPr>
        <p:spPr>
          <a:xfrm>
            <a:off x="1219200" y="934975"/>
            <a:ext cx="50211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/>
              <a:t>Целевая аудитория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60059" y="251670"/>
            <a:ext cx="11669086" cy="63924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 flipV="1">
            <a:off x="260059" y="6644082"/>
            <a:ext cx="2884" cy="21391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/>
          <p:cNvCxnSpPr/>
          <p:nvPr/>
        </p:nvCxnSpPr>
        <p:spPr>
          <a:xfrm>
            <a:off x="11929145" y="0"/>
            <a:ext cx="0" cy="38904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79680" y="2112991"/>
            <a:ext cx="68745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Разработчики программного обеспечения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818901" y="3700112"/>
            <a:ext cx="813574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Специалисты по информационной безопасности</a:t>
            </a:r>
          </a:p>
          <a:p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6B2305F-C35F-FA2C-EF54-4F3FA6A879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07310" y="4926408"/>
            <a:ext cx="1336586" cy="1336586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D65B25F4-171A-B0FC-FC54-C78B959D37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9680" y="3425722"/>
            <a:ext cx="1119600" cy="1119600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A8533AA2-2893-C964-B291-EBD7CFAD3CE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556080" y="1677423"/>
            <a:ext cx="1335600" cy="133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84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9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C4EAD0-AFA0-14C0-FCD2-D6F9517FD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Используемые технические средства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260059" y="251670"/>
            <a:ext cx="11669086" cy="63924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 flipH="1">
            <a:off x="11929145" y="251670"/>
            <a:ext cx="26005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H="1">
            <a:off x="0" y="6644081"/>
            <a:ext cx="26005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9C091B4-1305-3544-57B0-283D756FE2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3842" y="1027906"/>
            <a:ext cx="2887578" cy="2887578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D8DF9E3-C52E-2CFA-355B-263213D965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82731" y="1937493"/>
            <a:ext cx="1977991" cy="1977991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E52F3B2-202C-DD3F-CF8B-C50EC1AA1A9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351420" y="3751521"/>
            <a:ext cx="2434391" cy="2434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198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B32C6D-776C-44B4-C488-94DC59CB4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475" y="722312"/>
            <a:ext cx="7405688" cy="1325563"/>
          </a:xfrm>
        </p:spPr>
        <p:txBody>
          <a:bodyPr/>
          <a:lstStyle/>
          <a:p>
            <a:r>
              <a:rPr lang="ru-RU" dirty="0"/>
              <a:t>Подходы для улучшения безопасности кода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9044AF-83EF-C2F5-0327-5B3277234569}"/>
              </a:ext>
            </a:extLst>
          </p:cNvPr>
          <p:cNvSpPr txBox="1"/>
          <p:nvPr/>
        </p:nvSpPr>
        <p:spPr>
          <a:xfrm>
            <a:off x="967375" y="2082914"/>
            <a:ext cx="58150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Статический анализ кода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60059" y="251670"/>
            <a:ext cx="11669086" cy="63924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 flipV="1">
            <a:off x="260059" y="0"/>
            <a:ext cx="0" cy="25167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/>
          <p:cNvCxnSpPr/>
          <p:nvPr/>
        </p:nvCxnSpPr>
        <p:spPr>
          <a:xfrm>
            <a:off x="11929145" y="6644081"/>
            <a:ext cx="0" cy="21391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9C1930A-BF7C-16D3-8B6B-6169F5D6B3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89705" y="2944045"/>
            <a:ext cx="792000" cy="79200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6CEB270B-8991-DDB9-F7B0-74AD364557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51654" y="2030032"/>
            <a:ext cx="792000" cy="792000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6FDDE942-9681-F7BD-6996-E7B713284BF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677146" y="4035968"/>
            <a:ext cx="792000" cy="792000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9349C7D7-957B-F6CE-1140-42F815E20AA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489705" y="5343688"/>
            <a:ext cx="792000" cy="7920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05C54B9-E911-6505-C08D-0898D825B18F}"/>
              </a:ext>
            </a:extLst>
          </p:cNvPr>
          <p:cNvSpPr txBox="1"/>
          <p:nvPr/>
        </p:nvSpPr>
        <p:spPr>
          <a:xfrm>
            <a:off x="967375" y="4038951"/>
            <a:ext cx="58150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Применение практик безопасного кодирования</a:t>
            </a:r>
            <a:endParaRPr lang="en-US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809075C-6AE4-2531-432B-D5F5961BCC26}"/>
              </a:ext>
            </a:extLst>
          </p:cNvPr>
          <p:cNvSpPr txBox="1"/>
          <p:nvPr/>
        </p:nvSpPr>
        <p:spPr>
          <a:xfrm>
            <a:off x="967375" y="3050125"/>
            <a:ext cx="58150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Динамический анализ кода</a:t>
            </a:r>
            <a:endParaRPr lang="en-US" sz="2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1684CDF-CBB2-B37D-2DD8-BEF011C8063B}"/>
              </a:ext>
            </a:extLst>
          </p:cNvPr>
          <p:cNvSpPr txBox="1"/>
          <p:nvPr/>
        </p:nvSpPr>
        <p:spPr>
          <a:xfrm>
            <a:off x="967374" y="5341516"/>
            <a:ext cx="58150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Использование безопасных дополнительных модулей</a:t>
            </a:r>
          </a:p>
        </p:txBody>
      </p:sp>
    </p:spTree>
    <p:extLst>
      <p:ext uri="{BB962C8B-B14F-4D97-AF65-F5344CB8AC3E}">
        <p14:creationId xmlns:p14="http://schemas.microsoft.com/office/powerpoint/2010/main" val="1603775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6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71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15" grpId="0"/>
      <p:bldP spid="16" grpId="0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1576745" y="0"/>
            <a:ext cx="8776930" cy="6868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828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714374" y="0"/>
            <a:ext cx="109823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713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0" y="1062037"/>
            <a:ext cx="5410200" cy="421957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2237" y="0"/>
            <a:ext cx="5267325" cy="689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88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657</TotalTime>
  <Words>151</Words>
  <Application>Microsoft Office PowerPoint</Application>
  <PresentationFormat>Широкоэкранный</PresentationFormat>
  <Paragraphs>21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Aptos</vt:lpstr>
      <vt:lpstr>Aptos Display</vt:lpstr>
      <vt:lpstr>Arial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Используемые технические средства</vt:lpstr>
      <vt:lpstr>Подходы для улучшения безопасности кода</vt:lpstr>
      <vt:lpstr>Презентация PowerPoint</vt:lpstr>
      <vt:lpstr>Презентация PowerPoint</vt:lpstr>
      <vt:lpstr>Презентация PowerPoint</vt:lpstr>
      <vt:lpstr>Заключение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Студент ПТК</dc:creator>
  <cp:lastModifiedBy>Студент ПТК</cp:lastModifiedBy>
  <cp:revision>51</cp:revision>
  <dcterms:created xsi:type="dcterms:W3CDTF">2024-10-24T07:31:41Z</dcterms:created>
  <dcterms:modified xsi:type="dcterms:W3CDTF">2024-11-21T11:22:24Z</dcterms:modified>
</cp:coreProperties>
</file>