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6"/>
  </p:notesMasterIdLst>
  <p:handoutMasterIdLst>
    <p:handoutMasterId r:id="rId17"/>
  </p:handoutMasterIdLst>
  <p:sldIdLst>
    <p:sldId id="446" r:id="rId5"/>
    <p:sldId id="450" r:id="rId6"/>
    <p:sldId id="452" r:id="rId7"/>
    <p:sldId id="454" r:id="rId8"/>
    <p:sldId id="455" r:id="rId9"/>
    <p:sldId id="456" r:id="rId10"/>
    <p:sldId id="457" r:id="rId11"/>
    <p:sldId id="458" r:id="rId12"/>
    <p:sldId id="459" r:id="rId13"/>
    <p:sldId id="461" r:id="rId14"/>
    <p:sldId id="462" r:id="rId15"/>
  </p:sldIdLst>
  <p:sldSz cx="12192000" cy="6858000"/>
  <p:notesSz cx="6858000" cy="9144000"/>
  <p:defaultTextStyle>
    <a:defPPr algn="r" rtl="1"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83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82D"/>
    <a:srgbClr val="8C5896"/>
    <a:srgbClr val="AEA392"/>
    <a:srgbClr val="D7D4D0"/>
    <a:srgbClr val="C2C2D6"/>
    <a:srgbClr val="F0F0F0"/>
    <a:srgbClr val="FFFFFF"/>
    <a:srgbClr val="6568AC"/>
    <a:srgbClr val="696AAB"/>
    <a:srgbClr val="7C6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84" autoAdjust="0"/>
    <p:restoredTop sz="73725" autoAdjust="0"/>
  </p:normalViewPr>
  <p:slideViewPr>
    <p:cSldViewPr snapToGrid="0">
      <p:cViewPr varScale="1">
        <p:scale>
          <a:sx n="76" d="100"/>
          <a:sy n="76" d="100"/>
        </p:scale>
        <p:origin x="126" y="8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83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3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705A85E-12FB-4963-8E8C-F86BAFB5E78D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י"ג/סיון/תשפ"ג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2004FE7-BA7C-4FF4-9756-C6A1F2BCA37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B04F2AC-4A99-4990-A167-C7A549010CF6}" type="datetime1">
              <a:rPr lang="he-IL" smtClean="0"/>
              <a:t>י"ג/סיון/תשפ"ג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6B83F1C3-4FA3-4491-97F4-43CA9C8BDFDF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6B83F1C3-4FA3-4491-97F4-43CA9C8BDFD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לסיכום, המערכת שלנו מאפשרת הצפנת קבצי טקסט </a:t>
            </a:r>
            <a:r>
              <a:rPr lang="he-IL" dirty="0" err="1"/>
              <a:t>ומששלבת</a:t>
            </a:r>
            <a:r>
              <a:rPr lang="he-IL" dirty="0"/>
              <a:t>:</a:t>
            </a:r>
          </a:p>
          <a:p>
            <a:r>
              <a:rPr lang="he-IL" dirty="0"/>
              <a:t>תקשורת בין שרת ללקוח</a:t>
            </a:r>
          </a:p>
          <a:p>
            <a:r>
              <a:rPr lang="he-IL" dirty="0"/>
              <a:t>הצפנה עם </a:t>
            </a:r>
            <a:r>
              <a:rPr lang="en-US" dirty="0"/>
              <a:t>Twofish in ECB mode</a:t>
            </a:r>
            <a:endParaRPr lang="he-IL" dirty="0"/>
          </a:p>
          <a:p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הצפנת מפתח עם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endParaRPr lang="he-IL" sz="1800" kern="1200" dirty="0"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חתימה דיגיטלית של ההצפנה עם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El-Gamal digital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02675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6B83F1C3-4FA3-4491-97F4-43CA9C8BDFDF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3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בפרויקט שלנו נבנה מערכת אשר תאפשר להעביר קבצי </a:t>
            </a:r>
            <a:r>
              <a:rPr lang="en-US" dirty="0"/>
              <a:t>CSV</a:t>
            </a:r>
            <a:r>
              <a:rPr lang="he-IL" dirty="0"/>
              <a:t> מוצפנים בין שרת ללקוח.</a:t>
            </a:r>
          </a:p>
          <a:p>
            <a:r>
              <a:rPr lang="he-IL" dirty="0"/>
              <a:t>נעשה שימוש חלקי של תקשורת בין שרת לקוח.</a:t>
            </a:r>
          </a:p>
          <a:p>
            <a:r>
              <a:rPr lang="he-IL" dirty="0"/>
              <a:t>זה יהיה חלקי מכיוון שהשרת יהיה מקומי ולא באמת ממוקם באינטרנט.</a:t>
            </a:r>
          </a:p>
          <a:p>
            <a:endParaRPr lang="he-IL" dirty="0"/>
          </a:p>
          <a:p>
            <a:r>
              <a:rPr lang="he-IL" dirty="0"/>
              <a:t>במהלך הפרויקט נשתמש במספר אלגוריתמי הצפנה על מנת לנסות ולהגיע לרמת ההצפנה הטובה ביותר.</a:t>
            </a:r>
          </a:p>
          <a:p>
            <a:r>
              <a:rPr lang="he-IL" dirty="0"/>
              <a:t>נשתמש ב </a:t>
            </a:r>
            <a:r>
              <a:rPr lang="en-US" dirty="0"/>
              <a:t>Twofish In ECB Mode, RSA, And El-Gamal Signature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593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נעבור על השלבים השונים של הפרויקט ואיך הכל מתחבר ביחד.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יצירת מסד הנתונים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זיהוי המשתמש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הצפנת המפתח של </a:t>
            </a:r>
            <a:r>
              <a:rPr lang="en-US" dirty="0"/>
              <a:t>Twofish</a:t>
            </a:r>
            <a:endParaRPr lang="he-I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שליחת המפתח והחתימה הדיגיטלית של </a:t>
            </a:r>
            <a:r>
              <a:rPr lang="en-US" dirty="0"/>
              <a:t>El-Gamal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הקמת החיבור בין השרת והלקוח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הצגת תפריט פעולות למשתמש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e-IL" dirty="0"/>
              <a:t>ולבסוף סיכום ומסקנות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33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בהתחלה אנחנו יוצרים משתמשים עם שם משתמש וסיסמא ושומרים אותם על מנת להגביל את השימוש במערכת רק לאנשים מורשים</a:t>
            </a:r>
          </a:p>
          <a:p>
            <a:r>
              <a:rPr lang="he-IL" dirty="0"/>
              <a:t>לאחר מכן אנחנו יוצרים קובץ חדש עם נתונים שאותו אנחנו רוצים להצפין</a:t>
            </a:r>
          </a:p>
          <a:p>
            <a:r>
              <a:rPr lang="he-IL" dirty="0"/>
              <a:t>לבסוף אנחנו בודקים אם כבר קיים קובץ זהה ואם כן מוציאים הודעת שגיאה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786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הפעולה הראשונה של המשתמש היא להכניס שם משתמש ולאחר מכן סיסמא.</a:t>
            </a:r>
          </a:p>
          <a:p>
            <a:r>
              <a:rPr lang="he-IL" dirty="0"/>
              <a:t>המערכת שומרת את הסיסמאות של המשתמשים באמצעות פונקציית </a:t>
            </a:r>
            <a:r>
              <a:rPr lang="en-US" dirty="0"/>
              <a:t>hash</a:t>
            </a:r>
            <a:r>
              <a:rPr lang="he-IL" dirty="0"/>
              <a:t> ומה שמוסיף עוד אמצעי אבטחה.</a:t>
            </a:r>
          </a:p>
          <a:p>
            <a:r>
              <a:rPr lang="he-IL" dirty="0"/>
              <a:t>לאחר הכנסת שם המשתמש והסיסמא המערכת משווה בין </a:t>
            </a:r>
            <a:r>
              <a:rPr lang="he-IL" dirty="0" err="1"/>
              <a:t>הפונקציית</a:t>
            </a:r>
            <a:r>
              <a:rPr lang="he-IL" dirty="0"/>
              <a:t> </a:t>
            </a:r>
            <a:r>
              <a:rPr lang="en-US" dirty="0"/>
              <a:t>hash</a:t>
            </a:r>
            <a:r>
              <a:rPr lang="he-IL" dirty="0"/>
              <a:t> ששמורה לו לבין הפונקציה שנוצרת ממה שהמשתמש הכניס ובודקת אם הן שוות.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3086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מצפינים את המפתח של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Twofish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באמצעות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במצב של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ECB</a:t>
            </a:r>
          </a:p>
          <a:p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לאחר מכן חותמים את ההצפנה עם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El-Gamal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לצרכי אימות וזיהוי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549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לאחר ההצפנה שולחים למשתמש את המפתח המוצפן ובאמצעותו הוא מפענח את ההודעה/קובץ הטקסט שנשלח אליו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806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מרגע זה כל התקשורת בין השרת והלקוח מוצפנת.</a:t>
            </a:r>
          </a:p>
          <a:p>
            <a:r>
              <a:rPr lang="he-IL" dirty="0"/>
              <a:t>כלומר כל העברת מידע בין שנים תהיה מוצפנת ותפוענח לפי המפתח של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Twofish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לדוגמא:</a:t>
            </a:r>
          </a:p>
          <a:p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כאשר המשתמש רוצה להוסיף שורת נתונים הטקס שהוא רוצה להוסיף יעבור בצורה מוצפנת לשרת שיפענח את הטקסט ויוסיף אותו לקובץ המדובר.</a:t>
            </a:r>
          </a:p>
          <a:p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לחלופין, אם המשתמש ירצה לצפות בנתונים של הקובץ השרת יעביר לו את הטקסט של הקובץ בצורה מוצפנת והמשתמש יפענח אותו ורק אז יציג ב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r>
              <a:rPr lang="he-IL" sz="1800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את הטקסט שמופיע בקובץ המדובר.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1538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אנחנו מאפשרים למשתמש לבצע 2 פעולות על כל קובץ שקיים במערכת.</a:t>
            </a:r>
          </a:p>
          <a:p>
            <a:r>
              <a:rPr lang="he-IL" dirty="0"/>
              <a:t>אופציה 1 מאפשר הכנסת נתונים חדשים לקובץ</a:t>
            </a:r>
          </a:p>
          <a:p>
            <a:r>
              <a:rPr lang="he-IL" dirty="0"/>
              <a:t>אופציה 2 היא הצגת הנתונים הקיימים בקובץ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/>
            <a:fld id="{6B83F1C3-4FA3-4491-97F4-43CA9C8BDFDF}" type="slidenum">
              <a:rPr lang="he-IL" smtClean="0"/>
              <a:pPr algn="l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636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פקי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תמונה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rtlCol="1" anchor="ctr"/>
          <a:lstStyle>
            <a:lvl1pPr marL="0" indent="0" algn="ctr" rtl="1">
              <a:buNone/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153246" y="4517136"/>
            <a:ext cx="6581554" cy="1371600"/>
          </a:xfrm>
        </p:spPr>
        <p:txBody>
          <a:bodyPr rtlCol="1">
            <a:normAutofit/>
          </a:bodyPr>
          <a:lstStyle>
            <a:lvl1pPr algn="r" rtl="1">
              <a:lnSpc>
                <a:spcPts val="4600"/>
              </a:lnSpc>
              <a:defRPr sz="36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לוח צבעים של בידור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5300" y="2569464"/>
            <a:ext cx="3619501" cy="1179576"/>
          </a:xfrm>
        </p:spPr>
        <p:txBody>
          <a:bodyPr rtlCol="1" anchor="b" anchorCtr="0">
            <a:normAutofit/>
          </a:bodyPr>
          <a:lstStyle>
            <a:lvl1pPr algn="r" rtl="1">
              <a:lnSpc>
                <a:spcPts val="4000"/>
              </a:lnSpc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את הכותרת</a:t>
            </a:r>
          </a:p>
        </p:txBody>
      </p:sp>
      <p:sp>
        <p:nvSpPr>
          <p:cNvPr id="9" name="מציין מיקום של תמונה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893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8" name="מציין מיקום של תמונה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16565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9" name="מציין מיקום של תמונה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64237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0" name="מציין מיקום של תמונה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11909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1" name="מציין מיקום של תמונה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8893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2" name="מציין מיקום של תמונה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6565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3" name="מציין מיקום של תמונה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4237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4" name="מציין מיקום של תמונה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1909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לוח צבעים של אמצעי בידו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501365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-2432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6732544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243" y="914400"/>
            <a:ext cx="5605272" cy="1572126"/>
          </a:xfrm>
        </p:spPr>
        <p:txBody>
          <a:bodyPr rtlCol="1" anchor="ctr" anchorCtr="0"/>
          <a:lstStyle>
            <a:lvl1pPr algn="r" rtl="1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6611" y="3070218"/>
            <a:ext cx="4946904" cy="2871216"/>
          </a:xfrm>
          <a:prstGeom prst="rect">
            <a:avLst/>
          </a:prstGeom>
        </p:spPr>
        <p:txBody>
          <a:bodyPr rtlCol="1"/>
          <a:lstStyle>
            <a:lvl1pPr marL="0" indent="0" algn="r" rtl="1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4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400"/>
            </a:lvl4pPr>
            <a:lvl5pPr marL="1828800" indent="0" algn="r" rtl="1">
              <a:buNone/>
              <a:defRPr sz="2400"/>
            </a:lvl5pPr>
          </a:lstStyle>
          <a:p>
            <a:pPr lvl="0" rtl="1"/>
            <a:r>
              <a:rPr lang="he-IL" noProof="0"/>
              <a:t>לחץ כדי לערוך טקסט</a:t>
            </a:r>
          </a:p>
        </p:txBody>
      </p:sp>
      <p:sp>
        <p:nvSpPr>
          <p:cNvPr id="7" name="מציין מיקום של תמונה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5956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tlCol="1" anchor="ctr"/>
          <a:lstStyle>
            <a:lvl1pPr marL="0" indent="0" algn="ctr" rtl="1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מבו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ציין מיקום של תמונה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rtlCol="1" anchor="ctr"/>
          <a:lstStyle>
            <a:lvl1pPr marL="0" indent="0" algn="r" rtl="1">
              <a:buNone/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59982" y="914400"/>
            <a:ext cx="11174819" cy="903767"/>
          </a:xfrm>
        </p:spPr>
        <p:txBody>
          <a:bodyPr rtlCol="1"/>
          <a:lstStyle>
            <a:lvl1pPr algn="r" rtl="1">
              <a:defRPr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he-IL" noProof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4117848" y="2240280"/>
            <a:ext cx="4645152" cy="4197096"/>
          </a:xfrm>
          <a:prstGeom prst="rect">
            <a:avLst/>
          </a:prstGeom>
        </p:spPr>
        <p:txBody>
          <a:bodyPr rtlCol="1"/>
          <a:lstStyle>
            <a:lvl1pPr marL="0" indent="0" algn="r" rtl="1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4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400"/>
            </a:lvl4pPr>
            <a:lvl5pPr marL="1828800" indent="0" algn="r" rtl="1">
              <a:buNone/>
              <a:defRPr sz="2400"/>
            </a:lvl5pPr>
          </a:lstStyle>
          <a:p>
            <a:pPr lvl="0" rtl="1"/>
            <a:r>
              <a:rPr lang="he-IL" noProof="0"/>
              <a:t>לחץ כדי לערוך טקסט</a:t>
            </a:r>
          </a:p>
        </p:txBody>
      </p:sp>
      <p:sp>
        <p:nvSpPr>
          <p:cNvPr id="7" name="מציין מיקום טקסט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9439656" y="4498848"/>
            <a:ext cx="2121408" cy="621792"/>
          </a:xfrm>
          <a:prstGeom prst="rect">
            <a:avLst/>
          </a:prstGeom>
        </p:spPr>
        <p:txBody>
          <a:bodyPr lIns="0" rtlCol="1"/>
          <a:lstStyle>
            <a:lvl1pPr marL="0" indent="0" algn="r" rtl="1">
              <a:lnSpc>
                <a:spcPts val="1800"/>
              </a:lnSpc>
              <a:spcBef>
                <a:spcPts val="0"/>
              </a:spcBef>
              <a:buNone/>
              <a:defRPr sz="1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 algn="r" rtl="1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 algn="r" rtl="1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 algn="r" rtl="1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 rtl="1"/>
            <a:r>
              <a:rPr lang="he-IL" noProof="0"/>
              <a:t>לחץ כדי ליצור טקסט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עולה של יתרת לוח צבעים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flipH="1">
            <a:off x="8115300" y="2569464"/>
            <a:ext cx="3619501" cy="1179576"/>
          </a:xfrm>
        </p:spPr>
        <p:txBody>
          <a:bodyPr rtlCol="1" anchor="b" anchorCtr="0">
            <a:normAutofit/>
          </a:bodyPr>
          <a:lstStyle>
            <a:lvl1pPr algn="r" rtl="1">
              <a:lnSpc>
                <a:spcPts val="4000"/>
              </a:lnSpc>
              <a:defRPr sz="3200" cap="all" baseline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את הכותרת</a:t>
            </a:r>
          </a:p>
        </p:txBody>
      </p:sp>
      <p:sp>
        <p:nvSpPr>
          <p:cNvPr id="9" name="מציין מיקום של תמונה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6412992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18" name="מציין מיקום של תמונה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flipH="1">
            <a:off x="4465320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19" name="מציין מיקום של תמונה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2517648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0" name="מציין מיקום של תמונה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flipH="1">
            <a:off x="569976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1" name="מציין מיקום של תמונה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6412992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2" name="מציין מיקום של תמונה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4465320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3" name="מציין מיקום של תמונה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2517648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24" name="מציין מיקום של תמונה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 flipH="1">
            <a:off x="569976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פעולת איזון של לוח צבעים מקיף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 flipH="1">
            <a:off x="792480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115300" y="1399032"/>
            <a:ext cx="3619501" cy="877824"/>
          </a:xfrm>
        </p:spPr>
        <p:txBody>
          <a:bodyPr rtlCol="1"/>
          <a:lstStyle>
            <a:lvl1pPr algn="r" rtl="1">
              <a:defRPr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he-IL" noProof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8269224" y="2779776"/>
            <a:ext cx="3465576" cy="3255264"/>
          </a:xfrm>
          <a:prstGeom prst="rect">
            <a:avLst/>
          </a:prstGeom>
        </p:spPr>
        <p:txBody>
          <a:bodyPr rtlCol="1"/>
          <a:lstStyle>
            <a:lvl1pPr marL="0" indent="0" algn="r" rtl="1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4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400"/>
            </a:lvl4pPr>
            <a:lvl5pPr marL="1828800" indent="0" algn="r" rtl="1">
              <a:buNone/>
              <a:defRPr sz="2400"/>
            </a:lvl5pPr>
          </a:lstStyle>
          <a:p>
            <a:pPr lvl="0" rtl="1"/>
            <a:r>
              <a:rPr lang="he-IL" noProof="0"/>
              <a:t>לחץ כדי לערוך טקסט</a:t>
            </a:r>
          </a:p>
        </p:txBody>
      </p:sp>
      <p:sp>
        <p:nvSpPr>
          <p:cNvPr id="7" name="מציין מיקום של תמונה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457200" y="0"/>
            <a:ext cx="7480300" cy="6858000"/>
          </a:xfrm>
          <a:prstGeom prst="rect">
            <a:avLst/>
          </a:prstGeom>
        </p:spPr>
        <p:txBody>
          <a:bodyPr rtlCol="1" anchor="ctr"/>
          <a:lstStyle>
            <a:lvl1pPr marL="0" indent="0" algn="ctr" rtl="1">
              <a:buNone/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 flipH="1">
            <a:off x="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 flipH="1">
            <a:off x="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הורא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 flipH="1">
            <a:off x="252919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 anchorCtr="0"/>
          <a:lstStyle/>
          <a:p>
            <a:pPr algn="ctr" rtl="1"/>
            <a:endParaRPr lang="en-US" sz="1800" dirty="0"/>
          </a:p>
        </p:txBody>
      </p:sp>
      <p:sp>
        <p:nvSpPr>
          <p:cNvPr id="12" name="כותרת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267200" y="914400"/>
            <a:ext cx="7467601" cy="1572768"/>
          </a:xfrm>
        </p:spPr>
        <p:txBody>
          <a:bodyPr rtlCol="1"/>
          <a:lstStyle>
            <a:lvl1pPr algn="r" rtl="1">
              <a:lnSpc>
                <a:spcPts val="4600"/>
              </a:lnSpc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he-IL" noProof="0"/>
          </a:p>
        </p:txBody>
      </p:sp>
      <p:sp>
        <p:nvSpPr>
          <p:cNvPr id="14" name="מציין מיקום טקסט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5143500" y="2540000"/>
            <a:ext cx="6591300" cy="3403600"/>
          </a:xfrm>
          <a:prstGeom prst="rect">
            <a:avLst/>
          </a:prstGeom>
        </p:spPr>
        <p:txBody>
          <a:bodyPr rtlCol="1"/>
          <a:lstStyle>
            <a:lvl1pPr marL="342900" indent="-342900" algn="r" rtl="1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4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400"/>
            </a:lvl4pPr>
            <a:lvl5pPr marL="1828800" indent="0" algn="r" rtl="1">
              <a:buNone/>
              <a:defRPr sz="2400"/>
            </a:lvl5pPr>
          </a:lstStyle>
          <a:p>
            <a:pPr lvl="0" rtl="1"/>
            <a:r>
              <a:rPr lang="he-IL" noProof="0"/>
              <a:t>לחץ כדי לערוך טקסט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flipH="1">
            <a:off x="665988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rtlCol="1" anchor="ctr"/>
          <a:lstStyle>
            <a:lvl1pPr marL="0" indent="0" algn="ctr" rtl="1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icon to add picture</a:t>
            </a:r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לוח צבעים מזרקת מים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5300" y="2569464"/>
            <a:ext cx="3619501" cy="1179576"/>
          </a:xfrm>
        </p:spPr>
        <p:txBody>
          <a:bodyPr rtlCol="1" anchor="b" anchorCtr="0">
            <a:normAutofit/>
          </a:bodyPr>
          <a:lstStyle>
            <a:lvl1pPr algn="r" rtl="1">
              <a:lnSpc>
                <a:spcPts val="4000"/>
              </a:lnSpc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את הכותרת</a:t>
            </a:r>
          </a:p>
        </p:txBody>
      </p:sp>
      <p:sp>
        <p:nvSpPr>
          <p:cNvPr id="9" name="מציין מיקום של תמונה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893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8" name="מציין מיקום של תמונה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16565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9" name="מציין מיקום של תמונה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64237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0" name="מציין מיקום של תמונה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11909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1" name="מציין מיקום של תמונה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8893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2" name="מציין מיקום של תמונה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6565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3" name="מציין מיקום של תמונה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4237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4" name="מציין מיקום של תמונה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1909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לוח צבעים מקיף של מזרקת מים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9747504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-99813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 flipH="1">
            <a:off x="45825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 flipH="1">
            <a:off x="4208594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82127" y="2779776"/>
            <a:ext cx="3465576" cy="3255264"/>
          </a:xfrm>
          <a:prstGeom prst="rect">
            <a:avLst/>
          </a:prstGeom>
        </p:spPr>
        <p:txBody>
          <a:bodyPr rtlCol="1"/>
          <a:lstStyle>
            <a:lvl1pPr marL="0" indent="0" algn="r" rtl="1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4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400"/>
            </a:lvl4pPr>
            <a:lvl5pPr marL="1828800" indent="0" algn="r" rtl="1">
              <a:buNone/>
              <a:defRPr sz="2400"/>
            </a:lvl5pPr>
          </a:lstStyle>
          <a:p>
            <a:pPr lvl="0" rtl="1"/>
            <a:r>
              <a:rPr lang="he-IL" noProof="0"/>
              <a:t>לחץ כדי לערוך טקסט</a:t>
            </a:r>
          </a:p>
        </p:txBody>
      </p:sp>
      <p:sp>
        <p:nvSpPr>
          <p:cNvPr id="7" name="מציין מיקום של תמונה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9264" y="960120"/>
            <a:ext cx="6574536" cy="5074920"/>
          </a:xfrm>
          <a:prstGeom prst="rect">
            <a:avLst/>
          </a:prstGeom>
        </p:spPr>
        <p:txBody>
          <a:bodyPr rtlCol="1" anchor="ctr"/>
          <a:lstStyle>
            <a:lvl1pPr marL="0" indent="0" algn="ctr" rtl="1">
              <a:buNone/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7972644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127" y="1408176"/>
            <a:ext cx="3619501" cy="877824"/>
          </a:xfrm>
        </p:spPr>
        <p:txBody>
          <a:bodyPr rtlCol="1"/>
          <a:lstStyle>
            <a:lvl1pPr algn="r" rtl="1">
              <a:lnSpc>
                <a:spcPts val="4320"/>
              </a:lnSpc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לוח צבעים של כוכב ההצגה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5299" y="2569464"/>
            <a:ext cx="3619501" cy="1179576"/>
          </a:xfrm>
        </p:spPr>
        <p:txBody>
          <a:bodyPr rtlCol="1" anchor="t" anchorCtr="0">
            <a:normAutofit/>
          </a:bodyPr>
          <a:lstStyle>
            <a:lvl1pPr algn="r" rtl="1">
              <a:lnSpc>
                <a:spcPts val="4000"/>
              </a:lnSpc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את הכותרת</a:t>
            </a:r>
          </a:p>
        </p:txBody>
      </p:sp>
      <p:sp>
        <p:nvSpPr>
          <p:cNvPr id="9" name="מציין מיקום של תמונה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893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8" name="מציין מיקום של תמונה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16565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19" name="מציין מיקום של תמונה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64237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0" name="מציין מיקום של תמונה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11909" y="1463040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1" name="מציין מיקום של תמונה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8893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2" name="מציין מיקום של תמונה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516565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3" name="מציין מיקום של תמונה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4237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  <p:sp>
        <p:nvSpPr>
          <p:cNvPr id="24" name="מציין מיקום של תמונה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1909" y="4087368"/>
            <a:ext cx="1499616" cy="2194560"/>
          </a:xfrm>
          <a:prstGeom prst="rect">
            <a:avLst/>
          </a:prstGeom>
        </p:spPr>
        <p:txBody>
          <a:bodyPr rtlCol="1"/>
          <a:lstStyle>
            <a:lvl1pPr algn="r" rtl="1"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לוח צבעים מקיף של כוכב ההצגה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6134572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275358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412706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895" y="914400"/>
            <a:ext cx="5638801" cy="1572126"/>
          </a:xfrm>
        </p:spPr>
        <p:txBody>
          <a:bodyPr rtlCol="1" anchor="t" anchorCtr="0">
            <a:noAutofit/>
          </a:bodyPr>
          <a:lstStyle>
            <a:lvl1pPr algn="r" rtl="1"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188" y="2505384"/>
            <a:ext cx="5202936" cy="3547872"/>
          </a:xfrm>
          <a:prstGeom prst="rect">
            <a:avLst/>
          </a:prstGeom>
        </p:spPr>
        <p:txBody>
          <a:bodyPr rtlCol="1"/>
          <a:lstStyle>
            <a:lvl1pPr marL="0" indent="0" algn="r" rtl="1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4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400"/>
            </a:lvl4pPr>
            <a:lvl5pPr marL="1828800" indent="0" algn="r" rtl="1">
              <a:buNone/>
              <a:defRPr sz="2400"/>
            </a:lvl5pPr>
          </a:lstStyle>
          <a:p>
            <a:pPr lvl="0" rtl="1"/>
            <a:r>
              <a:rPr lang="he-IL" noProof="0"/>
              <a:t>לחץ כדי לערוך טקסט</a:t>
            </a:r>
          </a:p>
        </p:txBody>
      </p:sp>
      <p:sp>
        <p:nvSpPr>
          <p:cNvPr id="7" name="מציין מיקום של תמונה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722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rtlCol="1" anchor="ctr"/>
          <a:lstStyle>
            <a:lvl1pPr marL="0" indent="0" algn="ctr" rtl="1">
              <a:buNone/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59982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58E031B-E3A7-4B08-9683-2C727C5E2F5A}" type="datetime1">
              <a:rPr lang="he-IL" noProof="0" smtClean="0"/>
              <a:t>י"ג/סיון/תשפ"ג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FC5FADE3-B84E-4AF7-91CC-AB47E1A43619}" type="slidenum">
              <a:rPr lang="he-IL" smtClean="0"/>
              <a:pPr algn="l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59982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F0793E-FC14-469E-998C-F8DEA2908C41}" type="datetime1">
              <a:rPr lang="he-IL" noProof="0" smtClean="0"/>
              <a:t>י"ג/סיון/תשפ"ג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5FADE3-B84E-4AF7-91CC-AB47E1A4361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59982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A210966-628A-40C4-B4E4-271D676207A0}" type="datetime1">
              <a:rPr lang="he-IL" noProof="0" smtClean="0"/>
              <a:t>י"ג/סיון/תשפ"ג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5FADE3-B84E-4AF7-91CC-AB47E1A43619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59982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ABCC346-CB16-4F97-B245-DC48E7921652}" type="datetime1">
              <a:rPr lang="he-IL" noProof="0" smtClean="0"/>
              <a:t>י"ג/סיון/תשפ"ג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C5FADE3-B84E-4AF7-91CC-AB47E1A43619}" type="slidenum">
              <a:rPr lang="he-IL" noProof="0" smtClean="0"/>
              <a:pPr/>
              <a:t>‹#›</a:t>
            </a:fld>
            <a:endParaRPr lang="he-IL" noProof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 flipH="1">
            <a:off x="225" y="0"/>
            <a:ext cx="12191550" cy="685799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7E7F3D-8EFA-563D-A79E-43F0DF846B2E}"/>
              </a:ext>
            </a:extLst>
          </p:cNvPr>
          <p:cNvSpPr/>
          <p:nvPr/>
        </p:nvSpPr>
        <p:spPr>
          <a:xfrm>
            <a:off x="1981200" y="1739900"/>
            <a:ext cx="8255000" cy="2197100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089940" y="1813017"/>
            <a:ext cx="8037518" cy="2050866"/>
          </a:xfrm>
        </p:spPr>
        <p:txBody>
          <a:bodyPr rtlCol="1" anchor="ctr" anchorCtr="0">
            <a:noAutofit/>
          </a:bodyPr>
          <a:lstStyle/>
          <a:p>
            <a:pPr algn="l" rtl="0"/>
            <a:r>
              <a:rPr lang="en-US" sz="44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Encryption A</a:t>
            </a:r>
            <a:r>
              <a:rPr lang="en-US" sz="4400" b="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Decryption Of Text Files Using Twofish In ECB Mode, RSA, And </a:t>
            </a:r>
            <a:r>
              <a:rPr lang="en-US" sz="44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El-Gamal</a:t>
            </a:r>
            <a:r>
              <a:rPr lang="en-US" sz="4400" b="0" i="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Signature</a:t>
            </a:r>
            <a:endParaRPr lang="he-IL" sz="4400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E84F16-860D-2465-85E2-BD22657B4C72}"/>
              </a:ext>
            </a:extLst>
          </p:cNvPr>
          <p:cNvSpPr/>
          <p:nvPr/>
        </p:nvSpPr>
        <p:spPr>
          <a:xfrm>
            <a:off x="3949702" y="5623016"/>
            <a:ext cx="4292596" cy="739684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" name="כותרת 3">
            <a:extLst>
              <a:ext uri="{FF2B5EF4-FFF2-40B4-BE49-F238E27FC236}">
                <a16:creationId xmlns:a16="http://schemas.microsoft.com/office/drawing/2014/main" id="{612C0630-6070-BC78-87FE-97B5202B6819}"/>
              </a:ext>
            </a:extLst>
          </p:cNvPr>
          <p:cNvSpPr txBox="1">
            <a:spLocks/>
          </p:cNvSpPr>
          <p:nvPr/>
        </p:nvSpPr>
        <p:spPr>
          <a:xfrm flipH="1">
            <a:off x="4016770" y="5623016"/>
            <a:ext cx="4183859" cy="612683"/>
          </a:xfrm>
          <a:prstGeom prst="rect">
            <a:avLst/>
          </a:prstGeom>
        </p:spPr>
        <p:txBody>
          <a:bodyPr vert="horz" lIns="91440" tIns="45720" rIns="91440" bIns="45720" rtlCol="1" anchor="ctr" anchorCtr="0">
            <a:noAutofit/>
          </a:bodyPr>
          <a:lstStyle>
            <a:lvl1pPr algn="r" defTabSz="914400" rtl="1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rtl="0"/>
            <a:r>
              <a:rPr lang="sv-SE" sz="20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 Palatshi, Dan Kalfon, Yarden Adika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8B7CBF31-EE27-4FF4-3F99-51F33A219B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 flipH="1">
            <a:off x="8687025" y="-1"/>
            <a:ext cx="3504975" cy="685799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59EFEC-CBD0-A22A-9228-91B57D745B6D}"/>
              </a:ext>
            </a:extLst>
          </p:cNvPr>
          <p:cNvSpPr/>
          <p:nvPr/>
        </p:nvSpPr>
        <p:spPr>
          <a:xfrm>
            <a:off x="0" y="-1"/>
            <a:ext cx="8686575" cy="6858000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ABCDF3-C11B-7EA1-17C4-13BD28D0FAA3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82552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he-IL" sz="3600" b="1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799" y="1259365"/>
            <a:ext cx="8255225" cy="1938992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offer file encryption using: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server-client communication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Encryption with Twofish in ECB mode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encryption with RSA</a:t>
            </a:r>
          </a:p>
          <a:p>
            <a:pPr marL="800100" lvl="1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El-Gamal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417297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 flipH="1">
            <a:off x="225" y="0"/>
            <a:ext cx="12191550" cy="685799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7E7F3D-8EFA-563D-A79E-43F0DF846B2E}"/>
              </a:ext>
            </a:extLst>
          </p:cNvPr>
          <p:cNvSpPr/>
          <p:nvPr/>
        </p:nvSpPr>
        <p:spPr>
          <a:xfrm>
            <a:off x="4329403" y="2865598"/>
            <a:ext cx="3533192" cy="1126802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כותרת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463084" y="3047883"/>
            <a:ext cx="3265831" cy="762232"/>
          </a:xfrm>
        </p:spPr>
        <p:txBody>
          <a:bodyPr rtlCol="1" anchor="ctr" anchorCtr="0">
            <a:noAutofit/>
          </a:bodyPr>
          <a:lstStyle/>
          <a:p>
            <a:pPr algn="l" rtl="0"/>
            <a:r>
              <a:rPr lang="en-US" sz="44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</a:t>
            </a:r>
            <a:r>
              <a:rPr lang="en-US" sz="44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he-IL" sz="4400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4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0E2BEDED-092B-4FF6-3F47-BBF670C7EB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 flipH="1">
            <a:off x="8687025" y="-1"/>
            <a:ext cx="3504975" cy="685799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5203C4-0023-EA8E-9996-791DFFD509FE}"/>
              </a:ext>
            </a:extLst>
          </p:cNvPr>
          <p:cNvSpPr/>
          <p:nvPr/>
        </p:nvSpPr>
        <p:spPr>
          <a:xfrm>
            <a:off x="0" y="-1"/>
            <a:ext cx="8686575" cy="6858000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FCBE45-B91E-96EC-334E-41837EB96306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254000" y="370017"/>
            <a:ext cx="83060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he-IL" sz="3600" b="1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254000" y="1259365"/>
            <a:ext cx="8306025" cy="830997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files encryption and decryption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server-client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833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47369776-60C8-6F31-C2E7-041A1EACE9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 flipH="1">
            <a:off x="8687025" y="-1"/>
            <a:ext cx="3504975" cy="685799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33A8BB-2D29-2A05-803F-702AB64573AA}"/>
              </a:ext>
            </a:extLst>
          </p:cNvPr>
          <p:cNvSpPr/>
          <p:nvPr/>
        </p:nvSpPr>
        <p:spPr>
          <a:xfrm>
            <a:off x="0" y="-1"/>
            <a:ext cx="8686575" cy="6858000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5EF7BC-D4EB-4C95-6E98-F5AC86A5978E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254000" y="370017"/>
            <a:ext cx="83060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he-IL" sz="3600" b="1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266700" y="1284765"/>
            <a:ext cx="8293325" cy="2677656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creation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identification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Twofish key encryption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encrypted key and digital signature (El-Gamal)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communication established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menu for the user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4657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14742E48-225C-C972-DA76-A66145F0C7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 flipH="1">
            <a:off x="8687025" y="-1"/>
            <a:ext cx="3504975" cy="685799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ABFF30-5A08-9E44-81ED-2E4723E0136D}"/>
              </a:ext>
            </a:extLst>
          </p:cNvPr>
          <p:cNvSpPr/>
          <p:nvPr/>
        </p:nvSpPr>
        <p:spPr>
          <a:xfrm>
            <a:off x="0" y="-1"/>
            <a:ext cx="8686575" cy="6858000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08FA2-2233-CAAE-9C3B-51FA01324188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8255226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Creation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800" y="1259365"/>
            <a:ext cx="8255226" cy="1200329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server save users and their password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new CSV file to encrypt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if the file already exists</a:t>
            </a:r>
          </a:p>
        </p:txBody>
      </p:sp>
    </p:spTree>
    <p:extLst>
      <p:ext uri="{BB962C8B-B14F-4D97-AF65-F5344CB8AC3E}">
        <p14:creationId xmlns:p14="http://schemas.microsoft.com/office/powerpoint/2010/main" val="4424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CD7909DD-FA92-9ECF-3FB0-CBBF2B16B0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 flipH="1">
            <a:off x="8687025" y="-1"/>
            <a:ext cx="3504975" cy="685799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C739A8-1425-361E-27C6-0441DA50BFFA}"/>
              </a:ext>
            </a:extLst>
          </p:cNvPr>
          <p:cNvSpPr/>
          <p:nvPr/>
        </p:nvSpPr>
        <p:spPr>
          <a:xfrm>
            <a:off x="0" y="-1"/>
            <a:ext cx="8686575" cy="6858000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E6637-658D-BA2E-E931-9E52C5C4753A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8255226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Identification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800" y="1259365"/>
            <a:ext cx="8255226" cy="830997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09542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955ACACB-91B2-FA59-77CF-CC3FD24951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 flipH="1">
            <a:off x="8687025" y="-1"/>
            <a:ext cx="3504975" cy="685799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AE2DB1-7EDB-AE43-C048-D3680E5F08FB}"/>
              </a:ext>
            </a:extLst>
          </p:cNvPr>
          <p:cNvSpPr/>
          <p:nvPr/>
        </p:nvSpPr>
        <p:spPr>
          <a:xfrm>
            <a:off x="0" y="-1"/>
            <a:ext cx="8686575" cy="6858000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C0534-2BE9-467D-EFFD-D61D5DC92A8B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8255226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Twofish Key Encryption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799" y="1259365"/>
            <a:ext cx="8255226" cy="1200329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Twofish in ECB mode key is encrypted using RSA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encrypted key is signed using the El-Gamal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282082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007F39DF-A797-B314-07BD-426EE9F1D9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 flipH="1">
            <a:off x="8687025" y="-1"/>
            <a:ext cx="3504975" cy="685799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7A9B59F-A9CC-ED9C-C21A-D2DA8EB9C443}"/>
              </a:ext>
            </a:extLst>
          </p:cNvPr>
          <p:cNvSpPr/>
          <p:nvPr/>
        </p:nvSpPr>
        <p:spPr>
          <a:xfrm>
            <a:off x="0" y="-1"/>
            <a:ext cx="8686575" cy="6858000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CEE77-4530-6233-322C-EAE1699AE513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349" y="264468"/>
            <a:ext cx="825567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Encrypted Key and Digital Signature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349" y="1591798"/>
            <a:ext cx="8255676" cy="1569660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the encrypted key with the digital signature to the user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 decrypts the message using the Twofish key upon receiving it</a:t>
            </a:r>
          </a:p>
        </p:txBody>
      </p:sp>
    </p:spTree>
    <p:extLst>
      <p:ext uri="{BB962C8B-B14F-4D97-AF65-F5344CB8AC3E}">
        <p14:creationId xmlns:p14="http://schemas.microsoft.com/office/powerpoint/2010/main" val="159170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A2A5D8A1-0F11-28FC-C33D-15845BA190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 flipH="1">
            <a:off x="8687025" y="-1"/>
            <a:ext cx="3504975" cy="685799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23D05F-8125-EE55-2154-1A9724FE6677}"/>
              </a:ext>
            </a:extLst>
          </p:cNvPr>
          <p:cNvSpPr/>
          <p:nvPr/>
        </p:nvSpPr>
        <p:spPr>
          <a:xfrm>
            <a:off x="0" y="-1"/>
            <a:ext cx="8686575" cy="6858000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4E59-8928-72E1-690A-399C6E228412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8255226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Communication Established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799" y="1259365"/>
            <a:ext cx="8255226" cy="2677656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communication between the client and the server is encrypted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message/file sent from one party to another is encrypted using the Twofish key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receiving side verifies the signature and decrypts the message/file using the Twofish key</a:t>
            </a:r>
          </a:p>
          <a:p>
            <a:pPr algn="l" rtl="0"/>
            <a:endParaRPr lang="en-US" sz="2400" dirty="0">
              <a:solidFill>
                <a:srgbClr val="29282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מציין מיקום של תמונה 7" descr="תמונה מופשטת של עקומות">
            <a:extLst>
              <a:ext uri="{FF2B5EF4-FFF2-40B4-BE49-F238E27FC236}">
                <a16:creationId xmlns:a16="http://schemas.microsoft.com/office/drawing/2014/main" id="{C3F8F99D-E76E-8CDF-933A-6AF79D32F7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 flipH="1">
            <a:off x="8687025" y="-1"/>
            <a:ext cx="3504975" cy="685799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95E181-1AB0-B580-42B8-B5D02C925274}"/>
              </a:ext>
            </a:extLst>
          </p:cNvPr>
          <p:cNvSpPr/>
          <p:nvPr/>
        </p:nvSpPr>
        <p:spPr>
          <a:xfrm>
            <a:off x="0" y="-1"/>
            <a:ext cx="8686575" cy="6858000"/>
          </a:xfrm>
          <a:prstGeom prst="rect">
            <a:avLst/>
          </a:prstGeom>
          <a:solidFill>
            <a:srgbClr val="D7D4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DF29A-FAE2-97AE-10D5-0DFF20F62864}"/>
              </a:ext>
            </a:extLst>
          </p:cNvPr>
          <p:cNvSpPr/>
          <p:nvPr/>
        </p:nvSpPr>
        <p:spPr>
          <a:xfrm>
            <a:off x="127000" y="127000"/>
            <a:ext cx="11938000" cy="6604000"/>
          </a:xfrm>
          <a:prstGeom prst="rect">
            <a:avLst/>
          </a:prstGeom>
          <a:noFill/>
          <a:ln>
            <a:solidFill>
              <a:srgbClr val="2928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71ABB-077A-EDE9-D7F7-7312E4F0A2AE}"/>
              </a:ext>
            </a:extLst>
          </p:cNvPr>
          <p:cNvSpPr txBox="1"/>
          <p:nvPr/>
        </p:nvSpPr>
        <p:spPr>
          <a:xfrm>
            <a:off x="304800" y="370017"/>
            <a:ext cx="82552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 anchor="ctr">
            <a:spAutoFit/>
          </a:bodyPr>
          <a:lstStyle/>
          <a:p>
            <a:pPr algn="ctr" rtl="0"/>
            <a:r>
              <a:rPr lang="en-US" sz="3600" b="1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Selection Menu for 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F60E8-96C5-276C-1528-46E34E74EC0A}"/>
              </a:ext>
            </a:extLst>
          </p:cNvPr>
          <p:cNvSpPr txBox="1"/>
          <p:nvPr/>
        </p:nvSpPr>
        <p:spPr>
          <a:xfrm>
            <a:off x="304799" y="1259365"/>
            <a:ext cx="8255225" cy="830997"/>
          </a:xfrm>
          <a:prstGeom prst="rect">
            <a:avLst/>
          </a:prstGeom>
          <a:noFill/>
        </p:spPr>
        <p:txBody>
          <a:bodyPr wrap="square" rtlCol="1" anchor="t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 1 for entering data into the database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8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 2 for retrieving data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2996902565"/>
      </p:ext>
    </p:extLst>
  </p:cSld>
  <p:clrMapOvr>
    <a:masterClrMapping/>
  </p:clrMapOvr>
</p:sld>
</file>

<file path=ppt/theme/theme1.xml><?xml version="1.0" encoding="utf-8"?>
<a:theme xmlns:a="http://schemas.openxmlformats.org/drawingml/2006/main" name="פעולת איזון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7_TF78479028_Win32.potx" id="{A93CB54D-DD7D-4693-A89C-5CC5A634F5A7}" vid="{5D0AE777-E96E-46EF-A374-DEEB8253CD22}"/>
    </a:ext>
  </a:extLst>
</a:theme>
</file>

<file path=ppt/theme/theme2.xml><?xml version="1.0" encoding="utf-8"?>
<a:theme xmlns:a="http://schemas.openxmlformats.org/drawingml/2006/main" name="מזרקה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7_TF78479028_Win32.potx" id="{A93CB54D-DD7D-4693-A89C-5CC5A634F5A7}" vid="{1E511FC9-9537-4625-8DC7-9FD8E1D8AE28}"/>
    </a:ext>
  </a:extLst>
</a:theme>
</file>

<file path=ppt/theme/theme3.xml><?xml version="1.0" encoding="utf-8"?>
<a:theme xmlns:a="http://schemas.openxmlformats.org/drawingml/2006/main" name="כוכב ההצגה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7_TF78479028_Win32.potx" id="{A93CB54D-DD7D-4693-A89C-5CC5A634F5A7}" vid="{9AF4CE33-8BD6-4017-A414-54CAF94223CA}"/>
    </a:ext>
  </a:extLst>
</a:theme>
</file>

<file path=ppt/theme/theme4.xml><?xml version="1.0" encoding="utf-8"?>
<a:theme xmlns:a="http://schemas.openxmlformats.org/drawingml/2006/main" name="בידור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604847_TF78479028_Win32.potx" id="{A93CB54D-DD7D-4693-A89C-5CC5A634F5A7}" vid="{7C171AD6-12F8-4802-9706-5A893E3ADD2A}"/>
    </a:ext>
  </a:extLst>
</a:theme>
</file>

<file path=ppt/theme/theme5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הצבע של Pantone לשנת 2022</Template>
  <TotalTime>135</TotalTime>
  <Words>608</Words>
  <Application>Microsoft Office PowerPoint</Application>
  <PresentationFormat>Widescreen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Segoe UI</vt:lpstr>
      <vt:lpstr>Tahoma</vt:lpstr>
      <vt:lpstr>פעולת איזון</vt:lpstr>
      <vt:lpstr>מזרקה</vt:lpstr>
      <vt:lpstr>כוכב ההצגה</vt:lpstr>
      <vt:lpstr>בידור</vt:lpstr>
      <vt:lpstr>Encryption And Decryption Of Text Files Using Twofish In ECB Mode, RSA, And El-Gamal Signature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And Decryption Of Text Files Using Twofish In ECB Mode, RSA, And El-Gamal Signature</dc:title>
  <dc:creator>yarden adika</dc:creator>
  <cp:lastModifiedBy>yarden adika</cp:lastModifiedBy>
  <cp:revision>11</cp:revision>
  <dcterms:created xsi:type="dcterms:W3CDTF">2023-05-31T19:38:19Z</dcterms:created>
  <dcterms:modified xsi:type="dcterms:W3CDTF">2023-06-02T05:09:08Z</dcterms:modified>
</cp:coreProperties>
</file>