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9" r:id="rId3"/>
    <p:sldId id="259" r:id="rId4"/>
    <p:sldId id="300" r:id="rId5"/>
    <p:sldId id="301" r:id="rId6"/>
    <p:sldId id="302" r:id="rId7"/>
    <p:sldId id="303" r:id="rId8"/>
    <p:sldId id="304" r:id="rId9"/>
    <p:sldId id="30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7" autoAdjust="0"/>
  </p:normalViewPr>
  <p:slideViewPr>
    <p:cSldViewPr snapToGrid="0">
      <p:cViewPr>
        <p:scale>
          <a:sx n="100" d="100"/>
          <a:sy n="100" d="100"/>
        </p:scale>
        <p:origin x="58" y="-7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9F-32E6-40FA-9129-75378331FE42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9B23-0513-425B-BDD1-17426F4553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890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9F-32E6-40FA-9129-75378331FE42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9B23-0513-425B-BDD1-17426F4553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522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9F-32E6-40FA-9129-75378331FE42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9B23-0513-425B-BDD1-17426F4553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404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0"/>
          <p:cNvSpPr/>
          <p:nvPr/>
        </p:nvSpPr>
        <p:spPr>
          <a:xfrm>
            <a:off x="10059316" y="877033"/>
            <a:ext cx="1732404" cy="57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004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63248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>
              <a:defRPr>
                <a:latin typeface="Arvo"/>
                <a:ea typeface="Arvo"/>
                <a:cs typeface="Arvo"/>
                <a:sym typeface="Arvo"/>
              </a:defRPr>
            </a:pPr>
            <a:endParaRPr sz="1400"/>
          </a:p>
        </p:txBody>
      </p:sp>
      <p:grpSp>
        <p:nvGrpSpPr>
          <p:cNvPr id="30" name="Shape 11"/>
          <p:cNvGrpSpPr/>
          <p:nvPr/>
        </p:nvGrpSpPr>
        <p:grpSpPr>
          <a:xfrm>
            <a:off x="-1" y="-9455"/>
            <a:ext cx="11548535" cy="6867456"/>
            <a:chOff x="0" y="-1"/>
            <a:chExt cx="8661399" cy="5150590"/>
          </a:xfrm>
        </p:grpSpPr>
        <p:sp>
          <p:nvSpPr>
            <p:cNvPr id="28" name="Shape 12"/>
            <p:cNvSpPr/>
            <p:nvPr/>
          </p:nvSpPr>
          <p:spPr>
            <a:xfrm>
              <a:off x="-1" y="7087"/>
              <a:ext cx="3525001" cy="5143503"/>
            </a:xfrm>
            <a:prstGeom prst="rect">
              <a:avLst/>
            </a:prstGeom>
            <a:solidFill>
              <a:srgbClr val="C7D3E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Shape 13"/>
            <p:cNvSpPr/>
            <p:nvPr/>
          </p:nvSpPr>
          <p:spPr>
            <a:xfrm rot="10800000" flipH="1">
              <a:off x="3517897" y="-2"/>
              <a:ext cx="5143502" cy="514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E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vo"/>
                  <a:ea typeface="Arvo"/>
                  <a:cs typeface="Arvo"/>
                  <a:sym typeface="Arvo"/>
                </a:defRPr>
              </a:pPr>
              <a:endParaRPr sz="1400"/>
            </a:p>
          </p:txBody>
        </p:sp>
      </p:grpSp>
      <p:grpSp>
        <p:nvGrpSpPr>
          <p:cNvPr id="33" name="Shape 14"/>
          <p:cNvGrpSpPr/>
          <p:nvPr/>
        </p:nvGrpSpPr>
        <p:grpSpPr>
          <a:xfrm>
            <a:off x="-2" y="1454350"/>
            <a:ext cx="11796672" cy="3949305"/>
            <a:chOff x="0" y="0"/>
            <a:chExt cx="8847502" cy="2961977"/>
          </a:xfrm>
        </p:grpSpPr>
        <p:sp>
          <p:nvSpPr>
            <p:cNvPr id="31" name="Shape 15"/>
            <p:cNvSpPr/>
            <p:nvPr/>
          </p:nvSpPr>
          <p:spPr>
            <a:xfrm rot="10800000" flipH="1">
              <a:off x="0" y="-1"/>
              <a:ext cx="5888952" cy="2961917"/>
            </a:xfrm>
            <a:prstGeom prst="rect">
              <a:avLst/>
            </a:prstGeom>
            <a:solidFill>
              <a:srgbClr val="3F537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vo"/>
                  <a:ea typeface="Arvo"/>
                  <a:cs typeface="Arvo"/>
                  <a:sym typeface="Arvo"/>
                </a:defRPr>
              </a:pPr>
              <a:endParaRPr sz="1400"/>
            </a:p>
          </p:txBody>
        </p:sp>
        <p:sp>
          <p:nvSpPr>
            <p:cNvPr id="32" name="Shape 16"/>
            <p:cNvSpPr/>
            <p:nvPr/>
          </p:nvSpPr>
          <p:spPr>
            <a:xfrm rot="10800000" flipH="1">
              <a:off x="5885588" y="61"/>
              <a:ext cx="2961914" cy="2961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537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vo"/>
                  <a:ea typeface="Arvo"/>
                  <a:cs typeface="Arvo"/>
                  <a:sym typeface="Arvo"/>
                </a:defRPr>
              </a:pPr>
              <a:endParaRPr sz="1400"/>
            </a:p>
          </p:txBody>
        </p:sp>
      </p:grpSp>
      <p:grpSp>
        <p:nvGrpSpPr>
          <p:cNvPr id="38" name="Shape 17"/>
          <p:cNvGrpSpPr/>
          <p:nvPr/>
        </p:nvGrpSpPr>
        <p:grpSpPr>
          <a:xfrm>
            <a:off x="4902978" y="5704464"/>
            <a:ext cx="7307780" cy="577333"/>
            <a:chOff x="0" y="-1"/>
            <a:chExt cx="5480832" cy="432999"/>
          </a:xfrm>
        </p:grpSpPr>
        <p:sp>
          <p:nvSpPr>
            <p:cNvPr id="34" name="Shape 18"/>
            <p:cNvSpPr/>
            <p:nvPr/>
          </p:nvSpPr>
          <p:spPr>
            <a:xfrm rot="10800000">
              <a:off x="-1" y="301596"/>
              <a:ext cx="394202" cy="13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00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26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7" name="Shape 19"/>
            <p:cNvGrpSpPr/>
            <p:nvPr/>
          </p:nvGrpSpPr>
          <p:grpSpPr>
            <a:xfrm>
              <a:off x="2967" y="-2"/>
              <a:ext cx="5477865" cy="304554"/>
              <a:chOff x="0" y="0"/>
              <a:chExt cx="5477864" cy="304553"/>
            </a:xfrm>
          </p:grpSpPr>
          <p:sp>
            <p:nvSpPr>
              <p:cNvPr id="35" name="Shape 20"/>
              <p:cNvSpPr/>
              <p:nvPr/>
            </p:nvSpPr>
            <p:spPr>
              <a:xfrm flipH="1">
                <a:off x="297547" y="1"/>
                <a:ext cx="5180318" cy="304552"/>
              </a:xfrm>
              <a:prstGeom prst="rect">
                <a:avLst/>
              </a:prstGeom>
              <a:solidFill>
                <a:srgbClr val="FF98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Shape 21"/>
              <p:cNvSpPr/>
              <p:nvPr/>
            </p:nvSpPr>
            <p:spPr>
              <a:xfrm flipH="1">
                <a:off x="-1" y="-1"/>
                <a:ext cx="304553" cy="304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8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 sz="1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14404" y="1454333"/>
            <a:ext cx="7157200" cy="39492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58592" y="6140936"/>
            <a:ext cx="579015" cy="430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28566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Shape 82"/>
          <p:cNvGrpSpPr/>
          <p:nvPr/>
        </p:nvGrpSpPr>
        <p:grpSpPr>
          <a:xfrm>
            <a:off x="-24" y="479"/>
            <a:ext cx="9429915" cy="1769760"/>
            <a:chOff x="-10" y="239"/>
            <a:chExt cx="7072434" cy="1327318"/>
          </a:xfrm>
        </p:grpSpPr>
        <p:sp>
          <p:nvSpPr>
            <p:cNvPr id="71" name="Shape 83"/>
            <p:cNvSpPr/>
            <p:nvPr/>
          </p:nvSpPr>
          <p:spPr>
            <a:xfrm>
              <a:off x="6292645" y="126464"/>
              <a:ext cx="779702" cy="259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00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632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vo"/>
                  <a:ea typeface="Arvo"/>
                  <a:cs typeface="Arvo"/>
                  <a:sym typeface="Arvo"/>
                </a:defRPr>
              </a:pPr>
              <a:endParaRPr sz="1400"/>
            </a:p>
          </p:txBody>
        </p:sp>
        <p:grpSp>
          <p:nvGrpSpPr>
            <p:cNvPr id="74" name="Shape 84"/>
            <p:cNvGrpSpPr/>
            <p:nvPr/>
          </p:nvGrpSpPr>
          <p:grpSpPr>
            <a:xfrm>
              <a:off x="2" y="239"/>
              <a:ext cx="6756171" cy="1327320"/>
              <a:chOff x="1" y="119"/>
              <a:chExt cx="6756170" cy="1327318"/>
            </a:xfrm>
          </p:grpSpPr>
          <p:sp>
            <p:nvSpPr>
              <p:cNvPr id="72" name="Shape 85"/>
              <p:cNvSpPr/>
              <p:nvPr/>
            </p:nvSpPr>
            <p:spPr>
              <a:xfrm rot="10800000" flipH="1">
                <a:off x="1" y="120"/>
                <a:ext cx="5434356" cy="1327313"/>
              </a:xfrm>
              <a:prstGeom prst="rect">
                <a:avLst/>
              </a:prstGeom>
              <a:solidFill>
                <a:srgbClr val="C7D3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Arvo"/>
                    <a:ea typeface="Arvo"/>
                    <a:cs typeface="Arvo"/>
                    <a:sym typeface="Arvo"/>
                  </a:defRPr>
                </a:pPr>
                <a:endParaRPr sz="1400"/>
              </a:p>
            </p:txBody>
          </p:sp>
          <p:sp>
            <p:nvSpPr>
              <p:cNvPr id="73" name="Shape 86"/>
              <p:cNvSpPr/>
              <p:nvPr/>
            </p:nvSpPr>
            <p:spPr>
              <a:xfrm rot="10800000" flipH="1">
                <a:off x="5428860" y="123"/>
                <a:ext cx="1327312" cy="1327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3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Arvo"/>
                    <a:ea typeface="Arvo"/>
                    <a:cs typeface="Arvo"/>
                    <a:sym typeface="Arvo"/>
                  </a:defRPr>
                </a:pPr>
                <a:endParaRPr sz="1400"/>
              </a:p>
            </p:txBody>
          </p:sp>
        </p:grpSp>
        <p:grpSp>
          <p:nvGrpSpPr>
            <p:cNvPr id="77" name="Shape 87"/>
            <p:cNvGrpSpPr/>
            <p:nvPr/>
          </p:nvGrpSpPr>
          <p:grpSpPr>
            <a:xfrm>
              <a:off x="-11" y="381047"/>
              <a:ext cx="7072436" cy="771748"/>
              <a:chOff x="0" y="0"/>
              <a:chExt cx="7072434" cy="771746"/>
            </a:xfrm>
          </p:grpSpPr>
          <p:sp>
            <p:nvSpPr>
              <p:cNvPr id="75" name="Shape 88"/>
              <p:cNvSpPr/>
              <p:nvPr/>
            </p:nvSpPr>
            <p:spPr>
              <a:xfrm rot="10800000" flipH="1">
                <a:off x="0" y="0"/>
                <a:ext cx="6303912" cy="771747"/>
              </a:xfrm>
              <a:prstGeom prst="rect">
                <a:avLst/>
              </a:prstGeom>
              <a:solidFill>
                <a:srgbClr val="3F53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Arvo"/>
                    <a:ea typeface="Arvo"/>
                    <a:cs typeface="Arvo"/>
                    <a:sym typeface="Arvo"/>
                  </a:defRPr>
                </a:pPr>
                <a:endParaRPr sz="1400"/>
              </a:p>
            </p:txBody>
          </p:sp>
          <p:sp>
            <p:nvSpPr>
              <p:cNvPr id="76" name="Shape 89"/>
              <p:cNvSpPr/>
              <p:nvPr/>
            </p:nvSpPr>
            <p:spPr>
              <a:xfrm rot="10800000" flipH="1">
                <a:off x="6300690" y="0"/>
                <a:ext cx="771745" cy="7717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53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Arvo"/>
                    <a:ea typeface="Arvo"/>
                    <a:cs typeface="Arvo"/>
                    <a:sym typeface="Arvo"/>
                  </a:defRPr>
                </a:pPr>
                <a:endParaRPr sz="1400"/>
              </a:p>
            </p:txBody>
          </p:sp>
        </p:grpSp>
      </p:grpSp>
      <p:grpSp>
        <p:nvGrpSpPr>
          <p:cNvPr id="86" name="Shape 90"/>
          <p:cNvGrpSpPr/>
          <p:nvPr/>
        </p:nvGrpSpPr>
        <p:grpSpPr>
          <a:xfrm>
            <a:off x="9262455" y="5963632"/>
            <a:ext cx="2937113" cy="894397"/>
            <a:chOff x="0" y="0"/>
            <a:chExt cx="2202833" cy="670796"/>
          </a:xfrm>
        </p:grpSpPr>
        <p:sp>
          <p:nvSpPr>
            <p:cNvPr id="79" name="Shape 91"/>
            <p:cNvSpPr/>
            <p:nvPr/>
          </p:nvSpPr>
          <p:spPr>
            <a:xfrm rot="10800000">
              <a:off x="-1" y="475610"/>
              <a:ext cx="394203" cy="13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00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26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2" name="Shape 92"/>
            <p:cNvGrpSpPr/>
            <p:nvPr/>
          </p:nvGrpSpPr>
          <p:grpSpPr>
            <a:xfrm>
              <a:off x="159607" y="0"/>
              <a:ext cx="2040842" cy="670798"/>
              <a:chOff x="0" y="0"/>
              <a:chExt cx="2040840" cy="670796"/>
            </a:xfrm>
          </p:grpSpPr>
          <p:sp>
            <p:nvSpPr>
              <p:cNvPr id="80" name="Shape 93"/>
              <p:cNvSpPr/>
              <p:nvPr/>
            </p:nvSpPr>
            <p:spPr>
              <a:xfrm flipH="1">
                <a:off x="668235" y="2"/>
                <a:ext cx="1372606" cy="670796"/>
              </a:xfrm>
              <a:prstGeom prst="rect">
                <a:avLst/>
              </a:prstGeom>
              <a:solidFill>
                <a:srgbClr val="C7D3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Shape 94"/>
              <p:cNvSpPr/>
              <p:nvPr/>
            </p:nvSpPr>
            <p:spPr>
              <a:xfrm flipH="1">
                <a:off x="-1" y="0"/>
                <a:ext cx="670965" cy="670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3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 sz="1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Shape 95"/>
            <p:cNvGrpSpPr/>
            <p:nvPr/>
          </p:nvGrpSpPr>
          <p:grpSpPr>
            <a:xfrm>
              <a:off x="2966" y="174015"/>
              <a:ext cx="2199868" cy="304565"/>
              <a:chOff x="0" y="0"/>
              <a:chExt cx="2199866" cy="304564"/>
            </a:xfrm>
          </p:grpSpPr>
          <p:sp>
            <p:nvSpPr>
              <p:cNvPr id="83" name="Shape 96"/>
              <p:cNvSpPr/>
              <p:nvPr/>
            </p:nvSpPr>
            <p:spPr>
              <a:xfrm flipH="1">
                <a:off x="298157" y="11"/>
                <a:ext cx="1901710" cy="304553"/>
              </a:xfrm>
              <a:prstGeom prst="rect">
                <a:avLst/>
              </a:prstGeom>
              <a:solidFill>
                <a:srgbClr val="FF98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Shape 97"/>
              <p:cNvSpPr/>
              <p:nvPr/>
            </p:nvSpPr>
            <p:spPr>
              <a:xfrm flipH="1">
                <a:off x="0" y="-1"/>
                <a:ext cx="304552" cy="304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8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 sz="1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85707" y="2050651"/>
            <a:ext cx="4504404" cy="3632400"/>
          </a:xfrm>
          <a:prstGeom prst="rect">
            <a:avLst/>
          </a:prstGeom>
        </p:spPr>
        <p:txBody>
          <a:bodyPr anchor="t">
            <a:normAutofit/>
          </a:bodyPr>
          <a:lstStyle>
            <a:lvl1pPr indent="-355566">
              <a:buSzPts val="2000"/>
              <a:defRPr sz="2000"/>
            </a:lvl1pPr>
            <a:lvl2pPr indent="-355566">
              <a:buSzPts val="2000"/>
              <a:defRPr sz="2000"/>
            </a:lvl2pPr>
            <a:lvl3pPr indent="-355566">
              <a:buSzPts val="2000"/>
              <a:defRPr sz="2000"/>
            </a:lvl3pPr>
            <a:lvl4pPr indent="-355566">
              <a:buSzPts val="2000"/>
              <a:defRPr sz="2000"/>
            </a:lvl4pPr>
            <a:lvl5pPr indent="-355566">
              <a:buSzPts val="2000"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100"/>
          <p:cNvSpPr txBox="1">
            <a:spLocks noGrp="1"/>
          </p:cNvSpPr>
          <p:nvPr>
            <p:ph type="body" sz="quarter" idx="13"/>
          </p:nvPr>
        </p:nvSpPr>
        <p:spPr>
          <a:xfrm>
            <a:off x="5861505" y="2050651"/>
            <a:ext cx="4504404" cy="3632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05878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9F-32E6-40FA-9129-75378331FE42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9B23-0513-425B-BDD1-17426F4553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184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9F-32E6-40FA-9129-75378331FE42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9B23-0513-425B-BDD1-17426F4553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56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9F-32E6-40FA-9129-75378331FE42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9B23-0513-425B-BDD1-17426F4553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59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9F-32E6-40FA-9129-75378331FE42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9B23-0513-425B-BDD1-17426F4553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406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9F-32E6-40FA-9129-75378331FE42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9B23-0513-425B-BDD1-17426F4553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047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9F-32E6-40FA-9129-75378331FE42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9B23-0513-425B-BDD1-17426F4553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61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9F-32E6-40FA-9129-75378331FE42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9B23-0513-425B-BDD1-17426F4553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254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9F-32E6-40FA-9129-75378331FE42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9B23-0513-425B-BDD1-17426F4553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8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65345A9F-32E6-40FA-9129-75378331FE42}" type="datetimeFigureOut">
              <a:rPr lang="vi-VN" smtClean="0"/>
              <a:pPr/>
              <a:t>16/12/2021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79909B23-0513-425B-BDD1-17426F455327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1579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325468" cy="145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61704" y="250111"/>
            <a:ext cx="86595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</a:rPr>
              <a:t>HỌC VIỆN CÔNG NGHỆ BƯU CHÍNH    				VIỄN THÔNG 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597944" y="1499683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BÁO CÁO BÀI TẬP LỚN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81750" y="5527630"/>
            <a:ext cx="4947557" cy="14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Nhóm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02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Sinh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 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Lê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Hải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Anh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11735" y="2124046"/>
            <a:ext cx="936936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XỬ LÝ TÍN HIỆU TRONG HỆ THỐNG TRUYỀN THÔNG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81750" y="4022603"/>
            <a:ext cx="6351428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vi-VN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Giảng viên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 </a:t>
            </a:r>
            <a:r>
              <a:rPr lang="en-US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THs.Nguyễn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Quốc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Dinh</a:t>
            </a:r>
            <a:endParaRPr lang="en-US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	 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       </a:t>
            </a:r>
            <a:r>
              <a:rPr lang="en-US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Ths.Bùi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Thị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Dân</a:t>
            </a:r>
            <a:endParaRPr lang="en-US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81750" y="2770377"/>
            <a:ext cx="10781906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-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AWGN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4ASK.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-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-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3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Nội</a:t>
            </a:r>
            <a:r>
              <a:rPr lang="en-US" b="1" i="1" dirty="0"/>
              <a:t> Dung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111106" y="2177650"/>
            <a:ext cx="8375793" cy="3994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I.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Ý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ưởng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Đ</a:t>
            </a: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ồ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Á</a:t>
            </a: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endParaRPr lang="en-US" sz="4000" dirty="0"/>
          </a:p>
          <a:p>
            <a:pPr marL="0" indent="0">
              <a:buNone/>
            </a:pP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II.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Cơ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ở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ý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huyết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Đ</a:t>
            </a: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ề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ài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III.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Thiết Kế Hệ Thống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IV. </a:t>
            </a:r>
            <a:r>
              <a:rPr lang="en-US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iết Kế Sản Phẩm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V.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Video Demo </a:t>
            </a:r>
            <a:r>
              <a:rPr lang="en-US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Sảm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Phẩm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025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I. </a:t>
            </a:r>
            <a:r>
              <a:rPr lang="vi-VN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Ạ</a:t>
            </a:r>
            <a:r>
              <a:rPr lang="vi-VN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 </a:t>
            </a:r>
            <a:r>
              <a:rPr lang="vi-V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ÂM</a:t>
            </a:r>
            <a:endParaRPr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17" name="Shape 194"/>
          <p:cNvGrpSpPr/>
          <p:nvPr/>
        </p:nvGrpSpPr>
        <p:grpSpPr>
          <a:xfrm>
            <a:off x="542677" y="826969"/>
            <a:ext cx="309007" cy="403108"/>
            <a:chOff x="0" y="0"/>
            <a:chExt cx="309006" cy="403107"/>
          </a:xfrm>
        </p:grpSpPr>
        <p:sp>
          <p:nvSpPr>
            <p:cNvPr id="203" name="Shape 195"/>
            <p:cNvSpPr/>
            <p:nvPr/>
          </p:nvSpPr>
          <p:spPr>
            <a:xfrm>
              <a:off x="24903" y="52571"/>
              <a:ext cx="284104" cy="350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63"/>
                  </a:moveTo>
                  <a:lnTo>
                    <a:pt x="35" y="20634"/>
                  </a:lnTo>
                  <a:lnTo>
                    <a:pt x="69" y="20832"/>
                  </a:lnTo>
                  <a:lnTo>
                    <a:pt x="176" y="21032"/>
                  </a:lnTo>
                  <a:lnTo>
                    <a:pt x="315" y="21230"/>
                  </a:lnTo>
                  <a:lnTo>
                    <a:pt x="420" y="21344"/>
                  </a:lnTo>
                  <a:lnTo>
                    <a:pt x="560" y="21430"/>
                  </a:lnTo>
                  <a:lnTo>
                    <a:pt x="701" y="21486"/>
                  </a:lnTo>
                  <a:lnTo>
                    <a:pt x="877" y="21543"/>
                  </a:lnTo>
                  <a:lnTo>
                    <a:pt x="1087" y="21600"/>
                  </a:lnTo>
                  <a:lnTo>
                    <a:pt x="20935" y="21600"/>
                  </a:lnTo>
                  <a:lnTo>
                    <a:pt x="21040" y="21571"/>
                  </a:lnTo>
                  <a:lnTo>
                    <a:pt x="21216" y="21486"/>
                  </a:lnTo>
                  <a:lnTo>
                    <a:pt x="21355" y="21344"/>
                  </a:lnTo>
                  <a:lnTo>
                    <a:pt x="21460" y="21173"/>
                  </a:lnTo>
                  <a:lnTo>
                    <a:pt x="21531" y="20975"/>
                  </a:lnTo>
                  <a:lnTo>
                    <a:pt x="21565" y="20747"/>
                  </a:lnTo>
                  <a:lnTo>
                    <a:pt x="21600" y="20349"/>
                  </a:lnTo>
                  <a:lnTo>
                    <a:pt x="21600" y="398"/>
                  </a:lnTo>
                  <a:lnTo>
                    <a:pt x="21565" y="256"/>
                  </a:lnTo>
                  <a:lnTo>
                    <a:pt x="21531" y="170"/>
                  </a:lnTo>
                  <a:lnTo>
                    <a:pt x="21460" y="85"/>
                  </a:lnTo>
                  <a:lnTo>
                    <a:pt x="21355" y="57"/>
                  </a:lnTo>
                  <a:lnTo>
                    <a:pt x="21216" y="28"/>
                  </a:lnTo>
                  <a:lnTo>
                    <a:pt x="2083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4" name="Shape 196"/>
            <p:cNvSpPr/>
            <p:nvPr/>
          </p:nvSpPr>
          <p:spPr>
            <a:xfrm>
              <a:off x="0" y="19355"/>
              <a:ext cx="285960" cy="350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84" y="0"/>
                  </a:moveTo>
                  <a:lnTo>
                    <a:pt x="1114" y="0"/>
                  </a:lnTo>
                  <a:lnTo>
                    <a:pt x="905" y="29"/>
                  </a:lnTo>
                  <a:lnTo>
                    <a:pt x="697" y="86"/>
                  </a:lnTo>
                  <a:lnTo>
                    <a:pt x="488" y="142"/>
                  </a:lnTo>
                  <a:lnTo>
                    <a:pt x="313" y="257"/>
                  </a:lnTo>
                  <a:lnTo>
                    <a:pt x="173" y="398"/>
                  </a:lnTo>
                  <a:lnTo>
                    <a:pt x="104" y="569"/>
                  </a:lnTo>
                  <a:lnTo>
                    <a:pt x="34" y="740"/>
                  </a:lnTo>
                  <a:lnTo>
                    <a:pt x="0" y="910"/>
                  </a:lnTo>
                  <a:lnTo>
                    <a:pt x="0" y="20691"/>
                  </a:lnTo>
                  <a:lnTo>
                    <a:pt x="34" y="20861"/>
                  </a:lnTo>
                  <a:lnTo>
                    <a:pt x="104" y="21032"/>
                  </a:lnTo>
                  <a:lnTo>
                    <a:pt x="173" y="21202"/>
                  </a:lnTo>
                  <a:lnTo>
                    <a:pt x="313" y="21344"/>
                  </a:lnTo>
                  <a:lnTo>
                    <a:pt x="488" y="21458"/>
                  </a:lnTo>
                  <a:lnTo>
                    <a:pt x="905" y="21572"/>
                  </a:lnTo>
                  <a:lnTo>
                    <a:pt x="1114" y="21600"/>
                  </a:lnTo>
                  <a:lnTo>
                    <a:pt x="20484" y="21600"/>
                  </a:lnTo>
                  <a:lnTo>
                    <a:pt x="20693" y="21572"/>
                  </a:lnTo>
                  <a:lnTo>
                    <a:pt x="20903" y="21515"/>
                  </a:lnTo>
                  <a:lnTo>
                    <a:pt x="21112" y="21458"/>
                  </a:lnTo>
                  <a:lnTo>
                    <a:pt x="21285" y="21344"/>
                  </a:lnTo>
                  <a:lnTo>
                    <a:pt x="21425" y="21202"/>
                  </a:lnTo>
                  <a:lnTo>
                    <a:pt x="21496" y="21032"/>
                  </a:lnTo>
                  <a:lnTo>
                    <a:pt x="21564" y="20861"/>
                  </a:lnTo>
                  <a:lnTo>
                    <a:pt x="21600" y="20691"/>
                  </a:lnTo>
                  <a:lnTo>
                    <a:pt x="21600" y="910"/>
                  </a:lnTo>
                  <a:lnTo>
                    <a:pt x="21564" y="740"/>
                  </a:lnTo>
                  <a:lnTo>
                    <a:pt x="21496" y="569"/>
                  </a:lnTo>
                  <a:lnTo>
                    <a:pt x="21425" y="398"/>
                  </a:lnTo>
                  <a:lnTo>
                    <a:pt x="21285" y="257"/>
                  </a:lnTo>
                  <a:lnTo>
                    <a:pt x="21112" y="142"/>
                  </a:lnTo>
                  <a:lnTo>
                    <a:pt x="20903" y="86"/>
                  </a:lnTo>
                  <a:lnTo>
                    <a:pt x="20693" y="29"/>
                  </a:lnTo>
                  <a:lnTo>
                    <a:pt x="20484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5" name="Shape 197"/>
            <p:cNvSpPr/>
            <p:nvPr/>
          </p:nvSpPr>
          <p:spPr>
            <a:xfrm>
              <a:off x="156349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388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6" name="Shape 198"/>
            <p:cNvSpPr/>
            <p:nvPr/>
          </p:nvSpPr>
          <p:spPr>
            <a:xfrm>
              <a:off x="93627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38" y="288"/>
                  </a:lnTo>
                  <a:lnTo>
                    <a:pt x="14887" y="875"/>
                  </a:lnTo>
                  <a:lnTo>
                    <a:pt x="16925" y="1750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25" y="19850"/>
                  </a:lnTo>
                  <a:lnTo>
                    <a:pt x="14887" y="20725"/>
                  </a:lnTo>
                  <a:lnTo>
                    <a:pt x="12838" y="21312"/>
                  </a:lnTo>
                  <a:lnTo>
                    <a:pt x="10800" y="21600"/>
                  </a:lnTo>
                  <a:lnTo>
                    <a:pt x="8750" y="21312"/>
                  </a:lnTo>
                  <a:lnTo>
                    <a:pt x="6713" y="20725"/>
                  </a:lnTo>
                  <a:lnTo>
                    <a:pt x="4663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3212" y="3212"/>
                  </a:lnTo>
                  <a:lnTo>
                    <a:pt x="4663" y="1750"/>
                  </a:lnTo>
                  <a:lnTo>
                    <a:pt x="6713" y="875"/>
                  </a:lnTo>
                  <a:lnTo>
                    <a:pt x="8750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7" name="Shape 199"/>
            <p:cNvSpPr/>
            <p:nvPr/>
          </p:nvSpPr>
          <p:spPr>
            <a:xfrm>
              <a:off x="30887" y="22593"/>
              <a:ext cx="34147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00" y="8762"/>
                  </a:lnTo>
                  <a:lnTo>
                    <a:pt x="875" y="6713"/>
                  </a:lnTo>
                  <a:lnTo>
                    <a:pt x="1761" y="4675"/>
                  </a:lnTo>
                  <a:lnTo>
                    <a:pt x="3211" y="3212"/>
                  </a:lnTo>
                  <a:lnTo>
                    <a:pt x="4672" y="1750"/>
                  </a:lnTo>
                  <a:lnTo>
                    <a:pt x="6721" y="875"/>
                  </a:lnTo>
                  <a:lnTo>
                    <a:pt x="8757" y="288"/>
                  </a:lnTo>
                  <a:lnTo>
                    <a:pt x="10806" y="0"/>
                  </a:lnTo>
                  <a:lnTo>
                    <a:pt x="12843" y="288"/>
                  </a:lnTo>
                  <a:lnTo>
                    <a:pt x="14891" y="875"/>
                  </a:lnTo>
                  <a:lnTo>
                    <a:pt x="16928" y="1750"/>
                  </a:lnTo>
                  <a:lnTo>
                    <a:pt x="19851" y="4675"/>
                  </a:lnTo>
                  <a:lnTo>
                    <a:pt x="20725" y="6713"/>
                  </a:lnTo>
                  <a:lnTo>
                    <a:pt x="21300" y="8762"/>
                  </a:lnTo>
                  <a:lnTo>
                    <a:pt x="21600" y="10800"/>
                  </a:lnTo>
                  <a:lnTo>
                    <a:pt x="21300" y="12850"/>
                  </a:lnTo>
                  <a:lnTo>
                    <a:pt x="20725" y="14887"/>
                  </a:lnTo>
                  <a:lnTo>
                    <a:pt x="19851" y="16937"/>
                  </a:lnTo>
                  <a:lnTo>
                    <a:pt x="18389" y="18388"/>
                  </a:lnTo>
                  <a:lnTo>
                    <a:pt x="16928" y="19850"/>
                  </a:lnTo>
                  <a:lnTo>
                    <a:pt x="14891" y="20725"/>
                  </a:lnTo>
                  <a:lnTo>
                    <a:pt x="12843" y="21312"/>
                  </a:lnTo>
                  <a:lnTo>
                    <a:pt x="10806" y="21600"/>
                  </a:lnTo>
                  <a:lnTo>
                    <a:pt x="8757" y="21312"/>
                  </a:lnTo>
                  <a:lnTo>
                    <a:pt x="6721" y="20725"/>
                  </a:lnTo>
                  <a:lnTo>
                    <a:pt x="4672" y="19850"/>
                  </a:lnTo>
                  <a:lnTo>
                    <a:pt x="1761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8" name="Shape 200"/>
            <p:cNvSpPr/>
            <p:nvPr/>
          </p:nvSpPr>
          <p:spPr>
            <a:xfrm flipH="1">
              <a:off x="45185" y="261964"/>
              <a:ext cx="101469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9" name="Shape 201"/>
            <p:cNvSpPr/>
            <p:nvPr/>
          </p:nvSpPr>
          <p:spPr>
            <a:xfrm flipH="1" flipV="1">
              <a:off x="45185" y="219999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0" name="Shape 202"/>
            <p:cNvSpPr/>
            <p:nvPr/>
          </p:nvSpPr>
          <p:spPr>
            <a:xfrm flipH="1" flipV="1">
              <a:off x="45185" y="178487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1" name="Shape 203"/>
            <p:cNvSpPr/>
            <p:nvPr/>
          </p:nvSpPr>
          <p:spPr>
            <a:xfrm flipH="1" flipV="1">
              <a:off x="45185" y="136521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2" name="Shape 204"/>
            <p:cNvSpPr/>
            <p:nvPr/>
          </p:nvSpPr>
          <p:spPr>
            <a:xfrm>
              <a:off x="219070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  <a:lnTo>
                    <a:pt x="300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400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3" name="Shape 205"/>
            <p:cNvSpPr/>
            <p:nvPr/>
          </p:nvSpPr>
          <p:spPr>
            <a:xfrm flipH="1">
              <a:off x="48878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4" name="Shape 206"/>
            <p:cNvSpPr/>
            <p:nvPr/>
          </p:nvSpPr>
          <p:spPr>
            <a:xfrm>
              <a:off x="111618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5" name="Shape 207"/>
            <p:cNvSpPr/>
            <p:nvPr/>
          </p:nvSpPr>
          <p:spPr>
            <a:xfrm>
              <a:off x="174340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6" name="Shape 208"/>
            <p:cNvSpPr/>
            <p:nvPr/>
          </p:nvSpPr>
          <p:spPr>
            <a:xfrm>
              <a:off x="237061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0432" y="2114914"/>
            <a:ext cx="10953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027" y="3115679"/>
            <a:ext cx="10953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nhiễu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ở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9027" y="3685557"/>
            <a:ext cx="10953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: - </a:t>
            </a:r>
            <a:r>
              <a:rPr lang="en-US" sz="2800" dirty="0" smtClean="0"/>
              <a:t>Theo </a:t>
            </a:r>
            <a:r>
              <a:rPr lang="en-US" sz="2800" dirty="0" err="1"/>
              <a:t>bề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 smtClean="0"/>
              <a:t>nhiễu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       -  </a:t>
            </a:r>
            <a:r>
              <a:rPr lang="en-US" sz="2800" dirty="0"/>
              <a:t>Theo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luật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thiên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 smtClean="0"/>
              <a:t>nhiễu</a:t>
            </a:r>
            <a:endParaRPr lang="en-US" sz="2800" dirty="0" smtClean="0"/>
          </a:p>
          <a:p>
            <a:r>
              <a:rPr lang="en-US" sz="2800" dirty="0"/>
              <a:t>	 </a:t>
            </a:r>
            <a:r>
              <a:rPr lang="en-US" sz="2800" dirty="0" smtClean="0"/>
              <a:t>      -  </a:t>
            </a:r>
            <a:r>
              <a:rPr lang="en-US" sz="2800" dirty="0"/>
              <a:t>Theo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nhiễu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 smtClean="0"/>
              <a:t>hiệu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       -  Theo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bức</a:t>
            </a:r>
            <a:r>
              <a:rPr lang="en-US" sz="2800" dirty="0"/>
              <a:t> </a:t>
            </a:r>
            <a:r>
              <a:rPr lang="en-US" sz="2800" dirty="0" err="1"/>
              <a:t>xạ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 smtClean="0"/>
              <a:t>nhiễu</a:t>
            </a:r>
            <a:endParaRPr lang="en-US" sz="2800" dirty="0" smtClean="0"/>
          </a:p>
          <a:p>
            <a:r>
              <a:rPr lang="en-US" sz="2800" dirty="0"/>
              <a:t>	 </a:t>
            </a:r>
            <a:r>
              <a:rPr lang="en-US" sz="2800" dirty="0" smtClean="0"/>
              <a:t>      -  </a:t>
            </a:r>
            <a:r>
              <a:rPr lang="en-US" sz="2800" dirty="0"/>
              <a:t>Theo </a:t>
            </a:r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/>
              <a:t>gốc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endParaRPr lang="en-US" sz="2800" dirty="0" smtClean="0"/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II.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Kênh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AWGN</a:t>
            </a:r>
            <a:endParaRPr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17" name="Shape 194"/>
          <p:cNvGrpSpPr/>
          <p:nvPr/>
        </p:nvGrpSpPr>
        <p:grpSpPr>
          <a:xfrm>
            <a:off x="542677" y="826969"/>
            <a:ext cx="309007" cy="403108"/>
            <a:chOff x="0" y="0"/>
            <a:chExt cx="309006" cy="403107"/>
          </a:xfrm>
        </p:grpSpPr>
        <p:sp>
          <p:nvSpPr>
            <p:cNvPr id="203" name="Shape 195"/>
            <p:cNvSpPr/>
            <p:nvPr/>
          </p:nvSpPr>
          <p:spPr>
            <a:xfrm>
              <a:off x="24903" y="52571"/>
              <a:ext cx="284104" cy="350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63"/>
                  </a:moveTo>
                  <a:lnTo>
                    <a:pt x="35" y="20634"/>
                  </a:lnTo>
                  <a:lnTo>
                    <a:pt x="69" y="20832"/>
                  </a:lnTo>
                  <a:lnTo>
                    <a:pt x="176" y="21032"/>
                  </a:lnTo>
                  <a:lnTo>
                    <a:pt x="315" y="21230"/>
                  </a:lnTo>
                  <a:lnTo>
                    <a:pt x="420" y="21344"/>
                  </a:lnTo>
                  <a:lnTo>
                    <a:pt x="560" y="21430"/>
                  </a:lnTo>
                  <a:lnTo>
                    <a:pt x="701" y="21486"/>
                  </a:lnTo>
                  <a:lnTo>
                    <a:pt x="877" y="21543"/>
                  </a:lnTo>
                  <a:lnTo>
                    <a:pt x="1087" y="21600"/>
                  </a:lnTo>
                  <a:lnTo>
                    <a:pt x="20935" y="21600"/>
                  </a:lnTo>
                  <a:lnTo>
                    <a:pt x="21040" y="21571"/>
                  </a:lnTo>
                  <a:lnTo>
                    <a:pt x="21216" y="21486"/>
                  </a:lnTo>
                  <a:lnTo>
                    <a:pt x="21355" y="21344"/>
                  </a:lnTo>
                  <a:lnTo>
                    <a:pt x="21460" y="21173"/>
                  </a:lnTo>
                  <a:lnTo>
                    <a:pt x="21531" y="20975"/>
                  </a:lnTo>
                  <a:lnTo>
                    <a:pt x="21565" y="20747"/>
                  </a:lnTo>
                  <a:lnTo>
                    <a:pt x="21600" y="20349"/>
                  </a:lnTo>
                  <a:lnTo>
                    <a:pt x="21600" y="398"/>
                  </a:lnTo>
                  <a:lnTo>
                    <a:pt x="21565" y="256"/>
                  </a:lnTo>
                  <a:lnTo>
                    <a:pt x="21531" y="170"/>
                  </a:lnTo>
                  <a:lnTo>
                    <a:pt x="21460" y="85"/>
                  </a:lnTo>
                  <a:lnTo>
                    <a:pt x="21355" y="57"/>
                  </a:lnTo>
                  <a:lnTo>
                    <a:pt x="21216" y="28"/>
                  </a:lnTo>
                  <a:lnTo>
                    <a:pt x="2083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4" name="Shape 196"/>
            <p:cNvSpPr/>
            <p:nvPr/>
          </p:nvSpPr>
          <p:spPr>
            <a:xfrm>
              <a:off x="0" y="19355"/>
              <a:ext cx="285960" cy="350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84" y="0"/>
                  </a:moveTo>
                  <a:lnTo>
                    <a:pt x="1114" y="0"/>
                  </a:lnTo>
                  <a:lnTo>
                    <a:pt x="905" y="29"/>
                  </a:lnTo>
                  <a:lnTo>
                    <a:pt x="697" y="86"/>
                  </a:lnTo>
                  <a:lnTo>
                    <a:pt x="488" y="142"/>
                  </a:lnTo>
                  <a:lnTo>
                    <a:pt x="313" y="257"/>
                  </a:lnTo>
                  <a:lnTo>
                    <a:pt x="173" y="398"/>
                  </a:lnTo>
                  <a:lnTo>
                    <a:pt x="104" y="569"/>
                  </a:lnTo>
                  <a:lnTo>
                    <a:pt x="34" y="740"/>
                  </a:lnTo>
                  <a:lnTo>
                    <a:pt x="0" y="910"/>
                  </a:lnTo>
                  <a:lnTo>
                    <a:pt x="0" y="20691"/>
                  </a:lnTo>
                  <a:lnTo>
                    <a:pt x="34" y="20861"/>
                  </a:lnTo>
                  <a:lnTo>
                    <a:pt x="104" y="21032"/>
                  </a:lnTo>
                  <a:lnTo>
                    <a:pt x="173" y="21202"/>
                  </a:lnTo>
                  <a:lnTo>
                    <a:pt x="313" y="21344"/>
                  </a:lnTo>
                  <a:lnTo>
                    <a:pt x="488" y="21458"/>
                  </a:lnTo>
                  <a:lnTo>
                    <a:pt x="905" y="21572"/>
                  </a:lnTo>
                  <a:lnTo>
                    <a:pt x="1114" y="21600"/>
                  </a:lnTo>
                  <a:lnTo>
                    <a:pt x="20484" y="21600"/>
                  </a:lnTo>
                  <a:lnTo>
                    <a:pt x="20693" y="21572"/>
                  </a:lnTo>
                  <a:lnTo>
                    <a:pt x="20903" y="21515"/>
                  </a:lnTo>
                  <a:lnTo>
                    <a:pt x="21112" y="21458"/>
                  </a:lnTo>
                  <a:lnTo>
                    <a:pt x="21285" y="21344"/>
                  </a:lnTo>
                  <a:lnTo>
                    <a:pt x="21425" y="21202"/>
                  </a:lnTo>
                  <a:lnTo>
                    <a:pt x="21496" y="21032"/>
                  </a:lnTo>
                  <a:lnTo>
                    <a:pt x="21564" y="20861"/>
                  </a:lnTo>
                  <a:lnTo>
                    <a:pt x="21600" y="20691"/>
                  </a:lnTo>
                  <a:lnTo>
                    <a:pt x="21600" y="910"/>
                  </a:lnTo>
                  <a:lnTo>
                    <a:pt x="21564" y="740"/>
                  </a:lnTo>
                  <a:lnTo>
                    <a:pt x="21496" y="569"/>
                  </a:lnTo>
                  <a:lnTo>
                    <a:pt x="21425" y="398"/>
                  </a:lnTo>
                  <a:lnTo>
                    <a:pt x="21285" y="257"/>
                  </a:lnTo>
                  <a:lnTo>
                    <a:pt x="21112" y="142"/>
                  </a:lnTo>
                  <a:lnTo>
                    <a:pt x="20903" y="86"/>
                  </a:lnTo>
                  <a:lnTo>
                    <a:pt x="20693" y="29"/>
                  </a:lnTo>
                  <a:lnTo>
                    <a:pt x="20484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5" name="Shape 197"/>
            <p:cNvSpPr/>
            <p:nvPr/>
          </p:nvSpPr>
          <p:spPr>
            <a:xfrm>
              <a:off x="156349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388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6" name="Shape 198"/>
            <p:cNvSpPr/>
            <p:nvPr/>
          </p:nvSpPr>
          <p:spPr>
            <a:xfrm>
              <a:off x="93627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38" y="288"/>
                  </a:lnTo>
                  <a:lnTo>
                    <a:pt x="14887" y="875"/>
                  </a:lnTo>
                  <a:lnTo>
                    <a:pt x="16925" y="1750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25" y="19850"/>
                  </a:lnTo>
                  <a:lnTo>
                    <a:pt x="14887" y="20725"/>
                  </a:lnTo>
                  <a:lnTo>
                    <a:pt x="12838" y="21312"/>
                  </a:lnTo>
                  <a:lnTo>
                    <a:pt x="10800" y="21600"/>
                  </a:lnTo>
                  <a:lnTo>
                    <a:pt x="8750" y="21312"/>
                  </a:lnTo>
                  <a:lnTo>
                    <a:pt x="6713" y="20725"/>
                  </a:lnTo>
                  <a:lnTo>
                    <a:pt x="4663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3212" y="3212"/>
                  </a:lnTo>
                  <a:lnTo>
                    <a:pt x="4663" y="1750"/>
                  </a:lnTo>
                  <a:lnTo>
                    <a:pt x="6713" y="875"/>
                  </a:lnTo>
                  <a:lnTo>
                    <a:pt x="8750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7" name="Shape 199"/>
            <p:cNvSpPr/>
            <p:nvPr/>
          </p:nvSpPr>
          <p:spPr>
            <a:xfrm>
              <a:off x="30887" y="22593"/>
              <a:ext cx="34147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00" y="8762"/>
                  </a:lnTo>
                  <a:lnTo>
                    <a:pt x="875" y="6713"/>
                  </a:lnTo>
                  <a:lnTo>
                    <a:pt x="1761" y="4675"/>
                  </a:lnTo>
                  <a:lnTo>
                    <a:pt x="3211" y="3212"/>
                  </a:lnTo>
                  <a:lnTo>
                    <a:pt x="4672" y="1750"/>
                  </a:lnTo>
                  <a:lnTo>
                    <a:pt x="6721" y="875"/>
                  </a:lnTo>
                  <a:lnTo>
                    <a:pt x="8757" y="288"/>
                  </a:lnTo>
                  <a:lnTo>
                    <a:pt x="10806" y="0"/>
                  </a:lnTo>
                  <a:lnTo>
                    <a:pt x="12843" y="288"/>
                  </a:lnTo>
                  <a:lnTo>
                    <a:pt x="14891" y="875"/>
                  </a:lnTo>
                  <a:lnTo>
                    <a:pt x="16928" y="1750"/>
                  </a:lnTo>
                  <a:lnTo>
                    <a:pt x="19851" y="4675"/>
                  </a:lnTo>
                  <a:lnTo>
                    <a:pt x="20725" y="6713"/>
                  </a:lnTo>
                  <a:lnTo>
                    <a:pt x="21300" y="8762"/>
                  </a:lnTo>
                  <a:lnTo>
                    <a:pt x="21600" y="10800"/>
                  </a:lnTo>
                  <a:lnTo>
                    <a:pt x="21300" y="12850"/>
                  </a:lnTo>
                  <a:lnTo>
                    <a:pt x="20725" y="14887"/>
                  </a:lnTo>
                  <a:lnTo>
                    <a:pt x="19851" y="16937"/>
                  </a:lnTo>
                  <a:lnTo>
                    <a:pt x="18389" y="18388"/>
                  </a:lnTo>
                  <a:lnTo>
                    <a:pt x="16928" y="19850"/>
                  </a:lnTo>
                  <a:lnTo>
                    <a:pt x="14891" y="20725"/>
                  </a:lnTo>
                  <a:lnTo>
                    <a:pt x="12843" y="21312"/>
                  </a:lnTo>
                  <a:lnTo>
                    <a:pt x="10806" y="21600"/>
                  </a:lnTo>
                  <a:lnTo>
                    <a:pt x="8757" y="21312"/>
                  </a:lnTo>
                  <a:lnTo>
                    <a:pt x="6721" y="20725"/>
                  </a:lnTo>
                  <a:lnTo>
                    <a:pt x="4672" y="19850"/>
                  </a:lnTo>
                  <a:lnTo>
                    <a:pt x="1761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8" name="Shape 200"/>
            <p:cNvSpPr/>
            <p:nvPr/>
          </p:nvSpPr>
          <p:spPr>
            <a:xfrm flipH="1">
              <a:off x="45185" y="261964"/>
              <a:ext cx="101469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9" name="Shape 201"/>
            <p:cNvSpPr/>
            <p:nvPr/>
          </p:nvSpPr>
          <p:spPr>
            <a:xfrm flipH="1" flipV="1">
              <a:off x="45185" y="219999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0" name="Shape 202"/>
            <p:cNvSpPr/>
            <p:nvPr/>
          </p:nvSpPr>
          <p:spPr>
            <a:xfrm flipH="1" flipV="1">
              <a:off x="45185" y="178487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1" name="Shape 203"/>
            <p:cNvSpPr/>
            <p:nvPr/>
          </p:nvSpPr>
          <p:spPr>
            <a:xfrm flipH="1" flipV="1">
              <a:off x="45185" y="136521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2" name="Shape 204"/>
            <p:cNvSpPr/>
            <p:nvPr/>
          </p:nvSpPr>
          <p:spPr>
            <a:xfrm>
              <a:off x="219070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  <a:lnTo>
                    <a:pt x="300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400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3" name="Shape 205"/>
            <p:cNvSpPr/>
            <p:nvPr/>
          </p:nvSpPr>
          <p:spPr>
            <a:xfrm flipH="1">
              <a:off x="48878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4" name="Shape 206"/>
            <p:cNvSpPr/>
            <p:nvPr/>
          </p:nvSpPr>
          <p:spPr>
            <a:xfrm>
              <a:off x="111618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5" name="Shape 207"/>
            <p:cNvSpPr/>
            <p:nvPr/>
          </p:nvSpPr>
          <p:spPr>
            <a:xfrm>
              <a:off x="174340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6" name="Shape 208"/>
            <p:cNvSpPr/>
            <p:nvPr/>
          </p:nvSpPr>
          <p:spPr>
            <a:xfrm>
              <a:off x="237061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0432" y="2114914"/>
            <a:ext cx="10953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Nhiễu</a:t>
            </a:r>
            <a:r>
              <a:rPr lang="en-US" sz="2800" dirty="0"/>
              <a:t> Gauss </a:t>
            </a:r>
            <a:r>
              <a:rPr lang="en-US" sz="2800" dirty="0" err="1"/>
              <a:t>trắng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(AWGN)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nhiễu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ngẫu</a:t>
            </a:r>
            <a:r>
              <a:rPr lang="en-US" sz="2800" dirty="0"/>
              <a:t> </a:t>
            </a:r>
            <a:r>
              <a:rPr lang="en-US" sz="2800" dirty="0" err="1"/>
              <a:t>nhiên</a:t>
            </a:r>
            <a:r>
              <a:rPr lang="en-US" sz="2800" dirty="0"/>
              <a:t> </a:t>
            </a:r>
            <a:r>
              <a:rPr lang="en-US" sz="2800" dirty="0" err="1"/>
              <a:t>xảy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kênh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432" y="3603261"/>
            <a:ext cx="10953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Nhiễu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: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nhiễu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kênh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, ở </a:t>
            </a:r>
            <a:r>
              <a:rPr lang="en-US" sz="2800" dirty="0" err="1"/>
              <a:t>đây</a:t>
            </a:r>
            <a:r>
              <a:rPr lang="en-US" sz="2800" dirty="0"/>
              <a:t> </a:t>
            </a:r>
            <a:r>
              <a:rPr lang="en-US" sz="2800" dirty="0" err="1"/>
              <a:t>nhiễu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độc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368" y="4988256"/>
            <a:ext cx="10953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err="1"/>
              <a:t>Nhiễu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trắng</a:t>
            </a:r>
            <a:r>
              <a:rPr lang="en-US" sz="2800" dirty="0"/>
              <a:t>: </a:t>
            </a:r>
            <a:r>
              <a:rPr lang="en-US" sz="2800" dirty="0" err="1"/>
              <a:t>tức</a:t>
            </a:r>
            <a:r>
              <a:rPr lang="en-US" sz="2800" dirty="0"/>
              <a:t> </a:t>
            </a:r>
            <a:r>
              <a:rPr lang="en-US" sz="2800" dirty="0" err="1"/>
              <a:t>mật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nhiễu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phẳng</a:t>
            </a:r>
            <a:r>
              <a:rPr lang="en-US" sz="2800" dirty="0"/>
              <a:t>, do </a:t>
            </a:r>
            <a:r>
              <a:rPr lang="en-US" sz="2800" dirty="0" err="1"/>
              <a:t>vậy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nhiễu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miền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kỳ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lệch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II.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Kênh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AWGN</a:t>
            </a:r>
            <a:endParaRPr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17" name="Shape 194"/>
          <p:cNvGrpSpPr/>
          <p:nvPr/>
        </p:nvGrpSpPr>
        <p:grpSpPr>
          <a:xfrm>
            <a:off x="542677" y="826969"/>
            <a:ext cx="309007" cy="403108"/>
            <a:chOff x="0" y="0"/>
            <a:chExt cx="309006" cy="403107"/>
          </a:xfrm>
        </p:grpSpPr>
        <p:sp>
          <p:nvSpPr>
            <p:cNvPr id="203" name="Shape 195"/>
            <p:cNvSpPr/>
            <p:nvPr/>
          </p:nvSpPr>
          <p:spPr>
            <a:xfrm>
              <a:off x="24903" y="52571"/>
              <a:ext cx="284104" cy="350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63"/>
                  </a:moveTo>
                  <a:lnTo>
                    <a:pt x="35" y="20634"/>
                  </a:lnTo>
                  <a:lnTo>
                    <a:pt x="69" y="20832"/>
                  </a:lnTo>
                  <a:lnTo>
                    <a:pt x="176" y="21032"/>
                  </a:lnTo>
                  <a:lnTo>
                    <a:pt x="315" y="21230"/>
                  </a:lnTo>
                  <a:lnTo>
                    <a:pt x="420" y="21344"/>
                  </a:lnTo>
                  <a:lnTo>
                    <a:pt x="560" y="21430"/>
                  </a:lnTo>
                  <a:lnTo>
                    <a:pt x="701" y="21486"/>
                  </a:lnTo>
                  <a:lnTo>
                    <a:pt x="877" y="21543"/>
                  </a:lnTo>
                  <a:lnTo>
                    <a:pt x="1087" y="21600"/>
                  </a:lnTo>
                  <a:lnTo>
                    <a:pt x="20935" y="21600"/>
                  </a:lnTo>
                  <a:lnTo>
                    <a:pt x="21040" y="21571"/>
                  </a:lnTo>
                  <a:lnTo>
                    <a:pt x="21216" y="21486"/>
                  </a:lnTo>
                  <a:lnTo>
                    <a:pt x="21355" y="21344"/>
                  </a:lnTo>
                  <a:lnTo>
                    <a:pt x="21460" y="21173"/>
                  </a:lnTo>
                  <a:lnTo>
                    <a:pt x="21531" y="20975"/>
                  </a:lnTo>
                  <a:lnTo>
                    <a:pt x="21565" y="20747"/>
                  </a:lnTo>
                  <a:lnTo>
                    <a:pt x="21600" y="20349"/>
                  </a:lnTo>
                  <a:lnTo>
                    <a:pt x="21600" y="398"/>
                  </a:lnTo>
                  <a:lnTo>
                    <a:pt x="21565" y="256"/>
                  </a:lnTo>
                  <a:lnTo>
                    <a:pt x="21531" y="170"/>
                  </a:lnTo>
                  <a:lnTo>
                    <a:pt x="21460" y="85"/>
                  </a:lnTo>
                  <a:lnTo>
                    <a:pt x="21355" y="57"/>
                  </a:lnTo>
                  <a:lnTo>
                    <a:pt x="21216" y="28"/>
                  </a:lnTo>
                  <a:lnTo>
                    <a:pt x="2083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4" name="Shape 196"/>
            <p:cNvSpPr/>
            <p:nvPr/>
          </p:nvSpPr>
          <p:spPr>
            <a:xfrm>
              <a:off x="0" y="19355"/>
              <a:ext cx="285960" cy="350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84" y="0"/>
                  </a:moveTo>
                  <a:lnTo>
                    <a:pt x="1114" y="0"/>
                  </a:lnTo>
                  <a:lnTo>
                    <a:pt x="905" y="29"/>
                  </a:lnTo>
                  <a:lnTo>
                    <a:pt x="697" y="86"/>
                  </a:lnTo>
                  <a:lnTo>
                    <a:pt x="488" y="142"/>
                  </a:lnTo>
                  <a:lnTo>
                    <a:pt x="313" y="257"/>
                  </a:lnTo>
                  <a:lnTo>
                    <a:pt x="173" y="398"/>
                  </a:lnTo>
                  <a:lnTo>
                    <a:pt x="104" y="569"/>
                  </a:lnTo>
                  <a:lnTo>
                    <a:pt x="34" y="740"/>
                  </a:lnTo>
                  <a:lnTo>
                    <a:pt x="0" y="910"/>
                  </a:lnTo>
                  <a:lnTo>
                    <a:pt x="0" y="20691"/>
                  </a:lnTo>
                  <a:lnTo>
                    <a:pt x="34" y="20861"/>
                  </a:lnTo>
                  <a:lnTo>
                    <a:pt x="104" y="21032"/>
                  </a:lnTo>
                  <a:lnTo>
                    <a:pt x="173" y="21202"/>
                  </a:lnTo>
                  <a:lnTo>
                    <a:pt x="313" y="21344"/>
                  </a:lnTo>
                  <a:lnTo>
                    <a:pt x="488" y="21458"/>
                  </a:lnTo>
                  <a:lnTo>
                    <a:pt x="905" y="21572"/>
                  </a:lnTo>
                  <a:lnTo>
                    <a:pt x="1114" y="21600"/>
                  </a:lnTo>
                  <a:lnTo>
                    <a:pt x="20484" y="21600"/>
                  </a:lnTo>
                  <a:lnTo>
                    <a:pt x="20693" y="21572"/>
                  </a:lnTo>
                  <a:lnTo>
                    <a:pt x="20903" y="21515"/>
                  </a:lnTo>
                  <a:lnTo>
                    <a:pt x="21112" y="21458"/>
                  </a:lnTo>
                  <a:lnTo>
                    <a:pt x="21285" y="21344"/>
                  </a:lnTo>
                  <a:lnTo>
                    <a:pt x="21425" y="21202"/>
                  </a:lnTo>
                  <a:lnTo>
                    <a:pt x="21496" y="21032"/>
                  </a:lnTo>
                  <a:lnTo>
                    <a:pt x="21564" y="20861"/>
                  </a:lnTo>
                  <a:lnTo>
                    <a:pt x="21600" y="20691"/>
                  </a:lnTo>
                  <a:lnTo>
                    <a:pt x="21600" y="910"/>
                  </a:lnTo>
                  <a:lnTo>
                    <a:pt x="21564" y="740"/>
                  </a:lnTo>
                  <a:lnTo>
                    <a:pt x="21496" y="569"/>
                  </a:lnTo>
                  <a:lnTo>
                    <a:pt x="21425" y="398"/>
                  </a:lnTo>
                  <a:lnTo>
                    <a:pt x="21285" y="257"/>
                  </a:lnTo>
                  <a:lnTo>
                    <a:pt x="21112" y="142"/>
                  </a:lnTo>
                  <a:lnTo>
                    <a:pt x="20903" y="86"/>
                  </a:lnTo>
                  <a:lnTo>
                    <a:pt x="20693" y="29"/>
                  </a:lnTo>
                  <a:lnTo>
                    <a:pt x="20484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5" name="Shape 197"/>
            <p:cNvSpPr/>
            <p:nvPr/>
          </p:nvSpPr>
          <p:spPr>
            <a:xfrm>
              <a:off x="156349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388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6" name="Shape 198"/>
            <p:cNvSpPr/>
            <p:nvPr/>
          </p:nvSpPr>
          <p:spPr>
            <a:xfrm>
              <a:off x="93627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38" y="288"/>
                  </a:lnTo>
                  <a:lnTo>
                    <a:pt x="14887" y="875"/>
                  </a:lnTo>
                  <a:lnTo>
                    <a:pt x="16925" y="1750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25" y="19850"/>
                  </a:lnTo>
                  <a:lnTo>
                    <a:pt x="14887" y="20725"/>
                  </a:lnTo>
                  <a:lnTo>
                    <a:pt x="12838" y="21312"/>
                  </a:lnTo>
                  <a:lnTo>
                    <a:pt x="10800" y="21600"/>
                  </a:lnTo>
                  <a:lnTo>
                    <a:pt x="8750" y="21312"/>
                  </a:lnTo>
                  <a:lnTo>
                    <a:pt x="6713" y="20725"/>
                  </a:lnTo>
                  <a:lnTo>
                    <a:pt x="4663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3212" y="3212"/>
                  </a:lnTo>
                  <a:lnTo>
                    <a:pt x="4663" y="1750"/>
                  </a:lnTo>
                  <a:lnTo>
                    <a:pt x="6713" y="875"/>
                  </a:lnTo>
                  <a:lnTo>
                    <a:pt x="8750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7" name="Shape 199"/>
            <p:cNvSpPr/>
            <p:nvPr/>
          </p:nvSpPr>
          <p:spPr>
            <a:xfrm>
              <a:off x="30887" y="22593"/>
              <a:ext cx="34147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00" y="8762"/>
                  </a:lnTo>
                  <a:lnTo>
                    <a:pt x="875" y="6713"/>
                  </a:lnTo>
                  <a:lnTo>
                    <a:pt x="1761" y="4675"/>
                  </a:lnTo>
                  <a:lnTo>
                    <a:pt x="3211" y="3212"/>
                  </a:lnTo>
                  <a:lnTo>
                    <a:pt x="4672" y="1750"/>
                  </a:lnTo>
                  <a:lnTo>
                    <a:pt x="6721" y="875"/>
                  </a:lnTo>
                  <a:lnTo>
                    <a:pt x="8757" y="288"/>
                  </a:lnTo>
                  <a:lnTo>
                    <a:pt x="10806" y="0"/>
                  </a:lnTo>
                  <a:lnTo>
                    <a:pt x="12843" y="288"/>
                  </a:lnTo>
                  <a:lnTo>
                    <a:pt x="14891" y="875"/>
                  </a:lnTo>
                  <a:lnTo>
                    <a:pt x="16928" y="1750"/>
                  </a:lnTo>
                  <a:lnTo>
                    <a:pt x="19851" y="4675"/>
                  </a:lnTo>
                  <a:lnTo>
                    <a:pt x="20725" y="6713"/>
                  </a:lnTo>
                  <a:lnTo>
                    <a:pt x="21300" y="8762"/>
                  </a:lnTo>
                  <a:lnTo>
                    <a:pt x="21600" y="10800"/>
                  </a:lnTo>
                  <a:lnTo>
                    <a:pt x="21300" y="12850"/>
                  </a:lnTo>
                  <a:lnTo>
                    <a:pt x="20725" y="14887"/>
                  </a:lnTo>
                  <a:lnTo>
                    <a:pt x="19851" y="16937"/>
                  </a:lnTo>
                  <a:lnTo>
                    <a:pt x="18389" y="18388"/>
                  </a:lnTo>
                  <a:lnTo>
                    <a:pt x="16928" y="19850"/>
                  </a:lnTo>
                  <a:lnTo>
                    <a:pt x="14891" y="20725"/>
                  </a:lnTo>
                  <a:lnTo>
                    <a:pt x="12843" y="21312"/>
                  </a:lnTo>
                  <a:lnTo>
                    <a:pt x="10806" y="21600"/>
                  </a:lnTo>
                  <a:lnTo>
                    <a:pt x="8757" y="21312"/>
                  </a:lnTo>
                  <a:lnTo>
                    <a:pt x="6721" y="20725"/>
                  </a:lnTo>
                  <a:lnTo>
                    <a:pt x="4672" y="19850"/>
                  </a:lnTo>
                  <a:lnTo>
                    <a:pt x="1761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8" name="Shape 200"/>
            <p:cNvSpPr/>
            <p:nvPr/>
          </p:nvSpPr>
          <p:spPr>
            <a:xfrm flipH="1">
              <a:off x="45185" y="261964"/>
              <a:ext cx="101469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9" name="Shape 201"/>
            <p:cNvSpPr/>
            <p:nvPr/>
          </p:nvSpPr>
          <p:spPr>
            <a:xfrm flipH="1" flipV="1">
              <a:off x="45185" y="219999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0" name="Shape 202"/>
            <p:cNvSpPr/>
            <p:nvPr/>
          </p:nvSpPr>
          <p:spPr>
            <a:xfrm flipH="1" flipV="1">
              <a:off x="45185" y="178487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1" name="Shape 203"/>
            <p:cNvSpPr/>
            <p:nvPr/>
          </p:nvSpPr>
          <p:spPr>
            <a:xfrm flipH="1" flipV="1">
              <a:off x="45185" y="136521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2" name="Shape 204"/>
            <p:cNvSpPr/>
            <p:nvPr/>
          </p:nvSpPr>
          <p:spPr>
            <a:xfrm>
              <a:off x="219070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  <a:lnTo>
                    <a:pt x="300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400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3" name="Shape 205"/>
            <p:cNvSpPr/>
            <p:nvPr/>
          </p:nvSpPr>
          <p:spPr>
            <a:xfrm flipH="1">
              <a:off x="48878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4" name="Shape 206"/>
            <p:cNvSpPr/>
            <p:nvPr/>
          </p:nvSpPr>
          <p:spPr>
            <a:xfrm>
              <a:off x="111618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5" name="Shape 207"/>
            <p:cNvSpPr/>
            <p:nvPr/>
          </p:nvSpPr>
          <p:spPr>
            <a:xfrm>
              <a:off x="174340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6" name="Shape 208"/>
            <p:cNvSpPr/>
            <p:nvPr/>
          </p:nvSpPr>
          <p:spPr>
            <a:xfrm>
              <a:off x="237061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0432" y="2114914"/>
            <a:ext cx="10953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kênh</a:t>
            </a:r>
            <a:r>
              <a:rPr lang="en-US" sz="2800" dirty="0"/>
              <a:t> AWGN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368" y="4988256"/>
            <a:ext cx="10953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n(t</a:t>
            </a:r>
            <a:r>
              <a:rPr lang="en-US" sz="2800" i="1" dirty="0"/>
              <a:t>)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nhiễu</a:t>
            </a:r>
            <a:r>
              <a:rPr lang="en-US" sz="2800" dirty="0"/>
              <a:t> </a:t>
            </a:r>
            <a:r>
              <a:rPr lang="en-US" sz="2800" dirty="0" err="1"/>
              <a:t>trắng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bố</a:t>
            </a:r>
            <a:r>
              <a:rPr lang="en-US" sz="2800" dirty="0"/>
              <a:t> Gauss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bình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0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kênh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i="1" dirty="0"/>
              <a:t>s(t).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2825115" y="2857500"/>
            <a:ext cx="425577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II.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Kênh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AWGN</a:t>
            </a:r>
            <a:endParaRPr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17" name="Shape 194"/>
          <p:cNvGrpSpPr/>
          <p:nvPr/>
        </p:nvGrpSpPr>
        <p:grpSpPr>
          <a:xfrm>
            <a:off x="542677" y="826969"/>
            <a:ext cx="309007" cy="403108"/>
            <a:chOff x="0" y="0"/>
            <a:chExt cx="309006" cy="403107"/>
          </a:xfrm>
        </p:grpSpPr>
        <p:sp>
          <p:nvSpPr>
            <p:cNvPr id="203" name="Shape 195"/>
            <p:cNvSpPr/>
            <p:nvPr/>
          </p:nvSpPr>
          <p:spPr>
            <a:xfrm>
              <a:off x="24903" y="52571"/>
              <a:ext cx="284104" cy="350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63"/>
                  </a:moveTo>
                  <a:lnTo>
                    <a:pt x="35" y="20634"/>
                  </a:lnTo>
                  <a:lnTo>
                    <a:pt x="69" y="20832"/>
                  </a:lnTo>
                  <a:lnTo>
                    <a:pt x="176" y="21032"/>
                  </a:lnTo>
                  <a:lnTo>
                    <a:pt x="315" y="21230"/>
                  </a:lnTo>
                  <a:lnTo>
                    <a:pt x="420" y="21344"/>
                  </a:lnTo>
                  <a:lnTo>
                    <a:pt x="560" y="21430"/>
                  </a:lnTo>
                  <a:lnTo>
                    <a:pt x="701" y="21486"/>
                  </a:lnTo>
                  <a:lnTo>
                    <a:pt x="877" y="21543"/>
                  </a:lnTo>
                  <a:lnTo>
                    <a:pt x="1087" y="21600"/>
                  </a:lnTo>
                  <a:lnTo>
                    <a:pt x="20935" y="21600"/>
                  </a:lnTo>
                  <a:lnTo>
                    <a:pt x="21040" y="21571"/>
                  </a:lnTo>
                  <a:lnTo>
                    <a:pt x="21216" y="21486"/>
                  </a:lnTo>
                  <a:lnTo>
                    <a:pt x="21355" y="21344"/>
                  </a:lnTo>
                  <a:lnTo>
                    <a:pt x="21460" y="21173"/>
                  </a:lnTo>
                  <a:lnTo>
                    <a:pt x="21531" y="20975"/>
                  </a:lnTo>
                  <a:lnTo>
                    <a:pt x="21565" y="20747"/>
                  </a:lnTo>
                  <a:lnTo>
                    <a:pt x="21600" y="20349"/>
                  </a:lnTo>
                  <a:lnTo>
                    <a:pt x="21600" y="398"/>
                  </a:lnTo>
                  <a:lnTo>
                    <a:pt x="21565" y="256"/>
                  </a:lnTo>
                  <a:lnTo>
                    <a:pt x="21531" y="170"/>
                  </a:lnTo>
                  <a:lnTo>
                    <a:pt x="21460" y="85"/>
                  </a:lnTo>
                  <a:lnTo>
                    <a:pt x="21355" y="57"/>
                  </a:lnTo>
                  <a:lnTo>
                    <a:pt x="21216" y="28"/>
                  </a:lnTo>
                  <a:lnTo>
                    <a:pt x="2083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4" name="Shape 196"/>
            <p:cNvSpPr/>
            <p:nvPr/>
          </p:nvSpPr>
          <p:spPr>
            <a:xfrm>
              <a:off x="0" y="19355"/>
              <a:ext cx="285960" cy="350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84" y="0"/>
                  </a:moveTo>
                  <a:lnTo>
                    <a:pt x="1114" y="0"/>
                  </a:lnTo>
                  <a:lnTo>
                    <a:pt x="905" y="29"/>
                  </a:lnTo>
                  <a:lnTo>
                    <a:pt x="697" y="86"/>
                  </a:lnTo>
                  <a:lnTo>
                    <a:pt x="488" y="142"/>
                  </a:lnTo>
                  <a:lnTo>
                    <a:pt x="313" y="257"/>
                  </a:lnTo>
                  <a:lnTo>
                    <a:pt x="173" y="398"/>
                  </a:lnTo>
                  <a:lnTo>
                    <a:pt x="104" y="569"/>
                  </a:lnTo>
                  <a:lnTo>
                    <a:pt x="34" y="740"/>
                  </a:lnTo>
                  <a:lnTo>
                    <a:pt x="0" y="910"/>
                  </a:lnTo>
                  <a:lnTo>
                    <a:pt x="0" y="20691"/>
                  </a:lnTo>
                  <a:lnTo>
                    <a:pt x="34" y="20861"/>
                  </a:lnTo>
                  <a:lnTo>
                    <a:pt x="104" y="21032"/>
                  </a:lnTo>
                  <a:lnTo>
                    <a:pt x="173" y="21202"/>
                  </a:lnTo>
                  <a:lnTo>
                    <a:pt x="313" y="21344"/>
                  </a:lnTo>
                  <a:lnTo>
                    <a:pt x="488" y="21458"/>
                  </a:lnTo>
                  <a:lnTo>
                    <a:pt x="905" y="21572"/>
                  </a:lnTo>
                  <a:lnTo>
                    <a:pt x="1114" y="21600"/>
                  </a:lnTo>
                  <a:lnTo>
                    <a:pt x="20484" y="21600"/>
                  </a:lnTo>
                  <a:lnTo>
                    <a:pt x="20693" y="21572"/>
                  </a:lnTo>
                  <a:lnTo>
                    <a:pt x="20903" y="21515"/>
                  </a:lnTo>
                  <a:lnTo>
                    <a:pt x="21112" y="21458"/>
                  </a:lnTo>
                  <a:lnTo>
                    <a:pt x="21285" y="21344"/>
                  </a:lnTo>
                  <a:lnTo>
                    <a:pt x="21425" y="21202"/>
                  </a:lnTo>
                  <a:lnTo>
                    <a:pt x="21496" y="21032"/>
                  </a:lnTo>
                  <a:lnTo>
                    <a:pt x="21564" y="20861"/>
                  </a:lnTo>
                  <a:lnTo>
                    <a:pt x="21600" y="20691"/>
                  </a:lnTo>
                  <a:lnTo>
                    <a:pt x="21600" y="910"/>
                  </a:lnTo>
                  <a:lnTo>
                    <a:pt x="21564" y="740"/>
                  </a:lnTo>
                  <a:lnTo>
                    <a:pt x="21496" y="569"/>
                  </a:lnTo>
                  <a:lnTo>
                    <a:pt x="21425" y="398"/>
                  </a:lnTo>
                  <a:lnTo>
                    <a:pt x="21285" y="257"/>
                  </a:lnTo>
                  <a:lnTo>
                    <a:pt x="21112" y="142"/>
                  </a:lnTo>
                  <a:lnTo>
                    <a:pt x="20903" y="86"/>
                  </a:lnTo>
                  <a:lnTo>
                    <a:pt x="20693" y="29"/>
                  </a:lnTo>
                  <a:lnTo>
                    <a:pt x="20484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5" name="Shape 197"/>
            <p:cNvSpPr/>
            <p:nvPr/>
          </p:nvSpPr>
          <p:spPr>
            <a:xfrm>
              <a:off x="156349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388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6" name="Shape 198"/>
            <p:cNvSpPr/>
            <p:nvPr/>
          </p:nvSpPr>
          <p:spPr>
            <a:xfrm>
              <a:off x="93627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38" y="288"/>
                  </a:lnTo>
                  <a:lnTo>
                    <a:pt x="14887" y="875"/>
                  </a:lnTo>
                  <a:lnTo>
                    <a:pt x="16925" y="1750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25" y="19850"/>
                  </a:lnTo>
                  <a:lnTo>
                    <a:pt x="14887" y="20725"/>
                  </a:lnTo>
                  <a:lnTo>
                    <a:pt x="12838" y="21312"/>
                  </a:lnTo>
                  <a:lnTo>
                    <a:pt x="10800" y="21600"/>
                  </a:lnTo>
                  <a:lnTo>
                    <a:pt x="8750" y="21312"/>
                  </a:lnTo>
                  <a:lnTo>
                    <a:pt x="6713" y="20725"/>
                  </a:lnTo>
                  <a:lnTo>
                    <a:pt x="4663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3212" y="3212"/>
                  </a:lnTo>
                  <a:lnTo>
                    <a:pt x="4663" y="1750"/>
                  </a:lnTo>
                  <a:lnTo>
                    <a:pt x="6713" y="875"/>
                  </a:lnTo>
                  <a:lnTo>
                    <a:pt x="8750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7" name="Shape 199"/>
            <p:cNvSpPr/>
            <p:nvPr/>
          </p:nvSpPr>
          <p:spPr>
            <a:xfrm>
              <a:off x="30887" y="22593"/>
              <a:ext cx="34147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00" y="8762"/>
                  </a:lnTo>
                  <a:lnTo>
                    <a:pt x="875" y="6713"/>
                  </a:lnTo>
                  <a:lnTo>
                    <a:pt x="1761" y="4675"/>
                  </a:lnTo>
                  <a:lnTo>
                    <a:pt x="3211" y="3212"/>
                  </a:lnTo>
                  <a:lnTo>
                    <a:pt x="4672" y="1750"/>
                  </a:lnTo>
                  <a:lnTo>
                    <a:pt x="6721" y="875"/>
                  </a:lnTo>
                  <a:lnTo>
                    <a:pt x="8757" y="288"/>
                  </a:lnTo>
                  <a:lnTo>
                    <a:pt x="10806" y="0"/>
                  </a:lnTo>
                  <a:lnTo>
                    <a:pt x="12843" y="288"/>
                  </a:lnTo>
                  <a:lnTo>
                    <a:pt x="14891" y="875"/>
                  </a:lnTo>
                  <a:lnTo>
                    <a:pt x="16928" y="1750"/>
                  </a:lnTo>
                  <a:lnTo>
                    <a:pt x="19851" y="4675"/>
                  </a:lnTo>
                  <a:lnTo>
                    <a:pt x="20725" y="6713"/>
                  </a:lnTo>
                  <a:lnTo>
                    <a:pt x="21300" y="8762"/>
                  </a:lnTo>
                  <a:lnTo>
                    <a:pt x="21600" y="10800"/>
                  </a:lnTo>
                  <a:lnTo>
                    <a:pt x="21300" y="12850"/>
                  </a:lnTo>
                  <a:lnTo>
                    <a:pt x="20725" y="14887"/>
                  </a:lnTo>
                  <a:lnTo>
                    <a:pt x="19851" y="16937"/>
                  </a:lnTo>
                  <a:lnTo>
                    <a:pt x="18389" y="18388"/>
                  </a:lnTo>
                  <a:lnTo>
                    <a:pt x="16928" y="19850"/>
                  </a:lnTo>
                  <a:lnTo>
                    <a:pt x="14891" y="20725"/>
                  </a:lnTo>
                  <a:lnTo>
                    <a:pt x="12843" y="21312"/>
                  </a:lnTo>
                  <a:lnTo>
                    <a:pt x="10806" y="21600"/>
                  </a:lnTo>
                  <a:lnTo>
                    <a:pt x="8757" y="21312"/>
                  </a:lnTo>
                  <a:lnTo>
                    <a:pt x="6721" y="20725"/>
                  </a:lnTo>
                  <a:lnTo>
                    <a:pt x="4672" y="19850"/>
                  </a:lnTo>
                  <a:lnTo>
                    <a:pt x="1761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8" name="Shape 200"/>
            <p:cNvSpPr/>
            <p:nvPr/>
          </p:nvSpPr>
          <p:spPr>
            <a:xfrm flipH="1">
              <a:off x="45185" y="261964"/>
              <a:ext cx="101469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9" name="Shape 201"/>
            <p:cNvSpPr/>
            <p:nvPr/>
          </p:nvSpPr>
          <p:spPr>
            <a:xfrm flipH="1" flipV="1">
              <a:off x="45185" y="219999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0" name="Shape 202"/>
            <p:cNvSpPr/>
            <p:nvPr/>
          </p:nvSpPr>
          <p:spPr>
            <a:xfrm flipH="1" flipV="1">
              <a:off x="45185" y="178487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1" name="Shape 203"/>
            <p:cNvSpPr/>
            <p:nvPr/>
          </p:nvSpPr>
          <p:spPr>
            <a:xfrm flipH="1" flipV="1">
              <a:off x="45185" y="136521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2" name="Shape 204"/>
            <p:cNvSpPr/>
            <p:nvPr/>
          </p:nvSpPr>
          <p:spPr>
            <a:xfrm>
              <a:off x="219070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  <a:lnTo>
                    <a:pt x="300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400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3" name="Shape 205"/>
            <p:cNvSpPr/>
            <p:nvPr/>
          </p:nvSpPr>
          <p:spPr>
            <a:xfrm flipH="1">
              <a:off x="48878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4" name="Shape 206"/>
            <p:cNvSpPr/>
            <p:nvPr/>
          </p:nvSpPr>
          <p:spPr>
            <a:xfrm>
              <a:off x="111618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5" name="Shape 207"/>
            <p:cNvSpPr/>
            <p:nvPr/>
          </p:nvSpPr>
          <p:spPr>
            <a:xfrm>
              <a:off x="174340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6" name="Shape 208"/>
            <p:cNvSpPr/>
            <p:nvPr/>
          </p:nvSpPr>
          <p:spPr>
            <a:xfrm>
              <a:off x="237061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0432" y="2114914"/>
            <a:ext cx="10953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AWGN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2"/>
          <a:stretch>
            <a:fillRect/>
          </a:stretch>
        </p:blipFill>
        <p:spPr>
          <a:xfrm>
            <a:off x="2848482" y="2638134"/>
            <a:ext cx="5957189" cy="34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7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II.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Điều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chế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biên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độ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số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ASK</a:t>
            </a:r>
            <a:endParaRPr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17" name="Shape 194"/>
          <p:cNvGrpSpPr/>
          <p:nvPr/>
        </p:nvGrpSpPr>
        <p:grpSpPr>
          <a:xfrm>
            <a:off x="542677" y="826969"/>
            <a:ext cx="309007" cy="403108"/>
            <a:chOff x="0" y="0"/>
            <a:chExt cx="309006" cy="403107"/>
          </a:xfrm>
        </p:grpSpPr>
        <p:sp>
          <p:nvSpPr>
            <p:cNvPr id="203" name="Shape 195"/>
            <p:cNvSpPr/>
            <p:nvPr/>
          </p:nvSpPr>
          <p:spPr>
            <a:xfrm>
              <a:off x="24903" y="52571"/>
              <a:ext cx="284104" cy="350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63"/>
                  </a:moveTo>
                  <a:lnTo>
                    <a:pt x="35" y="20634"/>
                  </a:lnTo>
                  <a:lnTo>
                    <a:pt x="69" y="20832"/>
                  </a:lnTo>
                  <a:lnTo>
                    <a:pt x="176" y="21032"/>
                  </a:lnTo>
                  <a:lnTo>
                    <a:pt x="315" y="21230"/>
                  </a:lnTo>
                  <a:lnTo>
                    <a:pt x="420" y="21344"/>
                  </a:lnTo>
                  <a:lnTo>
                    <a:pt x="560" y="21430"/>
                  </a:lnTo>
                  <a:lnTo>
                    <a:pt x="701" y="21486"/>
                  </a:lnTo>
                  <a:lnTo>
                    <a:pt x="877" y="21543"/>
                  </a:lnTo>
                  <a:lnTo>
                    <a:pt x="1087" y="21600"/>
                  </a:lnTo>
                  <a:lnTo>
                    <a:pt x="20935" y="21600"/>
                  </a:lnTo>
                  <a:lnTo>
                    <a:pt x="21040" y="21571"/>
                  </a:lnTo>
                  <a:lnTo>
                    <a:pt x="21216" y="21486"/>
                  </a:lnTo>
                  <a:lnTo>
                    <a:pt x="21355" y="21344"/>
                  </a:lnTo>
                  <a:lnTo>
                    <a:pt x="21460" y="21173"/>
                  </a:lnTo>
                  <a:lnTo>
                    <a:pt x="21531" y="20975"/>
                  </a:lnTo>
                  <a:lnTo>
                    <a:pt x="21565" y="20747"/>
                  </a:lnTo>
                  <a:lnTo>
                    <a:pt x="21600" y="20349"/>
                  </a:lnTo>
                  <a:lnTo>
                    <a:pt x="21600" y="398"/>
                  </a:lnTo>
                  <a:lnTo>
                    <a:pt x="21565" y="256"/>
                  </a:lnTo>
                  <a:lnTo>
                    <a:pt x="21531" y="170"/>
                  </a:lnTo>
                  <a:lnTo>
                    <a:pt x="21460" y="85"/>
                  </a:lnTo>
                  <a:lnTo>
                    <a:pt x="21355" y="57"/>
                  </a:lnTo>
                  <a:lnTo>
                    <a:pt x="21216" y="28"/>
                  </a:lnTo>
                  <a:lnTo>
                    <a:pt x="2083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4" name="Shape 196"/>
            <p:cNvSpPr/>
            <p:nvPr/>
          </p:nvSpPr>
          <p:spPr>
            <a:xfrm>
              <a:off x="0" y="19355"/>
              <a:ext cx="285960" cy="350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84" y="0"/>
                  </a:moveTo>
                  <a:lnTo>
                    <a:pt x="1114" y="0"/>
                  </a:lnTo>
                  <a:lnTo>
                    <a:pt x="905" y="29"/>
                  </a:lnTo>
                  <a:lnTo>
                    <a:pt x="697" y="86"/>
                  </a:lnTo>
                  <a:lnTo>
                    <a:pt x="488" y="142"/>
                  </a:lnTo>
                  <a:lnTo>
                    <a:pt x="313" y="257"/>
                  </a:lnTo>
                  <a:lnTo>
                    <a:pt x="173" y="398"/>
                  </a:lnTo>
                  <a:lnTo>
                    <a:pt x="104" y="569"/>
                  </a:lnTo>
                  <a:lnTo>
                    <a:pt x="34" y="740"/>
                  </a:lnTo>
                  <a:lnTo>
                    <a:pt x="0" y="910"/>
                  </a:lnTo>
                  <a:lnTo>
                    <a:pt x="0" y="20691"/>
                  </a:lnTo>
                  <a:lnTo>
                    <a:pt x="34" y="20861"/>
                  </a:lnTo>
                  <a:lnTo>
                    <a:pt x="104" y="21032"/>
                  </a:lnTo>
                  <a:lnTo>
                    <a:pt x="173" y="21202"/>
                  </a:lnTo>
                  <a:lnTo>
                    <a:pt x="313" y="21344"/>
                  </a:lnTo>
                  <a:lnTo>
                    <a:pt x="488" y="21458"/>
                  </a:lnTo>
                  <a:lnTo>
                    <a:pt x="905" y="21572"/>
                  </a:lnTo>
                  <a:lnTo>
                    <a:pt x="1114" y="21600"/>
                  </a:lnTo>
                  <a:lnTo>
                    <a:pt x="20484" y="21600"/>
                  </a:lnTo>
                  <a:lnTo>
                    <a:pt x="20693" y="21572"/>
                  </a:lnTo>
                  <a:lnTo>
                    <a:pt x="20903" y="21515"/>
                  </a:lnTo>
                  <a:lnTo>
                    <a:pt x="21112" y="21458"/>
                  </a:lnTo>
                  <a:lnTo>
                    <a:pt x="21285" y="21344"/>
                  </a:lnTo>
                  <a:lnTo>
                    <a:pt x="21425" y="21202"/>
                  </a:lnTo>
                  <a:lnTo>
                    <a:pt x="21496" y="21032"/>
                  </a:lnTo>
                  <a:lnTo>
                    <a:pt x="21564" y="20861"/>
                  </a:lnTo>
                  <a:lnTo>
                    <a:pt x="21600" y="20691"/>
                  </a:lnTo>
                  <a:lnTo>
                    <a:pt x="21600" y="910"/>
                  </a:lnTo>
                  <a:lnTo>
                    <a:pt x="21564" y="740"/>
                  </a:lnTo>
                  <a:lnTo>
                    <a:pt x="21496" y="569"/>
                  </a:lnTo>
                  <a:lnTo>
                    <a:pt x="21425" y="398"/>
                  </a:lnTo>
                  <a:lnTo>
                    <a:pt x="21285" y="257"/>
                  </a:lnTo>
                  <a:lnTo>
                    <a:pt x="21112" y="142"/>
                  </a:lnTo>
                  <a:lnTo>
                    <a:pt x="20903" y="86"/>
                  </a:lnTo>
                  <a:lnTo>
                    <a:pt x="20693" y="29"/>
                  </a:lnTo>
                  <a:lnTo>
                    <a:pt x="20484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5" name="Shape 197"/>
            <p:cNvSpPr/>
            <p:nvPr/>
          </p:nvSpPr>
          <p:spPr>
            <a:xfrm>
              <a:off x="156349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388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6" name="Shape 198"/>
            <p:cNvSpPr/>
            <p:nvPr/>
          </p:nvSpPr>
          <p:spPr>
            <a:xfrm>
              <a:off x="93627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38" y="288"/>
                  </a:lnTo>
                  <a:lnTo>
                    <a:pt x="14887" y="875"/>
                  </a:lnTo>
                  <a:lnTo>
                    <a:pt x="16925" y="1750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25" y="19850"/>
                  </a:lnTo>
                  <a:lnTo>
                    <a:pt x="14887" y="20725"/>
                  </a:lnTo>
                  <a:lnTo>
                    <a:pt x="12838" y="21312"/>
                  </a:lnTo>
                  <a:lnTo>
                    <a:pt x="10800" y="21600"/>
                  </a:lnTo>
                  <a:lnTo>
                    <a:pt x="8750" y="21312"/>
                  </a:lnTo>
                  <a:lnTo>
                    <a:pt x="6713" y="20725"/>
                  </a:lnTo>
                  <a:lnTo>
                    <a:pt x="4663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3212" y="3212"/>
                  </a:lnTo>
                  <a:lnTo>
                    <a:pt x="4663" y="1750"/>
                  </a:lnTo>
                  <a:lnTo>
                    <a:pt x="6713" y="875"/>
                  </a:lnTo>
                  <a:lnTo>
                    <a:pt x="8750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7" name="Shape 199"/>
            <p:cNvSpPr/>
            <p:nvPr/>
          </p:nvSpPr>
          <p:spPr>
            <a:xfrm>
              <a:off x="30887" y="22593"/>
              <a:ext cx="34147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00" y="8762"/>
                  </a:lnTo>
                  <a:lnTo>
                    <a:pt x="875" y="6713"/>
                  </a:lnTo>
                  <a:lnTo>
                    <a:pt x="1761" y="4675"/>
                  </a:lnTo>
                  <a:lnTo>
                    <a:pt x="3211" y="3212"/>
                  </a:lnTo>
                  <a:lnTo>
                    <a:pt x="4672" y="1750"/>
                  </a:lnTo>
                  <a:lnTo>
                    <a:pt x="6721" y="875"/>
                  </a:lnTo>
                  <a:lnTo>
                    <a:pt x="8757" y="288"/>
                  </a:lnTo>
                  <a:lnTo>
                    <a:pt x="10806" y="0"/>
                  </a:lnTo>
                  <a:lnTo>
                    <a:pt x="12843" y="288"/>
                  </a:lnTo>
                  <a:lnTo>
                    <a:pt x="14891" y="875"/>
                  </a:lnTo>
                  <a:lnTo>
                    <a:pt x="16928" y="1750"/>
                  </a:lnTo>
                  <a:lnTo>
                    <a:pt x="19851" y="4675"/>
                  </a:lnTo>
                  <a:lnTo>
                    <a:pt x="20725" y="6713"/>
                  </a:lnTo>
                  <a:lnTo>
                    <a:pt x="21300" y="8762"/>
                  </a:lnTo>
                  <a:lnTo>
                    <a:pt x="21600" y="10800"/>
                  </a:lnTo>
                  <a:lnTo>
                    <a:pt x="21300" y="12850"/>
                  </a:lnTo>
                  <a:lnTo>
                    <a:pt x="20725" y="14887"/>
                  </a:lnTo>
                  <a:lnTo>
                    <a:pt x="19851" y="16937"/>
                  </a:lnTo>
                  <a:lnTo>
                    <a:pt x="18389" y="18388"/>
                  </a:lnTo>
                  <a:lnTo>
                    <a:pt x="16928" y="19850"/>
                  </a:lnTo>
                  <a:lnTo>
                    <a:pt x="14891" y="20725"/>
                  </a:lnTo>
                  <a:lnTo>
                    <a:pt x="12843" y="21312"/>
                  </a:lnTo>
                  <a:lnTo>
                    <a:pt x="10806" y="21600"/>
                  </a:lnTo>
                  <a:lnTo>
                    <a:pt x="8757" y="21312"/>
                  </a:lnTo>
                  <a:lnTo>
                    <a:pt x="6721" y="20725"/>
                  </a:lnTo>
                  <a:lnTo>
                    <a:pt x="4672" y="19850"/>
                  </a:lnTo>
                  <a:lnTo>
                    <a:pt x="1761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8" name="Shape 200"/>
            <p:cNvSpPr/>
            <p:nvPr/>
          </p:nvSpPr>
          <p:spPr>
            <a:xfrm flipH="1">
              <a:off x="45185" y="261964"/>
              <a:ext cx="101469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09" name="Shape 201"/>
            <p:cNvSpPr/>
            <p:nvPr/>
          </p:nvSpPr>
          <p:spPr>
            <a:xfrm flipH="1" flipV="1">
              <a:off x="45185" y="219999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0" name="Shape 202"/>
            <p:cNvSpPr/>
            <p:nvPr/>
          </p:nvSpPr>
          <p:spPr>
            <a:xfrm flipH="1" flipV="1">
              <a:off x="45185" y="178487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1" name="Shape 203"/>
            <p:cNvSpPr/>
            <p:nvPr/>
          </p:nvSpPr>
          <p:spPr>
            <a:xfrm flipH="1" flipV="1">
              <a:off x="45185" y="136521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2" name="Shape 204"/>
            <p:cNvSpPr/>
            <p:nvPr/>
          </p:nvSpPr>
          <p:spPr>
            <a:xfrm>
              <a:off x="219070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  <a:lnTo>
                    <a:pt x="300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400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3" name="Shape 205"/>
            <p:cNvSpPr/>
            <p:nvPr/>
          </p:nvSpPr>
          <p:spPr>
            <a:xfrm flipH="1">
              <a:off x="48878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4" name="Shape 206"/>
            <p:cNvSpPr/>
            <p:nvPr/>
          </p:nvSpPr>
          <p:spPr>
            <a:xfrm>
              <a:off x="111618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5" name="Shape 207"/>
            <p:cNvSpPr/>
            <p:nvPr/>
          </p:nvSpPr>
          <p:spPr>
            <a:xfrm>
              <a:off x="174340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16" name="Shape 208"/>
            <p:cNvSpPr/>
            <p:nvPr/>
          </p:nvSpPr>
          <p:spPr>
            <a:xfrm>
              <a:off x="237061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70432" y="2114914"/>
                <a:ext cx="1095390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/>
                  <a:t>Nếu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độ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sóng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mang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tỷ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lệ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hiệu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sở</a:t>
                </a:r>
                <a:r>
                  <a:rPr lang="en-US" sz="2800" dirty="0"/>
                  <a:t> p(t)-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xung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cực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thì</a:t>
                </a:r>
                <a:r>
                  <a:rPr lang="en-US" sz="2800" dirty="0"/>
                  <a:t> ta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dạng</a:t>
                </a:r>
                <a:r>
                  <a:rPr lang="en-US" sz="2800" dirty="0"/>
                  <a:t> p(t)cos(2π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/>
                          <m:t>f</m:t>
                        </m:r>
                      </m:e>
                      <m:sub>
                        <m:r>
                          <a:rPr lang="en-US" sz="2800"/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t), </a:t>
                </a:r>
                <a:r>
                  <a:rPr lang="en-US" sz="2800" dirty="0" err="1"/>
                  <a:t>gọi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hiệu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điều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chế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độ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(ASK). 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2" y="2114914"/>
                <a:ext cx="10953906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169" t="-6410" r="-116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28" y="4264497"/>
            <a:ext cx="3666868" cy="1248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196582" y="5879427"/>
                <a:ext cx="2043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0≤ t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82" y="5879427"/>
                <a:ext cx="204318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81" t="-9836" r="-148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24123" y="3181123"/>
                <a:ext cx="11300215" cy="1083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45"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-US" sz="2800" dirty="0" err="1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sz="28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thống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ASK </a:t>
                </a:r>
                <a:r>
                  <a:rPr lang="en-US" sz="28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ký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hiệu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các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hiệu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biểu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diễn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các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bit     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nhị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phân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0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tương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ứng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định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nghĩa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như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sau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23" y="3181123"/>
                <a:ext cx="11300215" cy="1083374"/>
              </a:xfrm>
              <a:prstGeom prst="rect">
                <a:avLst/>
              </a:prstGeom>
              <a:blipFill rotWithShape="0">
                <a:blip r:embed="rId5"/>
                <a:stretch>
                  <a:fillRect l="-1079" t="-3933" r="-1133" b="-1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98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II.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Điều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chế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biên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độ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số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ASK</a:t>
            </a:r>
            <a:endParaRPr sz="40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17" name="Shape 194"/>
          <p:cNvGrpSpPr/>
          <p:nvPr/>
        </p:nvGrpSpPr>
        <p:grpSpPr>
          <a:xfrm>
            <a:off x="542677" y="826969"/>
            <a:ext cx="309007" cy="403108"/>
            <a:chOff x="0" y="0"/>
            <a:chExt cx="309006" cy="403107"/>
          </a:xfrm>
        </p:grpSpPr>
        <p:sp>
          <p:nvSpPr>
            <p:cNvPr id="203" name="Shape 195"/>
            <p:cNvSpPr/>
            <p:nvPr/>
          </p:nvSpPr>
          <p:spPr>
            <a:xfrm>
              <a:off x="24903" y="52571"/>
              <a:ext cx="284104" cy="350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63"/>
                  </a:moveTo>
                  <a:lnTo>
                    <a:pt x="35" y="20634"/>
                  </a:lnTo>
                  <a:lnTo>
                    <a:pt x="69" y="20832"/>
                  </a:lnTo>
                  <a:lnTo>
                    <a:pt x="176" y="21032"/>
                  </a:lnTo>
                  <a:lnTo>
                    <a:pt x="315" y="21230"/>
                  </a:lnTo>
                  <a:lnTo>
                    <a:pt x="420" y="21344"/>
                  </a:lnTo>
                  <a:lnTo>
                    <a:pt x="560" y="21430"/>
                  </a:lnTo>
                  <a:lnTo>
                    <a:pt x="701" y="21486"/>
                  </a:lnTo>
                  <a:lnTo>
                    <a:pt x="877" y="21543"/>
                  </a:lnTo>
                  <a:lnTo>
                    <a:pt x="1087" y="21600"/>
                  </a:lnTo>
                  <a:lnTo>
                    <a:pt x="20935" y="21600"/>
                  </a:lnTo>
                  <a:lnTo>
                    <a:pt x="21040" y="21571"/>
                  </a:lnTo>
                  <a:lnTo>
                    <a:pt x="21216" y="21486"/>
                  </a:lnTo>
                  <a:lnTo>
                    <a:pt x="21355" y="21344"/>
                  </a:lnTo>
                  <a:lnTo>
                    <a:pt x="21460" y="21173"/>
                  </a:lnTo>
                  <a:lnTo>
                    <a:pt x="21531" y="20975"/>
                  </a:lnTo>
                  <a:lnTo>
                    <a:pt x="21565" y="20747"/>
                  </a:lnTo>
                  <a:lnTo>
                    <a:pt x="21600" y="20349"/>
                  </a:lnTo>
                  <a:lnTo>
                    <a:pt x="21600" y="398"/>
                  </a:lnTo>
                  <a:lnTo>
                    <a:pt x="21565" y="256"/>
                  </a:lnTo>
                  <a:lnTo>
                    <a:pt x="21531" y="170"/>
                  </a:lnTo>
                  <a:lnTo>
                    <a:pt x="21460" y="85"/>
                  </a:lnTo>
                  <a:lnTo>
                    <a:pt x="21355" y="57"/>
                  </a:lnTo>
                  <a:lnTo>
                    <a:pt x="21216" y="28"/>
                  </a:lnTo>
                  <a:lnTo>
                    <a:pt x="2083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Shape 196"/>
            <p:cNvSpPr/>
            <p:nvPr/>
          </p:nvSpPr>
          <p:spPr>
            <a:xfrm>
              <a:off x="0" y="19355"/>
              <a:ext cx="285960" cy="350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84" y="0"/>
                  </a:moveTo>
                  <a:lnTo>
                    <a:pt x="1114" y="0"/>
                  </a:lnTo>
                  <a:lnTo>
                    <a:pt x="905" y="29"/>
                  </a:lnTo>
                  <a:lnTo>
                    <a:pt x="697" y="86"/>
                  </a:lnTo>
                  <a:lnTo>
                    <a:pt x="488" y="142"/>
                  </a:lnTo>
                  <a:lnTo>
                    <a:pt x="313" y="257"/>
                  </a:lnTo>
                  <a:lnTo>
                    <a:pt x="173" y="398"/>
                  </a:lnTo>
                  <a:lnTo>
                    <a:pt x="104" y="569"/>
                  </a:lnTo>
                  <a:lnTo>
                    <a:pt x="34" y="740"/>
                  </a:lnTo>
                  <a:lnTo>
                    <a:pt x="0" y="910"/>
                  </a:lnTo>
                  <a:lnTo>
                    <a:pt x="0" y="20691"/>
                  </a:lnTo>
                  <a:lnTo>
                    <a:pt x="34" y="20861"/>
                  </a:lnTo>
                  <a:lnTo>
                    <a:pt x="104" y="21032"/>
                  </a:lnTo>
                  <a:lnTo>
                    <a:pt x="173" y="21202"/>
                  </a:lnTo>
                  <a:lnTo>
                    <a:pt x="313" y="21344"/>
                  </a:lnTo>
                  <a:lnTo>
                    <a:pt x="488" y="21458"/>
                  </a:lnTo>
                  <a:lnTo>
                    <a:pt x="905" y="21572"/>
                  </a:lnTo>
                  <a:lnTo>
                    <a:pt x="1114" y="21600"/>
                  </a:lnTo>
                  <a:lnTo>
                    <a:pt x="20484" y="21600"/>
                  </a:lnTo>
                  <a:lnTo>
                    <a:pt x="20693" y="21572"/>
                  </a:lnTo>
                  <a:lnTo>
                    <a:pt x="20903" y="21515"/>
                  </a:lnTo>
                  <a:lnTo>
                    <a:pt x="21112" y="21458"/>
                  </a:lnTo>
                  <a:lnTo>
                    <a:pt x="21285" y="21344"/>
                  </a:lnTo>
                  <a:lnTo>
                    <a:pt x="21425" y="21202"/>
                  </a:lnTo>
                  <a:lnTo>
                    <a:pt x="21496" y="21032"/>
                  </a:lnTo>
                  <a:lnTo>
                    <a:pt x="21564" y="20861"/>
                  </a:lnTo>
                  <a:lnTo>
                    <a:pt x="21600" y="20691"/>
                  </a:lnTo>
                  <a:lnTo>
                    <a:pt x="21600" y="910"/>
                  </a:lnTo>
                  <a:lnTo>
                    <a:pt x="21564" y="740"/>
                  </a:lnTo>
                  <a:lnTo>
                    <a:pt x="21496" y="569"/>
                  </a:lnTo>
                  <a:lnTo>
                    <a:pt x="21425" y="398"/>
                  </a:lnTo>
                  <a:lnTo>
                    <a:pt x="21285" y="257"/>
                  </a:lnTo>
                  <a:lnTo>
                    <a:pt x="21112" y="142"/>
                  </a:lnTo>
                  <a:lnTo>
                    <a:pt x="20903" y="86"/>
                  </a:lnTo>
                  <a:lnTo>
                    <a:pt x="20693" y="29"/>
                  </a:lnTo>
                  <a:lnTo>
                    <a:pt x="20484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Shape 197"/>
            <p:cNvSpPr/>
            <p:nvPr/>
          </p:nvSpPr>
          <p:spPr>
            <a:xfrm>
              <a:off x="156349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388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Shape 198"/>
            <p:cNvSpPr/>
            <p:nvPr/>
          </p:nvSpPr>
          <p:spPr>
            <a:xfrm>
              <a:off x="93627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38" y="288"/>
                  </a:lnTo>
                  <a:lnTo>
                    <a:pt x="14887" y="875"/>
                  </a:lnTo>
                  <a:lnTo>
                    <a:pt x="16925" y="1750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25" y="19850"/>
                  </a:lnTo>
                  <a:lnTo>
                    <a:pt x="14887" y="20725"/>
                  </a:lnTo>
                  <a:lnTo>
                    <a:pt x="12838" y="21312"/>
                  </a:lnTo>
                  <a:lnTo>
                    <a:pt x="10800" y="21600"/>
                  </a:lnTo>
                  <a:lnTo>
                    <a:pt x="8750" y="21312"/>
                  </a:lnTo>
                  <a:lnTo>
                    <a:pt x="6713" y="20725"/>
                  </a:lnTo>
                  <a:lnTo>
                    <a:pt x="4663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3212" y="3212"/>
                  </a:lnTo>
                  <a:lnTo>
                    <a:pt x="4663" y="1750"/>
                  </a:lnTo>
                  <a:lnTo>
                    <a:pt x="6713" y="875"/>
                  </a:lnTo>
                  <a:lnTo>
                    <a:pt x="8750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Shape 199"/>
            <p:cNvSpPr/>
            <p:nvPr/>
          </p:nvSpPr>
          <p:spPr>
            <a:xfrm>
              <a:off x="30887" y="22593"/>
              <a:ext cx="34147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00" y="8762"/>
                  </a:lnTo>
                  <a:lnTo>
                    <a:pt x="875" y="6713"/>
                  </a:lnTo>
                  <a:lnTo>
                    <a:pt x="1761" y="4675"/>
                  </a:lnTo>
                  <a:lnTo>
                    <a:pt x="3211" y="3212"/>
                  </a:lnTo>
                  <a:lnTo>
                    <a:pt x="4672" y="1750"/>
                  </a:lnTo>
                  <a:lnTo>
                    <a:pt x="6721" y="875"/>
                  </a:lnTo>
                  <a:lnTo>
                    <a:pt x="8757" y="288"/>
                  </a:lnTo>
                  <a:lnTo>
                    <a:pt x="10806" y="0"/>
                  </a:lnTo>
                  <a:lnTo>
                    <a:pt x="12843" y="288"/>
                  </a:lnTo>
                  <a:lnTo>
                    <a:pt x="14891" y="875"/>
                  </a:lnTo>
                  <a:lnTo>
                    <a:pt x="16928" y="1750"/>
                  </a:lnTo>
                  <a:lnTo>
                    <a:pt x="19851" y="4675"/>
                  </a:lnTo>
                  <a:lnTo>
                    <a:pt x="20725" y="6713"/>
                  </a:lnTo>
                  <a:lnTo>
                    <a:pt x="21300" y="8762"/>
                  </a:lnTo>
                  <a:lnTo>
                    <a:pt x="21600" y="10800"/>
                  </a:lnTo>
                  <a:lnTo>
                    <a:pt x="21300" y="12850"/>
                  </a:lnTo>
                  <a:lnTo>
                    <a:pt x="20725" y="14887"/>
                  </a:lnTo>
                  <a:lnTo>
                    <a:pt x="19851" y="16937"/>
                  </a:lnTo>
                  <a:lnTo>
                    <a:pt x="18389" y="18388"/>
                  </a:lnTo>
                  <a:lnTo>
                    <a:pt x="16928" y="19850"/>
                  </a:lnTo>
                  <a:lnTo>
                    <a:pt x="14891" y="20725"/>
                  </a:lnTo>
                  <a:lnTo>
                    <a:pt x="12843" y="21312"/>
                  </a:lnTo>
                  <a:lnTo>
                    <a:pt x="10806" y="21600"/>
                  </a:lnTo>
                  <a:lnTo>
                    <a:pt x="8757" y="21312"/>
                  </a:lnTo>
                  <a:lnTo>
                    <a:pt x="6721" y="20725"/>
                  </a:lnTo>
                  <a:lnTo>
                    <a:pt x="4672" y="19850"/>
                  </a:lnTo>
                  <a:lnTo>
                    <a:pt x="1761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Shape 200"/>
            <p:cNvSpPr/>
            <p:nvPr/>
          </p:nvSpPr>
          <p:spPr>
            <a:xfrm flipH="1">
              <a:off x="45185" y="261964"/>
              <a:ext cx="101469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Shape 201"/>
            <p:cNvSpPr/>
            <p:nvPr/>
          </p:nvSpPr>
          <p:spPr>
            <a:xfrm flipH="1" flipV="1">
              <a:off x="45185" y="219999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Shape 202"/>
            <p:cNvSpPr/>
            <p:nvPr/>
          </p:nvSpPr>
          <p:spPr>
            <a:xfrm flipH="1" flipV="1">
              <a:off x="45185" y="178487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Shape 203"/>
            <p:cNvSpPr/>
            <p:nvPr/>
          </p:nvSpPr>
          <p:spPr>
            <a:xfrm flipH="1" flipV="1">
              <a:off x="45185" y="136521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Shape 204"/>
            <p:cNvSpPr/>
            <p:nvPr/>
          </p:nvSpPr>
          <p:spPr>
            <a:xfrm>
              <a:off x="219070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  <a:lnTo>
                    <a:pt x="300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400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Shape 205"/>
            <p:cNvSpPr/>
            <p:nvPr/>
          </p:nvSpPr>
          <p:spPr>
            <a:xfrm flipH="1">
              <a:off x="48878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Shape 206"/>
            <p:cNvSpPr/>
            <p:nvPr/>
          </p:nvSpPr>
          <p:spPr>
            <a:xfrm>
              <a:off x="111618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Shape 207"/>
            <p:cNvSpPr/>
            <p:nvPr/>
          </p:nvSpPr>
          <p:spPr>
            <a:xfrm>
              <a:off x="174340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Shape 208"/>
            <p:cNvSpPr/>
            <p:nvPr/>
          </p:nvSpPr>
          <p:spPr>
            <a:xfrm>
              <a:off x="237061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70432" y="1900840"/>
                <a:ext cx="1095390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p(t)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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/>
                          <m:t>ω</m:t>
                        </m:r>
                      </m:e>
                      <m:sub>
                        <m:r>
                          <a:rPr lang="en-US" sz="2800"/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/>
                          <m:t>ω</m:t>
                        </m:r>
                      </m:e>
                      <m:sub>
                        <m:r>
                          <a:rPr lang="en-US" sz="2800"/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2" y="1900840"/>
                <a:ext cx="10953906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169" t="-705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09632" y="3062435"/>
            <a:ext cx="11300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716091" y="3793143"/>
                <a:ext cx="1051280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hân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sóng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ASK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p(t)cos(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t)</a:t>
                </a:r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i="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i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p(t</a:t>
                </a:r>
                <a:r>
                  <a:rPr lang="en-US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cực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1" y="3793143"/>
                <a:ext cx="10512804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159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77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III.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Mô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phỏng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</a:t>
            </a:r>
            <a:endParaRPr sz="40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17" name="Shape 194"/>
          <p:cNvGrpSpPr/>
          <p:nvPr/>
        </p:nvGrpSpPr>
        <p:grpSpPr>
          <a:xfrm>
            <a:off x="542677" y="826969"/>
            <a:ext cx="309007" cy="403108"/>
            <a:chOff x="0" y="0"/>
            <a:chExt cx="309006" cy="403107"/>
          </a:xfrm>
        </p:grpSpPr>
        <p:sp>
          <p:nvSpPr>
            <p:cNvPr id="203" name="Shape 195"/>
            <p:cNvSpPr/>
            <p:nvPr/>
          </p:nvSpPr>
          <p:spPr>
            <a:xfrm>
              <a:off x="24903" y="52571"/>
              <a:ext cx="284104" cy="350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63"/>
                  </a:moveTo>
                  <a:lnTo>
                    <a:pt x="35" y="20634"/>
                  </a:lnTo>
                  <a:lnTo>
                    <a:pt x="69" y="20832"/>
                  </a:lnTo>
                  <a:lnTo>
                    <a:pt x="176" y="21032"/>
                  </a:lnTo>
                  <a:lnTo>
                    <a:pt x="315" y="21230"/>
                  </a:lnTo>
                  <a:lnTo>
                    <a:pt x="420" y="21344"/>
                  </a:lnTo>
                  <a:lnTo>
                    <a:pt x="560" y="21430"/>
                  </a:lnTo>
                  <a:lnTo>
                    <a:pt x="701" y="21486"/>
                  </a:lnTo>
                  <a:lnTo>
                    <a:pt x="877" y="21543"/>
                  </a:lnTo>
                  <a:lnTo>
                    <a:pt x="1087" y="21600"/>
                  </a:lnTo>
                  <a:lnTo>
                    <a:pt x="20935" y="21600"/>
                  </a:lnTo>
                  <a:lnTo>
                    <a:pt x="21040" y="21571"/>
                  </a:lnTo>
                  <a:lnTo>
                    <a:pt x="21216" y="21486"/>
                  </a:lnTo>
                  <a:lnTo>
                    <a:pt x="21355" y="21344"/>
                  </a:lnTo>
                  <a:lnTo>
                    <a:pt x="21460" y="21173"/>
                  </a:lnTo>
                  <a:lnTo>
                    <a:pt x="21531" y="20975"/>
                  </a:lnTo>
                  <a:lnTo>
                    <a:pt x="21565" y="20747"/>
                  </a:lnTo>
                  <a:lnTo>
                    <a:pt x="21600" y="20349"/>
                  </a:lnTo>
                  <a:lnTo>
                    <a:pt x="21600" y="398"/>
                  </a:lnTo>
                  <a:lnTo>
                    <a:pt x="21565" y="256"/>
                  </a:lnTo>
                  <a:lnTo>
                    <a:pt x="21531" y="170"/>
                  </a:lnTo>
                  <a:lnTo>
                    <a:pt x="21460" y="85"/>
                  </a:lnTo>
                  <a:lnTo>
                    <a:pt x="21355" y="57"/>
                  </a:lnTo>
                  <a:lnTo>
                    <a:pt x="21216" y="28"/>
                  </a:lnTo>
                  <a:lnTo>
                    <a:pt x="2083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Shape 196"/>
            <p:cNvSpPr/>
            <p:nvPr/>
          </p:nvSpPr>
          <p:spPr>
            <a:xfrm>
              <a:off x="0" y="19355"/>
              <a:ext cx="285960" cy="350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84" y="0"/>
                  </a:moveTo>
                  <a:lnTo>
                    <a:pt x="1114" y="0"/>
                  </a:lnTo>
                  <a:lnTo>
                    <a:pt x="905" y="29"/>
                  </a:lnTo>
                  <a:lnTo>
                    <a:pt x="697" y="86"/>
                  </a:lnTo>
                  <a:lnTo>
                    <a:pt x="488" y="142"/>
                  </a:lnTo>
                  <a:lnTo>
                    <a:pt x="313" y="257"/>
                  </a:lnTo>
                  <a:lnTo>
                    <a:pt x="173" y="398"/>
                  </a:lnTo>
                  <a:lnTo>
                    <a:pt x="104" y="569"/>
                  </a:lnTo>
                  <a:lnTo>
                    <a:pt x="34" y="740"/>
                  </a:lnTo>
                  <a:lnTo>
                    <a:pt x="0" y="910"/>
                  </a:lnTo>
                  <a:lnTo>
                    <a:pt x="0" y="20691"/>
                  </a:lnTo>
                  <a:lnTo>
                    <a:pt x="34" y="20861"/>
                  </a:lnTo>
                  <a:lnTo>
                    <a:pt x="104" y="21032"/>
                  </a:lnTo>
                  <a:lnTo>
                    <a:pt x="173" y="21202"/>
                  </a:lnTo>
                  <a:lnTo>
                    <a:pt x="313" y="21344"/>
                  </a:lnTo>
                  <a:lnTo>
                    <a:pt x="488" y="21458"/>
                  </a:lnTo>
                  <a:lnTo>
                    <a:pt x="905" y="21572"/>
                  </a:lnTo>
                  <a:lnTo>
                    <a:pt x="1114" y="21600"/>
                  </a:lnTo>
                  <a:lnTo>
                    <a:pt x="20484" y="21600"/>
                  </a:lnTo>
                  <a:lnTo>
                    <a:pt x="20693" y="21572"/>
                  </a:lnTo>
                  <a:lnTo>
                    <a:pt x="20903" y="21515"/>
                  </a:lnTo>
                  <a:lnTo>
                    <a:pt x="21112" y="21458"/>
                  </a:lnTo>
                  <a:lnTo>
                    <a:pt x="21285" y="21344"/>
                  </a:lnTo>
                  <a:lnTo>
                    <a:pt x="21425" y="21202"/>
                  </a:lnTo>
                  <a:lnTo>
                    <a:pt x="21496" y="21032"/>
                  </a:lnTo>
                  <a:lnTo>
                    <a:pt x="21564" y="20861"/>
                  </a:lnTo>
                  <a:lnTo>
                    <a:pt x="21600" y="20691"/>
                  </a:lnTo>
                  <a:lnTo>
                    <a:pt x="21600" y="910"/>
                  </a:lnTo>
                  <a:lnTo>
                    <a:pt x="21564" y="740"/>
                  </a:lnTo>
                  <a:lnTo>
                    <a:pt x="21496" y="569"/>
                  </a:lnTo>
                  <a:lnTo>
                    <a:pt x="21425" y="398"/>
                  </a:lnTo>
                  <a:lnTo>
                    <a:pt x="21285" y="257"/>
                  </a:lnTo>
                  <a:lnTo>
                    <a:pt x="21112" y="142"/>
                  </a:lnTo>
                  <a:lnTo>
                    <a:pt x="20903" y="86"/>
                  </a:lnTo>
                  <a:lnTo>
                    <a:pt x="20693" y="29"/>
                  </a:lnTo>
                  <a:lnTo>
                    <a:pt x="20484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Shape 197"/>
            <p:cNvSpPr/>
            <p:nvPr/>
          </p:nvSpPr>
          <p:spPr>
            <a:xfrm>
              <a:off x="156349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388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Shape 198"/>
            <p:cNvSpPr/>
            <p:nvPr/>
          </p:nvSpPr>
          <p:spPr>
            <a:xfrm>
              <a:off x="93627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38" y="288"/>
                  </a:lnTo>
                  <a:lnTo>
                    <a:pt x="14887" y="875"/>
                  </a:lnTo>
                  <a:lnTo>
                    <a:pt x="16925" y="1750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25" y="19850"/>
                  </a:lnTo>
                  <a:lnTo>
                    <a:pt x="14887" y="20725"/>
                  </a:lnTo>
                  <a:lnTo>
                    <a:pt x="12838" y="21312"/>
                  </a:lnTo>
                  <a:lnTo>
                    <a:pt x="10800" y="21600"/>
                  </a:lnTo>
                  <a:lnTo>
                    <a:pt x="8750" y="21312"/>
                  </a:lnTo>
                  <a:lnTo>
                    <a:pt x="6713" y="20725"/>
                  </a:lnTo>
                  <a:lnTo>
                    <a:pt x="4663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3212" y="3212"/>
                  </a:lnTo>
                  <a:lnTo>
                    <a:pt x="4663" y="1750"/>
                  </a:lnTo>
                  <a:lnTo>
                    <a:pt x="6713" y="875"/>
                  </a:lnTo>
                  <a:lnTo>
                    <a:pt x="8750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Shape 199"/>
            <p:cNvSpPr/>
            <p:nvPr/>
          </p:nvSpPr>
          <p:spPr>
            <a:xfrm>
              <a:off x="30887" y="22593"/>
              <a:ext cx="34147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00" y="8762"/>
                  </a:lnTo>
                  <a:lnTo>
                    <a:pt x="875" y="6713"/>
                  </a:lnTo>
                  <a:lnTo>
                    <a:pt x="1761" y="4675"/>
                  </a:lnTo>
                  <a:lnTo>
                    <a:pt x="3211" y="3212"/>
                  </a:lnTo>
                  <a:lnTo>
                    <a:pt x="4672" y="1750"/>
                  </a:lnTo>
                  <a:lnTo>
                    <a:pt x="6721" y="875"/>
                  </a:lnTo>
                  <a:lnTo>
                    <a:pt x="8757" y="288"/>
                  </a:lnTo>
                  <a:lnTo>
                    <a:pt x="10806" y="0"/>
                  </a:lnTo>
                  <a:lnTo>
                    <a:pt x="12843" y="288"/>
                  </a:lnTo>
                  <a:lnTo>
                    <a:pt x="14891" y="875"/>
                  </a:lnTo>
                  <a:lnTo>
                    <a:pt x="16928" y="1750"/>
                  </a:lnTo>
                  <a:lnTo>
                    <a:pt x="19851" y="4675"/>
                  </a:lnTo>
                  <a:lnTo>
                    <a:pt x="20725" y="6713"/>
                  </a:lnTo>
                  <a:lnTo>
                    <a:pt x="21300" y="8762"/>
                  </a:lnTo>
                  <a:lnTo>
                    <a:pt x="21600" y="10800"/>
                  </a:lnTo>
                  <a:lnTo>
                    <a:pt x="21300" y="12850"/>
                  </a:lnTo>
                  <a:lnTo>
                    <a:pt x="20725" y="14887"/>
                  </a:lnTo>
                  <a:lnTo>
                    <a:pt x="19851" y="16937"/>
                  </a:lnTo>
                  <a:lnTo>
                    <a:pt x="18389" y="18388"/>
                  </a:lnTo>
                  <a:lnTo>
                    <a:pt x="16928" y="19850"/>
                  </a:lnTo>
                  <a:lnTo>
                    <a:pt x="14891" y="20725"/>
                  </a:lnTo>
                  <a:lnTo>
                    <a:pt x="12843" y="21312"/>
                  </a:lnTo>
                  <a:lnTo>
                    <a:pt x="10806" y="21600"/>
                  </a:lnTo>
                  <a:lnTo>
                    <a:pt x="8757" y="21312"/>
                  </a:lnTo>
                  <a:lnTo>
                    <a:pt x="6721" y="20725"/>
                  </a:lnTo>
                  <a:lnTo>
                    <a:pt x="4672" y="19850"/>
                  </a:lnTo>
                  <a:lnTo>
                    <a:pt x="1761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Shape 200"/>
            <p:cNvSpPr/>
            <p:nvPr/>
          </p:nvSpPr>
          <p:spPr>
            <a:xfrm flipH="1">
              <a:off x="45185" y="261964"/>
              <a:ext cx="101469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Shape 201"/>
            <p:cNvSpPr/>
            <p:nvPr/>
          </p:nvSpPr>
          <p:spPr>
            <a:xfrm flipH="1" flipV="1">
              <a:off x="45185" y="219999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Shape 202"/>
            <p:cNvSpPr/>
            <p:nvPr/>
          </p:nvSpPr>
          <p:spPr>
            <a:xfrm flipH="1" flipV="1">
              <a:off x="45185" y="178487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Shape 203"/>
            <p:cNvSpPr/>
            <p:nvPr/>
          </p:nvSpPr>
          <p:spPr>
            <a:xfrm flipH="1" flipV="1">
              <a:off x="45185" y="136521"/>
              <a:ext cx="193715" cy="2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Shape 204"/>
            <p:cNvSpPr/>
            <p:nvPr/>
          </p:nvSpPr>
          <p:spPr>
            <a:xfrm>
              <a:off x="219070" y="22593"/>
              <a:ext cx="34128" cy="3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  <a:lnTo>
                    <a:pt x="300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400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Shape 205"/>
            <p:cNvSpPr/>
            <p:nvPr/>
          </p:nvSpPr>
          <p:spPr>
            <a:xfrm flipH="1">
              <a:off x="48878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Shape 206"/>
            <p:cNvSpPr/>
            <p:nvPr/>
          </p:nvSpPr>
          <p:spPr>
            <a:xfrm>
              <a:off x="111618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Shape 207"/>
            <p:cNvSpPr/>
            <p:nvPr/>
          </p:nvSpPr>
          <p:spPr>
            <a:xfrm>
              <a:off x="174340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Shape 208"/>
            <p:cNvSpPr/>
            <p:nvPr/>
          </p:nvSpPr>
          <p:spPr>
            <a:xfrm>
              <a:off x="237061" y="0"/>
              <a:ext cx="2" cy="38730"/>
            </a:xfrm>
            <a:prstGeom prst="line">
              <a:avLst/>
            </a:prstGeom>
            <a:noFill/>
            <a:ln w="12175" cap="rnd">
              <a:solidFill>
                <a:srgbClr val="FF98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0432" y="1900840"/>
            <a:ext cx="10953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AWGN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4ASK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368" y="2571602"/>
            <a:ext cx="10953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1748" y="3430506"/>
            <a:ext cx="1508760" cy="1005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Nguồn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16684" y="3430506"/>
            <a:ext cx="1508760" cy="1005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MASK mod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6200000">
            <a:off x="2517535" y="3621792"/>
            <a:ext cx="129214" cy="623268"/>
          </a:xfrm>
          <a:prstGeom prst="downArrow">
            <a:avLst>
              <a:gd name="adj1" fmla="val 42136"/>
              <a:gd name="adj2" fmla="val 106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226908" y="3430506"/>
            <a:ext cx="1508760" cy="1005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MASK </a:t>
            </a:r>
            <a:r>
              <a:rPr lang="en-US" dirty="0" err="1" smtClean="0">
                <a:solidFill>
                  <a:schemeClr val="tx1"/>
                </a:solidFill>
              </a:rPr>
              <a:t>demod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16200000">
            <a:off x="4683199" y="3621792"/>
            <a:ext cx="129214" cy="623268"/>
          </a:xfrm>
          <a:prstGeom prst="downArrow">
            <a:avLst>
              <a:gd name="adj1" fmla="val 42136"/>
              <a:gd name="adj2" fmla="val 106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Flowchart: Or 6"/>
          <p:cNvSpPr/>
          <p:nvPr/>
        </p:nvSpPr>
        <p:spPr>
          <a:xfrm>
            <a:off x="5070168" y="3682516"/>
            <a:ext cx="512016" cy="489186"/>
          </a:xfrm>
          <a:prstGeom prst="flowChar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6200000">
            <a:off x="5829211" y="3615475"/>
            <a:ext cx="129214" cy="623268"/>
          </a:xfrm>
          <a:prstGeom prst="downArrow">
            <a:avLst>
              <a:gd name="adj1" fmla="val 42136"/>
              <a:gd name="adj2" fmla="val 106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 rot="10800000">
            <a:off x="5261569" y="4190752"/>
            <a:ext cx="129214" cy="623268"/>
          </a:xfrm>
          <a:prstGeom prst="downArrow">
            <a:avLst>
              <a:gd name="adj1" fmla="val 42136"/>
              <a:gd name="adj2" fmla="val 106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04497" y="4833071"/>
            <a:ext cx="1508760" cy="1005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80392" y="3424188"/>
            <a:ext cx="1508760" cy="1005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Nguồn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 rot="16200000">
            <a:off x="7982695" y="3615475"/>
            <a:ext cx="129214" cy="623268"/>
          </a:xfrm>
          <a:prstGeom prst="downArrow">
            <a:avLst>
              <a:gd name="adj1" fmla="val 42136"/>
              <a:gd name="adj2" fmla="val 106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6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460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Arvo</vt:lpstr>
      <vt:lpstr>Calibri</vt:lpstr>
      <vt:lpstr>Cambria Math</vt:lpstr>
      <vt:lpstr>Symbol</vt:lpstr>
      <vt:lpstr>Times New Roman</vt:lpstr>
      <vt:lpstr>Office Theme</vt:lpstr>
      <vt:lpstr>PowerPoint Presentation</vt:lpstr>
      <vt:lpstr>Nội Dung</vt:lpstr>
      <vt:lpstr>I. TẠP ÂM</vt:lpstr>
      <vt:lpstr>II. Kênh AWGN</vt:lpstr>
      <vt:lpstr>II. Kênh AWGN</vt:lpstr>
      <vt:lpstr>II. Kênh AWGN</vt:lpstr>
      <vt:lpstr>II. Điều chế biên độ số ASK</vt:lpstr>
      <vt:lpstr>II. Điều chế biên độ số ASK</vt:lpstr>
      <vt:lpstr>III. Mô phỏng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THƯ MỤC LỚN</dc:title>
  <dc:creator>MyPC</dc:creator>
  <cp:lastModifiedBy>Microsoft account</cp:lastModifiedBy>
  <cp:revision>41</cp:revision>
  <dcterms:created xsi:type="dcterms:W3CDTF">2019-08-02T07:02:21Z</dcterms:created>
  <dcterms:modified xsi:type="dcterms:W3CDTF">2021-12-16T14:28:16Z</dcterms:modified>
</cp:coreProperties>
</file>