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8" r:id="rId4"/>
    <p:sldId id="289" r:id="rId5"/>
    <p:sldId id="290" r:id="rId6"/>
    <p:sldId id="291" r:id="rId7"/>
    <p:sldId id="297" r:id="rId8"/>
    <p:sldId id="293" r:id="rId9"/>
    <p:sldId id="294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3977" autoAdjust="0"/>
  </p:normalViewPr>
  <p:slideViewPr>
    <p:cSldViewPr>
      <p:cViewPr varScale="1">
        <p:scale>
          <a:sx n="61" d="100"/>
          <a:sy n="61" d="100"/>
        </p:scale>
        <p:origin x="16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71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Presenter Name</a:t>
            </a:r>
          </a:p>
          <a:p>
            <a:r>
              <a:rPr lang="en-US" sz="2400" dirty="0">
                <a:latin typeface="+mn-lt"/>
              </a:rPr>
              <a:t>Presentation Date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215BDB5-EF59-4DF5-B3F5-739CDC53BC87}"/>
              </a:ext>
            </a:extLst>
          </p:cNvPr>
          <p:cNvCxnSpPr>
            <a:cxnSpLocks/>
          </p:cNvCxnSpPr>
          <p:nvPr/>
        </p:nvCxnSpPr>
        <p:spPr>
          <a:xfrm>
            <a:off x="2514600" y="1412632"/>
            <a:ext cx="0" cy="46179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1B1454-7129-4732-9594-B7A598D937E1}"/>
              </a:ext>
            </a:extLst>
          </p:cNvPr>
          <p:cNvSpPr/>
          <p:nvPr/>
        </p:nvSpPr>
        <p:spPr>
          <a:xfrm>
            <a:off x="762000" y="1412632"/>
            <a:ext cx="3810000" cy="461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/>
              <a:t>Improvement of GIT</a:t>
            </a:r>
          </a:p>
        </p:txBody>
      </p:sp>
      <p:pic>
        <p:nvPicPr>
          <p:cNvPr id="6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DBC74E9E-E97F-46AA-91BB-3AEE4DC3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52" y="3078993"/>
            <a:ext cx="936724" cy="11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tatic.thenounproject.com/png/410773-200.png">
            <a:extLst>
              <a:ext uri="{FF2B5EF4-FFF2-40B4-BE49-F238E27FC236}">
                <a16:creationId xmlns:a16="http://schemas.microsoft.com/office/drawing/2014/main" id="{A672679D-2797-4D7A-BA67-711C0141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8827" y="1760277"/>
            <a:ext cx="1282595" cy="14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tatic.thenounproject.com/png/410774-200.png">
            <a:extLst>
              <a:ext uri="{FF2B5EF4-FFF2-40B4-BE49-F238E27FC236}">
                <a16:creationId xmlns:a16="http://schemas.microsoft.com/office/drawing/2014/main" id="{408D868D-76F4-446B-A5F3-0F0F9F3E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28" y="3178354"/>
            <a:ext cx="1332250" cy="129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henounproject.com/png/410779-200.png">
            <a:extLst>
              <a:ext uri="{FF2B5EF4-FFF2-40B4-BE49-F238E27FC236}">
                <a16:creationId xmlns:a16="http://schemas.microsoft.com/office/drawing/2014/main" id="{2C78AC90-AD35-4EFC-915F-CFB6BA14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2" y="4535637"/>
            <a:ext cx="1330484" cy="14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1721449-64B3-4C2A-AA61-8237D63B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08" y="255871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AD3409AC-A957-48D7-9658-77A9194B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02" y="1828657"/>
            <a:ext cx="1005024" cy="11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B2485B31-5C4E-411B-A871-440534FC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402" y="4219567"/>
            <a:ext cx="1005024" cy="11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F705364-45DC-4E3D-82C2-38BFE0D1CEA1}"/>
              </a:ext>
            </a:extLst>
          </p:cNvPr>
          <p:cNvSpPr/>
          <p:nvPr/>
        </p:nvSpPr>
        <p:spPr>
          <a:xfrm>
            <a:off x="6187849" y="1412632"/>
            <a:ext cx="2852092" cy="461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F56BE-278D-4266-B762-0039A8BFD2A1}"/>
              </a:ext>
            </a:extLst>
          </p:cNvPr>
          <p:cNvSpPr txBox="1"/>
          <p:nvPr/>
        </p:nvSpPr>
        <p:spPr>
          <a:xfrm>
            <a:off x="6187849" y="14465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5FF72-8FDE-4FA4-AF40-7C493355EA1B}"/>
              </a:ext>
            </a:extLst>
          </p:cNvPr>
          <p:cNvSpPr txBox="1"/>
          <p:nvPr/>
        </p:nvSpPr>
        <p:spPr>
          <a:xfrm>
            <a:off x="1108347" y="1459324"/>
            <a:ext cx="100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9578E151-DC45-42F7-B286-AFB6A65A0998}"/>
              </a:ext>
            </a:extLst>
          </p:cNvPr>
          <p:cNvCxnSpPr>
            <a:cxnSpLocks/>
          </p:cNvCxnSpPr>
          <p:nvPr/>
        </p:nvCxnSpPr>
        <p:spPr>
          <a:xfrm>
            <a:off x="762000" y="3086461"/>
            <a:ext cx="381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627DA3-BF25-4346-939F-6FE8D0052C7A}"/>
              </a:ext>
            </a:extLst>
          </p:cNvPr>
          <p:cNvCxnSpPr>
            <a:cxnSpLocks/>
          </p:cNvCxnSpPr>
          <p:nvPr/>
        </p:nvCxnSpPr>
        <p:spPr>
          <a:xfrm flipV="1">
            <a:off x="762000" y="4528170"/>
            <a:ext cx="3810000" cy="74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38A261-C16E-4998-9B29-4A6D849F8281}"/>
              </a:ext>
            </a:extLst>
          </p:cNvPr>
          <p:cNvSpPr/>
          <p:nvPr/>
        </p:nvSpPr>
        <p:spPr>
          <a:xfrm>
            <a:off x="3074020" y="1828657"/>
            <a:ext cx="1102764" cy="11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B9C0CA-6692-4A24-9D2E-B85922121B2A}"/>
              </a:ext>
            </a:extLst>
          </p:cNvPr>
          <p:cNvSpPr/>
          <p:nvPr/>
        </p:nvSpPr>
        <p:spPr>
          <a:xfrm>
            <a:off x="3093168" y="3238639"/>
            <a:ext cx="1101167" cy="111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42F96-140F-4CA7-B3AB-9AEE86468E1B}"/>
              </a:ext>
            </a:extLst>
          </p:cNvPr>
          <p:cNvSpPr/>
          <p:nvPr/>
        </p:nvSpPr>
        <p:spPr>
          <a:xfrm>
            <a:off x="3102923" y="4766491"/>
            <a:ext cx="1073866" cy="109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E62D25-D2DF-41A7-8CB9-A120F77FEF6A}"/>
              </a:ext>
            </a:extLst>
          </p:cNvPr>
          <p:cNvCxnSpPr>
            <a:cxnSpLocks/>
          </p:cNvCxnSpPr>
          <p:nvPr/>
        </p:nvCxnSpPr>
        <p:spPr>
          <a:xfrm>
            <a:off x="4343400" y="2329830"/>
            <a:ext cx="2029714" cy="89726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7FB076-33C1-49C8-890B-93E01BDFD4BD}"/>
              </a:ext>
            </a:extLst>
          </p:cNvPr>
          <p:cNvCxnSpPr>
            <a:cxnSpLocks/>
          </p:cNvCxnSpPr>
          <p:nvPr/>
        </p:nvCxnSpPr>
        <p:spPr>
          <a:xfrm flipV="1">
            <a:off x="4343400" y="3630909"/>
            <a:ext cx="2029714" cy="10289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679683-1CD1-422A-8F96-0298EE4E6556}"/>
              </a:ext>
            </a:extLst>
          </p:cNvPr>
          <p:cNvCxnSpPr>
            <a:cxnSpLocks/>
          </p:cNvCxnSpPr>
          <p:nvPr/>
        </p:nvCxnSpPr>
        <p:spPr>
          <a:xfrm flipV="1">
            <a:off x="4282850" y="3962400"/>
            <a:ext cx="2090264" cy="144901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CD6805-3FFB-4304-B0DE-5A0E5844F566}"/>
              </a:ext>
            </a:extLst>
          </p:cNvPr>
          <p:cNvSpPr txBox="1"/>
          <p:nvPr/>
        </p:nvSpPr>
        <p:spPr>
          <a:xfrm>
            <a:off x="2917588" y="1412632"/>
            <a:ext cx="136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1943D0-EFF7-4E02-999B-126D1760188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81422" y="2465582"/>
            <a:ext cx="736166" cy="746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89D49D-BE70-4E64-BC11-F22EEA00E0B7}"/>
              </a:ext>
            </a:extLst>
          </p:cNvPr>
          <p:cNvCxnSpPr>
            <a:cxnSpLocks/>
          </p:cNvCxnSpPr>
          <p:nvPr/>
        </p:nvCxnSpPr>
        <p:spPr>
          <a:xfrm>
            <a:off x="2181422" y="3790460"/>
            <a:ext cx="736166" cy="746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B3F6ED-A282-46F8-905F-E14146A296C5}"/>
              </a:ext>
            </a:extLst>
          </p:cNvPr>
          <p:cNvCxnSpPr>
            <a:cxnSpLocks/>
          </p:cNvCxnSpPr>
          <p:nvPr/>
        </p:nvCxnSpPr>
        <p:spPr>
          <a:xfrm>
            <a:off x="2181422" y="5358742"/>
            <a:ext cx="736166" cy="746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0FFB2E6-FC4F-4FBA-A567-BAA4FE6ADC4A}"/>
              </a:ext>
            </a:extLst>
          </p:cNvPr>
          <p:cNvSpPr txBox="1"/>
          <p:nvPr/>
        </p:nvSpPr>
        <p:spPr>
          <a:xfrm>
            <a:off x="5029200" y="3238639"/>
            <a:ext cx="8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36717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is/Why source control</a:t>
            </a:r>
          </a:p>
          <a:p>
            <a:r>
              <a:rPr lang="en-US" dirty="0"/>
              <a:t>Improvement of GIT</a:t>
            </a:r>
          </a:p>
          <a:p>
            <a:r>
              <a:rPr lang="en-US" dirty="0"/>
              <a:t>Subversion</a:t>
            </a:r>
          </a:p>
          <a:p>
            <a:r>
              <a:rPr lang="en-US" dirty="0"/>
              <a:t>Git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is/Why source control</a:t>
            </a:r>
          </a:p>
        </p:txBody>
      </p:sp>
      <p:pic>
        <p:nvPicPr>
          <p:cNvPr id="6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DBC74E9E-E97F-46AA-91BB-3AEE4DC3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08890"/>
            <a:ext cx="135794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tatic.thenounproject.com/png/410773-200.png">
            <a:extLst>
              <a:ext uri="{FF2B5EF4-FFF2-40B4-BE49-F238E27FC236}">
                <a16:creationId xmlns:a16="http://schemas.microsoft.com/office/drawing/2014/main" id="{A672679D-2797-4D7A-BA67-711C0141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5000" y="2286000"/>
            <a:ext cx="173212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BF013B-C096-4E4A-9B27-169514098711}"/>
              </a:ext>
            </a:extLst>
          </p:cNvPr>
          <p:cNvCxnSpPr>
            <a:cxnSpLocks/>
          </p:cNvCxnSpPr>
          <p:nvPr/>
        </p:nvCxnSpPr>
        <p:spPr>
          <a:xfrm>
            <a:off x="3637120" y="3429000"/>
            <a:ext cx="21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CB7E94-A7DC-4128-A67C-A733D97BAFED}"/>
              </a:ext>
            </a:extLst>
          </p:cNvPr>
          <p:cNvSpPr txBox="1"/>
          <p:nvPr/>
        </p:nvSpPr>
        <p:spPr>
          <a:xfrm>
            <a:off x="3637120" y="3733801"/>
            <a:ext cx="215408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 whatever I want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76972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is/Why source control</a:t>
            </a:r>
          </a:p>
        </p:txBody>
      </p:sp>
      <p:pic>
        <p:nvPicPr>
          <p:cNvPr id="6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DBC74E9E-E97F-46AA-91BB-3AEE4DC3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82" y="2738170"/>
            <a:ext cx="135794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tatic.thenounproject.com/png/410773-200.png">
            <a:extLst>
              <a:ext uri="{FF2B5EF4-FFF2-40B4-BE49-F238E27FC236}">
                <a16:creationId xmlns:a16="http://schemas.microsoft.com/office/drawing/2014/main" id="{A672679D-2797-4D7A-BA67-711C0141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3296" y="972331"/>
            <a:ext cx="173212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tatic.thenounproject.com/png/410774-200.png">
            <a:extLst>
              <a:ext uri="{FF2B5EF4-FFF2-40B4-BE49-F238E27FC236}">
                <a16:creationId xmlns:a16="http://schemas.microsoft.com/office/drawing/2014/main" id="{408D868D-76F4-446B-A5F3-0F0F9F3E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91" y="4381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henounproject.com/png/410779-200.png">
            <a:extLst>
              <a:ext uri="{FF2B5EF4-FFF2-40B4-BE49-F238E27FC236}">
                <a16:creationId xmlns:a16="http://schemas.microsoft.com/office/drawing/2014/main" id="{2C78AC90-AD35-4EFC-915F-CFB6BA14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2770">
            <a:off x="1423290" y="4381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thenounproject.com/png/410782-200.png">
            <a:extLst>
              <a:ext uri="{FF2B5EF4-FFF2-40B4-BE49-F238E27FC236}">
                <a16:creationId xmlns:a16="http://schemas.microsoft.com/office/drawing/2014/main" id="{35159CB5-A4F0-44A1-8AC7-41A63DD5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6231" y="940333"/>
            <a:ext cx="173212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ADC49C-E74F-46FF-AFC6-89603E2C58C9}"/>
              </a:ext>
            </a:extLst>
          </p:cNvPr>
          <p:cNvCxnSpPr>
            <a:cxnSpLocks/>
          </p:cNvCxnSpPr>
          <p:nvPr/>
        </p:nvCxnSpPr>
        <p:spPr>
          <a:xfrm>
            <a:off x="3431755" y="2460255"/>
            <a:ext cx="1077445" cy="4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ABBC73-23BA-4C6D-B754-9E969EC272A9}"/>
              </a:ext>
            </a:extLst>
          </p:cNvPr>
          <p:cNvCxnSpPr>
            <a:cxnSpLocks/>
          </p:cNvCxnSpPr>
          <p:nvPr/>
        </p:nvCxnSpPr>
        <p:spPr>
          <a:xfrm flipV="1">
            <a:off x="3051945" y="4278036"/>
            <a:ext cx="1310238" cy="52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AF6D7-4EC4-424F-B059-821E8DF1AE8B}"/>
              </a:ext>
            </a:extLst>
          </p:cNvPr>
          <p:cNvCxnSpPr/>
          <p:nvPr/>
        </p:nvCxnSpPr>
        <p:spPr>
          <a:xfrm flipH="1" flipV="1">
            <a:off x="5720130" y="4278035"/>
            <a:ext cx="1061670" cy="7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B56C0-0610-469C-B4AE-26990E6027AF}"/>
              </a:ext>
            </a:extLst>
          </p:cNvPr>
          <p:cNvCxnSpPr/>
          <p:nvPr/>
        </p:nvCxnSpPr>
        <p:spPr>
          <a:xfrm flipH="1">
            <a:off x="5791200" y="2170945"/>
            <a:ext cx="990600" cy="76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3426-2F25-4F70-A480-3D5409D6FD1B}"/>
              </a:ext>
            </a:extLst>
          </p:cNvPr>
          <p:cNvSpPr txBox="1"/>
          <p:nvPr/>
        </p:nvSpPr>
        <p:spPr>
          <a:xfrm>
            <a:off x="3368578" y="2150299"/>
            <a:ext cx="173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update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04E58-5C62-4854-9DBB-5F56F009049A}"/>
              </a:ext>
            </a:extLst>
          </p:cNvPr>
          <p:cNvSpPr txBox="1"/>
          <p:nvPr/>
        </p:nvSpPr>
        <p:spPr>
          <a:xfrm>
            <a:off x="6539791" y="2554166"/>
            <a:ext cx="217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wait, </a:t>
            </a:r>
          </a:p>
          <a:p>
            <a:r>
              <a:rPr lang="en-US" dirty="0"/>
              <a:t>I’m updating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8A86A-C483-44CC-BA8F-A0FE9F566C6A}"/>
              </a:ext>
            </a:extLst>
          </p:cNvPr>
          <p:cNvSpPr txBox="1"/>
          <p:nvPr/>
        </p:nvSpPr>
        <p:spPr>
          <a:xfrm>
            <a:off x="5547361" y="5980330"/>
            <a:ext cx="385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Oh, Really, me too</a:t>
            </a:r>
          </a:p>
          <a:p>
            <a:r>
              <a:rPr lang="en-US" dirty="0"/>
              <a:t>How to get changes from ALL of us?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CDA6-9964-4DC6-9DE4-B071F1174122}"/>
              </a:ext>
            </a:extLst>
          </p:cNvPr>
          <p:cNvSpPr txBox="1"/>
          <p:nvPr/>
        </p:nvSpPr>
        <p:spPr>
          <a:xfrm>
            <a:off x="2893623" y="4767416"/>
            <a:ext cx="27392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Hey! Ensure you guys get my recent changes</a:t>
            </a:r>
          </a:p>
        </p:txBody>
      </p:sp>
      <p:pic>
        <p:nvPicPr>
          <p:cNvPr id="2056" name="Picture 8" descr="https://static.thenounproject.com/png/415667-200.png">
            <a:extLst>
              <a:ext uri="{FF2B5EF4-FFF2-40B4-BE49-F238E27FC236}">
                <a16:creationId xmlns:a16="http://schemas.microsoft.com/office/drawing/2014/main" id="{A711FEED-29A0-4845-A806-70B89BB1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8" y="23493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4311BF-8566-490B-9576-FF417248935B}"/>
              </a:ext>
            </a:extLst>
          </p:cNvPr>
          <p:cNvCxnSpPr>
            <a:cxnSpLocks/>
          </p:cNvCxnSpPr>
          <p:nvPr/>
        </p:nvCxnSpPr>
        <p:spPr>
          <a:xfrm>
            <a:off x="2133600" y="3200497"/>
            <a:ext cx="2287972" cy="18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EF8DAB-72F5-47AE-A9FB-A1AE3017135D}"/>
              </a:ext>
            </a:extLst>
          </p:cNvPr>
          <p:cNvSpPr txBox="1"/>
          <p:nvPr/>
        </p:nvSpPr>
        <p:spPr>
          <a:xfrm>
            <a:off x="2016270" y="3429000"/>
            <a:ext cx="249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is my changes?</a:t>
            </a:r>
          </a:p>
          <a:p>
            <a:r>
              <a:rPr lang="en-US" dirty="0"/>
              <a:t>I’ve just saved it</a:t>
            </a:r>
          </a:p>
        </p:txBody>
      </p:sp>
      <p:pic>
        <p:nvPicPr>
          <p:cNvPr id="2058" name="Picture 10" descr="https://static.thenounproject.com/png/99961-200.png">
            <a:extLst>
              <a:ext uri="{FF2B5EF4-FFF2-40B4-BE49-F238E27FC236}">
                <a16:creationId xmlns:a16="http://schemas.microsoft.com/office/drawing/2014/main" id="{889DEA07-ABA3-4368-ABEA-D912545C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09" y="5498102"/>
            <a:ext cx="1508222" cy="13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321582-DF8F-470C-B0D5-3E2693F4E156}"/>
              </a:ext>
            </a:extLst>
          </p:cNvPr>
          <p:cNvCxnSpPr/>
          <p:nvPr/>
        </p:nvCxnSpPr>
        <p:spPr>
          <a:xfrm flipV="1">
            <a:off x="4800600" y="4381500"/>
            <a:ext cx="152400" cy="111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BE124-9CD5-43E2-8322-905284BAFFEA}"/>
              </a:ext>
            </a:extLst>
          </p:cNvPr>
          <p:cNvSpPr txBox="1"/>
          <p:nvPr/>
        </p:nvSpPr>
        <p:spPr>
          <a:xfrm>
            <a:off x="796159" y="6281192"/>
            <a:ext cx="320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Stop! We have to deliver it soon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29368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215BDB5-EF59-4DF5-B3F5-739CDC53BC87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2220449" y="1412632"/>
            <a:ext cx="0" cy="46179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1B1454-7129-4732-9594-B7A598D937E1}"/>
              </a:ext>
            </a:extLst>
          </p:cNvPr>
          <p:cNvSpPr/>
          <p:nvPr/>
        </p:nvSpPr>
        <p:spPr>
          <a:xfrm>
            <a:off x="762000" y="1412632"/>
            <a:ext cx="2916897" cy="461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/>
              <a:t>What is/Why source control</a:t>
            </a:r>
          </a:p>
        </p:txBody>
      </p:sp>
      <p:pic>
        <p:nvPicPr>
          <p:cNvPr id="6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DBC74E9E-E97F-46AA-91BB-3AEE4DC3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52" y="3078993"/>
            <a:ext cx="936724" cy="11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tatic.thenounproject.com/png/410773-200.png">
            <a:extLst>
              <a:ext uri="{FF2B5EF4-FFF2-40B4-BE49-F238E27FC236}">
                <a16:creationId xmlns:a16="http://schemas.microsoft.com/office/drawing/2014/main" id="{A672679D-2797-4D7A-BA67-711C0141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8827" y="1760277"/>
            <a:ext cx="1282595" cy="14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tatic.thenounproject.com/png/410774-200.png">
            <a:extLst>
              <a:ext uri="{FF2B5EF4-FFF2-40B4-BE49-F238E27FC236}">
                <a16:creationId xmlns:a16="http://schemas.microsoft.com/office/drawing/2014/main" id="{408D868D-76F4-446B-A5F3-0F0F9F3E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62" y="3178378"/>
            <a:ext cx="1275783" cy="129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henounproject.com/png/410779-200.png">
            <a:extLst>
              <a:ext uri="{FF2B5EF4-FFF2-40B4-BE49-F238E27FC236}">
                <a16:creationId xmlns:a16="http://schemas.microsoft.com/office/drawing/2014/main" id="{2C78AC90-AD35-4EFC-915F-CFB6BA14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66" y="4535637"/>
            <a:ext cx="1463344" cy="14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thenounproject.com/png/410782-200.png">
            <a:extLst>
              <a:ext uri="{FF2B5EF4-FFF2-40B4-BE49-F238E27FC236}">
                <a16:creationId xmlns:a16="http://schemas.microsoft.com/office/drawing/2014/main" id="{35159CB5-A4F0-44A1-8AC7-41A63DD5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6" y="3086461"/>
            <a:ext cx="1282595" cy="14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s://static.thenounproject.com/png/415667-200.png">
            <a:extLst>
              <a:ext uri="{FF2B5EF4-FFF2-40B4-BE49-F238E27FC236}">
                <a16:creationId xmlns:a16="http://schemas.microsoft.com/office/drawing/2014/main" id="{39F50AB4-F4E9-4E28-B0FD-DF8FA834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" y="4567229"/>
            <a:ext cx="1463344" cy="14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static.thenounproject.com/png/99961-200.png">
            <a:extLst>
              <a:ext uri="{FF2B5EF4-FFF2-40B4-BE49-F238E27FC236}">
                <a16:creationId xmlns:a16="http://schemas.microsoft.com/office/drawing/2014/main" id="{95B9225E-B508-4AB1-8589-FC7FC656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60" y="1952618"/>
            <a:ext cx="1130683" cy="10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1721449-64B3-4C2A-AA61-8237D63B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08" y="255871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D9128-5FD8-4187-9534-40BA52501DE4}"/>
              </a:ext>
            </a:extLst>
          </p:cNvPr>
          <p:cNvCxnSpPr>
            <a:cxnSpLocks/>
            <a:endCxn id="4098" idx="1"/>
          </p:cNvCxnSpPr>
          <p:nvPr/>
        </p:nvCxnSpPr>
        <p:spPr>
          <a:xfrm flipV="1">
            <a:off x="3798371" y="3358817"/>
            <a:ext cx="2580737" cy="701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B0C953-1F00-479E-96D5-D1821ABD30C6}"/>
              </a:ext>
            </a:extLst>
          </p:cNvPr>
          <p:cNvCxnSpPr>
            <a:cxnSpLocks/>
          </p:cNvCxnSpPr>
          <p:nvPr/>
        </p:nvCxnSpPr>
        <p:spPr>
          <a:xfrm flipV="1">
            <a:off x="3798371" y="3630909"/>
            <a:ext cx="2574743" cy="71249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DA4836-050E-4EBF-A518-0DD247F25B90}"/>
              </a:ext>
            </a:extLst>
          </p:cNvPr>
          <p:cNvCxnSpPr>
            <a:cxnSpLocks/>
          </p:cNvCxnSpPr>
          <p:nvPr/>
        </p:nvCxnSpPr>
        <p:spPr>
          <a:xfrm flipV="1">
            <a:off x="3870156" y="3868163"/>
            <a:ext cx="2508952" cy="116103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AD3409AC-A957-48D7-9658-77A9194B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02" y="1828657"/>
            <a:ext cx="1005024" cy="11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B2485B31-5C4E-411B-A871-440534FC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402" y="4219567"/>
            <a:ext cx="1005024" cy="11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FC3BA7-32ED-4F92-8F00-CB27249BF43E}"/>
              </a:ext>
            </a:extLst>
          </p:cNvPr>
          <p:cNvCxnSpPr>
            <a:cxnSpLocks/>
          </p:cNvCxnSpPr>
          <p:nvPr/>
        </p:nvCxnSpPr>
        <p:spPr>
          <a:xfrm>
            <a:off x="3870156" y="2658613"/>
            <a:ext cx="2502958" cy="56847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05364-45DC-4E3D-82C2-38BFE0D1CEA1}"/>
              </a:ext>
            </a:extLst>
          </p:cNvPr>
          <p:cNvSpPr/>
          <p:nvPr/>
        </p:nvSpPr>
        <p:spPr>
          <a:xfrm>
            <a:off x="6187849" y="1412632"/>
            <a:ext cx="2852092" cy="461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F56BE-278D-4266-B762-0039A8BFD2A1}"/>
              </a:ext>
            </a:extLst>
          </p:cNvPr>
          <p:cNvSpPr txBox="1"/>
          <p:nvPr/>
        </p:nvSpPr>
        <p:spPr>
          <a:xfrm>
            <a:off x="6187849" y="1446585"/>
            <a:ext cx="2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Control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5FF72-8FDE-4FA4-AF40-7C493355EA1B}"/>
              </a:ext>
            </a:extLst>
          </p:cNvPr>
          <p:cNvSpPr txBox="1"/>
          <p:nvPr/>
        </p:nvSpPr>
        <p:spPr>
          <a:xfrm>
            <a:off x="1269904" y="1459325"/>
            <a:ext cx="22562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Source Control Clients</a:t>
            </a:r>
          </a:p>
        </p:txBody>
      </p: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9578E151-DC45-42F7-B286-AFB6A65A0998}"/>
              </a:ext>
            </a:extLst>
          </p:cNvPr>
          <p:cNvCxnSpPr>
            <a:cxnSpLocks/>
          </p:cNvCxnSpPr>
          <p:nvPr/>
        </p:nvCxnSpPr>
        <p:spPr>
          <a:xfrm flipV="1">
            <a:off x="762000" y="3078993"/>
            <a:ext cx="2916897" cy="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627DA3-BF25-4346-939F-6FE8D0052C7A}"/>
              </a:ext>
            </a:extLst>
          </p:cNvPr>
          <p:cNvCxnSpPr>
            <a:cxnSpLocks/>
          </p:cNvCxnSpPr>
          <p:nvPr/>
        </p:nvCxnSpPr>
        <p:spPr>
          <a:xfrm flipV="1">
            <a:off x="762000" y="4528169"/>
            <a:ext cx="2916897" cy="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57691E67-37D7-4AAC-AC3D-6EC5D60B0851}"/>
              </a:ext>
            </a:extLst>
          </p:cNvPr>
          <p:cNvSpPr txBox="1"/>
          <p:nvPr/>
        </p:nvSpPr>
        <p:spPr>
          <a:xfrm>
            <a:off x="4405071" y="3495470"/>
            <a:ext cx="104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4685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ECB-84B5-4330-9517-EB1D277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3669-E720-4C7B-96A3-A835EE28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People work on there own copy (working folder)</a:t>
            </a:r>
          </a:p>
          <a:p>
            <a:r>
              <a:rPr lang="en-US" dirty="0"/>
              <a:t>Synchronize Documents: Update, Commit, Merge, Detect Conflict</a:t>
            </a:r>
          </a:p>
          <a:p>
            <a:r>
              <a:rPr lang="en-US" dirty="0"/>
              <a:t>History of documents: </a:t>
            </a:r>
          </a:p>
          <a:p>
            <a:pPr lvl="1"/>
            <a:r>
              <a:rPr lang="en-US" dirty="0"/>
              <a:t>Time of changes</a:t>
            </a:r>
          </a:p>
          <a:p>
            <a:pPr lvl="1"/>
            <a:r>
              <a:rPr lang="en-US" dirty="0"/>
              <a:t>what were changed.</a:t>
            </a:r>
          </a:p>
          <a:p>
            <a:pPr lvl="1"/>
            <a:r>
              <a:rPr lang="en-US" dirty="0"/>
              <a:t>who did changes.</a:t>
            </a:r>
          </a:p>
          <a:p>
            <a:pPr lvl="1"/>
            <a:r>
              <a:rPr lang="en-US" dirty="0"/>
              <a:t>Get documents at specific time/tag</a:t>
            </a:r>
          </a:p>
          <a:p>
            <a:r>
              <a:rPr lang="en-US" dirty="0"/>
              <a:t>Versions of documents</a:t>
            </a:r>
          </a:p>
          <a:p>
            <a:pPr lvl="1"/>
            <a:r>
              <a:rPr lang="en-US" dirty="0"/>
              <a:t>Developing: trunk, for user-cases, for bug fixes …</a:t>
            </a:r>
          </a:p>
          <a:p>
            <a:pPr lvl="1"/>
            <a:r>
              <a:rPr lang="en-US" dirty="0"/>
              <a:t>Current production</a:t>
            </a:r>
          </a:p>
          <a:p>
            <a:pPr lvl="1"/>
            <a:r>
              <a:rPr lang="en-US" dirty="0"/>
              <a:t>Next Releases</a:t>
            </a:r>
          </a:p>
          <a:p>
            <a:pPr lvl="1"/>
            <a:r>
              <a:rPr lang="en-US" dirty="0"/>
              <a:t>Future Releases</a:t>
            </a:r>
          </a:p>
          <a:p>
            <a:pPr lvl="1"/>
            <a:r>
              <a:rPr lang="en-US" dirty="0"/>
              <a:t>Multiple deploys/customers</a:t>
            </a:r>
          </a:p>
          <a:p>
            <a:r>
              <a:rPr lang="en-US" dirty="0"/>
              <a:t>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7838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ECB-84B5-4330-9517-EB1D277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Documents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94803-32A7-4F51-A3A4-4C0EBB3240F3}"/>
              </a:ext>
            </a:extLst>
          </p:cNvPr>
          <p:cNvSpPr/>
          <p:nvPr/>
        </p:nvSpPr>
        <p:spPr>
          <a:xfrm>
            <a:off x="1283569" y="1407377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A3E39-BFE7-4D2F-9A11-22731CAC13C6}"/>
              </a:ext>
            </a:extLst>
          </p:cNvPr>
          <p:cNvSpPr txBox="1"/>
          <p:nvPr/>
        </p:nvSpPr>
        <p:spPr>
          <a:xfrm>
            <a:off x="1447800" y="15650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folder</a:t>
            </a:r>
          </a:p>
        </p:txBody>
      </p:sp>
      <p:pic>
        <p:nvPicPr>
          <p:cNvPr id="9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8F2B2A6D-D2B4-4CF4-A08F-0C840110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44" y="2030144"/>
            <a:ext cx="654912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134733-8336-4EEB-A02B-2AEE0E7366E1}"/>
              </a:ext>
            </a:extLst>
          </p:cNvPr>
          <p:cNvSpPr/>
          <p:nvPr/>
        </p:nvSpPr>
        <p:spPr>
          <a:xfrm>
            <a:off x="6400800" y="1412632"/>
            <a:ext cx="1981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0574E-ED0A-46F0-A1B7-261709697E90}"/>
              </a:ext>
            </a:extLst>
          </p:cNvPr>
          <p:cNvSpPr txBox="1"/>
          <p:nvPr/>
        </p:nvSpPr>
        <p:spPr>
          <a:xfrm>
            <a:off x="6553200" y="15650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Head/base copy</a:t>
            </a:r>
          </a:p>
        </p:txBody>
      </p:sp>
      <p:pic>
        <p:nvPicPr>
          <p:cNvPr id="12" name="Picture 2" descr="https://upload.wikimedia.org/wikipedia/commons/thumb/7/74/Documents_icon.svg/869px-Documents_icon.svg.png">
            <a:extLst>
              <a:ext uri="{FF2B5EF4-FFF2-40B4-BE49-F238E27FC236}">
                <a16:creationId xmlns:a16="http://schemas.microsoft.com/office/drawing/2014/main" id="{8833398B-2D4C-4B04-B2DC-C84DBBD0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44" y="2030144"/>
            <a:ext cx="654912" cy="77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160153-CCDE-4247-8F3B-F7CCFF68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09" y="1844517"/>
            <a:ext cx="124301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0B1D3-CCED-4761-AE02-4BCA60247613}"/>
              </a:ext>
            </a:extLst>
          </p:cNvPr>
          <p:cNvSpPr txBox="1"/>
          <p:nvPr/>
        </p:nvSpPr>
        <p:spPr>
          <a:xfrm>
            <a:off x="3677517" y="1411177"/>
            <a:ext cx="22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control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9EAF4F-437B-44D0-8B01-734814EF57B3}"/>
              </a:ext>
            </a:extLst>
          </p:cNvPr>
          <p:cNvCxnSpPr>
            <a:cxnSpLocks/>
          </p:cNvCxnSpPr>
          <p:nvPr/>
        </p:nvCxnSpPr>
        <p:spPr>
          <a:xfrm>
            <a:off x="3264769" y="2362200"/>
            <a:ext cx="77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3E3FDE-232F-4B3D-AB9E-B4DB8C37488E}"/>
              </a:ext>
            </a:extLst>
          </p:cNvPr>
          <p:cNvCxnSpPr>
            <a:cxnSpLocks/>
          </p:cNvCxnSpPr>
          <p:nvPr/>
        </p:nvCxnSpPr>
        <p:spPr>
          <a:xfrm flipH="1">
            <a:off x="5638800" y="2362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69274D1-8BCE-478C-8ED2-FDD79259E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9" y="3864218"/>
            <a:ext cx="520425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92F993-7D0F-480A-A7DE-15A5048ECB84}"/>
              </a:ext>
            </a:extLst>
          </p:cNvPr>
          <p:cNvCxnSpPr>
            <a:cxnSpLocks/>
          </p:cNvCxnSpPr>
          <p:nvPr/>
        </p:nvCxnSpPr>
        <p:spPr>
          <a:xfrm flipH="1">
            <a:off x="3264769" y="3124200"/>
            <a:ext cx="939940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A40A88-504E-49E9-A465-D07AE6CD4C46}"/>
              </a:ext>
            </a:extLst>
          </p:cNvPr>
          <p:cNvSpPr txBox="1"/>
          <p:nvPr/>
        </p:nvSpPr>
        <p:spPr>
          <a:xfrm>
            <a:off x="7063944" y="4267200"/>
            <a:ext cx="1864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63AA3A-DE37-4B7D-9402-58738F0F689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416566" y="5005864"/>
            <a:ext cx="64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7D2A41-80AB-4F24-9307-26FD22E46637}"/>
              </a:ext>
            </a:extLst>
          </p:cNvPr>
          <p:cNvSpPr txBox="1"/>
          <p:nvPr/>
        </p:nvSpPr>
        <p:spPr>
          <a:xfrm>
            <a:off x="3677517" y="3429000"/>
            <a:ext cx="1828800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4D71-F6AE-4277-A7FE-816C5E4E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Versions of documents (Branching)</a:t>
            </a:r>
          </a:p>
        </p:txBody>
      </p:sp>
      <p:pic>
        <p:nvPicPr>
          <p:cNvPr id="2054" name="Picture 6" descr="https://cdn-images-1.medium.com/max/1400/1*9yJY7fyscWFUVRqnx0BM6A.png">
            <a:extLst>
              <a:ext uri="{FF2B5EF4-FFF2-40B4-BE49-F238E27FC236}">
                <a16:creationId xmlns:a16="http://schemas.microsoft.com/office/drawing/2014/main" id="{DF7B0530-1040-4B9F-A50C-DD2322EFC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1"/>
            <a:ext cx="8229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5502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5E42-70B1-4B41-A688-FA8DE31B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of direct server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D235-C38E-4DE9-A14E-F8318C99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directly make changes to server</a:t>
            </a:r>
          </a:p>
          <a:p>
            <a:pPr lvl="1"/>
            <a:r>
              <a:rPr lang="en-US" dirty="0"/>
              <a:t>Multiple small commits? Not enough, not mature, still need update</a:t>
            </a:r>
          </a:p>
          <a:p>
            <a:pPr lvl="1"/>
            <a:r>
              <a:rPr lang="en-US" dirty="0"/>
              <a:t>One Big commit? Risk, history of my current changes</a:t>
            </a:r>
          </a:p>
          <a:p>
            <a:pPr lvl="1"/>
            <a:r>
              <a:rPr lang="en-US" dirty="0"/>
              <a:t>Connection Lost.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914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690</Words>
  <Application>Microsoft Office PowerPoint</Application>
  <PresentationFormat>On-screen Show (4:3)</PresentationFormat>
  <Paragraphs>98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Training</vt:lpstr>
      <vt:lpstr>Source Control</vt:lpstr>
      <vt:lpstr>Source Control</vt:lpstr>
      <vt:lpstr>What is/Why source control</vt:lpstr>
      <vt:lpstr>What is/Why source control</vt:lpstr>
      <vt:lpstr>What is/Why source control</vt:lpstr>
      <vt:lpstr>Source control features</vt:lpstr>
      <vt:lpstr>Synchronize Documents</vt:lpstr>
      <vt:lpstr>Versions of documents (Branching)</vt:lpstr>
      <vt:lpstr>Issues of direct server source control</vt:lpstr>
      <vt:lpstr>Improvement of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2019-02-04T21:10:00Z</dcterms:created>
  <dcterms:modified xsi:type="dcterms:W3CDTF">2019-02-05T21:28:00Z</dcterms:modified>
</cp:coreProperties>
</file>