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4" r:id="rId4"/>
    <p:sldId id="267" r:id="rId5"/>
    <p:sldId id="268" r:id="rId6"/>
    <p:sldId id="260" r:id="rId7"/>
    <p:sldId id="261" r:id="rId8"/>
    <p:sldId id="262" r:id="rId9"/>
    <p:sldId id="263" r:id="rId10"/>
    <p:sldId id="265" r:id="rId11"/>
    <p:sldId id="269" r:id="rId12"/>
    <p:sldId id="270" r:id="rId13"/>
    <p:sldId id="266" r:id="rId14"/>
    <p:sldId id="271" r:id="rId15"/>
    <p:sldId id="272" r:id="rId16"/>
    <p:sldId id="259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06799F8-075E-4A3A-A7F6-7FBC6576F1A4}" styleName="主题样式 2 - 个性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143" d="100"/>
          <a:sy n="143" d="100"/>
        </p:scale>
        <p:origin x="22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DA6C0-F9CD-5D4A-922F-060312147998}" type="datetimeFigureOut">
              <a:rPr kumimoji="1" lang="zh-CN" altLang="en-US" smtClean="0"/>
              <a:t>2017/2/27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37F0D-431F-4042-B24C-3AF5958ACB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897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ADBF-F4F4-4AA7-AB1C-729F7CEE9F3D}" type="datetimeFigureOut">
              <a:rPr lang="zh-CN" altLang="en-US" smtClean="0"/>
              <a:pPr/>
              <a:t>2017/2/27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43D-2084-4821-AF87-B7B68208E6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65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ADBF-F4F4-4AA7-AB1C-729F7CEE9F3D}" type="datetimeFigureOut">
              <a:rPr lang="zh-CN" altLang="en-US" smtClean="0"/>
              <a:pPr/>
              <a:t>2017/2/27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43D-2084-4821-AF87-B7B68208E6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2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ADBF-F4F4-4AA7-AB1C-729F7CEE9F3D}" type="datetimeFigureOut">
              <a:rPr lang="zh-CN" altLang="en-US" smtClean="0"/>
              <a:pPr/>
              <a:t>2017/2/27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43D-2084-4821-AF87-B7B68208E6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6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ADBF-F4F4-4AA7-AB1C-729F7CEE9F3D}" type="datetimeFigureOut">
              <a:rPr lang="zh-CN" altLang="en-US" smtClean="0"/>
              <a:pPr/>
              <a:t>2017/2/27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43D-2084-4821-AF87-B7B68208E6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31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ADBF-F4F4-4AA7-AB1C-729F7CEE9F3D}" type="datetimeFigureOut">
              <a:rPr lang="zh-CN" altLang="en-US" smtClean="0"/>
              <a:pPr/>
              <a:t>2017/2/27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43D-2084-4821-AF87-B7B68208E6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75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ADBF-F4F4-4AA7-AB1C-729F7CEE9F3D}" type="datetimeFigureOut">
              <a:rPr lang="zh-CN" altLang="en-US" smtClean="0"/>
              <a:pPr/>
              <a:t>2017/2/27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43D-2084-4821-AF87-B7B68208E6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14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ADBF-F4F4-4AA7-AB1C-729F7CEE9F3D}" type="datetimeFigureOut">
              <a:rPr lang="zh-CN" altLang="en-US" smtClean="0"/>
              <a:pPr/>
              <a:t>2017/2/27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43D-2084-4821-AF87-B7B68208E6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73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ADBF-F4F4-4AA7-AB1C-729F7CEE9F3D}" type="datetimeFigureOut">
              <a:rPr lang="zh-CN" altLang="en-US" smtClean="0"/>
              <a:pPr/>
              <a:t>2017/2/27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43D-2084-4821-AF87-B7B68208E6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2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ADBF-F4F4-4AA7-AB1C-729F7CEE9F3D}" type="datetimeFigureOut">
              <a:rPr lang="zh-CN" altLang="en-US" smtClean="0"/>
              <a:pPr/>
              <a:t>2017/2/27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43D-2084-4821-AF87-B7B68208E6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76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ADBF-F4F4-4AA7-AB1C-729F7CEE9F3D}" type="datetimeFigureOut">
              <a:rPr lang="zh-CN" altLang="en-US" smtClean="0"/>
              <a:pPr/>
              <a:t>2017/2/27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43D-2084-4821-AF87-B7B68208E6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73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ADBF-F4F4-4AA7-AB1C-729F7CEE9F3D}" type="datetimeFigureOut">
              <a:rPr lang="zh-CN" altLang="en-US" smtClean="0"/>
              <a:pPr/>
              <a:t>2017/2/27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43D-2084-4821-AF87-B7B68208E6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89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2ADBF-F4F4-4AA7-AB1C-729F7CEE9F3D}" type="datetimeFigureOut">
              <a:rPr lang="zh-CN" altLang="en-US" smtClean="0"/>
              <a:pPr/>
              <a:t>2017/2/27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D743D-2084-4821-AF87-B7B68208E6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5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8520" y="1470694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大数据平台自建方案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7084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408" y="2270674"/>
            <a:ext cx="105670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合规</a:t>
            </a:r>
            <a:endParaRPr lang="zh-CN" altLang="en-US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934396" y="1081648"/>
            <a:ext cx="45719" cy="432048"/>
          </a:xfrm>
          <a:prstGeom prst="rect">
            <a:avLst/>
          </a:prstGeom>
          <a:solidFill>
            <a:srgbClr val="11111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1131" y="1026770"/>
            <a:ext cx="5269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平台应用场景支持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数据接入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688" y="1698459"/>
            <a:ext cx="5270500" cy="237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65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408" y="2270674"/>
            <a:ext cx="105670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合规</a:t>
            </a:r>
            <a:endParaRPr lang="zh-CN" altLang="en-US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934396" y="1081648"/>
            <a:ext cx="45719" cy="432048"/>
          </a:xfrm>
          <a:prstGeom prst="rect">
            <a:avLst/>
          </a:prstGeom>
          <a:solidFill>
            <a:srgbClr val="11111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1131" y="1026770"/>
            <a:ext cx="5628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平台应用场景支持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事业部访问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883151" y="1707654"/>
            <a:ext cx="4766444" cy="294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6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408" y="2270674"/>
            <a:ext cx="105670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合规</a:t>
            </a:r>
            <a:endParaRPr lang="zh-CN" altLang="en-US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934396" y="1081648"/>
            <a:ext cx="45719" cy="432048"/>
          </a:xfrm>
          <a:prstGeom prst="rect">
            <a:avLst/>
          </a:prstGeom>
          <a:solidFill>
            <a:srgbClr val="11111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1131" y="1026770"/>
            <a:ext cx="6346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平台应用场景支持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金融实验室使用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2051720" y="1707654"/>
            <a:ext cx="4723482" cy="263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10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408" y="2270674"/>
            <a:ext cx="105670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合规</a:t>
            </a:r>
            <a:endParaRPr lang="zh-CN" altLang="en-US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934396" y="1081648"/>
            <a:ext cx="45719" cy="432048"/>
          </a:xfrm>
          <a:prstGeom prst="rect">
            <a:avLst/>
          </a:prstGeom>
          <a:solidFill>
            <a:srgbClr val="11111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1131" y="102677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平台安全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6783" y="1767665"/>
            <a:ext cx="4903369" cy="239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技术安全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尽量去中心化，抵抗单点故障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中心化组件具有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Failover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数据安全</a:t>
            </a:r>
            <a:endParaRPr lang="zh-CN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数据分布存储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在存储层面加密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流程安全</a:t>
            </a:r>
          </a:p>
          <a:p>
            <a:pPr>
              <a:lnSpc>
                <a:spcPct val="11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访问分权限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、留痕、经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审计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4556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408" y="2270674"/>
            <a:ext cx="105670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合规</a:t>
            </a:r>
            <a:endParaRPr lang="zh-CN" altLang="en-US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934396" y="1081648"/>
            <a:ext cx="45719" cy="432048"/>
          </a:xfrm>
          <a:prstGeom prst="rect">
            <a:avLst/>
          </a:prstGeom>
          <a:solidFill>
            <a:srgbClr val="11111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1131" y="102677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方案对比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48206"/>
              </p:ext>
            </p:extLst>
          </p:nvPr>
        </p:nvGraphicFramePr>
        <p:xfrm>
          <a:off x="934396" y="1513696"/>
          <a:ext cx="7310012" cy="35458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1639"/>
                <a:gridCol w="1161732"/>
                <a:gridCol w="1329696"/>
                <a:gridCol w="3236945"/>
              </a:tblGrid>
              <a:tr h="204843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38569" marR="38569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商业方案</a:t>
                      </a:r>
                      <a:endParaRPr lang="zh-CN" sz="105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38569" marR="38569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自建方案</a:t>
                      </a:r>
                      <a:endParaRPr lang="zh-CN" sz="105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38569" marR="38569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比较</a:t>
                      </a:r>
                      <a:endParaRPr lang="zh-CN" sz="105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38569" marR="38569" marT="0" marB="0"/>
                </a:tc>
              </a:tr>
              <a:tr h="818024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集群底层平台</a:t>
                      </a:r>
                      <a:endParaRPr lang="zh-CN" sz="105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38569" marR="38569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 err="1">
                          <a:effectLst/>
                        </a:rPr>
                        <a:t>Couldera</a:t>
                      </a:r>
                      <a:r>
                        <a:rPr lang="zh-CN" sz="800" kern="100" dirty="0">
                          <a:effectLst/>
                        </a:rPr>
                        <a:t>开源版</a:t>
                      </a:r>
                      <a:r>
                        <a:rPr lang="en-US" sz="800" kern="100" dirty="0">
                          <a:effectLst/>
                        </a:rPr>
                        <a:t>/</a:t>
                      </a:r>
                      <a:r>
                        <a:rPr lang="zh-CN" sz="800" kern="100" dirty="0">
                          <a:effectLst/>
                        </a:rPr>
                        <a:t>企业版</a:t>
                      </a:r>
                      <a:endParaRPr lang="zh-CN" sz="9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38569" marR="38569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HDP</a:t>
                      </a:r>
                      <a:endParaRPr lang="zh-CN" sz="9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38569" marR="38569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CDH</a:t>
                      </a:r>
                      <a:r>
                        <a:rPr lang="zh-CN" sz="800" kern="100" dirty="0">
                          <a:effectLst/>
                        </a:rPr>
                        <a:t>在国内商业化更成熟，两者的开源版本差别不大，所包含的组件版本也都已经比较新，</a:t>
                      </a:r>
                      <a:r>
                        <a:rPr lang="en-US" sz="800" kern="100" dirty="0">
                          <a:effectLst/>
                        </a:rPr>
                        <a:t>CDH</a:t>
                      </a:r>
                      <a:r>
                        <a:rPr lang="zh-CN" sz="800" kern="100" dirty="0">
                          <a:effectLst/>
                        </a:rPr>
                        <a:t>中比较有特色的</a:t>
                      </a:r>
                      <a:r>
                        <a:rPr lang="en-US" sz="800" kern="100" dirty="0">
                          <a:effectLst/>
                        </a:rPr>
                        <a:t>Impala</a:t>
                      </a:r>
                      <a:r>
                        <a:rPr lang="zh-CN" sz="800" kern="100" dirty="0">
                          <a:effectLst/>
                        </a:rPr>
                        <a:t>也是开源版本，可以引入到</a:t>
                      </a:r>
                      <a:r>
                        <a:rPr lang="en-US" sz="800" kern="100" dirty="0">
                          <a:effectLst/>
                        </a:rPr>
                        <a:t>HDP</a:t>
                      </a:r>
                      <a:r>
                        <a:rPr lang="zh-CN" sz="800" kern="100" dirty="0">
                          <a:effectLst/>
                        </a:rPr>
                        <a:t>中</a:t>
                      </a:r>
                      <a:endParaRPr lang="zh-CN" sz="900" kern="100" dirty="0">
                        <a:effectLst/>
                      </a:endParaRPr>
                    </a:p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而对比</a:t>
                      </a:r>
                      <a:r>
                        <a:rPr lang="en-US" sz="800" kern="100" dirty="0">
                          <a:effectLst/>
                        </a:rPr>
                        <a:t>CDH</a:t>
                      </a:r>
                      <a:r>
                        <a:rPr lang="zh-CN" sz="800" kern="100" dirty="0">
                          <a:effectLst/>
                        </a:rPr>
                        <a:t>开源版和</a:t>
                      </a:r>
                      <a:r>
                        <a:rPr lang="en-US" sz="800" kern="100" dirty="0">
                          <a:effectLst/>
                        </a:rPr>
                        <a:t>HDP</a:t>
                      </a:r>
                      <a:r>
                        <a:rPr lang="zh-CN" sz="800" kern="100" dirty="0">
                          <a:effectLst/>
                        </a:rPr>
                        <a:t>，</a:t>
                      </a:r>
                      <a:r>
                        <a:rPr lang="en-US" sz="800" kern="100" dirty="0">
                          <a:effectLst/>
                        </a:rPr>
                        <a:t>HDP</a:t>
                      </a:r>
                      <a:r>
                        <a:rPr lang="zh-CN" sz="800" kern="100" dirty="0">
                          <a:effectLst/>
                        </a:rPr>
                        <a:t>提供了更完整的生态，</a:t>
                      </a:r>
                      <a:r>
                        <a:rPr lang="en-US" sz="800" kern="100" dirty="0">
                          <a:effectLst/>
                        </a:rPr>
                        <a:t>CDH</a:t>
                      </a:r>
                      <a:r>
                        <a:rPr lang="zh-CN" sz="800" kern="100" dirty="0">
                          <a:effectLst/>
                        </a:rPr>
                        <a:t>中部分组件仅在商业版中包含。</a:t>
                      </a:r>
                      <a:endParaRPr lang="zh-CN" sz="900" kern="100" dirty="0">
                        <a:effectLst/>
                      </a:endParaRPr>
                    </a:p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商业版</a:t>
                      </a:r>
                      <a:r>
                        <a:rPr lang="en-US" sz="800" kern="100" dirty="0">
                          <a:effectLst/>
                        </a:rPr>
                        <a:t>Cloudera</a:t>
                      </a:r>
                      <a:r>
                        <a:rPr lang="zh-CN" sz="800" kern="100" dirty="0">
                          <a:effectLst/>
                        </a:rPr>
                        <a:t>特点在于集成了</a:t>
                      </a:r>
                      <a:r>
                        <a:rPr lang="en-US" sz="800" kern="100" dirty="0">
                          <a:effectLst/>
                        </a:rPr>
                        <a:t>LDAP</a:t>
                      </a:r>
                      <a:r>
                        <a:rPr lang="zh-CN" sz="800" kern="100" dirty="0">
                          <a:effectLst/>
                        </a:rPr>
                        <a:t>、</a:t>
                      </a:r>
                      <a:r>
                        <a:rPr lang="en-US" sz="800" kern="100" dirty="0">
                          <a:effectLst/>
                        </a:rPr>
                        <a:t>REST</a:t>
                      </a:r>
                      <a:r>
                        <a:rPr lang="zh-CN" sz="800" kern="100" dirty="0">
                          <a:effectLst/>
                        </a:rPr>
                        <a:t>等，监控功能比较强大，这些在</a:t>
                      </a:r>
                      <a:r>
                        <a:rPr lang="en-US" sz="800" kern="100" dirty="0">
                          <a:effectLst/>
                        </a:rPr>
                        <a:t>HDP</a:t>
                      </a:r>
                      <a:r>
                        <a:rPr lang="zh-CN" sz="800" kern="100" dirty="0">
                          <a:effectLst/>
                        </a:rPr>
                        <a:t>也是可以逐渐扩展</a:t>
                      </a:r>
                      <a:endParaRPr lang="zh-CN" sz="9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38569" marR="38569" marT="0" marB="0"/>
                </a:tc>
              </a:tr>
              <a:tr h="70234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数据集成</a:t>
                      </a:r>
                      <a:endParaRPr lang="zh-CN" sz="105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38569" marR="38569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Talend Big Data Platform</a:t>
                      </a:r>
                      <a:endParaRPr lang="zh-CN" sz="9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38569" marR="38569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Falcon</a:t>
                      </a:r>
                      <a:endParaRPr lang="zh-CN" sz="900" kern="100">
                        <a:effectLst/>
                      </a:endParaRPr>
                    </a:p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+ Sqoop</a:t>
                      </a:r>
                      <a:endParaRPr lang="zh-CN" sz="9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38569" marR="38569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Telend</a:t>
                      </a:r>
                      <a:r>
                        <a:rPr lang="zh-CN" sz="800" kern="100">
                          <a:effectLst/>
                        </a:rPr>
                        <a:t>支持拖拽式图形化界面，而</a:t>
                      </a:r>
                      <a:r>
                        <a:rPr lang="en-US" sz="800" kern="100">
                          <a:effectLst/>
                        </a:rPr>
                        <a:t>Falcon</a:t>
                      </a:r>
                      <a:r>
                        <a:rPr lang="zh-CN" sz="800" kern="100">
                          <a:effectLst/>
                        </a:rPr>
                        <a:t>中为表单选择方式，稍复杂，具体用户体验会由之前</a:t>
                      </a:r>
                      <a:r>
                        <a:rPr lang="en-US" sz="800" kern="100">
                          <a:effectLst/>
                        </a:rPr>
                        <a:t>BI</a:t>
                      </a:r>
                      <a:r>
                        <a:rPr lang="zh-CN" sz="800" kern="100">
                          <a:effectLst/>
                        </a:rPr>
                        <a:t>组小伙伴试用后给出</a:t>
                      </a:r>
                      <a:endParaRPr lang="zh-CN" sz="900" kern="100">
                        <a:effectLst/>
                      </a:endParaRPr>
                    </a:p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另一方面，</a:t>
                      </a:r>
                      <a:r>
                        <a:rPr lang="en-US" sz="800" kern="100">
                          <a:effectLst/>
                        </a:rPr>
                        <a:t>Falcon+Sqoop</a:t>
                      </a:r>
                      <a:r>
                        <a:rPr lang="zh-CN" sz="800" kern="100">
                          <a:effectLst/>
                        </a:rPr>
                        <a:t>可以结合</a:t>
                      </a:r>
                      <a:r>
                        <a:rPr lang="en-US" sz="800" kern="100">
                          <a:effectLst/>
                        </a:rPr>
                        <a:t>Atlas</a:t>
                      </a:r>
                      <a:r>
                        <a:rPr lang="zh-CN" sz="800" kern="100">
                          <a:effectLst/>
                        </a:rPr>
                        <a:t>管理数据血缘关系，生态会比较完整</a:t>
                      </a:r>
                      <a:endParaRPr lang="zh-CN" sz="9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38569" marR="38569" marT="0" marB="0"/>
                </a:tc>
              </a:tr>
              <a:tr h="14272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SQL in Hadoop</a:t>
                      </a:r>
                      <a:endParaRPr lang="zh-CN" sz="105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38569" marR="38569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Impala</a:t>
                      </a:r>
                      <a:endParaRPr lang="zh-CN" sz="9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38569" marR="38569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Impala</a:t>
                      </a:r>
                      <a:endParaRPr lang="zh-CN" sz="9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38569" marR="38569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38569" marR="38569" marT="0" marB="0"/>
                </a:tc>
              </a:tr>
              <a:tr h="561872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数据挖掘</a:t>
                      </a:r>
                      <a:endParaRPr lang="zh-CN" sz="105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38569" marR="38569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KNIME</a:t>
                      </a:r>
                      <a:r>
                        <a:rPr lang="zh-CN" sz="800" kern="100">
                          <a:effectLst/>
                        </a:rPr>
                        <a:t>大数据版</a:t>
                      </a:r>
                      <a:endParaRPr lang="zh-CN" sz="9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38569" marR="38569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Zeppelin</a:t>
                      </a:r>
                      <a:endParaRPr lang="zh-CN" sz="9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38569" marR="38569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音智达方案</a:t>
                      </a:r>
                      <a:r>
                        <a:rPr lang="en-US" sz="800" kern="100">
                          <a:effectLst/>
                        </a:rPr>
                        <a:t>Knime</a:t>
                      </a:r>
                      <a:r>
                        <a:rPr lang="zh-CN" sz="800" kern="100">
                          <a:effectLst/>
                        </a:rPr>
                        <a:t>具有图形化界面。而金融实验室人员大多已有</a:t>
                      </a:r>
                      <a:r>
                        <a:rPr lang="en-US" sz="800" kern="100">
                          <a:effectLst/>
                        </a:rPr>
                        <a:t>R</a:t>
                      </a:r>
                      <a:r>
                        <a:rPr lang="zh-CN" sz="800" kern="100">
                          <a:effectLst/>
                        </a:rPr>
                        <a:t>语言基础，并且使用场景大多为算法验证，可直接在自建方案中</a:t>
                      </a:r>
                      <a:r>
                        <a:rPr lang="en-US" sz="800" kern="100">
                          <a:effectLst/>
                        </a:rPr>
                        <a:t>Zeppelin</a:t>
                      </a:r>
                      <a:r>
                        <a:rPr lang="zh-CN" sz="800" kern="100">
                          <a:effectLst/>
                        </a:rPr>
                        <a:t>中编写</a:t>
                      </a:r>
                      <a:endParaRPr lang="zh-CN" sz="9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38569" marR="38569" marT="0" marB="0"/>
                </a:tc>
              </a:tr>
              <a:tr h="561872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硬件虚拟化</a:t>
                      </a:r>
                      <a:endParaRPr lang="zh-CN" sz="105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38569" marR="38569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BlueData</a:t>
                      </a:r>
                      <a:endParaRPr lang="zh-CN" sz="9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38569" marR="38569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Rancher</a:t>
                      </a:r>
                      <a:endParaRPr lang="zh-CN" sz="9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38569" marR="38569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对前者不了解。</a:t>
                      </a:r>
                      <a:endParaRPr lang="zh-CN" sz="900" kern="100" dirty="0">
                        <a:effectLst/>
                      </a:endParaRPr>
                    </a:p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目前来讲没有强烈的根据租户压榨机器性能的需求，虚拟化方案更多考虑的是扩展的灵活和</a:t>
                      </a:r>
                      <a:r>
                        <a:rPr lang="en-US" sz="800" kern="100" dirty="0">
                          <a:effectLst/>
                        </a:rPr>
                        <a:t>DevOps</a:t>
                      </a:r>
                      <a:r>
                        <a:rPr lang="zh-CN" sz="800" kern="100" dirty="0">
                          <a:effectLst/>
                        </a:rPr>
                        <a:t>的方便。</a:t>
                      </a:r>
                      <a:endParaRPr lang="zh-CN" sz="9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38569" marR="3856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69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408" y="2270674"/>
            <a:ext cx="105670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合规</a:t>
            </a:r>
            <a:endParaRPr lang="zh-CN" altLang="en-US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934396" y="1081648"/>
            <a:ext cx="45719" cy="432048"/>
          </a:xfrm>
          <a:prstGeom prst="rect">
            <a:avLst/>
          </a:prstGeom>
          <a:solidFill>
            <a:srgbClr val="11111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1131" y="1026770"/>
            <a:ext cx="2342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方案对比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续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286222"/>
              </p:ext>
            </p:extLst>
          </p:nvPr>
        </p:nvGraphicFramePr>
        <p:xfrm>
          <a:off x="934396" y="1513696"/>
          <a:ext cx="7310012" cy="3093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1639"/>
                <a:gridCol w="1161732"/>
                <a:gridCol w="1329696"/>
                <a:gridCol w="3236945"/>
              </a:tblGrid>
              <a:tr h="204843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38569" marR="38569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商业方案</a:t>
                      </a:r>
                      <a:endParaRPr lang="zh-CN" sz="105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38569" marR="38569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自建方案</a:t>
                      </a:r>
                      <a:endParaRPr lang="zh-CN" sz="105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38569" marR="38569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比较</a:t>
                      </a:r>
                      <a:endParaRPr lang="zh-CN" sz="105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38569" marR="38569" marT="0" marB="0"/>
                </a:tc>
              </a:tr>
              <a:tr h="818024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数据治理</a:t>
                      </a:r>
                      <a:endParaRPr lang="zh-CN" sz="1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Cloudera Navigator</a:t>
                      </a:r>
                      <a:endParaRPr lang="zh-CN" sz="800" b="0" kern="100" dirty="0"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Atlas</a:t>
                      </a:r>
                      <a:endParaRPr lang="zh-CN" sz="800" b="0" kern="100" dirty="0"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b="0" kern="10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前者界面更美观，仅在企业版中包含此功能</a:t>
                      </a:r>
                    </a:p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b="0" kern="10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取决于底层平台</a:t>
                      </a:r>
                    </a:p>
                  </a:txBody>
                  <a:tcPr marL="68580" marR="68580" marT="0" marB="0"/>
                </a:tc>
              </a:tr>
              <a:tr h="70234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effectLst/>
                          <a:latin typeface="Times New Roman" charset="0"/>
                          <a:ea typeface="宋体" charset="-122"/>
                        </a:rPr>
                        <a:t>安全</a:t>
                      </a:r>
                      <a:endParaRPr lang="zh-CN" sz="1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Sentry</a:t>
                      </a:r>
                      <a:endParaRPr lang="zh-CN" sz="800" b="0" kern="100"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+ Key trustee</a:t>
                      </a:r>
                      <a:endParaRPr lang="zh-CN" sz="800" b="0" kern="100"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Ranger</a:t>
                      </a:r>
                      <a:endParaRPr lang="zh-CN" sz="800" b="0" kern="100" dirty="0"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+ KMS</a:t>
                      </a:r>
                      <a:endParaRPr lang="zh-CN" sz="800" b="0" kern="100" dirty="0"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b="0" kern="100" dirty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两者基本对标，取决于底层平台</a:t>
                      </a:r>
                    </a:p>
                  </a:txBody>
                  <a:tcPr marL="68580" marR="68580" marT="0" marB="0"/>
                </a:tc>
              </a:tr>
              <a:tr h="14272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>
                          <a:effectLst/>
                          <a:latin typeface="Times New Roman" charset="0"/>
                          <a:ea typeface="宋体" charset="-122"/>
                        </a:rPr>
                        <a:t>经济成本</a:t>
                      </a:r>
                      <a:endParaRPr lang="zh-CN" sz="1200" kern="1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50W</a:t>
                      </a:r>
                      <a:r>
                        <a:rPr lang="zh-CN" sz="800" b="0" kern="10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—</a:t>
                      </a:r>
                      <a:r>
                        <a:rPr lang="en-US" sz="800" b="0" kern="10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180W/</a:t>
                      </a:r>
                      <a:r>
                        <a:rPr lang="zh-CN" sz="800" b="0" kern="10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b="0" kern="10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团队薪水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 </a:t>
                      </a:r>
                      <a:endParaRPr lang="zh-CN" sz="800" b="0" kern="100" dirty="0"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8580" marR="68580" marT="0" marB="0"/>
                </a:tc>
              </a:tr>
              <a:tr h="561872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effectLst/>
                          <a:latin typeface="Times New Roman" charset="0"/>
                          <a:ea typeface="宋体" charset="-122"/>
                        </a:rPr>
                        <a:t>时间成本</a:t>
                      </a:r>
                      <a:endParaRPr lang="zh-CN" sz="1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b="0" kern="10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未知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10</a:t>
                      </a:r>
                      <a:r>
                        <a:rPr lang="zh-CN" sz="800" b="0" kern="10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天测试环境</a:t>
                      </a:r>
                    </a:p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15</a:t>
                      </a:r>
                      <a:r>
                        <a:rPr lang="zh-CN" sz="800" b="0" kern="10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天生产环境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b="0" kern="100" dirty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第三方在初期建设时应该会比较快</a:t>
                      </a:r>
                    </a:p>
                  </a:txBody>
                  <a:tcPr marL="68580" marR="68580" marT="0" marB="0"/>
                </a:tc>
              </a:tr>
              <a:tr h="561872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effectLst/>
                          <a:latin typeface="Times New Roman" charset="0"/>
                          <a:ea typeface="宋体" charset="-122"/>
                        </a:rPr>
                        <a:t>其他</a:t>
                      </a:r>
                      <a:endParaRPr lang="zh-CN" sz="1200" kern="1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 </a:t>
                      </a:r>
                      <a:endParaRPr lang="zh-CN" sz="800" b="0" kern="100"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 </a:t>
                      </a:r>
                      <a:endParaRPr lang="zh-CN" sz="800" b="0" kern="100"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b="0" kern="100" dirty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自建方案在开发过程中避免了泄露敏感数据</a:t>
                      </a:r>
                    </a:p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b="0" kern="100" dirty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自建方案减少了后续产品自研依赖第三方的可能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98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13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408" y="2270674"/>
            <a:ext cx="105670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合规</a:t>
            </a:r>
            <a:endParaRPr lang="zh-CN" altLang="en-US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934396" y="1081648"/>
            <a:ext cx="45719" cy="432048"/>
          </a:xfrm>
          <a:prstGeom prst="rect">
            <a:avLst/>
          </a:prstGeom>
          <a:solidFill>
            <a:srgbClr val="11111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1131" y="102677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用户分析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662376"/>
              </p:ext>
            </p:extLst>
          </p:nvPr>
        </p:nvGraphicFramePr>
        <p:xfrm>
          <a:off x="1115616" y="1549990"/>
          <a:ext cx="6048670" cy="3316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4185"/>
                <a:gridCol w="1727745"/>
                <a:gridCol w="1728370"/>
                <a:gridCol w="1728370"/>
              </a:tblGrid>
              <a:tr h="299043">
                <a:tc gridSpan="2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用户角色</a:t>
                      </a:r>
                      <a:endParaRPr lang="zh-CN" sz="1000" kern="100" dirty="0">
                        <a:effectLst/>
                        <a:latin typeface="Times New Roman" charset="0"/>
                        <a:ea typeface="宋体" charset="-122"/>
                        <a:cs typeface="Times New Roman" charset="0"/>
                      </a:endParaRPr>
                    </a:p>
                  </a:txBody>
                  <a:tcPr marL="47636" marR="4763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需求</a:t>
                      </a:r>
                      <a:endParaRPr lang="zh-CN" sz="1000" kern="100">
                        <a:effectLst/>
                        <a:latin typeface="Times New Roman" charset="0"/>
                        <a:ea typeface="宋体" charset="-122"/>
                        <a:cs typeface="Times New Roman" charset="0"/>
                      </a:endParaRPr>
                    </a:p>
                  </a:txBody>
                  <a:tcPr marL="47636" marR="47636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解决方案</a:t>
                      </a:r>
                      <a:endParaRPr lang="zh-CN" sz="1000" kern="100" dirty="0">
                        <a:effectLst/>
                        <a:latin typeface="Times New Roman" charset="0"/>
                        <a:ea typeface="宋体" charset="-122"/>
                        <a:cs typeface="Times New Roman" charset="0"/>
                      </a:endParaRPr>
                    </a:p>
                  </a:txBody>
                  <a:tcPr marL="47636" marR="47636" marT="0" marB="0" anchor="ctr"/>
                </a:tc>
              </a:tr>
              <a:tr h="153752">
                <a:tc gridSpan="2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 dirty="0">
                          <a:effectLst/>
                        </a:rPr>
                        <a:t>决策领导</a:t>
                      </a:r>
                      <a:endParaRPr lang="zh-CN" sz="800" kern="100" dirty="0">
                        <a:effectLst/>
                        <a:latin typeface="Times New Roman" charset="0"/>
                        <a:ea typeface="宋体" charset="-122"/>
                        <a:cs typeface="Times New Roman" charset="0"/>
                      </a:endParaRPr>
                    </a:p>
                  </a:txBody>
                  <a:tcPr marL="47636" marR="4763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直观了解各种分析数据</a:t>
                      </a:r>
                    </a:p>
                  </a:txBody>
                  <a:tcPr marL="47636" marR="47636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提供数据可视化产品</a:t>
                      </a:r>
                    </a:p>
                  </a:txBody>
                  <a:tcPr marL="47636" marR="47636" marT="0" marB="0"/>
                </a:tc>
              </a:tr>
              <a:tr h="594797">
                <a:tc rowSpan="3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>
                          <a:effectLst/>
                        </a:rPr>
                        <a:t>事业部</a:t>
                      </a:r>
                      <a:endParaRPr lang="zh-CN" sz="800" kern="100">
                        <a:effectLst/>
                        <a:latin typeface="Times New Roman" charset="0"/>
                        <a:ea typeface="宋体" charset="-122"/>
                        <a:cs typeface="Times New Roman" charset="0"/>
                      </a:endParaRPr>
                    </a:p>
                  </a:txBody>
                  <a:tcPr marL="47636" marR="47636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数据产生方</a:t>
                      </a:r>
                      <a:endParaRPr lang="zh-CN" sz="800" kern="1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charset="0"/>
                        <a:ea typeface="宋体" charset="-122"/>
                        <a:cs typeface="Times New Roman" charset="0"/>
                      </a:endParaRPr>
                    </a:p>
                  </a:txBody>
                  <a:tcPr marL="47636" marR="47636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接入数据到大数据平台，包括数据库、日志、第三方数据等。持久化存储并为之后查询、分析做储备</a:t>
                      </a:r>
                    </a:p>
                  </a:txBody>
                  <a:tcPr marL="47636" marR="47636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提供接入规范和流程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提供元数据查询、管理功能</a:t>
                      </a:r>
                    </a:p>
                  </a:txBody>
                  <a:tcPr marL="47636" marR="47636" marT="0" marB="0"/>
                </a:tc>
              </a:tr>
              <a:tr h="3221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信息部门</a:t>
                      </a:r>
                      <a:endParaRPr lang="zh-CN" sz="800" kern="10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charset="0"/>
                        <a:ea typeface="宋体" charset="-122"/>
                        <a:cs typeface="Times New Roman" charset="0"/>
                      </a:endParaRPr>
                    </a:p>
                  </a:txBody>
                  <a:tcPr marL="47636" marR="47636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自主对于权限范围内数据进行查询、分析</a:t>
                      </a:r>
                    </a:p>
                  </a:txBody>
                  <a:tcPr marL="47636" marR="47636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提供部分数据的查询权限</a:t>
                      </a:r>
                    </a:p>
                  </a:txBody>
                  <a:tcPr marL="47636" marR="47636" marT="0" marB="0"/>
                </a:tc>
              </a:tr>
              <a:tr h="4460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开发人员</a:t>
                      </a:r>
                      <a:endParaRPr lang="zh-CN" sz="800" kern="1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charset="0"/>
                        <a:ea typeface="宋体" charset="-122"/>
                        <a:cs typeface="Times New Roman" charset="0"/>
                      </a:endParaRPr>
                    </a:p>
                  </a:txBody>
                  <a:tcPr marL="47636" marR="47636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获取各自事业部相关的数据，包括原始数据、分析结果</a:t>
                      </a:r>
                    </a:p>
                  </a:txBody>
                  <a:tcPr marL="47636" marR="47636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提供</a:t>
                      </a:r>
                      <a:r>
                        <a:rPr lang="en-US" sz="7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endParaRPr lang="zh-CN" sz="700" kern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6" marR="47636" marT="0" marB="0"/>
                </a:tc>
              </a:tr>
              <a:tr h="596037">
                <a:tc gridSpan="2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 dirty="0">
                          <a:effectLst/>
                        </a:rPr>
                        <a:t>分析团队</a:t>
                      </a:r>
                      <a:r>
                        <a:rPr lang="en-US" sz="700" kern="0" dirty="0">
                          <a:effectLst/>
                        </a:rPr>
                        <a:t>(BI+</a:t>
                      </a:r>
                      <a:r>
                        <a:rPr lang="zh-CN" sz="700" kern="0" dirty="0">
                          <a:effectLst/>
                        </a:rPr>
                        <a:t>金融实验室</a:t>
                      </a:r>
                      <a:r>
                        <a:rPr lang="en-US" sz="700" kern="0" dirty="0">
                          <a:effectLst/>
                        </a:rPr>
                        <a:t>)</a:t>
                      </a:r>
                      <a:endParaRPr lang="zh-CN" sz="800" kern="100" dirty="0">
                        <a:effectLst/>
                        <a:latin typeface="Times New Roman" charset="0"/>
                        <a:ea typeface="宋体" charset="-122"/>
                        <a:cs typeface="Times New Roman" charset="0"/>
                      </a:endParaRPr>
                    </a:p>
                  </a:txBody>
                  <a:tcPr marL="47636" marR="4763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7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执行</a:t>
                      </a:r>
                      <a:r>
                        <a:rPr lang="en-US" sz="700" kern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sz="7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进行数据分析</a:t>
                      </a:r>
                    </a:p>
                    <a:p>
                      <a:pPr marL="0" lv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7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简单编码</a:t>
                      </a:r>
                      <a:r>
                        <a:rPr lang="en-US" sz="7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sz="7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</a:t>
                      </a:r>
                      <a:r>
                        <a:rPr lang="en-US" sz="7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R)</a:t>
                      </a:r>
                      <a:r>
                        <a:rPr lang="zh-CN" sz="7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进行建模、计算</a:t>
                      </a:r>
                    </a:p>
                  </a:txBody>
                  <a:tcPr marL="47636" marR="47636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7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提供简单的</a:t>
                      </a:r>
                      <a:r>
                        <a:rPr lang="en-US" sz="700" kern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sz="7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执行环境</a:t>
                      </a:r>
                    </a:p>
                    <a:p>
                      <a:pPr marL="0" lv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7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提供易上手的语言</a:t>
                      </a:r>
                      <a:r>
                        <a:rPr lang="en-US" sz="7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sz="7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抽样数据操作环境</a:t>
                      </a:r>
                    </a:p>
                  </a:txBody>
                  <a:tcPr marL="47636" marR="47636" marT="0" marB="0"/>
                </a:tc>
              </a:tr>
              <a:tr h="594797">
                <a:tc gridSpan="2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>
                          <a:effectLst/>
                        </a:rPr>
                        <a:t>开发团队</a:t>
                      </a:r>
                      <a:endParaRPr lang="zh-CN" sz="800" kern="100">
                        <a:effectLst/>
                        <a:latin typeface="Times New Roman" charset="0"/>
                        <a:ea typeface="宋体" charset="-122"/>
                        <a:cs typeface="Times New Roman" charset="0"/>
                      </a:endParaRPr>
                    </a:p>
                  </a:txBody>
                  <a:tcPr marL="47636" marR="4763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700" ker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基于平台开发数据产品</a:t>
                      </a:r>
                    </a:p>
                    <a:p>
                      <a:pPr marL="0" lv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700" ker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配合分析团队进行数据分析</a:t>
                      </a:r>
                    </a:p>
                    <a:p>
                      <a:pPr marL="0" lv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700" ker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方便的开发、调试环境</a:t>
                      </a:r>
                    </a:p>
                  </a:txBody>
                  <a:tcPr marL="47636" marR="47636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700" kern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6" marR="47636" marT="0" marB="0"/>
                </a:tc>
              </a:tr>
              <a:tr h="309718">
                <a:tc gridSpan="2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 dirty="0">
                          <a:effectLst/>
                        </a:rPr>
                        <a:t>运维团队</a:t>
                      </a:r>
                      <a:endParaRPr lang="zh-CN" sz="800" kern="100" dirty="0">
                        <a:effectLst/>
                        <a:latin typeface="Times New Roman" charset="0"/>
                        <a:ea typeface="宋体" charset="-122"/>
                        <a:cs typeface="Times New Roman" charset="0"/>
                      </a:endParaRPr>
                    </a:p>
                  </a:txBody>
                  <a:tcPr marL="47636" marR="4763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了解平台运行情况，及时发现故障并方便处理</a:t>
                      </a:r>
                    </a:p>
                  </a:txBody>
                  <a:tcPr marL="47636" marR="47636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提供平台监控、管理图形化界面</a:t>
                      </a:r>
                    </a:p>
                  </a:txBody>
                  <a:tcPr marL="47636" marR="4763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62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408" y="2270674"/>
            <a:ext cx="105670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合规</a:t>
            </a:r>
            <a:endParaRPr lang="zh-CN" altLang="en-US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934396" y="1081648"/>
            <a:ext cx="45719" cy="432048"/>
          </a:xfrm>
          <a:prstGeom prst="rect">
            <a:avLst/>
          </a:prstGeom>
          <a:solidFill>
            <a:srgbClr val="11111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1131" y="1026770"/>
            <a:ext cx="4551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平台应用场景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数据接入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2843808" y="1878680"/>
            <a:ext cx="2656205" cy="139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408" y="2270674"/>
            <a:ext cx="105670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合规</a:t>
            </a:r>
            <a:endParaRPr lang="zh-CN" altLang="en-US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934396" y="1081648"/>
            <a:ext cx="45719" cy="432048"/>
          </a:xfrm>
          <a:prstGeom prst="rect">
            <a:avLst/>
          </a:prstGeom>
          <a:solidFill>
            <a:srgbClr val="11111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1131" y="1026770"/>
            <a:ext cx="4910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平台应用场景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事业部访问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2611423" y="1707654"/>
            <a:ext cx="3451860" cy="255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6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408" y="2270674"/>
            <a:ext cx="105670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合规</a:t>
            </a:r>
            <a:endParaRPr lang="zh-CN" altLang="en-US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934396" y="1081648"/>
            <a:ext cx="45719" cy="432048"/>
          </a:xfrm>
          <a:prstGeom prst="rect">
            <a:avLst/>
          </a:prstGeom>
          <a:solidFill>
            <a:srgbClr val="11111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1131" y="1026770"/>
            <a:ext cx="5628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平台应用场景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金融实验室使用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2555776" y="1779662"/>
            <a:ext cx="317563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408" y="2270674"/>
            <a:ext cx="105670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合规</a:t>
            </a:r>
            <a:endParaRPr lang="zh-CN" altLang="en-US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934396" y="1081648"/>
            <a:ext cx="45719" cy="432048"/>
          </a:xfrm>
          <a:prstGeom prst="rect">
            <a:avLst/>
          </a:prstGeom>
          <a:solidFill>
            <a:srgbClr val="11111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1131" y="102677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逻辑架构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35646"/>
            <a:ext cx="72136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7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408" y="2270674"/>
            <a:ext cx="105670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合规</a:t>
            </a:r>
            <a:endParaRPr lang="zh-CN" altLang="en-US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934396" y="1081648"/>
            <a:ext cx="45719" cy="432048"/>
          </a:xfrm>
          <a:prstGeom prst="rect">
            <a:avLst/>
          </a:prstGeom>
          <a:solidFill>
            <a:srgbClr val="11111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1131" y="102677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技术架构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83939"/>
            <a:ext cx="72771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4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408" y="2270674"/>
            <a:ext cx="105670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合规</a:t>
            </a:r>
            <a:endParaRPr lang="zh-CN" altLang="en-US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934396" y="1081648"/>
            <a:ext cx="45719" cy="432048"/>
          </a:xfrm>
          <a:prstGeom prst="rect">
            <a:avLst/>
          </a:prstGeom>
          <a:solidFill>
            <a:srgbClr val="11111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1131" y="1026770"/>
            <a:ext cx="4224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物理架构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测试环境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549990"/>
            <a:ext cx="5975920" cy="355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21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408" y="2270674"/>
            <a:ext cx="105670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合规</a:t>
            </a:r>
            <a:endParaRPr lang="zh-CN" altLang="en-US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934396" y="1081648"/>
            <a:ext cx="45719" cy="432048"/>
          </a:xfrm>
          <a:prstGeom prst="rect">
            <a:avLst/>
          </a:prstGeom>
          <a:solidFill>
            <a:srgbClr val="11111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1131" y="1026770"/>
            <a:ext cx="3336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物理架构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生产环境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513156"/>
            <a:ext cx="5504946" cy="361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40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605</Words>
  <Application>Microsoft Macintosh PowerPoint</Application>
  <PresentationFormat>全屏显示(16:9)</PresentationFormat>
  <Paragraphs>125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Calibri</vt:lpstr>
      <vt:lpstr>DengXian</vt:lpstr>
      <vt:lpstr>Times New Roman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瞿佳佳</dc:creator>
  <cp:lastModifiedBy>刘哲辉</cp:lastModifiedBy>
  <cp:revision>21</cp:revision>
  <dcterms:created xsi:type="dcterms:W3CDTF">2016-09-20T06:06:05Z</dcterms:created>
  <dcterms:modified xsi:type="dcterms:W3CDTF">2017-02-27T07:08:35Z</dcterms:modified>
</cp:coreProperties>
</file>