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47"/>
  </p:notesMasterIdLst>
  <p:sldIdLst>
    <p:sldId id="537" r:id="rId4"/>
    <p:sldId id="596" r:id="rId5"/>
    <p:sldId id="595" r:id="rId6"/>
    <p:sldId id="551" r:id="rId7"/>
    <p:sldId id="556" r:id="rId8"/>
    <p:sldId id="560" r:id="rId9"/>
    <p:sldId id="561" r:id="rId10"/>
    <p:sldId id="562" r:id="rId11"/>
    <p:sldId id="634" r:id="rId12"/>
    <p:sldId id="635" r:id="rId13"/>
    <p:sldId id="563" r:id="rId14"/>
    <p:sldId id="564" r:id="rId15"/>
    <p:sldId id="565" r:id="rId16"/>
    <p:sldId id="566" r:id="rId17"/>
    <p:sldId id="567" r:id="rId18"/>
    <p:sldId id="568" r:id="rId19"/>
    <p:sldId id="636" r:id="rId20"/>
    <p:sldId id="668" r:id="rId21"/>
    <p:sldId id="569" r:id="rId22"/>
    <p:sldId id="570" r:id="rId23"/>
    <p:sldId id="571" r:id="rId24"/>
    <p:sldId id="573" r:id="rId25"/>
    <p:sldId id="574" r:id="rId26"/>
    <p:sldId id="575" r:id="rId27"/>
    <p:sldId id="576" r:id="rId28"/>
    <p:sldId id="577" r:id="rId29"/>
    <p:sldId id="578" r:id="rId30"/>
    <p:sldId id="579" r:id="rId31"/>
    <p:sldId id="580" r:id="rId32"/>
    <p:sldId id="581" r:id="rId33"/>
    <p:sldId id="582" r:id="rId34"/>
    <p:sldId id="583" r:id="rId35"/>
    <p:sldId id="584" r:id="rId36"/>
    <p:sldId id="585" r:id="rId37"/>
    <p:sldId id="586" r:id="rId38"/>
    <p:sldId id="587" r:id="rId39"/>
    <p:sldId id="588" r:id="rId40"/>
    <p:sldId id="589" r:id="rId41"/>
    <p:sldId id="590" r:id="rId42"/>
    <p:sldId id="591" r:id="rId43"/>
    <p:sldId id="592" r:id="rId44"/>
    <p:sldId id="593" r:id="rId45"/>
    <p:sldId id="594" r:id="rId46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1"/>
        </a:solidFill>
        <a:latin typeface="宋体" panose="02010600030101010101" pitchFamily="2" charset="-122"/>
        <a:ea typeface="Times New Roman" panose="02020603050405020304" pitchFamily="18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F999"/>
    <a:srgbClr val="EFFA88"/>
    <a:srgbClr val="DFB70D"/>
    <a:srgbClr val="DC8300"/>
    <a:srgbClr val="C80026"/>
    <a:srgbClr val="D4E1B5"/>
    <a:srgbClr val="9900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707"/>
    <p:restoredTop sz="94660"/>
  </p:normalViewPr>
  <p:slideViewPr>
    <p:cSldViewPr showGuides="1">
      <p:cViewPr>
        <p:scale>
          <a:sx n="66" d="100"/>
          <a:sy n="66" d="100"/>
        </p:scale>
        <p:origin x="-2069" y="-461"/>
      </p:cViewPr>
      <p:guideLst>
        <p:guide orient="horz" pos="43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476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7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spcBef>
                <a:spcPct val="50000"/>
              </a:spcBef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49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27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7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spcBef>
                <a:spcPct val="50000"/>
              </a:spcBef>
              <a:defRPr sz="12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50000"/>
              </a:spcBef>
              <a:buNone/>
            </a:pPr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sz="1200" b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0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tags" Target="../tags/tag114.xml"/><Relationship Id="rId7" Type="http://schemas.openxmlformats.org/officeDocument/2006/relationships/tags" Target="../tags/tag113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Arc 4"/>
            <p:cNvSpPr/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0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528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2528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2075" tIns="46038" rIns="92075" bIns="46038" numCol="1" anchor="ctr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205740" y="812576"/>
            <a:ext cx="8762591" cy="294789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8" name="任意形状 8"/>
          <p:cNvSpPr/>
          <p:nvPr userDrawn="1">
            <p:custDataLst>
              <p:tags r:id="rId3"/>
            </p:custDataLst>
          </p:nvPr>
        </p:nvSpPr>
        <p:spPr>
          <a:xfrm>
            <a:off x="7117678" y="621663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99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9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195761" y="2641685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</a:endParaRPr>
          </a:p>
        </p:txBody>
      </p:sp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7103269" y="6264275"/>
            <a:ext cx="1350169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1" name="矩形 10"/>
          <p:cNvSpPr/>
          <p:nvPr userDrawn="1">
            <p:custDataLst>
              <p:tags r:id="rId6"/>
            </p:custDataLst>
          </p:nvPr>
        </p:nvSpPr>
        <p:spPr>
          <a:xfrm flipV="1">
            <a:off x="562928" y="6315075"/>
            <a:ext cx="53673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166336" y="6316345"/>
            <a:ext cx="66675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3" name="矩形 12"/>
          <p:cNvSpPr/>
          <p:nvPr userDrawn="1">
            <p:custDataLst>
              <p:tags r:id="rId8"/>
            </p:custDataLst>
          </p:nvPr>
        </p:nvSpPr>
        <p:spPr>
          <a:xfrm>
            <a:off x="1298258" y="6316345"/>
            <a:ext cx="190024" cy="571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662733" y="1046220"/>
            <a:ext cx="6858000" cy="1422559"/>
          </a:xfrm>
        </p:spPr>
        <p:txBody>
          <a:bodyPr lIns="91440" tIns="45720" rIns="91440" bIns="0" anchor="b" anchorCtr="0">
            <a:normAutofit/>
          </a:bodyPr>
          <a:lstStyle>
            <a:lvl1pPr algn="l">
              <a:defRPr sz="3715" b="1" spc="600" baseline="0"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662732" y="3128804"/>
            <a:ext cx="6858000" cy="667703"/>
          </a:xfrm>
        </p:spPr>
        <p:txBody>
          <a:bodyPr lIns="91440" tIns="0" rIns="91440" bIns="4572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135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662733" y="5122890"/>
            <a:ext cx="2524073" cy="434743"/>
          </a:xfrm>
        </p:spPr>
        <p:txBody>
          <a:bodyPr lIns="91440" tIns="45720" rIns="91440" bIns="45720">
            <a:normAutofit/>
          </a:bodyPr>
          <a:lstStyle>
            <a:lvl1pPr marL="0" indent="0">
              <a:buNone/>
              <a:defRPr sz="135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1" y="1626121"/>
            <a:ext cx="8139178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9186863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3507581" y="2175010"/>
            <a:ext cx="4682831" cy="691516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304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3507581" y="3277722"/>
            <a:ext cx="4682831" cy="1050755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015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7210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83920" y="1626121"/>
            <a:ext cx="3962432" cy="4041680"/>
          </a:xfrm>
        </p:spPr>
        <p:txBody>
          <a:bodyPr>
            <a:noAutofit/>
          </a:bodyPr>
          <a:lstStyle>
            <a:lvl1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7" y="1000133"/>
            <a:ext cx="3962432" cy="285752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125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2023369"/>
            <a:ext cx="3962400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2" y="1000133"/>
            <a:ext cx="3962432" cy="285752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125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2" y="2023369"/>
            <a:ext cx="3962432" cy="3701064"/>
          </a:xfrm>
        </p:spPr>
        <p:txBody>
          <a:bodyPr vert="horz" lIns="101600" tIns="0" rIns="82550" bIns="0" rtlCol="0">
            <a:no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1" y="498476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7" y="498479"/>
            <a:ext cx="8139178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02447" y="1626121"/>
            <a:ext cx="3962432" cy="404168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86080" marR="0" lvl="1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43255" marR="0" lvl="2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900430" marR="0" lvl="3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157605" marR="0" lvl="4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4679194" y="1626121"/>
            <a:ext cx="3962432" cy="4041680"/>
          </a:xfrm>
        </p:spPr>
        <p:txBody>
          <a:bodyPr vert="horz" lIns="101600" tIns="0" rIns="82550" bIns="0" rtlCol="0">
            <a:normAutofit/>
          </a:bodyPr>
          <a:lstStyle>
            <a:lvl1pPr marL="128905" marR="0" lvl="0" indent="-12827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9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1626121"/>
            <a:ext cx="713238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35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1626113"/>
            <a:ext cx="7371076" cy="4041680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7" y="1626121"/>
            <a:ext cx="8139178" cy="404168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199549" y="1018064"/>
            <a:ext cx="8762524" cy="4226243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066800" y="4065588"/>
            <a:ext cx="3962400" cy="9525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7110534" y="613408"/>
            <a:ext cx="1848749" cy="1802423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195761" y="4343043"/>
            <a:ext cx="1415561" cy="138009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990599" y="2577631"/>
            <a:ext cx="4990201" cy="1205503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02411" y="498476"/>
            <a:ext cx="8139178" cy="331473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47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>
            <a:normAutofit/>
          </a:bodyPr>
          <a:lstStyle>
            <a:lvl1pPr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1" y="4183"/>
            <a:ext cx="1741805" cy="1273969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>
            <a:normAutofit/>
          </a:bodyPr>
          <a:lstStyle>
            <a:lvl1pPr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9144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2357" y="0"/>
            <a:ext cx="1243965" cy="910114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7758589" y="0"/>
            <a:ext cx="1385411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>
            <a:normAutofit/>
          </a:bodyPr>
          <a:lstStyle>
            <a:lvl1pPr algn="ctr">
              <a:defRPr sz="202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858" y="5029201"/>
            <a:ext cx="9144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2857" y="5905500"/>
            <a:ext cx="732473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sz="1015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>
            <a:normAutofit/>
          </a:bodyPr>
          <a:lstStyle>
            <a:lvl1pPr algn="ctr">
              <a:defRPr sz="1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9144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434816" y="258207"/>
            <a:ext cx="8278178" cy="391001"/>
          </a:xfrm>
        </p:spPr>
        <p:txBody>
          <a:bodyPr>
            <a:noAutofit/>
          </a:bodyPr>
          <a:lstStyle>
            <a:lvl1pPr>
              <a:defRPr sz="15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>
            <a:normAutofit/>
          </a:bodyPr>
          <a:lstStyle>
            <a:lvl1pPr algn="ctr">
              <a:defRPr sz="3375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59807" y="6389433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6389433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389433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28.xml"/><Relationship Id="rId23" Type="http://schemas.openxmlformats.org/officeDocument/2006/relationships/tags" Target="../tags/tag127.xml"/><Relationship Id="rId22" Type="http://schemas.openxmlformats.org/officeDocument/2006/relationships/tags" Target="../tags/tag126.xml"/><Relationship Id="rId21" Type="http://schemas.openxmlformats.org/officeDocument/2006/relationships/tags" Target="../tags/tag125.xml"/><Relationship Id="rId20" Type="http://schemas.openxmlformats.org/officeDocument/2006/relationships/tags" Target="../tags/tag124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3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2425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</a:ln>
            <a:effectLst/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3" name="Arc 4"/>
            <p:cNvSpPr/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426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l">
              <a:defRPr kumimoji="0" sz="1400" b="0">
                <a:latin typeface="+mn-lt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2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 b="0">
                <a:latin typeface="+mn-lt"/>
                <a:cs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algn="r">
              <a:defRPr sz="1400" b="0"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ea typeface="宋体" panose="02010600030101010101" pitchFamily="2" charset="-122"/>
                <a:cs typeface="Times New Roman" panose="02020603050405020304" pitchFamily="18" charset="0"/>
              </a:rPr>
            </a:fld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9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1189673"/>
            <a:ext cx="8139178" cy="33147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1571631"/>
            <a:ext cx="8139178" cy="404168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5619625"/>
            <a:ext cx="2970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5619625"/>
            <a:ext cx="2025000" cy="23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514350" rtl="0" eaLnBrk="1" fontAlgn="auto" latinLnBrk="0" hangingPunct="1">
        <a:lnSpc>
          <a:spcPct val="100000"/>
        </a:lnSpc>
        <a:spcBef>
          <a:spcPct val="0"/>
        </a:spcBef>
        <a:buNone/>
        <a:defRPr sz="135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289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38608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905510" algn="l"/>
        </a:tabLst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64325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900430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157605" indent="-128270" algn="l" defTabSz="5143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9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../media/image1.png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1" Type="http://schemas.openxmlformats.org/officeDocument/2006/relationships/slideLayout" Target="../slideLayouts/slideLayout18.xml"/><Relationship Id="rId10" Type="http://schemas.openxmlformats.org/officeDocument/2006/relationships/audio" Target="../media/audio1.wav"/><Relationship Id="rId1" Type="http://schemas.openxmlformats.org/officeDocument/2006/relationships/tags" Target="../tags/tag1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6" Type="http://schemas.openxmlformats.org/officeDocument/2006/relationships/slideLayout" Target="../slideLayouts/slideLayout18.xml"/><Relationship Id="rId15" Type="http://schemas.openxmlformats.org/officeDocument/2006/relationships/audio" Target="../media/audio2.wav"/><Relationship Id="rId14" Type="http://schemas.openxmlformats.org/officeDocument/2006/relationships/tags" Target="../tags/tag200.xml"/><Relationship Id="rId13" Type="http://schemas.openxmlformats.org/officeDocument/2006/relationships/tags" Target="../tags/tag199.xml"/><Relationship Id="rId12" Type="http://schemas.openxmlformats.org/officeDocument/2006/relationships/tags" Target="../tags/tag198.xml"/><Relationship Id="rId11" Type="http://schemas.openxmlformats.org/officeDocument/2006/relationships/tags" Target="../tags/tag197.xml"/><Relationship Id="rId10" Type="http://schemas.openxmlformats.org/officeDocument/2006/relationships/tags" Target="../tags/tag196.xml"/><Relationship Id="rId1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3" Type="http://schemas.openxmlformats.org/officeDocument/2006/relationships/slideLayout" Target="../slideLayouts/slideLayout18.xml"/><Relationship Id="rId12" Type="http://schemas.openxmlformats.org/officeDocument/2006/relationships/audio" Target="../media/audio2.wav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20.xml"/><Relationship Id="rId8" Type="http://schemas.openxmlformats.org/officeDocument/2006/relationships/tags" Target="../tags/tag219.xml"/><Relationship Id="rId7" Type="http://schemas.openxmlformats.org/officeDocument/2006/relationships/tags" Target="../tags/tag218.xml"/><Relationship Id="rId6" Type="http://schemas.openxmlformats.org/officeDocument/2006/relationships/tags" Target="../tags/tag217.xml"/><Relationship Id="rId5" Type="http://schemas.openxmlformats.org/officeDocument/2006/relationships/tags" Target="../tags/tag216.xml"/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2" Type="http://schemas.openxmlformats.org/officeDocument/2006/relationships/slideLayout" Target="../slideLayouts/slideLayout18.xml"/><Relationship Id="rId11" Type="http://schemas.openxmlformats.org/officeDocument/2006/relationships/audio" Target="../media/audio2.wav"/><Relationship Id="rId10" Type="http://schemas.openxmlformats.org/officeDocument/2006/relationships/tags" Target="../tags/tag221.xml"/><Relationship Id="rId1" Type="http://schemas.openxmlformats.org/officeDocument/2006/relationships/tags" Target="../tags/tag21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30.xml"/><Relationship Id="rId8" Type="http://schemas.openxmlformats.org/officeDocument/2006/relationships/tags" Target="../tags/tag229.xml"/><Relationship Id="rId7" Type="http://schemas.openxmlformats.org/officeDocument/2006/relationships/tags" Target="../tags/tag228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2" Type="http://schemas.openxmlformats.org/officeDocument/2006/relationships/slideLayout" Target="../slideLayouts/slideLayout18.xml"/><Relationship Id="rId11" Type="http://schemas.openxmlformats.org/officeDocument/2006/relationships/audio" Target="../media/audio2.wav"/><Relationship Id="rId10" Type="http://schemas.openxmlformats.org/officeDocument/2006/relationships/tags" Target="../tags/tag231.xml"/><Relationship Id="rId1" Type="http://schemas.openxmlformats.org/officeDocument/2006/relationships/tags" Target="../tags/tag22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" Type="http://schemas.openxmlformats.org/officeDocument/2006/relationships/tags" Target="../tags/tag233.xml"/><Relationship Id="rId12" Type="http://schemas.openxmlformats.org/officeDocument/2006/relationships/slideLayout" Target="../slideLayouts/slideLayout18.xml"/><Relationship Id="rId11" Type="http://schemas.openxmlformats.org/officeDocument/2006/relationships/audio" Target="../media/audio2.wav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audio" Target="../media/audio2.wav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1" Type="http://schemas.openxmlformats.org/officeDocument/2006/relationships/slideLayout" Target="../slideLayouts/slideLayout18.xml"/><Relationship Id="rId10" Type="http://schemas.openxmlformats.org/officeDocument/2006/relationships/audio" Target="../media/audio2.wav"/><Relationship Id="rId1" Type="http://schemas.openxmlformats.org/officeDocument/2006/relationships/tags" Target="../tags/tag2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audio" Target="../media/audio2.wav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26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audio" Target="../media/audio2.wav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tags" Target="../tags/tag283.xml"/><Relationship Id="rId7" Type="http://schemas.openxmlformats.org/officeDocument/2006/relationships/tags" Target="../tags/tag282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1" Type="http://schemas.openxmlformats.org/officeDocument/2006/relationships/slideLayout" Target="../slideLayouts/slideLayout18.xml"/><Relationship Id="rId10" Type="http://schemas.openxmlformats.org/officeDocument/2006/relationships/audio" Target="../media/audio2.wav"/><Relationship Id="rId1" Type="http://schemas.openxmlformats.org/officeDocument/2006/relationships/tags" Target="../tags/tag27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9" Type="http://schemas.openxmlformats.org/officeDocument/2006/relationships/slideLayout" Target="../slideLayouts/slideLayout18.xml"/><Relationship Id="rId18" Type="http://schemas.openxmlformats.org/officeDocument/2006/relationships/audio" Target="../media/audio2.wav"/><Relationship Id="rId17" Type="http://schemas.openxmlformats.org/officeDocument/2006/relationships/tags" Target="../tags/tag301.xml"/><Relationship Id="rId16" Type="http://schemas.openxmlformats.org/officeDocument/2006/relationships/tags" Target="../tags/tag300.xml"/><Relationship Id="rId15" Type="http://schemas.openxmlformats.org/officeDocument/2006/relationships/tags" Target="../tags/tag299.xml"/><Relationship Id="rId14" Type="http://schemas.openxmlformats.org/officeDocument/2006/relationships/tags" Target="../tags/tag298.xml"/><Relationship Id="rId13" Type="http://schemas.openxmlformats.org/officeDocument/2006/relationships/tags" Target="../tags/tag297.xml"/><Relationship Id="rId12" Type="http://schemas.openxmlformats.org/officeDocument/2006/relationships/tags" Target="../tags/tag296.xml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5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audio" Target="../media/audio2.wav"/><Relationship Id="rId5" Type="http://schemas.openxmlformats.org/officeDocument/2006/relationships/tags" Target="../tags/tag306.xml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1" Type="http://schemas.openxmlformats.org/officeDocument/2006/relationships/slideLayout" Target="../slideLayouts/slideLayout18.xml"/><Relationship Id="rId10" Type="http://schemas.openxmlformats.org/officeDocument/2006/relationships/audio" Target="../media/audio2.wav"/><Relationship Id="rId1" Type="http://schemas.openxmlformats.org/officeDocument/2006/relationships/tags" Target="../tags/tag30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4" Type="http://schemas.openxmlformats.org/officeDocument/2006/relationships/slideLayout" Target="../slideLayouts/slideLayout18.xml"/><Relationship Id="rId13" Type="http://schemas.openxmlformats.org/officeDocument/2006/relationships/audio" Target="../media/audio2.wav"/><Relationship Id="rId12" Type="http://schemas.openxmlformats.org/officeDocument/2006/relationships/tags" Target="../tags/tag327.xml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28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audio" Target="../media/audio1.wav"/><Relationship Id="rId7" Type="http://schemas.openxmlformats.org/officeDocument/2006/relationships/audio" Target="../media/audio2.wav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tags" Target="../tags/tag338.xml"/><Relationship Id="rId2" Type="http://schemas.openxmlformats.org/officeDocument/2006/relationships/tags" Target="../tags/tag337.xml"/><Relationship Id="rId1" Type="http://schemas.openxmlformats.org/officeDocument/2006/relationships/tags" Target="../tags/tag3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audio" Target="../media/audio2.wav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tags" Target="../tags/tag34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54.xml"/><Relationship Id="rId8" Type="http://schemas.openxmlformats.org/officeDocument/2006/relationships/tags" Target="../tags/tag353.xml"/><Relationship Id="rId7" Type="http://schemas.openxmlformats.org/officeDocument/2006/relationships/tags" Target="../tags/tag352.xml"/><Relationship Id="rId6" Type="http://schemas.openxmlformats.org/officeDocument/2006/relationships/tags" Target="../tags/tag351.xml"/><Relationship Id="rId5" Type="http://schemas.openxmlformats.org/officeDocument/2006/relationships/tags" Target="../tags/tag350.xml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6" Type="http://schemas.openxmlformats.org/officeDocument/2006/relationships/slideLayout" Target="../slideLayouts/slideLayout18.xml"/><Relationship Id="rId15" Type="http://schemas.openxmlformats.org/officeDocument/2006/relationships/audio" Target="../media/audio2.wav"/><Relationship Id="rId14" Type="http://schemas.openxmlformats.org/officeDocument/2006/relationships/tags" Target="../tags/tag359.xml"/><Relationship Id="rId13" Type="http://schemas.openxmlformats.org/officeDocument/2006/relationships/tags" Target="../tags/tag358.xml"/><Relationship Id="rId12" Type="http://schemas.openxmlformats.org/officeDocument/2006/relationships/tags" Target="../tags/tag357.xml"/><Relationship Id="rId11" Type="http://schemas.openxmlformats.org/officeDocument/2006/relationships/tags" Target="../tags/tag356.xml"/><Relationship Id="rId10" Type="http://schemas.openxmlformats.org/officeDocument/2006/relationships/tags" Target="../tags/tag355.xml"/><Relationship Id="rId1" Type="http://schemas.openxmlformats.org/officeDocument/2006/relationships/tags" Target="../tags/tag346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audio" Target="../media/audio2.wav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" Type="http://schemas.openxmlformats.org/officeDocument/2006/relationships/tags" Target="../tags/tag360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365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audio" Target="../media/audio2.wav"/><Relationship Id="rId7" Type="http://schemas.openxmlformats.org/officeDocument/2006/relationships/tags" Target="../tags/tag379.xml"/><Relationship Id="rId6" Type="http://schemas.openxmlformats.org/officeDocument/2006/relationships/tags" Target="../tags/tag378.xml"/><Relationship Id="rId5" Type="http://schemas.openxmlformats.org/officeDocument/2006/relationships/tags" Target="../tags/tag377.xml"/><Relationship Id="rId4" Type="http://schemas.openxmlformats.org/officeDocument/2006/relationships/tags" Target="../tags/tag376.xml"/><Relationship Id="rId3" Type="http://schemas.openxmlformats.org/officeDocument/2006/relationships/tags" Target="../tags/tag375.xml"/><Relationship Id="rId2" Type="http://schemas.openxmlformats.org/officeDocument/2006/relationships/tags" Target="../tags/tag374.xml"/><Relationship Id="rId1" Type="http://schemas.openxmlformats.org/officeDocument/2006/relationships/tags" Target="../tags/tag373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tags" Target="../tags/tag387.xml"/><Relationship Id="rId7" Type="http://schemas.openxmlformats.org/officeDocument/2006/relationships/tags" Target="../tags/tag386.xml"/><Relationship Id="rId6" Type="http://schemas.openxmlformats.org/officeDocument/2006/relationships/tags" Target="../tags/tag385.xml"/><Relationship Id="rId5" Type="http://schemas.openxmlformats.org/officeDocument/2006/relationships/tags" Target="../tags/tag384.xml"/><Relationship Id="rId4" Type="http://schemas.openxmlformats.org/officeDocument/2006/relationships/tags" Target="../tags/tag383.xml"/><Relationship Id="rId3" Type="http://schemas.openxmlformats.org/officeDocument/2006/relationships/tags" Target="../tags/tag382.xml"/><Relationship Id="rId2" Type="http://schemas.openxmlformats.org/officeDocument/2006/relationships/tags" Target="../tags/tag381.xml"/><Relationship Id="rId11" Type="http://schemas.openxmlformats.org/officeDocument/2006/relationships/slideLayout" Target="../slideLayouts/slideLayout18.xml"/><Relationship Id="rId10" Type="http://schemas.openxmlformats.org/officeDocument/2006/relationships/audio" Target="../media/audio2.wav"/><Relationship Id="rId1" Type="http://schemas.openxmlformats.org/officeDocument/2006/relationships/tags" Target="../tags/tag380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audio" Target="../media/audio2.wav"/><Relationship Id="rId5" Type="http://schemas.openxmlformats.org/officeDocument/2006/relationships/tags" Target="../tags/tag393.xml"/><Relationship Id="rId4" Type="http://schemas.openxmlformats.org/officeDocument/2006/relationships/tags" Target="../tags/tag392.xml"/><Relationship Id="rId3" Type="http://schemas.openxmlformats.org/officeDocument/2006/relationships/tags" Target="../tags/tag391.xml"/><Relationship Id="rId2" Type="http://schemas.openxmlformats.org/officeDocument/2006/relationships/tags" Target="../tags/tag390.xml"/><Relationship Id="rId1" Type="http://schemas.openxmlformats.org/officeDocument/2006/relationships/tags" Target="../tags/tag389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audio" Target="../media/audio2.wav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audio" Target="../media/audio2.wav"/><Relationship Id="rId7" Type="http://schemas.openxmlformats.org/officeDocument/2006/relationships/tags" Target="../tags/tag405.xml"/><Relationship Id="rId6" Type="http://schemas.openxmlformats.org/officeDocument/2006/relationships/tags" Target="../tags/tag404.xml"/><Relationship Id="rId5" Type="http://schemas.openxmlformats.org/officeDocument/2006/relationships/tags" Target="../tags/tag403.xml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" Type="http://schemas.openxmlformats.org/officeDocument/2006/relationships/tags" Target="../tags/tag399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413.xml"/><Relationship Id="rId7" Type="http://schemas.openxmlformats.org/officeDocument/2006/relationships/tags" Target="../tags/tag412.xml"/><Relationship Id="rId6" Type="http://schemas.openxmlformats.org/officeDocument/2006/relationships/tags" Target="../tags/tag411.xml"/><Relationship Id="rId5" Type="http://schemas.openxmlformats.org/officeDocument/2006/relationships/tags" Target="../tags/tag410.xml"/><Relationship Id="rId4" Type="http://schemas.openxmlformats.org/officeDocument/2006/relationships/tags" Target="../tags/tag409.xml"/><Relationship Id="rId3" Type="http://schemas.openxmlformats.org/officeDocument/2006/relationships/tags" Target="../tags/tag408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8" Type="http://schemas.openxmlformats.org/officeDocument/2006/relationships/slideLayout" Target="../slideLayouts/slideLayout18.xml"/><Relationship Id="rId17" Type="http://schemas.openxmlformats.org/officeDocument/2006/relationships/audio" Target="../media/audio2.wav"/><Relationship Id="rId16" Type="http://schemas.openxmlformats.org/officeDocument/2006/relationships/tags" Target="../tags/tag152.xml"/><Relationship Id="rId15" Type="http://schemas.openxmlformats.org/officeDocument/2006/relationships/tags" Target="../tags/tag151.xml"/><Relationship Id="rId14" Type="http://schemas.openxmlformats.org/officeDocument/2006/relationships/tags" Target="../tags/tag150.xml"/><Relationship Id="rId13" Type="http://schemas.openxmlformats.org/officeDocument/2006/relationships/tags" Target="../tags/tag149.xml"/><Relationship Id="rId12" Type="http://schemas.openxmlformats.org/officeDocument/2006/relationships/tags" Target="../tags/tag148.xml"/><Relationship Id="rId11" Type="http://schemas.openxmlformats.org/officeDocument/2006/relationships/tags" Target="../tags/tag147.xml"/><Relationship Id="rId10" Type="http://schemas.openxmlformats.org/officeDocument/2006/relationships/tags" Target="../tags/tag146.xml"/><Relationship Id="rId1" Type="http://schemas.openxmlformats.org/officeDocument/2006/relationships/tags" Target="../tags/tag137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audio" Target="../media/audio2.wav"/><Relationship Id="rId8" Type="http://schemas.openxmlformats.org/officeDocument/2006/relationships/tags" Target="../tags/tag421.xml"/><Relationship Id="rId7" Type="http://schemas.openxmlformats.org/officeDocument/2006/relationships/tags" Target="../tags/tag420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4" Type="http://schemas.openxmlformats.org/officeDocument/2006/relationships/tags" Target="../tags/tag417.xml"/><Relationship Id="rId3" Type="http://schemas.openxmlformats.org/officeDocument/2006/relationships/tags" Target="../tags/tag416.xml"/><Relationship Id="rId2" Type="http://schemas.openxmlformats.org/officeDocument/2006/relationships/tags" Target="../tags/tag415.xml"/><Relationship Id="rId11" Type="http://schemas.openxmlformats.org/officeDocument/2006/relationships/slideLayout" Target="../slideLayouts/slideLayout18.xml"/><Relationship Id="rId10" Type="http://schemas.openxmlformats.org/officeDocument/2006/relationships/audio" Target="../media/audio1.wav"/><Relationship Id="rId1" Type="http://schemas.openxmlformats.org/officeDocument/2006/relationships/tags" Target="../tags/tag414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430.xml"/><Relationship Id="rId8" Type="http://schemas.openxmlformats.org/officeDocument/2006/relationships/tags" Target="../tags/tag429.xml"/><Relationship Id="rId7" Type="http://schemas.openxmlformats.org/officeDocument/2006/relationships/tags" Target="../tags/tag428.x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7" Type="http://schemas.openxmlformats.org/officeDocument/2006/relationships/slideLayout" Target="../slideLayouts/slideLayout18.xml"/><Relationship Id="rId46" Type="http://schemas.openxmlformats.org/officeDocument/2006/relationships/audio" Target="../media/audio2.wav"/><Relationship Id="rId45" Type="http://schemas.openxmlformats.org/officeDocument/2006/relationships/tags" Target="../tags/tag466.xml"/><Relationship Id="rId44" Type="http://schemas.openxmlformats.org/officeDocument/2006/relationships/tags" Target="../tags/tag465.xml"/><Relationship Id="rId43" Type="http://schemas.openxmlformats.org/officeDocument/2006/relationships/tags" Target="../tags/tag464.xml"/><Relationship Id="rId42" Type="http://schemas.openxmlformats.org/officeDocument/2006/relationships/tags" Target="../tags/tag463.xml"/><Relationship Id="rId41" Type="http://schemas.openxmlformats.org/officeDocument/2006/relationships/tags" Target="../tags/tag462.xml"/><Relationship Id="rId40" Type="http://schemas.openxmlformats.org/officeDocument/2006/relationships/tags" Target="../tags/tag461.xml"/><Relationship Id="rId4" Type="http://schemas.openxmlformats.org/officeDocument/2006/relationships/tags" Target="../tags/tag425.xml"/><Relationship Id="rId39" Type="http://schemas.openxmlformats.org/officeDocument/2006/relationships/tags" Target="../tags/tag460.xml"/><Relationship Id="rId38" Type="http://schemas.openxmlformats.org/officeDocument/2006/relationships/tags" Target="../tags/tag459.xml"/><Relationship Id="rId37" Type="http://schemas.openxmlformats.org/officeDocument/2006/relationships/tags" Target="../tags/tag458.xml"/><Relationship Id="rId36" Type="http://schemas.openxmlformats.org/officeDocument/2006/relationships/tags" Target="../tags/tag457.xml"/><Relationship Id="rId35" Type="http://schemas.openxmlformats.org/officeDocument/2006/relationships/tags" Target="../tags/tag456.xml"/><Relationship Id="rId34" Type="http://schemas.openxmlformats.org/officeDocument/2006/relationships/tags" Target="../tags/tag455.xml"/><Relationship Id="rId33" Type="http://schemas.openxmlformats.org/officeDocument/2006/relationships/tags" Target="../tags/tag454.xml"/><Relationship Id="rId32" Type="http://schemas.openxmlformats.org/officeDocument/2006/relationships/tags" Target="../tags/tag453.xml"/><Relationship Id="rId31" Type="http://schemas.openxmlformats.org/officeDocument/2006/relationships/tags" Target="../tags/tag452.xml"/><Relationship Id="rId30" Type="http://schemas.openxmlformats.org/officeDocument/2006/relationships/tags" Target="../tags/tag451.xml"/><Relationship Id="rId3" Type="http://schemas.openxmlformats.org/officeDocument/2006/relationships/tags" Target="../tags/tag424.xml"/><Relationship Id="rId29" Type="http://schemas.openxmlformats.org/officeDocument/2006/relationships/tags" Target="../tags/tag450.xml"/><Relationship Id="rId28" Type="http://schemas.openxmlformats.org/officeDocument/2006/relationships/tags" Target="../tags/tag449.xml"/><Relationship Id="rId27" Type="http://schemas.openxmlformats.org/officeDocument/2006/relationships/tags" Target="../tags/tag448.xml"/><Relationship Id="rId26" Type="http://schemas.openxmlformats.org/officeDocument/2006/relationships/tags" Target="../tags/tag447.xml"/><Relationship Id="rId25" Type="http://schemas.openxmlformats.org/officeDocument/2006/relationships/tags" Target="../tags/tag446.xml"/><Relationship Id="rId24" Type="http://schemas.openxmlformats.org/officeDocument/2006/relationships/tags" Target="../tags/tag445.xml"/><Relationship Id="rId23" Type="http://schemas.openxmlformats.org/officeDocument/2006/relationships/tags" Target="../tags/tag444.xml"/><Relationship Id="rId22" Type="http://schemas.openxmlformats.org/officeDocument/2006/relationships/tags" Target="../tags/tag443.xml"/><Relationship Id="rId21" Type="http://schemas.openxmlformats.org/officeDocument/2006/relationships/tags" Target="../tags/tag442.xml"/><Relationship Id="rId20" Type="http://schemas.openxmlformats.org/officeDocument/2006/relationships/tags" Target="../tags/tag441.xml"/><Relationship Id="rId2" Type="http://schemas.openxmlformats.org/officeDocument/2006/relationships/tags" Target="../tags/tag423.xml"/><Relationship Id="rId19" Type="http://schemas.openxmlformats.org/officeDocument/2006/relationships/tags" Target="../tags/tag440.xml"/><Relationship Id="rId18" Type="http://schemas.openxmlformats.org/officeDocument/2006/relationships/tags" Target="../tags/tag439.xml"/><Relationship Id="rId17" Type="http://schemas.openxmlformats.org/officeDocument/2006/relationships/tags" Target="../tags/tag438.xml"/><Relationship Id="rId16" Type="http://schemas.openxmlformats.org/officeDocument/2006/relationships/tags" Target="../tags/tag437.xml"/><Relationship Id="rId15" Type="http://schemas.openxmlformats.org/officeDocument/2006/relationships/tags" Target="../tags/tag436.xml"/><Relationship Id="rId14" Type="http://schemas.openxmlformats.org/officeDocument/2006/relationships/tags" Target="../tags/tag435.xml"/><Relationship Id="rId13" Type="http://schemas.openxmlformats.org/officeDocument/2006/relationships/tags" Target="../tags/tag434.xml"/><Relationship Id="rId12" Type="http://schemas.openxmlformats.org/officeDocument/2006/relationships/tags" Target="../tags/tag433.xml"/><Relationship Id="rId11" Type="http://schemas.openxmlformats.org/officeDocument/2006/relationships/tags" Target="../tags/tag432.xml"/><Relationship Id="rId10" Type="http://schemas.openxmlformats.org/officeDocument/2006/relationships/tags" Target="../tags/tag431.xml"/><Relationship Id="rId1" Type="http://schemas.openxmlformats.org/officeDocument/2006/relationships/tags" Target="../tags/tag422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audio" Target="../media/audio2.wav"/><Relationship Id="rId4" Type="http://schemas.openxmlformats.org/officeDocument/2006/relationships/tags" Target="../tags/tag470.xml"/><Relationship Id="rId3" Type="http://schemas.openxmlformats.org/officeDocument/2006/relationships/tags" Target="../tags/tag469.xml"/><Relationship Id="rId2" Type="http://schemas.openxmlformats.org/officeDocument/2006/relationships/tags" Target="../tags/tag468.xml"/><Relationship Id="rId1" Type="http://schemas.openxmlformats.org/officeDocument/2006/relationships/tags" Target="../tags/tag467.xml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audio" Target="../media/audio2.wav"/><Relationship Id="rId5" Type="http://schemas.openxmlformats.org/officeDocument/2006/relationships/tags" Target="../tags/tag475.xml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" Type="http://schemas.openxmlformats.org/officeDocument/2006/relationships/tags" Target="../tags/tag4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audio" Target="../media/audio2.wav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audio" Target="../media/audio2.wav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5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audio" Target="../media/audio2.wav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9" Type="http://schemas.openxmlformats.org/officeDocument/2006/relationships/slideLayout" Target="../slideLayouts/slideLayout18.xml"/><Relationship Id="rId18" Type="http://schemas.openxmlformats.org/officeDocument/2006/relationships/audio" Target="../media/audio2.wav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1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350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38594" name="Oval 2"/>
          <p:cNvSpPr/>
          <p:nvPr>
            <p:custDataLst>
              <p:tags r:id="rId4"/>
            </p:custDataLst>
          </p:nvPr>
        </p:nvSpPr>
        <p:spPr>
          <a:xfrm>
            <a:off x="1143000" y="3246718"/>
            <a:ext cx="7067550" cy="745563"/>
          </a:xfrm>
          <a:prstGeom prst="ellipse">
            <a:avLst/>
          </a:prstGeom>
          <a:solidFill>
            <a:schemeClr val="accent1"/>
          </a:solidFill>
          <a:ln w="82550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8596" name="Rectangle 4"/>
          <p:cNvSpPr>
            <a:spLocks noGrp="1"/>
          </p:cNvSpPr>
          <p:nvPr>
            <p:ph idx="4294967295"/>
            <p:custDataLst>
              <p:tags r:id="rId5"/>
            </p:custDataLst>
          </p:nvPr>
        </p:nvSpPr>
        <p:spPr>
          <a:xfrm>
            <a:off x="1371600" y="3200400"/>
            <a:ext cx="5791200" cy="762000"/>
          </a:xfrm>
          <a:noFill/>
          <a:ln w="9525">
            <a:noFill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ctr" defTabSz="914400" eaLnBrk="1" hangingPunct="1">
              <a:lnSpc>
                <a:spcPct val="90000"/>
              </a:lnSpc>
              <a:buNone/>
            </a:pPr>
            <a:r>
              <a:rPr lang="zh-CN" altLang="en-US" sz="4800" b="1" kern="12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  本  知  识</a:t>
            </a:r>
            <a:endParaRPr lang="zh-CN" altLang="en-US" sz="4800" b="1" kern="12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204" name="AutoShape 9"/>
          <p:cNvSpPr/>
          <p:nvPr>
            <p:custDataLst>
              <p:tags r:id="rId6"/>
            </p:custDataLst>
          </p:nvPr>
        </p:nvSpPr>
        <p:spPr>
          <a:xfrm>
            <a:off x="990600" y="821747"/>
            <a:ext cx="309879" cy="947305"/>
          </a:xfrm>
          <a:prstGeom prst="wave">
            <a:avLst>
              <a:gd name="adj1" fmla="val 13005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rgbClr val="FFCC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05" name="Text Box 10"/>
          <p:cNvSpPr txBox="1"/>
          <p:nvPr>
            <p:custDataLst>
              <p:tags r:id="rId7"/>
            </p:custDataLst>
          </p:nvPr>
        </p:nvSpPr>
        <p:spPr>
          <a:xfrm>
            <a:off x="304800" y="990600"/>
            <a:ext cx="4419600" cy="589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chemeClr val="l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  一  章 </a:t>
            </a:r>
            <a:endParaRPr lang="zh-CN" altLang="en-US" sz="3600" dirty="0">
              <a:solidFill>
                <a:schemeClr val="l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数字逻辑速成指南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764540"/>
            <a:ext cx="9144000" cy="515874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859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596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bldLvl="0" animBg="1"/>
      <p:bldP spid="238596" grpId="0" advAuto="100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r="8159"/>
          <a:stretch>
            <a:fillRect/>
          </a:stretch>
        </p:blipFill>
        <p:spPr>
          <a:xfrm>
            <a:off x="179070" y="908685"/>
            <a:ext cx="8820785" cy="5206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0321" name="Text Box 33"/>
          <p:cNvSpPr txBox="1"/>
          <p:nvPr/>
        </p:nvSpPr>
        <p:spPr>
          <a:xfrm>
            <a:off x="533400" y="2819400"/>
            <a:ext cx="5257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0.6875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0322" name="Text Box 34"/>
          <p:cNvSpPr txBox="1"/>
          <p:nvPr/>
        </p:nvSpPr>
        <p:spPr>
          <a:xfrm>
            <a:off x="457200" y="609600"/>
            <a:ext cx="83058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(2)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小数转换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取整”法：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将十进制小数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，取积的整数记为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；再将积的小数乘以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，取整数记为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。依此类推，直至其小数为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或达到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规定精度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要求，取整数记作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–m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为止。即可得到与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位二进制小数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0324" name="Rectangle 3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0731" name="Text Box 38"/>
          <p:cNvSpPr txBox="1"/>
          <p:nvPr/>
        </p:nvSpPr>
        <p:spPr>
          <a:xfrm>
            <a:off x="533400" y="3886200"/>
            <a:ext cx="5029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1(K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)……    1.3 7 5 0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32" name="Text Box 41"/>
          <p:cNvSpPr txBox="1"/>
          <p:nvPr/>
        </p:nvSpPr>
        <p:spPr>
          <a:xfrm>
            <a:off x="552450" y="4648200"/>
            <a:ext cx="51657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0(K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0.7 5 0 0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0733" name="Text Box 43"/>
          <p:cNvSpPr txBox="1"/>
          <p:nvPr/>
        </p:nvSpPr>
        <p:spPr>
          <a:xfrm>
            <a:off x="762000" y="5257800"/>
            <a:ext cx="491045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1(K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-3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1.5 0 0 0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0735" name="Text Box 39"/>
          <p:cNvSpPr txBox="1"/>
          <p:nvPr>
            <p:custDataLst>
              <p:tags r:id="rId4"/>
            </p:custDataLst>
          </p:nvPr>
        </p:nvSpPr>
        <p:spPr>
          <a:xfrm>
            <a:off x="3733800" y="3276600"/>
            <a:ext cx="171640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0.6 8 7 5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0736" name="Text Box 40"/>
          <p:cNvSpPr txBox="1"/>
          <p:nvPr>
            <p:custDataLst>
              <p:tags r:id="rId5"/>
            </p:custDataLst>
          </p:nvPr>
        </p:nvSpPr>
        <p:spPr>
          <a:xfrm>
            <a:off x="552450" y="3573780"/>
            <a:ext cx="52609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整数部分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×         2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37" name="Text Box 42"/>
          <p:cNvSpPr txBox="1"/>
          <p:nvPr>
            <p:custDataLst>
              <p:tags r:id="rId6"/>
            </p:custDataLst>
          </p:nvPr>
        </p:nvSpPr>
        <p:spPr>
          <a:xfrm>
            <a:off x="571500" y="4305300"/>
            <a:ext cx="52419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×         2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38" name="Text Box 44"/>
          <p:cNvSpPr txBox="1"/>
          <p:nvPr/>
        </p:nvSpPr>
        <p:spPr>
          <a:xfrm>
            <a:off x="631825" y="6019800"/>
            <a:ext cx="513905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低位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1(K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-4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)……    1.0 0 0 0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39" name="Text Box 45"/>
          <p:cNvSpPr txBox="1"/>
          <p:nvPr>
            <p:custDataLst>
              <p:tags r:id="rId7"/>
            </p:custDataLst>
          </p:nvPr>
        </p:nvSpPr>
        <p:spPr>
          <a:xfrm>
            <a:off x="586105" y="4983480"/>
            <a:ext cx="507555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×         2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40" name="Text Box 46"/>
          <p:cNvSpPr txBox="1"/>
          <p:nvPr>
            <p:custDataLst>
              <p:tags r:id="rId8"/>
            </p:custDataLst>
          </p:nvPr>
        </p:nvSpPr>
        <p:spPr>
          <a:xfrm>
            <a:off x="665480" y="5638800"/>
            <a:ext cx="5048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×         2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741" name="Line 47"/>
          <p:cNvSpPr/>
          <p:nvPr>
            <p:custDataLst>
              <p:tags r:id="rId9"/>
            </p:custDataLst>
          </p:nvPr>
        </p:nvSpPr>
        <p:spPr>
          <a:xfrm>
            <a:off x="3548380" y="3919855"/>
            <a:ext cx="17907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2" name="Line 48"/>
          <p:cNvSpPr/>
          <p:nvPr>
            <p:custDataLst>
              <p:tags r:id="rId10"/>
            </p:custDataLst>
          </p:nvPr>
        </p:nvSpPr>
        <p:spPr>
          <a:xfrm>
            <a:off x="3548380" y="4637405"/>
            <a:ext cx="17907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3" name="Line 49"/>
          <p:cNvSpPr/>
          <p:nvPr>
            <p:custDataLst>
              <p:tags r:id="rId11"/>
            </p:custDataLst>
          </p:nvPr>
        </p:nvSpPr>
        <p:spPr>
          <a:xfrm>
            <a:off x="3562350" y="5332730"/>
            <a:ext cx="17907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Line 50"/>
          <p:cNvSpPr/>
          <p:nvPr>
            <p:custDataLst>
              <p:tags r:id="rId12"/>
            </p:custDataLst>
          </p:nvPr>
        </p:nvSpPr>
        <p:spPr>
          <a:xfrm>
            <a:off x="3557905" y="6038850"/>
            <a:ext cx="17907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5" name="Line 51"/>
          <p:cNvSpPr/>
          <p:nvPr>
            <p:custDataLst>
              <p:tags r:id="rId13"/>
            </p:custDataLst>
          </p:nvPr>
        </p:nvSpPr>
        <p:spPr>
          <a:xfrm>
            <a:off x="949325" y="4305300"/>
            <a:ext cx="0" cy="17989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0340" name="Text Box 52"/>
          <p:cNvSpPr txBox="1"/>
          <p:nvPr/>
        </p:nvSpPr>
        <p:spPr>
          <a:xfrm>
            <a:off x="5791200" y="4343400"/>
            <a:ext cx="3200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(0.6875)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=(0.1011)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 baseline="-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21" grpId="0"/>
      <p:bldP spid="140322" grpId="0"/>
      <p:bldP spid="1403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5420" name="Text Box 12"/>
          <p:cNvSpPr txBox="1"/>
          <p:nvPr>
            <p:custDataLst>
              <p:tags r:id="rId4"/>
            </p:custDataLst>
          </p:nvPr>
        </p:nvSpPr>
        <p:spPr>
          <a:xfrm>
            <a:off x="533400" y="7620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二、二进制数与八进制数、十六进制数之间的转换 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5424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5425" name="Text Box 17"/>
          <p:cNvSpPr txBox="1"/>
          <p:nvPr/>
        </p:nvSpPr>
        <p:spPr>
          <a:xfrm>
            <a:off x="683895" y="1285875"/>
            <a:ext cx="50234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．二进制数与八进制数之间的转换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5426" name="Text Box 18"/>
          <p:cNvSpPr txBox="1"/>
          <p:nvPr/>
        </p:nvSpPr>
        <p:spPr>
          <a:xfrm>
            <a:off x="539750" y="2349500"/>
            <a:ext cx="8153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二进制数转换成八进制数：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以小数点为界，分别往高、往低每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位为一组，最后不足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位时用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补充，然后写出每组对应的八进制字符，即为相应八进制数。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5427" name="Text Box 19"/>
          <p:cNvSpPr txBox="1"/>
          <p:nvPr/>
        </p:nvSpPr>
        <p:spPr>
          <a:xfrm>
            <a:off x="533400" y="43434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11100101.01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 </a:t>
            </a:r>
            <a:endParaRPr lang="en-US" altLang="zh-CN" sz="240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757" name="Line 21"/>
          <p:cNvSpPr/>
          <p:nvPr>
            <p:custDataLst>
              <p:tags r:id="rId5"/>
            </p:custDataLst>
          </p:nvPr>
        </p:nvSpPr>
        <p:spPr>
          <a:xfrm>
            <a:off x="3076575" y="52292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8" name="Line 22"/>
          <p:cNvSpPr/>
          <p:nvPr>
            <p:custDataLst>
              <p:tags r:id="rId6"/>
            </p:custDataLst>
          </p:nvPr>
        </p:nvSpPr>
        <p:spPr>
          <a:xfrm>
            <a:off x="3657600" y="52292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59" name="Line 23"/>
          <p:cNvSpPr/>
          <p:nvPr>
            <p:custDataLst>
              <p:tags r:id="rId7"/>
            </p:custDataLst>
          </p:nvPr>
        </p:nvSpPr>
        <p:spPr>
          <a:xfrm>
            <a:off x="4310380" y="52292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0" name="Line 24"/>
          <p:cNvSpPr/>
          <p:nvPr>
            <p:custDataLst>
              <p:tags r:id="rId8"/>
            </p:custDataLst>
          </p:nvPr>
        </p:nvSpPr>
        <p:spPr>
          <a:xfrm>
            <a:off x="5224780" y="52292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761" name="Text Box 25"/>
          <p:cNvSpPr txBox="1"/>
          <p:nvPr>
            <p:custDataLst>
              <p:tags r:id="rId9"/>
            </p:custDataLst>
          </p:nvPr>
        </p:nvSpPr>
        <p:spPr>
          <a:xfrm>
            <a:off x="2743200" y="48006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011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.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1762" name="Text Box 26"/>
          <p:cNvSpPr txBox="1"/>
          <p:nvPr>
            <p:custDataLst>
              <p:tags r:id="rId10"/>
            </p:custDataLst>
          </p:nvPr>
        </p:nvSpPr>
        <p:spPr>
          <a:xfrm>
            <a:off x="2743200" y="56388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3   4   5  .  2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5435" name="Text Box 27"/>
          <p:cNvSpPr txBox="1"/>
          <p:nvPr/>
        </p:nvSpPr>
        <p:spPr>
          <a:xfrm>
            <a:off x="533400" y="61722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(11100101.01)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=(345.2)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0" grpId="0"/>
      <p:bldP spid="145425" grpId="0"/>
      <p:bldP spid="145426" grpId="0"/>
      <p:bldP spid="145427" grpId="0"/>
      <p:bldP spid="1454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779" name="Line 17"/>
          <p:cNvSpPr/>
          <p:nvPr>
            <p:custDataLst>
              <p:tags r:id="rId4"/>
            </p:custDataLst>
          </p:nvPr>
        </p:nvSpPr>
        <p:spPr>
          <a:xfrm>
            <a:off x="3533775" y="35528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0" name="Line 18"/>
          <p:cNvSpPr/>
          <p:nvPr>
            <p:custDataLst>
              <p:tags r:id="rId5"/>
            </p:custDataLst>
          </p:nvPr>
        </p:nvSpPr>
        <p:spPr>
          <a:xfrm>
            <a:off x="4129405" y="35528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1" name="Line 19"/>
          <p:cNvSpPr/>
          <p:nvPr>
            <p:custDataLst>
              <p:tags r:id="rId6"/>
            </p:custDataLst>
          </p:nvPr>
        </p:nvSpPr>
        <p:spPr>
          <a:xfrm>
            <a:off x="4876800" y="35528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82" name="Text Box 21"/>
          <p:cNvSpPr txBox="1"/>
          <p:nvPr>
            <p:custDataLst>
              <p:tags r:id="rId7"/>
            </p:custDataLst>
          </p:nvPr>
        </p:nvSpPr>
        <p:spPr>
          <a:xfrm>
            <a:off x="3200400" y="31242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5   6  . 7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2783" name="Text Box 22"/>
          <p:cNvSpPr txBox="1"/>
          <p:nvPr>
            <p:custDataLst>
              <p:tags r:id="rId8"/>
            </p:custDataLst>
          </p:nvPr>
        </p:nvSpPr>
        <p:spPr>
          <a:xfrm>
            <a:off x="3048000" y="39624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.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111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47479" name="Text Box 23"/>
          <p:cNvSpPr txBox="1"/>
          <p:nvPr/>
        </p:nvSpPr>
        <p:spPr>
          <a:xfrm>
            <a:off x="609600" y="51054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即：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(56.7)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(101110.111)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7480" name="Text Box 24"/>
          <p:cNvSpPr txBox="1"/>
          <p:nvPr/>
        </p:nvSpPr>
        <p:spPr>
          <a:xfrm>
            <a:off x="533400" y="23622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56.7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7484" name="Rectangle 2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7485" name="Text Box 29"/>
          <p:cNvSpPr txBox="1"/>
          <p:nvPr>
            <p:custDataLst>
              <p:tags r:id="rId9"/>
            </p:custDataLst>
          </p:nvPr>
        </p:nvSpPr>
        <p:spPr>
          <a:xfrm>
            <a:off x="457200" y="1143000"/>
            <a:ext cx="8458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八进制数转换成二进制数时，只需将每位八进制数用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位二进制数表示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小数点位置保持不变。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7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9" grpId="0"/>
      <p:bldP spid="147480" grpId="0"/>
      <p:bldP spid="1474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849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48500" name="Text Box 20"/>
          <p:cNvSpPr txBox="1"/>
          <p:nvPr>
            <p:custDataLst>
              <p:tags r:id="rId4"/>
            </p:custDataLst>
          </p:nvPr>
        </p:nvSpPr>
        <p:spPr>
          <a:xfrm>
            <a:off x="685800" y="879475"/>
            <a:ext cx="571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．二进制数与十六进制数之间的转换 </a:t>
            </a:r>
            <a:endParaRPr lang="zh-CN" altLang="en-US" sz="2400" dirty="0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8501" name="Text Box 21"/>
          <p:cNvSpPr txBox="1"/>
          <p:nvPr/>
        </p:nvSpPr>
        <p:spPr>
          <a:xfrm>
            <a:off x="611188" y="2133600"/>
            <a:ext cx="8001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二进制数转换成十六进制数：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以小数点为界，分别往高、往低每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位为一组，最后不足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位时用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补充，然后写出每组对应的十六进制字符即可。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8504" name="Text Box 24"/>
          <p:cNvSpPr txBox="1"/>
          <p:nvPr/>
        </p:nvSpPr>
        <p:spPr>
          <a:xfrm>
            <a:off x="457200" y="4191000"/>
            <a:ext cx="617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101110.011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endParaRPr lang="en-US" altLang="zh-CN" sz="240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8505" name="Text Box 25"/>
          <p:cNvSpPr txBox="1"/>
          <p:nvPr/>
        </p:nvSpPr>
        <p:spPr>
          <a:xfrm>
            <a:off x="4724400" y="4876800"/>
            <a:ext cx="41148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(101110.011)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(2E.6)</a:t>
            </a:r>
            <a:r>
              <a:rPr lang="zh-CN" altLang="en-US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3804" name="Line 27"/>
          <p:cNvSpPr/>
          <p:nvPr>
            <p:custDataLst>
              <p:tags r:id="rId5"/>
            </p:custDataLst>
          </p:nvPr>
        </p:nvSpPr>
        <p:spPr>
          <a:xfrm>
            <a:off x="1695450" y="53054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5" name="Line 28"/>
          <p:cNvSpPr/>
          <p:nvPr>
            <p:custDataLst>
              <p:tags r:id="rId6"/>
            </p:custDataLst>
          </p:nvPr>
        </p:nvSpPr>
        <p:spPr>
          <a:xfrm>
            <a:off x="2409825" y="53054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6" name="Line 29"/>
          <p:cNvSpPr/>
          <p:nvPr>
            <p:custDataLst>
              <p:tags r:id="rId7"/>
            </p:custDataLst>
          </p:nvPr>
        </p:nvSpPr>
        <p:spPr>
          <a:xfrm>
            <a:off x="3538855" y="53054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3807" name="Text Box 30"/>
          <p:cNvSpPr txBox="1"/>
          <p:nvPr>
            <p:custDataLst>
              <p:tags r:id="rId8"/>
            </p:custDataLst>
          </p:nvPr>
        </p:nvSpPr>
        <p:spPr>
          <a:xfrm>
            <a:off x="1266825" y="48768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0010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1110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.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0110 </a:t>
            </a:r>
            <a:endParaRPr lang="en-US" altLang="zh-CN" sz="2400" b="0" u="sng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3808" name="Text Box 31"/>
          <p:cNvSpPr txBox="1"/>
          <p:nvPr>
            <p:custDataLst>
              <p:tags r:id="rId9"/>
            </p:custDataLst>
          </p:nvPr>
        </p:nvSpPr>
        <p:spPr>
          <a:xfrm>
            <a:off x="1219200" y="570103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2    E  .   6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00" grpId="0"/>
      <p:bldP spid="148501" grpId="0"/>
      <p:bldP spid="148504" grpId="0"/>
      <p:bldP spid="14850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0545" name="Text Box 17"/>
          <p:cNvSpPr txBox="1"/>
          <p:nvPr>
            <p:custDataLst>
              <p:tags r:id="rId4"/>
            </p:custDataLst>
          </p:nvPr>
        </p:nvSpPr>
        <p:spPr>
          <a:xfrm>
            <a:off x="685800" y="1143000"/>
            <a:ext cx="8077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十六进制数转换成二进制数时，只需将每位十六进制数用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位二进制数表示，小数点位置保持不变。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555" name="Rectangle 2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</a:pPr>
            <a:r>
              <a:rPr lang="en-US" altLang="zh-CN" sz="1800" b="1" kern="1200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1800" b="1" kern="1200" dirty="0">
              <a:solidFill>
                <a:srgbClr val="000000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0556" name="Text Box 28"/>
          <p:cNvSpPr txBox="1"/>
          <p:nvPr/>
        </p:nvSpPr>
        <p:spPr>
          <a:xfrm>
            <a:off x="838200" y="25146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5A.B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 b="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0557" name="Text Box 29"/>
          <p:cNvSpPr txBox="1"/>
          <p:nvPr/>
        </p:nvSpPr>
        <p:spPr>
          <a:xfrm>
            <a:off x="838200" y="5410200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即：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(5A.B)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１６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=(1011010.1011)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828" name="Line 31"/>
          <p:cNvSpPr/>
          <p:nvPr>
            <p:custDataLst>
              <p:tags r:id="rId5"/>
            </p:custDataLst>
          </p:nvPr>
        </p:nvSpPr>
        <p:spPr>
          <a:xfrm>
            <a:off x="3381375" y="38576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29" name="Line 32"/>
          <p:cNvSpPr/>
          <p:nvPr>
            <p:custDataLst>
              <p:tags r:id="rId6"/>
            </p:custDataLst>
          </p:nvPr>
        </p:nvSpPr>
        <p:spPr>
          <a:xfrm>
            <a:off x="4129405" y="38576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0" name="Line 33"/>
          <p:cNvSpPr/>
          <p:nvPr>
            <p:custDataLst>
              <p:tags r:id="rId7"/>
            </p:custDataLst>
          </p:nvPr>
        </p:nvSpPr>
        <p:spPr>
          <a:xfrm>
            <a:off x="5057775" y="38576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1" name="Text Box 34"/>
          <p:cNvSpPr txBox="1"/>
          <p:nvPr>
            <p:custDataLst>
              <p:tags r:id="rId8"/>
            </p:custDataLst>
          </p:nvPr>
        </p:nvSpPr>
        <p:spPr>
          <a:xfrm>
            <a:off x="3048000" y="34290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5    A  .  B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4832" name="Text Box 35"/>
          <p:cNvSpPr txBox="1"/>
          <p:nvPr>
            <p:custDataLst>
              <p:tags r:id="rId9"/>
            </p:custDataLst>
          </p:nvPr>
        </p:nvSpPr>
        <p:spPr>
          <a:xfrm>
            <a:off x="2819400" y="42672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0101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.</a:t>
            </a:r>
            <a:r>
              <a:rPr lang="en-US" altLang="zh-CN" sz="2400" b="0" u="sng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1011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50567" name="Rectangle 39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   基本知识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5" grpId="0"/>
      <p:bldP spid="150556" grpId="0"/>
      <p:bldP spid="1505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2587" name="Text Box 11"/>
          <p:cNvSpPr txBox="1"/>
          <p:nvPr/>
        </p:nvSpPr>
        <p:spPr>
          <a:xfrm>
            <a:off x="457200" y="76200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1.3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带符号二进制数的代码表示（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0/1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表示） 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2588" name="Text Box 12"/>
          <p:cNvSpPr txBox="1"/>
          <p:nvPr/>
        </p:nvSpPr>
        <p:spPr>
          <a:xfrm>
            <a:off x="609600" y="1524000"/>
            <a:ext cx="8077200" cy="4769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为了标记一个数的正负，人们通常在一个数的前面用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号表示正数，用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号表示负数。在数字系统中，符号和数值一样是用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来表示的，一般将数的最高位作为符号位，用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表示正，用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表示负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。其格式为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8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</a:t>
            </a:r>
            <a:r>
              <a:rPr lang="en-US" altLang="zh-CN" sz="28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X</a:t>
            </a:r>
            <a:r>
              <a:rPr lang="en-US" altLang="zh-CN" sz="28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n-2 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 X</a:t>
            </a:r>
            <a:r>
              <a:rPr lang="en-US" altLang="zh-CN" sz="28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8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8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800" b="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↑</a:t>
            </a:r>
            <a:b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符号位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通常将用“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表示正、负的二进制数称为符号数的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真值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，而把将符号和数值一起编码表示的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二进制数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称为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机器数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机器码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常用的机器码有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三种。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845" name="Rectangle 15"/>
          <p:cNvSpPr/>
          <p:nvPr>
            <p:custDataLst>
              <p:tags r:id="rId4"/>
            </p:custDataLst>
          </p:nvPr>
        </p:nvSpPr>
        <p:spPr>
          <a:xfrm>
            <a:off x="1676400" y="32369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6" name="Rectangle 16"/>
          <p:cNvSpPr/>
          <p:nvPr>
            <p:custDataLst>
              <p:tags r:id="rId5"/>
            </p:custDataLst>
          </p:nvPr>
        </p:nvSpPr>
        <p:spPr>
          <a:xfrm>
            <a:off x="2133600" y="3389313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847" name="Line 17"/>
          <p:cNvSpPr/>
          <p:nvPr/>
        </p:nvSpPr>
        <p:spPr>
          <a:xfrm flipV="1">
            <a:off x="2590800" y="3962400"/>
            <a:ext cx="0" cy="304800"/>
          </a:xfrm>
          <a:prstGeom prst="line">
            <a:avLst/>
          </a:prstGeom>
          <a:ln w="9525">
            <a:noFill/>
          </a:ln>
        </p:spPr>
      </p:sp>
      <p:sp>
        <p:nvSpPr>
          <p:cNvPr id="35848" name="Line 18"/>
          <p:cNvSpPr/>
          <p:nvPr/>
        </p:nvSpPr>
        <p:spPr>
          <a:xfrm>
            <a:off x="2590800" y="4267200"/>
            <a:ext cx="914400" cy="0"/>
          </a:xfrm>
          <a:prstGeom prst="line">
            <a:avLst/>
          </a:prstGeom>
          <a:ln w="9525">
            <a:noFill/>
          </a:ln>
        </p:spPr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   基本知识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7" grpId="0"/>
      <p:bldP spid="1525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465" y="1052195"/>
            <a:ext cx="8852535" cy="45256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933" y="980180"/>
            <a:ext cx="6858000" cy="1422559"/>
          </a:xfrm>
        </p:spPr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980440"/>
            <a:ext cx="8305165" cy="44246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3851" name="Text Box 11"/>
          <p:cNvSpPr txBox="1"/>
          <p:nvPr>
            <p:custDataLst>
              <p:tags r:id="rId4"/>
            </p:custDataLst>
          </p:nvPr>
        </p:nvSpPr>
        <p:spPr>
          <a:xfrm>
            <a:off x="304800" y="68580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1.3.1  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原码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79" name="Text Box 15"/>
          <p:cNvSpPr txBox="1"/>
          <p:nvPr>
            <p:custDataLst>
              <p:tags r:id="rId5"/>
            </p:custDataLst>
          </p:nvPr>
        </p:nvSpPr>
        <p:spPr>
          <a:xfrm>
            <a:off x="609600" y="2895600"/>
            <a:ext cx="5410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X      0≤X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                             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1-X    -1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X≤0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80" name="AutoShape 16"/>
          <p:cNvSpPr/>
          <p:nvPr>
            <p:custDataLst>
              <p:tags r:id="rId6"/>
            </p:custDataLst>
          </p:nvPr>
        </p:nvSpPr>
        <p:spPr>
          <a:xfrm>
            <a:off x="2620875" y="3105150"/>
            <a:ext cx="1002204" cy="1143000"/>
          </a:xfrm>
          <a:prstGeom prst="leftBrace">
            <a:avLst>
              <a:gd name="adj1" fmla="val 4255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876" name="Text Box 18"/>
          <p:cNvSpPr txBox="1"/>
          <p:nvPr/>
        </p:nvSpPr>
        <p:spPr>
          <a:xfrm>
            <a:off x="1524000" y="4572000"/>
            <a:ext cx="55626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0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即     符号位                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数值位： 不变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877" name="AutoShape 21"/>
          <p:cNvSpPr/>
          <p:nvPr>
            <p:custDataLst>
              <p:tags r:id="rId7"/>
            </p:custDataLst>
          </p:nvPr>
        </p:nvSpPr>
        <p:spPr>
          <a:xfrm>
            <a:off x="3793744" y="4772025"/>
            <a:ext cx="1004062" cy="2586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878" name="AutoShape 22"/>
          <p:cNvSpPr/>
          <p:nvPr>
            <p:custDataLst>
              <p:tags r:id="rId8"/>
            </p:custDataLst>
          </p:nvPr>
        </p:nvSpPr>
        <p:spPr>
          <a:xfrm>
            <a:off x="2474849" y="5362575"/>
            <a:ext cx="1004062" cy="2586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3864" name="Text Box 24"/>
          <p:cNvSpPr txBox="1"/>
          <p:nvPr/>
        </p:nvSpPr>
        <p:spPr>
          <a:xfrm>
            <a:off x="838200" y="2057400"/>
            <a:ext cx="77120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一、小数原码的定义     </a:t>
            </a: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设二进制小数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± 0.x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…x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，则其原码定义为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65" name="Text Box 25"/>
          <p:cNvSpPr txBox="1"/>
          <p:nvPr/>
        </p:nvSpPr>
        <p:spPr>
          <a:xfrm>
            <a:off x="381000" y="1108075"/>
            <a:ext cx="8458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原码：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符号位用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表示负；数值位保持不变。原码表示法又称为符号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数值表示法。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872" name="Rectangle 32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   基本知识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6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/>
      <p:bldP spid="163864" grpId="0"/>
      <p:bldP spid="1638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参考</a:t>
            </a:r>
            <a:r>
              <a:rPr lang="zh-CN" altLang="en-US"/>
              <a:t>教材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6" name="图片 5" descr="5a83e457f1d7b1c29df6d5fd8ed6a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8355" y="476250"/>
            <a:ext cx="4001135" cy="58458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4875" name="Text Box 11"/>
          <p:cNvSpPr txBox="1"/>
          <p:nvPr/>
        </p:nvSpPr>
        <p:spPr>
          <a:xfrm>
            <a:off x="533400" y="1524000"/>
            <a:ext cx="80772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+0.1011 ,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-0.1011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b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0.1011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b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1-(-0.1011)=1.1011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4876" name="Text Box 12"/>
          <p:cNvSpPr txBox="1"/>
          <p:nvPr/>
        </p:nvSpPr>
        <p:spPr>
          <a:xfrm>
            <a:off x="457200" y="4953000"/>
            <a:ext cx="830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根据定义，小数“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的原码可以表示成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0.0…0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1.0…0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4878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5" grpId="0"/>
      <p:bldP spid="1648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5900" name="Text Box 12"/>
          <p:cNvSpPr txBox="1"/>
          <p:nvPr>
            <p:custDataLst>
              <p:tags r:id="rId4"/>
            </p:custDataLst>
          </p:nvPr>
        </p:nvSpPr>
        <p:spPr>
          <a:xfrm>
            <a:off x="609600" y="7620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二、整数原码的定义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924" name="Text Box 14"/>
          <p:cNvSpPr txBox="1"/>
          <p:nvPr>
            <p:custDataLst>
              <p:tags r:id="rId5"/>
            </p:custDataLst>
          </p:nvPr>
        </p:nvSpPr>
        <p:spPr>
          <a:xfrm>
            <a:off x="762000" y="1981200"/>
            <a:ext cx="8077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X      0 ≤ X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    -2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≤ 0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925" name="AutoShape 15"/>
          <p:cNvSpPr/>
          <p:nvPr>
            <p:custDataLst>
              <p:tags r:id="rId6"/>
            </p:custDataLst>
          </p:nvPr>
        </p:nvSpPr>
        <p:spPr>
          <a:xfrm>
            <a:off x="2770124" y="2178050"/>
            <a:ext cx="1004062" cy="2586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905" name="Text Box 17"/>
          <p:cNvSpPr txBox="1"/>
          <p:nvPr>
            <p:custDataLst>
              <p:tags r:id="rId7"/>
            </p:custDataLst>
          </p:nvPr>
        </p:nvSpPr>
        <p:spPr>
          <a:xfrm>
            <a:off x="533400" y="12954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设二进制整数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± 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，则其原码定义为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5906" name="Text Box 18"/>
          <p:cNvSpPr txBox="1"/>
          <p:nvPr/>
        </p:nvSpPr>
        <p:spPr>
          <a:xfrm>
            <a:off x="533400" y="3733800"/>
            <a:ext cx="8077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+1101 ,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-1101,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的原码为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1101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-(-1101)=10000+1101=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1101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5907" name="Text Box 19"/>
          <p:cNvSpPr txBox="1"/>
          <p:nvPr/>
        </p:nvSpPr>
        <p:spPr>
          <a:xfrm>
            <a:off x="533400" y="5410200"/>
            <a:ext cx="8382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同样，整数“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的原码也有两种形式，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0…0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0…0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5909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0" grpId="0" build="p"/>
      <p:bldP spid="165905" grpId="0"/>
      <p:bldP spid="165906" grpId="0"/>
      <p:bldP spid="16590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7946" name="Text Box 10"/>
          <p:cNvSpPr txBox="1"/>
          <p:nvPr>
            <p:custDataLst>
              <p:tags r:id="rId4"/>
            </p:custDataLst>
          </p:nvPr>
        </p:nvSpPr>
        <p:spPr>
          <a:xfrm>
            <a:off x="381000" y="762000"/>
            <a:ext cx="381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1.3.2   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反码 </a:t>
            </a:r>
            <a:endParaRPr lang="zh-CN" altLang="en-US" sz="28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71" name="Text Box 14"/>
          <p:cNvSpPr txBox="1"/>
          <p:nvPr>
            <p:custDataLst>
              <p:tags r:id="rId5"/>
            </p:custDataLst>
          </p:nvPr>
        </p:nvSpPr>
        <p:spPr>
          <a:xfrm>
            <a:off x="1116330" y="4869180"/>
            <a:ext cx="662432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X         0 ≤ X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X]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(2-2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)+X   -1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≤ 0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0972" name="AutoShape 15"/>
          <p:cNvSpPr/>
          <p:nvPr>
            <p:custDataLst>
              <p:tags r:id="rId6"/>
            </p:custDataLst>
          </p:nvPr>
        </p:nvSpPr>
        <p:spPr>
          <a:xfrm>
            <a:off x="2172148" y="5013325"/>
            <a:ext cx="997959" cy="258588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7955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7956" name="Text Box 20"/>
          <p:cNvSpPr txBox="1"/>
          <p:nvPr/>
        </p:nvSpPr>
        <p:spPr>
          <a:xfrm>
            <a:off x="533400" y="3581400"/>
            <a:ext cx="80010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一、小数反码的定义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设二进制小数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± 0.x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…x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，则其反码定义为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7957" name="Text Box 21"/>
          <p:cNvSpPr txBox="1"/>
          <p:nvPr/>
        </p:nvSpPr>
        <p:spPr>
          <a:xfrm>
            <a:off x="685800" y="1371600"/>
            <a:ext cx="81534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带符号二进制数的反码表示：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符号位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表示正，用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表示负；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数值位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正数反码的数值位和真值的数值位相同；而负数反码的数值位是真值的数值位按位变反。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67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6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6" grpId="0"/>
      <p:bldP spid="167956" grpId="0"/>
      <p:bldP spid="1679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8971" name="Text Box 11"/>
          <p:cNvSpPr txBox="1"/>
          <p:nvPr/>
        </p:nvSpPr>
        <p:spPr>
          <a:xfrm>
            <a:off x="533400" y="990600"/>
            <a:ext cx="8382000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+0.1011 ,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-0.1011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的反码为     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0.1011                                             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b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2-2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-4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=10.0000-0.0001-0.1011=1.0100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8972" name="Text Box 12"/>
          <p:cNvSpPr txBox="1"/>
          <p:nvPr/>
        </p:nvSpPr>
        <p:spPr>
          <a:xfrm>
            <a:off x="685800" y="5562600"/>
            <a:ext cx="7772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根据定义，小数“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的反码有两种表示形式，即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0.0…0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1.1…1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897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1994" name="Line 19"/>
          <p:cNvSpPr/>
          <p:nvPr>
            <p:custDataLst>
              <p:tags r:id="rId4"/>
            </p:custDataLst>
          </p:nvPr>
        </p:nvSpPr>
        <p:spPr>
          <a:xfrm>
            <a:off x="4267200" y="42291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5" name="Line 20"/>
          <p:cNvSpPr/>
          <p:nvPr>
            <p:custDataLst>
              <p:tags r:id="rId5"/>
            </p:custDataLst>
          </p:nvPr>
        </p:nvSpPr>
        <p:spPr>
          <a:xfrm>
            <a:off x="4876800" y="421005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6" name="Line 21"/>
          <p:cNvSpPr/>
          <p:nvPr>
            <p:custDataLst>
              <p:tags r:id="rId6"/>
            </p:custDataLst>
          </p:nvPr>
        </p:nvSpPr>
        <p:spPr>
          <a:xfrm>
            <a:off x="5486400" y="42291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7" name="Line 22"/>
          <p:cNvSpPr/>
          <p:nvPr>
            <p:custDataLst>
              <p:tags r:id="rId7"/>
            </p:custDataLst>
          </p:nvPr>
        </p:nvSpPr>
        <p:spPr>
          <a:xfrm>
            <a:off x="6096000" y="424815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1998" name="Text Box 23"/>
          <p:cNvSpPr txBox="1"/>
          <p:nvPr/>
        </p:nvSpPr>
        <p:spPr>
          <a:xfrm>
            <a:off x="1828800" y="3810000"/>
            <a:ext cx="5257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-0 .  1   0   1   1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1999" name="Text Box 24"/>
          <p:cNvSpPr txBox="1"/>
          <p:nvPr/>
        </p:nvSpPr>
        <p:spPr>
          <a:xfrm>
            <a:off x="3200400" y="46482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1 .  0   1   0   0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2000" name="Line 25"/>
          <p:cNvSpPr/>
          <p:nvPr>
            <p:custDataLst>
              <p:tags r:id="rId8"/>
            </p:custDataLst>
          </p:nvPr>
        </p:nvSpPr>
        <p:spPr>
          <a:xfrm>
            <a:off x="3505200" y="42291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1" grpId="0"/>
      <p:bldP spid="16897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9994" name="Text Box 10"/>
          <p:cNvSpPr txBox="1"/>
          <p:nvPr/>
        </p:nvSpPr>
        <p:spPr>
          <a:xfrm>
            <a:off x="457200" y="6858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二、整数反码的定义 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9998" name="Text Box 14"/>
          <p:cNvSpPr txBox="1"/>
          <p:nvPr>
            <p:custDataLst>
              <p:tags r:id="rId4"/>
            </p:custDataLst>
          </p:nvPr>
        </p:nvSpPr>
        <p:spPr>
          <a:xfrm>
            <a:off x="381000" y="11430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设二进制整数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±x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，则其反码定义为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0001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3029" name="Line 19"/>
          <p:cNvSpPr/>
          <p:nvPr>
            <p:custDataLst>
              <p:tags r:id="rId5"/>
            </p:custDataLst>
          </p:nvPr>
        </p:nvSpPr>
        <p:spPr>
          <a:xfrm>
            <a:off x="3700780" y="51530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0" name="Line 20"/>
          <p:cNvSpPr/>
          <p:nvPr>
            <p:custDataLst>
              <p:tags r:id="rId6"/>
            </p:custDataLst>
          </p:nvPr>
        </p:nvSpPr>
        <p:spPr>
          <a:xfrm>
            <a:off x="4295775" y="51530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1" name="Line 21"/>
          <p:cNvSpPr/>
          <p:nvPr>
            <p:custDataLst>
              <p:tags r:id="rId7"/>
            </p:custDataLst>
          </p:nvPr>
        </p:nvSpPr>
        <p:spPr>
          <a:xfrm>
            <a:off x="4910455" y="51530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2" name="Line 22"/>
          <p:cNvSpPr/>
          <p:nvPr>
            <p:custDataLst>
              <p:tags r:id="rId8"/>
            </p:custDataLst>
          </p:nvPr>
        </p:nvSpPr>
        <p:spPr>
          <a:xfrm>
            <a:off x="5520055" y="5153025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33" name="Text Box 23"/>
          <p:cNvSpPr txBox="1"/>
          <p:nvPr/>
        </p:nvSpPr>
        <p:spPr>
          <a:xfrm>
            <a:off x="1524000" y="4724400"/>
            <a:ext cx="5257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 1   0   0   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34" name="Text Box 24"/>
          <p:cNvSpPr txBox="1"/>
          <p:nvPr/>
        </p:nvSpPr>
        <p:spPr>
          <a:xfrm>
            <a:off x="2895600" y="55626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1  0   1   1   0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3035" name="Line 25"/>
          <p:cNvSpPr/>
          <p:nvPr>
            <p:custDataLst>
              <p:tags r:id="rId9"/>
            </p:custDataLst>
          </p:nvPr>
        </p:nvSpPr>
        <p:spPr>
          <a:xfrm>
            <a:off x="3200400" y="51054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0" name="Text Box 26"/>
          <p:cNvSpPr txBox="1"/>
          <p:nvPr/>
        </p:nvSpPr>
        <p:spPr>
          <a:xfrm>
            <a:off x="914400" y="6172200"/>
            <a:ext cx="708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的反码也有两种形式，即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00…0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11…1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25" name="Text Box 15"/>
          <p:cNvSpPr txBox="1"/>
          <p:nvPr/>
        </p:nvSpPr>
        <p:spPr>
          <a:xfrm>
            <a:off x="381000" y="28956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+1001 ,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-1001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的反码为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26" name="Text Box 27"/>
          <p:cNvSpPr txBox="1"/>
          <p:nvPr>
            <p:custDataLst>
              <p:tags r:id="rId10"/>
            </p:custDataLst>
          </p:nvPr>
        </p:nvSpPr>
        <p:spPr>
          <a:xfrm>
            <a:off x="1815465" y="3352800"/>
            <a:ext cx="27508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01001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27" name="Text Box 28"/>
          <p:cNvSpPr txBox="1"/>
          <p:nvPr>
            <p:custDataLst>
              <p:tags r:id="rId11"/>
            </p:custDataLst>
          </p:nvPr>
        </p:nvSpPr>
        <p:spPr>
          <a:xfrm>
            <a:off x="1879600" y="3810000"/>
            <a:ext cx="623379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-1)+X = (100000-1)+(-1001)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28" name="Text Box 29"/>
          <p:cNvSpPr txBox="1"/>
          <p:nvPr>
            <p:custDataLst>
              <p:tags r:id="rId12"/>
            </p:custDataLst>
          </p:nvPr>
        </p:nvSpPr>
        <p:spPr>
          <a:xfrm>
            <a:off x="3079750" y="4267200"/>
            <a:ext cx="36258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= 11111-1001 = 10110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3021" name="AutoShape 13"/>
          <p:cNvSpPr/>
          <p:nvPr>
            <p:custDataLst>
              <p:tags r:id="rId13"/>
            </p:custDataLst>
          </p:nvPr>
        </p:nvSpPr>
        <p:spPr>
          <a:xfrm>
            <a:off x="2901616" y="1771650"/>
            <a:ext cx="972218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022" name="Text Box 31"/>
          <p:cNvSpPr txBox="1"/>
          <p:nvPr>
            <p:custDataLst>
              <p:tags r:id="rId14"/>
            </p:custDataLst>
          </p:nvPr>
        </p:nvSpPr>
        <p:spPr>
          <a:xfrm>
            <a:off x="1752600" y="1924050"/>
            <a:ext cx="14097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23" name="Text Box 32"/>
          <p:cNvSpPr txBox="1"/>
          <p:nvPr>
            <p:custDataLst>
              <p:tags r:id="rId15"/>
            </p:custDataLst>
          </p:nvPr>
        </p:nvSpPr>
        <p:spPr>
          <a:xfrm>
            <a:off x="3540125" y="2305050"/>
            <a:ext cx="43084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-1)+X    -2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≤ 0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3024" name="Text Box 33"/>
          <p:cNvSpPr txBox="1"/>
          <p:nvPr>
            <p:custDataLst>
              <p:tags r:id="rId16"/>
            </p:custDataLst>
          </p:nvPr>
        </p:nvSpPr>
        <p:spPr>
          <a:xfrm>
            <a:off x="4270375" y="1600200"/>
            <a:ext cx="3654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       0 ≤ X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endParaRPr lang="en-US" altLang="zh-CN" sz="2400" b="0" baseline="30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4" grpId="0"/>
      <p:bldP spid="169998" grpId="0"/>
      <p:bldP spid="170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1030" name="Text Box 22"/>
          <p:cNvSpPr txBox="1"/>
          <p:nvPr/>
        </p:nvSpPr>
        <p:spPr>
          <a:xfrm>
            <a:off x="381000" y="1066800"/>
            <a:ext cx="8458200" cy="3415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采用反码进行加、减运算时，无论进行两数相加还是两数相减，均可通过加法实现。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加、减运算规则如下：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反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1032" name="Rectangle 2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1034" name="Text Box 26"/>
          <p:cNvSpPr txBox="1"/>
          <p:nvPr>
            <p:custDataLst>
              <p:tags r:id="rId4"/>
            </p:custDataLst>
          </p:nvPr>
        </p:nvSpPr>
        <p:spPr>
          <a:xfrm>
            <a:off x="685800" y="4724400"/>
            <a:ext cx="7924800" cy="11988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运算时，符号位和数值位一样参加运算。当符号位有进位产生时，应将进位加到运算结果的最低位，才能得到最后结果。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30" grpId="0"/>
      <p:bldP spid="171034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3073" name="Text Box 17"/>
          <p:cNvSpPr txBox="1"/>
          <p:nvPr>
            <p:custDataLst>
              <p:tags r:id="rId4"/>
            </p:custDataLst>
          </p:nvPr>
        </p:nvSpPr>
        <p:spPr>
          <a:xfrm>
            <a:off x="381000" y="685800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1.3.3   </a:t>
            </a:r>
            <a:r>
              <a:rPr lang="zh-CN" altLang="en-US" sz="28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补码</a:t>
            </a:r>
            <a:r>
              <a:rPr lang="zh-CN" altLang="en-US" sz="2400" i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i="1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3074" name="Text Box 18"/>
          <p:cNvSpPr txBox="1"/>
          <p:nvPr/>
        </p:nvSpPr>
        <p:spPr>
          <a:xfrm>
            <a:off x="533400" y="1295400"/>
            <a:ext cx="83058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带符号二进制数的补码表示：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符号位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表示正，用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表示负；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正数补码的数值位与真值相同；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负数补码的数值位是真值的数值位按位变反，并在最低位加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3075" name="Text Box 19"/>
          <p:cNvSpPr txBox="1"/>
          <p:nvPr>
            <p:custDataLst>
              <p:tags r:id="rId5"/>
            </p:custDataLst>
          </p:nvPr>
        </p:nvSpPr>
        <p:spPr>
          <a:xfrm>
            <a:off x="381000" y="41148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设二进制小数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±0.x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-m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，则其补码定义为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3076" name="Text Box 20"/>
          <p:cNvSpPr txBox="1"/>
          <p:nvPr>
            <p:custDataLst>
              <p:tags r:id="rId6"/>
            </p:custDataLst>
          </p:nvPr>
        </p:nvSpPr>
        <p:spPr>
          <a:xfrm>
            <a:off x="228600" y="3505200"/>
            <a:ext cx="3505200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一、小数补码的定义 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068" name="Text Box 22"/>
          <p:cNvSpPr txBox="1"/>
          <p:nvPr>
            <p:custDataLst>
              <p:tags r:id="rId7"/>
            </p:custDataLst>
          </p:nvPr>
        </p:nvSpPr>
        <p:spPr>
          <a:xfrm>
            <a:off x="533400" y="4724400"/>
            <a:ext cx="8077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X      0 ≤ X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2+X    -1 ≤ X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069" name="AutoShape 23"/>
          <p:cNvSpPr/>
          <p:nvPr>
            <p:custDataLst>
              <p:tags r:id="rId8"/>
            </p:custDataLst>
          </p:nvPr>
        </p:nvSpPr>
        <p:spPr>
          <a:xfrm>
            <a:off x="2541524" y="4921250"/>
            <a:ext cx="1004062" cy="2586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3081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3" grpId="0"/>
      <p:bldP spid="173074" grpId="0"/>
      <p:bldP spid="173075" grpId="0"/>
      <p:bldP spid="173076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4091" name="Text Box 11"/>
          <p:cNvSpPr txBox="1"/>
          <p:nvPr/>
        </p:nvSpPr>
        <p:spPr>
          <a:xfrm>
            <a:off x="609600" y="838200"/>
            <a:ext cx="8077200" cy="2491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+0.1011 , X 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-0.1011,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的补码为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0.1011</a:t>
            </a:r>
            <a:b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2 + X = 10.0000 - 0.1011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= 1.0101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092" name="Text Box 12"/>
          <p:cNvSpPr txBox="1"/>
          <p:nvPr/>
        </p:nvSpPr>
        <p:spPr>
          <a:xfrm>
            <a:off x="685800" y="5715000"/>
            <a:ext cx="77739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小数“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的补码只有一种表示形式，即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0.0…0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409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6090" name="Line 18"/>
          <p:cNvSpPr/>
          <p:nvPr>
            <p:custDataLst>
              <p:tags r:id="rId4"/>
            </p:custDataLst>
          </p:nvPr>
        </p:nvSpPr>
        <p:spPr>
          <a:xfrm>
            <a:off x="4343400" y="38862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1" name="Line 19"/>
          <p:cNvSpPr/>
          <p:nvPr>
            <p:custDataLst>
              <p:tags r:id="rId5"/>
            </p:custDataLst>
          </p:nvPr>
        </p:nvSpPr>
        <p:spPr>
          <a:xfrm>
            <a:off x="4953000" y="38481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2" name="Line 20"/>
          <p:cNvSpPr/>
          <p:nvPr>
            <p:custDataLst>
              <p:tags r:id="rId6"/>
            </p:custDataLst>
          </p:nvPr>
        </p:nvSpPr>
        <p:spPr>
          <a:xfrm>
            <a:off x="5562600" y="38862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3" name="Line 21"/>
          <p:cNvSpPr/>
          <p:nvPr>
            <p:custDataLst>
              <p:tags r:id="rId7"/>
            </p:custDataLst>
          </p:nvPr>
        </p:nvSpPr>
        <p:spPr>
          <a:xfrm>
            <a:off x="6172200" y="38862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4" name="Text Box 22"/>
          <p:cNvSpPr txBox="1"/>
          <p:nvPr/>
        </p:nvSpPr>
        <p:spPr>
          <a:xfrm>
            <a:off x="1752600" y="3429000"/>
            <a:ext cx="5257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-0 .  1   0   1   1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6095" name="Text Box 23"/>
          <p:cNvSpPr txBox="1"/>
          <p:nvPr/>
        </p:nvSpPr>
        <p:spPr>
          <a:xfrm>
            <a:off x="3124200" y="42672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1 .  0   1   0   0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6096" name="Line 24"/>
          <p:cNvSpPr/>
          <p:nvPr>
            <p:custDataLst>
              <p:tags r:id="rId8"/>
            </p:custDataLst>
          </p:nvPr>
        </p:nvSpPr>
        <p:spPr>
          <a:xfrm>
            <a:off x="3581400" y="3848100"/>
            <a:ext cx="0" cy="457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97" name="Text Box 25"/>
          <p:cNvSpPr txBox="1"/>
          <p:nvPr>
            <p:custDataLst>
              <p:tags r:id="rId9"/>
            </p:custDataLst>
          </p:nvPr>
        </p:nvSpPr>
        <p:spPr>
          <a:xfrm>
            <a:off x="2209800" y="4572000"/>
            <a:ext cx="43053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i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+                       1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6098" name="Line 26"/>
          <p:cNvSpPr/>
          <p:nvPr>
            <p:custDataLst>
              <p:tags r:id="rId10"/>
            </p:custDataLst>
          </p:nvPr>
        </p:nvSpPr>
        <p:spPr>
          <a:xfrm>
            <a:off x="2286000" y="5048250"/>
            <a:ext cx="44196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99" name="Text Box 27"/>
          <p:cNvSpPr txBox="1"/>
          <p:nvPr>
            <p:custDataLst>
              <p:tags r:id="rId11"/>
            </p:custDataLst>
          </p:nvPr>
        </p:nvSpPr>
        <p:spPr>
          <a:xfrm>
            <a:off x="3124200" y="5029200"/>
            <a:ext cx="3352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1 .  0   1   0   1</a:t>
            </a:r>
            <a:r>
              <a:rPr lang="en-US" altLang="zh-CN" sz="2400" i="1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2400" i="1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1" grpId="0"/>
      <p:bldP spid="1740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5121" name="Text Box 17"/>
          <p:cNvSpPr txBox="1"/>
          <p:nvPr>
            <p:custDataLst>
              <p:tags r:id="rId4"/>
            </p:custDataLst>
          </p:nvPr>
        </p:nvSpPr>
        <p:spPr>
          <a:xfrm>
            <a:off x="457200" y="6858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二、整数补码的定义 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5122" name="Text Box 18"/>
          <p:cNvSpPr txBox="1"/>
          <p:nvPr>
            <p:custDataLst>
              <p:tags r:id="rId5"/>
            </p:custDataLst>
          </p:nvPr>
        </p:nvSpPr>
        <p:spPr>
          <a:xfrm>
            <a:off x="609600" y="10668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设二进制整数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± 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…x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，则其补码定义为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116" name="Text Box 20"/>
          <p:cNvSpPr txBox="1"/>
          <p:nvPr>
            <p:custDataLst>
              <p:tags r:id="rId6"/>
            </p:custDataLst>
          </p:nvPr>
        </p:nvSpPr>
        <p:spPr>
          <a:xfrm>
            <a:off x="762000" y="1676400"/>
            <a:ext cx="8077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      0 ≤ X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                                                   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2</a:t>
            </a:r>
            <a:r>
              <a:rPr lang="en-US" altLang="zh-CN" sz="240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n+1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+X   -2</a:t>
            </a:r>
            <a:r>
              <a:rPr lang="en-US" altLang="zh-CN" sz="240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≤ X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＜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7117" name="AutoShape 21"/>
          <p:cNvSpPr/>
          <p:nvPr>
            <p:custDataLst>
              <p:tags r:id="rId7"/>
            </p:custDataLst>
          </p:nvPr>
        </p:nvSpPr>
        <p:spPr>
          <a:xfrm>
            <a:off x="2770124" y="1873250"/>
            <a:ext cx="1004062" cy="258600"/>
          </a:xfrm>
          <a:prstGeom prst="leftBrace">
            <a:avLst>
              <a:gd name="adj1" fmla="val 4166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5126" name="Text Box 22"/>
          <p:cNvSpPr txBox="1"/>
          <p:nvPr/>
        </p:nvSpPr>
        <p:spPr>
          <a:xfrm>
            <a:off x="533400" y="3429000"/>
            <a:ext cx="8382000" cy="2491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+1010 ,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-1010,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的补码为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01010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（正数补码的数值位与真值相同。）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X = 100000-1010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= 10110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（负数补码的数值位是真值的数值位按位变反，并在最低位加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。）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5127" name="Text Box 23"/>
          <p:cNvSpPr txBox="1"/>
          <p:nvPr/>
        </p:nvSpPr>
        <p:spPr>
          <a:xfrm>
            <a:off x="1066800" y="5943600"/>
            <a:ext cx="7315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的补码也只有一种表示形式，即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00…0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5129" name="Rectangle 2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21" grpId="0"/>
      <p:bldP spid="175122" grpId="0"/>
      <p:bldP spid="175126" grpId="0"/>
      <p:bldP spid="1751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6139" name="Text Box 11"/>
          <p:cNvSpPr txBox="1"/>
          <p:nvPr>
            <p:custDataLst>
              <p:tags r:id="rId4"/>
            </p:custDataLst>
          </p:nvPr>
        </p:nvSpPr>
        <p:spPr>
          <a:xfrm>
            <a:off x="533400" y="762000"/>
            <a:ext cx="8077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采用补码进行加、减运算时，可以将加、减运算均通过加法实现。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6140" name="Text Box 12"/>
          <p:cNvSpPr txBox="1"/>
          <p:nvPr>
            <p:custDataLst>
              <p:tags r:id="rId5"/>
            </p:custDataLst>
          </p:nvPr>
        </p:nvSpPr>
        <p:spPr>
          <a:xfrm>
            <a:off x="685800" y="4648200"/>
            <a:ext cx="7924800" cy="138366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运算时，符号位和数值位一样参加运算，若符号位有进位产生，则应将进位丢掉后才能得到正确结果。 </a:t>
            </a:r>
            <a:endParaRPr lang="en-US" altLang="zh-CN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+A-B=(+A)+(-B)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(+A-B)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(+A)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(-B)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都用补码表示！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6142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6145" name="Text Box 17"/>
          <p:cNvSpPr txBox="1"/>
          <p:nvPr/>
        </p:nvSpPr>
        <p:spPr>
          <a:xfrm>
            <a:off x="609600" y="2133600"/>
            <a:ext cx="82296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运算规则如下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endParaRPr lang="zh-CN" altLang="en-US" sz="2400" b="0" baseline="-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 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［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-X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］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endParaRPr lang="zh-CN" altLang="en-US" sz="2400" b="0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9" grpId="0"/>
      <p:bldP spid="176140" grpId="0" bldLvl="0" animBg="1"/>
      <p:bldP spid="1761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115" y="113030"/>
            <a:ext cx="8102600" cy="66313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8187" name="Text Box 11"/>
          <p:cNvSpPr txBox="1"/>
          <p:nvPr/>
        </p:nvSpPr>
        <p:spPr>
          <a:xfrm>
            <a:off x="457200" y="762000"/>
            <a:ext cx="7848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1.4 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几种常用的编码（工程：协议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标准！） </a:t>
            </a:r>
            <a:endParaRPr lang="zh-CN" altLang="en-US" sz="2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8188" name="Text Box 12"/>
          <p:cNvSpPr txBox="1"/>
          <p:nvPr/>
        </p:nvSpPr>
        <p:spPr>
          <a:xfrm>
            <a:off x="457200" y="1752600"/>
            <a:ext cx="708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1.4.1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十进制数的二进制编码（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码）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8191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8192" name="Text Box 16"/>
          <p:cNvSpPr txBox="1"/>
          <p:nvPr/>
        </p:nvSpPr>
        <p:spPr>
          <a:xfrm>
            <a:off x="457200" y="2667000"/>
            <a:ext cx="8153400" cy="2861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位二进制代码对十进制数字符号进行编码，简称为二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十进制代码，或称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BCD(Binary Coded Decimal)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码既有二进制的形式，又有十进制的特点。常用的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码有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码。</a:t>
            </a: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8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87" grpId="0"/>
      <p:bldP spid="178188" grpId="0"/>
      <p:bldP spid="17819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9382" name="Rectangle 18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9385" name="Text Box 185"/>
          <p:cNvSpPr txBox="1"/>
          <p:nvPr>
            <p:custDataLst>
              <p:tags r:id="rId4"/>
            </p:custDataLst>
          </p:nvPr>
        </p:nvSpPr>
        <p:spPr>
          <a:xfrm>
            <a:off x="838200" y="685800"/>
            <a:ext cx="7696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十进制数字符号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0~9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的对应关系如下表所示。</a:t>
            </a:r>
            <a:endParaRPr lang="zh-CN" altLang="en-US" sz="2400" b="0" i="1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189" name="Rectangle 17"/>
          <p:cNvSpPr/>
          <p:nvPr>
            <p:custDataLst>
              <p:tags r:id="rId5"/>
            </p:custDataLst>
          </p:nvPr>
        </p:nvSpPr>
        <p:spPr>
          <a:xfrm>
            <a:off x="1219200" y="2611755"/>
            <a:ext cx="6096000" cy="394208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0         0000     0000     0011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1         0001     0001     0100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2         0010     0010     0101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3         0011     0011     0110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4         0100     0100     0111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5         0101     1011     1000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6         0110     1100     1001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7         0111     1101     1010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8         1000     1110     1011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9         1001     1111     1100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0190" name="Rectangle 13"/>
          <p:cNvSpPr/>
          <p:nvPr>
            <p:custDataLst>
              <p:tags r:id="rId6"/>
            </p:custDataLst>
          </p:nvPr>
        </p:nvSpPr>
        <p:spPr>
          <a:xfrm>
            <a:off x="1219200" y="2155825"/>
            <a:ext cx="6096000" cy="455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十进制字符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  余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191" name="Line 57"/>
          <p:cNvSpPr/>
          <p:nvPr>
            <p:custDataLst>
              <p:tags r:id="rId7"/>
            </p:custDataLst>
          </p:nvPr>
        </p:nvSpPr>
        <p:spPr>
          <a:xfrm>
            <a:off x="1219200" y="2155825"/>
            <a:ext cx="6096000" cy="0"/>
          </a:xfrm>
          <a:prstGeom prst="line">
            <a:avLst/>
          </a:prstGeom>
          <a:ln w="28575" cap="sq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2" name="Line 68"/>
          <p:cNvSpPr/>
          <p:nvPr>
            <p:custDataLst>
              <p:tags r:id="rId8"/>
            </p:custDataLst>
          </p:nvPr>
        </p:nvSpPr>
        <p:spPr>
          <a:xfrm>
            <a:off x="1219200" y="6477000"/>
            <a:ext cx="6096000" cy="0"/>
          </a:xfrm>
          <a:prstGeom prst="line">
            <a:avLst/>
          </a:prstGeom>
          <a:ln w="28575" cap="sq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3" name="Text Box 179"/>
          <p:cNvSpPr txBox="1"/>
          <p:nvPr>
            <p:custDataLst>
              <p:tags r:id="rId9"/>
            </p:custDataLst>
          </p:nvPr>
        </p:nvSpPr>
        <p:spPr>
          <a:xfrm>
            <a:off x="2424430" y="1676400"/>
            <a:ext cx="368617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常用的</a:t>
            </a: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18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18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194" name="Line 187"/>
          <p:cNvSpPr/>
          <p:nvPr>
            <p:custDataLst>
              <p:tags r:id="rId10"/>
            </p:custDataLst>
          </p:nvPr>
        </p:nvSpPr>
        <p:spPr>
          <a:xfrm>
            <a:off x="1219200" y="2743200"/>
            <a:ext cx="60960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6" name="Line 189"/>
          <p:cNvSpPr/>
          <p:nvPr>
            <p:custDataLst>
              <p:tags r:id="rId11"/>
            </p:custDataLst>
          </p:nvPr>
        </p:nvSpPr>
        <p:spPr>
          <a:xfrm>
            <a:off x="3200400" y="2133600"/>
            <a:ext cx="0" cy="43434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7" name="Line 190"/>
          <p:cNvSpPr/>
          <p:nvPr>
            <p:custDataLst>
              <p:tags r:id="rId12"/>
            </p:custDataLst>
          </p:nvPr>
        </p:nvSpPr>
        <p:spPr>
          <a:xfrm>
            <a:off x="4648200" y="2133600"/>
            <a:ext cx="0" cy="43434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88" name="Line 191"/>
          <p:cNvSpPr/>
          <p:nvPr>
            <p:custDataLst>
              <p:tags r:id="rId13"/>
            </p:custDataLst>
          </p:nvPr>
        </p:nvSpPr>
        <p:spPr>
          <a:xfrm>
            <a:off x="6019800" y="2133600"/>
            <a:ext cx="0" cy="43434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</p:spTree>
    <p:custDataLst>
      <p:tags r:id="rId1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38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0234" name="Text Box 10"/>
          <p:cNvSpPr txBox="1"/>
          <p:nvPr>
            <p:custDataLst>
              <p:tags r:id="rId4"/>
            </p:custDataLst>
          </p:nvPr>
        </p:nvSpPr>
        <p:spPr>
          <a:xfrm>
            <a:off x="533400" y="762000"/>
            <a:ext cx="2895600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i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i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0235" name="Text Box 11"/>
          <p:cNvSpPr txBox="1"/>
          <p:nvPr/>
        </p:nvSpPr>
        <p:spPr>
          <a:xfrm>
            <a:off x="457200" y="1524000"/>
            <a:ext cx="8507413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位二进制码表示一位十进制字符的一种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有权码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位二进制码从高位至低位的权依次为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baseline="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故称为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按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码编码的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位二进制数表示的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完全一样。所以，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码是一种人机联系时广泛使用的中间形式。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0236" name="Text Box 12"/>
          <p:cNvSpPr txBox="1"/>
          <p:nvPr/>
        </p:nvSpPr>
        <p:spPr>
          <a:xfrm>
            <a:off x="533400" y="4191000"/>
            <a:ext cx="8077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码中不允许出现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1010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1111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六种组合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因为没有十进制数字符号与其对应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0237" name="Text Box 13"/>
          <p:cNvSpPr txBox="1"/>
          <p:nvPr/>
        </p:nvSpPr>
        <p:spPr>
          <a:xfrm>
            <a:off x="476250" y="5208588"/>
            <a:ext cx="8077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(2)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十进制数字符号的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码与相应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码的低四位相同，这一特点有利于简化输入输出过程中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码与字符代码的转换。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0238" name="Text Box 14"/>
          <p:cNvSpPr txBox="1"/>
          <p:nvPr/>
        </p:nvSpPr>
        <p:spPr>
          <a:xfrm>
            <a:off x="533400" y="3760788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0240" name="Rectangle 1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4" grpId="0" bldLvl="0" animBg="1"/>
      <p:bldP spid="180235" grpId="0"/>
      <p:bldP spid="180236" grpId="0"/>
      <p:bldP spid="180237" grpId="0"/>
      <p:bldP spid="1802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1262" name="Text Box 14"/>
          <p:cNvSpPr txBox="1"/>
          <p:nvPr>
            <p:custDataLst>
              <p:tags r:id="rId4"/>
            </p:custDataLst>
          </p:nvPr>
        </p:nvSpPr>
        <p:spPr>
          <a:xfrm>
            <a:off x="533400" y="1371600"/>
            <a:ext cx="8077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8421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码与十进制数之间的转换是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按位进行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的，即十进制数的每一位与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位二进制编码对应。例如， 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1263" name="Text Box 15"/>
          <p:cNvSpPr txBox="1"/>
          <p:nvPr>
            <p:custDataLst>
              <p:tags r:id="rId5"/>
            </p:custDataLst>
          </p:nvPr>
        </p:nvSpPr>
        <p:spPr>
          <a:xfrm>
            <a:off x="990600" y="762000"/>
            <a:ext cx="4954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码与十进制数之间的转换</a:t>
            </a:r>
            <a:endParaRPr lang="zh-CN" altLang="en-US" sz="2400" b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1264" name="Text Box 16"/>
          <p:cNvSpPr txBox="1"/>
          <p:nvPr>
            <p:custDataLst>
              <p:tags r:id="rId6"/>
            </p:custDataLst>
          </p:nvPr>
        </p:nvSpPr>
        <p:spPr>
          <a:xfrm>
            <a:off x="533400" y="2362200"/>
            <a:ext cx="80772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(258)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(0010 0101 1000)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(0001 0010 0000 1000)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(1208)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1265" name="Text Box 17"/>
          <p:cNvSpPr txBox="1"/>
          <p:nvPr/>
        </p:nvSpPr>
        <p:spPr>
          <a:xfrm>
            <a:off x="533400" y="4800600"/>
            <a:ext cx="80772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(28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11100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00101000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1266" name="Text Box 18"/>
          <p:cNvSpPr txBox="1"/>
          <p:nvPr>
            <p:custDataLst>
              <p:tags r:id="rId7"/>
            </p:custDataLst>
          </p:nvPr>
        </p:nvSpPr>
        <p:spPr>
          <a:xfrm>
            <a:off x="533400" y="4038600"/>
            <a:ext cx="49545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码与二进制的区别</a:t>
            </a:r>
            <a:endParaRPr lang="zh-CN" altLang="en-US" sz="2400" b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126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1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62" grpId="0"/>
      <p:bldP spid="181263" grpId="0"/>
      <p:bldP spid="181264" grpId="0"/>
      <p:bldP spid="181265" grpId="0"/>
      <p:bldP spid="1812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2282" name="Text Box 10"/>
          <p:cNvSpPr txBox="1"/>
          <p:nvPr>
            <p:custDataLst>
              <p:tags r:id="rId4"/>
            </p:custDataLst>
          </p:nvPr>
        </p:nvSpPr>
        <p:spPr>
          <a:xfrm>
            <a:off x="533400" y="838200"/>
            <a:ext cx="2286000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2283" name="Text Box 11"/>
          <p:cNvSpPr txBox="1"/>
          <p:nvPr/>
        </p:nvSpPr>
        <p:spPr>
          <a:xfrm>
            <a:off x="609600" y="1371600"/>
            <a:ext cx="8153400" cy="230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位二进制码表示一位十进制字符的另一种有权码，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位二进制码从高位至低位的权依次为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1,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故称为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若一个十进制字符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，则该字符的值为 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 = 2a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+ 4a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+ 2a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+ 1a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400" b="0" baseline="-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2284" name="Text Box 12"/>
          <p:cNvSpPr txBox="1"/>
          <p:nvPr>
            <p:custDataLst>
              <p:tags r:id="rId5"/>
            </p:custDataLst>
          </p:nvPr>
        </p:nvSpPr>
        <p:spPr>
          <a:xfrm>
            <a:off x="381000" y="37338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(1101)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(7)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2286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2287" name="Text Box 15"/>
          <p:cNvSpPr txBox="1"/>
          <p:nvPr>
            <p:custDataLst>
              <p:tags r:id="rId6"/>
            </p:custDataLst>
          </p:nvPr>
        </p:nvSpPr>
        <p:spPr>
          <a:xfrm>
            <a:off x="304800" y="4953000"/>
            <a:ext cx="8458200" cy="12725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1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2421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码与十进制数之间的转换同样是按位进行的，例如，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(258)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(0010 1011 1110)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(0010 0001 1110 1011)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(2185)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2400" b="0" baseline="-30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2288" name="Text Box 16"/>
          <p:cNvSpPr txBox="1"/>
          <p:nvPr/>
        </p:nvSpPr>
        <p:spPr>
          <a:xfrm>
            <a:off x="1143000" y="4343400"/>
            <a:ext cx="49053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码与十进制数之间的转换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2" grpId="0" bldLvl="0" animBg="1"/>
      <p:bldP spid="182283" grpId="0"/>
      <p:bldP spid="182284" grpId="0"/>
      <p:bldP spid="182287" grpId="0"/>
      <p:bldP spid="18228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331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3311" name="Text Box 15"/>
          <p:cNvSpPr txBox="1"/>
          <p:nvPr/>
        </p:nvSpPr>
        <p:spPr>
          <a:xfrm>
            <a:off x="533400" y="1295400"/>
            <a:ext cx="83058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(1)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码不具备单值性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。例如，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0101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1011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都对应十进制数字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。为了与十进制字符一一对应，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码不允许出现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0101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～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1010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种状态。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3312" name="Text Box 16"/>
          <p:cNvSpPr txBox="1"/>
          <p:nvPr>
            <p:custDataLst>
              <p:tags r:id="rId4"/>
            </p:custDataLst>
          </p:nvPr>
        </p:nvSpPr>
        <p:spPr>
          <a:xfrm>
            <a:off x="685800" y="762000"/>
            <a:ext cx="3276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．注意</a:t>
            </a:r>
            <a:r>
              <a:rPr lang="zh-CN" altLang="en-US" sz="2400" b="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3314" name="Text Box 18"/>
          <p:cNvSpPr txBox="1"/>
          <p:nvPr>
            <p:custDataLst>
              <p:tags r:id="rId5"/>
            </p:custDataLst>
          </p:nvPr>
        </p:nvSpPr>
        <p:spPr>
          <a:xfrm>
            <a:off x="1143000" y="5715000"/>
            <a:ext cx="5181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(3)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应与二进制数进行区别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!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283" name="Text Box 17"/>
          <p:cNvSpPr txBox="1"/>
          <p:nvPr/>
        </p:nvSpPr>
        <p:spPr>
          <a:xfrm>
            <a:off x="533400" y="2590800"/>
            <a:ext cx="8305800" cy="29895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(2)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码是一种对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的自补代码。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即一个数的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码只要自身按位变反，便可得到该数对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的补数的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码。例如，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(4)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       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(0100)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endParaRPr lang="en-US" altLang="zh-CN" sz="2400" b="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2400" b="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(1011)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2421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(5)</a:t>
            </a:r>
            <a:r>
              <a:rPr lang="en-US" altLang="zh-CN" sz="2400" b="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2400" b="0" baseline="-25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具有这一特征的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码可给运算带来方便，因为直接对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BCD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码进行运算时，可利用其对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的补数将减法运算转化为加法运算。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4284" name="Line 19"/>
          <p:cNvSpPr/>
          <p:nvPr>
            <p:custDataLst>
              <p:tags r:id="rId6"/>
            </p:custDataLst>
          </p:nvPr>
        </p:nvSpPr>
        <p:spPr>
          <a:xfrm>
            <a:off x="2647950" y="3562350"/>
            <a:ext cx="8382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stealth" w="med" len="med"/>
          </a:ln>
        </p:spPr>
      </p:sp>
      <p:sp>
        <p:nvSpPr>
          <p:cNvPr id="54285" name="AutoShape 21"/>
          <p:cNvSpPr/>
          <p:nvPr>
            <p:custDataLst>
              <p:tags r:id="rId7"/>
            </p:custDataLst>
          </p:nvPr>
        </p:nvSpPr>
        <p:spPr>
          <a:xfrm>
            <a:off x="3733800" y="3624858"/>
            <a:ext cx="579118" cy="522684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286" name="Line 22"/>
          <p:cNvSpPr/>
          <p:nvPr>
            <p:custDataLst>
              <p:tags r:id="rId8"/>
            </p:custDataLst>
          </p:nvPr>
        </p:nvSpPr>
        <p:spPr>
          <a:xfrm>
            <a:off x="4876800" y="4210050"/>
            <a:ext cx="8382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stealth" w="med" len="med"/>
          </a:ln>
        </p:spPr>
      </p:sp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3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11" grpId="0"/>
      <p:bldP spid="183312" grpId="0"/>
      <p:bldP spid="1833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85359" name="Text Box 15"/>
          <p:cNvSpPr txBox="1"/>
          <p:nvPr>
            <p:custDataLst>
              <p:tags r:id="rId4"/>
            </p:custDataLst>
          </p:nvPr>
        </p:nvSpPr>
        <p:spPr>
          <a:xfrm>
            <a:off x="381000" y="609600"/>
            <a:ext cx="2133600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三、余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5363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5364" name="Text Box 20"/>
          <p:cNvSpPr txBox="1"/>
          <p:nvPr/>
        </p:nvSpPr>
        <p:spPr>
          <a:xfrm>
            <a:off x="228600" y="1143000"/>
            <a:ext cx="8610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是由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码加上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0011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形成的一种无权码，由于它的每个字符编码比相应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码多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，故称为余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码。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例如，十进制字符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的余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码等于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8421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0101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加上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0011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，即为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5365" name="Text Box 21"/>
          <p:cNvSpPr txBox="1"/>
          <p:nvPr/>
        </p:nvSpPr>
        <p:spPr>
          <a:xfrm>
            <a:off x="323850" y="4005263"/>
            <a:ext cx="84582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码与十进制数进行转换时，每位十进制数字的编码都应余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(256)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(0101 1000 1001)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(1000 1001 1001 1011)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(5668)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2400" b="0" baseline="-30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5367" name="Text Box 23"/>
          <p:cNvSpPr txBox="1"/>
          <p:nvPr/>
        </p:nvSpPr>
        <p:spPr>
          <a:xfrm>
            <a:off x="395288" y="2781300"/>
            <a:ext cx="8534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b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码中不允许出现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0010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1101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1110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1111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六种状态。</a:t>
            </a:r>
            <a:endParaRPr lang="zh-CN" altLang="en-US" sz="2400" i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5371" name="Text Box 27"/>
          <p:cNvSpPr txBox="1"/>
          <p:nvPr/>
        </p:nvSpPr>
        <p:spPr>
          <a:xfrm>
            <a:off x="755650" y="6237288"/>
            <a:ext cx="6172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3.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码是一种对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的自补代码。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59" grpId="0" bldLvl="0" animBg="1"/>
      <p:bldP spid="185364" grpId="0"/>
      <p:bldP spid="185365" grpId="0"/>
      <p:bldP spid="185367" grpId="0"/>
      <p:bldP spid="1853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第一章   基本知识</a:t>
            </a:r>
            <a:endParaRPr kumimoji="1" lang="zh-CN" alt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8358" name="Text Box 6"/>
          <p:cNvSpPr txBox="1"/>
          <p:nvPr/>
        </p:nvSpPr>
        <p:spPr>
          <a:xfrm>
            <a:off x="609600" y="838200"/>
            <a:ext cx="4114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1.4.2 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可靠性编码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8359" name="Text Box 7"/>
          <p:cNvSpPr txBox="1"/>
          <p:nvPr/>
        </p:nvSpPr>
        <p:spPr>
          <a:xfrm>
            <a:off x="381000" y="1447800"/>
            <a:ext cx="8397875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提高系统的可靠性。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为了减少或者发现代码在形成和传送过程中都可能发生的错误。形成了各种编码方法。下面，介绍两种常用的可靠性编码。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8360" name="Text Box 8"/>
          <p:cNvSpPr txBox="1"/>
          <p:nvPr>
            <p:custDataLst>
              <p:tags r:id="rId4"/>
            </p:custDataLst>
          </p:nvPr>
        </p:nvSpPr>
        <p:spPr>
          <a:xfrm>
            <a:off x="533400" y="35052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一、格雷</a:t>
            </a:r>
            <a:r>
              <a:rPr lang="en-US" altLang="zh-CN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(Gray)</a:t>
            </a:r>
            <a:r>
              <a:rPr lang="zh-CN" altLang="en-US" sz="240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zh-CN" altLang="en-US" sz="2400" b="0" dirty="0">
                <a:solidFill>
                  <a:schemeClr val="folHlin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chemeClr val="folHlin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8361" name="Text Box 9"/>
          <p:cNvSpPr txBox="1"/>
          <p:nvPr/>
        </p:nvSpPr>
        <p:spPr>
          <a:xfrm>
            <a:off x="533400" y="4191000"/>
            <a:ext cx="8305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1.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特点：任意两个相邻的数，其格雷码仅有一位不同。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8364" name="Text Box 12"/>
          <p:cNvSpPr txBox="1"/>
          <p:nvPr/>
        </p:nvSpPr>
        <p:spPr>
          <a:xfrm>
            <a:off x="838200" y="5181600"/>
            <a:ext cx="7848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2.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避免代码形成或者变换过程中产生的错误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8" grpId="0"/>
      <p:bldP spid="228359" grpId="0"/>
      <p:bldP spid="228360" grpId="0"/>
      <p:bldP spid="228361" grpId="0"/>
      <p:bldP spid="22836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0475" name="Text Box 11"/>
          <p:cNvSpPr txBox="1"/>
          <p:nvPr/>
        </p:nvSpPr>
        <p:spPr>
          <a:xfrm>
            <a:off x="533400" y="15240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转换规则如下：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0476" name="Text Box 12"/>
          <p:cNvSpPr txBox="1"/>
          <p:nvPr>
            <p:custDataLst>
              <p:tags r:id="rId4"/>
            </p:custDataLst>
          </p:nvPr>
        </p:nvSpPr>
        <p:spPr>
          <a:xfrm>
            <a:off x="485775" y="8382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3.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典型格雷码与普通二进制码之间的转换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355" name="Text Box 13"/>
          <p:cNvSpPr txBox="1"/>
          <p:nvPr>
            <p:custDataLst>
              <p:tags r:id="rId5"/>
            </p:custDataLst>
          </p:nvPr>
        </p:nvSpPr>
        <p:spPr>
          <a:xfrm>
            <a:off x="533400" y="2209800"/>
            <a:ext cx="80772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设二进制码为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 = 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n-2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 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i+1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 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对应格雷码为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 = 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n-2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 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i+1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 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有：     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G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i+1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⊕B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0 ≤  i≤ n-2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356" name="AutoShape 15"/>
          <p:cNvSpPr/>
          <p:nvPr>
            <p:custDataLst>
              <p:tags r:id="rId6"/>
            </p:custDataLst>
          </p:nvPr>
        </p:nvSpPr>
        <p:spPr>
          <a:xfrm>
            <a:off x="1773236" y="3519805"/>
            <a:ext cx="1016003" cy="609600"/>
          </a:xfrm>
          <a:prstGeom prst="leftBrace">
            <a:avLst>
              <a:gd name="adj1" fmla="val 1975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0481" name="Text Box 17"/>
          <p:cNvSpPr txBox="1"/>
          <p:nvPr/>
        </p:nvSpPr>
        <p:spPr>
          <a:xfrm>
            <a:off x="609600" y="4648200"/>
            <a:ext cx="80772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其中，运算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“⊕”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称为“异或”运算，运算规则是：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0⊕0=0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0⊕1=1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 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1⊕0=1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1⊕1=0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0484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/>
      <p:bldP spid="190476" grpId="0"/>
      <p:bldP spid="19048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8379" name="Text Box 11"/>
          <p:cNvSpPr txBox="1"/>
          <p:nvPr/>
        </p:nvSpPr>
        <p:spPr>
          <a:xfrm>
            <a:off x="609600" y="15240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1  0  1  1  0  1  0  0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二进制数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80" name="Text Box 12"/>
          <p:cNvSpPr txBox="1"/>
          <p:nvPr/>
        </p:nvSpPr>
        <p:spPr>
          <a:xfrm>
            <a:off x="2057400" y="2119630"/>
            <a:ext cx="5305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⊕ ⊕ ⊕ ⊕ ⊕ ⊕ ⊕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8381" name="Text Box 13"/>
          <p:cNvSpPr txBox="1"/>
          <p:nvPr/>
        </p:nvSpPr>
        <p:spPr>
          <a:xfrm>
            <a:off x="1981200" y="2771775"/>
            <a:ext cx="6019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1  1  1  0  1  1  1  0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　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Gray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382" name="Text Box 14"/>
          <p:cNvSpPr txBox="1"/>
          <p:nvPr>
            <p:custDataLst>
              <p:tags r:id="rId4"/>
            </p:custDataLst>
          </p:nvPr>
        </p:nvSpPr>
        <p:spPr>
          <a:xfrm>
            <a:off x="2152650" y="1814830"/>
            <a:ext cx="5305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↘ ↓↘↓↘↓↘↓↘↓↘↓↘↓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8383" name="Text Box 16"/>
          <p:cNvSpPr txBox="1"/>
          <p:nvPr>
            <p:custDataLst>
              <p:tags r:id="rId5"/>
            </p:custDataLst>
          </p:nvPr>
        </p:nvSpPr>
        <p:spPr>
          <a:xfrm>
            <a:off x="2771775" y="2390775"/>
            <a:ext cx="5305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↓  ↓  ↓  ↓  ↓  ↓  ↓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58378" name="Line 17"/>
          <p:cNvSpPr/>
          <p:nvPr>
            <p:custDataLst>
              <p:tags r:id="rId6"/>
            </p:custDataLst>
          </p:nvPr>
        </p:nvSpPr>
        <p:spPr>
          <a:xfrm>
            <a:off x="2419350" y="2038350"/>
            <a:ext cx="0" cy="762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1508" name="Text Box 20"/>
          <p:cNvSpPr txBox="1"/>
          <p:nvPr>
            <p:custDataLst>
              <p:tags r:id="rId7"/>
            </p:custDataLst>
          </p:nvPr>
        </p:nvSpPr>
        <p:spPr>
          <a:xfrm>
            <a:off x="533400" y="4572000"/>
            <a:ext cx="6172200" cy="46037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如何将</a:t>
            </a:r>
            <a:r>
              <a:rPr lang="en-US" altLang="zh-CN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Gray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码转换成二进制码？</a:t>
            </a:r>
            <a:r>
              <a:rPr lang="zh-CN" altLang="en-US" sz="2400" b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1510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3680" name="Text Box 16"/>
          <p:cNvSpPr txBox="1"/>
          <p:nvPr>
            <p:custDataLst>
              <p:tags r:id="rId4"/>
            </p:custDataLst>
          </p:nvPr>
        </p:nvSpPr>
        <p:spPr>
          <a:xfrm>
            <a:off x="457200" y="11430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1.2.1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进位计数制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681" name="Text Box 17"/>
          <p:cNvSpPr txBox="1"/>
          <p:nvPr>
            <p:custDataLst>
              <p:tags r:id="rId5"/>
            </p:custDataLst>
          </p:nvPr>
        </p:nvSpPr>
        <p:spPr>
          <a:xfrm>
            <a:off x="533400" y="1600200"/>
            <a:ext cx="80772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数制是人们对数量计数的一种统计规律。生活中广泛使用的是十进制，而数字系统中使用的是二进制。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682" name="Text Box 18"/>
          <p:cNvSpPr txBox="1"/>
          <p:nvPr>
            <p:custDataLst>
              <p:tags r:id="rId6"/>
            </p:custDataLst>
          </p:nvPr>
        </p:nvSpPr>
        <p:spPr>
          <a:xfrm>
            <a:off x="684213" y="692150"/>
            <a:ext cx="8135937" cy="52197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  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数制及其转换（一般化表示</a:t>
            </a:r>
            <a:r>
              <a:rPr lang="en-US" altLang="zh-CN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8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转换体现能力！）</a:t>
            </a:r>
            <a:r>
              <a:rPr lang="zh-CN" altLang="en-US" sz="24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50" name="Text Box 20"/>
          <p:cNvSpPr txBox="1"/>
          <p:nvPr>
            <p:custDataLst>
              <p:tags r:id="rId7"/>
            </p:custDataLst>
          </p:nvPr>
        </p:nvSpPr>
        <p:spPr>
          <a:xfrm>
            <a:off x="3886200" y="4114800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666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2551" name="Text Box 21"/>
          <p:cNvSpPr txBox="1"/>
          <p:nvPr>
            <p:custDataLst>
              <p:tags r:id="rId8"/>
            </p:custDataLst>
          </p:nvPr>
        </p:nvSpPr>
        <p:spPr>
          <a:xfrm>
            <a:off x="2209800" y="5029200"/>
            <a:ext cx="1371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6×10</a:t>
            </a:r>
            <a:r>
              <a:rPr lang="en-US" altLang="zh-CN" sz="240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52" name="Text Box 23"/>
          <p:cNvSpPr txBox="1"/>
          <p:nvPr>
            <p:custDataLst>
              <p:tags r:id="rId9"/>
            </p:custDataLst>
          </p:nvPr>
        </p:nvSpPr>
        <p:spPr>
          <a:xfrm>
            <a:off x="3733800" y="5029200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6×10</a:t>
            </a:r>
            <a:r>
              <a:rPr lang="en-US" altLang="zh-CN" sz="240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53" name="Text Box 24"/>
          <p:cNvSpPr txBox="1"/>
          <p:nvPr>
            <p:custDataLst>
              <p:tags r:id="rId10"/>
            </p:custDataLst>
          </p:nvPr>
        </p:nvSpPr>
        <p:spPr>
          <a:xfrm>
            <a:off x="5257800" y="5029200"/>
            <a:ext cx="1524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6×10</a:t>
            </a:r>
            <a:r>
              <a:rPr lang="en-US" altLang="zh-CN" sz="240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lang="en-US" altLang="zh-CN" sz="2400" baseline="30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46" name="Text Box 25"/>
          <p:cNvSpPr txBox="1"/>
          <p:nvPr>
            <p:custDataLst>
              <p:tags r:id="rId11"/>
            </p:custDataLst>
          </p:nvPr>
        </p:nvSpPr>
        <p:spPr>
          <a:xfrm>
            <a:off x="1219200" y="4114800"/>
            <a:ext cx="1066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47" name="Line 29"/>
          <p:cNvSpPr/>
          <p:nvPr>
            <p:custDataLst>
              <p:tags r:id="rId12"/>
            </p:custDataLst>
          </p:nvPr>
        </p:nvSpPr>
        <p:spPr>
          <a:xfrm flipH="1">
            <a:off x="2805430" y="4495800"/>
            <a:ext cx="1219200" cy="609600"/>
          </a:xfrm>
          <a:prstGeom prst="line">
            <a:avLst/>
          </a:prstGeom>
          <a:ln w="19050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8" name="Line 30"/>
          <p:cNvSpPr/>
          <p:nvPr>
            <p:custDataLst>
              <p:tags r:id="rId13"/>
            </p:custDataLst>
          </p:nvPr>
        </p:nvSpPr>
        <p:spPr>
          <a:xfrm>
            <a:off x="4205605" y="4495800"/>
            <a:ext cx="0" cy="609600"/>
          </a:xfrm>
          <a:prstGeom prst="line">
            <a:avLst/>
          </a:prstGeom>
          <a:ln w="19050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9" name="Line 31"/>
          <p:cNvSpPr/>
          <p:nvPr>
            <p:custDataLst>
              <p:tags r:id="rId14"/>
            </p:custDataLst>
          </p:nvPr>
        </p:nvSpPr>
        <p:spPr>
          <a:xfrm>
            <a:off x="4434205" y="4495800"/>
            <a:ext cx="1190625" cy="609600"/>
          </a:xfrm>
          <a:prstGeom prst="line">
            <a:avLst/>
          </a:prstGeom>
          <a:ln w="19050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42" name="Text Box 26"/>
          <p:cNvSpPr txBox="1"/>
          <p:nvPr>
            <p:custDataLst>
              <p:tags r:id="rId15"/>
            </p:custDataLst>
          </p:nvPr>
        </p:nvSpPr>
        <p:spPr>
          <a:xfrm>
            <a:off x="1905000" y="6172200"/>
            <a:ext cx="541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(666)</a:t>
            </a:r>
            <a:r>
              <a:rPr lang="en-US" altLang="zh-CN" sz="2400" b="0" baseline="-30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=6×10</a:t>
            </a:r>
            <a:r>
              <a:rPr lang="en-US" altLang="zh-CN" sz="2400" b="0" baseline="30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+6×10</a:t>
            </a:r>
            <a:r>
              <a:rPr lang="en-US" altLang="zh-CN" sz="2400" b="0" baseline="30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+6×10</a:t>
            </a:r>
            <a:r>
              <a:rPr lang="en-US" altLang="zh-CN" sz="2400" b="0" baseline="30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543" name="Text Box 34"/>
          <p:cNvSpPr txBox="1"/>
          <p:nvPr/>
        </p:nvSpPr>
        <p:spPr>
          <a:xfrm>
            <a:off x="609600" y="5715000"/>
            <a:ext cx="82296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同一个字符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从左到右所代表的值依次为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                      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702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3703" name="Text Box 39"/>
          <p:cNvSpPr txBox="1"/>
          <p:nvPr/>
        </p:nvSpPr>
        <p:spPr>
          <a:xfrm>
            <a:off x="533400" y="2895600"/>
            <a:ext cx="8229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十进制中采用了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共十个基本数字符号，进位规律是“逢十进一”。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当用若干个数字符号并在一起表示一个数时，处在不同位置的数字符号，其值的含意不同。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3707" name="Text Box 43"/>
          <p:cNvSpPr txBox="1"/>
          <p:nvPr/>
        </p:nvSpPr>
        <p:spPr>
          <a:xfrm>
            <a:off x="533400" y="2514600"/>
            <a:ext cx="54784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一、十进制（半斤五两）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  <p:custDataLst>
      <p:tags r:id="rId1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0" grpId="0"/>
      <p:bldP spid="113681" grpId="0"/>
      <p:bldP spid="113682" grpId="0" bldLvl="0" animBg="1"/>
      <p:bldP spid="113703" grpId="0"/>
      <p:bldP spid="11370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2522" name="Text Box 10"/>
          <p:cNvSpPr txBox="1"/>
          <p:nvPr>
            <p:custDataLst>
              <p:tags r:id="rId4"/>
            </p:custDataLst>
          </p:nvPr>
        </p:nvSpPr>
        <p:spPr>
          <a:xfrm>
            <a:off x="609600" y="6858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二、奇偶检验码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92523" name="Text Box 11"/>
          <p:cNvSpPr txBox="1"/>
          <p:nvPr>
            <p:custDataLst>
              <p:tags r:id="rId5"/>
            </p:custDataLst>
          </p:nvPr>
        </p:nvSpPr>
        <p:spPr>
          <a:xfrm>
            <a:off x="504825" y="1143000"/>
            <a:ext cx="825817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奇偶检验码是一种用来检验代码在传送过程中是否产生错误的代码。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2525" name="Text Box 13"/>
          <p:cNvSpPr txBox="1"/>
          <p:nvPr/>
        </p:nvSpPr>
        <p:spPr>
          <a:xfrm>
            <a:off x="228600" y="3657600"/>
            <a:ext cx="825817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．编码方式：有两种编码方式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奇检验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使信息位和检验位中“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的个数共计为奇数；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偶检验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使信息位和检验位中“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1”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的个数共计为偶数。    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59398" name="表格 59397"/>
          <p:cNvGraphicFramePr/>
          <p:nvPr/>
        </p:nvGraphicFramePr>
        <p:xfrm>
          <a:off x="1828800" y="5257800"/>
          <a:ext cx="6096000" cy="1219200"/>
        </p:xfrm>
        <a:graphic>
          <a:graphicData uri="http://schemas.openxmlformats.org/drawingml/2006/table">
            <a:tbl>
              <a:tblPr/>
              <a:tblGrid>
                <a:gridCol w="2057400"/>
                <a:gridCol w="2006600"/>
                <a:gridCol w="2032000"/>
              </a:tblGrid>
              <a:tr h="7620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信息位 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(7</a:t>
                      </a:r>
                      <a:r>
                        <a:rPr lang="zh-CN" altLang="en-US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 </a:t>
                      </a:r>
                      <a:endParaRPr lang="en-US" altLang="zh-CN" sz="20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采用奇检验的检验位 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(1</a:t>
                      </a:r>
                      <a:r>
                        <a:rPr lang="zh-CN" altLang="en-US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r>
                        <a:rPr lang="en-US" altLang="zh-CN" sz="20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zh-CN" sz="20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采用偶检验的检验位 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(1</a:t>
                      </a:r>
                      <a:r>
                        <a:rPr lang="zh-CN" altLang="en-US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r>
                        <a:rPr lang="en-US" altLang="zh-CN" sz="2000" b="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endParaRPr lang="en-US" altLang="zh-CN" sz="20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1001100 </a:t>
                      </a:r>
                      <a:endParaRPr lang="en-US" altLang="zh-CN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0 </a:t>
                      </a:r>
                      <a:endParaRPr lang="en-US" altLang="zh-CN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Times New Roman" panose="02020603050405020304" pitchFamily="18" charset="0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b="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2544" name="Rectangle 3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9414" name="Text Box 12"/>
          <p:cNvSpPr txBox="1"/>
          <p:nvPr/>
        </p:nvSpPr>
        <p:spPr>
          <a:xfrm>
            <a:off x="533400" y="1905000"/>
            <a:ext cx="825817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．组成：</a:t>
            </a: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信息位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位数不限的一组二进制代码</a:t>
            </a: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两部分组成</a:t>
            </a:r>
            <a:b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奇偶检验位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仅有一位。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415" name="AutoShape 36"/>
          <p:cNvSpPr/>
          <p:nvPr>
            <p:custDataLst>
              <p:tags r:id="rId6"/>
            </p:custDataLst>
          </p:nvPr>
        </p:nvSpPr>
        <p:spPr>
          <a:xfrm>
            <a:off x="2752725" y="2575105"/>
            <a:ext cx="228600" cy="501291"/>
          </a:xfrm>
          <a:prstGeom prst="leftBrace">
            <a:avLst>
              <a:gd name="adj1" fmla="val 30555"/>
              <a:gd name="adj2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553" name="Text Box 41"/>
          <p:cNvSpPr txBox="1"/>
          <p:nvPr>
            <p:custDataLst>
              <p:tags r:id="rId7"/>
            </p:custDataLst>
          </p:nvPr>
        </p:nvSpPr>
        <p:spPr>
          <a:xfrm>
            <a:off x="1066800" y="5334000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</a:t>
            </a:r>
            <a:r>
              <a:rPr lang="en-US" altLang="zh-CN" sz="24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lang="en-US" altLang="zh-CN" sz="2400" b="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0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22" grpId="0"/>
      <p:bldP spid="192523" grpId="0"/>
      <p:bldP spid="192525" grpId="0"/>
      <p:bldP spid="1925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8667" name="Text Box 11"/>
          <p:cNvSpPr txBox="1"/>
          <p:nvPr/>
        </p:nvSpPr>
        <p:spPr>
          <a:xfrm>
            <a:off x="504825" y="7620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3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．检验码的工作原理</a:t>
            </a: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8668" name="Text Box 12"/>
          <p:cNvSpPr txBox="1"/>
          <p:nvPr>
            <p:custDataLst>
              <p:tags r:id="rId4"/>
            </p:custDataLst>
          </p:nvPr>
        </p:nvSpPr>
        <p:spPr>
          <a:xfrm>
            <a:off x="457200" y="13716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奇偶检验码的工作原理如下图所示。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47" name="Text Box 13"/>
          <p:cNvSpPr txBox="1"/>
          <p:nvPr>
            <p:custDataLst>
              <p:tags r:id="rId5"/>
            </p:custDataLst>
          </p:nvPr>
        </p:nvSpPr>
        <p:spPr>
          <a:xfrm>
            <a:off x="6688455" y="2275205"/>
            <a:ext cx="609600" cy="212280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</a:t>
            </a:r>
            <a:endParaRPr lang="zh-CN" altLang="en-US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zh-CN" altLang="en-US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</a:t>
            </a:r>
            <a:endParaRPr lang="zh-CN" altLang="en-US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器</a:t>
            </a:r>
            <a:endParaRPr lang="zh-CN" altLang="en-US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48" name="Oval 15"/>
          <p:cNvSpPr/>
          <p:nvPr>
            <p:custDataLst>
              <p:tags r:id="rId6"/>
            </p:custDataLst>
          </p:nvPr>
        </p:nvSpPr>
        <p:spPr>
          <a:xfrm>
            <a:off x="4241653" y="1933575"/>
            <a:ext cx="778805" cy="3352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  <p:txBody>
          <a:bodyPr vert="eaVert" anchor="ctr" anchorCtr="0">
            <a:spAutoFit/>
          </a:bodyPr>
          <a:p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449" name="Line 16"/>
          <p:cNvSpPr/>
          <p:nvPr>
            <p:custDataLst>
              <p:tags r:id="rId7"/>
            </p:custDataLst>
          </p:nvPr>
        </p:nvSpPr>
        <p:spPr>
          <a:xfrm>
            <a:off x="4935855" y="2419350"/>
            <a:ext cx="17526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0" name="Line 17"/>
          <p:cNvSpPr/>
          <p:nvPr>
            <p:custDataLst>
              <p:tags r:id="rId8"/>
            </p:custDataLst>
          </p:nvPr>
        </p:nvSpPr>
        <p:spPr>
          <a:xfrm>
            <a:off x="5012055" y="3609975"/>
            <a:ext cx="16764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1" name="Line 18"/>
          <p:cNvSpPr/>
          <p:nvPr>
            <p:custDataLst>
              <p:tags r:id="rId9"/>
            </p:custDataLst>
          </p:nvPr>
        </p:nvSpPr>
        <p:spPr>
          <a:xfrm>
            <a:off x="4935855" y="4634230"/>
            <a:ext cx="17526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2" name="Line 19"/>
          <p:cNvSpPr/>
          <p:nvPr>
            <p:custDataLst>
              <p:tags r:id="rId10"/>
            </p:custDataLst>
          </p:nvPr>
        </p:nvSpPr>
        <p:spPr>
          <a:xfrm>
            <a:off x="5012055" y="3000375"/>
            <a:ext cx="16764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3" name="Line 20"/>
          <p:cNvSpPr/>
          <p:nvPr>
            <p:custDataLst>
              <p:tags r:id="rId11"/>
            </p:custDataLst>
          </p:nvPr>
        </p:nvSpPr>
        <p:spPr>
          <a:xfrm>
            <a:off x="5012055" y="4133850"/>
            <a:ext cx="16764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54" name="Line 21"/>
          <p:cNvSpPr/>
          <p:nvPr>
            <p:custDataLst>
              <p:tags r:id="rId12"/>
            </p:custDataLst>
          </p:nvPr>
        </p:nvSpPr>
        <p:spPr>
          <a:xfrm flipH="1">
            <a:off x="1540510" y="2419350"/>
            <a:ext cx="28194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55" name="Line 22"/>
          <p:cNvSpPr/>
          <p:nvPr>
            <p:custDataLst>
              <p:tags r:id="rId13"/>
            </p:custDataLst>
          </p:nvPr>
        </p:nvSpPr>
        <p:spPr>
          <a:xfrm flipH="1">
            <a:off x="1521460" y="3000375"/>
            <a:ext cx="27432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56" name="Line 23"/>
          <p:cNvSpPr/>
          <p:nvPr>
            <p:custDataLst>
              <p:tags r:id="rId14"/>
            </p:custDataLst>
          </p:nvPr>
        </p:nvSpPr>
        <p:spPr>
          <a:xfrm flipH="1">
            <a:off x="1506855" y="3609975"/>
            <a:ext cx="27432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57" name="Line 24"/>
          <p:cNvSpPr/>
          <p:nvPr>
            <p:custDataLst>
              <p:tags r:id="rId15"/>
            </p:custDataLst>
          </p:nvPr>
        </p:nvSpPr>
        <p:spPr>
          <a:xfrm flipH="1">
            <a:off x="1506855" y="4143375"/>
            <a:ext cx="27432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58" name="Text Box 25"/>
          <p:cNvSpPr txBox="1"/>
          <p:nvPr>
            <p:custDataLst>
              <p:tags r:id="rId16"/>
            </p:custDataLst>
          </p:nvPr>
        </p:nvSpPr>
        <p:spPr>
          <a:xfrm>
            <a:off x="1659255" y="4752975"/>
            <a:ext cx="1373505" cy="46037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编码器</a:t>
            </a:r>
            <a:r>
              <a:rPr lang="zh-CN" altLang="en-US" sz="18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1800" b="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59" name="Line 26"/>
          <p:cNvSpPr/>
          <p:nvPr>
            <p:custDataLst>
              <p:tags r:id="rId17"/>
            </p:custDataLst>
          </p:nvPr>
        </p:nvSpPr>
        <p:spPr>
          <a:xfrm>
            <a:off x="1868805" y="2405380"/>
            <a:ext cx="0" cy="23622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0" name="Line 27"/>
          <p:cNvSpPr/>
          <p:nvPr>
            <p:custDataLst>
              <p:tags r:id="rId18"/>
            </p:custDataLst>
          </p:nvPr>
        </p:nvSpPr>
        <p:spPr>
          <a:xfrm>
            <a:off x="2192655" y="3000375"/>
            <a:ext cx="0" cy="17526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1" name="Line 28"/>
          <p:cNvSpPr/>
          <p:nvPr>
            <p:custDataLst>
              <p:tags r:id="rId19"/>
            </p:custDataLst>
          </p:nvPr>
        </p:nvSpPr>
        <p:spPr>
          <a:xfrm>
            <a:off x="2497455" y="3609975"/>
            <a:ext cx="0" cy="1143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2" name="Line 29"/>
          <p:cNvSpPr/>
          <p:nvPr>
            <p:custDataLst>
              <p:tags r:id="rId20"/>
            </p:custDataLst>
          </p:nvPr>
        </p:nvSpPr>
        <p:spPr>
          <a:xfrm>
            <a:off x="2802255" y="4143375"/>
            <a:ext cx="0" cy="6096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3" name="Line 30"/>
          <p:cNvSpPr/>
          <p:nvPr>
            <p:custDataLst>
              <p:tags r:id="rId21"/>
            </p:custDataLst>
          </p:nvPr>
        </p:nvSpPr>
        <p:spPr>
          <a:xfrm flipH="1">
            <a:off x="3655060" y="4629150"/>
            <a:ext cx="6858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4" name="Line 31"/>
          <p:cNvSpPr/>
          <p:nvPr>
            <p:custDataLst>
              <p:tags r:id="rId22"/>
            </p:custDataLst>
          </p:nvPr>
        </p:nvSpPr>
        <p:spPr>
          <a:xfrm>
            <a:off x="3030855" y="4981575"/>
            <a:ext cx="6096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5" name="Line 32"/>
          <p:cNvSpPr/>
          <p:nvPr>
            <p:custDataLst>
              <p:tags r:id="rId23"/>
            </p:custDataLst>
          </p:nvPr>
        </p:nvSpPr>
        <p:spPr>
          <a:xfrm>
            <a:off x="3640455" y="4615180"/>
            <a:ext cx="0" cy="381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6" name="Line 33"/>
          <p:cNvSpPr/>
          <p:nvPr>
            <p:custDataLst>
              <p:tags r:id="rId24"/>
            </p:custDataLst>
          </p:nvPr>
        </p:nvSpPr>
        <p:spPr>
          <a:xfrm>
            <a:off x="7298055" y="3533775"/>
            <a:ext cx="3048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0427" name="Text Box 35"/>
          <p:cNvSpPr txBox="1"/>
          <p:nvPr>
            <p:custDataLst>
              <p:tags r:id="rId25"/>
            </p:custDataLst>
          </p:nvPr>
        </p:nvSpPr>
        <p:spPr>
          <a:xfrm>
            <a:off x="1002030" y="2133600"/>
            <a:ext cx="61150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lang="en-US" altLang="zh-CN" sz="18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1800" b="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28" name="Text Box 36"/>
          <p:cNvSpPr txBox="1"/>
          <p:nvPr>
            <p:custDataLst>
              <p:tags r:id="rId26"/>
            </p:custDataLst>
          </p:nvPr>
        </p:nvSpPr>
        <p:spPr>
          <a:xfrm>
            <a:off x="990600" y="2695575"/>
            <a:ext cx="61150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lang="en-US" altLang="zh-CN" sz="18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1800" b="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29" name="Text Box 37"/>
          <p:cNvSpPr txBox="1"/>
          <p:nvPr>
            <p:custDataLst>
              <p:tags r:id="rId27"/>
            </p:custDataLst>
          </p:nvPr>
        </p:nvSpPr>
        <p:spPr>
          <a:xfrm>
            <a:off x="1002030" y="3305175"/>
            <a:ext cx="61150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-US" altLang="zh-CN" sz="18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1800" b="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0" name="Text Box 38"/>
          <p:cNvSpPr txBox="1"/>
          <p:nvPr>
            <p:custDataLst>
              <p:tags r:id="rId28"/>
            </p:custDataLst>
          </p:nvPr>
        </p:nvSpPr>
        <p:spPr>
          <a:xfrm>
            <a:off x="990600" y="3838575"/>
            <a:ext cx="61150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-300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en-US" altLang="zh-CN" sz="1800" b="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endParaRPr lang="en-US" altLang="zh-CN" sz="1800" b="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1" name="Text Box 39"/>
          <p:cNvSpPr txBox="1"/>
          <p:nvPr>
            <p:custDataLst>
              <p:tags r:id="rId29"/>
            </p:custDataLst>
          </p:nvPr>
        </p:nvSpPr>
        <p:spPr>
          <a:xfrm>
            <a:off x="2878455" y="2024380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2" name="Text Box 40"/>
          <p:cNvSpPr txBox="1"/>
          <p:nvPr>
            <p:custDataLst>
              <p:tags r:id="rId30"/>
            </p:custDataLst>
          </p:nvPr>
        </p:nvSpPr>
        <p:spPr>
          <a:xfrm>
            <a:off x="5545455" y="2024380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3" name="Text Box 41"/>
          <p:cNvSpPr txBox="1"/>
          <p:nvPr>
            <p:custDataLst>
              <p:tags r:id="rId31"/>
            </p:custDataLst>
          </p:nvPr>
        </p:nvSpPr>
        <p:spPr>
          <a:xfrm>
            <a:off x="2844800" y="322897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4" name="Text Box 42"/>
          <p:cNvSpPr txBox="1"/>
          <p:nvPr>
            <p:custDataLst>
              <p:tags r:id="rId32"/>
            </p:custDataLst>
          </p:nvPr>
        </p:nvSpPr>
        <p:spPr>
          <a:xfrm>
            <a:off x="2844800" y="372935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5" name="Text Box 43"/>
          <p:cNvSpPr txBox="1"/>
          <p:nvPr>
            <p:custDataLst>
              <p:tags r:id="rId33"/>
            </p:custDataLst>
          </p:nvPr>
        </p:nvSpPr>
        <p:spPr>
          <a:xfrm>
            <a:off x="5559425" y="322897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6" name="Text Box 44"/>
          <p:cNvSpPr txBox="1"/>
          <p:nvPr>
            <p:custDataLst>
              <p:tags r:id="rId34"/>
            </p:custDataLst>
          </p:nvPr>
        </p:nvSpPr>
        <p:spPr>
          <a:xfrm>
            <a:off x="5578475" y="374840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7" name="Text Box 45"/>
          <p:cNvSpPr txBox="1"/>
          <p:nvPr>
            <p:custDataLst>
              <p:tags r:id="rId35"/>
            </p:custDataLst>
          </p:nvPr>
        </p:nvSpPr>
        <p:spPr>
          <a:xfrm>
            <a:off x="3107055" y="460057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8" name="Text Box 46"/>
          <p:cNvSpPr txBox="1"/>
          <p:nvPr>
            <p:custDataLst>
              <p:tags r:id="rId36"/>
            </p:custDataLst>
          </p:nvPr>
        </p:nvSpPr>
        <p:spPr>
          <a:xfrm>
            <a:off x="2844800" y="260540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39" name="Text Box 47"/>
          <p:cNvSpPr txBox="1"/>
          <p:nvPr>
            <p:custDataLst>
              <p:tags r:id="rId37"/>
            </p:custDataLst>
          </p:nvPr>
        </p:nvSpPr>
        <p:spPr>
          <a:xfrm>
            <a:off x="5545455" y="260540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40" name="Text Box 48"/>
          <p:cNvSpPr txBox="1"/>
          <p:nvPr>
            <p:custDataLst>
              <p:tags r:id="rId38"/>
            </p:custDataLst>
          </p:nvPr>
        </p:nvSpPr>
        <p:spPr>
          <a:xfrm>
            <a:off x="5316855" y="421957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41" name="Text Box 49"/>
          <p:cNvSpPr txBox="1"/>
          <p:nvPr>
            <p:custDataLst>
              <p:tags r:id="rId39"/>
            </p:custDataLst>
          </p:nvPr>
        </p:nvSpPr>
        <p:spPr>
          <a:xfrm>
            <a:off x="5774055" y="421957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42" name="Text Box 50"/>
          <p:cNvSpPr txBox="1"/>
          <p:nvPr>
            <p:custDataLst>
              <p:tags r:id="rId40"/>
            </p:custDataLst>
          </p:nvPr>
        </p:nvSpPr>
        <p:spPr>
          <a:xfrm>
            <a:off x="7512050" y="3305175"/>
            <a:ext cx="457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0443" name="Text Box 51"/>
          <p:cNvSpPr txBox="1"/>
          <p:nvPr>
            <p:custDataLst>
              <p:tags r:id="rId41"/>
            </p:custDataLst>
          </p:nvPr>
        </p:nvSpPr>
        <p:spPr>
          <a:xfrm>
            <a:off x="3107055" y="4981575"/>
            <a:ext cx="838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P(</a:t>
            </a: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</a:t>
            </a:r>
            <a:r>
              <a:rPr lang="en-US" altLang="zh-CN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</a:t>
            </a:r>
            <a:endParaRPr lang="en-US" altLang="zh-CN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44" name="Text Box 53"/>
          <p:cNvSpPr txBox="1"/>
          <p:nvPr>
            <p:custDataLst>
              <p:tags r:id="rId42"/>
            </p:custDataLst>
          </p:nvPr>
        </p:nvSpPr>
        <p:spPr>
          <a:xfrm>
            <a:off x="1583055" y="1976755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发送端 </a:t>
            </a:r>
            <a:endParaRPr lang="zh-CN" altLang="en-US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45" name="Text Box 54"/>
          <p:cNvSpPr txBox="1"/>
          <p:nvPr>
            <p:custDataLst>
              <p:tags r:id="rId43"/>
            </p:custDataLst>
          </p:nvPr>
        </p:nvSpPr>
        <p:spPr>
          <a:xfrm>
            <a:off x="6383655" y="1828800"/>
            <a:ext cx="1143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dk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接收端 </a:t>
            </a:r>
            <a:endParaRPr lang="zh-CN" altLang="en-US" sz="2400" dirty="0">
              <a:solidFill>
                <a:schemeClr val="dk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446" name="Line 55"/>
          <p:cNvSpPr/>
          <p:nvPr>
            <p:custDataLst>
              <p:tags r:id="rId44"/>
            </p:custDataLst>
          </p:nvPr>
        </p:nvSpPr>
        <p:spPr>
          <a:xfrm>
            <a:off x="5650230" y="4448175"/>
            <a:ext cx="3048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8720" name="Rectangle 6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8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7" grpId="0"/>
      <p:bldP spid="19866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2768" name="Text Box 16"/>
          <p:cNvSpPr txBox="1"/>
          <p:nvPr/>
        </p:nvSpPr>
        <p:spPr>
          <a:xfrm>
            <a:off x="381000" y="990600"/>
            <a:ext cx="5486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．特点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2769" name="Text Box 17"/>
          <p:cNvSpPr txBox="1"/>
          <p:nvPr/>
        </p:nvSpPr>
        <p:spPr>
          <a:xfrm>
            <a:off x="1066800" y="1828800"/>
            <a:ext cx="5715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(1)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编码简单、容易实现 ；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2770" name="Text Box 18"/>
          <p:cNvSpPr txBox="1"/>
          <p:nvPr/>
        </p:nvSpPr>
        <p:spPr>
          <a:xfrm>
            <a:off x="1066800" y="2743200"/>
            <a:ext cx="7467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(2)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奇偶检验码只有检错能力，没有纠错能力 ；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2771" name="Text Box 19"/>
          <p:cNvSpPr txBox="1"/>
          <p:nvPr/>
        </p:nvSpPr>
        <p:spPr>
          <a:xfrm>
            <a:off x="1066800" y="3810000"/>
            <a:ext cx="6400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(3)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只能发现单错，不能发现双错 。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2773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2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2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8" grpId="0"/>
      <p:bldP spid="202769" grpId="0"/>
      <p:bldP spid="202770" grpId="0"/>
      <p:bldP spid="2027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3786" name="Text Box 10"/>
          <p:cNvSpPr txBox="1"/>
          <p:nvPr>
            <p:custDataLst>
              <p:tags r:id="rId4"/>
            </p:custDataLst>
          </p:nvPr>
        </p:nvSpPr>
        <p:spPr>
          <a:xfrm>
            <a:off x="609600" y="914400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1.4.3  </a:t>
            </a:r>
            <a:r>
              <a:rPr lang="zh-CN" altLang="en-US" sz="24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字符编码</a:t>
            </a:r>
            <a:endParaRPr lang="zh-CN" altLang="en-US" sz="24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3787" name="Text Box 11"/>
          <p:cNvSpPr txBox="1"/>
          <p:nvPr/>
        </p:nvSpPr>
        <p:spPr>
          <a:xfrm>
            <a:off x="533400" y="1676400"/>
            <a:ext cx="8367713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数字系统中处理的数据除了数字之外，还有字母、运算符号、标点符号以及其他特殊符号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人们将这些符号统称为字符。所有字符在数字系统中必须用二进制编码表示，通常将其称为字符编码。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3788" name="Text Box 12"/>
          <p:cNvSpPr txBox="1"/>
          <p:nvPr/>
        </p:nvSpPr>
        <p:spPr>
          <a:xfrm>
            <a:off x="533400" y="3581400"/>
            <a:ext cx="83820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最常用的字符编码是美国信息交换标准码，简称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(American Standard Code for Information Interchange)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位二进制码表示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种字符，由于数字系统中实际是用一个字节表示一个字符，所以使用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ASCII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码时，通常在最左边增加一位奇偶检验位。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379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20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6" grpId="0"/>
      <p:bldP spid="203787" grpId="0"/>
      <p:bldP spid="20378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4939" name="Text Box 11"/>
          <p:cNvSpPr txBox="1"/>
          <p:nvPr>
            <p:custDataLst>
              <p:tags r:id="rId4"/>
            </p:custDataLst>
          </p:nvPr>
        </p:nvSpPr>
        <p:spPr>
          <a:xfrm>
            <a:off x="533400" y="914400"/>
            <a:ext cx="80772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例如，一个二进制数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1011.01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可以表示成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(1011.01)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 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+0×2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+0×2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4945" name="Rectangle 17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5609" name="Text Box 13"/>
          <p:cNvSpPr txBox="1"/>
          <p:nvPr/>
        </p:nvSpPr>
        <p:spPr>
          <a:xfrm>
            <a:off x="533400" y="20574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二进制数的运算规则如下：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10" name="Text Box 14"/>
          <p:cNvSpPr txBox="1"/>
          <p:nvPr/>
        </p:nvSpPr>
        <p:spPr>
          <a:xfrm>
            <a:off x="533400" y="2590800"/>
            <a:ext cx="80772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加法规则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0+0=0    0+1=1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1+0=1    1+1=0 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进位为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11" name="Text Box 15"/>
          <p:cNvSpPr txBox="1"/>
          <p:nvPr/>
        </p:nvSpPr>
        <p:spPr>
          <a:xfrm>
            <a:off x="533400" y="3581400"/>
            <a:ext cx="80772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减法规则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0-0=0    1-0=1  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1-1=0    0-1=1 (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借位为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12" name="Text Box 18"/>
          <p:cNvSpPr txBox="1"/>
          <p:nvPr/>
        </p:nvSpPr>
        <p:spPr>
          <a:xfrm>
            <a:off x="533400" y="4634230"/>
            <a:ext cx="8077200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乘法规则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0×0=0    0×1=0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1×0=0    1×1=1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613" name="Text Box 19"/>
          <p:cNvSpPr txBox="1"/>
          <p:nvPr/>
        </p:nvSpPr>
        <p:spPr>
          <a:xfrm>
            <a:off x="533400" y="57150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除法规则  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0÷1=0    1÷1=1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3131" name="Text Box 11"/>
          <p:cNvSpPr txBox="1"/>
          <p:nvPr/>
        </p:nvSpPr>
        <p:spPr>
          <a:xfrm>
            <a:off x="609600" y="609600"/>
            <a:ext cx="63388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1.2.2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数制转换（物理上的等价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等效）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33" name="Text Box 13"/>
          <p:cNvSpPr txBox="1"/>
          <p:nvPr/>
        </p:nvSpPr>
        <p:spPr>
          <a:xfrm>
            <a:off x="533400" y="3581400"/>
            <a:ext cx="807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方法：多项式替代法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34" name="Text Box 14"/>
          <p:cNvSpPr txBox="1"/>
          <p:nvPr>
            <p:custDataLst>
              <p:tags r:id="rId4"/>
            </p:custDataLst>
          </p:nvPr>
        </p:nvSpPr>
        <p:spPr>
          <a:xfrm>
            <a:off x="304800" y="2667000"/>
            <a:ext cx="556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一、二进制数与十进制数之间的转换 </a:t>
            </a:r>
            <a:endParaRPr lang="zh-CN" altLang="en-US" sz="24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35" name="Text Box 15"/>
          <p:cNvSpPr txBox="1"/>
          <p:nvPr/>
        </p:nvSpPr>
        <p:spPr>
          <a:xfrm>
            <a:off x="304800" y="3124200"/>
            <a:ext cx="5562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．二进制数转换为十进制数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36" name="Text Box 16"/>
          <p:cNvSpPr txBox="1"/>
          <p:nvPr/>
        </p:nvSpPr>
        <p:spPr>
          <a:xfrm>
            <a:off x="533400" y="4038600"/>
            <a:ext cx="80772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将二进制数表示成按权展开式，并按十进制运算法则进行计算，所得结果即为该数对应的十进制数。</a:t>
            </a:r>
            <a:b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10110.101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aseline="-25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37" name="Text Box 17"/>
          <p:cNvSpPr txBox="1"/>
          <p:nvPr>
            <p:custDataLst>
              <p:tags r:id="rId5"/>
            </p:custDataLst>
          </p:nvPr>
        </p:nvSpPr>
        <p:spPr>
          <a:xfrm>
            <a:off x="685800" y="5172075"/>
            <a:ext cx="7631113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(10110.101)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</a:t>
            </a: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+1×2</a:t>
            </a:r>
            <a:r>
              <a:rPr lang="en-US" altLang="zh-CN" sz="2400" b="0" baseline="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-3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= 16+4+2+0.5+0.125</a:t>
            </a:r>
            <a:endParaRPr lang="en-US" altLang="zh-CN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= (22.625)</a:t>
            </a:r>
            <a:r>
              <a:rPr lang="en-US" altLang="zh-CN" sz="2400" b="0" baseline="-3000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endParaRPr lang="en-US" altLang="zh-CN" sz="2400" b="0" baseline="-3000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3139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3140" name="Text Box 20"/>
          <p:cNvSpPr txBox="1"/>
          <p:nvPr>
            <p:custDataLst>
              <p:tags r:id="rId6"/>
            </p:custDataLst>
          </p:nvPr>
        </p:nvSpPr>
        <p:spPr>
          <a:xfrm>
            <a:off x="457200" y="1143000"/>
            <a:ext cx="81534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lang="zh-CN" altLang="en-US" sz="2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数制转换是指将一个数从一种进位制转换成另一种进位制。从实际应用出发，要求掌握二进制数与十进制数、八进制数和十六进制数之间的相互转换。 </a:t>
            </a:r>
            <a:endParaRPr lang="zh-CN" altLang="en-US" sz="2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1" grpId="0"/>
      <p:bldP spid="133133" grpId="0"/>
      <p:bldP spid="133134" grpId="0"/>
      <p:bldP spid="133135" grpId="0"/>
      <p:bldP spid="133136" grpId="0"/>
      <p:bldP spid="133137" grpId="0"/>
      <p:bldP spid="1331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5181" name="Text Box 13"/>
          <p:cNvSpPr txBox="1"/>
          <p:nvPr/>
        </p:nvSpPr>
        <p:spPr>
          <a:xfrm>
            <a:off x="1143000" y="1371600"/>
            <a:ext cx="5486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方法：基数乘除法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5182" name="Text Box 14"/>
          <p:cNvSpPr txBox="1"/>
          <p:nvPr/>
        </p:nvSpPr>
        <p:spPr>
          <a:xfrm>
            <a:off x="533400" y="1936750"/>
            <a:ext cx="8077200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十进制数转换成二进制数时，应对整数和小数分别进行处理。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整数转换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取余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”的方法；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小数转换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采用“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取整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”的方法。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184" name="Text Box 16"/>
          <p:cNvSpPr txBox="1"/>
          <p:nvPr/>
        </p:nvSpPr>
        <p:spPr>
          <a:xfrm>
            <a:off x="533400" y="3962400"/>
            <a:ext cx="8077200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(1)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整数转换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“除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取余”法：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将十进制整数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，取余数计为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；再将所得商除以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，取余数记为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……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。依此类推，直至商为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，取余数计为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为止。即可得到与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对应的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位二进制整数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n-1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…K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="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 </a:t>
            </a:r>
            <a:endParaRPr lang="zh-CN" altLang="en-US" sz="2400" b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186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chemeClr val="accent1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35187" name="Text Box 19"/>
          <p:cNvSpPr txBox="1"/>
          <p:nvPr/>
        </p:nvSpPr>
        <p:spPr>
          <a:xfrm>
            <a:off x="1219200" y="838200"/>
            <a:ext cx="472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．十进制数转换为二进制数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1" grpId="0"/>
      <p:bldP spid="135182" grpId="0"/>
      <p:bldP spid="135184" grpId="0"/>
      <p:bldP spid="1351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7295319" y="-51"/>
            <a:ext cx="1848749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059656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10000"/>
                </a:srgbClr>
              </a:gs>
              <a:gs pos="100000">
                <a:srgbClr val="D8D8E4">
                  <a:lumMod val="90000"/>
                  <a:alpha val="2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1015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灯片编号占位符 5"/>
          <p:cNvSpPr txBox="1"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 bwMode="auto"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2pPr>
            <a:lvl3pPr marL="91440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3pPr>
            <a:lvl4pPr marL="137160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4pPr>
            <a:lvl5pPr marL="182880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宋体" panose="02010600030101010101" pitchFamily="2" charset="-122"/>
                <a:ea typeface="Times New Roman" panose="02020603050405020304" pitchFamily="18" charset="0"/>
                <a:cs typeface="+mn-cs"/>
              </a:defRPr>
            </a:lvl5pPr>
          </a:lstStyle>
          <a:p>
            <a:pPr lvl="0" algn="r" eaLnBrk="1" hangingPunct="1">
              <a:buClrTx/>
              <a:buSzTx/>
              <a:buFontTx/>
            </a:pPr>
            <a:fld id="{9A0DB2DC-4C9A-4742-B13C-FB6460FD3503}" type="slidenum">
              <a:rPr lang="en-US" altLang="zh-CN" sz="1400" b="0" dirty="0">
                <a:solidFill>
                  <a:schemeClr val="dk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</a:fld>
            <a:endParaRPr lang="en-US" altLang="zh-CN" sz="1400" b="0" dirty="0">
              <a:solidFill>
                <a:schemeClr val="dk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6204" name="Text Box 12"/>
          <p:cNvSpPr txBox="1"/>
          <p:nvPr/>
        </p:nvSpPr>
        <p:spPr>
          <a:xfrm>
            <a:off x="533400" y="914400"/>
            <a:ext cx="7162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例如，（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2400" baseline="-25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 </a:t>
            </a:r>
            <a:r>
              <a:rPr lang="en-US" altLang="zh-CN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lang="zh-CN" altLang="en-US" sz="2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（？）</a:t>
            </a:r>
            <a:r>
              <a:rPr lang="en-US" altLang="zh-CN" sz="2400" baseline="-25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2400" baseline="-25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06" name="Text Box 17"/>
          <p:cNvSpPr txBox="1"/>
          <p:nvPr/>
        </p:nvSpPr>
        <p:spPr>
          <a:xfrm>
            <a:off x="1557655" y="1905000"/>
            <a:ext cx="4267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2   3  5  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余数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07" name="Text Box 18"/>
          <p:cNvSpPr txBox="1"/>
          <p:nvPr/>
        </p:nvSpPr>
        <p:spPr>
          <a:xfrm>
            <a:off x="1557655" y="2286000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2  1  7  ……… 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 低位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08" name="Text Box 19"/>
          <p:cNvSpPr txBox="1"/>
          <p:nvPr/>
        </p:nvSpPr>
        <p:spPr>
          <a:xfrm>
            <a:off x="1543050" y="2681605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2    8  ……… 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09" name="Text Box 20"/>
          <p:cNvSpPr txBox="1"/>
          <p:nvPr/>
        </p:nvSpPr>
        <p:spPr>
          <a:xfrm>
            <a:off x="1681480" y="3062605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2   4  ……… 0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10" name="Text Box 22"/>
          <p:cNvSpPr txBox="1"/>
          <p:nvPr/>
        </p:nvSpPr>
        <p:spPr>
          <a:xfrm>
            <a:off x="1710055" y="3415030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2  2  ……… 0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11" name="Text Box 23"/>
          <p:cNvSpPr txBox="1"/>
          <p:nvPr/>
        </p:nvSpPr>
        <p:spPr>
          <a:xfrm>
            <a:off x="1405255" y="3810000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2 1  ……… 0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12" name="Text Box 24"/>
          <p:cNvSpPr txBox="1"/>
          <p:nvPr/>
        </p:nvSpPr>
        <p:spPr>
          <a:xfrm>
            <a:off x="2819400" y="4143375"/>
            <a:ext cx="632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  ……… 1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  高位 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9730" name="Line 25"/>
          <p:cNvSpPr/>
          <p:nvPr>
            <p:custDataLst>
              <p:tags r:id="rId4"/>
            </p:custDataLst>
          </p:nvPr>
        </p:nvSpPr>
        <p:spPr>
          <a:xfrm>
            <a:off x="2091055" y="2315210"/>
            <a:ext cx="100457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31" name="Line 26"/>
          <p:cNvSpPr/>
          <p:nvPr>
            <p:custDataLst>
              <p:tags r:id="rId5"/>
            </p:custDataLst>
          </p:nvPr>
        </p:nvSpPr>
        <p:spPr>
          <a:xfrm>
            <a:off x="2091055" y="1995805"/>
            <a:ext cx="0" cy="31940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8" name="Line 27"/>
          <p:cNvSpPr/>
          <p:nvPr>
            <p:custDataLst>
              <p:tags r:id="rId6"/>
            </p:custDataLst>
          </p:nvPr>
        </p:nvSpPr>
        <p:spPr>
          <a:xfrm>
            <a:off x="2167255" y="2314575"/>
            <a:ext cx="0" cy="381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9" name="Line 28"/>
          <p:cNvSpPr/>
          <p:nvPr>
            <p:custDataLst>
              <p:tags r:id="rId7"/>
            </p:custDataLst>
          </p:nvPr>
        </p:nvSpPr>
        <p:spPr>
          <a:xfrm>
            <a:off x="2167255" y="2710180"/>
            <a:ext cx="9144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6" name="Line 30"/>
          <p:cNvSpPr/>
          <p:nvPr>
            <p:custDataLst>
              <p:tags r:id="rId8"/>
            </p:custDataLst>
          </p:nvPr>
        </p:nvSpPr>
        <p:spPr>
          <a:xfrm>
            <a:off x="2319655" y="2710180"/>
            <a:ext cx="0" cy="381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7" name="Line 31"/>
          <p:cNvSpPr/>
          <p:nvPr>
            <p:custDataLst>
              <p:tags r:id="rId9"/>
            </p:custDataLst>
          </p:nvPr>
        </p:nvSpPr>
        <p:spPr>
          <a:xfrm>
            <a:off x="2319655" y="3077210"/>
            <a:ext cx="7620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4" name="Line 32"/>
          <p:cNvSpPr/>
          <p:nvPr>
            <p:custDataLst>
              <p:tags r:id="rId10"/>
            </p:custDataLst>
          </p:nvPr>
        </p:nvSpPr>
        <p:spPr>
          <a:xfrm>
            <a:off x="2472055" y="3076575"/>
            <a:ext cx="0" cy="381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5" name="Line 33"/>
          <p:cNvSpPr/>
          <p:nvPr>
            <p:custDataLst>
              <p:tags r:id="rId11"/>
            </p:custDataLst>
          </p:nvPr>
        </p:nvSpPr>
        <p:spPr>
          <a:xfrm>
            <a:off x="2472055" y="3445510"/>
            <a:ext cx="6096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2" name="Line 34"/>
          <p:cNvSpPr/>
          <p:nvPr>
            <p:custDataLst>
              <p:tags r:id="rId12"/>
            </p:custDataLst>
          </p:nvPr>
        </p:nvSpPr>
        <p:spPr>
          <a:xfrm>
            <a:off x="2624455" y="3457575"/>
            <a:ext cx="0" cy="381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3" name="Line 35"/>
          <p:cNvSpPr/>
          <p:nvPr>
            <p:custDataLst>
              <p:tags r:id="rId13"/>
            </p:custDataLst>
          </p:nvPr>
        </p:nvSpPr>
        <p:spPr>
          <a:xfrm>
            <a:off x="2624455" y="3838575"/>
            <a:ext cx="457200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0" name="Line 42"/>
          <p:cNvSpPr/>
          <p:nvPr>
            <p:custDataLst>
              <p:tags r:id="rId14"/>
            </p:custDataLst>
          </p:nvPr>
        </p:nvSpPr>
        <p:spPr>
          <a:xfrm>
            <a:off x="2809875" y="3843655"/>
            <a:ext cx="0" cy="376555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21" name="Line 43"/>
          <p:cNvSpPr/>
          <p:nvPr>
            <p:custDataLst>
              <p:tags r:id="rId15"/>
            </p:custDataLst>
          </p:nvPr>
        </p:nvSpPr>
        <p:spPr>
          <a:xfrm>
            <a:off x="2809875" y="4206240"/>
            <a:ext cx="271145" cy="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19" name="Line 44"/>
          <p:cNvSpPr/>
          <p:nvPr>
            <p:custDataLst>
              <p:tags r:id="rId16"/>
            </p:custDataLst>
          </p:nvPr>
        </p:nvSpPr>
        <p:spPr>
          <a:xfrm flipV="1">
            <a:off x="6205855" y="2695575"/>
            <a:ext cx="0" cy="1524000"/>
          </a:xfrm>
          <a:prstGeom prst="line">
            <a:avLst/>
          </a:prstGeom>
          <a:ln w="9525" cap="flat" cmpd="sng">
            <a:solidFill>
              <a:schemeClr val="dk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6238" name="Text Box 46"/>
          <p:cNvSpPr txBox="1"/>
          <p:nvPr/>
        </p:nvSpPr>
        <p:spPr>
          <a:xfrm>
            <a:off x="1219200" y="5181600"/>
            <a:ext cx="541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zh-CN" altLang="en-US" sz="2400" b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(35)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=(100011)</a:t>
            </a:r>
            <a:r>
              <a:rPr lang="en-US" altLang="zh-CN" sz="2400" baseline="-30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6240" name="Rectangle 48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533400"/>
          </a:xfr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defTabSz="914400" eaLnBrk="1" hangingPunct="1">
              <a:buClrTx/>
              <a:buSzTx/>
              <a:buFontTx/>
              <a:defRPr/>
            </a:pPr>
            <a:r>
              <a:rPr lang="zh-CN" altLang="en-US" sz="1800" b="1" noProof="0" smtClean="0">
                <a:ln>
                  <a:noFill/>
                </a:ln>
                <a:solidFill>
                  <a:srgbClr val="000000"/>
                </a:solidFill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第一章   基本知识</a:t>
            </a:r>
            <a:endParaRPr lang="zh-CN" altLang="en-US" sz="1800" b="1" noProof="0" smtClean="0">
              <a:ln>
                <a:noFill/>
              </a:ln>
              <a:solidFill>
                <a:srgbClr val="000000"/>
              </a:solidFill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/>
      <p:bldP spid="1362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3835" y="765175"/>
            <a:ext cx="8788400" cy="51879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7"/>
  <p:tag name="KSO_WM_UNIT_LAYERLEVEL" val="1"/>
  <p:tag name="KSO_WM_TAG_VERSION" val="1.0"/>
  <p:tag name="KSO_WM_BEAUTIFY_FLAG" val="#wm#"/>
  <p:tag name="KSO_WM_UNIT_TYPE" val="y"/>
  <p:tag name="KSO_WM_UNIT_INDEX" val="7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0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3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6"/>
  <p:tag name="KSO_WM_UNIT_TEXT_FILL_TYPE" val="1"/>
</p:tagLst>
</file>

<file path=ppt/tags/tag13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4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5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7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8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186.xml><?xml version="1.0" encoding="utf-8"?>
<p:tagLst xmlns:p="http://schemas.openxmlformats.org/presentationml/2006/main">
  <p:tag name="KSO_WM_UNIT_PLACING_PICTURE_USER_VIEWPORT" val="{&quot;height&quot;:9270,&quot;width&quot;:15705}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9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9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9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19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1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1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TEXT_FILL_FORE_SCHEMECOLOR_INDEX_BRIGHTNESS" val="0"/>
  <p:tag name="KSO_WM_UNIT_TEXT_FILL_FORE_SCHEMECOLOR_INDEX" val="12"/>
  <p:tag name="KSO_WM_UNIT_TEXT_FILL_TYPE" val="1"/>
</p:tagLst>
</file>

<file path=ppt/tags/tag22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3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3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8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8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8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8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9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9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9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9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2"/>
  <p:tag name="KSO_WM_UNIT_LAYERLEVEL" val="1"/>
  <p:tag name="KSO_WM_TAG_VERSION" val="1.0"/>
  <p:tag name="KSO_WM_BEAUTIFY_FLAG" val="#wm#"/>
  <p:tag name="KSO_WM_UNIT_TYPE" val="y"/>
  <p:tag name="KSO_WM_UNIT_INDEX" val="2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1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2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2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2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7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3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4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35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5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4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72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7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79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83.xml><?xml version="1.0" encoding="utf-8"?>
<p:tagLst xmlns:p="http://schemas.openxmlformats.org/presentationml/2006/main">
  <p:tag name="KSO_WM_UNIT_TEXT_FILL_FORE_SCHEMECOLOR_INDEX_BRIGHTNESS" val="0"/>
  <p:tag name="KSO_WM_UNIT_TEXT_FILL_FORE_SCHEMECOLOR_INDEX" val="12"/>
  <p:tag name="KSO_WM_UNIT_TEXT_FILL_TYPE" val="1"/>
</p:tagLst>
</file>

<file path=ppt/tags/tag38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8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8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38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38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97.xml><?xml version="1.0" encoding="utf-8"?>
<p:tagLst xmlns:p="http://schemas.openxmlformats.org/presentationml/2006/main">
  <p:tag name="KSO_WM_UNIT_TEXT_FILL_FORE_SCHEMECOLOR_INDEX_BRIGHTNESS" val="0"/>
  <p:tag name="KSO_WM_UNIT_TEXT_FILL_FORE_SCHEMECOLOR_INDEX" val="12"/>
  <p:tag name="KSO_WM_UNIT_TEXT_FILL_TYPE" val="1"/>
</p:tagLst>
</file>

<file path=ppt/tags/tag398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3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3"/>
  <p:tag name="KSO_WM_UNIT_LAYERLEVEL" val="1"/>
  <p:tag name="KSO_WM_TAG_VERSION" val="1.0"/>
  <p:tag name="KSO_WM_BEAUTIFY_FLAG" val="#wm#"/>
  <p:tag name="KSO_WM_UNIT_TYPE" val="y"/>
  <p:tag name="KSO_WM_UNIT_INDEX" val="3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0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3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9.xml><?xml version="1.0" encoding="utf-8"?>
<p:tagLst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21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5"/>
  <p:tag name="KSO_WM_UNIT_TEXT_FILL_TYPE" val="1"/>
</p:tagLst>
</file>

<file path=ppt/tags/tag42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42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2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6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7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5"/>
  <p:tag name="KSO_WM_UNIT_TEXT_FILL_TYPE" val="1"/>
</p:tagLst>
</file>

<file path=ppt/tags/tag438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39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1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2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3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4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4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47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48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49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1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4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5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7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8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59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61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6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6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64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</p:tagLst>
</file>

<file path=ppt/tags/tag465.xml><?xml version="1.0" encoding="utf-8"?>
<p:tagLst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466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5.xml><?xml version="1.0" encoding="utf-8"?>
<p:tagLst xmlns:p="http://schemas.openxmlformats.org/presentationml/2006/main">
  <p:tag name="KSO_WM_SLIDE_BK_DARK_LIGHT" val=""/>
  <p:tag name="KSO_WM_SLIDE_BACKGROUND_TYPE" val="general"/>
</p:tagLst>
</file>

<file path=ppt/tags/tag476.xml><?xml version="1.0" encoding="utf-8"?>
<p:tagLst xmlns:p="http://schemas.openxmlformats.org/presentationml/2006/main">
  <p:tag name="KSO_WPP_MARK_KEY" val="875940ce-92f9-4fbf-b494-8e0e823f92d7"/>
  <p:tag name="COMMONDATA" val="eyJoZGlkIjoiODBhZTg0ZjYyYjMxMzNkZGFkNDNlMmEyMmEzNmE1ZjgifQ==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4"/>
  <p:tag name="KSO_WM_UNIT_LAYERLEVEL" val="1"/>
  <p:tag name="KSO_WM_TAG_VERSION" val="1.0"/>
  <p:tag name="KSO_WM_BEAUTIFY_FLAG" val="#wm#"/>
  <p:tag name="KSO_WM_UNIT_TYPE" val="y"/>
  <p:tag name="KSO_WM_UNIT_INDEX" val="4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d6cf3f50-14f2-4586-a66b-c4729c5c0760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6"/>
  <p:tag name="KSO_WM_UNIT_LAYERLEVEL" val="1"/>
  <p:tag name="KSO_WM_TAG_VERSION" val="1.0"/>
  <p:tag name="KSO_WM_BEAUTIFY_FLAG" val="#wm#"/>
  <p:tag name="KSO_WM_UNIT_TYPE" val="y"/>
  <p:tag name="KSO_WM_UNIT_INDEX" val="6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WM_BEAUTIFY_SHAPE_IDENTITY" val="{bda76c12-e4e8-46e9-b1d5-e1285bcb9eaa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8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9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9525" cap="flat" cmpd="sng" algn="ctr">
          <a:solidFill>
            <a:schemeClr val="folHlink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SM 预置配色-浅色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D:\Templates\Presentation Designs\Soaring.pot</Template>
  <TotalTime>0</TotalTime>
  <Words>9443</Words>
  <Application>WPS 演示</Application>
  <PresentationFormat>全屏显示(4:3)</PresentationFormat>
  <Paragraphs>664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微软雅黑</vt:lpstr>
      <vt:lpstr>Arial Unicode MS</vt:lpstr>
      <vt:lpstr>Soaring</vt:lpstr>
      <vt:lpstr>2_Office 主题​​</vt:lpstr>
      <vt:lpstr>第一章   基本知识</vt:lpstr>
      <vt:lpstr>参考教材 </vt:lpstr>
      <vt:lpstr>PowerPoint 演示文稿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PowerPoint 演示文稿</vt:lpstr>
      <vt:lpstr>PowerPoint 演示文稿</vt:lpstr>
      <vt:lpstr>第一章   基本知识</vt:lpstr>
      <vt:lpstr>第一章   基本知识</vt:lpstr>
      <vt:lpstr>第一章   基本知识</vt:lpstr>
      <vt:lpstr>第一章   基本知识</vt:lpstr>
      <vt:lpstr> </vt:lpstr>
      <vt:lpstr>PowerPoint 演示文稿</vt:lpstr>
      <vt:lpstr>PowerPoint 演示文稿</vt:lpstr>
      <vt:lpstr>PowerPoint 演示文稿</vt:lpstr>
      <vt:lpstr>PowerPoint 演示文稿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PowerPoint 演示文稿</vt:lpstr>
      <vt:lpstr>第一章   基本知识</vt:lpstr>
      <vt:lpstr>第一章   基本知识</vt:lpstr>
      <vt:lpstr>第一章   基本知识</vt:lpstr>
      <vt:lpstr>第一章   基本知识</vt:lpstr>
      <vt:lpstr>第一章   基本知识</vt:lpstr>
      <vt:lpstr>第一章   基本知识</vt:lpstr>
    </vt:vector>
  </TitlesOfParts>
  <Company>HUST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数字逻辑         第六章   步时序逻辑电路      欧阳星明</dc:title>
  <dc:creator>Ouyangxingming</dc:creator>
  <cp:lastModifiedBy>GQP</cp:lastModifiedBy>
  <cp:revision>816</cp:revision>
  <dcterms:created xsi:type="dcterms:W3CDTF">2001-02-05T12:34:00Z</dcterms:created>
  <dcterms:modified xsi:type="dcterms:W3CDTF">2023-01-21T13:57:05Z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BF249DC2464747A8990D125C19A21735</vt:lpwstr>
  </property>
  <property fmtid="{D5CDD505-2E9C-101B-9397-08002B2CF9AE}" pid="3" name="KSOProductBuildVer">
    <vt:lpwstr>2052-11.1.0.12763</vt:lpwstr>
  </property>
</Properties>
</file>