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notesMasterIdLst>
    <p:notesMasterId r:id="rId2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3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image" Target="../media/image-10-5.png"/><Relationship Id="rId6" Type="http://schemas.openxmlformats.org/officeDocument/2006/relationships/slideLayout" Target="../slideLayouts/slideLayout1.xml"/><Relationship Id="rId7"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slideLayout" Target="../slideLayouts/slideLayout1.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image" Target="../media/image-12-5.png"/><Relationship Id="rId6" Type="http://schemas.openxmlformats.org/officeDocument/2006/relationships/image" Target="../media/image-12-6.png"/><Relationship Id="rId7" Type="http://schemas.openxmlformats.org/officeDocument/2006/relationships/image" Target="../media/image-12-7.png"/><Relationship Id="rId8" Type="http://schemas.openxmlformats.org/officeDocument/2006/relationships/image" Target="../media/image-12-8.png"/><Relationship Id="rId9" Type="http://schemas.openxmlformats.org/officeDocument/2006/relationships/image" Target="../media/image-12-9.png"/><Relationship Id="rId10" Type="http://schemas.openxmlformats.org/officeDocument/2006/relationships/slideLayout" Target="../slideLayouts/slideLayout1.xml"/><Relationship Id="rId11"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slideLayout" Target="../slideLayouts/slideLayout1.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image" Target="../media/image-14-5.png"/><Relationship Id="rId6" Type="http://schemas.openxmlformats.org/officeDocument/2006/relationships/image" Target="../media/image-14-6.png"/><Relationship Id="rId7" Type="http://schemas.openxmlformats.org/officeDocument/2006/relationships/image" Target="../media/image-14-7.png"/><Relationship Id="rId8" Type="http://schemas.openxmlformats.org/officeDocument/2006/relationships/image" Target="../media/image-14-8.png"/><Relationship Id="rId9" Type="http://schemas.openxmlformats.org/officeDocument/2006/relationships/image" Target="../media/image-14-9.png"/><Relationship Id="rId10" Type="http://schemas.openxmlformats.org/officeDocument/2006/relationships/image" Target="../media/image-14-10.png"/><Relationship Id="rId11" Type="http://schemas.openxmlformats.org/officeDocument/2006/relationships/slideLayout" Target="../slideLayouts/slideLayout1.xml"/><Relationship Id="rId1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slideLayout" Target="../slideLayouts/slideLayout1.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image" Target="../media/image-16-3.png"/><Relationship Id="rId4" Type="http://schemas.openxmlformats.org/officeDocument/2006/relationships/image" Target="../media/image-16-4.png"/><Relationship Id="rId5" Type="http://schemas.openxmlformats.org/officeDocument/2006/relationships/slideLayout" Target="../slideLayouts/slideLayout1.xml"/><Relationship Id="rId6"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image" Target="../media/image-17-3.png"/><Relationship Id="rId4" Type="http://schemas.openxmlformats.org/officeDocument/2006/relationships/slideLayout" Target="../slideLayouts/slideLayout1.xml"/><Relationship Id="rId5"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image" Target="../media/image-18-3.png"/><Relationship Id="rId4" Type="http://schemas.openxmlformats.org/officeDocument/2006/relationships/image" Target="../media/image-18-4.png"/><Relationship Id="rId5" Type="http://schemas.openxmlformats.org/officeDocument/2006/relationships/image" Target="../media/image-18-5.png"/><Relationship Id="rId6" Type="http://schemas.openxmlformats.org/officeDocument/2006/relationships/image" Target="../media/image-18-6.png"/><Relationship Id="rId7" Type="http://schemas.openxmlformats.org/officeDocument/2006/relationships/image" Target="../media/image-18-7.png"/><Relationship Id="rId8" Type="http://schemas.openxmlformats.org/officeDocument/2006/relationships/slideLayout" Target="../slideLayouts/slideLayout1.xml"/><Relationship Id="rId9"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image" Target="../media/image-19-2.png"/><Relationship Id="rId3" Type="http://schemas.openxmlformats.org/officeDocument/2006/relationships/image" Target="../media/image-19-3.png"/><Relationship Id="rId4" Type="http://schemas.openxmlformats.org/officeDocument/2006/relationships/image" Target="../media/image-19-4.png"/><Relationship Id="rId5" Type="http://schemas.openxmlformats.org/officeDocument/2006/relationships/image" Target="../media/image-19-5.png"/><Relationship Id="rId6" Type="http://schemas.openxmlformats.org/officeDocument/2006/relationships/image" Target="../media/image-19-6.png"/><Relationship Id="rId7" Type="http://schemas.openxmlformats.org/officeDocument/2006/relationships/image" Target="../media/image-19-7.png"/><Relationship Id="rId8" Type="http://schemas.openxmlformats.org/officeDocument/2006/relationships/image" Target="../media/image-19-8.png"/><Relationship Id="rId9" Type="http://schemas.openxmlformats.org/officeDocument/2006/relationships/image" Target="../media/image-19-9.png"/><Relationship Id="rId10" Type="http://schemas.openxmlformats.org/officeDocument/2006/relationships/image" Target="../media/image-19-10.png"/><Relationship Id="rId11" Type="http://schemas.openxmlformats.org/officeDocument/2006/relationships/image" Target="../media/image-19-11.png"/><Relationship Id="rId12" Type="http://schemas.openxmlformats.org/officeDocument/2006/relationships/image" Target="../media/image-19-12.png"/><Relationship Id="rId13" Type="http://schemas.openxmlformats.org/officeDocument/2006/relationships/image" Target="../media/image-19-13.png"/><Relationship Id="rId14" Type="http://schemas.openxmlformats.org/officeDocument/2006/relationships/slideLayout" Target="../slideLayouts/slideLayout1.xml"/><Relationship Id="rId15"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image" Target="../media/image-20-2.png"/><Relationship Id="rId3" Type="http://schemas.openxmlformats.org/officeDocument/2006/relationships/image" Target="../media/image-20-3.png"/><Relationship Id="rId4" Type="http://schemas.openxmlformats.org/officeDocument/2006/relationships/image" Target="../media/image-20-4.png"/><Relationship Id="rId5" Type="http://schemas.openxmlformats.org/officeDocument/2006/relationships/image" Target="../media/image-20-5.png"/><Relationship Id="rId6" Type="http://schemas.openxmlformats.org/officeDocument/2006/relationships/slideLayout" Target="../slideLayouts/slideLayout1.xml"/><Relationship Id="rId7"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image" Target="../media/image-21-2.png"/><Relationship Id="rId3" Type="http://schemas.openxmlformats.org/officeDocument/2006/relationships/image" Target="../media/image-21-3.png"/><Relationship Id="rId4" Type="http://schemas.openxmlformats.org/officeDocument/2006/relationships/slideLayout" Target="../slideLayouts/slideLayout1.xml"/><Relationship Id="rId5"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image" Target="../media/image-22-2.png"/><Relationship Id="rId3" Type="http://schemas.openxmlformats.org/officeDocument/2006/relationships/image" Target="../media/image-22-3.png"/><Relationship Id="rId4" Type="http://schemas.openxmlformats.org/officeDocument/2006/relationships/slideLayout" Target="../slideLayouts/slideLayout1.xml"/><Relationship Id="rId5"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image" Target="../media/image-23-2.png"/><Relationship Id="rId3" Type="http://schemas.openxmlformats.org/officeDocument/2006/relationships/image" Target="../media/image-23-3.png"/><Relationship Id="rId4" Type="http://schemas.openxmlformats.org/officeDocument/2006/relationships/slideLayout" Target="../slideLayouts/slideLayout1.xml"/><Relationship Id="rId5"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image" Target="../media/image-24-2.png"/><Relationship Id="rId3" Type="http://schemas.openxmlformats.org/officeDocument/2006/relationships/image" Target="../media/image-24-3.png"/><Relationship Id="rId4" Type="http://schemas.openxmlformats.org/officeDocument/2006/relationships/slideLayout" Target="../slideLayouts/slideLayout1.xml"/><Relationship Id="rId5"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image" Target="../media/image-25-2.png"/><Relationship Id="rId3" Type="http://schemas.openxmlformats.org/officeDocument/2006/relationships/image" Target="../media/image-25-3.png"/><Relationship Id="rId4" Type="http://schemas.openxmlformats.org/officeDocument/2006/relationships/image" Target="../media/image-25-4.png"/><Relationship Id="rId5" Type="http://schemas.openxmlformats.org/officeDocument/2006/relationships/image" Target="../media/image-25-5.png"/><Relationship Id="rId6" Type="http://schemas.openxmlformats.org/officeDocument/2006/relationships/image" Target="../media/image-25-6.png"/><Relationship Id="rId7" Type="http://schemas.openxmlformats.org/officeDocument/2006/relationships/image" Target="../media/image-25-7.png"/><Relationship Id="rId8" Type="http://schemas.openxmlformats.org/officeDocument/2006/relationships/slideLayout" Target="../slideLayouts/slideLayout1.xml"/><Relationship Id="rId9"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png"/><Relationship Id="rId2" Type="http://schemas.openxmlformats.org/officeDocument/2006/relationships/image" Target="../media/image-26-2.png"/><Relationship Id="rId3" Type="http://schemas.openxmlformats.org/officeDocument/2006/relationships/image" Target="../media/image-26-3.png"/><Relationship Id="rId4" Type="http://schemas.openxmlformats.org/officeDocument/2006/relationships/image" Target="../media/image-26-4.png"/><Relationship Id="rId5" Type="http://schemas.openxmlformats.org/officeDocument/2006/relationships/image" Target="../media/image-26-5.png"/><Relationship Id="rId6" Type="http://schemas.openxmlformats.org/officeDocument/2006/relationships/image" Target="../media/image-26-6.png"/><Relationship Id="rId7" Type="http://schemas.openxmlformats.org/officeDocument/2006/relationships/image" Target="../media/image-26-7.png"/><Relationship Id="rId8" Type="http://schemas.openxmlformats.org/officeDocument/2006/relationships/image" Target="../media/image-26-8.png"/><Relationship Id="rId9" Type="http://schemas.openxmlformats.org/officeDocument/2006/relationships/image" Target="../media/image-26-9.png"/><Relationship Id="rId10" Type="http://schemas.openxmlformats.org/officeDocument/2006/relationships/image" Target="../media/image-26-10.png"/><Relationship Id="rId11" Type="http://schemas.openxmlformats.org/officeDocument/2006/relationships/image" Target="../media/image-26-11.png"/><Relationship Id="rId12" Type="http://schemas.openxmlformats.org/officeDocument/2006/relationships/slideLayout" Target="../slideLayouts/slideLayout1.xml"/><Relationship Id="rId1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7-1.png"/><Relationship Id="rId2" Type="http://schemas.openxmlformats.org/officeDocument/2006/relationships/image" Target="../media/image-27-2.png"/><Relationship Id="rId3" Type="http://schemas.openxmlformats.org/officeDocument/2006/relationships/image" Target="../media/image-27-3.png"/><Relationship Id="rId4" Type="http://schemas.openxmlformats.org/officeDocument/2006/relationships/image" Target="../media/image-27-4.png"/><Relationship Id="rId5" Type="http://schemas.openxmlformats.org/officeDocument/2006/relationships/image" Target="../media/image-27-5.png"/><Relationship Id="rId6" Type="http://schemas.openxmlformats.org/officeDocument/2006/relationships/image" Target="../media/image-27-6.png"/><Relationship Id="rId7" Type="http://schemas.openxmlformats.org/officeDocument/2006/relationships/image" Target="../media/image-27-7.png"/><Relationship Id="rId8" Type="http://schemas.openxmlformats.org/officeDocument/2006/relationships/slideLayout" Target="../slideLayouts/slideLayout1.xml"/><Relationship Id="rId9"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slideLayout" Target="../slideLayouts/slideLayout1.xml"/><Relationship Id="rId8"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slideLayout" Target="../slideLayouts/slideLayout1.xml"/><Relationship Id="rId8"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slideLayout" Target="../slideLayouts/slideLayout1.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slideLayout" Target="../slideLayouts/slideLayout1.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1.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7" Type="http://schemas.openxmlformats.org/officeDocument/2006/relationships/image" Target="../media/image-8-7.png"/><Relationship Id="rId8" Type="http://schemas.openxmlformats.org/officeDocument/2006/relationships/image" Target="../media/image-8-8.png"/><Relationship Id="rId9" Type="http://schemas.openxmlformats.org/officeDocument/2006/relationships/image" Target="../media/image-8-9.png"/><Relationship Id="rId10" Type="http://schemas.openxmlformats.org/officeDocument/2006/relationships/image" Target="../media/image-8-10.png"/><Relationship Id="rId11" Type="http://schemas.openxmlformats.org/officeDocument/2006/relationships/slideLayout" Target="../slideLayouts/slideLayout1.xml"/><Relationship Id="rId1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878726" y="1702542"/>
            <a:ext cx="1759674" cy="799852"/>
          </a:xfrm>
          <a:prstGeom prst="rect">
            <a:avLst/>
          </a:prstGeom>
        </p:spPr>
      </p:pic>
      <p:pic>
        <p:nvPicPr>
          <p:cNvPr id="3" name="Image 1" descr="preencoded.png">    </p:cNvPr>
          <p:cNvPicPr>
            <a:picLocks noChangeAspect="1"/>
          </p:cNvPicPr>
          <p:nvPr/>
        </p:nvPicPr>
        <p:blipFill>
          <a:blip r:embed="rId2"/>
          <a:stretch>
            <a:fillRect/>
          </a:stretch>
        </p:blipFill>
        <p:spPr>
          <a:xfrm>
            <a:off x="4753406" y="1702542"/>
            <a:ext cx="1759674" cy="2056762"/>
          </a:xfrm>
          <a:prstGeom prst="rect">
            <a:avLst/>
          </a:prstGeom>
        </p:spPr>
      </p:pic>
      <p:pic>
        <p:nvPicPr>
          <p:cNvPr id="4" name="Image 2" descr="preencoded.png">    </p:cNvPr>
          <p:cNvPicPr>
            <a:picLocks noChangeAspect="1"/>
          </p:cNvPicPr>
          <p:nvPr/>
        </p:nvPicPr>
        <p:blipFill>
          <a:blip r:embed="rId3"/>
          <a:stretch>
            <a:fillRect/>
          </a:stretch>
        </p:blipFill>
        <p:spPr>
          <a:xfrm>
            <a:off x="2628086" y="1702542"/>
            <a:ext cx="1759674" cy="1805380"/>
          </a:xfrm>
          <a:prstGeom prst="rect">
            <a:avLst/>
          </a:prstGeom>
        </p:spPr>
      </p:pic>
      <p:pic>
        <p:nvPicPr>
          <p:cNvPr id="5" name="Image 3" descr="preencoded.png">    </p:cNvPr>
          <p:cNvPicPr>
            <a:picLocks noChangeAspect="1"/>
          </p:cNvPicPr>
          <p:nvPr/>
        </p:nvPicPr>
        <p:blipFill>
          <a:blip r:embed="rId4"/>
          <a:stretch>
            <a:fillRect/>
          </a:stretch>
        </p:blipFill>
        <p:spPr>
          <a:xfrm>
            <a:off x="502765" y="1702542"/>
            <a:ext cx="1759674" cy="799852"/>
          </a:xfrm>
          <a:prstGeom prst="rect">
            <a:avLst/>
          </a:prstGeom>
        </p:spPr>
      </p:pic>
      <p:sp>
        <p:nvSpPr>
          <p:cNvPr id="6" name="Text 0"/>
          <p:cNvSpPr/>
          <p:nvPr/>
        </p:nvSpPr>
        <p:spPr>
          <a:xfrm>
            <a:off x="365646" y="228529"/>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如何下载mysql</a:t>
            </a:r>
            <a:endParaRPr lang="en-US" sz="1631" dirty="0"/>
          </a:p>
        </p:txBody>
      </p:sp>
      <p:sp>
        <p:nvSpPr>
          <p:cNvPr id="7" name="Text 1"/>
          <p:cNvSpPr/>
          <p:nvPr/>
        </p:nvSpPr>
        <p:spPr>
          <a:xfrm>
            <a:off x="365646" y="571323"/>
            <a:ext cx="8409873" cy="251382"/>
          </a:xfrm>
          <a:prstGeom prst="rect">
            <a:avLst/>
          </a:prstGeom>
          <a:noFill/>
          <a:ln/>
        </p:spPr>
        <p:txBody>
          <a:bodyPr wrap="square" lIns="0" tIns="0" rIns="0" bIns="0" rtlCol="0" anchor="t"/>
          <a:lstStyle/>
          <a:p>
            <a:pPr>
              <a:lnSpc>
                <a:spcPts val="1994"/>
              </a:lnSpc>
            </a:pPr>
            <a:r>
              <a:rPr lang="en-US" sz="1200" b="0" spc="-35" kern="0" dirty="0">
                <a:solidFill>
                  <a:srgbClr val="888888"/>
                </a:solidFill>
                <a:latin typeface="HarmonyOS Sans SC" pitchFamily="34" charset="0"/>
                <a:ea typeface="HarmonyOS Sans SC" pitchFamily="34" charset="-122"/>
                <a:cs typeface="HarmonyOS Sans SC" pitchFamily="34" charset="-120"/>
              </a:rPr>
              <a:t>可以按照以下步骤下载MySQL社区版：</a:t>
            </a:r>
            <a:endParaRPr lang="en-US" sz="1178" dirty="0"/>
          </a:p>
        </p:txBody>
      </p:sp>
      <p:sp>
        <p:nvSpPr>
          <p:cNvPr id="8" name="Text 2"/>
          <p:cNvSpPr/>
          <p:nvPr/>
        </p:nvSpPr>
        <p:spPr>
          <a:xfrm>
            <a:off x="594176" y="1725395"/>
            <a:ext cx="1668264" cy="75414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访问MySQL官网：https://www.mysql.com/</a:t>
            </a:r>
            <a:endParaRPr lang="en-US" sz="1178" dirty="0"/>
          </a:p>
        </p:txBody>
      </p:sp>
      <p:sp>
        <p:nvSpPr>
          <p:cNvPr id="9" name="Text 3"/>
          <p:cNvSpPr/>
          <p:nvPr/>
        </p:nvSpPr>
        <p:spPr>
          <a:xfrm>
            <a:off x="502765" y="2548099"/>
            <a:ext cx="1759674" cy="0"/>
          </a:xfrm>
          <a:prstGeom prst="rect">
            <a:avLst/>
          </a:prstGeom>
          <a:noFill/>
          <a:ln/>
        </p:spPr>
        <p:txBody>
          <a:bodyPr wrap="square" lIns="0" tIns="0" rIns="0" bIns="0" rtlCol="0" anchor="t"/>
          <a:lstStyle/>
          <a:p>
            <a:endParaRPr lang="en-US" dirty="0"/>
          </a:p>
        </p:txBody>
      </p:sp>
      <p:sp>
        <p:nvSpPr>
          <p:cNvPr id="10" name="Text 4"/>
          <p:cNvSpPr/>
          <p:nvPr/>
        </p:nvSpPr>
        <p:spPr>
          <a:xfrm>
            <a:off x="2719498" y="1725395"/>
            <a:ext cx="1668262" cy="1759674"/>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在“MySQL Community (GPL) Downloads”（MySQL社区版（GPL）下载）下，选择您的操作系统（Windows、Linux、macOS等）。</a:t>
            </a:r>
            <a:endParaRPr lang="en-US" sz="1178" dirty="0"/>
          </a:p>
        </p:txBody>
      </p:sp>
      <p:sp>
        <p:nvSpPr>
          <p:cNvPr id="11" name="Text 5"/>
          <p:cNvSpPr/>
          <p:nvPr/>
        </p:nvSpPr>
        <p:spPr>
          <a:xfrm>
            <a:off x="2628086" y="3553627"/>
            <a:ext cx="1759674" cy="0"/>
          </a:xfrm>
          <a:prstGeom prst="rect">
            <a:avLst/>
          </a:prstGeom>
          <a:noFill/>
          <a:ln/>
        </p:spPr>
        <p:txBody>
          <a:bodyPr wrap="square" lIns="0" tIns="0" rIns="0" bIns="0" rtlCol="0" anchor="t"/>
          <a:lstStyle/>
          <a:p>
            <a:endParaRPr lang="en-US" dirty="0"/>
          </a:p>
        </p:txBody>
      </p:sp>
      <p:sp>
        <p:nvSpPr>
          <p:cNvPr id="12" name="Text 6"/>
          <p:cNvSpPr/>
          <p:nvPr/>
        </p:nvSpPr>
        <p:spPr>
          <a:xfrm>
            <a:off x="4844818" y="1725395"/>
            <a:ext cx="1668262" cy="201105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在“MySQL Community Server”（MySQL社区服务器）下，选择您想要下载的版本。您可以选择最新的稳定版或其他版本。点击“Download”（下载）按钮。</a:t>
            </a:r>
            <a:endParaRPr lang="en-US" sz="1178" dirty="0"/>
          </a:p>
        </p:txBody>
      </p:sp>
      <p:sp>
        <p:nvSpPr>
          <p:cNvPr id="13" name="Text 7"/>
          <p:cNvSpPr/>
          <p:nvPr/>
        </p:nvSpPr>
        <p:spPr>
          <a:xfrm>
            <a:off x="4753406" y="3805010"/>
            <a:ext cx="1759674" cy="0"/>
          </a:xfrm>
          <a:prstGeom prst="rect">
            <a:avLst/>
          </a:prstGeom>
          <a:noFill/>
          <a:ln/>
        </p:spPr>
        <p:txBody>
          <a:bodyPr wrap="square" lIns="0" tIns="0" rIns="0" bIns="0" rtlCol="0" anchor="t"/>
          <a:lstStyle/>
          <a:p>
            <a:endParaRPr lang="en-US" dirty="0"/>
          </a:p>
        </p:txBody>
      </p:sp>
      <p:sp>
        <p:nvSpPr>
          <p:cNvPr id="14" name="Text 8"/>
          <p:cNvSpPr/>
          <p:nvPr/>
        </p:nvSpPr>
        <p:spPr>
          <a:xfrm>
            <a:off x="6970138" y="1725395"/>
            <a:ext cx="1668262" cy="75414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下载完成后，转到文件下载的位置，并按照安装说明进行安装。</a:t>
            </a:r>
            <a:endParaRPr lang="en-US" sz="1178" dirty="0"/>
          </a:p>
        </p:txBody>
      </p:sp>
      <p:sp>
        <p:nvSpPr>
          <p:cNvPr id="15" name="Text 9"/>
          <p:cNvSpPr/>
          <p:nvPr/>
        </p:nvSpPr>
        <p:spPr>
          <a:xfrm>
            <a:off x="6878726" y="2548099"/>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502765" y="3199406"/>
            <a:ext cx="1759674" cy="2056762"/>
          </a:xfrm>
          <a:prstGeom prst="rect">
            <a:avLst/>
          </a:prstGeom>
        </p:spPr>
      </p:pic>
      <p:pic>
        <p:nvPicPr>
          <p:cNvPr id="3" name="Image 1" descr="preencoded.png">    </p:cNvPr>
          <p:cNvPicPr>
            <a:picLocks noChangeAspect="1"/>
          </p:cNvPicPr>
          <p:nvPr/>
        </p:nvPicPr>
        <p:blipFill>
          <a:blip r:embed="rId2"/>
          <a:stretch>
            <a:fillRect/>
          </a:stretch>
        </p:blipFill>
        <p:spPr>
          <a:xfrm>
            <a:off x="6878726" y="1485438"/>
            <a:ext cx="1759674" cy="1302615"/>
          </a:xfrm>
          <a:prstGeom prst="rect">
            <a:avLst/>
          </a:prstGeom>
        </p:spPr>
      </p:pic>
      <p:pic>
        <p:nvPicPr>
          <p:cNvPr id="4" name="Image 2" descr="preencoded.png">    </p:cNvPr>
          <p:cNvPicPr>
            <a:picLocks noChangeAspect="1"/>
          </p:cNvPicPr>
          <p:nvPr/>
        </p:nvPicPr>
        <p:blipFill>
          <a:blip r:embed="rId3"/>
          <a:stretch>
            <a:fillRect/>
          </a:stretch>
        </p:blipFill>
        <p:spPr>
          <a:xfrm>
            <a:off x="4753406" y="1485438"/>
            <a:ext cx="1759674" cy="1302615"/>
          </a:xfrm>
          <a:prstGeom prst="rect">
            <a:avLst/>
          </a:prstGeom>
        </p:spPr>
      </p:pic>
      <p:pic>
        <p:nvPicPr>
          <p:cNvPr id="5" name="Image 3" descr="preencoded.png">    </p:cNvPr>
          <p:cNvPicPr>
            <a:picLocks noChangeAspect="1"/>
          </p:cNvPicPr>
          <p:nvPr/>
        </p:nvPicPr>
        <p:blipFill>
          <a:blip r:embed="rId4"/>
          <a:stretch>
            <a:fillRect/>
          </a:stretch>
        </p:blipFill>
        <p:spPr>
          <a:xfrm>
            <a:off x="2628086" y="1485438"/>
            <a:ext cx="1759674" cy="1051233"/>
          </a:xfrm>
          <a:prstGeom prst="rect">
            <a:avLst/>
          </a:prstGeom>
        </p:spPr>
      </p:pic>
      <p:pic>
        <p:nvPicPr>
          <p:cNvPr id="6" name="Image 4" descr="preencoded.png">    </p:cNvPr>
          <p:cNvPicPr>
            <a:picLocks noChangeAspect="1"/>
          </p:cNvPicPr>
          <p:nvPr/>
        </p:nvPicPr>
        <p:blipFill>
          <a:blip r:embed="rId5"/>
          <a:stretch>
            <a:fillRect/>
          </a:stretch>
        </p:blipFill>
        <p:spPr>
          <a:xfrm>
            <a:off x="502765" y="1485438"/>
            <a:ext cx="1759674" cy="1051233"/>
          </a:xfrm>
          <a:prstGeom prst="rect">
            <a:avLst/>
          </a:prstGeom>
        </p:spPr>
      </p:pic>
      <p:sp>
        <p:nvSpPr>
          <p:cNvPr id="7" name="Text 0"/>
          <p:cNvSpPr/>
          <p:nvPr/>
        </p:nvSpPr>
        <p:spPr>
          <a:xfrm>
            <a:off x="365646" y="228527"/>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MySQL中的数值类型包括整数类型和浮点数类型。下面是MySQL支持的数值类型以及它们的大小和描述：</a:t>
            </a:r>
            <a:endParaRPr lang="en-US" sz="1631" dirty="0"/>
          </a:p>
        </p:txBody>
      </p:sp>
      <p:sp>
        <p:nvSpPr>
          <p:cNvPr id="8" name="Text 1"/>
          <p:cNvSpPr/>
          <p:nvPr/>
        </p:nvSpPr>
        <p:spPr>
          <a:xfrm>
            <a:off x="365646" y="868411"/>
            <a:ext cx="8409873" cy="251381"/>
          </a:xfrm>
          <a:prstGeom prst="rect">
            <a:avLst/>
          </a:prstGeom>
          <a:noFill/>
          <a:ln/>
        </p:spPr>
        <p:txBody>
          <a:bodyPr wrap="square" lIns="0" tIns="0" rIns="0" bIns="0" rtlCol="0" anchor="t"/>
          <a:lstStyle/>
          <a:p>
            <a:pPr>
              <a:lnSpc>
                <a:spcPts val="1994"/>
              </a:lnSpc>
            </a:pPr>
            <a:r>
              <a:rPr lang="en-US" sz="1200" b="0" spc="-35" kern="0" dirty="0">
                <a:solidFill>
                  <a:srgbClr val="888888"/>
                </a:solidFill>
                <a:latin typeface="HarmonyOS Sans SC" pitchFamily="34" charset="0"/>
                <a:ea typeface="HarmonyOS Sans SC" pitchFamily="34" charset="-122"/>
                <a:cs typeface="HarmonyOS Sans SC" pitchFamily="34" charset="-120"/>
              </a:rPr>
              <a:t>整数类型</a:t>
            </a:r>
            <a:endParaRPr lang="en-US" sz="1178" dirty="0"/>
          </a:p>
        </p:txBody>
      </p:sp>
      <p:sp>
        <p:nvSpPr>
          <p:cNvPr id="9" name="Text 2"/>
          <p:cNvSpPr/>
          <p:nvPr/>
        </p:nvSpPr>
        <p:spPr>
          <a:xfrm>
            <a:off x="594176" y="1508291"/>
            <a:ext cx="1668264" cy="1005529"/>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TINYINT：1字节大小，有符号范围为-128到127，无符号范围为0到255。</a:t>
            </a:r>
            <a:endParaRPr lang="en-US" sz="1178" dirty="0"/>
          </a:p>
        </p:txBody>
      </p:sp>
      <p:sp>
        <p:nvSpPr>
          <p:cNvPr id="10" name="Text 3"/>
          <p:cNvSpPr/>
          <p:nvPr/>
        </p:nvSpPr>
        <p:spPr>
          <a:xfrm>
            <a:off x="502765" y="2582379"/>
            <a:ext cx="1759674" cy="0"/>
          </a:xfrm>
          <a:prstGeom prst="rect">
            <a:avLst/>
          </a:prstGeom>
          <a:noFill/>
          <a:ln/>
        </p:spPr>
        <p:txBody>
          <a:bodyPr wrap="square" lIns="0" tIns="0" rIns="0" bIns="0" rtlCol="0" anchor="t"/>
          <a:lstStyle/>
          <a:p>
            <a:endParaRPr lang="en-US" dirty="0"/>
          </a:p>
        </p:txBody>
      </p:sp>
      <p:sp>
        <p:nvSpPr>
          <p:cNvPr id="11" name="Text 4"/>
          <p:cNvSpPr/>
          <p:nvPr/>
        </p:nvSpPr>
        <p:spPr>
          <a:xfrm>
            <a:off x="2719498" y="1508291"/>
            <a:ext cx="1668262" cy="1005529"/>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SMALLINT：2字节大小，有符号范围为-32768到32767，无符号范围为0到65535。</a:t>
            </a:r>
            <a:endParaRPr lang="en-US" sz="1178" dirty="0"/>
          </a:p>
        </p:txBody>
      </p:sp>
      <p:sp>
        <p:nvSpPr>
          <p:cNvPr id="12" name="Text 5"/>
          <p:cNvSpPr/>
          <p:nvPr/>
        </p:nvSpPr>
        <p:spPr>
          <a:xfrm>
            <a:off x="2628086" y="2582379"/>
            <a:ext cx="1759674" cy="0"/>
          </a:xfrm>
          <a:prstGeom prst="rect">
            <a:avLst/>
          </a:prstGeom>
          <a:noFill/>
          <a:ln/>
        </p:spPr>
        <p:txBody>
          <a:bodyPr wrap="square" lIns="0" tIns="0" rIns="0" bIns="0" rtlCol="0" anchor="t"/>
          <a:lstStyle/>
          <a:p>
            <a:endParaRPr lang="en-US" dirty="0"/>
          </a:p>
        </p:txBody>
      </p:sp>
      <p:sp>
        <p:nvSpPr>
          <p:cNvPr id="13" name="Text 6"/>
          <p:cNvSpPr/>
          <p:nvPr/>
        </p:nvSpPr>
        <p:spPr>
          <a:xfrm>
            <a:off x="4844818" y="1508291"/>
            <a:ext cx="1668262" cy="125691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MEDIUMINT：3字节大小，有符号范围为-8388608到8388607，无符号范围为0到16777215。</a:t>
            </a:r>
            <a:endParaRPr lang="en-US" sz="1178" dirty="0"/>
          </a:p>
        </p:txBody>
      </p:sp>
      <p:sp>
        <p:nvSpPr>
          <p:cNvPr id="14" name="Text 7"/>
          <p:cNvSpPr/>
          <p:nvPr/>
        </p:nvSpPr>
        <p:spPr>
          <a:xfrm>
            <a:off x="4753406" y="2833760"/>
            <a:ext cx="1759674" cy="0"/>
          </a:xfrm>
          <a:prstGeom prst="rect">
            <a:avLst/>
          </a:prstGeom>
          <a:noFill/>
          <a:ln/>
        </p:spPr>
        <p:txBody>
          <a:bodyPr wrap="square" lIns="0" tIns="0" rIns="0" bIns="0" rtlCol="0" anchor="t"/>
          <a:lstStyle/>
          <a:p>
            <a:endParaRPr lang="en-US" dirty="0"/>
          </a:p>
        </p:txBody>
      </p:sp>
      <p:sp>
        <p:nvSpPr>
          <p:cNvPr id="15" name="Text 8"/>
          <p:cNvSpPr/>
          <p:nvPr/>
        </p:nvSpPr>
        <p:spPr>
          <a:xfrm>
            <a:off x="6970138" y="1508291"/>
            <a:ext cx="1668262" cy="125691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INT或INTEGER：4字节大小，有符号范围为-2147483648到2147483647，无符号范围为0到4294967295。</a:t>
            </a:r>
            <a:endParaRPr lang="en-US" sz="1178" dirty="0"/>
          </a:p>
        </p:txBody>
      </p:sp>
      <p:sp>
        <p:nvSpPr>
          <p:cNvPr id="16" name="Text 9"/>
          <p:cNvSpPr/>
          <p:nvPr/>
        </p:nvSpPr>
        <p:spPr>
          <a:xfrm>
            <a:off x="6878726" y="2833760"/>
            <a:ext cx="1759674" cy="0"/>
          </a:xfrm>
          <a:prstGeom prst="rect">
            <a:avLst/>
          </a:prstGeom>
          <a:noFill/>
          <a:ln/>
        </p:spPr>
        <p:txBody>
          <a:bodyPr wrap="square" lIns="0" tIns="0" rIns="0" bIns="0" rtlCol="0" anchor="t"/>
          <a:lstStyle/>
          <a:p>
            <a:endParaRPr lang="en-US" dirty="0"/>
          </a:p>
        </p:txBody>
      </p:sp>
      <p:sp>
        <p:nvSpPr>
          <p:cNvPr id="17" name="Text 10"/>
          <p:cNvSpPr/>
          <p:nvPr/>
        </p:nvSpPr>
        <p:spPr>
          <a:xfrm>
            <a:off x="594176" y="3222260"/>
            <a:ext cx="1668264" cy="201105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BIGINT：8字节大小，有符号范围为-9223372036854775808到9223372036854775807，无符号范围为0到18446744073709551615。</a:t>
            </a:r>
            <a:endParaRPr lang="en-US" sz="1178" dirty="0"/>
          </a:p>
        </p:txBody>
      </p:sp>
      <p:sp>
        <p:nvSpPr>
          <p:cNvPr id="18" name="Text 11"/>
          <p:cNvSpPr/>
          <p:nvPr/>
        </p:nvSpPr>
        <p:spPr>
          <a:xfrm>
            <a:off x="502765" y="5301874"/>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084403" y="1359749"/>
            <a:ext cx="639881" cy="639883"/>
          </a:xfrm>
          <a:prstGeom prst="rect">
            <a:avLst/>
          </a:prstGeom>
        </p:spPr>
      </p:pic>
      <p:pic>
        <p:nvPicPr>
          <p:cNvPr id="3" name="Image 1" descr="preencoded.png">    </p:cNvPr>
          <p:cNvPicPr>
            <a:picLocks noChangeAspect="1"/>
          </p:cNvPicPr>
          <p:nvPr/>
        </p:nvPicPr>
        <p:blipFill>
          <a:blip r:embed="rId2"/>
          <a:stretch>
            <a:fillRect/>
          </a:stretch>
        </p:blipFill>
        <p:spPr>
          <a:xfrm>
            <a:off x="4250641" y="1359749"/>
            <a:ext cx="639883" cy="639883"/>
          </a:xfrm>
          <a:prstGeom prst="rect">
            <a:avLst/>
          </a:prstGeom>
        </p:spPr>
      </p:pic>
      <p:pic>
        <p:nvPicPr>
          <p:cNvPr id="4" name="Image 2" descr="preencoded.png">    </p:cNvPr>
          <p:cNvPicPr>
            <a:picLocks noChangeAspect="1"/>
          </p:cNvPicPr>
          <p:nvPr/>
        </p:nvPicPr>
        <p:blipFill>
          <a:blip r:embed="rId3"/>
          <a:stretch>
            <a:fillRect/>
          </a:stretch>
        </p:blipFill>
        <p:spPr>
          <a:xfrm>
            <a:off x="1416881" y="1359749"/>
            <a:ext cx="639881" cy="639883"/>
          </a:xfrm>
          <a:prstGeom prst="rect">
            <a:avLst/>
          </a:prstGeom>
        </p:spPr>
      </p:pic>
      <p:sp>
        <p:nvSpPr>
          <p:cNvPr id="5"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浮点数类型：</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644452" y="2091041"/>
            <a:ext cx="2184739" cy="1005532"/>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FLOAT(M,D)：4字节大小，表示单精度浮点数，其中M是总位数，D是小数点后的位数，精度为大约7位。</a:t>
            </a:r>
            <a:endParaRPr lang="en-US" sz="1178" dirty="0"/>
          </a:p>
        </p:txBody>
      </p:sp>
      <p:sp>
        <p:nvSpPr>
          <p:cNvPr id="8" name="Text 3"/>
          <p:cNvSpPr/>
          <p:nvPr/>
        </p:nvSpPr>
        <p:spPr>
          <a:xfrm>
            <a:off x="644452" y="3187979"/>
            <a:ext cx="2184739" cy="0"/>
          </a:xfrm>
          <a:prstGeom prst="rect">
            <a:avLst/>
          </a:prstGeom>
          <a:noFill/>
          <a:ln/>
        </p:spPr>
        <p:txBody>
          <a:bodyPr wrap="square" lIns="0" tIns="0" rIns="0" bIns="0" rtlCol="0" anchor="t"/>
          <a:lstStyle/>
          <a:p>
            <a:endParaRPr lang="en-US" dirty="0"/>
          </a:p>
        </p:txBody>
      </p:sp>
      <p:sp>
        <p:nvSpPr>
          <p:cNvPr id="9" name="Text 4"/>
          <p:cNvSpPr/>
          <p:nvPr/>
        </p:nvSpPr>
        <p:spPr>
          <a:xfrm>
            <a:off x="3478213" y="2091041"/>
            <a:ext cx="2184737" cy="1005532"/>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DOUBLE(M,D)：8字节大小，表示双精度浮点数，其中M是总位数，D是小数点后的位数，精度为大约15位。</a:t>
            </a:r>
            <a:endParaRPr lang="en-US" sz="1178" dirty="0"/>
          </a:p>
        </p:txBody>
      </p:sp>
      <p:sp>
        <p:nvSpPr>
          <p:cNvPr id="10" name="Text 5"/>
          <p:cNvSpPr/>
          <p:nvPr/>
        </p:nvSpPr>
        <p:spPr>
          <a:xfrm>
            <a:off x="3478213" y="3187979"/>
            <a:ext cx="2184737" cy="0"/>
          </a:xfrm>
          <a:prstGeom prst="rect">
            <a:avLst/>
          </a:prstGeom>
          <a:noFill/>
          <a:ln/>
        </p:spPr>
        <p:txBody>
          <a:bodyPr wrap="square" lIns="0" tIns="0" rIns="0" bIns="0" rtlCol="0" anchor="t"/>
          <a:lstStyle/>
          <a:p>
            <a:endParaRPr lang="en-US" dirty="0"/>
          </a:p>
        </p:txBody>
      </p:sp>
      <p:sp>
        <p:nvSpPr>
          <p:cNvPr id="11" name="Text 6"/>
          <p:cNvSpPr/>
          <p:nvPr/>
        </p:nvSpPr>
        <p:spPr>
          <a:xfrm>
            <a:off x="6311973" y="2091041"/>
            <a:ext cx="2184739" cy="150829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DECIMAL(M,D)：对于MySQL5.7之前的版本，DECIMAL类型存储为字符串，对于MySQL5.7及以后的版本，DECIMAL类型存储为数字，其中M是总位数，D是小数点后的位数，精度为固定。</a:t>
            </a:r>
            <a:endParaRPr lang="en-US" sz="1178" dirty="0"/>
          </a:p>
        </p:txBody>
      </p:sp>
      <p:sp>
        <p:nvSpPr>
          <p:cNvPr id="12" name="Text 7"/>
          <p:cNvSpPr/>
          <p:nvPr/>
        </p:nvSpPr>
        <p:spPr>
          <a:xfrm>
            <a:off x="6311973" y="3690744"/>
            <a:ext cx="2184739" cy="205680"/>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选择标准：</a:t>
            </a:r>
            <a:endParaRPr lang="en-US" sz="997"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713969" y="2810906"/>
            <a:ext cx="5713228" cy="1371175"/>
          </a:xfrm>
          <a:prstGeom prst="rect">
            <a:avLst/>
          </a:prstGeom>
        </p:spPr>
      </p:pic>
      <p:pic>
        <p:nvPicPr>
          <p:cNvPr id="3" name="Image 1" descr="preencoded.png">    </p:cNvPr>
          <p:cNvPicPr>
            <a:picLocks noChangeAspect="1"/>
          </p:cNvPicPr>
          <p:nvPr/>
        </p:nvPicPr>
        <p:blipFill>
          <a:blip r:embed="rId2"/>
          <a:stretch>
            <a:fillRect/>
          </a:stretch>
        </p:blipFill>
        <p:spPr>
          <a:xfrm>
            <a:off x="7638586" y="3713598"/>
            <a:ext cx="34278" cy="457058"/>
          </a:xfrm>
          <a:prstGeom prst="rect">
            <a:avLst/>
          </a:prstGeom>
        </p:spPr>
      </p:pic>
      <p:pic>
        <p:nvPicPr>
          <p:cNvPr id="4" name="Image 2" descr="preencoded.png">    </p:cNvPr>
          <p:cNvPicPr>
            <a:picLocks noChangeAspect="1"/>
          </p:cNvPicPr>
          <p:nvPr/>
        </p:nvPicPr>
        <p:blipFill>
          <a:blip r:embed="rId3"/>
          <a:stretch>
            <a:fillRect/>
          </a:stretch>
        </p:blipFill>
        <p:spPr>
          <a:xfrm>
            <a:off x="7198669" y="788422"/>
            <a:ext cx="914116" cy="914116"/>
          </a:xfrm>
          <a:prstGeom prst="rect">
            <a:avLst/>
          </a:prstGeom>
        </p:spPr>
      </p:pic>
      <p:pic>
        <p:nvPicPr>
          <p:cNvPr id="5" name="Image 3" descr="preencoded.png">    </p:cNvPr>
          <p:cNvPicPr>
            <a:picLocks noChangeAspect="1"/>
          </p:cNvPicPr>
          <p:nvPr/>
        </p:nvPicPr>
        <p:blipFill>
          <a:blip r:embed="rId4"/>
          <a:stretch>
            <a:fillRect/>
          </a:stretch>
        </p:blipFill>
        <p:spPr>
          <a:xfrm>
            <a:off x="5604677" y="2513818"/>
            <a:ext cx="34278" cy="457058"/>
          </a:xfrm>
          <a:prstGeom prst="rect">
            <a:avLst/>
          </a:prstGeom>
        </p:spPr>
      </p:pic>
      <p:pic>
        <p:nvPicPr>
          <p:cNvPr id="6" name="Image 4" descr="preencoded.png">    </p:cNvPr>
          <p:cNvPicPr>
            <a:picLocks noChangeAspect="1"/>
          </p:cNvPicPr>
          <p:nvPr/>
        </p:nvPicPr>
        <p:blipFill>
          <a:blip r:embed="rId5"/>
          <a:stretch>
            <a:fillRect/>
          </a:stretch>
        </p:blipFill>
        <p:spPr>
          <a:xfrm>
            <a:off x="5164758" y="845553"/>
            <a:ext cx="914116" cy="914116"/>
          </a:xfrm>
          <a:prstGeom prst="rect">
            <a:avLst/>
          </a:prstGeom>
        </p:spPr>
      </p:pic>
      <p:pic>
        <p:nvPicPr>
          <p:cNvPr id="7" name="Image 5" descr="preencoded.png">    </p:cNvPr>
          <p:cNvPicPr>
            <a:picLocks noChangeAspect="1"/>
          </p:cNvPicPr>
          <p:nvPr/>
        </p:nvPicPr>
        <p:blipFill>
          <a:blip r:embed="rId6"/>
          <a:stretch>
            <a:fillRect/>
          </a:stretch>
        </p:blipFill>
        <p:spPr>
          <a:xfrm>
            <a:off x="3502209" y="2513818"/>
            <a:ext cx="34278" cy="457058"/>
          </a:xfrm>
          <a:prstGeom prst="rect">
            <a:avLst/>
          </a:prstGeom>
        </p:spPr>
      </p:pic>
      <p:pic>
        <p:nvPicPr>
          <p:cNvPr id="8" name="Image 6" descr="preencoded.png">    </p:cNvPr>
          <p:cNvPicPr>
            <a:picLocks noChangeAspect="1"/>
          </p:cNvPicPr>
          <p:nvPr/>
        </p:nvPicPr>
        <p:blipFill>
          <a:blip r:embed="rId7"/>
          <a:stretch>
            <a:fillRect/>
          </a:stretch>
        </p:blipFill>
        <p:spPr>
          <a:xfrm>
            <a:off x="3062292" y="845553"/>
            <a:ext cx="914116" cy="914116"/>
          </a:xfrm>
          <a:prstGeom prst="rect">
            <a:avLst/>
          </a:prstGeom>
        </p:spPr>
      </p:pic>
      <p:pic>
        <p:nvPicPr>
          <p:cNvPr id="9" name="Image 7" descr="preencoded.png">    </p:cNvPr>
          <p:cNvPicPr>
            <a:picLocks noChangeAspect="1"/>
          </p:cNvPicPr>
          <p:nvPr/>
        </p:nvPicPr>
        <p:blipFill>
          <a:blip r:embed="rId8"/>
          <a:stretch>
            <a:fillRect/>
          </a:stretch>
        </p:blipFill>
        <p:spPr>
          <a:xfrm>
            <a:off x="1468300" y="3085140"/>
            <a:ext cx="34280" cy="457058"/>
          </a:xfrm>
          <a:prstGeom prst="rect">
            <a:avLst/>
          </a:prstGeom>
        </p:spPr>
      </p:pic>
      <p:pic>
        <p:nvPicPr>
          <p:cNvPr id="10" name="Image 8" descr="preencoded.png">    </p:cNvPr>
          <p:cNvPicPr>
            <a:picLocks noChangeAspect="1"/>
          </p:cNvPicPr>
          <p:nvPr/>
        </p:nvPicPr>
        <p:blipFill>
          <a:blip r:embed="rId9"/>
          <a:stretch>
            <a:fillRect/>
          </a:stretch>
        </p:blipFill>
        <p:spPr>
          <a:xfrm>
            <a:off x="1028381" y="1416876"/>
            <a:ext cx="914116" cy="914116"/>
          </a:xfrm>
          <a:prstGeom prst="rect">
            <a:avLst/>
          </a:prstGeom>
        </p:spPr>
      </p:pic>
      <p:sp>
        <p:nvSpPr>
          <p:cNvPr id="11" name="Text 0"/>
          <p:cNvSpPr/>
          <p:nvPr/>
        </p:nvSpPr>
        <p:spPr>
          <a:xfrm>
            <a:off x="365646" y="228527"/>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选择标准</a:t>
            </a:r>
            <a:endParaRPr lang="en-US" sz="1631" dirty="0"/>
          </a:p>
        </p:txBody>
      </p:sp>
      <p:sp>
        <p:nvSpPr>
          <p:cNvPr id="12"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3" name="Text 2"/>
          <p:cNvSpPr/>
          <p:nvPr/>
        </p:nvSpPr>
        <p:spPr>
          <a:xfrm>
            <a:off x="1713969" y="2948021"/>
            <a:ext cx="5713228" cy="594178"/>
          </a:xfrm>
          <a:prstGeom prst="rect">
            <a:avLst/>
          </a:prstGeom>
          <a:noFill/>
          <a:ln/>
        </p:spPr>
        <p:txBody>
          <a:bodyPr wrap="square" lIns="0" tIns="0" rIns="0" bIns="0" rtlCol="0" anchor="t"/>
          <a:lstStyle/>
          <a:p>
            <a:pPr algn="ct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如果需要存储小的整数值，则可以选择TINYINT或SMALLINT类型。</a:t>
            </a:r>
            <a:endParaRPr lang="en-US" sz="1631" dirty="0"/>
          </a:p>
        </p:txBody>
      </p:sp>
      <p:sp>
        <p:nvSpPr>
          <p:cNvPr id="14" name="Text 3"/>
          <p:cNvSpPr/>
          <p:nvPr/>
        </p:nvSpPr>
        <p:spPr>
          <a:xfrm>
            <a:off x="1713969" y="3542198"/>
            <a:ext cx="5713228" cy="0"/>
          </a:xfrm>
          <a:prstGeom prst="rect">
            <a:avLst/>
          </a:prstGeom>
          <a:noFill/>
          <a:ln/>
        </p:spPr>
        <p:txBody>
          <a:bodyPr wrap="square" lIns="0" tIns="0" rIns="0" bIns="0" rtlCol="0" anchor="t"/>
          <a:lstStyle/>
          <a:p>
            <a:endParaRPr lang="en-US" dirty="0"/>
          </a:p>
        </p:txBody>
      </p:sp>
      <p:sp>
        <p:nvSpPr>
          <p:cNvPr id="15" name="Text 4"/>
          <p:cNvSpPr/>
          <p:nvPr/>
        </p:nvSpPr>
        <p:spPr>
          <a:xfrm>
            <a:off x="571323" y="2239583"/>
            <a:ext cx="1828233" cy="75414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如果需要存储较大的整数值，则可以选择MEDIUMINT或INT类型。</a:t>
            </a:r>
            <a:endParaRPr lang="en-US" sz="1178" dirty="0"/>
          </a:p>
        </p:txBody>
      </p:sp>
      <p:sp>
        <p:nvSpPr>
          <p:cNvPr id="16" name="Text 5"/>
          <p:cNvSpPr/>
          <p:nvPr/>
        </p:nvSpPr>
        <p:spPr>
          <a:xfrm>
            <a:off x="571323" y="2993733"/>
            <a:ext cx="1828233" cy="0"/>
          </a:xfrm>
          <a:prstGeom prst="rect">
            <a:avLst/>
          </a:prstGeom>
          <a:noFill/>
          <a:ln/>
        </p:spPr>
        <p:txBody>
          <a:bodyPr wrap="square" lIns="0" tIns="0" rIns="0" bIns="0" rtlCol="0" anchor="t"/>
          <a:lstStyle/>
          <a:p>
            <a:endParaRPr lang="en-US" dirty="0"/>
          </a:p>
        </p:txBody>
      </p:sp>
      <p:sp>
        <p:nvSpPr>
          <p:cNvPr id="17" name="Text 6"/>
          <p:cNvSpPr/>
          <p:nvPr/>
        </p:nvSpPr>
        <p:spPr>
          <a:xfrm>
            <a:off x="2605232" y="1668260"/>
            <a:ext cx="1828233" cy="75414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如果需要存储非常大的整数值，则可以选择BIGINT类型。</a:t>
            </a:r>
            <a:endParaRPr lang="en-US" sz="1178" dirty="0"/>
          </a:p>
        </p:txBody>
      </p:sp>
      <p:sp>
        <p:nvSpPr>
          <p:cNvPr id="18" name="Text 7"/>
          <p:cNvSpPr/>
          <p:nvPr/>
        </p:nvSpPr>
        <p:spPr>
          <a:xfrm>
            <a:off x="2605232" y="2422410"/>
            <a:ext cx="1828233" cy="0"/>
          </a:xfrm>
          <a:prstGeom prst="rect">
            <a:avLst/>
          </a:prstGeom>
          <a:noFill/>
          <a:ln/>
        </p:spPr>
        <p:txBody>
          <a:bodyPr wrap="square" lIns="0" tIns="0" rIns="0" bIns="0" rtlCol="0" anchor="t"/>
          <a:lstStyle/>
          <a:p>
            <a:endParaRPr lang="en-US" dirty="0"/>
          </a:p>
        </p:txBody>
      </p:sp>
      <p:sp>
        <p:nvSpPr>
          <p:cNvPr id="19" name="Text 8"/>
          <p:cNvSpPr/>
          <p:nvPr/>
        </p:nvSpPr>
        <p:spPr>
          <a:xfrm>
            <a:off x="4707701" y="1668260"/>
            <a:ext cx="1828233" cy="75414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如果需要存储具有固定精度的小数值，则可以选择DECIMAL类型。</a:t>
            </a:r>
            <a:endParaRPr lang="en-US" sz="1178" dirty="0"/>
          </a:p>
        </p:txBody>
      </p:sp>
      <p:sp>
        <p:nvSpPr>
          <p:cNvPr id="20" name="Text 9"/>
          <p:cNvSpPr/>
          <p:nvPr/>
        </p:nvSpPr>
        <p:spPr>
          <a:xfrm>
            <a:off x="4707701" y="2422410"/>
            <a:ext cx="1828233" cy="0"/>
          </a:xfrm>
          <a:prstGeom prst="rect">
            <a:avLst/>
          </a:prstGeom>
          <a:noFill/>
          <a:ln/>
        </p:spPr>
        <p:txBody>
          <a:bodyPr wrap="square" lIns="0" tIns="0" rIns="0" bIns="0" rtlCol="0" anchor="t"/>
          <a:lstStyle/>
          <a:p>
            <a:endParaRPr lang="en-US" dirty="0"/>
          </a:p>
        </p:txBody>
      </p:sp>
      <p:sp>
        <p:nvSpPr>
          <p:cNvPr id="21" name="Text 10"/>
          <p:cNvSpPr/>
          <p:nvPr/>
        </p:nvSpPr>
        <p:spPr>
          <a:xfrm>
            <a:off x="6741609" y="1611130"/>
            <a:ext cx="1828233" cy="201105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如果需要存储具有浮点精度的小数值，则可以选择FLOAT或DOUBLE类型。其中，FLOAT类型通常用于存储具有较小范围和精度要求的值，而DOUBLE类型用于存储具有较大范围和更高精度要求的值。</a:t>
            </a:r>
            <a:endParaRPr lang="en-US" sz="1178" dirty="0"/>
          </a:p>
        </p:txBody>
      </p:sp>
      <p:sp>
        <p:nvSpPr>
          <p:cNvPr id="22" name="Text 11"/>
          <p:cNvSpPr/>
          <p:nvPr/>
        </p:nvSpPr>
        <p:spPr>
          <a:xfrm>
            <a:off x="6741609" y="3622187"/>
            <a:ext cx="1828233" cy="0"/>
          </a:xfrm>
          <a:prstGeom prst="rect">
            <a:avLst/>
          </a:prstGeom>
          <a:noFill/>
          <a:ln/>
        </p:spPr>
        <p:txBody>
          <a:bodyPr wrap="square" lIns="0" tIns="0" rIns="0" bIns="0" rtlCol="0" anchor="t"/>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2086471"/>
            <a:ext cx="3656466" cy="900406"/>
          </a:xfrm>
          <a:prstGeom prst="rect">
            <a:avLst/>
          </a:prstGeom>
        </p:spPr>
      </p:pic>
      <p:pic>
        <p:nvPicPr>
          <p:cNvPr id="3" name="Image 1" descr="preencoded.png">    </p:cNvPr>
          <p:cNvPicPr>
            <a:picLocks noChangeAspect="1"/>
          </p:cNvPicPr>
          <p:nvPr/>
        </p:nvPicPr>
        <p:blipFill>
          <a:blip r:embed="rId2"/>
          <a:stretch>
            <a:fillRect/>
          </a:stretch>
        </p:blipFill>
        <p:spPr>
          <a:xfrm>
            <a:off x="731295" y="2086471"/>
            <a:ext cx="3656466" cy="900406"/>
          </a:xfrm>
          <a:prstGeom prst="rect">
            <a:avLst/>
          </a:prstGeom>
        </p:spPr>
      </p:pic>
      <p:sp>
        <p:nvSpPr>
          <p:cNvPr id="4"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固定长度字符串类型：</a:t>
            </a:r>
            <a:endParaRPr lang="en-US" sz="1631" dirty="0"/>
          </a:p>
        </p:txBody>
      </p:sp>
      <p:sp>
        <p:nvSpPr>
          <p:cNvPr id="5"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2246440"/>
            <a:ext cx="3272537" cy="25137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CHAR(M)：最多存储M个字符的固定长度字符串。</a:t>
            </a:r>
            <a:endParaRPr lang="en-US" sz="1178" dirty="0"/>
          </a:p>
        </p:txBody>
      </p:sp>
      <p:sp>
        <p:nvSpPr>
          <p:cNvPr id="7" name="Text 3"/>
          <p:cNvSpPr/>
          <p:nvPr/>
        </p:nvSpPr>
        <p:spPr>
          <a:xfrm>
            <a:off x="923258" y="2543533"/>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2246440"/>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BINARY(M)：最多存储M个字节的固定长度二进制数据。</a:t>
            </a:r>
            <a:endParaRPr lang="en-US" sz="1178" dirty="0"/>
          </a:p>
        </p:txBody>
      </p:sp>
      <p:sp>
        <p:nvSpPr>
          <p:cNvPr id="9" name="Text 5"/>
          <p:cNvSpPr/>
          <p:nvPr/>
        </p:nvSpPr>
        <p:spPr>
          <a:xfrm>
            <a:off x="4945371" y="2794909"/>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5361287"/>
            <a:ext cx="3656466" cy="900406"/>
          </a:xfrm>
          <a:prstGeom prst="rect">
            <a:avLst/>
          </a:prstGeom>
        </p:spPr>
      </p:pic>
      <p:pic>
        <p:nvPicPr>
          <p:cNvPr id="3" name="Image 1" descr="preencoded.png">    </p:cNvPr>
          <p:cNvPicPr>
            <a:picLocks noChangeAspect="1"/>
          </p:cNvPicPr>
          <p:nvPr/>
        </p:nvPicPr>
        <p:blipFill>
          <a:blip r:embed="rId2"/>
          <a:stretch>
            <a:fillRect/>
          </a:stretch>
        </p:blipFill>
        <p:spPr>
          <a:xfrm>
            <a:off x="731295" y="5361287"/>
            <a:ext cx="3656466" cy="900406"/>
          </a:xfrm>
          <a:prstGeom prst="rect">
            <a:avLst/>
          </a:prstGeom>
        </p:spPr>
      </p:pic>
      <p:pic>
        <p:nvPicPr>
          <p:cNvPr id="4" name="Image 2" descr="preencoded.png">    </p:cNvPr>
          <p:cNvPicPr>
            <a:picLocks noChangeAspect="1"/>
          </p:cNvPicPr>
          <p:nvPr/>
        </p:nvPicPr>
        <p:blipFill>
          <a:blip r:embed="rId3"/>
          <a:stretch>
            <a:fillRect/>
          </a:stretch>
        </p:blipFill>
        <p:spPr>
          <a:xfrm>
            <a:off x="4753406" y="4232356"/>
            <a:ext cx="3656466" cy="900399"/>
          </a:xfrm>
          <a:prstGeom prst="rect">
            <a:avLst/>
          </a:prstGeom>
        </p:spPr>
      </p:pic>
      <p:pic>
        <p:nvPicPr>
          <p:cNvPr id="5" name="Image 3" descr="preencoded.png">    </p:cNvPr>
          <p:cNvPicPr>
            <a:picLocks noChangeAspect="1"/>
          </p:cNvPicPr>
          <p:nvPr/>
        </p:nvPicPr>
        <p:blipFill>
          <a:blip r:embed="rId4"/>
          <a:stretch>
            <a:fillRect/>
          </a:stretch>
        </p:blipFill>
        <p:spPr>
          <a:xfrm>
            <a:off x="731295" y="4232356"/>
            <a:ext cx="3656466" cy="900399"/>
          </a:xfrm>
          <a:prstGeom prst="rect">
            <a:avLst/>
          </a:prstGeom>
        </p:spPr>
      </p:pic>
      <p:pic>
        <p:nvPicPr>
          <p:cNvPr id="6" name="Image 4" descr="preencoded.png">    </p:cNvPr>
          <p:cNvPicPr>
            <a:picLocks noChangeAspect="1"/>
          </p:cNvPicPr>
          <p:nvPr/>
        </p:nvPicPr>
        <p:blipFill>
          <a:blip r:embed="rId5"/>
          <a:stretch>
            <a:fillRect/>
          </a:stretch>
        </p:blipFill>
        <p:spPr>
          <a:xfrm>
            <a:off x="4753406" y="3103424"/>
            <a:ext cx="3656466" cy="900406"/>
          </a:xfrm>
          <a:prstGeom prst="rect">
            <a:avLst/>
          </a:prstGeom>
        </p:spPr>
      </p:pic>
      <p:pic>
        <p:nvPicPr>
          <p:cNvPr id="7" name="Image 5" descr="preencoded.png">    </p:cNvPr>
          <p:cNvPicPr>
            <a:picLocks noChangeAspect="1"/>
          </p:cNvPicPr>
          <p:nvPr/>
        </p:nvPicPr>
        <p:blipFill>
          <a:blip r:embed="rId6"/>
          <a:stretch>
            <a:fillRect/>
          </a:stretch>
        </p:blipFill>
        <p:spPr>
          <a:xfrm>
            <a:off x="731295" y="3103424"/>
            <a:ext cx="3656466" cy="900406"/>
          </a:xfrm>
          <a:prstGeom prst="rect">
            <a:avLst/>
          </a:prstGeom>
        </p:spPr>
      </p:pic>
      <p:pic>
        <p:nvPicPr>
          <p:cNvPr id="8" name="Image 6" descr="preencoded.png">    </p:cNvPr>
          <p:cNvPicPr>
            <a:picLocks noChangeAspect="1"/>
          </p:cNvPicPr>
          <p:nvPr/>
        </p:nvPicPr>
        <p:blipFill>
          <a:blip r:embed="rId7"/>
          <a:stretch>
            <a:fillRect/>
          </a:stretch>
        </p:blipFill>
        <p:spPr>
          <a:xfrm>
            <a:off x="4753406" y="1974493"/>
            <a:ext cx="3656466" cy="900406"/>
          </a:xfrm>
          <a:prstGeom prst="rect">
            <a:avLst/>
          </a:prstGeom>
        </p:spPr>
      </p:pic>
      <p:pic>
        <p:nvPicPr>
          <p:cNvPr id="9" name="Image 7" descr="preencoded.png">    </p:cNvPr>
          <p:cNvPicPr>
            <a:picLocks noChangeAspect="1"/>
          </p:cNvPicPr>
          <p:nvPr/>
        </p:nvPicPr>
        <p:blipFill>
          <a:blip r:embed="rId8"/>
          <a:stretch>
            <a:fillRect/>
          </a:stretch>
        </p:blipFill>
        <p:spPr>
          <a:xfrm>
            <a:off x="731295" y="1974493"/>
            <a:ext cx="3656466" cy="900406"/>
          </a:xfrm>
          <a:prstGeom prst="rect">
            <a:avLst/>
          </a:prstGeom>
        </p:spPr>
      </p:pic>
      <p:pic>
        <p:nvPicPr>
          <p:cNvPr id="10" name="Image 8" descr="preencoded.png">    </p:cNvPr>
          <p:cNvPicPr>
            <a:picLocks noChangeAspect="1"/>
          </p:cNvPicPr>
          <p:nvPr/>
        </p:nvPicPr>
        <p:blipFill>
          <a:blip r:embed="rId9"/>
          <a:stretch>
            <a:fillRect/>
          </a:stretch>
        </p:blipFill>
        <p:spPr>
          <a:xfrm>
            <a:off x="4753406" y="845553"/>
            <a:ext cx="3656466" cy="900406"/>
          </a:xfrm>
          <a:prstGeom prst="rect">
            <a:avLst/>
          </a:prstGeom>
        </p:spPr>
      </p:pic>
      <p:pic>
        <p:nvPicPr>
          <p:cNvPr id="11" name="Image 9" descr="preencoded.png">    </p:cNvPr>
          <p:cNvPicPr>
            <a:picLocks noChangeAspect="1"/>
          </p:cNvPicPr>
          <p:nvPr/>
        </p:nvPicPr>
        <p:blipFill>
          <a:blip r:embed="rId10"/>
          <a:stretch>
            <a:fillRect/>
          </a:stretch>
        </p:blipFill>
        <p:spPr>
          <a:xfrm>
            <a:off x="731295" y="845553"/>
            <a:ext cx="3656466" cy="900406"/>
          </a:xfrm>
          <a:prstGeom prst="rect">
            <a:avLst/>
          </a:prstGeom>
        </p:spPr>
      </p:pic>
      <p:sp>
        <p:nvSpPr>
          <p:cNvPr id="12"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可变长度字符串类型：</a:t>
            </a:r>
            <a:endParaRPr lang="en-US" sz="1631" dirty="0"/>
          </a:p>
        </p:txBody>
      </p:sp>
      <p:sp>
        <p:nvSpPr>
          <p:cNvPr id="13"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4" name="Text 2"/>
          <p:cNvSpPr/>
          <p:nvPr/>
        </p:nvSpPr>
        <p:spPr>
          <a:xfrm>
            <a:off x="923258" y="1005522"/>
            <a:ext cx="3272537" cy="50277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VARCHAR(M)：最多存储M个字符的可变长度字符串。</a:t>
            </a:r>
            <a:endParaRPr lang="en-US" sz="1178" dirty="0"/>
          </a:p>
        </p:txBody>
      </p:sp>
      <p:sp>
        <p:nvSpPr>
          <p:cNvPr id="15" name="Text 3"/>
          <p:cNvSpPr/>
          <p:nvPr/>
        </p:nvSpPr>
        <p:spPr>
          <a:xfrm>
            <a:off x="923258" y="1553999"/>
            <a:ext cx="3272537" cy="0"/>
          </a:xfrm>
          <a:prstGeom prst="rect">
            <a:avLst/>
          </a:prstGeom>
          <a:noFill/>
          <a:ln/>
        </p:spPr>
        <p:txBody>
          <a:bodyPr wrap="square" lIns="0" tIns="0" rIns="0" bIns="0" rtlCol="0" anchor="t"/>
          <a:lstStyle/>
          <a:p>
            <a:endParaRPr lang="en-US" dirty="0"/>
          </a:p>
        </p:txBody>
      </p:sp>
      <p:sp>
        <p:nvSpPr>
          <p:cNvPr id="16" name="Text 4"/>
          <p:cNvSpPr/>
          <p:nvPr/>
        </p:nvSpPr>
        <p:spPr>
          <a:xfrm>
            <a:off x="4945371" y="1005522"/>
            <a:ext cx="3272537" cy="50277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VARBINARY(M)：最多存储M个字节的可变长度二进制数据。</a:t>
            </a:r>
            <a:endParaRPr lang="en-US" sz="1178" dirty="0"/>
          </a:p>
        </p:txBody>
      </p:sp>
      <p:sp>
        <p:nvSpPr>
          <p:cNvPr id="17" name="Text 5"/>
          <p:cNvSpPr/>
          <p:nvPr/>
        </p:nvSpPr>
        <p:spPr>
          <a:xfrm>
            <a:off x="4945371" y="1553999"/>
            <a:ext cx="3272537" cy="0"/>
          </a:xfrm>
          <a:prstGeom prst="rect">
            <a:avLst/>
          </a:prstGeom>
          <a:noFill/>
          <a:ln/>
        </p:spPr>
        <p:txBody>
          <a:bodyPr wrap="square" lIns="0" tIns="0" rIns="0" bIns="0" rtlCol="0" anchor="t"/>
          <a:lstStyle/>
          <a:p>
            <a:endParaRPr lang="en-US" dirty="0"/>
          </a:p>
        </p:txBody>
      </p:sp>
      <p:sp>
        <p:nvSpPr>
          <p:cNvPr id="18" name="Text 6"/>
          <p:cNvSpPr/>
          <p:nvPr/>
        </p:nvSpPr>
        <p:spPr>
          <a:xfrm>
            <a:off x="923258" y="2134462"/>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TINYBLOB：最多存储255个字节的可变长度二进制数据。</a:t>
            </a:r>
            <a:endParaRPr lang="en-US" sz="1178" dirty="0"/>
          </a:p>
        </p:txBody>
      </p:sp>
      <p:sp>
        <p:nvSpPr>
          <p:cNvPr id="19" name="Text 7"/>
          <p:cNvSpPr/>
          <p:nvPr/>
        </p:nvSpPr>
        <p:spPr>
          <a:xfrm>
            <a:off x="923258" y="2682931"/>
            <a:ext cx="3272537" cy="0"/>
          </a:xfrm>
          <a:prstGeom prst="rect">
            <a:avLst/>
          </a:prstGeom>
          <a:noFill/>
          <a:ln/>
        </p:spPr>
        <p:txBody>
          <a:bodyPr wrap="square" lIns="0" tIns="0" rIns="0" bIns="0" rtlCol="0" anchor="t"/>
          <a:lstStyle/>
          <a:p>
            <a:endParaRPr lang="en-US" dirty="0"/>
          </a:p>
        </p:txBody>
      </p:sp>
      <p:sp>
        <p:nvSpPr>
          <p:cNvPr id="20" name="Text 8"/>
          <p:cNvSpPr/>
          <p:nvPr/>
        </p:nvSpPr>
        <p:spPr>
          <a:xfrm>
            <a:off x="4945371" y="2134462"/>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BLOB：最多存储65,535个字节的可变长度二进制数据。</a:t>
            </a:r>
            <a:endParaRPr lang="en-US" sz="1178" dirty="0"/>
          </a:p>
        </p:txBody>
      </p:sp>
      <p:sp>
        <p:nvSpPr>
          <p:cNvPr id="21" name="Text 9"/>
          <p:cNvSpPr/>
          <p:nvPr/>
        </p:nvSpPr>
        <p:spPr>
          <a:xfrm>
            <a:off x="4945371" y="2682931"/>
            <a:ext cx="3272537" cy="0"/>
          </a:xfrm>
          <a:prstGeom prst="rect">
            <a:avLst/>
          </a:prstGeom>
          <a:noFill/>
          <a:ln/>
        </p:spPr>
        <p:txBody>
          <a:bodyPr wrap="square" lIns="0" tIns="0" rIns="0" bIns="0" rtlCol="0" anchor="t"/>
          <a:lstStyle/>
          <a:p>
            <a:endParaRPr lang="en-US" dirty="0"/>
          </a:p>
        </p:txBody>
      </p:sp>
      <p:sp>
        <p:nvSpPr>
          <p:cNvPr id="22" name="Text 10"/>
          <p:cNvSpPr/>
          <p:nvPr/>
        </p:nvSpPr>
        <p:spPr>
          <a:xfrm>
            <a:off x="923258" y="3263393"/>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MEDIUMBLOB：最多存储16,777,215个字节的可变长度二进制数据。</a:t>
            </a:r>
            <a:endParaRPr lang="en-US" sz="1178" dirty="0"/>
          </a:p>
        </p:txBody>
      </p:sp>
      <p:sp>
        <p:nvSpPr>
          <p:cNvPr id="23" name="Text 11"/>
          <p:cNvSpPr/>
          <p:nvPr/>
        </p:nvSpPr>
        <p:spPr>
          <a:xfrm>
            <a:off x="923258" y="3811862"/>
            <a:ext cx="3272537" cy="0"/>
          </a:xfrm>
          <a:prstGeom prst="rect">
            <a:avLst/>
          </a:prstGeom>
          <a:noFill/>
          <a:ln/>
        </p:spPr>
        <p:txBody>
          <a:bodyPr wrap="square" lIns="0" tIns="0" rIns="0" bIns="0" rtlCol="0" anchor="t"/>
          <a:lstStyle/>
          <a:p>
            <a:endParaRPr lang="en-US" dirty="0"/>
          </a:p>
        </p:txBody>
      </p:sp>
      <p:sp>
        <p:nvSpPr>
          <p:cNvPr id="24" name="Text 12"/>
          <p:cNvSpPr/>
          <p:nvPr/>
        </p:nvSpPr>
        <p:spPr>
          <a:xfrm>
            <a:off x="4945371" y="3263393"/>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LONGBLOB：最多存储4GB的可变长度二进制数据。</a:t>
            </a:r>
            <a:endParaRPr lang="en-US" sz="1178" dirty="0"/>
          </a:p>
        </p:txBody>
      </p:sp>
      <p:sp>
        <p:nvSpPr>
          <p:cNvPr id="25" name="Text 13"/>
          <p:cNvSpPr/>
          <p:nvPr/>
        </p:nvSpPr>
        <p:spPr>
          <a:xfrm>
            <a:off x="4945371" y="3811862"/>
            <a:ext cx="3272537" cy="0"/>
          </a:xfrm>
          <a:prstGeom prst="rect">
            <a:avLst/>
          </a:prstGeom>
          <a:noFill/>
          <a:ln/>
        </p:spPr>
        <p:txBody>
          <a:bodyPr wrap="square" lIns="0" tIns="0" rIns="0" bIns="0" rtlCol="0" anchor="t"/>
          <a:lstStyle/>
          <a:p>
            <a:endParaRPr lang="en-US" dirty="0"/>
          </a:p>
        </p:txBody>
      </p:sp>
      <p:sp>
        <p:nvSpPr>
          <p:cNvPr id="26" name="Text 14"/>
          <p:cNvSpPr/>
          <p:nvPr/>
        </p:nvSpPr>
        <p:spPr>
          <a:xfrm>
            <a:off x="923258" y="4392325"/>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TINYTEXT：最多存储255个字符的可变长度字符串。</a:t>
            </a:r>
            <a:endParaRPr lang="en-US" sz="1178" dirty="0"/>
          </a:p>
        </p:txBody>
      </p:sp>
      <p:sp>
        <p:nvSpPr>
          <p:cNvPr id="27" name="Text 15"/>
          <p:cNvSpPr/>
          <p:nvPr/>
        </p:nvSpPr>
        <p:spPr>
          <a:xfrm>
            <a:off x="923258" y="4940794"/>
            <a:ext cx="3272537" cy="0"/>
          </a:xfrm>
          <a:prstGeom prst="rect">
            <a:avLst/>
          </a:prstGeom>
          <a:noFill/>
          <a:ln/>
        </p:spPr>
        <p:txBody>
          <a:bodyPr wrap="square" lIns="0" tIns="0" rIns="0" bIns="0" rtlCol="0" anchor="t"/>
          <a:lstStyle/>
          <a:p>
            <a:endParaRPr lang="en-US" dirty="0"/>
          </a:p>
        </p:txBody>
      </p:sp>
      <p:sp>
        <p:nvSpPr>
          <p:cNvPr id="28" name="Text 16"/>
          <p:cNvSpPr/>
          <p:nvPr/>
        </p:nvSpPr>
        <p:spPr>
          <a:xfrm>
            <a:off x="4945371" y="4392325"/>
            <a:ext cx="3272537" cy="2513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TEXT：最多存储65,535个字符的可变长度字符串。</a:t>
            </a:r>
            <a:endParaRPr lang="en-US" sz="1178" dirty="0"/>
          </a:p>
        </p:txBody>
      </p:sp>
      <p:sp>
        <p:nvSpPr>
          <p:cNvPr id="29" name="Text 17"/>
          <p:cNvSpPr/>
          <p:nvPr/>
        </p:nvSpPr>
        <p:spPr>
          <a:xfrm>
            <a:off x="4945371" y="4689418"/>
            <a:ext cx="3272537" cy="0"/>
          </a:xfrm>
          <a:prstGeom prst="rect">
            <a:avLst/>
          </a:prstGeom>
          <a:noFill/>
          <a:ln/>
        </p:spPr>
        <p:txBody>
          <a:bodyPr wrap="square" lIns="0" tIns="0" rIns="0" bIns="0" rtlCol="0" anchor="t"/>
          <a:lstStyle/>
          <a:p>
            <a:endParaRPr lang="en-US" dirty="0"/>
          </a:p>
        </p:txBody>
      </p:sp>
      <p:sp>
        <p:nvSpPr>
          <p:cNvPr id="30" name="Text 18"/>
          <p:cNvSpPr/>
          <p:nvPr/>
        </p:nvSpPr>
        <p:spPr>
          <a:xfrm>
            <a:off x="923258" y="5521265"/>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MEDIUMTEXT：最多存储16,777,215个字符的可变长度字符串。</a:t>
            </a:r>
            <a:endParaRPr lang="en-US" sz="1178" dirty="0"/>
          </a:p>
        </p:txBody>
      </p:sp>
      <p:sp>
        <p:nvSpPr>
          <p:cNvPr id="31" name="Text 19"/>
          <p:cNvSpPr/>
          <p:nvPr/>
        </p:nvSpPr>
        <p:spPr>
          <a:xfrm>
            <a:off x="923258" y="6069734"/>
            <a:ext cx="3272537" cy="0"/>
          </a:xfrm>
          <a:prstGeom prst="rect">
            <a:avLst/>
          </a:prstGeom>
          <a:noFill/>
          <a:ln/>
        </p:spPr>
        <p:txBody>
          <a:bodyPr wrap="square" lIns="0" tIns="0" rIns="0" bIns="0" rtlCol="0" anchor="t"/>
          <a:lstStyle/>
          <a:p>
            <a:endParaRPr lang="en-US" dirty="0"/>
          </a:p>
        </p:txBody>
      </p:sp>
      <p:sp>
        <p:nvSpPr>
          <p:cNvPr id="32" name="Text 20"/>
          <p:cNvSpPr/>
          <p:nvPr/>
        </p:nvSpPr>
        <p:spPr>
          <a:xfrm>
            <a:off x="4945371" y="5521265"/>
            <a:ext cx="3272537" cy="25137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LONGTEXT：最多存储4GB的可变长度字符串。</a:t>
            </a:r>
            <a:endParaRPr lang="en-US" sz="1178" dirty="0"/>
          </a:p>
        </p:txBody>
      </p:sp>
      <p:sp>
        <p:nvSpPr>
          <p:cNvPr id="33" name="Text 21"/>
          <p:cNvSpPr/>
          <p:nvPr/>
        </p:nvSpPr>
        <p:spPr>
          <a:xfrm>
            <a:off x="4945371" y="5818349"/>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965938" y="1451161"/>
            <a:ext cx="3459931" cy="2308140"/>
          </a:xfrm>
          <a:prstGeom prst="rect">
            <a:avLst/>
          </a:prstGeom>
        </p:spPr>
      </p:pic>
      <p:pic>
        <p:nvPicPr>
          <p:cNvPr id="3" name="Image 1" descr="preencoded.png">    </p:cNvPr>
          <p:cNvPicPr>
            <a:picLocks noChangeAspect="1"/>
          </p:cNvPicPr>
          <p:nvPr/>
        </p:nvPicPr>
        <p:blipFill>
          <a:blip r:embed="rId2"/>
          <a:stretch>
            <a:fillRect/>
          </a:stretch>
        </p:blipFill>
        <p:spPr>
          <a:xfrm>
            <a:off x="715298" y="1451161"/>
            <a:ext cx="3459931" cy="2308140"/>
          </a:xfrm>
          <a:prstGeom prst="rect">
            <a:avLst/>
          </a:prstGeom>
        </p:spPr>
      </p:pic>
      <p:sp>
        <p:nvSpPr>
          <p:cNvPr id="4"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变长和定长字符串的区别</a:t>
            </a:r>
            <a:endParaRPr lang="en-US" sz="1631" dirty="0"/>
          </a:p>
        </p:txBody>
      </p:sp>
      <p:sp>
        <p:nvSpPr>
          <p:cNvPr id="5"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6" name="Text 2"/>
          <p:cNvSpPr/>
          <p:nvPr/>
        </p:nvSpPr>
        <p:spPr>
          <a:xfrm>
            <a:off x="806707" y="1474015"/>
            <a:ext cx="3368520" cy="2262442"/>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VARCHAR：VARCHAR是可变长度字符串类型，它存储一个长度不固定的字符串。VARCHAR类型的存储空间取决于字符串的实际长度。例如，如果定义一个VARCHAR(50)类型的列，并且插入一个20个字符的字符串，则该字符串将占用20个字节的存储空间。如果插入一个40个字符的字符串，则该字符串将占用40个字节的存储空间。VARCHAR类型的优点是可以节省存储空间，但在查询和排序大量数据时可能会影响性能。</a:t>
            </a:r>
            <a:endParaRPr lang="en-US" sz="1178" dirty="0"/>
          </a:p>
        </p:txBody>
      </p:sp>
      <p:sp>
        <p:nvSpPr>
          <p:cNvPr id="7" name="Text 3"/>
          <p:cNvSpPr/>
          <p:nvPr/>
        </p:nvSpPr>
        <p:spPr>
          <a:xfrm>
            <a:off x="715298" y="3805005"/>
            <a:ext cx="3459931" cy="0"/>
          </a:xfrm>
          <a:prstGeom prst="rect">
            <a:avLst/>
          </a:prstGeom>
          <a:noFill/>
          <a:ln/>
        </p:spPr>
        <p:txBody>
          <a:bodyPr wrap="square" lIns="0" tIns="0" rIns="0" bIns="0" rtlCol="0" anchor="t"/>
          <a:lstStyle/>
          <a:p>
            <a:endParaRPr lang="en-US" dirty="0"/>
          </a:p>
        </p:txBody>
      </p:sp>
      <p:sp>
        <p:nvSpPr>
          <p:cNvPr id="8" name="Text 4"/>
          <p:cNvSpPr/>
          <p:nvPr/>
        </p:nvSpPr>
        <p:spPr>
          <a:xfrm>
            <a:off x="5057350" y="1474015"/>
            <a:ext cx="3368520" cy="2262442"/>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HAR：CHAR是固定长度字符串类型，它存储一个长度固定的字符串。CHAR类型的存储空间取决于定义列时指定的最大长度。例如，如果定义一个CHAR(50)类型的列，并且插入一个20个字符的字符串，则该字符串将占用50个字节的存储空间，其中30个字节用空格填充。如果插入一个40个字符的字符串，则将会被截断为50个字符长度。CHAR类型的优点是在查询和排序大量数据时可以提高性能，但是可能会浪费存储空间。</a:t>
            </a:r>
            <a:endParaRPr lang="en-US" sz="1178" dirty="0"/>
          </a:p>
        </p:txBody>
      </p:sp>
      <p:sp>
        <p:nvSpPr>
          <p:cNvPr id="9" name="Text 5"/>
          <p:cNvSpPr/>
          <p:nvPr/>
        </p:nvSpPr>
        <p:spPr>
          <a:xfrm>
            <a:off x="4965938" y="3805005"/>
            <a:ext cx="3459931" cy="0"/>
          </a:xfrm>
          <a:prstGeom prst="rect">
            <a:avLst/>
          </a:prstGeom>
          <a:noFill/>
          <a:ln/>
        </p:spPr>
        <p:txBody>
          <a:bodyPr wrap="square" lIns="0" tIns="0" rIns="0" bIns="0" rtlCol="0" anchor="t"/>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2251014"/>
            <a:ext cx="3656466" cy="1654546"/>
          </a:xfrm>
          <a:prstGeom prst="rect">
            <a:avLst/>
          </a:prstGeom>
        </p:spPr>
      </p:pic>
      <p:pic>
        <p:nvPicPr>
          <p:cNvPr id="3" name="Image 1" descr="preencoded.png">    </p:cNvPr>
          <p:cNvPicPr>
            <a:picLocks noChangeAspect="1"/>
          </p:cNvPicPr>
          <p:nvPr/>
        </p:nvPicPr>
        <p:blipFill>
          <a:blip r:embed="rId2"/>
          <a:stretch>
            <a:fillRect/>
          </a:stretch>
        </p:blipFill>
        <p:spPr>
          <a:xfrm>
            <a:off x="731295" y="2251014"/>
            <a:ext cx="3656466" cy="1654546"/>
          </a:xfrm>
          <a:prstGeom prst="rect">
            <a:avLst/>
          </a:prstGeom>
        </p:spPr>
      </p:pic>
      <p:pic>
        <p:nvPicPr>
          <p:cNvPr id="4" name="Image 2" descr="preencoded.png">    </p:cNvPr>
          <p:cNvPicPr>
            <a:picLocks noChangeAspect="1"/>
          </p:cNvPicPr>
          <p:nvPr/>
        </p:nvPicPr>
        <p:blipFill>
          <a:blip r:embed="rId3"/>
          <a:stretch>
            <a:fillRect/>
          </a:stretch>
        </p:blipFill>
        <p:spPr>
          <a:xfrm>
            <a:off x="4753406" y="1122083"/>
            <a:ext cx="3656466" cy="900406"/>
          </a:xfrm>
          <a:prstGeom prst="rect">
            <a:avLst/>
          </a:prstGeom>
        </p:spPr>
      </p:pic>
      <p:pic>
        <p:nvPicPr>
          <p:cNvPr id="5" name="Image 3" descr="preencoded.png">    </p:cNvPr>
          <p:cNvPicPr>
            <a:picLocks noChangeAspect="1"/>
          </p:cNvPicPr>
          <p:nvPr/>
        </p:nvPicPr>
        <p:blipFill>
          <a:blip r:embed="rId4"/>
          <a:stretch>
            <a:fillRect/>
          </a:stretch>
        </p:blipFill>
        <p:spPr>
          <a:xfrm>
            <a:off x="731295" y="1122083"/>
            <a:ext cx="3656466" cy="900406"/>
          </a:xfrm>
          <a:prstGeom prst="rect">
            <a:avLst/>
          </a:prstGeom>
        </p:spPr>
      </p:pic>
      <p:sp>
        <p:nvSpPr>
          <p:cNvPr id="6" name="Text 0"/>
          <p:cNvSpPr/>
          <p:nvPr/>
        </p:nvSpPr>
        <p:spPr>
          <a:xfrm>
            <a:off x="365646" y="228531"/>
            <a:ext cx="8409873" cy="0"/>
          </a:xfrm>
          <a:prstGeom prst="rect">
            <a:avLst/>
          </a:prstGeom>
          <a:noFill/>
          <a:ln/>
        </p:spPr>
        <p:txBody>
          <a:bodyPr wrap="square" lIns="0" tIns="0" rIns="0" bIns="0" rtlCol="0" anchor="t"/>
          <a:lstStyle/>
          <a:p>
            <a:endParaRPr lang="en-US" dirty="0"/>
          </a:p>
        </p:txBody>
      </p:sp>
      <p:sp>
        <p:nvSpPr>
          <p:cNvPr id="7" name="Text 1"/>
          <p:cNvSpPr/>
          <p:nvPr/>
        </p:nvSpPr>
        <p:spPr>
          <a:xfrm>
            <a:off x="365646" y="274239"/>
            <a:ext cx="8409873" cy="251385"/>
          </a:xfrm>
          <a:prstGeom prst="rect">
            <a:avLst/>
          </a:prstGeom>
          <a:noFill/>
          <a:ln/>
        </p:spPr>
        <p:txBody>
          <a:bodyPr wrap="square" lIns="0" tIns="0" rIns="0" bIns="0" rtlCol="0" anchor="t"/>
          <a:lstStyle/>
          <a:p>
            <a:pPr>
              <a:lnSpc>
                <a:spcPts val="1994"/>
              </a:lnSpc>
            </a:pPr>
            <a:r>
              <a:rPr lang="en-US" sz="1200" b="0" spc="-35" kern="0" dirty="0">
                <a:solidFill>
                  <a:srgbClr val="888888"/>
                </a:solidFill>
                <a:latin typeface="HarmonyOS Sans SC" pitchFamily="34" charset="0"/>
                <a:ea typeface="HarmonyOS Sans SC" pitchFamily="34" charset="-122"/>
                <a:cs typeface="HarmonyOS Sans SC" pitchFamily="34" charset="-120"/>
              </a:rPr>
              <a:t>MySQL中的日期类型是一种用于存储日期和时间值的数据类型。MySQL支持以下常见的日期类型：</a:t>
            </a:r>
            <a:endParaRPr lang="en-US" sz="1178" dirty="0"/>
          </a:p>
        </p:txBody>
      </p:sp>
      <p:sp>
        <p:nvSpPr>
          <p:cNvPr id="8" name="Text 2"/>
          <p:cNvSpPr/>
          <p:nvPr/>
        </p:nvSpPr>
        <p:spPr>
          <a:xfrm>
            <a:off x="923258" y="1282052"/>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DATE：用于存储日期值（年、月、日），格式为YYYY-MM-DD。</a:t>
            </a:r>
            <a:endParaRPr lang="en-US" sz="1178" dirty="0"/>
          </a:p>
        </p:txBody>
      </p:sp>
      <p:sp>
        <p:nvSpPr>
          <p:cNvPr id="9" name="Text 3"/>
          <p:cNvSpPr/>
          <p:nvPr/>
        </p:nvSpPr>
        <p:spPr>
          <a:xfrm>
            <a:off x="923258" y="1830521"/>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282052"/>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TIME：用于存储时间值（小时、分钟、秒），格式为HH:MM:SS。</a:t>
            </a:r>
            <a:endParaRPr lang="en-US" sz="1178" dirty="0"/>
          </a:p>
        </p:txBody>
      </p:sp>
      <p:sp>
        <p:nvSpPr>
          <p:cNvPr id="11" name="Text 5"/>
          <p:cNvSpPr/>
          <p:nvPr/>
        </p:nvSpPr>
        <p:spPr>
          <a:xfrm>
            <a:off x="4945371" y="1830521"/>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2410984"/>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DATETIME：用于存储日期和时间值，格式为YYYY-MM-DD HH:MM:SS。</a:t>
            </a:r>
            <a:endParaRPr lang="en-US" sz="1178" dirty="0"/>
          </a:p>
        </p:txBody>
      </p:sp>
      <p:sp>
        <p:nvSpPr>
          <p:cNvPr id="13" name="Text 7"/>
          <p:cNvSpPr/>
          <p:nvPr/>
        </p:nvSpPr>
        <p:spPr>
          <a:xfrm>
            <a:off x="923258" y="2959452"/>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2410984"/>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TIMESTAMP：与DATETIME类似，用于存储日期和时间值，格式为YYYY-MM-DD HH:MM:SS，但是TIMESTAMP类型只能存储从1970年1月1日开始的时间戳，范围为1970-01-01 00:00:01到2038-01-19 03:14:07。</a:t>
            </a:r>
            <a:endParaRPr lang="en-US" sz="1178" dirty="0"/>
          </a:p>
        </p:txBody>
      </p:sp>
      <p:sp>
        <p:nvSpPr>
          <p:cNvPr id="15" name="Text 9"/>
          <p:cNvSpPr/>
          <p:nvPr/>
        </p:nvSpPr>
        <p:spPr>
          <a:xfrm>
            <a:off x="4945371" y="3713598"/>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365646" y="2253297"/>
            <a:ext cx="8409873" cy="2623512"/>
          </a:xfrm>
          <a:prstGeom prst="rect">
            <a:avLst/>
          </a:prstGeom>
        </p:spPr>
      </p:pic>
      <p:pic>
        <p:nvPicPr>
          <p:cNvPr id="3" name="Image 1" descr="preencoded.png">    </p:cNvPr>
          <p:cNvPicPr>
            <a:picLocks noChangeAspect="1"/>
          </p:cNvPicPr>
          <p:nvPr/>
        </p:nvPicPr>
        <p:blipFill>
          <a:blip r:embed="rId2"/>
          <a:stretch>
            <a:fillRect/>
          </a:stretch>
        </p:blipFill>
        <p:spPr>
          <a:xfrm>
            <a:off x="365646" y="1549434"/>
            <a:ext cx="8409873" cy="612462"/>
          </a:xfrm>
          <a:prstGeom prst="rect">
            <a:avLst/>
          </a:prstGeom>
        </p:spPr>
      </p:pic>
      <p:pic>
        <p:nvPicPr>
          <p:cNvPr id="4" name="Image 2" descr="preencoded.png">    </p:cNvPr>
          <p:cNvPicPr>
            <a:picLocks noChangeAspect="1"/>
          </p:cNvPicPr>
          <p:nvPr/>
        </p:nvPicPr>
        <p:blipFill>
          <a:blip r:embed="rId3"/>
          <a:stretch>
            <a:fillRect/>
          </a:stretch>
        </p:blipFill>
        <p:spPr>
          <a:xfrm>
            <a:off x="365646" y="845561"/>
            <a:ext cx="8409873" cy="612462"/>
          </a:xfrm>
          <a:prstGeom prst="rect">
            <a:avLst/>
          </a:prstGeom>
        </p:spPr>
      </p:pic>
      <p:sp>
        <p:nvSpPr>
          <p:cNvPr id="5"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选择标准：</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466200" y="900409"/>
            <a:ext cx="2193879"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如果只需要存储日期值，则可以选择DATE类型。</a:t>
            </a:r>
            <a:endParaRPr lang="en-US" sz="1178" dirty="0"/>
          </a:p>
        </p:txBody>
      </p:sp>
      <p:sp>
        <p:nvSpPr>
          <p:cNvPr id="8" name="Text 3"/>
          <p:cNvSpPr/>
          <p:nvPr/>
        </p:nvSpPr>
        <p:spPr>
          <a:xfrm>
            <a:off x="2760634" y="1151785"/>
            <a:ext cx="5914332" cy="0"/>
          </a:xfrm>
          <a:prstGeom prst="rect">
            <a:avLst/>
          </a:prstGeom>
          <a:noFill/>
          <a:ln/>
        </p:spPr>
        <p:txBody>
          <a:bodyPr wrap="square" lIns="0" tIns="0" rIns="0" bIns="0" rtlCol="0" anchor="t"/>
          <a:lstStyle/>
          <a:p>
            <a:endParaRPr lang="en-US" dirty="0"/>
          </a:p>
        </p:txBody>
      </p:sp>
      <p:sp>
        <p:nvSpPr>
          <p:cNvPr id="9" name="Text 4"/>
          <p:cNvSpPr/>
          <p:nvPr/>
        </p:nvSpPr>
        <p:spPr>
          <a:xfrm>
            <a:off x="466200" y="1604281"/>
            <a:ext cx="2193879"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如果只需要存储时间值，则可以选择TIME类型。</a:t>
            </a:r>
            <a:endParaRPr lang="en-US" sz="1178" dirty="0"/>
          </a:p>
        </p:txBody>
      </p:sp>
      <p:sp>
        <p:nvSpPr>
          <p:cNvPr id="10" name="Text 5"/>
          <p:cNvSpPr/>
          <p:nvPr/>
        </p:nvSpPr>
        <p:spPr>
          <a:xfrm>
            <a:off x="2760634" y="1855658"/>
            <a:ext cx="5914332" cy="0"/>
          </a:xfrm>
          <a:prstGeom prst="rect">
            <a:avLst/>
          </a:prstGeom>
          <a:noFill/>
          <a:ln/>
        </p:spPr>
        <p:txBody>
          <a:bodyPr wrap="square" lIns="0" tIns="0" rIns="0" bIns="0" rtlCol="0" anchor="t"/>
          <a:lstStyle/>
          <a:p>
            <a:endParaRPr lang="en-US" dirty="0"/>
          </a:p>
        </p:txBody>
      </p:sp>
      <p:sp>
        <p:nvSpPr>
          <p:cNvPr id="11" name="Text 6"/>
          <p:cNvSpPr/>
          <p:nvPr/>
        </p:nvSpPr>
        <p:spPr>
          <a:xfrm>
            <a:off x="466200" y="2308154"/>
            <a:ext cx="2193879"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如果需要同时存储日期和时间值，则可以选择DATETIME或TIMESTAMP类型。其中，DATETIME类型支持的时间范围更大，最大支持到9999年，而TIMESTAMP类型只支持到2038年。但是，TIMESTAMP类型通常使用更广泛，因为它的存储空间更小（4字节），并且支持自动更新和时区转换等功能。</a:t>
            </a:r>
            <a:endParaRPr lang="en-US" sz="1178" dirty="0"/>
          </a:p>
        </p:txBody>
      </p:sp>
      <p:sp>
        <p:nvSpPr>
          <p:cNvPr id="12" name="Text 7"/>
          <p:cNvSpPr/>
          <p:nvPr/>
        </p:nvSpPr>
        <p:spPr>
          <a:xfrm>
            <a:off x="2760634" y="3565060"/>
            <a:ext cx="5914332" cy="0"/>
          </a:xfrm>
          <a:prstGeom prst="rect">
            <a:avLst/>
          </a:prstGeom>
          <a:noFill/>
          <a:ln/>
        </p:spPr>
        <p:txBody>
          <a:bodyPr wrap="square" lIns="0" tIns="0" rIns="0" bIns="0" rtlCol="0" anchor="t"/>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5313302" y="2936598"/>
            <a:ext cx="639881" cy="639876"/>
          </a:xfrm>
          <a:prstGeom prst="rect">
            <a:avLst/>
          </a:prstGeom>
        </p:spPr>
      </p:pic>
      <p:pic>
        <p:nvPicPr>
          <p:cNvPr id="3" name="Image 1" descr="preencoded.png">    </p:cNvPr>
          <p:cNvPicPr>
            <a:picLocks noChangeAspect="1"/>
          </p:cNvPicPr>
          <p:nvPr/>
        </p:nvPicPr>
        <p:blipFill>
          <a:blip r:embed="rId2"/>
          <a:stretch>
            <a:fillRect/>
          </a:stretch>
        </p:blipFill>
        <p:spPr>
          <a:xfrm>
            <a:off x="3187982" y="2936598"/>
            <a:ext cx="639881" cy="639876"/>
          </a:xfrm>
          <a:prstGeom prst="rect">
            <a:avLst/>
          </a:prstGeom>
        </p:spPr>
      </p:pic>
      <p:pic>
        <p:nvPicPr>
          <p:cNvPr id="4" name="Image 2" descr="preencoded.png">    </p:cNvPr>
          <p:cNvPicPr>
            <a:picLocks noChangeAspect="1"/>
          </p:cNvPicPr>
          <p:nvPr/>
        </p:nvPicPr>
        <p:blipFill>
          <a:blip r:embed="rId3"/>
          <a:stretch>
            <a:fillRect/>
          </a:stretch>
        </p:blipFill>
        <p:spPr>
          <a:xfrm>
            <a:off x="1062662" y="2936598"/>
            <a:ext cx="639881" cy="639876"/>
          </a:xfrm>
          <a:prstGeom prst="rect">
            <a:avLst/>
          </a:prstGeom>
        </p:spPr>
      </p:pic>
      <p:pic>
        <p:nvPicPr>
          <p:cNvPr id="5" name="Image 3" descr="preencoded.png">    </p:cNvPr>
          <p:cNvPicPr>
            <a:picLocks noChangeAspect="1"/>
          </p:cNvPicPr>
          <p:nvPr/>
        </p:nvPicPr>
        <p:blipFill>
          <a:blip r:embed="rId4"/>
          <a:stretch>
            <a:fillRect/>
          </a:stretch>
        </p:blipFill>
        <p:spPr>
          <a:xfrm>
            <a:off x="7438622" y="994099"/>
            <a:ext cx="639881" cy="639876"/>
          </a:xfrm>
          <a:prstGeom prst="rect">
            <a:avLst/>
          </a:prstGeom>
        </p:spPr>
      </p:pic>
      <p:pic>
        <p:nvPicPr>
          <p:cNvPr id="6" name="Image 4" descr="preencoded.png">    </p:cNvPr>
          <p:cNvPicPr>
            <a:picLocks noChangeAspect="1"/>
          </p:cNvPicPr>
          <p:nvPr/>
        </p:nvPicPr>
        <p:blipFill>
          <a:blip r:embed="rId5"/>
          <a:stretch>
            <a:fillRect/>
          </a:stretch>
        </p:blipFill>
        <p:spPr>
          <a:xfrm>
            <a:off x="5313302" y="994099"/>
            <a:ext cx="639881" cy="639876"/>
          </a:xfrm>
          <a:prstGeom prst="rect">
            <a:avLst/>
          </a:prstGeom>
        </p:spPr>
      </p:pic>
      <p:pic>
        <p:nvPicPr>
          <p:cNvPr id="7" name="Image 5" descr="preencoded.png">    </p:cNvPr>
          <p:cNvPicPr>
            <a:picLocks noChangeAspect="1"/>
          </p:cNvPicPr>
          <p:nvPr/>
        </p:nvPicPr>
        <p:blipFill>
          <a:blip r:embed="rId6"/>
          <a:stretch>
            <a:fillRect/>
          </a:stretch>
        </p:blipFill>
        <p:spPr>
          <a:xfrm>
            <a:off x="3187982" y="994099"/>
            <a:ext cx="639881" cy="639876"/>
          </a:xfrm>
          <a:prstGeom prst="rect">
            <a:avLst/>
          </a:prstGeom>
        </p:spPr>
      </p:pic>
      <p:pic>
        <p:nvPicPr>
          <p:cNvPr id="8" name="Image 6" descr="preencoded.png">    </p:cNvPr>
          <p:cNvPicPr>
            <a:picLocks noChangeAspect="1"/>
          </p:cNvPicPr>
          <p:nvPr/>
        </p:nvPicPr>
        <p:blipFill>
          <a:blip r:embed="rId7"/>
          <a:stretch>
            <a:fillRect/>
          </a:stretch>
        </p:blipFill>
        <p:spPr>
          <a:xfrm>
            <a:off x="1062662" y="994099"/>
            <a:ext cx="639881" cy="639876"/>
          </a:xfrm>
          <a:prstGeom prst="rect">
            <a:avLst/>
          </a:prstGeom>
        </p:spPr>
      </p:pic>
      <p:sp>
        <p:nvSpPr>
          <p:cNvPr id="9" name="Text 0"/>
          <p:cNvSpPr/>
          <p:nvPr/>
        </p:nvSpPr>
        <p:spPr>
          <a:xfrm>
            <a:off x="365646" y="228522"/>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一个可行的类型规划：对于学生信息表</a:t>
            </a:r>
            <a:endParaRPr lang="en-US" sz="1631" dirty="0"/>
          </a:p>
        </p:txBody>
      </p:sp>
      <p:sp>
        <p:nvSpPr>
          <p:cNvPr id="10"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1" name="Text 2"/>
          <p:cNvSpPr/>
          <p:nvPr/>
        </p:nvSpPr>
        <p:spPr>
          <a:xfrm>
            <a:off x="502765" y="1725391"/>
            <a:ext cx="1759674" cy="502763"/>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学号：VARCHAR类型，长度为10。</a:t>
            </a:r>
            <a:endParaRPr lang="en-US" sz="1178" dirty="0"/>
          </a:p>
        </p:txBody>
      </p:sp>
      <p:sp>
        <p:nvSpPr>
          <p:cNvPr id="12" name="Text 3"/>
          <p:cNvSpPr/>
          <p:nvPr/>
        </p:nvSpPr>
        <p:spPr>
          <a:xfrm>
            <a:off x="502765" y="2319568"/>
            <a:ext cx="1759674" cy="0"/>
          </a:xfrm>
          <a:prstGeom prst="rect">
            <a:avLst/>
          </a:prstGeom>
          <a:noFill/>
          <a:ln/>
        </p:spPr>
        <p:txBody>
          <a:bodyPr wrap="square" lIns="0" tIns="0" rIns="0" bIns="0" rtlCol="0" anchor="t"/>
          <a:lstStyle/>
          <a:p>
            <a:endParaRPr lang="en-US" dirty="0"/>
          </a:p>
        </p:txBody>
      </p:sp>
      <p:sp>
        <p:nvSpPr>
          <p:cNvPr id="13" name="Text 4"/>
          <p:cNvSpPr/>
          <p:nvPr/>
        </p:nvSpPr>
        <p:spPr>
          <a:xfrm>
            <a:off x="2628086" y="1725391"/>
            <a:ext cx="1759674" cy="502763"/>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姓名：VARCHAR类型，长度为20。</a:t>
            </a:r>
            <a:endParaRPr lang="en-US" sz="1178" dirty="0"/>
          </a:p>
        </p:txBody>
      </p:sp>
      <p:sp>
        <p:nvSpPr>
          <p:cNvPr id="14" name="Text 5"/>
          <p:cNvSpPr/>
          <p:nvPr/>
        </p:nvSpPr>
        <p:spPr>
          <a:xfrm>
            <a:off x="2628086" y="2319568"/>
            <a:ext cx="1759674" cy="0"/>
          </a:xfrm>
          <a:prstGeom prst="rect">
            <a:avLst/>
          </a:prstGeom>
          <a:noFill/>
          <a:ln/>
        </p:spPr>
        <p:txBody>
          <a:bodyPr wrap="square" lIns="0" tIns="0" rIns="0" bIns="0" rtlCol="0" anchor="t"/>
          <a:lstStyle/>
          <a:p>
            <a:endParaRPr lang="en-US" dirty="0"/>
          </a:p>
        </p:txBody>
      </p:sp>
      <p:sp>
        <p:nvSpPr>
          <p:cNvPr id="15" name="Text 6"/>
          <p:cNvSpPr/>
          <p:nvPr/>
        </p:nvSpPr>
        <p:spPr>
          <a:xfrm>
            <a:off x="4753406" y="1725391"/>
            <a:ext cx="1759674" cy="502763"/>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性别：CHAR类型，长度为1。</a:t>
            </a:r>
            <a:endParaRPr lang="en-US" sz="1178" dirty="0"/>
          </a:p>
        </p:txBody>
      </p:sp>
      <p:sp>
        <p:nvSpPr>
          <p:cNvPr id="16" name="Text 7"/>
          <p:cNvSpPr/>
          <p:nvPr/>
        </p:nvSpPr>
        <p:spPr>
          <a:xfrm>
            <a:off x="4753406" y="2319568"/>
            <a:ext cx="1759674" cy="0"/>
          </a:xfrm>
          <a:prstGeom prst="rect">
            <a:avLst/>
          </a:prstGeom>
          <a:noFill/>
          <a:ln/>
        </p:spPr>
        <p:txBody>
          <a:bodyPr wrap="square" lIns="0" tIns="0" rIns="0" bIns="0" rtlCol="0" anchor="t"/>
          <a:lstStyle/>
          <a:p>
            <a:endParaRPr lang="en-US" dirty="0"/>
          </a:p>
        </p:txBody>
      </p:sp>
      <p:sp>
        <p:nvSpPr>
          <p:cNvPr id="17" name="Text 8"/>
          <p:cNvSpPr/>
          <p:nvPr/>
        </p:nvSpPr>
        <p:spPr>
          <a:xfrm>
            <a:off x="6878726" y="1725391"/>
            <a:ext cx="1759674" cy="75414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年龄：TINYINT unsigned类型，长度为1，年龄范围一般0~150。</a:t>
            </a:r>
            <a:endParaRPr lang="en-US" sz="1178" dirty="0"/>
          </a:p>
        </p:txBody>
      </p:sp>
      <p:sp>
        <p:nvSpPr>
          <p:cNvPr id="18" name="Text 9"/>
          <p:cNvSpPr/>
          <p:nvPr/>
        </p:nvSpPr>
        <p:spPr>
          <a:xfrm>
            <a:off x="6878726" y="2570953"/>
            <a:ext cx="1759674" cy="0"/>
          </a:xfrm>
          <a:prstGeom prst="rect">
            <a:avLst/>
          </a:prstGeom>
          <a:noFill/>
          <a:ln/>
        </p:spPr>
        <p:txBody>
          <a:bodyPr wrap="square" lIns="0" tIns="0" rIns="0" bIns="0" rtlCol="0" anchor="t"/>
          <a:lstStyle/>
          <a:p>
            <a:endParaRPr lang="en-US" dirty="0"/>
          </a:p>
        </p:txBody>
      </p:sp>
      <p:sp>
        <p:nvSpPr>
          <p:cNvPr id="19" name="Text 10"/>
          <p:cNvSpPr/>
          <p:nvPr/>
        </p:nvSpPr>
        <p:spPr>
          <a:xfrm>
            <a:off x="502765" y="3667890"/>
            <a:ext cx="1759674" cy="502763"/>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身份证：CHAR类型，一般固定长度为18。</a:t>
            </a:r>
            <a:endParaRPr lang="en-US" sz="1178" dirty="0"/>
          </a:p>
        </p:txBody>
      </p:sp>
      <p:sp>
        <p:nvSpPr>
          <p:cNvPr id="20" name="Text 11"/>
          <p:cNvSpPr/>
          <p:nvPr/>
        </p:nvSpPr>
        <p:spPr>
          <a:xfrm>
            <a:off x="502765" y="4262058"/>
            <a:ext cx="1759674" cy="0"/>
          </a:xfrm>
          <a:prstGeom prst="rect">
            <a:avLst/>
          </a:prstGeom>
          <a:noFill/>
          <a:ln/>
        </p:spPr>
        <p:txBody>
          <a:bodyPr wrap="square" lIns="0" tIns="0" rIns="0" bIns="0" rtlCol="0" anchor="t"/>
          <a:lstStyle/>
          <a:p>
            <a:endParaRPr lang="en-US" dirty="0"/>
          </a:p>
        </p:txBody>
      </p:sp>
      <p:sp>
        <p:nvSpPr>
          <p:cNvPr id="21" name="Text 12"/>
          <p:cNvSpPr/>
          <p:nvPr/>
        </p:nvSpPr>
        <p:spPr>
          <a:xfrm>
            <a:off x="2628086" y="3667890"/>
            <a:ext cx="1759674" cy="502763"/>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入学时间：DATE类型，精确到天。</a:t>
            </a:r>
            <a:endParaRPr lang="en-US" sz="1178" dirty="0"/>
          </a:p>
        </p:txBody>
      </p:sp>
      <p:sp>
        <p:nvSpPr>
          <p:cNvPr id="22" name="Text 13"/>
          <p:cNvSpPr/>
          <p:nvPr/>
        </p:nvSpPr>
        <p:spPr>
          <a:xfrm>
            <a:off x="2628086" y="4262058"/>
            <a:ext cx="1759674" cy="0"/>
          </a:xfrm>
          <a:prstGeom prst="rect">
            <a:avLst/>
          </a:prstGeom>
          <a:noFill/>
          <a:ln/>
        </p:spPr>
        <p:txBody>
          <a:bodyPr wrap="square" lIns="0" tIns="0" rIns="0" bIns="0" rtlCol="0" anchor="t"/>
          <a:lstStyle/>
          <a:p>
            <a:endParaRPr lang="en-US" dirty="0"/>
          </a:p>
        </p:txBody>
      </p:sp>
      <p:sp>
        <p:nvSpPr>
          <p:cNvPr id="23" name="Text 14"/>
          <p:cNvSpPr/>
          <p:nvPr/>
        </p:nvSpPr>
        <p:spPr>
          <a:xfrm>
            <a:off x="4753406" y="3667890"/>
            <a:ext cx="1759674" cy="25137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班级：INT类型。</a:t>
            </a:r>
            <a:endParaRPr lang="en-US" sz="1178" dirty="0"/>
          </a:p>
        </p:txBody>
      </p:sp>
      <p:sp>
        <p:nvSpPr>
          <p:cNvPr id="24" name="Text 15"/>
          <p:cNvSpPr/>
          <p:nvPr/>
        </p:nvSpPr>
        <p:spPr>
          <a:xfrm>
            <a:off x="4753406" y="4010682"/>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639885"/>
            <a:ext cx="7678578" cy="776996"/>
          </a:xfrm>
          <a:prstGeom prst="rect">
            <a:avLst/>
          </a:prstGeom>
        </p:spPr>
      </p:pic>
      <p:pic>
        <p:nvPicPr>
          <p:cNvPr id="3" name="Image 1" descr="preencoded.png">    </p:cNvPr>
          <p:cNvPicPr>
            <a:picLocks noChangeAspect="1"/>
          </p:cNvPicPr>
          <p:nvPr/>
        </p:nvPicPr>
        <p:blipFill>
          <a:blip r:embed="rId2"/>
          <a:stretch>
            <a:fillRect/>
          </a:stretch>
        </p:blipFill>
        <p:spPr>
          <a:xfrm>
            <a:off x="4753406" y="5818349"/>
            <a:ext cx="3427937" cy="1572283"/>
          </a:xfrm>
          <a:prstGeom prst="rect">
            <a:avLst/>
          </a:prstGeom>
        </p:spPr>
      </p:pic>
      <p:pic>
        <p:nvPicPr>
          <p:cNvPr id="4" name="Image 2" descr="preencoded.png">    </p:cNvPr>
          <p:cNvPicPr>
            <a:picLocks noChangeAspect="1"/>
          </p:cNvPicPr>
          <p:nvPr/>
        </p:nvPicPr>
        <p:blipFill>
          <a:blip r:embed="rId3"/>
          <a:stretch>
            <a:fillRect/>
          </a:stretch>
        </p:blipFill>
        <p:spPr>
          <a:xfrm>
            <a:off x="4753406" y="5818349"/>
            <a:ext cx="3427937" cy="1663698"/>
          </a:xfrm>
          <a:prstGeom prst="rect">
            <a:avLst/>
          </a:prstGeom>
        </p:spPr>
      </p:pic>
      <p:pic>
        <p:nvPicPr>
          <p:cNvPr id="5" name="Image 3" descr="preencoded.png">    </p:cNvPr>
          <p:cNvPicPr>
            <a:picLocks noChangeAspect="1"/>
          </p:cNvPicPr>
          <p:nvPr/>
        </p:nvPicPr>
        <p:blipFill>
          <a:blip r:embed="rId4"/>
          <a:stretch>
            <a:fillRect/>
          </a:stretch>
        </p:blipFill>
        <p:spPr>
          <a:xfrm>
            <a:off x="959824" y="5818349"/>
            <a:ext cx="3427937" cy="1320905"/>
          </a:xfrm>
          <a:prstGeom prst="rect">
            <a:avLst/>
          </a:prstGeom>
        </p:spPr>
      </p:pic>
      <p:pic>
        <p:nvPicPr>
          <p:cNvPr id="6" name="Image 4" descr="preencoded.png">    </p:cNvPr>
          <p:cNvPicPr>
            <a:picLocks noChangeAspect="1"/>
          </p:cNvPicPr>
          <p:nvPr/>
        </p:nvPicPr>
        <p:blipFill>
          <a:blip r:embed="rId5"/>
          <a:stretch>
            <a:fillRect/>
          </a:stretch>
        </p:blipFill>
        <p:spPr>
          <a:xfrm>
            <a:off x="959824" y="5818349"/>
            <a:ext cx="3427937" cy="1663698"/>
          </a:xfrm>
          <a:prstGeom prst="rect">
            <a:avLst/>
          </a:prstGeom>
        </p:spPr>
      </p:pic>
      <p:pic>
        <p:nvPicPr>
          <p:cNvPr id="7" name="Image 5" descr="preencoded.png">    </p:cNvPr>
          <p:cNvPicPr>
            <a:picLocks noChangeAspect="1"/>
          </p:cNvPicPr>
          <p:nvPr/>
        </p:nvPicPr>
        <p:blipFill>
          <a:blip r:embed="rId6"/>
          <a:stretch>
            <a:fillRect/>
          </a:stretch>
        </p:blipFill>
        <p:spPr>
          <a:xfrm>
            <a:off x="4753406" y="3880424"/>
            <a:ext cx="3427937" cy="1069520"/>
          </a:xfrm>
          <a:prstGeom prst="rect">
            <a:avLst/>
          </a:prstGeom>
        </p:spPr>
      </p:pic>
      <p:pic>
        <p:nvPicPr>
          <p:cNvPr id="8" name="Image 6" descr="preencoded.png">    </p:cNvPr>
          <p:cNvPicPr>
            <a:picLocks noChangeAspect="1"/>
          </p:cNvPicPr>
          <p:nvPr/>
        </p:nvPicPr>
        <p:blipFill>
          <a:blip r:embed="rId7"/>
          <a:stretch>
            <a:fillRect/>
          </a:stretch>
        </p:blipFill>
        <p:spPr>
          <a:xfrm>
            <a:off x="4753406" y="3880424"/>
            <a:ext cx="3427937" cy="1663691"/>
          </a:xfrm>
          <a:prstGeom prst="rect">
            <a:avLst/>
          </a:prstGeom>
        </p:spPr>
      </p:pic>
      <p:pic>
        <p:nvPicPr>
          <p:cNvPr id="9" name="Image 7" descr="preencoded.png">    </p:cNvPr>
          <p:cNvPicPr>
            <a:picLocks noChangeAspect="1"/>
          </p:cNvPicPr>
          <p:nvPr/>
        </p:nvPicPr>
        <p:blipFill>
          <a:blip r:embed="rId8"/>
          <a:stretch>
            <a:fillRect/>
          </a:stretch>
        </p:blipFill>
        <p:spPr>
          <a:xfrm>
            <a:off x="959824" y="3880424"/>
            <a:ext cx="3427937" cy="1572283"/>
          </a:xfrm>
          <a:prstGeom prst="rect">
            <a:avLst/>
          </a:prstGeom>
        </p:spPr>
      </p:pic>
      <p:pic>
        <p:nvPicPr>
          <p:cNvPr id="10" name="Image 8" descr="preencoded.png">    </p:cNvPr>
          <p:cNvPicPr>
            <a:picLocks noChangeAspect="1"/>
          </p:cNvPicPr>
          <p:nvPr/>
        </p:nvPicPr>
        <p:blipFill>
          <a:blip r:embed="rId9"/>
          <a:stretch>
            <a:fillRect/>
          </a:stretch>
        </p:blipFill>
        <p:spPr>
          <a:xfrm>
            <a:off x="959824" y="3880424"/>
            <a:ext cx="3427937" cy="1663691"/>
          </a:xfrm>
          <a:prstGeom prst="rect">
            <a:avLst/>
          </a:prstGeom>
        </p:spPr>
      </p:pic>
      <p:pic>
        <p:nvPicPr>
          <p:cNvPr id="11" name="Image 9" descr="preencoded.png">    </p:cNvPr>
          <p:cNvPicPr>
            <a:picLocks noChangeAspect="1"/>
          </p:cNvPicPr>
          <p:nvPr/>
        </p:nvPicPr>
        <p:blipFill>
          <a:blip r:embed="rId10"/>
          <a:stretch>
            <a:fillRect/>
          </a:stretch>
        </p:blipFill>
        <p:spPr>
          <a:xfrm>
            <a:off x="4753406" y="1691114"/>
            <a:ext cx="3427937" cy="1823667"/>
          </a:xfrm>
          <a:prstGeom prst="rect">
            <a:avLst/>
          </a:prstGeom>
        </p:spPr>
      </p:pic>
      <p:pic>
        <p:nvPicPr>
          <p:cNvPr id="12" name="Image 10" descr="preencoded.png">    </p:cNvPr>
          <p:cNvPicPr>
            <a:picLocks noChangeAspect="1"/>
          </p:cNvPicPr>
          <p:nvPr/>
        </p:nvPicPr>
        <p:blipFill>
          <a:blip r:embed="rId11"/>
          <a:stretch>
            <a:fillRect/>
          </a:stretch>
        </p:blipFill>
        <p:spPr>
          <a:xfrm>
            <a:off x="4753406" y="1691114"/>
            <a:ext cx="3427937" cy="1915076"/>
          </a:xfrm>
          <a:prstGeom prst="rect">
            <a:avLst/>
          </a:prstGeom>
        </p:spPr>
      </p:pic>
      <p:pic>
        <p:nvPicPr>
          <p:cNvPr id="13" name="Image 11" descr="preencoded.png">    </p:cNvPr>
          <p:cNvPicPr>
            <a:picLocks noChangeAspect="1"/>
          </p:cNvPicPr>
          <p:nvPr/>
        </p:nvPicPr>
        <p:blipFill>
          <a:blip r:embed="rId12"/>
          <a:stretch>
            <a:fillRect/>
          </a:stretch>
        </p:blipFill>
        <p:spPr>
          <a:xfrm>
            <a:off x="959824" y="1691114"/>
            <a:ext cx="3427937" cy="1823667"/>
          </a:xfrm>
          <a:prstGeom prst="rect">
            <a:avLst/>
          </a:prstGeom>
        </p:spPr>
      </p:pic>
      <p:pic>
        <p:nvPicPr>
          <p:cNvPr id="14" name="Image 12" descr="preencoded.png">    </p:cNvPr>
          <p:cNvPicPr>
            <a:picLocks noChangeAspect="1"/>
          </p:cNvPicPr>
          <p:nvPr/>
        </p:nvPicPr>
        <p:blipFill>
          <a:blip r:embed="rId13"/>
          <a:stretch>
            <a:fillRect/>
          </a:stretch>
        </p:blipFill>
        <p:spPr>
          <a:xfrm>
            <a:off x="959824" y="1691114"/>
            <a:ext cx="3427937" cy="1915076"/>
          </a:xfrm>
          <a:prstGeom prst="rect">
            <a:avLst/>
          </a:prstGeom>
        </p:spPr>
      </p:pic>
      <p:sp>
        <p:nvSpPr>
          <p:cNvPr id="15" name="Text 0"/>
          <p:cNvSpPr/>
          <p:nvPr/>
        </p:nvSpPr>
        <p:spPr>
          <a:xfrm>
            <a:off x="365646" y="228531"/>
            <a:ext cx="8409873" cy="0"/>
          </a:xfrm>
          <a:prstGeom prst="rect">
            <a:avLst/>
          </a:prstGeom>
          <a:noFill/>
          <a:ln/>
        </p:spPr>
        <p:txBody>
          <a:bodyPr wrap="square" lIns="0" tIns="0" rIns="0" bIns="0" rtlCol="0" anchor="t"/>
          <a:lstStyle/>
          <a:p>
            <a:endParaRPr lang="en-US" dirty="0"/>
          </a:p>
        </p:txBody>
      </p:sp>
      <p:sp>
        <p:nvSpPr>
          <p:cNvPr id="16" name="Text 1"/>
          <p:cNvSpPr/>
          <p:nvPr/>
        </p:nvSpPr>
        <p:spPr>
          <a:xfrm>
            <a:off x="365646" y="274230"/>
            <a:ext cx="8409873" cy="0"/>
          </a:xfrm>
          <a:prstGeom prst="rect">
            <a:avLst/>
          </a:prstGeom>
          <a:noFill/>
          <a:ln/>
        </p:spPr>
        <p:txBody>
          <a:bodyPr wrap="square" lIns="0" tIns="0" rIns="0" bIns="0" rtlCol="0" anchor="t"/>
          <a:lstStyle/>
          <a:p>
            <a:endParaRPr lang="en-US" dirty="0"/>
          </a:p>
        </p:txBody>
      </p:sp>
      <p:sp>
        <p:nvSpPr>
          <p:cNvPr id="17" name="Text 2"/>
          <p:cNvSpPr/>
          <p:nvPr/>
        </p:nvSpPr>
        <p:spPr>
          <a:xfrm>
            <a:off x="914118" y="776991"/>
            <a:ext cx="7312932" cy="50277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在MySQL中，ALTER语句用于更改表的结构。ALTER语句通常包括以下子句：MODIFY、CHANGE、ADD、DROP和RENAME TO。下面是这些子句的用法介绍：</a:t>
            </a:r>
            <a:endParaRPr lang="en-US" sz="1178" dirty="0"/>
          </a:p>
        </p:txBody>
      </p:sp>
      <p:sp>
        <p:nvSpPr>
          <p:cNvPr id="18" name="Text 3"/>
          <p:cNvSpPr/>
          <p:nvPr/>
        </p:nvSpPr>
        <p:spPr>
          <a:xfrm>
            <a:off x="914118" y="1279761"/>
            <a:ext cx="7312932" cy="0"/>
          </a:xfrm>
          <a:prstGeom prst="rect">
            <a:avLst/>
          </a:prstGeom>
          <a:noFill/>
          <a:ln/>
        </p:spPr>
        <p:txBody>
          <a:bodyPr wrap="square" lIns="0" tIns="0" rIns="0" bIns="0" rtlCol="0" anchor="t"/>
          <a:lstStyle/>
          <a:p>
            <a:endParaRPr lang="en-US" dirty="0"/>
          </a:p>
        </p:txBody>
      </p:sp>
      <p:sp>
        <p:nvSpPr>
          <p:cNvPr id="19" name="Text 4"/>
          <p:cNvSpPr/>
          <p:nvPr/>
        </p:nvSpPr>
        <p:spPr>
          <a:xfrm>
            <a:off x="1114865" y="1723108"/>
            <a:ext cx="3272895" cy="175968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MODIFY：MODIFY子句用于更改表中某个列的数据类型或大小。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例如，如果需要将某个列的数据类型从VARCHAR(20)更改为VARCHAR(50)，则可以使用以下语法：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ALTER TABLE table_name MODIFY column_name VARCHAR(50);</a:t>
            </a:r>
            <a:endParaRPr lang="en-US" sz="1178" dirty="0"/>
          </a:p>
        </p:txBody>
      </p:sp>
      <p:sp>
        <p:nvSpPr>
          <p:cNvPr id="20" name="Text 5"/>
          <p:cNvSpPr/>
          <p:nvPr/>
        </p:nvSpPr>
        <p:spPr>
          <a:xfrm>
            <a:off x="959824" y="3606185"/>
            <a:ext cx="3427937" cy="0"/>
          </a:xfrm>
          <a:prstGeom prst="rect">
            <a:avLst/>
          </a:prstGeom>
          <a:noFill/>
          <a:ln/>
        </p:spPr>
        <p:txBody>
          <a:bodyPr wrap="square" lIns="0" tIns="0" rIns="0" bIns="0" rtlCol="0" anchor="t"/>
          <a:lstStyle/>
          <a:p>
            <a:endParaRPr lang="en-US" dirty="0"/>
          </a:p>
        </p:txBody>
      </p:sp>
      <p:sp>
        <p:nvSpPr>
          <p:cNvPr id="21" name="Text 6"/>
          <p:cNvSpPr/>
          <p:nvPr/>
        </p:nvSpPr>
        <p:spPr>
          <a:xfrm>
            <a:off x="4935015" y="1723108"/>
            <a:ext cx="3246327" cy="175968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CHANGE：CHANGE子句用于更改表中某个列的名称和数据类型或大小。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例如，如果需要将某个列的名称从old_column更改为new_column，并将数据类型从VARCHAR(20)更改为VARCHAR(50)，则可以使用以下语法：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ALTER TABLE table_name CHANGE old_column new_column VARCHAR(50);</a:t>
            </a:r>
            <a:endParaRPr lang="en-US" sz="1178" dirty="0"/>
          </a:p>
        </p:txBody>
      </p:sp>
      <p:sp>
        <p:nvSpPr>
          <p:cNvPr id="22" name="Text 7"/>
          <p:cNvSpPr/>
          <p:nvPr/>
        </p:nvSpPr>
        <p:spPr>
          <a:xfrm>
            <a:off x="4753406" y="3606185"/>
            <a:ext cx="3427937" cy="0"/>
          </a:xfrm>
          <a:prstGeom prst="rect">
            <a:avLst/>
          </a:prstGeom>
          <a:noFill/>
          <a:ln/>
        </p:spPr>
        <p:txBody>
          <a:bodyPr wrap="square" lIns="0" tIns="0" rIns="0" bIns="0" rtlCol="0" anchor="t"/>
          <a:lstStyle/>
          <a:p>
            <a:endParaRPr lang="en-US" dirty="0"/>
          </a:p>
        </p:txBody>
      </p:sp>
      <p:sp>
        <p:nvSpPr>
          <p:cNvPr id="23" name="Text 8"/>
          <p:cNvSpPr/>
          <p:nvPr/>
        </p:nvSpPr>
        <p:spPr>
          <a:xfrm>
            <a:off x="1143432" y="3912418"/>
            <a:ext cx="3244328"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ADD：ADD子句用于在表中添加一个新列。</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例如，如果需要向表中添加一个名为new_column的新列，并指定该列的数据类型为VARCHAR(50)，则可以使用以下语法：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ALTER TABLE table_name ADD new_column VARCHAR(50);</a:t>
            </a:r>
            <a:endParaRPr lang="en-US" sz="1178" dirty="0"/>
          </a:p>
        </p:txBody>
      </p:sp>
      <p:sp>
        <p:nvSpPr>
          <p:cNvPr id="24" name="Text 9"/>
          <p:cNvSpPr/>
          <p:nvPr/>
        </p:nvSpPr>
        <p:spPr>
          <a:xfrm>
            <a:off x="959824" y="5544110"/>
            <a:ext cx="3427937" cy="0"/>
          </a:xfrm>
          <a:prstGeom prst="rect">
            <a:avLst/>
          </a:prstGeom>
          <a:noFill/>
          <a:ln/>
        </p:spPr>
        <p:txBody>
          <a:bodyPr wrap="square" lIns="0" tIns="0" rIns="0" bIns="0" rtlCol="0" anchor="t"/>
          <a:lstStyle/>
          <a:p>
            <a:endParaRPr lang="en-US" dirty="0"/>
          </a:p>
        </p:txBody>
      </p:sp>
      <p:sp>
        <p:nvSpPr>
          <p:cNvPr id="25" name="Text 10"/>
          <p:cNvSpPr/>
          <p:nvPr/>
        </p:nvSpPr>
        <p:spPr>
          <a:xfrm>
            <a:off x="4940086" y="3912418"/>
            <a:ext cx="3241257" cy="100553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DROP：DROP子句用于从表中删除一个列。</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例如，如果需要从表中删除一个名为column_name的列，则可以使用以下语法：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ALTER TABLE table_name DROP column_name;</a:t>
            </a:r>
            <a:endParaRPr lang="en-US" sz="1178" dirty="0"/>
          </a:p>
        </p:txBody>
      </p:sp>
      <p:sp>
        <p:nvSpPr>
          <p:cNvPr id="26" name="Text 11"/>
          <p:cNvSpPr/>
          <p:nvPr/>
        </p:nvSpPr>
        <p:spPr>
          <a:xfrm>
            <a:off x="4753406" y="5041349"/>
            <a:ext cx="3427937" cy="0"/>
          </a:xfrm>
          <a:prstGeom prst="rect">
            <a:avLst/>
          </a:prstGeom>
          <a:noFill/>
          <a:ln/>
        </p:spPr>
        <p:txBody>
          <a:bodyPr wrap="square" lIns="0" tIns="0" rIns="0" bIns="0" rtlCol="0" anchor="t"/>
          <a:lstStyle/>
          <a:p>
            <a:endParaRPr lang="en-US" dirty="0"/>
          </a:p>
        </p:txBody>
      </p:sp>
      <p:sp>
        <p:nvSpPr>
          <p:cNvPr id="27" name="Text 12"/>
          <p:cNvSpPr/>
          <p:nvPr/>
        </p:nvSpPr>
        <p:spPr>
          <a:xfrm>
            <a:off x="1142146" y="5850343"/>
            <a:ext cx="3245615"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RENAME TO：RENAME TO子句用于更改表的名称。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例如，如果需要将表名从old_table更改为new_table，则可以使用以下语法：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ALTER TABLE old_table RENAME TO new_table;</a:t>
            </a:r>
            <a:endParaRPr lang="en-US" sz="1178" dirty="0"/>
          </a:p>
        </p:txBody>
      </p:sp>
      <p:sp>
        <p:nvSpPr>
          <p:cNvPr id="28" name="Text 13"/>
          <p:cNvSpPr/>
          <p:nvPr/>
        </p:nvSpPr>
        <p:spPr>
          <a:xfrm>
            <a:off x="959824" y="7230659"/>
            <a:ext cx="3427937" cy="0"/>
          </a:xfrm>
          <a:prstGeom prst="rect">
            <a:avLst/>
          </a:prstGeom>
          <a:noFill/>
          <a:ln/>
        </p:spPr>
        <p:txBody>
          <a:bodyPr wrap="square" lIns="0" tIns="0" rIns="0" bIns="0" rtlCol="0" anchor="t"/>
          <a:lstStyle/>
          <a:p>
            <a:endParaRPr lang="en-US" dirty="0"/>
          </a:p>
        </p:txBody>
      </p:sp>
      <p:sp>
        <p:nvSpPr>
          <p:cNvPr id="29" name="Text 14"/>
          <p:cNvSpPr/>
          <p:nvPr/>
        </p:nvSpPr>
        <p:spPr>
          <a:xfrm>
            <a:off x="4939157" y="5850343"/>
            <a:ext cx="3242185" cy="150828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注意事项：在使用ALTER语句时，应该小心操作，确保所有更改都是必要的，并且在执行更改之前进行备份。在使用MODIFY、CHANGE、ADD和DROP子句时，应该指定表名和列名，以便更改正确的列。在使用CHANGE子句时，应该指定旧列名和新列名，并指定新列的数据类型和大小。</a:t>
            </a:r>
            <a:endParaRPr lang="en-US" sz="1178" dirty="0"/>
          </a:p>
        </p:txBody>
      </p:sp>
      <p:sp>
        <p:nvSpPr>
          <p:cNvPr id="30" name="Text 15"/>
          <p:cNvSpPr/>
          <p:nvPr/>
        </p:nvSpPr>
        <p:spPr>
          <a:xfrm>
            <a:off x="4753406" y="7482044"/>
            <a:ext cx="3427937" cy="0"/>
          </a:xfrm>
          <a:prstGeom prst="rect">
            <a:avLst/>
          </a:prstGeom>
          <a:noFill/>
          <a:ln/>
        </p:spPr>
        <p:txBody>
          <a:bodyPr wrap="square" lIns="0" tIns="0" rIns="0" bIns="0" rtlCol="0" anchor="t"/>
          <a:lstStyle/>
          <a:p>
            <a:endParaRPr lang="en-US" dirty="0"/>
          </a:p>
        </p:txBody>
      </p:sp>
      <p:sp>
        <p:nvSpPr>
          <p:cNvPr id="31" name="Text 16"/>
          <p:cNvSpPr/>
          <p:nvPr/>
        </p:nvSpPr>
        <p:spPr>
          <a:xfrm>
            <a:off x="959824" y="1691114"/>
            <a:ext cx="63632" cy="274240"/>
          </a:xfrm>
          <a:prstGeom prst="rect">
            <a:avLst/>
          </a:prstGeom>
          <a:noFill/>
          <a:ln/>
        </p:spPr>
        <p:txBody>
          <a:bodyPr wrap="square" lIns="0" tIns="0" rIns="0" bIns="0" rtlCol="0" anchor="t"/>
          <a:lstStyle/>
          <a:p>
            <a:pPr>
              <a:lnSpc>
                <a:spcPts val="2175"/>
              </a:lnSpc>
            </a:pPr>
            <a:r>
              <a:rPr lang="en-US" sz="1500" b="1" spc="-43" kern="0" dirty="0">
                <a:solidFill>
                  <a:srgbClr val="6A4C9C"/>
                </a:solidFill>
                <a:latin typeface="D-DIN" pitchFamily="34" charset="0"/>
                <a:ea typeface="D-DIN" pitchFamily="34" charset="-122"/>
                <a:cs typeface="D-DIN" pitchFamily="34" charset="-120"/>
              </a:rPr>
              <a:t>1</a:t>
            </a:r>
            <a:endParaRPr lang="en-US" sz="1450" dirty="0"/>
          </a:p>
        </p:txBody>
      </p:sp>
      <p:sp>
        <p:nvSpPr>
          <p:cNvPr id="32" name="Text 17"/>
          <p:cNvSpPr/>
          <p:nvPr/>
        </p:nvSpPr>
        <p:spPr>
          <a:xfrm>
            <a:off x="4753406" y="1691114"/>
            <a:ext cx="90198" cy="274240"/>
          </a:xfrm>
          <a:prstGeom prst="rect">
            <a:avLst/>
          </a:prstGeom>
          <a:noFill/>
          <a:ln/>
        </p:spPr>
        <p:txBody>
          <a:bodyPr wrap="square" lIns="0" tIns="0" rIns="0" bIns="0" rtlCol="0" anchor="t"/>
          <a:lstStyle/>
          <a:p>
            <a:pPr>
              <a:lnSpc>
                <a:spcPts val="2175"/>
              </a:lnSpc>
            </a:pPr>
            <a:r>
              <a:rPr lang="en-US" sz="1500" b="1" spc="-43" kern="0" dirty="0">
                <a:solidFill>
                  <a:srgbClr val="6A4C9C"/>
                </a:solidFill>
                <a:latin typeface="D-DIN" pitchFamily="34" charset="0"/>
                <a:ea typeface="D-DIN" pitchFamily="34" charset="-122"/>
                <a:cs typeface="D-DIN" pitchFamily="34" charset="-120"/>
              </a:rPr>
              <a:t>2</a:t>
            </a:r>
            <a:endParaRPr lang="en-US" sz="1450" dirty="0"/>
          </a:p>
        </p:txBody>
      </p:sp>
      <p:sp>
        <p:nvSpPr>
          <p:cNvPr id="33" name="Text 18"/>
          <p:cNvSpPr/>
          <p:nvPr/>
        </p:nvSpPr>
        <p:spPr>
          <a:xfrm>
            <a:off x="959824" y="3880424"/>
            <a:ext cx="92198" cy="274234"/>
          </a:xfrm>
          <a:prstGeom prst="rect">
            <a:avLst/>
          </a:prstGeom>
          <a:noFill/>
          <a:ln/>
        </p:spPr>
        <p:txBody>
          <a:bodyPr wrap="square" lIns="0" tIns="0" rIns="0" bIns="0" rtlCol="0" anchor="t"/>
          <a:lstStyle/>
          <a:p>
            <a:pPr>
              <a:lnSpc>
                <a:spcPts val="2175"/>
              </a:lnSpc>
            </a:pPr>
            <a:r>
              <a:rPr lang="en-US" sz="1500" b="1" spc="-43" kern="0" dirty="0">
                <a:solidFill>
                  <a:srgbClr val="6A4C9C"/>
                </a:solidFill>
                <a:latin typeface="D-DIN" pitchFamily="34" charset="0"/>
                <a:ea typeface="D-DIN" pitchFamily="34" charset="-122"/>
                <a:cs typeface="D-DIN" pitchFamily="34" charset="-120"/>
              </a:rPr>
              <a:t>3</a:t>
            </a:r>
            <a:endParaRPr lang="en-US" sz="1450" dirty="0"/>
          </a:p>
        </p:txBody>
      </p:sp>
      <p:sp>
        <p:nvSpPr>
          <p:cNvPr id="34" name="Text 19"/>
          <p:cNvSpPr/>
          <p:nvPr/>
        </p:nvSpPr>
        <p:spPr>
          <a:xfrm>
            <a:off x="4753406" y="3880424"/>
            <a:ext cx="95268" cy="274234"/>
          </a:xfrm>
          <a:prstGeom prst="rect">
            <a:avLst/>
          </a:prstGeom>
          <a:noFill/>
          <a:ln/>
        </p:spPr>
        <p:txBody>
          <a:bodyPr wrap="square" lIns="0" tIns="0" rIns="0" bIns="0" rtlCol="0" anchor="t"/>
          <a:lstStyle/>
          <a:p>
            <a:pPr>
              <a:lnSpc>
                <a:spcPts val="2175"/>
              </a:lnSpc>
            </a:pPr>
            <a:r>
              <a:rPr lang="en-US" sz="1500" b="1" spc="-43" kern="0" dirty="0">
                <a:solidFill>
                  <a:srgbClr val="6A4C9C"/>
                </a:solidFill>
                <a:latin typeface="D-DIN" pitchFamily="34" charset="0"/>
                <a:ea typeface="D-DIN" pitchFamily="34" charset="-122"/>
                <a:cs typeface="D-DIN" pitchFamily="34" charset="-120"/>
              </a:rPr>
              <a:t>4</a:t>
            </a:r>
            <a:endParaRPr lang="en-US" sz="1450" dirty="0"/>
          </a:p>
        </p:txBody>
      </p:sp>
      <p:sp>
        <p:nvSpPr>
          <p:cNvPr id="35" name="Text 20"/>
          <p:cNvSpPr/>
          <p:nvPr/>
        </p:nvSpPr>
        <p:spPr>
          <a:xfrm>
            <a:off x="959824" y="5818349"/>
            <a:ext cx="90911" cy="274240"/>
          </a:xfrm>
          <a:prstGeom prst="rect">
            <a:avLst/>
          </a:prstGeom>
          <a:noFill/>
          <a:ln/>
        </p:spPr>
        <p:txBody>
          <a:bodyPr wrap="square" lIns="0" tIns="0" rIns="0" bIns="0" rtlCol="0" anchor="t"/>
          <a:lstStyle/>
          <a:p>
            <a:pPr>
              <a:lnSpc>
                <a:spcPts val="2175"/>
              </a:lnSpc>
            </a:pPr>
            <a:r>
              <a:rPr lang="en-US" sz="1500" b="1" spc="-43" kern="0" dirty="0">
                <a:solidFill>
                  <a:srgbClr val="6A4C9C"/>
                </a:solidFill>
                <a:latin typeface="D-DIN" pitchFamily="34" charset="0"/>
                <a:ea typeface="D-DIN" pitchFamily="34" charset="-122"/>
                <a:cs typeface="D-DIN" pitchFamily="34" charset="-120"/>
              </a:rPr>
              <a:t>5</a:t>
            </a:r>
            <a:endParaRPr lang="en-US" sz="1450" dirty="0"/>
          </a:p>
        </p:txBody>
      </p:sp>
      <p:sp>
        <p:nvSpPr>
          <p:cNvPr id="36" name="Text 21"/>
          <p:cNvSpPr/>
          <p:nvPr/>
        </p:nvSpPr>
        <p:spPr>
          <a:xfrm>
            <a:off x="4753406" y="5818349"/>
            <a:ext cx="94341" cy="274240"/>
          </a:xfrm>
          <a:prstGeom prst="rect">
            <a:avLst/>
          </a:prstGeom>
          <a:noFill/>
          <a:ln/>
        </p:spPr>
        <p:txBody>
          <a:bodyPr wrap="square" lIns="0" tIns="0" rIns="0" bIns="0" rtlCol="0" anchor="t"/>
          <a:lstStyle/>
          <a:p>
            <a:pPr>
              <a:lnSpc>
                <a:spcPts val="2175"/>
              </a:lnSpc>
            </a:pPr>
            <a:r>
              <a:rPr lang="en-US" sz="1500" b="1" spc="-43" kern="0" dirty="0">
                <a:solidFill>
                  <a:srgbClr val="6A4C9C"/>
                </a:solidFill>
                <a:latin typeface="D-DIN" pitchFamily="34" charset="0"/>
                <a:ea typeface="D-DIN" pitchFamily="34" charset="-122"/>
                <a:cs typeface="D-DIN" pitchFamily="34" charset="-120"/>
              </a:rPr>
              <a:t>6</a:t>
            </a:r>
            <a:endParaRPr lang="en-US" sz="14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184426" y="1976777"/>
            <a:ext cx="2439763" cy="1302616"/>
          </a:xfrm>
          <a:prstGeom prst="rect">
            <a:avLst/>
          </a:prstGeom>
        </p:spPr>
      </p:pic>
      <p:pic>
        <p:nvPicPr>
          <p:cNvPr id="3" name="Image 1" descr="preencoded.png">    </p:cNvPr>
          <p:cNvPicPr>
            <a:picLocks noChangeAspect="1"/>
          </p:cNvPicPr>
          <p:nvPr/>
        </p:nvPicPr>
        <p:blipFill>
          <a:blip r:embed="rId2"/>
          <a:stretch>
            <a:fillRect/>
          </a:stretch>
        </p:blipFill>
        <p:spPr>
          <a:xfrm>
            <a:off x="3350664" y="1976777"/>
            <a:ext cx="2439763" cy="1805380"/>
          </a:xfrm>
          <a:prstGeom prst="rect">
            <a:avLst/>
          </a:prstGeom>
        </p:spPr>
      </p:pic>
      <p:pic>
        <p:nvPicPr>
          <p:cNvPr id="4" name="Image 2" descr="preencoded.png">    </p:cNvPr>
          <p:cNvPicPr>
            <a:picLocks noChangeAspect="1"/>
          </p:cNvPicPr>
          <p:nvPr/>
        </p:nvPicPr>
        <p:blipFill>
          <a:blip r:embed="rId3"/>
          <a:stretch>
            <a:fillRect/>
          </a:stretch>
        </p:blipFill>
        <p:spPr>
          <a:xfrm>
            <a:off x="516905" y="1976777"/>
            <a:ext cx="2439763" cy="1553999"/>
          </a:xfrm>
          <a:prstGeom prst="rect">
            <a:avLst/>
          </a:prstGeom>
        </p:spPr>
      </p:pic>
      <p:sp>
        <p:nvSpPr>
          <p:cNvPr id="5" name="Text 0"/>
          <p:cNvSpPr/>
          <p:nvPr/>
        </p:nvSpPr>
        <p:spPr>
          <a:xfrm>
            <a:off x="365646" y="228529"/>
            <a:ext cx="8409873" cy="59417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通常情况下，MySQL数据库的管理是通过命令行进行操作，但是对于不熟悉命令行操作的用户来说，使用可视化界面的工具可以更加方便。</a:t>
            </a:r>
            <a:endParaRPr lang="en-US" sz="1631" dirty="0"/>
          </a:p>
        </p:txBody>
      </p:sp>
      <p:sp>
        <p:nvSpPr>
          <p:cNvPr id="6" name="Text 1"/>
          <p:cNvSpPr/>
          <p:nvPr/>
        </p:nvSpPr>
        <p:spPr>
          <a:xfrm>
            <a:off x="365646" y="868411"/>
            <a:ext cx="8409873" cy="251382"/>
          </a:xfrm>
          <a:prstGeom prst="rect">
            <a:avLst/>
          </a:prstGeom>
          <a:noFill/>
          <a:ln/>
        </p:spPr>
        <p:txBody>
          <a:bodyPr wrap="square" lIns="0" tIns="0" rIns="0" bIns="0" rtlCol="0" anchor="t"/>
          <a:lstStyle/>
          <a:p>
            <a:pPr>
              <a:lnSpc>
                <a:spcPts val="1994"/>
              </a:lnSpc>
            </a:pPr>
            <a:r>
              <a:rPr lang="en-US" sz="1200" b="0" spc="-35" kern="0" dirty="0">
                <a:solidFill>
                  <a:srgbClr val="888888"/>
                </a:solidFill>
                <a:latin typeface="HarmonyOS Sans SC" pitchFamily="34" charset="0"/>
                <a:ea typeface="HarmonyOS Sans SC" pitchFamily="34" charset="-122"/>
                <a:cs typeface="HarmonyOS Sans SC" pitchFamily="34" charset="-120"/>
              </a:rPr>
              <a:t>Datagrip是一种功能强大且易于使用的MySQL可视化管理工具。以下是选择Datagrip的原因：</a:t>
            </a:r>
            <a:endParaRPr lang="en-US" sz="1178" dirty="0"/>
          </a:p>
        </p:txBody>
      </p:sp>
      <p:sp>
        <p:nvSpPr>
          <p:cNvPr id="7" name="Text 2"/>
          <p:cNvSpPr/>
          <p:nvPr/>
        </p:nvSpPr>
        <p:spPr>
          <a:xfrm>
            <a:off x="608317" y="1999630"/>
            <a:ext cx="2348350" cy="1508291"/>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可视化操作：Datagrip提供了友好的可视化界面，使得用户可以轻松地浏览数据库的结构和内容，同时进行编辑，查询等操作。它为开发人员和数据库管理员提供了一种简单且直观的方式来管理数据库。</a:t>
            </a:r>
            <a:endParaRPr lang="en-US" sz="1178" dirty="0"/>
          </a:p>
        </p:txBody>
      </p:sp>
      <p:sp>
        <p:nvSpPr>
          <p:cNvPr id="8" name="Text 3"/>
          <p:cNvSpPr/>
          <p:nvPr/>
        </p:nvSpPr>
        <p:spPr>
          <a:xfrm>
            <a:off x="516905" y="3576480"/>
            <a:ext cx="2439763" cy="0"/>
          </a:xfrm>
          <a:prstGeom prst="rect">
            <a:avLst/>
          </a:prstGeom>
          <a:noFill/>
          <a:ln/>
        </p:spPr>
        <p:txBody>
          <a:bodyPr wrap="square" lIns="0" tIns="0" rIns="0" bIns="0" rtlCol="0" anchor="t"/>
          <a:lstStyle/>
          <a:p>
            <a:endParaRPr lang="en-US" dirty="0"/>
          </a:p>
        </p:txBody>
      </p:sp>
      <p:sp>
        <p:nvSpPr>
          <p:cNvPr id="9" name="Text 4"/>
          <p:cNvSpPr/>
          <p:nvPr/>
        </p:nvSpPr>
        <p:spPr>
          <a:xfrm>
            <a:off x="3442078" y="1999630"/>
            <a:ext cx="2348350" cy="1759674"/>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强大的功能：Datagrip具有强大的功能，可以执行多个任务，如将数据导入或导出到其他系统，或者进行复杂的查询和数据处理。它还具有智能代码完成和调试功能，从而使开发人员和管理员的工作更加高效。</a:t>
            </a:r>
            <a:endParaRPr lang="en-US" sz="1178" dirty="0"/>
          </a:p>
        </p:txBody>
      </p:sp>
      <p:sp>
        <p:nvSpPr>
          <p:cNvPr id="10" name="Text 5"/>
          <p:cNvSpPr/>
          <p:nvPr/>
        </p:nvSpPr>
        <p:spPr>
          <a:xfrm>
            <a:off x="3350664" y="3827863"/>
            <a:ext cx="2439763" cy="0"/>
          </a:xfrm>
          <a:prstGeom prst="rect">
            <a:avLst/>
          </a:prstGeom>
          <a:noFill/>
          <a:ln/>
        </p:spPr>
        <p:txBody>
          <a:bodyPr wrap="square" lIns="0" tIns="0" rIns="0" bIns="0" rtlCol="0" anchor="t"/>
          <a:lstStyle/>
          <a:p>
            <a:endParaRPr lang="en-US" dirty="0"/>
          </a:p>
        </p:txBody>
      </p:sp>
      <p:sp>
        <p:nvSpPr>
          <p:cNvPr id="11" name="Text 6"/>
          <p:cNvSpPr/>
          <p:nvPr/>
        </p:nvSpPr>
        <p:spPr>
          <a:xfrm>
            <a:off x="6275840" y="1999630"/>
            <a:ext cx="2348350" cy="125691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跨平台的支持：Datagrip支持Windows，macOS和Linux等多个操作系统。这意味着无论您使用哪种操作系统，都可以使用Datagrip来管理您的MySQL数据库。</a:t>
            </a:r>
            <a:endParaRPr lang="en-US" sz="1178" dirty="0"/>
          </a:p>
        </p:txBody>
      </p:sp>
      <p:sp>
        <p:nvSpPr>
          <p:cNvPr id="12" name="Text 7"/>
          <p:cNvSpPr/>
          <p:nvPr/>
        </p:nvSpPr>
        <p:spPr>
          <a:xfrm>
            <a:off x="6184426" y="3325099"/>
            <a:ext cx="2439763" cy="0"/>
          </a:xfrm>
          <a:prstGeom prst="rect">
            <a:avLst/>
          </a:prstGeom>
          <a:noFill/>
          <a:ln/>
        </p:spPr>
        <p:txBody>
          <a:bodyPr wrap="square" lIns="0" tIns="0" rIns="0" bIns="0" rtlCol="0" anchor="t"/>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936969"/>
            <a:ext cx="7678578" cy="1279759"/>
          </a:xfrm>
          <a:prstGeom prst="rect">
            <a:avLst/>
          </a:prstGeom>
        </p:spPr>
      </p:pic>
      <p:pic>
        <p:nvPicPr>
          <p:cNvPr id="3" name="Image 1" descr="preencoded.png">    </p:cNvPr>
          <p:cNvPicPr>
            <a:picLocks noChangeAspect="1"/>
          </p:cNvPicPr>
          <p:nvPr/>
        </p:nvPicPr>
        <p:blipFill>
          <a:blip r:embed="rId2"/>
          <a:stretch>
            <a:fillRect/>
          </a:stretch>
        </p:blipFill>
        <p:spPr>
          <a:xfrm>
            <a:off x="4753406" y="2490968"/>
            <a:ext cx="3427937" cy="1823667"/>
          </a:xfrm>
          <a:prstGeom prst="rect">
            <a:avLst/>
          </a:prstGeom>
        </p:spPr>
      </p:pic>
      <p:pic>
        <p:nvPicPr>
          <p:cNvPr id="4" name="Image 2" descr="preencoded.png">    </p:cNvPr>
          <p:cNvPicPr>
            <a:picLocks noChangeAspect="1"/>
          </p:cNvPicPr>
          <p:nvPr/>
        </p:nvPicPr>
        <p:blipFill>
          <a:blip r:embed="rId3"/>
          <a:stretch>
            <a:fillRect/>
          </a:stretch>
        </p:blipFill>
        <p:spPr>
          <a:xfrm>
            <a:off x="4753406" y="2490968"/>
            <a:ext cx="3427937" cy="2166461"/>
          </a:xfrm>
          <a:prstGeom prst="rect">
            <a:avLst/>
          </a:prstGeom>
        </p:spPr>
      </p:pic>
      <p:pic>
        <p:nvPicPr>
          <p:cNvPr id="5" name="Image 3" descr="preencoded.png">    </p:cNvPr>
          <p:cNvPicPr>
            <a:picLocks noChangeAspect="1"/>
          </p:cNvPicPr>
          <p:nvPr/>
        </p:nvPicPr>
        <p:blipFill>
          <a:blip r:embed="rId4"/>
          <a:stretch>
            <a:fillRect/>
          </a:stretch>
        </p:blipFill>
        <p:spPr>
          <a:xfrm>
            <a:off x="959824" y="2490968"/>
            <a:ext cx="3427937" cy="2075045"/>
          </a:xfrm>
          <a:prstGeom prst="rect">
            <a:avLst/>
          </a:prstGeom>
        </p:spPr>
      </p:pic>
      <p:pic>
        <p:nvPicPr>
          <p:cNvPr id="6" name="Image 4" descr="preencoded.png">    </p:cNvPr>
          <p:cNvPicPr>
            <a:picLocks noChangeAspect="1"/>
          </p:cNvPicPr>
          <p:nvPr/>
        </p:nvPicPr>
        <p:blipFill>
          <a:blip r:embed="rId5"/>
          <a:stretch>
            <a:fillRect/>
          </a:stretch>
        </p:blipFill>
        <p:spPr>
          <a:xfrm>
            <a:off x="959824" y="2490968"/>
            <a:ext cx="3427937" cy="2166461"/>
          </a:xfrm>
          <a:prstGeom prst="rect">
            <a:avLst/>
          </a:prstGeom>
        </p:spPr>
      </p:pic>
      <p:sp>
        <p:nvSpPr>
          <p:cNvPr id="7"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在MySQL中，DROP TABLE和TRUNCATE TABLE都可以用来删除表，它们之间的区别如下：</a:t>
            </a:r>
            <a:endParaRPr lang="en-US" sz="1631" dirty="0"/>
          </a:p>
        </p:txBody>
      </p:sp>
      <p:sp>
        <p:nvSpPr>
          <p:cNvPr id="8"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9" name="Text 2"/>
          <p:cNvSpPr/>
          <p:nvPr/>
        </p:nvSpPr>
        <p:spPr>
          <a:xfrm>
            <a:off x="914118" y="1074084"/>
            <a:ext cx="7312932" cy="1005532"/>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DROP TABLE (IF EXISTS)：DROP TABLE语句用于删除一个表，同时会删除该表的所有数据和索引。语法如下：DROP TABLE [IF EXISTS] table_name;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其中，IF EXISTS是可选的，如果指定了这个选项，那么当表不存在时，该语句也不会产生错误。</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例如，如果要删除名为students的表，可以使用以下语句：DROP TABLE IF EXISTS students;</a:t>
            </a:r>
            <a:endParaRPr lang="en-US" sz="1178" dirty="0"/>
          </a:p>
        </p:txBody>
      </p:sp>
      <p:sp>
        <p:nvSpPr>
          <p:cNvPr id="10" name="Text 3"/>
          <p:cNvSpPr/>
          <p:nvPr/>
        </p:nvSpPr>
        <p:spPr>
          <a:xfrm>
            <a:off x="914118" y="2079614"/>
            <a:ext cx="7312932" cy="0"/>
          </a:xfrm>
          <a:prstGeom prst="rect">
            <a:avLst/>
          </a:prstGeom>
          <a:noFill/>
          <a:ln/>
        </p:spPr>
        <p:txBody>
          <a:bodyPr wrap="square" lIns="0" tIns="0" rIns="0" bIns="0" rtlCol="0" anchor="t"/>
          <a:lstStyle/>
          <a:p>
            <a:endParaRPr lang="en-US" dirty="0"/>
          </a:p>
        </p:txBody>
      </p:sp>
      <p:sp>
        <p:nvSpPr>
          <p:cNvPr id="11" name="Text 4"/>
          <p:cNvSpPr/>
          <p:nvPr/>
        </p:nvSpPr>
        <p:spPr>
          <a:xfrm>
            <a:off x="1114865" y="2522962"/>
            <a:ext cx="3272895"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TRUNCATE TABLE：TRUNCATE TABLE语句也可以用于删除表，但与DROP TABLE不同的是，TRUNCATE TABLE只会删除表中的数据，而不会删除表本身和其结构。语法如下：TRUNCATE TABLE table_name;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例如，如果要删除名为students的表中的所有数据，可以使用以下语句：TRUNCATE TABLE students;</a:t>
            </a:r>
            <a:endParaRPr lang="en-US" sz="1178" dirty="0"/>
          </a:p>
        </p:txBody>
      </p:sp>
      <p:sp>
        <p:nvSpPr>
          <p:cNvPr id="12" name="Text 5"/>
          <p:cNvSpPr/>
          <p:nvPr/>
        </p:nvSpPr>
        <p:spPr>
          <a:xfrm>
            <a:off x="959824" y="4657424"/>
            <a:ext cx="3427937" cy="0"/>
          </a:xfrm>
          <a:prstGeom prst="rect">
            <a:avLst/>
          </a:prstGeom>
          <a:noFill/>
          <a:ln/>
        </p:spPr>
        <p:txBody>
          <a:bodyPr wrap="square" lIns="0" tIns="0" rIns="0" bIns="0" rtlCol="0" anchor="t"/>
          <a:lstStyle/>
          <a:p>
            <a:endParaRPr lang="en-US" dirty="0"/>
          </a:p>
        </p:txBody>
      </p:sp>
      <p:sp>
        <p:nvSpPr>
          <p:cNvPr id="13" name="Text 6"/>
          <p:cNvSpPr/>
          <p:nvPr/>
        </p:nvSpPr>
        <p:spPr>
          <a:xfrm>
            <a:off x="4935015" y="2522962"/>
            <a:ext cx="3246327" cy="175968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注意事项：使用DROP TABLE语句将永久删除表和数据，因此在执行此语句之前，应该确认是否真正需要删除该表。使用TRUNCATE TABLE语句将删除表中的所有数据，但不会删除表和其结构，因此在执行此语句之前，应该确认是否真正需要删除表中的所有数据。同时，TRUNCATE TABLE语句不能用于删除部分数据。</a:t>
            </a:r>
            <a:endParaRPr lang="en-US" sz="1178" dirty="0"/>
          </a:p>
        </p:txBody>
      </p:sp>
      <p:sp>
        <p:nvSpPr>
          <p:cNvPr id="14" name="Text 7"/>
          <p:cNvSpPr/>
          <p:nvPr/>
        </p:nvSpPr>
        <p:spPr>
          <a:xfrm>
            <a:off x="4753406" y="4406039"/>
            <a:ext cx="3427937" cy="0"/>
          </a:xfrm>
          <a:prstGeom prst="rect">
            <a:avLst/>
          </a:prstGeom>
          <a:noFill/>
          <a:ln/>
        </p:spPr>
        <p:txBody>
          <a:bodyPr wrap="square" lIns="0" tIns="0" rIns="0" bIns="0" rtlCol="0" anchor="t"/>
          <a:lstStyle/>
          <a:p>
            <a:endParaRPr lang="en-US" dirty="0"/>
          </a:p>
        </p:txBody>
      </p:sp>
      <p:sp>
        <p:nvSpPr>
          <p:cNvPr id="15" name="Text 8"/>
          <p:cNvSpPr/>
          <p:nvPr/>
        </p:nvSpPr>
        <p:spPr>
          <a:xfrm>
            <a:off x="959824" y="2490968"/>
            <a:ext cx="63632" cy="274240"/>
          </a:xfrm>
          <a:prstGeom prst="rect">
            <a:avLst/>
          </a:prstGeom>
          <a:noFill/>
          <a:ln/>
        </p:spPr>
        <p:txBody>
          <a:bodyPr wrap="square" lIns="0" tIns="0" rIns="0" bIns="0" rtlCol="0" anchor="t"/>
          <a:lstStyle/>
          <a:p>
            <a:pPr>
              <a:lnSpc>
                <a:spcPts val="2175"/>
              </a:lnSpc>
            </a:pPr>
            <a:r>
              <a:rPr lang="en-US" sz="1500" b="1" spc="-43" kern="0" dirty="0">
                <a:solidFill>
                  <a:srgbClr val="6A4C9C"/>
                </a:solidFill>
                <a:latin typeface="D-DIN" pitchFamily="34" charset="0"/>
                <a:ea typeface="D-DIN" pitchFamily="34" charset="-122"/>
                <a:cs typeface="D-DIN" pitchFamily="34" charset="-120"/>
              </a:rPr>
              <a:t>1</a:t>
            </a:r>
            <a:endParaRPr lang="en-US" sz="1450" dirty="0"/>
          </a:p>
        </p:txBody>
      </p:sp>
      <p:sp>
        <p:nvSpPr>
          <p:cNvPr id="16" name="Text 9"/>
          <p:cNvSpPr/>
          <p:nvPr/>
        </p:nvSpPr>
        <p:spPr>
          <a:xfrm>
            <a:off x="4753406" y="2490968"/>
            <a:ext cx="90198" cy="274240"/>
          </a:xfrm>
          <a:prstGeom prst="rect">
            <a:avLst/>
          </a:prstGeom>
          <a:noFill/>
          <a:ln/>
        </p:spPr>
        <p:txBody>
          <a:bodyPr wrap="square" lIns="0" tIns="0" rIns="0" bIns="0" rtlCol="0" anchor="t"/>
          <a:lstStyle/>
          <a:p>
            <a:pPr>
              <a:lnSpc>
                <a:spcPts val="2175"/>
              </a:lnSpc>
            </a:pPr>
            <a:r>
              <a:rPr lang="en-US" sz="1500" b="1" spc="-43" kern="0" dirty="0">
                <a:solidFill>
                  <a:srgbClr val="6A4C9C"/>
                </a:solidFill>
                <a:latin typeface="D-DIN" pitchFamily="34" charset="0"/>
                <a:ea typeface="D-DIN" pitchFamily="34" charset="-122"/>
                <a:cs typeface="D-DIN" pitchFamily="34" charset="-120"/>
              </a:rPr>
              <a:t>2</a:t>
            </a:r>
            <a:endParaRPr lang="en-US" sz="145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084403" y="1611130"/>
            <a:ext cx="639881" cy="639883"/>
          </a:xfrm>
          <a:prstGeom prst="rect">
            <a:avLst/>
          </a:prstGeom>
        </p:spPr>
      </p:pic>
      <p:pic>
        <p:nvPicPr>
          <p:cNvPr id="3" name="Image 1" descr="preencoded.png">    </p:cNvPr>
          <p:cNvPicPr>
            <a:picLocks noChangeAspect="1"/>
          </p:cNvPicPr>
          <p:nvPr/>
        </p:nvPicPr>
        <p:blipFill>
          <a:blip r:embed="rId2"/>
          <a:stretch>
            <a:fillRect/>
          </a:stretch>
        </p:blipFill>
        <p:spPr>
          <a:xfrm>
            <a:off x="4250641" y="1611130"/>
            <a:ext cx="639883" cy="639883"/>
          </a:xfrm>
          <a:prstGeom prst="rect">
            <a:avLst/>
          </a:prstGeom>
        </p:spPr>
      </p:pic>
      <p:pic>
        <p:nvPicPr>
          <p:cNvPr id="4" name="Image 2" descr="preencoded.png">    </p:cNvPr>
          <p:cNvPicPr>
            <a:picLocks noChangeAspect="1"/>
          </p:cNvPicPr>
          <p:nvPr/>
        </p:nvPicPr>
        <p:blipFill>
          <a:blip r:embed="rId3"/>
          <a:stretch>
            <a:fillRect/>
          </a:stretch>
        </p:blipFill>
        <p:spPr>
          <a:xfrm>
            <a:off x="1416881" y="1611130"/>
            <a:ext cx="639881" cy="639883"/>
          </a:xfrm>
          <a:prstGeom prst="rect">
            <a:avLst/>
          </a:prstGeom>
        </p:spPr>
      </p:pic>
      <p:sp>
        <p:nvSpPr>
          <p:cNvPr id="5"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在MySQL中，DML（Data Manipulation Language）语句是用于操作数据的语句，常用的DML语句包括以下几种：</a:t>
            </a:r>
            <a:endParaRPr lang="en-US" sz="1631" dirty="0"/>
          </a:p>
        </p:txBody>
      </p:sp>
      <p:sp>
        <p:nvSpPr>
          <p:cNvPr id="6"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7" name="Text 2"/>
          <p:cNvSpPr/>
          <p:nvPr/>
        </p:nvSpPr>
        <p:spPr>
          <a:xfrm>
            <a:off x="644452" y="2342422"/>
            <a:ext cx="2184739" cy="150829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INSERT：用于插入数据。例如，可以使用以下语句向名为students的表中插入一条记录：</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INSERT INTO students (student_id, name, age) VALUES ('1001', '张三', 18);</a:t>
            </a:r>
            <a:endParaRPr lang="en-US" sz="1178" dirty="0"/>
          </a:p>
        </p:txBody>
      </p:sp>
      <p:sp>
        <p:nvSpPr>
          <p:cNvPr id="8" name="Text 3"/>
          <p:cNvSpPr/>
          <p:nvPr/>
        </p:nvSpPr>
        <p:spPr>
          <a:xfrm>
            <a:off x="644452" y="3942129"/>
            <a:ext cx="2184739" cy="0"/>
          </a:xfrm>
          <a:prstGeom prst="rect">
            <a:avLst/>
          </a:prstGeom>
          <a:noFill/>
          <a:ln/>
        </p:spPr>
        <p:txBody>
          <a:bodyPr wrap="square" lIns="0" tIns="0" rIns="0" bIns="0" rtlCol="0" anchor="t"/>
          <a:lstStyle/>
          <a:p>
            <a:endParaRPr lang="en-US" dirty="0"/>
          </a:p>
        </p:txBody>
      </p:sp>
      <p:sp>
        <p:nvSpPr>
          <p:cNvPr id="9" name="Text 4"/>
          <p:cNvSpPr/>
          <p:nvPr/>
        </p:nvSpPr>
        <p:spPr>
          <a:xfrm>
            <a:off x="3478213" y="2342422"/>
            <a:ext cx="2184737" cy="150829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UPDATE：用于更新数据。例如，可以使用以下语句将名为students的表中学号为1001的记录的年龄字段修改为20：</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UPDATE students SET age = 20 WHERE student_id = '1001';</a:t>
            </a:r>
            <a:endParaRPr lang="en-US" sz="1178" dirty="0"/>
          </a:p>
        </p:txBody>
      </p:sp>
      <p:sp>
        <p:nvSpPr>
          <p:cNvPr id="10" name="Text 5"/>
          <p:cNvSpPr/>
          <p:nvPr/>
        </p:nvSpPr>
        <p:spPr>
          <a:xfrm>
            <a:off x="3478213" y="3942129"/>
            <a:ext cx="2184737" cy="0"/>
          </a:xfrm>
          <a:prstGeom prst="rect">
            <a:avLst/>
          </a:prstGeom>
          <a:noFill/>
          <a:ln/>
        </p:spPr>
        <p:txBody>
          <a:bodyPr wrap="square" lIns="0" tIns="0" rIns="0" bIns="0" rtlCol="0" anchor="t"/>
          <a:lstStyle/>
          <a:p>
            <a:endParaRPr lang="en-US" dirty="0"/>
          </a:p>
        </p:txBody>
      </p:sp>
      <p:sp>
        <p:nvSpPr>
          <p:cNvPr id="11" name="Text 6"/>
          <p:cNvSpPr/>
          <p:nvPr/>
        </p:nvSpPr>
        <p:spPr>
          <a:xfrm>
            <a:off x="6311973" y="2342422"/>
            <a:ext cx="2184739" cy="125691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DELETE：用于删除数据。例如，可以使用以下语句从名为students的表中删除学号为1001的记录：</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DELETE FROM students WHERE student_id = '1001';</a:t>
            </a:r>
            <a:endParaRPr lang="en-US" sz="1178" dirty="0"/>
          </a:p>
        </p:txBody>
      </p:sp>
      <p:sp>
        <p:nvSpPr>
          <p:cNvPr id="12" name="Text 7"/>
          <p:cNvSpPr/>
          <p:nvPr/>
        </p:nvSpPr>
        <p:spPr>
          <a:xfrm>
            <a:off x="6311973" y="3690744"/>
            <a:ext cx="2184739" cy="0"/>
          </a:xfrm>
          <a:prstGeom prst="rect">
            <a:avLst/>
          </a:prstGeom>
          <a:noFill/>
          <a:ln/>
        </p:spPr>
        <p:txBody>
          <a:bodyPr wrap="square" lIns="0" tIns="0" rIns="0" bIns="0" rtlCol="0" anchor="t"/>
          <a:lstStyle/>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4168368"/>
            <a:ext cx="3656466" cy="1403175"/>
          </a:xfrm>
          <a:prstGeom prst="rect">
            <a:avLst/>
          </a:prstGeom>
        </p:spPr>
      </p:pic>
      <p:pic>
        <p:nvPicPr>
          <p:cNvPr id="3" name="Image 1" descr="preencoded.png">    </p:cNvPr>
          <p:cNvPicPr>
            <a:picLocks noChangeAspect="1"/>
          </p:cNvPicPr>
          <p:nvPr/>
        </p:nvPicPr>
        <p:blipFill>
          <a:blip r:embed="rId2"/>
          <a:stretch>
            <a:fillRect/>
          </a:stretch>
        </p:blipFill>
        <p:spPr>
          <a:xfrm>
            <a:off x="4753406" y="845570"/>
            <a:ext cx="3656466" cy="3094274"/>
          </a:xfrm>
          <a:prstGeom prst="rect">
            <a:avLst/>
          </a:prstGeom>
        </p:spPr>
      </p:pic>
      <p:pic>
        <p:nvPicPr>
          <p:cNvPr id="4" name="Image 2" descr="preencoded.png">    </p:cNvPr>
          <p:cNvPicPr>
            <a:picLocks noChangeAspect="1"/>
          </p:cNvPicPr>
          <p:nvPr/>
        </p:nvPicPr>
        <p:blipFill>
          <a:blip r:embed="rId3"/>
          <a:stretch>
            <a:fillRect/>
          </a:stretch>
        </p:blipFill>
        <p:spPr>
          <a:xfrm>
            <a:off x="731295" y="845570"/>
            <a:ext cx="3656466" cy="3094274"/>
          </a:xfrm>
          <a:prstGeom prst="rect">
            <a:avLst/>
          </a:prstGeom>
        </p:spPr>
      </p:pic>
      <p:sp>
        <p:nvSpPr>
          <p:cNvPr id="5" name="Text 0"/>
          <p:cNvSpPr/>
          <p:nvPr/>
        </p:nvSpPr>
        <p:spPr>
          <a:xfrm>
            <a:off x="365646" y="228531"/>
            <a:ext cx="8409873" cy="297082"/>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在MySQL中，可以使用INSERT语句向表中添加数据，可以分为以下两种情况：</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005530"/>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给指定字段添加数据：如果要为表中的某个字段添加数据，可以使用以下语法：INSERT INTO table_name (column1, column2, column3, ...) VALUES (value1, value2, value3, ...);</a:t>
            </a:r>
            <a:endParaRPr lang="en-US" sz="1178" dirty="0"/>
          </a:p>
        </p:txBody>
      </p:sp>
      <p:sp>
        <p:nvSpPr>
          <p:cNvPr id="8" name="Text 3"/>
          <p:cNvSpPr/>
          <p:nvPr/>
        </p:nvSpPr>
        <p:spPr>
          <a:xfrm>
            <a:off x="923258" y="2056769"/>
            <a:ext cx="3272537" cy="1234055"/>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其中，table_name是要插入数据的表名，column1、column2、column3等是要插入数据的字段名，value1、value2、value3等是对应的字段值。例如，如果要向名为students的表中添加一条记录，该记录包含学号、姓名和年龄字段，可以使用以下语句：INSERT INTO students (student_id, name, age) VALUES ('1001', '张三', 18);</a:t>
            </a:r>
            <a:endParaRPr lang="en-US" sz="997" dirty="0"/>
          </a:p>
        </p:txBody>
      </p:sp>
      <p:sp>
        <p:nvSpPr>
          <p:cNvPr id="9" name="Text 4"/>
          <p:cNvSpPr/>
          <p:nvPr/>
        </p:nvSpPr>
        <p:spPr>
          <a:xfrm>
            <a:off x="4945371" y="1005530"/>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批量添加数据：如果要为表中的多个字段批量添加数据，可以使用以下语法：INSERT INTO table_name (column1, column2, column3, ...) VALUES (value1, value2, value3, ...), (value4, value5, value6, ...), ...;</a:t>
            </a:r>
            <a:endParaRPr lang="en-US" sz="1178" dirty="0"/>
          </a:p>
        </p:txBody>
      </p:sp>
      <p:sp>
        <p:nvSpPr>
          <p:cNvPr id="10" name="Text 5"/>
          <p:cNvSpPr/>
          <p:nvPr/>
        </p:nvSpPr>
        <p:spPr>
          <a:xfrm>
            <a:off x="4945371" y="2308154"/>
            <a:ext cx="3272537" cy="1439728"/>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其中，table_name是要插入数据的表名，column1、column2、column3等是要插入数据的字段名，value1、value2、value3等是对应的字段值。每一组括号中的值都代表一条记录。例如，如果要向名为students的表中添加多条记录，可以使用以下语句：INSERT INTO students (student_id, name, age) VALUES ('1002', '李四', 19), ('1003', '王五', 20), ('1004', '赵六', 21);</a:t>
            </a:r>
            <a:endParaRPr lang="en-US" sz="997" dirty="0"/>
          </a:p>
        </p:txBody>
      </p:sp>
      <p:sp>
        <p:nvSpPr>
          <p:cNvPr id="11" name="Text 6"/>
          <p:cNvSpPr/>
          <p:nvPr/>
        </p:nvSpPr>
        <p:spPr>
          <a:xfrm>
            <a:off x="923258" y="4328346"/>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注意事项：在使用INSERT语句添加数据时，应该注意确保要插入的数据符合字段的数据类型和长度要求。在使用批量添加数据时，应该确认每条记录中列的顺序和数据值的顺序相匹配。</a:t>
            </a:r>
            <a:endParaRPr lang="en-US" sz="1178" dirty="0"/>
          </a:p>
        </p:txBody>
      </p:sp>
      <p:sp>
        <p:nvSpPr>
          <p:cNvPr id="12" name="Text 7"/>
          <p:cNvSpPr/>
          <p:nvPr/>
        </p:nvSpPr>
        <p:spPr>
          <a:xfrm>
            <a:off x="923258" y="5379584"/>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184426" y="1291183"/>
            <a:ext cx="2439763" cy="2308147"/>
          </a:xfrm>
          <a:prstGeom prst="rect">
            <a:avLst/>
          </a:prstGeom>
        </p:spPr>
      </p:pic>
      <p:pic>
        <p:nvPicPr>
          <p:cNvPr id="3" name="Image 1" descr="preencoded.png">    </p:cNvPr>
          <p:cNvPicPr>
            <a:picLocks noChangeAspect="1"/>
          </p:cNvPicPr>
          <p:nvPr/>
        </p:nvPicPr>
        <p:blipFill>
          <a:blip r:embed="rId2"/>
          <a:stretch>
            <a:fillRect/>
          </a:stretch>
        </p:blipFill>
        <p:spPr>
          <a:xfrm>
            <a:off x="3350664" y="1291183"/>
            <a:ext cx="2439763" cy="2056762"/>
          </a:xfrm>
          <a:prstGeom prst="rect">
            <a:avLst/>
          </a:prstGeom>
        </p:spPr>
      </p:pic>
      <p:pic>
        <p:nvPicPr>
          <p:cNvPr id="4" name="Image 2" descr="preencoded.png">    </p:cNvPr>
          <p:cNvPicPr>
            <a:picLocks noChangeAspect="1"/>
          </p:cNvPicPr>
          <p:nvPr/>
        </p:nvPicPr>
        <p:blipFill>
          <a:blip r:embed="rId3"/>
          <a:stretch>
            <a:fillRect/>
          </a:stretch>
        </p:blipFill>
        <p:spPr>
          <a:xfrm>
            <a:off x="516905" y="1291183"/>
            <a:ext cx="2439763" cy="799852"/>
          </a:xfrm>
          <a:prstGeom prst="rect">
            <a:avLst/>
          </a:prstGeom>
        </p:spPr>
      </p:pic>
      <p:sp>
        <p:nvSpPr>
          <p:cNvPr id="5" name="Text 0"/>
          <p:cNvSpPr/>
          <p:nvPr/>
        </p:nvSpPr>
        <p:spPr>
          <a:xfrm>
            <a:off x="365646" y="228522"/>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在MySQL中，可以使用UPDATE语句来更新表中的数据，常用的UPDATE语句的语法格式如下：</a:t>
            </a:r>
            <a:endParaRPr lang="en-US" sz="1631" dirty="0"/>
          </a:p>
        </p:txBody>
      </p:sp>
      <p:sp>
        <p:nvSpPr>
          <p:cNvPr id="6" name="Text 1"/>
          <p:cNvSpPr/>
          <p:nvPr/>
        </p:nvSpPr>
        <p:spPr>
          <a:xfrm>
            <a:off x="365646" y="868398"/>
            <a:ext cx="8409873" cy="0"/>
          </a:xfrm>
          <a:prstGeom prst="rect">
            <a:avLst/>
          </a:prstGeom>
          <a:noFill/>
          <a:ln/>
        </p:spPr>
        <p:txBody>
          <a:bodyPr wrap="square" lIns="0" tIns="0" rIns="0" bIns="0" rtlCol="0" anchor="t"/>
          <a:lstStyle/>
          <a:p>
            <a:endParaRPr lang="en-US" dirty="0"/>
          </a:p>
        </p:txBody>
      </p:sp>
      <p:sp>
        <p:nvSpPr>
          <p:cNvPr id="7" name="Text 2"/>
          <p:cNvSpPr/>
          <p:nvPr/>
        </p:nvSpPr>
        <p:spPr>
          <a:xfrm>
            <a:off x="608317" y="1314037"/>
            <a:ext cx="2348350" cy="754141"/>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UPDATE table_name SET column1 = value1, column2 = value2, ... WHERE condition;</a:t>
            </a:r>
            <a:endParaRPr lang="en-US" sz="1178" dirty="0"/>
          </a:p>
        </p:txBody>
      </p:sp>
      <p:sp>
        <p:nvSpPr>
          <p:cNvPr id="8" name="Text 3"/>
          <p:cNvSpPr/>
          <p:nvPr/>
        </p:nvSpPr>
        <p:spPr>
          <a:xfrm>
            <a:off x="516905" y="2136745"/>
            <a:ext cx="2439763" cy="822708"/>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其中，table_name是要更新数据的表名，column1、column2等是要更新的字段名，value1、value2等是要更新的字段值，WHERE后面是更新数据的条件。</a:t>
            </a:r>
            <a:endParaRPr lang="en-US" sz="997" dirty="0"/>
          </a:p>
        </p:txBody>
      </p:sp>
      <p:sp>
        <p:nvSpPr>
          <p:cNvPr id="9" name="Text 4"/>
          <p:cNvSpPr/>
          <p:nvPr/>
        </p:nvSpPr>
        <p:spPr>
          <a:xfrm>
            <a:off x="3442078" y="1314037"/>
            <a:ext cx="2348350" cy="2011051"/>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可以根据需要使用一个或多个字段更新数据，也可以根据需要指定更新数据的条件。例如，如果要将名为students的表中学号为1001的记录的年龄字段修改为20，可以使用以下语句：</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UPDATE students SET age = 20 WHERE student_id = '1001';</a:t>
            </a:r>
            <a:endParaRPr lang="en-US" sz="1178" dirty="0"/>
          </a:p>
        </p:txBody>
      </p:sp>
      <p:sp>
        <p:nvSpPr>
          <p:cNvPr id="10" name="Text 5"/>
          <p:cNvSpPr/>
          <p:nvPr/>
        </p:nvSpPr>
        <p:spPr>
          <a:xfrm>
            <a:off x="3350664" y="3393660"/>
            <a:ext cx="2439763" cy="0"/>
          </a:xfrm>
          <a:prstGeom prst="rect">
            <a:avLst/>
          </a:prstGeom>
          <a:noFill/>
          <a:ln/>
        </p:spPr>
        <p:txBody>
          <a:bodyPr wrap="square" lIns="0" tIns="0" rIns="0" bIns="0" rtlCol="0" anchor="t"/>
          <a:lstStyle/>
          <a:p>
            <a:endParaRPr lang="en-US" dirty="0"/>
          </a:p>
        </p:txBody>
      </p:sp>
      <p:sp>
        <p:nvSpPr>
          <p:cNvPr id="11" name="Text 6"/>
          <p:cNvSpPr/>
          <p:nvPr/>
        </p:nvSpPr>
        <p:spPr>
          <a:xfrm>
            <a:off x="6275840" y="1314037"/>
            <a:ext cx="2348350" cy="226243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如果要将名为students的表中学号为1001的记录的年龄字段增加2岁，可以使用以下语句：</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UPDATE students SET age = age + 2 WHERE student_id = '1001';</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这个语句将使用SET关键字指定age字段的新值为原值加2，然后使用WHERE关键字指定更新数据的条件为学号为1001的记录。</a:t>
            </a:r>
            <a:endParaRPr lang="en-US" sz="1178" dirty="0"/>
          </a:p>
        </p:txBody>
      </p:sp>
      <p:sp>
        <p:nvSpPr>
          <p:cNvPr id="12" name="Text 7"/>
          <p:cNvSpPr/>
          <p:nvPr/>
        </p:nvSpPr>
        <p:spPr>
          <a:xfrm>
            <a:off x="6184426" y="3645045"/>
            <a:ext cx="2439763" cy="617020"/>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通过使用UPDATE语句，可以灵活地更新MySQL表中的数据，以满足实际应用需求。</a:t>
            </a:r>
            <a:endParaRPr lang="en-US" sz="997"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3482776"/>
            <a:ext cx="3656466" cy="3665611"/>
          </a:xfrm>
          <a:prstGeom prst="rect">
            <a:avLst/>
          </a:prstGeom>
        </p:spPr>
      </p:pic>
      <p:pic>
        <p:nvPicPr>
          <p:cNvPr id="3" name="Image 1" descr="preencoded.png">    </p:cNvPr>
          <p:cNvPicPr>
            <a:picLocks noChangeAspect="1"/>
          </p:cNvPicPr>
          <p:nvPr/>
        </p:nvPicPr>
        <p:blipFill>
          <a:blip r:embed="rId2"/>
          <a:stretch>
            <a:fillRect/>
          </a:stretch>
        </p:blipFill>
        <p:spPr>
          <a:xfrm>
            <a:off x="4753406" y="845561"/>
            <a:ext cx="3656466" cy="2408687"/>
          </a:xfrm>
          <a:prstGeom prst="rect">
            <a:avLst/>
          </a:prstGeom>
        </p:spPr>
      </p:pic>
      <p:pic>
        <p:nvPicPr>
          <p:cNvPr id="4" name="Image 2" descr="preencoded.png">    </p:cNvPr>
          <p:cNvPicPr>
            <a:picLocks noChangeAspect="1"/>
          </p:cNvPicPr>
          <p:nvPr/>
        </p:nvPicPr>
        <p:blipFill>
          <a:blip r:embed="rId3"/>
          <a:stretch>
            <a:fillRect/>
          </a:stretch>
        </p:blipFill>
        <p:spPr>
          <a:xfrm>
            <a:off x="731295" y="845561"/>
            <a:ext cx="3656466" cy="2408687"/>
          </a:xfrm>
          <a:prstGeom prst="rect">
            <a:avLst/>
          </a:prstGeom>
        </p:spPr>
      </p:pic>
      <p:sp>
        <p:nvSpPr>
          <p:cNvPr id="5" name="Text 0"/>
          <p:cNvSpPr/>
          <p:nvPr/>
        </p:nvSpPr>
        <p:spPr>
          <a:xfrm>
            <a:off x="365646" y="228531"/>
            <a:ext cx="8409873" cy="297082"/>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delete操作</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005522"/>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删除表中的所有数据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使用DELETE FROM语句可以删除表中的所有数据。例如，要删除名为students的表中的所有数据，可以使用以下语句：</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DELETE FROM students;</a:t>
            </a:r>
            <a:endParaRPr lang="en-US" sz="1178" dirty="0"/>
          </a:p>
        </p:txBody>
      </p:sp>
      <p:sp>
        <p:nvSpPr>
          <p:cNvPr id="8" name="Text 3"/>
          <p:cNvSpPr/>
          <p:nvPr/>
        </p:nvSpPr>
        <p:spPr>
          <a:xfrm>
            <a:off x="923258" y="2308145"/>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005522"/>
            <a:ext cx="3272537" cy="201106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删除表中符合条件的数据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使用DELETE FROM语句可以根据条件删除表中的部分数据。例如，要删除名为students的表中学号为1001的记录，可以使用以下语句：</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DELETE FROM students WHERE student_id = '1001';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这个语句将使用WHERE关键字指定删除数据的条件为学号为1001的记录。</a:t>
            </a:r>
            <a:endParaRPr lang="en-US" sz="1178" dirty="0"/>
          </a:p>
        </p:txBody>
      </p:sp>
      <p:sp>
        <p:nvSpPr>
          <p:cNvPr id="10" name="Text 5"/>
          <p:cNvSpPr/>
          <p:nvPr/>
        </p:nvSpPr>
        <p:spPr>
          <a:xfrm>
            <a:off x="4945371" y="3062282"/>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3642753"/>
            <a:ext cx="3272537" cy="326796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删除表中所有数据并重置自增长ID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使用DELETE FROM语句删除表中的所有数据时，如果表的ID列是自增长列，删除后自增长ID的值不会重置，而是保留之前的最大值加一。如果要删除表中所有数据并重置自增长ID的值，可以使用以下语句：</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DELETE FROM students;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ALTER TABLE students AUTO_INCREMENT =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这个语句将先使用DELETE FROM语句删除students表中的所有数据，然后使用ALTER TABLE语句将students表的自增长ID的值重置为1。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通过使用DELETE FROM语句，可以方便地删除MySQL表中的数据，以满足实际应用需求。</a:t>
            </a:r>
            <a:endParaRPr lang="en-US" sz="1178" dirty="0"/>
          </a:p>
        </p:txBody>
      </p:sp>
      <p:sp>
        <p:nvSpPr>
          <p:cNvPr id="12" name="Text 7"/>
          <p:cNvSpPr/>
          <p:nvPr/>
        </p:nvSpPr>
        <p:spPr>
          <a:xfrm>
            <a:off x="923258" y="6956429"/>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639876"/>
            <a:ext cx="7678578" cy="731299"/>
          </a:xfrm>
          <a:prstGeom prst="rect">
            <a:avLst/>
          </a:prstGeom>
        </p:spPr>
      </p:pic>
      <p:pic>
        <p:nvPicPr>
          <p:cNvPr id="3" name="Image 1" descr="preencoded.png">    </p:cNvPr>
          <p:cNvPicPr>
            <a:picLocks noChangeAspect="1"/>
          </p:cNvPicPr>
          <p:nvPr/>
        </p:nvPicPr>
        <p:blipFill>
          <a:blip r:embed="rId2"/>
          <a:stretch>
            <a:fillRect/>
          </a:stretch>
        </p:blipFill>
        <p:spPr>
          <a:xfrm>
            <a:off x="959824" y="3149132"/>
            <a:ext cx="3427937" cy="818128"/>
          </a:xfrm>
          <a:prstGeom prst="rect">
            <a:avLst/>
          </a:prstGeom>
        </p:spPr>
      </p:pic>
      <p:pic>
        <p:nvPicPr>
          <p:cNvPr id="4" name="Image 2" descr="preencoded.png">    </p:cNvPr>
          <p:cNvPicPr>
            <a:picLocks noChangeAspect="1"/>
          </p:cNvPicPr>
          <p:nvPr/>
        </p:nvPicPr>
        <p:blipFill>
          <a:blip r:embed="rId3"/>
          <a:stretch>
            <a:fillRect/>
          </a:stretch>
        </p:blipFill>
        <p:spPr>
          <a:xfrm>
            <a:off x="959824" y="3149132"/>
            <a:ext cx="3427937" cy="909551"/>
          </a:xfrm>
          <a:prstGeom prst="rect">
            <a:avLst/>
          </a:prstGeom>
        </p:spPr>
      </p:pic>
      <p:pic>
        <p:nvPicPr>
          <p:cNvPr id="5" name="Image 3" descr="preencoded.png">    </p:cNvPr>
          <p:cNvPicPr>
            <a:picLocks noChangeAspect="1"/>
          </p:cNvPicPr>
          <p:nvPr/>
        </p:nvPicPr>
        <p:blipFill>
          <a:blip r:embed="rId4"/>
          <a:stretch>
            <a:fillRect/>
          </a:stretch>
        </p:blipFill>
        <p:spPr>
          <a:xfrm>
            <a:off x="4753406" y="1645415"/>
            <a:ext cx="3427937" cy="315359"/>
          </a:xfrm>
          <a:prstGeom prst="rect">
            <a:avLst/>
          </a:prstGeom>
        </p:spPr>
      </p:pic>
      <p:pic>
        <p:nvPicPr>
          <p:cNvPr id="6" name="Image 4" descr="preencoded.png">    </p:cNvPr>
          <p:cNvPicPr>
            <a:picLocks noChangeAspect="1"/>
          </p:cNvPicPr>
          <p:nvPr/>
        </p:nvPicPr>
        <p:blipFill>
          <a:blip r:embed="rId5"/>
          <a:stretch>
            <a:fillRect/>
          </a:stretch>
        </p:blipFill>
        <p:spPr>
          <a:xfrm>
            <a:off x="4753406" y="1645415"/>
            <a:ext cx="3427937" cy="1229475"/>
          </a:xfrm>
          <a:prstGeom prst="rect">
            <a:avLst/>
          </a:prstGeom>
        </p:spPr>
      </p:pic>
      <p:pic>
        <p:nvPicPr>
          <p:cNvPr id="7" name="Image 5" descr="preencoded.png">    </p:cNvPr>
          <p:cNvPicPr>
            <a:picLocks noChangeAspect="1"/>
          </p:cNvPicPr>
          <p:nvPr/>
        </p:nvPicPr>
        <p:blipFill>
          <a:blip r:embed="rId6"/>
          <a:stretch>
            <a:fillRect/>
          </a:stretch>
        </p:blipFill>
        <p:spPr>
          <a:xfrm>
            <a:off x="959824" y="1645415"/>
            <a:ext cx="3427937" cy="315359"/>
          </a:xfrm>
          <a:prstGeom prst="rect">
            <a:avLst/>
          </a:prstGeom>
        </p:spPr>
      </p:pic>
      <p:pic>
        <p:nvPicPr>
          <p:cNvPr id="8" name="Image 6" descr="preencoded.png">    </p:cNvPr>
          <p:cNvPicPr>
            <a:picLocks noChangeAspect="1"/>
          </p:cNvPicPr>
          <p:nvPr/>
        </p:nvPicPr>
        <p:blipFill>
          <a:blip r:embed="rId7"/>
          <a:stretch>
            <a:fillRect/>
          </a:stretch>
        </p:blipFill>
        <p:spPr>
          <a:xfrm>
            <a:off x="959824" y="1645415"/>
            <a:ext cx="3427937" cy="1229475"/>
          </a:xfrm>
          <a:prstGeom prst="rect">
            <a:avLst/>
          </a:prstGeom>
        </p:spPr>
      </p:pic>
      <p:sp>
        <p:nvSpPr>
          <p:cNvPr id="9" name="Text 0"/>
          <p:cNvSpPr/>
          <p:nvPr/>
        </p:nvSpPr>
        <p:spPr>
          <a:xfrm>
            <a:off x="365646" y="228531"/>
            <a:ext cx="8409873" cy="0"/>
          </a:xfrm>
          <a:prstGeom prst="rect">
            <a:avLst/>
          </a:prstGeom>
          <a:noFill/>
          <a:ln/>
        </p:spPr>
        <p:txBody>
          <a:bodyPr wrap="square" lIns="0" tIns="0" rIns="0" bIns="0" rtlCol="0" anchor="t"/>
          <a:lstStyle/>
          <a:p>
            <a:endParaRPr lang="en-US" dirty="0"/>
          </a:p>
        </p:txBody>
      </p:sp>
      <p:sp>
        <p:nvSpPr>
          <p:cNvPr id="10" name="Text 1"/>
          <p:cNvSpPr/>
          <p:nvPr/>
        </p:nvSpPr>
        <p:spPr>
          <a:xfrm>
            <a:off x="365646" y="274239"/>
            <a:ext cx="8409873" cy="0"/>
          </a:xfrm>
          <a:prstGeom prst="rect">
            <a:avLst/>
          </a:prstGeom>
          <a:noFill/>
          <a:ln/>
        </p:spPr>
        <p:txBody>
          <a:bodyPr wrap="square" lIns="0" tIns="0" rIns="0" bIns="0" rtlCol="0" anchor="t"/>
          <a:lstStyle/>
          <a:p>
            <a:endParaRPr lang="en-US" dirty="0"/>
          </a:p>
        </p:txBody>
      </p:sp>
      <p:sp>
        <p:nvSpPr>
          <p:cNvPr id="11" name="Text 2"/>
          <p:cNvSpPr/>
          <p:nvPr/>
        </p:nvSpPr>
        <p:spPr>
          <a:xfrm>
            <a:off x="914118" y="777000"/>
            <a:ext cx="7312932" cy="25138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DQL语句的概述</a:t>
            </a:r>
            <a:endParaRPr lang="en-US" sz="1178" dirty="0"/>
          </a:p>
        </p:txBody>
      </p:sp>
      <p:sp>
        <p:nvSpPr>
          <p:cNvPr id="12" name="Text 3"/>
          <p:cNvSpPr/>
          <p:nvPr/>
        </p:nvSpPr>
        <p:spPr>
          <a:xfrm>
            <a:off x="914118" y="1028384"/>
            <a:ext cx="7312932" cy="205673"/>
          </a:xfrm>
          <a:prstGeom prst="rect">
            <a:avLst/>
          </a:prstGeom>
          <a:noFill/>
          <a:ln/>
        </p:spPr>
        <p:txBody>
          <a:bodyPr wrap="square" lIns="0" tIns="0" rIns="0" bIns="0" rtlCol="0" anchor="t"/>
          <a:lstStyle/>
          <a:p>
            <a:pPr>
              <a:lnSpc>
                <a:spcPts val="1631"/>
              </a:lnSpc>
            </a:pPr>
            <a:r>
              <a:rPr lang="en-US" sz="1000" b="0" spc="-30" kern="0" dirty="0">
                <a:solidFill>
                  <a:srgbClr val="FFFFFF"/>
                </a:solidFill>
                <a:latin typeface="HarmonyOS Sans SC" pitchFamily="34" charset="0"/>
                <a:ea typeface="HarmonyOS Sans SC" pitchFamily="34" charset="-122"/>
                <a:cs typeface="HarmonyOS Sans SC" pitchFamily="34" charset="-120"/>
              </a:rPr>
              <a:t>DQL是数据查询语言(Data Query Language)的简称，它是SQL语句的一种类型，用于查询数据库中的数据。</a:t>
            </a:r>
            <a:endParaRPr lang="en-US" sz="997" dirty="0"/>
          </a:p>
        </p:txBody>
      </p:sp>
      <p:sp>
        <p:nvSpPr>
          <p:cNvPr id="13" name="Text 4"/>
          <p:cNvSpPr/>
          <p:nvPr/>
        </p:nvSpPr>
        <p:spPr>
          <a:xfrm>
            <a:off x="1114865" y="1677400"/>
            <a:ext cx="3272895" cy="2513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DQL语句的作用</a:t>
            </a:r>
            <a:endParaRPr lang="en-US" sz="1178" dirty="0"/>
          </a:p>
        </p:txBody>
      </p:sp>
      <p:sp>
        <p:nvSpPr>
          <p:cNvPr id="14" name="Text 5"/>
          <p:cNvSpPr/>
          <p:nvPr/>
        </p:nvSpPr>
        <p:spPr>
          <a:xfrm>
            <a:off x="959824" y="2052195"/>
            <a:ext cx="3427937" cy="41134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DQL语句用于从数据库表中读取数据，可以对数据进行筛选、排序和分组等操作，还可以对数据进行计算和统计。</a:t>
            </a:r>
            <a:endParaRPr lang="en-US" sz="997" dirty="0"/>
          </a:p>
        </p:txBody>
      </p:sp>
      <p:sp>
        <p:nvSpPr>
          <p:cNvPr id="15" name="Text 6"/>
          <p:cNvSpPr/>
          <p:nvPr/>
        </p:nvSpPr>
        <p:spPr>
          <a:xfrm>
            <a:off x="4935015" y="1677400"/>
            <a:ext cx="3246327" cy="2513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DQL语句的重要性</a:t>
            </a:r>
            <a:endParaRPr lang="en-US" sz="1178" dirty="0"/>
          </a:p>
        </p:txBody>
      </p:sp>
      <p:sp>
        <p:nvSpPr>
          <p:cNvPr id="16" name="Text 7"/>
          <p:cNvSpPr/>
          <p:nvPr/>
        </p:nvSpPr>
        <p:spPr>
          <a:xfrm>
            <a:off x="4753406" y="2052195"/>
            <a:ext cx="3427937" cy="822694"/>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DQL语句是SQL语句的重点，它是数据库应用中最为常用的操作之一。DQL语句可以帮助用户快速、方便地查询和获取所需的数据，提高了数据的利用率和效率，是数据库应用不可或缺的重要组成部分。</a:t>
            </a:r>
            <a:endParaRPr lang="en-US" sz="997" dirty="0"/>
          </a:p>
        </p:txBody>
      </p:sp>
      <p:sp>
        <p:nvSpPr>
          <p:cNvPr id="17" name="Text 8"/>
          <p:cNvSpPr/>
          <p:nvPr/>
        </p:nvSpPr>
        <p:spPr>
          <a:xfrm>
            <a:off x="1143432" y="3181135"/>
            <a:ext cx="3244328" cy="75414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通过学习和掌握DQL语句，用户可以有效地操作数据库中的数据，为实现各种应用需求提供有力支持。</a:t>
            </a:r>
            <a:endParaRPr lang="en-US" sz="1178" dirty="0"/>
          </a:p>
        </p:txBody>
      </p:sp>
      <p:sp>
        <p:nvSpPr>
          <p:cNvPr id="18" name="Text 9"/>
          <p:cNvSpPr/>
          <p:nvPr/>
        </p:nvSpPr>
        <p:spPr>
          <a:xfrm>
            <a:off x="959824" y="4058681"/>
            <a:ext cx="3427937" cy="0"/>
          </a:xfrm>
          <a:prstGeom prst="rect">
            <a:avLst/>
          </a:prstGeom>
          <a:noFill/>
          <a:ln/>
        </p:spPr>
        <p:txBody>
          <a:bodyPr wrap="square" lIns="0" tIns="0" rIns="0" bIns="0" rtlCol="0" anchor="t"/>
          <a:lstStyle/>
          <a:p>
            <a:endParaRPr lang="en-US" dirty="0"/>
          </a:p>
        </p:txBody>
      </p:sp>
      <p:sp>
        <p:nvSpPr>
          <p:cNvPr id="19" name="Text 10"/>
          <p:cNvSpPr/>
          <p:nvPr/>
        </p:nvSpPr>
        <p:spPr>
          <a:xfrm>
            <a:off x="959824" y="1645415"/>
            <a:ext cx="63632" cy="274227"/>
          </a:xfrm>
          <a:prstGeom prst="rect">
            <a:avLst/>
          </a:prstGeom>
          <a:noFill/>
          <a:ln/>
        </p:spPr>
        <p:txBody>
          <a:bodyPr wrap="square" lIns="0" tIns="0" rIns="0" bIns="0" rtlCol="0" anchor="t"/>
          <a:lstStyle/>
          <a:p>
            <a:pPr>
              <a:lnSpc>
                <a:spcPts val="2175"/>
              </a:lnSpc>
            </a:pPr>
            <a:r>
              <a:rPr lang="en-US" sz="1500" b="1" spc="-43" kern="0" dirty="0">
                <a:solidFill>
                  <a:srgbClr val="6A4C9C"/>
                </a:solidFill>
                <a:latin typeface="D-DIN" pitchFamily="34" charset="0"/>
                <a:ea typeface="D-DIN" pitchFamily="34" charset="-122"/>
                <a:cs typeface="D-DIN" pitchFamily="34" charset="-120"/>
              </a:rPr>
              <a:t>1</a:t>
            </a:r>
            <a:endParaRPr lang="en-US" sz="1450" dirty="0"/>
          </a:p>
        </p:txBody>
      </p:sp>
      <p:sp>
        <p:nvSpPr>
          <p:cNvPr id="20" name="Text 11"/>
          <p:cNvSpPr/>
          <p:nvPr/>
        </p:nvSpPr>
        <p:spPr>
          <a:xfrm>
            <a:off x="4753406" y="1645415"/>
            <a:ext cx="90198" cy="274227"/>
          </a:xfrm>
          <a:prstGeom prst="rect">
            <a:avLst/>
          </a:prstGeom>
          <a:noFill/>
          <a:ln/>
        </p:spPr>
        <p:txBody>
          <a:bodyPr wrap="square" lIns="0" tIns="0" rIns="0" bIns="0" rtlCol="0" anchor="t"/>
          <a:lstStyle/>
          <a:p>
            <a:pPr>
              <a:lnSpc>
                <a:spcPts val="2175"/>
              </a:lnSpc>
            </a:pPr>
            <a:r>
              <a:rPr lang="en-US" sz="1500" b="1" spc="-43" kern="0" dirty="0">
                <a:solidFill>
                  <a:srgbClr val="6A4C9C"/>
                </a:solidFill>
                <a:latin typeface="D-DIN" pitchFamily="34" charset="0"/>
                <a:ea typeface="D-DIN" pitchFamily="34" charset="-122"/>
                <a:cs typeface="D-DIN" pitchFamily="34" charset="-120"/>
              </a:rPr>
              <a:t>2</a:t>
            </a:r>
            <a:endParaRPr lang="en-US" sz="1450" dirty="0"/>
          </a:p>
        </p:txBody>
      </p:sp>
      <p:sp>
        <p:nvSpPr>
          <p:cNvPr id="21" name="Text 12"/>
          <p:cNvSpPr/>
          <p:nvPr/>
        </p:nvSpPr>
        <p:spPr>
          <a:xfrm>
            <a:off x="959824" y="3149132"/>
            <a:ext cx="92198" cy="274240"/>
          </a:xfrm>
          <a:prstGeom prst="rect">
            <a:avLst/>
          </a:prstGeom>
          <a:noFill/>
          <a:ln/>
        </p:spPr>
        <p:txBody>
          <a:bodyPr wrap="square" lIns="0" tIns="0" rIns="0" bIns="0" rtlCol="0" anchor="t"/>
          <a:lstStyle/>
          <a:p>
            <a:pPr>
              <a:lnSpc>
                <a:spcPts val="2175"/>
              </a:lnSpc>
            </a:pPr>
            <a:r>
              <a:rPr lang="en-US" sz="1500" b="1" spc="-43" kern="0" dirty="0">
                <a:solidFill>
                  <a:srgbClr val="6A4C9C"/>
                </a:solidFill>
                <a:latin typeface="D-DIN" pitchFamily="34" charset="0"/>
                <a:ea typeface="D-DIN" pitchFamily="34" charset="-122"/>
                <a:cs typeface="D-DIN" pitchFamily="34" charset="-120"/>
              </a:rPr>
              <a:t>3</a:t>
            </a:r>
            <a:endParaRPr lang="en-US" sz="145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0786574" y="1096938"/>
            <a:ext cx="3199408" cy="1915076"/>
          </a:xfrm>
          <a:prstGeom prst="rect">
            <a:avLst/>
          </a:prstGeom>
        </p:spPr>
      </p:pic>
      <p:pic>
        <p:nvPicPr>
          <p:cNvPr id="3" name="Image 1" descr="preencoded.png">    </p:cNvPr>
          <p:cNvPicPr>
            <a:picLocks noChangeAspect="1"/>
          </p:cNvPicPr>
          <p:nvPr/>
        </p:nvPicPr>
        <p:blipFill>
          <a:blip r:embed="rId2"/>
          <a:stretch>
            <a:fillRect/>
          </a:stretch>
        </p:blipFill>
        <p:spPr>
          <a:xfrm>
            <a:off x="7312932" y="1096938"/>
            <a:ext cx="3199408" cy="1915076"/>
          </a:xfrm>
          <a:prstGeom prst="rect">
            <a:avLst/>
          </a:prstGeom>
        </p:spPr>
      </p:pic>
      <p:pic>
        <p:nvPicPr>
          <p:cNvPr id="4" name="Image 2" descr="preencoded.png">    </p:cNvPr>
          <p:cNvPicPr>
            <a:picLocks noChangeAspect="1"/>
          </p:cNvPicPr>
          <p:nvPr/>
        </p:nvPicPr>
        <p:blipFill>
          <a:blip r:embed="rId3"/>
          <a:stretch>
            <a:fillRect/>
          </a:stretch>
        </p:blipFill>
        <p:spPr>
          <a:xfrm>
            <a:off x="3839289" y="1096938"/>
            <a:ext cx="3199408" cy="1915076"/>
          </a:xfrm>
          <a:prstGeom prst="rect">
            <a:avLst/>
          </a:prstGeom>
        </p:spPr>
      </p:pic>
      <p:pic>
        <p:nvPicPr>
          <p:cNvPr id="5" name="Image 3" descr="preencoded.png">    </p:cNvPr>
          <p:cNvPicPr>
            <a:picLocks noChangeAspect="1"/>
          </p:cNvPicPr>
          <p:nvPr/>
        </p:nvPicPr>
        <p:blipFill>
          <a:blip r:embed="rId4"/>
          <a:stretch>
            <a:fillRect/>
          </a:stretch>
        </p:blipFill>
        <p:spPr>
          <a:xfrm>
            <a:off x="365646" y="1096938"/>
            <a:ext cx="3199408" cy="1915076"/>
          </a:xfrm>
          <a:prstGeom prst="rect">
            <a:avLst/>
          </a:prstGeom>
        </p:spPr>
      </p:pic>
      <p:pic>
        <p:nvPicPr>
          <p:cNvPr id="6" name="Image 4" descr="preencoded.png">    </p:cNvPr>
          <p:cNvPicPr>
            <a:picLocks noChangeAspect="1"/>
          </p:cNvPicPr>
          <p:nvPr/>
        </p:nvPicPr>
        <p:blipFill>
          <a:blip r:embed="rId5"/>
          <a:stretch>
            <a:fillRect/>
          </a:stretch>
        </p:blipFill>
        <p:spPr>
          <a:xfrm>
            <a:off x="10877986" y="1736822"/>
            <a:ext cx="3016586" cy="639876"/>
          </a:xfrm>
          <a:prstGeom prst="rect">
            <a:avLst/>
          </a:prstGeom>
        </p:spPr>
      </p:pic>
      <p:pic>
        <p:nvPicPr>
          <p:cNvPr id="7" name="Image 5" descr="preencoded.png">    </p:cNvPr>
          <p:cNvPicPr>
            <a:picLocks noChangeAspect="1"/>
          </p:cNvPicPr>
          <p:nvPr/>
        </p:nvPicPr>
        <p:blipFill>
          <a:blip r:embed="rId6"/>
          <a:stretch>
            <a:fillRect/>
          </a:stretch>
        </p:blipFill>
        <p:spPr>
          <a:xfrm>
            <a:off x="7404345" y="2376698"/>
            <a:ext cx="3016583" cy="635310"/>
          </a:xfrm>
          <a:prstGeom prst="rect">
            <a:avLst/>
          </a:prstGeom>
        </p:spPr>
      </p:pic>
      <p:pic>
        <p:nvPicPr>
          <p:cNvPr id="8" name="Image 6" descr="preencoded.png">    </p:cNvPr>
          <p:cNvPicPr>
            <a:picLocks noChangeAspect="1"/>
          </p:cNvPicPr>
          <p:nvPr/>
        </p:nvPicPr>
        <p:blipFill>
          <a:blip r:embed="rId7"/>
          <a:stretch>
            <a:fillRect/>
          </a:stretch>
        </p:blipFill>
        <p:spPr>
          <a:xfrm>
            <a:off x="7404345" y="1736822"/>
            <a:ext cx="3016583" cy="639876"/>
          </a:xfrm>
          <a:prstGeom prst="rect">
            <a:avLst/>
          </a:prstGeom>
        </p:spPr>
      </p:pic>
      <p:pic>
        <p:nvPicPr>
          <p:cNvPr id="9" name="Image 7" descr="preencoded.png">    </p:cNvPr>
          <p:cNvPicPr>
            <a:picLocks noChangeAspect="1"/>
          </p:cNvPicPr>
          <p:nvPr/>
        </p:nvPicPr>
        <p:blipFill>
          <a:blip r:embed="rId8"/>
          <a:stretch>
            <a:fillRect/>
          </a:stretch>
        </p:blipFill>
        <p:spPr>
          <a:xfrm>
            <a:off x="3930701" y="2376698"/>
            <a:ext cx="3016585" cy="635310"/>
          </a:xfrm>
          <a:prstGeom prst="rect">
            <a:avLst/>
          </a:prstGeom>
        </p:spPr>
      </p:pic>
      <p:pic>
        <p:nvPicPr>
          <p:cNvPr id="10" name="Image 8" descr="preencoded.png">    </p:cNvPr>
          <p:cNvPicPr>
            <a:picLocks noChangeAspect="1"/>
          </p:cNvPicPr>
          <p:nvPr/>
        </p:nvPicPr>
        <p:blipFill>
          <a:blip r:embed="rId9"/>
          <a:stretch>
            <a:fillRect/>
          </a:stretch>
        </p:blipFill>
        <p:spPr>
          <a:xfrm>
            <a:off x="3930701" y="1736822"/>
            <a:ext cx="3016585" cy="639876"/>
          </a:xfrm>
          <a:prstGeom prst="rect">
            <a:avLst/>
          </a:prstGeom>
        </p:spPr>
      </p:pic>
      <p:pic>
        <p:nvPicPr>
          <p:cNvPr id="11" name="Image 9" descr="preencoded.png">    </p:cNvPr>
          <p:cNvPicPr>
            <a:picLocks noChangeAspect="1"/>
          </p:cNvPicPr>
          <p:nvPr/>
        </p:nvPicPr>
        <p:blipFill>
          <a:blip r:embed="rId10"/>
          <a:stretch>
            <a:fillRect/>
          </a:stretch>
        </p:blipFill>
        <p:spPr>
          <a:xfrm>
            <a:off x="457058" y="2376698"/>
            <a:ext cx="3016585" cy="635310"/>
          </a:xfrm>
          <a:prstGeom prst="rect">
            <a:avLst/>
          </a:prstGeom>
        </p:spPr>
      </p:pic>
      <p:pic>
        <p:nvPicPr>
          <p:cNvPr id="12" name="Image 10" descr="preencoded.png">    </p:cNvPr>
          <p:cNvPicPr>
            <a:picLocks noChangeAspect="1"/>
          </p:cNvPicPr>
          <p:nvPr/>
        </p:nvPicPr>
        <p:blipFill>
          <a:blip r:embed="rId11"/>
          <a:stretch>
            <a:fillRect/>
          </a:stretch>
        </p:blipFill>
        <p:spPr>
          <a:xfrm>
            <a:off x="457058" y="1736822"/>
            <a:ext cx="3016585" cy="639876"/>
          </a:xfrm>
          <a:prstGeom prst="rect">
            <a:avLst/>
          </a:prstGeom>
        </p:spPr>
      </p:pic>
      <p:sp>
        <p:nvSpPr>
          <p:cNvPr id="13" name="Text 0"/>
          <p:cNvSpPr/>
          <p:nvPr/>
        </p:nvSpPr>
        <p:spPr>
          <a:xfrm>
            <a:off x="365646" y="228531"/>
            <a:ext cx="8409873" cy="297082"/>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DQL简介</a:t>
            </a:r>
            <a:endParaRPr lang="en-US" sz="1631" dirty="0"/>
          </a:p>
        </p:txBody>
      </p:sp>
      <p:sp>
        <p:nvSpPr>
          <p:cNvPr id="14" name="Text 1"/>
          <p:cNvSpPr/>
          <p:nvPr/>
        </p:nvSpPr>
        <p:spPr>
          <a:xfrm>
            <a:off x="365646" y="571323"/>
            <a:ext cx="8409873" cy="251385"/>
          </a:xfrm>
          <a:prstGeom prst="rect">
            <a:avLst/>
          </a:prstGeom>
          <a:noFill/>
          <a:ln/>
        </p:spPr>
        <p:txBody>
          <a:bodyPr wrap="square" lIns="0" tIns="0" rIns="0" bIns="0" rtlCol="0" anchor="t"/>
          <a:lstStyle/>
          <a:p>
            <a:pPr>
              <a:lnSpc>
                <a:spcPts val="1994"/>
              </a:lnSpc>
            </a:pPr>
            <a:r>
              <a:rPr lang="en-US" sz="1200" b="0" spc="-35" kern="0" dirty="0">
                <a:solidFill>
                  <a:srgbClr val="888888"/>
                </a:solidFill>
                <a:latin typeface="HarmonyOS Sans SC" pitchFamily="34" charset="0"/>
                <a:ea typeface="HarmonyOS Sans SC" pitchFamily="34" charset="-122"/>
                <a:cs typeface="HarmonyOS Sans SC" pitchFamily="34" charset="-120"/>
              </a:rPr>
              <a:t>在SQL语句中，查询数据的关键字顺序通常如下：</a:t>
            </a:r>
            <a:endParaRPr lang="en-US" sz="1178" dirty="0"/>
          </a:p>
        </p:txBody>
      </p:sp>
      <p:sp>
        <p:nvSpPr>
          <p:cNvPr id="15" name="Text 2"/>
          <p:cNvSpPr/>
          <p:nvPr/>
        </p:nvSpPr>
        <p:spPr>
          <a:xfrm>
            <a:off x="457058" y="1234053"/>
            <a:ext cx="3016585" cy="2513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SELECT：</a:t>
            </a:r>
            <a:endParaRPr lang="en-US" sz="1178" dirty="0"/>
          </a:p>
        </p:txBody>
      </p:sp>
      <p:sp>
        <p:nvSpPr>
          <p:cNvPr id="16" name="Text 3"/>
          <p:cNvSpPr/>
          <p:nvPr/>
        </p:nvSpPr>
        <p:spPr>
          <a:xfrm>
            <a:off x="457058" y="1531154"/>
            <a:ext cx="3016585" cy="205673"/>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选择要查询的列名或表达式。</a:t>
            </a:r>
            <a:endParaRPr lang="en-US" sz="997" dirty="0"/>
          </a:p>
        </p:txBody>
      </p:sp>
      <p:sp>
        <p:nvSpPr>
          <p:cNvPr id="17" name="Text 4"/>
          <p:cNvSpPr/>
          <p:nvPr/>
        </p:nvSpPr>
        <p:spPr>
          <a:xfrm>
            <a:off x="557611" y="2442977"/>
            <a:ext cx="2815479" cy="251385"/>
          </a:xfrm>
          <a:prstGeom prst="rect">
            <a:avLst/>
          </a:prstGeom>
          <a:noFill/>
          <a:ln/>
        </p:spPr>
        <p:txBody>
          <a:bodyPr wrap="square" lIns="0" tIns="0" rIns="0" bIns="0" rtlCol="0" anchor="t"/>
          <a:lstStyle/>
          <a:p>
            <a:pPr>
              <a:lnSpc>
                <a:spcPts val="1994"/>
              </a:lnSpc>
            </a:pPr>
            <a:r>
              <a:rPr lang="en-US" sz="1200" b="0" spc="-35" kern="0" dirty="0">
                <a:solidFill>
                  <a:srgbClr val="6A4C9C"/>
                </a:solidFill>
                <a:latin typeface="HarmonyOS Sans SC" pitchFamily="34" charset="0"/>
                <a:ea typeface="HarmonyOS Sans SC" pitchFamily="34" charset="-122"/>
                <a:cs typeface="HarmonyOS Sans SC" pitchFamily="34" charset="-120"/>
              </a:rPr>
              <a:t> FROM：</a:t>
            </a:r>
            <a:endParaRPr lang="en-US" sz="1178" dirty="0"/>
          </a:p>
        </p:txBody>
      </p:sp>
      <p:sp>
        <p:nvSpPr>
          <p:cNvPr id="18" name="Text 5"/>
          <p:cNvSpPr/>
          <p:nvPr/>
        </p:nvSpPr>
        <p:spPr>
          <a:xfrm>
            <a:off x="557611" y="2740061"/>
            <a:ext cx="2815479" cy="20568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指定要查询的数据表。</a:t>
            </a:r>
            <a:endParaRPr lang="en-US" sz="997" dirty="0"/>
          </a:p>
        </p:txBody>
      </p:sp>
      <p:sp>
        <p:nvSpPr>
          <p:cNvPr id="19" name="Text 6"/>
          <p:cNvSpPr/>
          <p:nvPr/>
        </p:nvSpPr>
        <p:spPr>
          <a:xfrm>
            <a:off x="3930701" y="1234053"/>
            <a:ext cx="3016585" cy="2513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WHERE：</a:t>
            </a:r>
            <a:endParaRPr lang="en-US" sz="1178" dirty="0"/>
          </a:p>
        </p:txBody>
      </p:sp>
      <p:sp>
        <p:nvSpPr>
          <p:cNvPr id="20" name="Text 7"/>
          <p:cNvSpPr/>
          <p:nvPr/>
        </p:nvSpPr>
        <p:spPr>
          <a:xfrm>
            <a:off x="3930701" y="1531154"/>
            <a:ext cx="3016585" cy="205673"/>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筛选符合条件的记录。</a:t>
            </a:r>
            <a:endParaRPr lang="en-US" sz="997" dirty="0"/>
          </a:p>
        </p:txBody>
      </p:sp>
      <p:sp>
        <p:nvSpPr>
          <p:cNvPr id="21" name="Text 8"/>
          <p:cNvSpPr/>
          <p:nvPr/>
        </p:nvSpPr>
        <p:spPr>
          <a:xfrm>
            <a:off x="4031254" y="2442977"/>
            <a:ext cx="2815479" cy="251385"/>
          </a:xfrm>
          <a:prstGeom prst="rect">
            <a:avLst/>
          </a:prstGeom>
          <a:noFill/>
          <a:ln/>
        </p:spPr>
        <p:txBody>
          <a:bodyPr wrap="square" lIns="0" tIns="0" rIns="0" bIns="0" rtlCol="0" anchor="t"/>
          <a:lstStyle/>
          <a:p>
            <a:pPr>
              <a:lnSpc>
                <a:spcPts val="1994"/>
              </a:lnSpc>
            </a:pPr>
            <a:r>
              <a:rPr lang="en-US" sz="1200" b="0" spc="-35" kern="0" dirty="0">
                <a:solidFill>
                  <a:srgbClr val="6A4C9C"/>
                </a:solidFill>
                <a:latin typeface="HarmonyOS Sans SC" pitchFamily="34" charset="0"/>
                <a:ea typeface="HarmonyOS Sans SC" pitchFamily="34" charset="-122"/>
                <a:cs typeface="HarmonyOS Sans SC" pitchFamily="34" charset="-120"/>
              </a:rPr>
              <a:t> GROUP BY：</a:t>
            </a:r>
            <a:endParaRPr lang="en-US" sz="1178" dirty="0"/>
          </a:p>
        </p:txBody>
      </p:sp>
      <p:sp>
        <p:nvSpPr>
          <p:cNvPr id="22" name="Text 9"/>
          <p:cNvSpPr/>
          <p:nvPr/>
        </p:nvSpPr>
        <p:spPr>
          <a:xfrm>
            <a:off x="4031254" y="2740061"/>
            <a:ext cx="2815479" cy="20568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根据一个或多个列名对结果集进行分组。</a:t>
            </a:r>
            <a:endParaRPr lang="en-US" sz="997" dirty="0"/>
          </a:p>
        </p:txBody>
      </p:sp>
      <p:sp>
        <p:nvSpPr>
          <p:cNvPr id="23" name="Text 10"/>
          <p:cNvSpPr/>
          <p:nvPr/>
        </p:nvSpPr>
        <p:spPr>
          <a:xfrm>
            <a:off x="7404345" y="1234053"/>
            <a:ext cx="3016583" cy="2513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HAVING：</a:t>
            </a:r>
            <a:endParaRPr lang="en-US" sz="1178" dirty="0"/>
          </a:p>
        </p:txBody>
      </p:sp>
      <p:sp>
        <p:nvSpPr>
          <p:cNvPr id="24" name="Text 11"/>
          <p:cNvSpPr/>
          <p:nvPr/>
        </p:nvSpPr>
        <p:spPr>
          <a:xfrm>
            <a:off x="7404345" y="1531154"/>
            <a:ext cx="3016583" cy="205673"/>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指定对分组后的结果进行筛选的条件。</a:t>
            </a:r>
            <a:endParaRPr lang="en-US" sz="997" dirty="0"/>
          </a:p>
        </p:txBody>
      </p:sp>
      <p:sp>
        <p:nvSpPr>
          <p:cNvPr id="25" name="Text 12"/>
          <p:cNvSpPr/>
          <p:nvPr/>
        </p:nvSpPr>
        <p:spPr>
          <a:xfrm>
            <a:off x="7504897" y="2442977"/>
            <a:ext cx="2815479" cy="251385"/>
          </a:xfrm>
          <a:prstGeom prst="rect">
            <a:avLst/>
          </a:prstGeom>
          <a:noFill/>
          <a:ln/>
        </p:spPr>
        <p:txBody>
          <a:bodyPr wrap="square" lIns="0" tIns="0" rIns="0" bIns="0" rtlCol="0" anchor="t"/>
          <a:lstStyle/>
          <a:p>
            <a:pPr>
              <a:lnSpc>
                <a:spcPts val="1994"/>
              </a:lnSpc>
            </a:pPr>
            <a:r>
              <a:rPr lang="en-US" sz="1200" b="0" spc="-35" kern="0" dirty="0">
                <a:solidFill>
                  <a:srgbClr val="6A4C9C"/>
                </a:solidFill>
                <a:latin typeface="HarmonyOS Sans SC" pitchFamily="34" charset="0"/>
                <a:ea typeface="HarmonyOS Sans SC" pitchFamily="34" charset="-122"/>
                <a:cs typeface="HarmonyOS Sans SC" pitchFamily="34" charset="-120"/>
              </a:rPr>
              <a:t> ORDER BY：</a:t>
            </a:r>
            <a:endParaRPr lang="en-US" sz="1178" dirty="0"/>
          </a:p>
        </p:txBody>
      </p:sp>
      <p:sp>
        <p:nvSpPr>
          <p:cNvPr id="26" name="Text 13"/>
          <p:cNvSpPr/>
          <p:nvPr/>
        </p:nvSpPr>
        <p:spPr>
          <a:xfrm>
            <a:off x="7504897" y="2740061"/>
            <a:ext cx="2815479" cy="20568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按照一个或多个列名对结果集进行排序。</a:t>
            </a:r>
            <a:endParaRPr lang="en-US" sz="997" dirty="0"/>
          </a:p>
        </p:txBody>
      </p:sp>
      <p:sp>
        <p:nvSpPr>
          <p:cNvPr id="27" name="Text 14"/>
          <p:cNvSpPr/>
          <p:nvPr/>
        </p:nvSpPr>
        <p:spPr>
          <a:xfrm>
            <a:off x="10877986" y="1234053"/>
            <a:ext cx="3016586" cy="2513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LIMIT：</a:t>
            </a:r>
            <a:endParaRPr lang="en-US" sz="1178" dirty="0"/>
          </a:p>
        </p:txBody>
      </p:sp>
      <p:sp>
        <p:nvSpPr>
          <p:cNvPr id="28" name="Text 15"/>
          <p:cNvSpPr/>
          <p:nvPr/>
        </p:nvSpPr>
        <p:spPr>
          <a:xfrm>
            <a:off x="10877986" y="1531154"/>
            <a:ext cx="3016586" cy="205673"/>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指定返回结果集的数量。</a:t>
            </a:r>
            <a:endParaRPr lang="en-US" sz="997"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485441" y="845561"/>
            <a:ext cx="9142" cy="4296342"/>
          </a:xfrm>
          <a:prstGeom prst="rect">
            <a:avLst/>
          </a:prstGeom>
        </p:spPr>
      </p:pic>
      <p:pic>
        <p:nvPicPr>
          <p:cNvPr id="3" name="Image 1" descr="preencoded.png">    </p:cNvPr>
          <p:cNvPicPr>
            <a:picLocks noChangeAspect="1"/>
          </p:cNvPicPr>
          <p:nvPr/>
        </p:nvPicPr>
        <p:blipFill>
          <a:blip r:embed="rId2"/>
          <a:stretch>
            <a:fillRect/>
          </a:stretch>
        </p:blipFill>
        <p:spPr>
          <a:xfrm>
            <a:off x="5621815" y="3245131"/>
            <a:ext cx="9142" cy="1142646"/>
          </a:xfrm>
          <a:prstGeom prst="rect">
            <a:avLst/>
          </a:prstGeom>
        </p:spPr>
      </p:pic>
      <p:pic>
        <p:nvPicPr>
          <p:cNvPr id="4" name="Image 2" descr="preencoded.png">    </p:cNvPr>
          <p:cNvPicPr>
            <a:picLocks noChangeAspect="1"/>
          </p:cNvPicPr>
          <p:nvPr/>
        </p:nvPicPr>
        <p:blipFill>
          <a:blip r:embed="rId3"/>
          <a:stretch>
            <a:fillRect/>
          </a:stretch>
        </p:blipFill>
        <p:spPr>
          <a:xfrm>
            <a:off x="5621815" y="2102485"/>
            <a:ext cx="9142" cy="1142646"/>
          </a:xfrm>
          <a:prstGeom prst="rect">
            <a:avLst/>
          </a:prstGeom>
        </p:spPr>
      </p:pic>
      <p:pic>
        <p:nvPicPr>
          <p:cNvPr id="5" name="Image 3" descr="preencoded.png">    </p:cNvPr>
          <p:cNvPicPr>
            <a:picLocks noChangeAspect="1"/>
          </p:cNvPicPr>
          <p:nvPr/>
        </p:nvPicPr>
        <p:blipFill>
          <a:blip r:embed="rId4"/>
          <a:stretch>
            <a:fillRect/>
          </a:stretch>
        </p:blipFill>
        <p:spPr>
          <a:xfrm>
            <a:off x="5621815" y="959840"/>
            <a:ext cx="9142" cy="1142646"/>
          </a:xfrm>
          <a:prstGeom prst="rect">
            <a:avLst/>
          </a:prstGeom>
        </p:spPr>
      </p:pic>
      <p:pic>
        <p:nvPicPr>
          <p:cNvPr id="6" name="Image 4" descr="preencoded.png">    </p:cNvPr>
          <p:cNvPicPr>
            <a:picLocks noChangeAspect="1"/>
          </p:cNvPicPr>
          <p:nvPr/>
        </p:nvPicPr>
        <p:blipFill>
          <a:blip r:embed="rId5"/>
          <a:stretch>
            <a:fillRect/>
          </a:stretch>
        </p:blipFill>
        <p:spPr>
          <a:xfrm>
            <a:off x="5621815" y="0"/>
            <a:ext cx="9142" cy="982670"/>
          </a:xfrm>
          <a:prstGeom prst="rect">
            <a:avLst/>
          </a:prstGeom>
        </p:spPr>
      </p:pic>
      <p:pic>
        <p:nvPicPr>
          <p:cNvPr id="7" name="Image 5" descr="preencoded.png">    </p:cNvPr>
          <p:cNvPicPr>
            <a:picLocks noChangeAspect="1"/>
          </p:cNvPicPr>
          <p:nvPr/>
        </p:nvPicPr>
        <p:blipFill>
          <a:blip r:embed="rId6"/>
          <a:stretch>
            <a:fillRect/>
          </a:stretch>
        </p:blipFill>
        <p:spPr>
          <a:xfrm>
            <a:off x="4502024" y="4273498"/>
            <a:ext cx="1142646" cy="525612"/>
          </a:xfrm>
          <a:prstGeom prst="rect">
            <a:avLst/>
          </a:prstGeom>
        </p:spPr>
      </p:pic>
      <p:pic>
        <p:nvPicPr>
          <p:cNvPr id="8" name="Image 6" descr="preencoded.png">    </p:cNvPr>
          <p:cNvPicPr>
            <a:picLocks noChangeAspect="1"/>
          </p:cNvPicPr>
          <p:nvPr/>
        </p:nvPicPr>
        <p:blipFill>
          <a:blip r:embed="rId7"/>
          <a:stretch>
            <a:fillRect/>
          </a:stretch>
        </p:blipFill>
        <p:spPr>
          <a:xfrm>
            <a:off x="415924" y="845561"/>
            <a:ext cx="1092369" cy="274227"/>
          </a:xfrm>
          <a:prstGeom prst="rect">
            <a:avLst/>
          </a:prstGeom>
        </p:spPr>
      </p:pic>
      <p:sp>
        <p:nvSpPr>
          <p:cNvPr id="9" name="Text 0"/>
          <p:cNvSpPr/>
          <p:nvPr/>
        </p:nvSpPr>
        <p:spPr>
          <a:xfrm>
            <a:off x="365646" y="228531"/>
            <a:ext cx="8409873" cy="297082"/>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SELECT语句用于查询数据库中的数据，以下是一些SELECT语句的用法示例：</a:t>
            </a:r>
            <a:endParaRPr lang="en-US" sz="1631" dirty="0"/>
          </a:p>
        </p:txBody>
      </p:sp>
      <p:sp>
        <p:nvSpPr>
          <p:cNvPr id="10" name="Text 1"/>
          <p:cNvSpPr/>
          <p:nvPr/>
        </p:nvSpPr>
        <p:spPr>
          <a:xfrm>
            <a:off x="365646" y="571331"/>
            <a:ext cx="8409873" cy="0"/>
          </a:xfrm>
          <a:prstGeom prst="rect">
            <a:avLst/>
          </a:prstGeom>
          <a:noFill/>
          <a:ln/>
        </p:spPr>
        <p:txBody>
          <a:bodyPr wrap="square" lIns="0" tIns="0" rIns="0" bIns="0" rtlCol="0" anchor="t"/>
          <a:lstStyle/>
          <a:p>
            <a:endParaRPr lang="en-US" dirty="0"/>
          </a:p>
        </p:txBody>
      </p:sp>
      <p:sp>
        <p:nvSpPr>
          <p:cNvPr id="11" name="Text 2"/>
          <p:cNvSpPr/>
          <p:nvPr/>
        </p:nvSpPr>
        <p:spPr>
          <a:xfrm>
            <a:off x="415924" y="856993"/>
            <a:ext cx="1000958" cy="251385"/>
          </a:xfrm>
          <a:prstGeom prst="rect">
            <a:avLst/>
          </a:prstGeom>
          <a:noFill/>
          <a:ln/>
        </p:spPr>
        <p:txBody>
          <a:bodyPr wrap="square" lIns="0" tIns="0" rIns="0" bIns="0" rtlCol="0" anchor="t"/>
          <a:lstStyle/>
          <a:p>
            <a:pPr algn="r">
              <a:lnSpc>
                <a:spcPts val="1994"/>
              </a:lnSpc>
            </a:pPr>
            <a:r>
              <a:rPr lang="en-US" sz="1200" b="0" spc="-35" kern="0" dirty="0">
                <a:solidFill>
                  <a:srgbClr val="FFFFFF"/>
                </a:solidFill>
                <a:latin typeface="HarmonyOS Sans SC" pitchFamily="34" charset="0"/>
                <a:ea typeface="HarmonyOS Sans SC" pitchFamily="34" charset="-122"/>
                <a:cs typeface="HarmonyOS Sans SC" pitchFamily="34" charset="-120"/>
              </a:rPr>
              <a:t> 选择所有列：</a:t>
            </a:r>
            <a:endParaRPr lang="en-US" sz="1178" dirty="0"/>
          </a:p>
        </p:txBody>
      </p:sp>
      <p:sp>
        <p:nvSpPr>
          <p:cNvPr id="12" name="Text 3"/>
          <p:cNvSpPr/>
          <p:nvPr/>
        </p:nvSpPr>
        <p:spPr>
          <a:xfrm>
            <a:off x="1736821" y="845561"/>
            <a:ext cx="2536674" cy="25137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SELECT * FROM table_name;</a:t>
            </a:r>
            <a:endParaRPr lang="en-US" sz="1178" dirty="0"/>
          </a:p>
        </p:txBody>
      </p:sp>
      <p:sp>
        <p:nvSpPr>
          <p:cNvPr id="13" name="Text 4"/>
          <p:cNvSpPr/>
          <p:nvPr/>
        </p:nvSpPr>
        <p:spPr>
          <a:xfrm>
            <a:off x="1736821" y="1096946"/>
            <a:ext cx="2536674" cy="411361"/>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这将返回表中所有列的数据，用于快速查看表格的内容。*表示“所有列”。</a:t>
            </a:r>
            <a:endParaRPr lang="en-US" sz="997" dirty="0"/>
          </a:p>
        </p:txBody>
      </p:sp>
      <p:sp>
        <p:nvSpPr>
          <p:cNvPr id="14" name="Text 5"/>
          <p:cNvSpPr/>
          <p:nvPr/>
        </p:nvSpPr>
        <p:spPr>
          <a:xfrm>
            <a:off x="365646" y="1748254"/>
            <a:ext cx="1051235" cy="502770"/>
          </a:xfrm>
          <a:prstGeom prst="rect">
            <a:avLst/>
          </a:prstGeom>
          <a:noFill/>
          <a:ln/>
        </p:spPr>
        <p:txBody>
          <a:bodyPr wrap="square" lIns="0" tIns="0" rIns="0" bIns="0" rtlCol="0" anchor="t"/>
          <a:lstStyle/>
          <a:p>
            <a:pPr algn="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 选择指定的列：</a:t>
            </a:r>
            <a:endParaRPr lang="en-US" sz="1178" dirty="0"/>
          </a:p>
        </p:txBody>
      </p:sp>
      <p:sp>
        <p:nvSpPr>
          <p:cNvPr id="15" name="Text 6"/>
          <p:cNvSpPr/>
          <p:nvPr/>
        </p:nvSpPr>
        <p:spPr>
          <a:xfrm>
            <a:off x="1736821" y="1736822"/>
            <a:ext cx="2536674" cy="50275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SELECT column1, column2, ... FROM table_name;</a:t>
            </a:r>
            <a:endParaRPr lang="en-US" sz="1178" dirty="0"/>
          </a:p>
        </p:txBody>
      </p:sp>
      <p:sp>
        <p:nvSpPr>
          <p:cNvPr id="16" name="Text 7"/>
          <p:cNvSpPr/>
          <p:nvPr/>
        </p:nvSpPr>
        <p:spPr>
          <a:xfrm>
            <a:off x="1736821" y="2239592"/>
            <a:ext cx="2536674" cy="411361"/>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这将返回表中指定列的数据，用于查看特定列的信息。</a:t>
            </a:r>
            <a:endParaRPr lang="en-US" sz="997" dirty="0"/>
          </a:p>
        </p:txBody>
      </p:sp>
      <p:sp>
        <p:nvSpPr>
          <p:cNvPr id="17" name="Text 8"/>
          <p:cNvSpPr/>
          <p:nvPr/>
        </p:nvSpPr>
        <p:spPr>
          <a:xfrm>
            <a:off x="365646" y="2890899"/>
            <a:ext cx="1051235" cy="502770"/>
          </a:xfrm>
          <a:prstGeom prst="rect">
            <a:avLst/>
          </a:prstGeom>
          <a:noFill/>
          <a:ln/>
        </p:spPr>
        <p:txBody>
          <a:bodyPr wrap="square" lIns="0" tIns="0" rIns="0" bIns="0" rtlCol="0" anchor="t"/>
          <a:lstStyle/>
          <a:p>
            <a:pPr algn="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 使用AS关键字为列命名：</a:t>
            </a:r>
            <a:endParaRPr lang="en-US" sz="1178" dirty="0"/>
          </a:p>
        </p:txBody>
      </p:sp>
      <p:sp>
        <p:nvSpPr>
          <p:cNvPr id="18" name="Text 9"/>
          <p:cNvSpPr/>
          <p:nvPr/>
        </p:nvSpPr>
        <p:spPr>
          <a:xfrm>
            <a:off x="1736821" y="2879468"/>
            <a:ext cx="2536674" cy="75414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SELECT column1 AS name1, column2 AS name2, ... FROM table_name;</a:t>
            </a:r>
            <a:endParaRPr lang="en-US" sz="1178" dirty="0"/>
          </a:p>
        </p:txBody>
      </p:sp>
      <p:sp>
        <p:nvSpPr>
          <p:cNvPr id="19" name="Text 10"/>
          <p:cNvSpPr/>
          <p:nvPr/>
        </p:nvSpPr>
        <p:spPr>
          <a:xfrm>
            <a:off x="1736821" y="3633622"/>
            <a:ext cx="2536674" cy="411361"/>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这将返回表中指定列的数据，并使用AS关键字为每个列指定名称。</a:t>
            </a:r>
            <a:endParaRPr lang="en-US" sz="997" dirty="0"/>
          </a:p>
        </p:txBody>
      </p:sp>
      <p:sp>
        <p:nvSpPr>
          <p:cNvPr id="20" name="Text 11"/>
          <p:cNvSpPr/>
          <p:nvPr/>
        </p:nvSpPr>
        <p:spPr>
          <a:xfrm>
            <a:off x="4502024" y="856993"/>
            <a:ext cx="1051233" cy="754141"/>
          </a:xfrm>
          <a:prstGeom prst="rect">
            <a:avLst/>
          </a:prstGeom>
          <a:noFill/>
          <a:ln/>
        </p:spPr>
        <p:txBody>
          <a:bodyPr wrap="square" lIns="0" tIns="0" rIns="0" bIns="0" rtlCol="0" anchor="t"/>
          <a:lstStyle/>
          <a:p>
            <a:pPr algn="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 使用DISTINCT关键字消除重复行：</a:t>
            </a:r>
            <a:endParaRPr lang="en-US" sz="1178" dirty="0"/>
          </a:p>
        </p:txBody>
      </p:sp>
      <p:sp>
        <p:nvSpPr>
          <p:cNvPr id="21" name="Text 12"/>
          <p:cNvSpPr/>
          <p:nvPr/>
        </p:nvSpPr>
        <p:spPr>
          <a:xfrm>
            <a:off x="5873200" y="845561"/>
            <a:ext cx="2536672" cy="50275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SELECT DISTINCT column1, column2, ... FROM table_name;</a:t>
            </a:r>
            <a:endParaRPr lang="en-US" sz="1178" dirty="0"/>
          </a:p>
        </p:txBody>
      </p:sp>
      <p:sp>
        <p:nvSpPr>
          <p:cNvPr id="22" name="Text 13"/>
          <p:cNvSpPr/>
          <p:nvPr/>
        </p:nvSpPr>
        <p:spPr>
          <a:xfrm>
            <a:off x="5873200" y="1348331"/>
            <a:ext cx="2536672" cy="411361"/>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这将返回表中指定列的数据，并消除重复行。</a:t>
            </a:r>
            <a:endParaRPr lang="en-US" sz="997" dirty="0"/>
          </a:p>
        </p:txBody>
      </p:sp>
      <p:sp>
        <p:nvSpPr>
          <p:cNvPr id="23" name="Text 14"/>
          <p:cNvSpPr/>
          <p:nvPr/>
        </p:nvSpPr>
        <p:spPr>
          <a:xfrm>
            <a:off x="4502024" y="1999638"/>
            <a:ext cx="1051233" cy="754141"/>
          </a:xfrm>
          <a:prstGeom prst="rect">
            <a:avLst/>
          </a:prstGeom>
          <a:noFill/>
          <a:ln/>
        </p:spPr>
        <p:txBody>
          <a:bodyPr wrap="square" lIns="0" tIns="0" rIns="0" bIns="0" rtlCol="0" anchor="t"/>
          <a:lstStyle/>
          <a:p>
            <a:pPr algn="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 使用WHERE子句过滤数据：</a:t>
            </a:r>
            <a:endParaRPr lang="en-US" sz="1178" dirty="0"/>
          </a:p>
        </p:txBody>
      </p:sp>
      <p:sp>
        <p:nvSpPr>
          <p:cNvPr id="24" name="Text 15"/>
          <p:cNvSpPr/>
          <p:nvPr/>
        </p:nvSpPr>
        <p:spPr>
          <a:xfrm>
            <a:off x="5873200" y="1988207"/>
            <a:ext cx="2536672" cy="50275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SELECT column1, column2, ... FROM table_name WHERE condition;</a:t>
            </a:r>
            <a:endParaRPr lang="en-US" sz="1178" dirty="0"/>
          </a:p>
        </p:txBody>
      </p:sp>
      <p:sp>
        <p:nvSpPr>
          <p:cNvPr id="25" name="Text 16"/>
          <p:cNvSpPr/>
          <p:nvPr/>
        </p:nvSpPr>
        <p:spPr>
          <a:xfrm>
            <a:off x="5873200" y="2490977"/>
            <a:ext cx="2536672" cy="411361"/>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这将返回表中满足WHERE条件的指定列的数据。</a:t>
            </a:r>
            <a:endParaRPr lang="en-US" sz="997" dirty="0"/>
          </a:p>
        </p:txBody>
      </p:sp>
      <p:sp>
        <p:nvSpPr>
          <p:cNvPr id="26" name="Text 17"/>
          <p:cNvSpPr/>
          <p:nvPr/>
        </p:nvSpPr>
        <p:spPr>
          <a:xfrm>
            <a:off x="4502024" y="3142284"/>
            <a:ext cx="1051233" cy="502770"/>
          </a:xfrm>
          <a:prstGeom prst="rect">
            <a:avLst/>
          </a:prstGeom>
          <a:noFill/>
          <a:ln/>
        </p:spPr>
        <p:txBody>
          <a:bodyPr wrap="square" lIns="0" tIns="0" rIns="0" bIns="0" rtlCol="0" anchor="t"/>
          <a:lstStyle/>
          <a:p>
            <a:pPr algn="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 对结果集进行排序：</a:t>
            </a:r>
            <a:endParaRPr lang="en-US" sz="1178" dirty="0"/>
          </a:p>
        </p:txBody>
      </p:sp>
      <p:sp>
        <p:nvSpPr>
          <p:cNvPr id="27" name="Text 18"/>
          <p:cNvSpPr/>
          <p:nvPr/>
        </p:nvSpPr>
        <p:spPr>
          <a:xfrm>
            <a:off x="5873200" y="3130853"/>
            <a:ext cx="2536672" cy="50275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SELECT column1, column2, ... FROM table_name ORDER BY column_name;</a:t>
            </a:r>
            <a:endParaRPr lang="en-US" sz="1178" dirty="0"/>
          </a:p>
        </p:txBody>
      </p:sp>
      <p:sp>
        <p:nvSpPr>
          <p:cNvPr id="28" name="Text 19"/>
          <p:cNvSpPr/>
          <p:nvPr/>
        </p:nvSpPr>
        <p:spPr>
          <a:xfrm>
            <a:off x="5873200" y="3633622"/>
            <a:ext cx="2536672" cy="411361"/>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这将返回表中指定列的数据，并按照指定列的值进行升序排序。</a:t>
            </a:r>
            <a:endParaRPr lang="en-US" sz="997" dirty="0"/>
          </a:p>
        </p:txBody>
      </p:sp>
      <p:sp>
        <p:nvSpPr>
          <p:cNvPr id="29" name="Text 20"/>
          <p:cNvSpPr/>
          <p:nvPr/>
        </p:nvSpPr>
        <p:spPr>
          <a:xfrm>
            <a:off x="4502024" y="4284929"/>
            <a:ext cx="1051233" cy="502770"/>
          </a:xfrm>
          <a:prstGeom prst="rect">
            <a:avLst/>
          </a:prstGeom>
          <a:noFill/>
          <a:ln/>
        </p:spPr>
        <p:txBody>
          <a:bodyPr wrap="square" lIns="0" tIns="0" rIns="0" bIns="0" rtlCol="0" anchor="t"/>
          <a:lstStyle/>
          <a:p>
            <a:pPr algn="r">
              <a:lnSpc>
                <a:spcPts val="1994"/>
              </a:lnSpc>
            </a:pPr>
            <a:r>
              <a:rPr lang="en-US" sz="1200" b="0" spc="-35" kern="0" dirty="0">
                <a:solidFill>
                  <a:srgbClr val="FFFFFF"/>
                </a:solidFill>
                <a:latin typeface="HarmonyOS Sans SC" pitchFamily="34" charset="0"/>
                <a:ea typeface="HarmonyOS Sans SC" pitchFamily="34" charset="-122"/>
                <a:cs typeface="HarmonyOS Sans SC" pitchFamily="34" charset="-120"/>
              </a:rPr>
              <a:t> 对结果集进行降序排序：</a:t>
            </a:r>
            <a:endParaRPr lang="en-US" sz="1178" dirty="0"/>
          </a:p>
        </p:txBody>
      </p:sp>
      <p:sp>
        <p:nvSpPr>
          <p:cNvPr id="30" name="Text 21"/>
          <p:cNvSpPr/>
          <p:nvPr/>
        </p:nvSpPr>
        <p:spPr>
          <a:xfrm>
            <a:off x="5873200" y="4273498"/>
            <a:ext cx="2536672" cy="75414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SELECT column1, column2, ... FROM table_name ORDER BY column_name DESC;</a:t>
            </a:r>
            <a:endParaRPr lang="en-US" sz="1178" dirty="0"/>
          </a:p>
        </p:txBody>
      </p:sp>
      <p:sp>
        <p:nvSpPr>
          <p:cNvPr id="31" name="Text 22"/>
          <p:cNvSpPr/>
          <p:nvPr/>
        </p:nvSpPr>
        <p:spPr>
          <a:xfrm>
            <a:off x="5873200" y="5027652"/>
            <a:ext cx="2536672" cy="41134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这将返回表中指定列的数据，并按照指定列的值进行降序排序。</a:t>
            </a:r>
            <a:endParaRPr lang="en-US" sz="99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3187982" y="3130849"/>
            <a:ext cx="639881" cy="639881"/>
          </a:xfrm>
          <a:prstGeom prst="rect">
            <a:avLst/>
          </a:prstGeom>
        </p:spPr>
      </p:pic>
      <p:pic>
        <p:nvPicPr>
          <p:cNvPr id="3" name="Image 1" descr="preencoded.png">    </p:cNvPr>
          <p:cNvPicPr>
            <a:picLocks noChangeAspect="1"/>
          </p:cNvPicPr>
          <p:nvPr/>
        </p:nvPicPr>
        <p:blipFill>
          <a:blip r:embed="rId2"/>
          <a:stretch>
            <a:fillRect/>
          </a:stretch>
        </p:blipFill>
        <p:spPr>
          <a:xfrm>
            <a:off x="1062662" y="3130849"/>
            <a:ext cx="639881" cy="639881"/>
          </a:xfrm>
          <a:prstGeom prst="rect">
            <a:avLst/>
          </a:prstGeom>
        </p:spPr>
      </p:pic>
      <p:pic>
        <p:nvPicPr>
          <p:cNvPr id="4" name="Image 2" descr="preencoded.png">    </p:cNvPr>
          <p:cNvPicPr>
            <a:picLocks noChangeAspect="1"/>
          </p:cNvPicPr>
          <p:nvPr/>
        </p:nvPicPr>
        <p:blipFill>
          <a:blip r:embed="rId3"/>
          <a:stretch>
            <a:fillRect/>
          </a:stretch>
        </p:blipFill>
        <p:spPr>
          <a:xfrm>
            <a:off x="7438622" y="936970"/>
            <a:ext cx="639881" cy="639881"/>
          </a:xfrm>
          <a:prstGeom prst="rect">
            <a:avLst/>
          </a:prstGeom>
        </p:spPr>
      </p:pic>
      <p:pic>
        <p:nvPicPr>
          <p:cNvPr id="5" name="Image 3" descr="preencoded.png">    </p:cNvPr>
          <p:cNvPicPr>
            <a:picLocks noChangeAspect="1"/>
          </p:cNvPicPr>
          <p:nvPr/>
        </p:nvPicPr>
        <p:blipFill>
          <a:blip r:embed="rId4"/>
          <a:stretch>
            <a:fillRect/>
          </a:stretch>
        </p:blipFill>
        <p:spPr>
          <a:xfrm>
            <a:off x="5313302" y="936970"/>
            <a:ext cx="639881" cy="639881"/>
          </a:xfrm>
          <a:prstGeom prst="rect">
            <a:avLst/>
          </a:prstGeom>
        </p:spPr>
      </p:pic>
      <p:pic>
        <p:nvPicPr>
          <p:cNvPr id="6" name="Image 4" descr="preencoded.png">    </p:cNvPr>
          <p:cNvPicPr>
            <a:picLocks noChangeAspect="1"/>
          </p:cNvPicPr>
          <p:nvPr/>
        </p:nvPicPr>
        <p:blipFill>
          <a:blip r:embed="rId5"/>
          <a:stretch>
            <a:fillRect/>
          </a:stretch>
        </p:blipFill>
        <p:spPr>
          <a:xfrm>
            <a:off x="3187982" y="936970"/>
            <a:ext cx="639881" cy="639881"/>
          </a:xfrm>
          <a:prstGeom prst="rect">
            <a:avLst/>
          </a:prstGeom>
        </p:spPr>
      </p:pic>
      <p:pic>
        <p:nvPicPr>
          <p:cNvPr id="7" name="Image 5" descr="preencoded.png">    </p:cNvPr>
          <p:cNvPicPr>
            <a:picLocks noChangeAspect="1"/>
          </p:cNvPicPr>
          <p:nvPr/>
        </p:nvPicPr>
        <p:blipFill>
          <a:blip r:embed="rId6"/>
          <a:stretch>
            <a:fillRect/>
          </a:stretch>
        </p:blipFill>
        <p:spPr>
          <a:xfrm>
            <a:off x="1062662" y="936970"/>
            <a:ext cx="639881" cy="639881"/>
          </a:xfrm>
          <a:prstGeom prst="rect">
            <a:avLst/>
          </a:prstGeom>
        </p:spPr>
      </p:pic>
      <p:sp>
        <p:nvSpPr>
          <p:cNvPr id="8" name="Text 0"/>
          <p:cNvSpPr/>
          <p:nvPr/>
        </p:nvSpPr>
        <p:spPr>
          <a:xfrm>
            <a:off x="365646" y="228530"/>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以下是在Windows 10系统中下载和安装DataGrip的步骤：</a:t>
            </a:r>
            <a:endParaRPr lang="en-US" sz="1631" dirty="0"/>
          </a:p>
        </p:txBody>
      </p:sp>
      <p:sp>
        <p:nvSpPr>
          <p:cNvPr id="9"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0" name="Text 2"/>
          <p:cNvSpPr/>
          <p:nvPr/>
        </p:nvSpPr>
        <p:spPr>
          <a:xfrm>
            <a:off x="502765" y="1668263"/>
            <a:ext cx="1759674" cy="1005529"/>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打开浏览器，访问JetBrains的官方网站https://www.jetbrains.com/datagrip/。</a:t>
            </a:r>
            <a:endParaRPr lang="en-US" sz="1178" dirty="0"/>
          </a:p>
        </p:txBody>
      </p:sp>
      <p:sp>
        <p:nvSpPr>
          <p:cNvPr id="11" name="Text 3"/>
          <p:cNvSpPr/>
          <p:nvPr/>
        </p:nvSpPr>
        <p:spPr>
          <a:xfrm>
            <a:off x="502765" y="2765202"/>
            <a:ext cx="1759674" cy="0"/>
          </a:xfrm>
          <a:prstGeom prst="rect">
            <a:avLst/>
          </a:prstGeom>
          <a:noFill/>
          <a:ln/>
        </p:spPr>
        <p:txBody>
          <a:bodyPr wrap="square" lIns="0" tIns="0" rIns="0" bIns="0" rtlCol="0" anchor="t"/>
          <a:lstStyle/>
          <a:p>
            <a:endParaRPr lang="en-US" dirty="0"/>
          </a:p>
        </p:txBody>
      </p:sp>
      <p:sp>
        <p:nvSpPr>
          <p:cNvPr id="12" name="Text 4"/>
          <p:cNvSpPr/>
          <p:nvPr/>
        </p:nvSpPr>
        <p:spPr>
          <a:xfrm>
            <a:off x="2628086" y="1668263"/>
            <a:ext cx="1759674" cy="754146"/>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点击网页中的“Download”按钮，进入下载页面。</a:t>
            </a:r>
            <a:endParaRPr lang="en-US" sz="1178" dirty="0"/>
          </a:p>
        </p:txBody>
      </p:sp>
      <p:sp>
        <p:nvSpPr>
          <p:cNvPr id="13" name="Text 5"/>
          <p:cNvSpPr/>
          <p:nvPr/>
        </p:nvSpPr>
        <p:spPr>
          <a:xfrm>
            <a:off x="2628086" y="2513821"/>
            <a:ext cx="1759674" cy="0"/>
          </a:xfrm>
          <a:prstGeom prst="rect">
            <a:avLst/>
          </a:prstGeom>
          <a:noFill/>
          <a:ln/>
        </p:spPr>
        <p:txBody>
          <a:bodyPr wrap="square" lIns="0" tIns="0" rIns="0" bIns="0" rtlCol="0" anchor="t"/>
          <a:lstStyle/>
          <a:p>
            <a:endParaRPr lang="en-US" dirty="0"/>
          </a:p>
        </p:txBody>
      </p:sp>
      <p:sp>
        <p:nvSpPr>
          <p:cNvPr id="14" name="Text 6"/>
          <p:cNvSpPr/>
          <p:nvPr/>
        </p:nvSpPr>
        <p:spPr>
          <a:xfrm>
            <a:off x="4753406" y="1668263"/>
            <a:ext cx="1759674" cy="754146"/>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选择付费或免费的版本，然后选择您的操作系统（Windows）。</a:t>
            </a:r>
            <a:endParaRPr lang="en-US" sz="1178" dirty="0"/>
          </a:p>
        </p:txBody>
      </p:sp>
      <p:sp>
        <p:nvSpPr>
          <p:cNvPr id="15" name="Text 7"/>
          <p:cNvSpPr/>
          <p:nvPr/>
        </p:nvSpPr>
        <p:spPr>
          <a:xfrm>
            <a:off x="4753406" y="2513821"/>
            <a:ext cx="1759674" cy="0"/>
          </a:xfrm>
          <a:prstGeom prst="rect">
            <a:avLst/>
          </a:prstGeom>
          <a:noFill/>
          <a:ln/>
        </p:spPr>
        <p:txBody>
          <a:bodyPr wrap="square" lIns="0" tIns="0" rIns="0" bIns="0" rtlCol="0" anchor="t"/>
          <a:lstStyle/>
          <a:p>
            <a:endParaRPr lang="en-US" dirty="0"/>
          </a:p>
        </p:txBody>
      </p:sp>
      <p:sp>
        <p:nvSpPr>
          <p:cNvPr id="16" name="Text 8"/>
          <p:cNvSpPr/>
          <p:nvPr/>
        </p:nvSpPr>
        <p:spPr>
          <a:xfrm>
            <a:off x="6878726" y="1668263"/>
            <a:ext cx="1759674" cy="502764"/>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点击“Download”开始下载。</a:t>
            </a:r>
            <a:endParaRPr lang="en-US" sz="1178" dirty="0"/>
          </a:p>
        </p:txBody>
      </p:sp>
      <p:sp>
        <p:nvSpPr>
          <p:cNvPr id="17" name="Text 9"/>
          <p:cNvSpPr/>
          <p:nvPr/>
        </p:nvSpPr>
        <p:spPr>
          <a:xfrm>
            <a:off x="6878726" y="2262439"/>
            <a:ext cx="1759674" cy="0"/>
          </a:xfrm>
          <a:prstGeom prst="rect">
            <a:avLst/>
          </a:prstGeom>
          <a:noFill/>
          <a:ln/>
        </p:spPr>
        <p:txBody>
          <a:bodyPr wrap="square" lIns="0" tIns="0" rIns="0" bIns="0" rtlCol="0" anchor="t"/>
          <a:lstStyle/>
          <a:p>
            <a:endParaRPr lang="en-US" dirty="0"/>
          </a:p>
        </p:txBody>
      </p:sp>
      <p:sp>
        <p:nvSpPr>
          <p:cNvPr id="18" name="Text 10"/>
          <p:cNvSpPr/>
          <p:nvPr/>
        </p:nvSpPr>
        <p:spPr>
          <a:xfrm>
            <a:off x="502765" y="3862143"/>
            <a:ext cx="1759674" cy="754146"/>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下载完成后，双击安装包文件，按照提示安装DataGrip。</a:t>
            </a:r>
            <a:endParaRPr lang="en-US" sz="1178" dirty="0"/>
          </a:p>
        </p:txBody>
      </p:sp>
      <p:sp>
        <p:nvSpPr>
          <p:cNvPr id="19" name="Text 11"/>
          <p:cNvSpPr/>
          <p:nvPr/>
        </p:nvSpPr>
        <p:spPr>
          <a:xfrm>
            <a:off x="502765" y="4707699"/>
            <a:ext cx="1759674" cy="0"/>
          </a:xfrm>
          <a:prstGeom prst="rect">
            <a:avLst/>
          </a:prstGeom>
          <a:noFill/>
          <a:ln/>
        </p:spPr>
        <p:txBody>
          <a:bodyPr wrap="square" lIns="0" tIns="0" rIns="0" bIns="0" rtlCol="0" anchor="t"/>
          <a:lstStyle/>
          <a:p>
            <a:endParaRPr lang="en-US" dirty="0"/>
          </a:p>
        </p:txBody>
      </p:sp>
      <p:sp>
        <p:nvSpPr>
          <p:cNvPr id="20" name="Text 12"/>
          <p:cNvSpPr/>
          <p:nvPr/>
        </p:nvSpPr>
        <p:spPr>
          <a:xfrm>
            <a:off x="2628086" y="3862143"/>
            <a:ext cx="1759674" cy="100552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安装完成后，打开DataGrip，输入您的许可证密钥，然后按照向导进行设置。</a:t>
            </a:r>
            <a:endParaRPr lang="en-US" sz="1178" dirty="0"/>
          </a:p>
        </p:txBody>
      </p:sp>
      <p:sp>
        <p:nvSpPr>
          <p:cNvPr id="21" name="Text 13"/>
          <p:cNvSpPr/>
          <p:nvPr/>
        </p:nvSpPr>
        <p:spPr>
          <a:xfrm>
            <a:off x="2628086" y="4959082"/>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36970" y="1532287"/>
            <a:ext cx="2056762" cy="1266050"/>
          </a:xfrm>
          <a:prstGeom prst="rect">
            <a:avLst/>
          </a:prstGeom>
        </p:spPr>
      </p:pic>
      <p:pic>
        <p:nvPicPr>
          <p:cNvPr id="3" name="Image 1" descr="preencoded.png">    </p:cNvPr>
          <p:cNvPicPr>
            <a:picLocks noChangeAspect="1"/>
          </p:cNvPicPr>
          <p:nvPr/>
        </p:nvPicPr>
        <p:blipFill>
          <a:blip r:embed="rId2"/>
          <a:stretch>
            <a:fillRect/>
          </a:stretch>
        </p:blipFill>
        <p:spPr>
          <a:xfrm>
            <a:off x="936970" y="3291961"/>
            <a:ext cx="2056762" cy="260523"/>
          </a:xfrm>
          <a:prstGeom prst="rect">
            <a:avLst/>
          </a:prstGeom>
        </p:spPr>
      </p:pic>
      <p:pic>
        <p:nvPicPr>
          <p:cNvPr id="4" name="Image 2" descr="preencoded.png">    </p:cNvPr>
          <p:cNvPicPr>
            <a:picLocks noChangeAspect="1"/>
          </p:cNvPicPr>
          <p:nvPr/>
        </p:nvPicPr>
        <p:blipFill>
          <a:blip r:embed="rId3"/>
          <a:stretch>
            <a:fillRect/>
          </a:stretch>
        </p:blipFill>
        <p:spPr>
          <a:xfrm>
            <a:off x="5690377" y="3726166"/>
            <a:ext cx="2056762" cy="763287"/>
          </a:xfrm>
          <a:prstGeom prst="rect">
            <a:avLst/>
          </a:prstGeom>
        </p:spPr>
      </p:pic>
      <p:pic>
        <p:nvPicPr>
          <p:cNvPr id="5" name="Image 3" descr="preencoded.png">    </p:cNvPr>
          <p:cNvPicPr>
            <a:picLocks noChangeAspect="1"/>
          </p:cNvPicPr>
          <p:nvPr/>
        </p:nvPicPr>
        <p:blipFill>
          <a:blip r:embed="rId4"/>
          <a:stretch>
            <a:fillRect/>
          </a:stretch>
        </p:blipFill>
        <p:spPr>
          <a:xfrm>
            <a:off x="6147434" y="2189310"/>
            <a:ext cx="2056762" cy="1266050"/>
          </a:xfrm>
          <a:prstGeom prst="rect">
            <a:avLst/>
          </a:prstGeom>
        </p:spPr>
      </p:pic>
      <p:pic>
        <p:nvPicPr>
          <p:cNvPr id="6" name="Image 4" descr="preencoded.png">    </p:cNvPr>
          <p:cNvPicPr>
            <a:picLocks noChangeAspect="1"/>
          </p:cNvPicPr>
          <p:nvPr/>
        </p:nvPicPr>
        <p:blipFill>
          <a:blip r:embed="rId5"/>
          <a:stretch>
            <a:fillRect/>
          </a:stretch>
        </p:blipFill>
        <p:spPr>
          <a:xfrm>
            <a:off x="5690377" y="1212347"/>
            <a:ext cx="2056762" cy="763287"/>
          </a:xfrm>
          <a:prstGeom prst="rect">
            <a:avLst/>
          </a:prstGeom>
        </p:spPr>
      </p:pic>
      <p:pic>
        <p:nvPicPr>
          <p:cNvPr id="7" name="Image 5" descr="preencoded.png">    </p:cNvPr>
          <p:cNvPicPr>
            <a:picLocks noChangeAspect="1"/>
          </p:cNvPicPr>
          <p:nvPr/>
        </p:nvPicPr>
        <p:blipFill>
          <a:blip r:embed="rId6"/>
          <a:stretch>
            <a:fillRect/>
          </a:stretch>
        </p:blipFill>
        <p:spPr>
          <a:xfrm>
            <a:off x="3427938" y="1702541"/>
            <a:ext cx="2285291" cy="2285291"/>
          </a:xfrm>
          <a:prstGeom prst="rect">
            <a:avLst/>
          </a:prstGeom>
        </p:spPr>
      </p:pic>
      <p:sp>
        <p:nvSpPr>
          <p:cNvPr id="8" name="Text 0"/>
          <p:cNvSpPr/>
          <p:nvPr/>
        </p:nvSpPr>
        <p:spPr>
          <a:xfrm>
            <a:off x="365646" y="228529"/>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在DataGrip中，可以通过可视化界面来生成表、修改表结构以及添加数据。以下是具体的操作步骤：</a:t>
            </a:r>
            <a:endParaRPr lang="en-US" sz="1631" dirty="0"/>
          </a:p>
        </p:txBody>
      </p:sp>
      <p:sp>
        <p:nvSpPr>
          <p:cNvPr id="9" name="Text 1"/>
          <p:cNvSpPr/>
          <p:nvPr/>
        </p:nvSpPr>
        <p:spPr>
          <a:xfrm>
            <a:off x="365646" y="868409"/>
            <a:ext cx="8409873" cy="0"/>
          </a:xfrm>
          <a:prstGeom prst="rect">
            <a:avLst/>
          </a:prstGeom>
          <a:noFill/>
          <a:ln/>
        </p:spPr>
        <p:txBody>
          <a:bodyPr wrap="square" lIns="0" tIns="0" rIns="0" bIns="0" rtlCol="0" anchor="t"/>
          <a:lstStyle/>
          <a:p>
            <a:endParaRPr lang="en-US" dirty="0"/>
          </a:p>
        </p:txBody>
      </p:sp>
      <p:sp>
        <p:nvSpPr>
          <p:cNvPr id="10" name="Text 2"/>
          <p:cNvSpPr/>
          <p:nvPr/>
        </p:nvSpPr>
        <p:spPr>
          <a:xfrm>
            <a:off x="4031254" y="2365276"/>
            <a:ext cx="1078658" cy="1005529"/>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连接到你所使用的数据库，确保已经选择了正确的Schema。</a:t>
            </a:r>
            <a:endParaRPr lang="en-US" sz="1178" dirty="0"/>
          </a:p>
        </p:txBody>
      </p:sp>
      <p:sp>
        <p:nvSpPr>
          <p:cNvPr id="11" name="Text 3"/>
          <p:cNvSpPr/>
          <p:nvPr/>
        </p:nvSpPr>
        <p:spPr>
          <a:xfrm>
            <a:off x="5690377" y="1212347"/>
            <a:ext cx="2056762" cy="76328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选择要进行操作的表格，右键点击该表格所在的文件夹并选择“New”和“Table”。</a:t>
            </a:r>
            <a:endParaRPr lang="en-US" sz="1178" dirty="0"/>
          </a:p>
        </p:txBody>
      </p:sp>
      <p:sp>
        <p:nvSpPr>
          <p:cNvPr id="12" name="Text 4"/>
          <p:cNvSpPr/>
          <p:nvPr/>
        </p:nvSpPr>
        <p:spPr>
          <a:xfrm>
            <a:off x="5690377" y="2021340"/>
            <a:ext cx="2056762" cy="0"/>
          </a:xfrm>
          <a:prstGeom prst="rect">
            <a:avLst/>
          </a:prstGeom>
          <a:noFill/>
          <a:ln/>
        </p:spPr>
        <p:txBody>
          <a:bodyPr wrap="square" lIns="0" tIns="0" rIns="0" bIns="0" rtlCol="0" anchor="t"/>
          <a:lstStyle/>
          <a:p>
            <a:endParaRPr lang="en-US" dirty="0"/>
          </a:p>
        </p:txBody>
      </p:sp>
      <p:sp>
        <p:nvSpPr>
          <p:cNvPr id="13" name="Text 5"/>
          <p:cNvSpPr/>
          <p:nvPr/>
        </p:nvSpPr>
        <p:spPr>
          <a:xfrm>
            <a:off x="6147434" y="2189310"/>
            <a:ext cx="2056762" cy="126605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在弹出的“Create Table”对话框中，可以使用可视化界面来添加、删除和修改表的列，设置每列的数据类型、长度、默认值、是否允许为空、主键等属性。</a:t>
            </a:r>
            <a:endParaRPr lang="en-US" sz="1178" dirty="0"/>
          </a:p>
        </p:txBody>
      </p:sp>
      <p:sp>
        <p:nvSpPr>
          <p:cNvPr id="14" name="Text 6"/>
          <p:cNvSpPr/>
          <p:nvPr/>
        </p:nvSpPr>
        <p:spPr>
          <a:xfrm>
            <a:off x="6147434" y="3501064"/>
            <a:ext cx="2056762" cy="0"/>
          </a:xfrm>
          <a:prstGeom prst="rect">
            <a:avLst/>
          </a:prstGeom>
          <a:noFill/>
          <a:ln/>
        </p:spPr>
        <p:txBody>
          <a:bodyPr wrap="square" lIns="0" tIns="0" rIns="0" bIns="0" rtlCol="0" anchor="t"/>
          <a:lstStyle/>
          <a:p>
            <a:endParaRPr lang="en-US" dirty="0"/>
          </a:p>
        </p:txBody>
      </p:sp>
      <p:sp>
        <p:nvSpPr>
          <p:cNvPr id="15" name="Text 7"/>
          <p:cNvSpPr/>
          <p:nvPr/>
        </p:nvSpPr>
        <p:spPr>
          <a:xfrm>
            <a:off x="5690377" y="3726166"/>
            <a:ext cx="2056762" cy="76328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在对话框底部选择“Preview”或“SQL”预览或修改SQL语句。</a:t>
            </a:r>
            <a:endParaRPr lang="en-US" sz="1178" dirty="0"/>
          </a:p>
        </p:txBody>
      </p:sp>
      <p:sp>
        <p:nvSpPr>
          <p:cNvPr id="16" name="Text 8"/>
          <p:cNvSpPr/>
          <p:nvPr/>
        </p:nvSpPr>
        <p:spPr>
          <a:xfrm>
            <a:off x="5690377" y="4535160"/>
            <a:ext cx="2056762" cy="0"/>
          </a:xfrm>
          <a:prstGeom prst="rect">
            <a:avLst/>
          </a:prstGeom>
          <a:noFill/>
          <a:ln/>
        </p:spPr>
        <p:txBody>
          <a:bodyPr wrap="square" lIns="0" tIns="0" rIns="0" bIns="0" rtlCol="0" anchor="t"/>
          <a:lstStyle/>
          <a:p>
            <a:endParaRPr lang="en-US" dirty="0"/>
          </a:p>
        </p:txBody>
      </p:sp>
      <p:sp>
        <p:nvSpPr>
          <p:cNvPr id="17" name="Text 9"/>
          <p:cNvSpPr/>
          <p:nvPr/>
        </p:nvSpPr>
        <p:spPr>
          <a:xfrm>
            <a:off x="936970" y="3291961"/>
            <a:ext cx="2056762" cy="26052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点击“submit”保存表结构。</a:t>
            </a:r>
            <a:endParaRPr lang="en-US" sz="1178" dirty="0"/>
          </a:p>
        </p:txBody>
      </p:sp>
      <p:sp>
        <p:nvSpPr>
          <p:cNvPr id="18" name="Text 10"/>
          <p:cNvSpPr/>
          <p:nvPr/>
        </p:nvSpPr>
        <p:spPr>
          <a:xfrm>
            <a:off x="936970" y="3598189"/>
            <a:ext cx="2056762" cy="0"/>
          </a:xfrm>
          <a:prstGeom prst="rect">
            <a:avLst/>
          </a:prstGeom>
          <a:noFill/>
          <a:ln/>
        </p:spPr>
        <p:txBody>
          <a:bodyPr wrap="square" lIns="0" tIns="0" rIns="0" bIns="0" rtlCol="0" anchor="t"/>
          <a:lstStyle/>
          <a:p>
            <a:endParaRPr lang="en-US" dirty="0"/>
          </a:p>
        </p:txBody>
      </p:sp>
      <p:sp>
        <p:nvSpPr>
          <p:cNvPr id="19" name="Text 11"/>
          <p:cNvSpPr/>
          <p:nvPr/>
        </p:nvSpPr>
        <p:spPr>
          <a:xfrm>
            <a:off x="936970" y="1532287"/>
            <a:ext cx="2056762" cy="126605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在DataGrip中插入新的数据，在表中右键点击并选择“Open Table”选项，将弹出表格数据的编辑窗口。在这个窗口中可以添加、修改、删除数据。</a:t>
            </a:r>
            <a:endParaRPr lang="en-US" sz="1178" dirty="0"/>
          </a:p>
        </p:txBody>
      </p:sp>
      <p:sp>
        <p:nvSpPr>
          <p:cNvPr id="20" name="Text 12"/>
          <p:cNvSpPr/>
          <p:nvPr/>
        </p:nvSpPr>
        <p:spPr>
          <a:xfrm>
            <a:off x="936970" y="2844043"/>
            <a:ext cx="2056762" cy="0"/>
          </a:xfrm>
          <a:prstGeom prst="rect">
            <a:avLst/>
          </a:prstGeom>
          <a:noFill/>
          <a:ln/>
        </p:spPr>
        <p:txBody>
          <a:bodyPr wrap="square" lIns="0" tIns="0" rIns="0" bIns="0" rtlCol="0" anchor="t"/>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8268183"/>
            <a:ext cx="3656466" cy="1905931"/>
          </a:xfrm>
          <a:prstGeom prst="rect">
            <a:avLst/>
          </a:prstGeom>
        </p:spPr>
      </p:pic>
      <p:pic>
        <p:nvPicPr>
          <p:cNvPr id="3" name="Image 1" descr="preencoded.png">    </p:cNvPr>
          <p:cNvPicPr>
            <a:picLocks noChangeAspect="1"/>
          </p:cNvPicPr>
          <p:nvPr/>
        </p:nvPicPr>
        <p:blipFill>
          <a:blip r:embed="rId2"/>
          <a:stretch>
            <a:fillRect/>
          </a:stretch>
        </p:blipFill>
        <p:spPr>
          <a:xfrm>
            <a:off x="4753406" y="4122667"/>
            <a:ext cx="3656466" cy="3916989"/>
          </a:xfrm>
          <a:prstGeom prst="rect">
            <a:avLst/>
          </a:prstGeom>
        </p:spPr>
      </p:pic>
      <p:pic>
        <p:nvPicPr>
          <p:cNvPr id="4" name="Image 2" descr="preencoded.png">    </p:cNvPr>
          <p:cNvPicPr>
            <a:picLocks noChangeAspect="1"/>
          </p:cNvPicPr>
          <p:nvPr/>
        </p:nvPicPr>
        <p:blipFill>
          <a:blip r:embed="rId3"/>
          <a:stretch>
            <a:fillRect/>
          </a:stretch>
        </p:blipFill>
        <p:spPr>
          <a:xfrm>
            <a:off x="731295" y="4122667"/>
            <a:ext cx="3656466" cy="3916989"/>
          </a:xfrm>
          <a:prstGeom prst="rect">
            <a:avLst/>
          </a:prstGeom>
        </p:spPr>
      </p:pic>
      <p:pic>
        <p:nvPicPr>
          <p:cNvPr id="5" name="Image 3" descr="preencoded.png">    </p:cNvPr>
          <p:cNvPicPr>
            <a:picLocks noChangeAspect="1"/>
          </p:cNvPicPr>
          <p:nvPr/>
        </p:nvPicPr>
        <p:blipFill>
          <a:blip r:embed="rId4"/>
          <a:stretch>
            <a:fillRect/>
          </a:stretch>
        </p:blipFill>
        <p:spPr>
          <a:xfrm>
            <a:off x="4753406" y="548471"/>
            <a:ext cx="3656466" cy="3345666"/>
          </a:xfrm>
          <a:prstGeom prst="rect">
            <a:avLst/>
          </a:prstGeom>
        </p:spPr>
      </p:pic>
      <p:pic>
        <p:nvPicPr>
          <p:cNvPr id="6" name="Image 4" descr="preencoded.png">    </p:cNvPr>
          <p:cNvPicPr>
            <a:picLocks noChangeAspect="1"/>
          </p:cNvPicPr>
          <p:nvPr/>
        </p:nvPicPr>
        <p:blipFill>
          <a:blip r:embed="rId5"/>
          <a:stretch>
            <a:fillRect/>
          </a:stretch>
        </p:blipFill>
        <p:spPr>
          <a:xfrm>
            <a:off x="731295" y="548471"/>
            <a:ext cx="3656466" cy="3345666"/>
          </a:xfrm>
          <a:prstGeom prst="rect">
            <a:avLst/>
          </a:prstGeom>
        </p:spPr>
      </p:pic>
      <p:sp>
        <p:nvSpPr>
          <p:cNvPr id="7" name="Text 0"/>
          <p:cNvSpPr/>
          <p:nvPr/>
        </p:nvSpPr>
        <p:spPr>
          <a:xfrm>
            <a:off x="365646" y="228531"/>
            <a:ext cx="8409873" cy="0"/>
          </a:xfrm>
          <a:prstGeom prst="rect">
            <a:avLst/>
          </a:prstGeom>
          <a:noFill/>
          <a:ln/>
        </p:spPr>
        <p:txBody>
          <a:bodyPr wrap="square" lIns="0" tIns="0" rIns="0" bIns="0" rtlCol="0" anchor="t"/>
          <a:lstStyle/>
          <a:p>
            <a:endParaRPr lang="en-US" dirty="0"/>
          </a:p>
        </p:txBody>
      </p:sp>
      <p:sp>
        <p:nvSpPr>
          <p:cNvPr id="8" name="Text 1"/>
          <p:cNvSpPr/>
          <p:nvPr/>
        </p:nvSpPr>
        <p:spPr>
          <a:xfrm>
            <a:off x="365646" y="274237"/>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708440"/>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注释：MySQL中的注释可以使用两个减号（--）或#号来表示，后面跟着注释内容。注释可以在一行语句的任何位置出现，或者单独占用一行。例如：-- 这是一个注释</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SELECT * FROM users; # 这也是一个注释</a:t>
            </a:r>
            <a:endParaRPr lang="en-US" sz="1178" dirty="0"/>
          </a:p>
        </p:txBody>
      </p:sp>
      <p:sp>
        <p:nvSpPr>
          <p:cNvPr id="10" name="Text 3"/>
          <p:cNvSpPr/>
          <p:nvPr/>
        </p:nvSpPr>
        <p:spPr>
          <a:xfrm>
            <a:off x="923258" y="2011057"/>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708440"/>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分隔符：在MySQL中，默认分隔符为分号（;）。分号用于分隔多个SQL语句，因此每个语句必须以分号结尾。例如：SELECT * FROM users;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UPDATE orders SET status = 'shipped' WHERE id = 123;</a:t>
            </a:r>
            <a:endParaRPr lang="en-US" sz="1178" dirty="0"/>
          </a:p>
        </p:txBody>
      </p:sp>
      <p:sp>
        <p:nvSpPr>
          <p:cNvPr id="12" name="Text 5"/>
          <p:cNvSpPr/>
          <p:nvPr/>
        </p:nvSpPr>
        <p:spPr>
          <a:xfrm>
            <a:off x="4945371" y="2011057"/>
            <a:ext cx="3272537" cy="1691116"/>
          </a:xfrm>
          <a:prstGeom prst="rect">
            <a:avLst/>
          </a:prstGeom>
          <a:noFill/>
          <a:ln/>
        </p:spPr>
        <p:txBody>
          <a:bodyPr wrap="square" lIns="0" tIns="0" rIns="0" bIns="0" rtlCol="0" anchor="t"/>
          <a:lstStyle/>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如果您想在SQL语句中使用分号作为字符，可以使用`delimiter`命令设置自定义分隔符。例如：delimiter $$</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CREATE PROCEDURE my_procedure()</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BEGIN</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存储过程主体</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END $$</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delimiter ;</a:t>
            </a:r>
            <a:endParaRPr lang="en-US" sz="997" dirty="0"/>
          </a:p>
        </p:txBody>
      </p:sp>
      <p:sp>
        <p:nvSpPr>
          <p:cNvPr id="13" name="Text 6"/>
          <p:cNvSpPr/>
          <p:nvPr/>
        </p:nvSpPr>
        <p:spPr>
          <a:xfrm>
            <a:off x="923258" y="4282636"/>
            <a:ext cx="3272537" cy="351934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缩进：MySQL中的缩进通常是可选的，但是建议在编写复杂SQL语句时使用缩进来提高可读性。例如：SELECT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u.id,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u.name,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o.amount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FROM</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users AS u</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INNER JOIN orders AS o ON u.id = o.user_id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WHERE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u.status = 'active'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ORDER BY</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u.name ASC,</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o.amount DESC;</a:t>
            </a:r>
            <a:endParaRPr lang="en-US" sz="1178" dirty="0"/>
          </a:p>
        </p:txBody>
      </p:sp>
      <p:sp>
        <p:nvSpPr>
          <p:cNvPr id="14" name="Text 7"/>
          <p:cNvSpPr/>
          <p:nvPr/>
        </p:nvSpPr>
        <p:spPr>
          <a:xfrm>
            <a:off x="923258" y="7847690"/>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4282636"/>
            <a:ext cx="3272537" cy="175967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大小写：MySQL语句中的关键字、函数名和表名都是不区分大小写的。例如，以下三个语句具有相同的效果：SELECT * FROM users;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select * from Users;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SeLeCt * FrOm USERS;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但是，建议在编写MySQL语句时使用一致的大小写约定来提高可读性。</a:t>
            </a:r>
            <a:endParaRPr lang="en-US" sz="1178" dirty="0"/>
          </a:p>
        </p:txBody>
      </p:sp>
      <p:sp>
        <p:nvSpPr>
          <p:cNvPr id="16" name="Text 9"/>
          <p:cNvSpPr/>
          <p:nvPr/>
        </p:nvSpPr>
        <p:spPr>
          <a:xfrm>
            <a:off x="4945371" y="6088016"/>
            <a:ext cx="3272537" cy="0"/>
          </a:xfrm>
          <a:prstGeom prst="rect">
            <a:avLst/>
          </a:prstGeom>
          <a:noFill/>
          <a:ln/>
        </p:spPr>
        <p:txBody>
          <a:bodyPr wrap="square" lIns="0" tIns="0" rIns="0" bIns="0" rtlCol="0" anchor="t"/>
          <a:lstStyle/>
          <a:p>
            <a:endParaRPr lang="en-US" dirty="0"/>
          </a:p>
        </p:txBody>
      </p:sp>
      <p:sp>
        <p:nvSpPr>
          <p:cNvPr id="17" name="Text 10"/>
          <p:cNvSpPr/>
          <p:nvPr/>
        </p:nvSpPr>
        <p:spPr>
          <a:xfrm>
            <a:off x="923258" y="8428152"/>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结尾符：在MySQL中，可以使用`\G`结尾符代替分号（;）来输出结果集，这将把每一行结果显示在单独的一行中。例如：SELECT * FROM users WHERE age &gt; 25 \G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上面的语句将以单独一行的形式显示查询结果，而不是以标准表格形式显示。</a:t>
            </a:r>
            <a:endParaRPr lang="en-US" sz="1178" dirty="0"/>
          </a:p>
        </p:txBody>
      </p:sp>
      <p:sp>
        <p:nvSpPr>
          <p:cNvPr id="18" name="Text 11"/>
          <p:cNvSpPr/>
          <p:nvPr/>
        </p:nvSpPr>
        <p:spPr>
          <a:xfrm>
            <a:off x="923258" y="9982152"/>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3025725"/>
            <a:ext cx="3656466" cy="1654550"/>
          </a:xfrm>
          <a:prstGeom prst="rect">
            <a:avLst/>
          </a:prstGeom>
        </p:spPr>
      </p:pic>
      <p:pic>
        <p:nvPicPr>
          <p:cNvPr id="3" name="Image 1" descr="preencoded.png">    </p:cNvPr>
          <p:cNvPicPr>
            <a:picLocks noChangeAspect="1"/>
          </p:cNvPicPr>
          <p:nvPr/>
        </p:nvPicPr>
        <p:blipFill>
          <a:blip r:embed="rId2"/>
          <a:stretch>
            <a:fillRect/>
          </a:stretch>
        </p:blipFill>
        <p:spPr>
          <a:xfrm>
            <a:off x="731295" y="3025725"/>
            <a:ext cx="3656466" cy="1654550"/>
          </a:xfrm>
          <a:prstGeom prst="rect">
            <a:avLst/>
          </a:prstGeom>
        </p:spPr>
      </p:pic>
      <p:pic>
        <p:nvPicPr>
          <p:cNvPr id="4" name="Image 2" descr="preencoded.png">    </p:cNvPr>
          <p:cNvPicPr>
            <a:picLocks noChangeAspect="1"/>
          </p:cNvPicPr>
          <p:nvPr/>
        </p:nvPicPr>
        <p:blipFill>
          <a:blip r:embed="rId3"/>
          <a:stretch>
            <a:fillRect/>
          </a:stretch>
        </p:blipFill>
        <p:spPr>
          <a:xfrm>
            <a:off x="4753406" y="1142646"/>
            <a:ext cx="3656466" cy="1654550"/>
          </a:xfrm>
          <a:prstGeom prst="rect">
            <a:avLst/>
          </a:prstGeom>
        </p:spPr>
      </p:pic>
      <p:pic>
        <p:nvPicPr>
          <p:cNvPr id="5" name="Image 3" descr="preencoded.png">    </p:cNvPr>
          <p:cNvPicPr>
            <a:picLocks noChangeAspect="1"/>
          </p:cNvPicPr>
          <p:nvPr/>
        </p:nvPicPr>
        <p:blipFill>
          <a:blip r:embed="rId4"/>
          <a:stretch>
            <a:fillRect/>
          </a:stretch>
        </p:blipFill>
        <p:spPr>
          <a:xfrm>
            <a:off x="731295" y="1142646"/>
            <a:ext cx="3656466" cy="1654550"/>
          </a:xfrm>
          <a:prstGeom prst="rect">
            <a:avLst/>
          </a:prstGeom>
        </p:spPr>
      </p:pic>
      <p:sp>
        <p:nvSpPr>
          <p:cNvPr id="6" name="Text 0"/>
          <p:cNvSpPr/>
          <p:nvPr/>
        </p:nvSpPr>
        <p:spPr>
          <a:xfrm>
            <a:off x="365646" y="228529"/>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SQL（Structured Query Language）是一种用于管理和处理关系型数据库的标准化语言。SQL语句可以分为以下四种类型：</a:t>
            </a:r>
            <a:endParaRPr lang="en-US" sz="1631" dirty="0"/>
          </a:p>
        </p:txBody>
      </p:sp>
      <p:sp>
        <p:nvSpPr>
          <p:cNvPr id="7" name="Text 1"/>
          <p:cNvSpPr/>
          <p:nvPr/>
        </p:nvSpPr>
        <p:spPr>
          <a:xfrm>
            <a:off x="365646" y="868413"/>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302615"/>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数据查询语言（DQL）：用于从数据库中检索数据的语言。DQL包括以下关键字和语句：SELECT、WHERE、GROUP BY、HAVING、JOIN。例如：SELECT column1, column2 FROM table1 WHERE condition;</a:t>
            </a:r>
            <a:endParaRPr lang="en-US" sz="1178" dirty="0"/>
          </a:p>
        </p:txBody>
      </p:sp>
      <p:sp>
        <p:nvSpPr>
          <p:cNvPr id="9" name="Text 3"/>
          <p:cNvSpPr/>
          <p:nvPr/>
        </p:nvSpPr>
        <p:spPr>
          <a:xfrm>
            <a:off x="923258" y="2605233"/>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302615"/>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数据定义语言（DDL）：用于定义数据库对象（如表、视图、索引等）的语言。DDL包括以下关键字和语句：CREATE、ALTER、DROP、TRUNCATE。例如：CREATE TABLE table1 (column1 datatype1, column2 datatype2);</a:t>
            </a:r>
            <a:endParaRPr lang="en-US" sz="1178" dirty="0"/>
          </a:p>
        </p:txBody>
      </p:sp>
      <p:sp>
        <p:nvSpPr>
          <p:cNvPr id="11" name="Text 5"/>
          <p:cNvSpPr/>
          <p:nvPr/>
        </p:nvSpPr>
        <p:spPr>
          <a:xfrm>
            <a:off x="4945371" y="2605233"/>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3185698"/>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数据控制语言（DCL）：用于控制数据库的访问权限和安全性的语言。DCL包括以下关键字和语句：GRANT、REVOKE。例如：GRANT SELECT ON table1 TO user1;</a:t>
            </a:r>
            <a:endParaRPr lang="en-US" sz="1178" dirty="0"/>
          </a:p>
        </p:txBody>
      </p:sp>
      <p:sp>
        <p:nvSpPr>
          <p:cNvPr id="13" name="Text 7"/>
          <p:cNvSpPr/>
          <p:nvPr/>
        </p:nvSpPr>
        <p:spPr>
          <a:xfrm>
            <a:off x="923258" y="4236930"/>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3185698"/>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数据操纵语言（DML）：用于向数据库中添加、更新或删除数据的语言。DML包括以下关键字和语句：INSERT、UPDATE、DELETE。例如：INSERT INTO table1 (column1, column2) VALUES (value1, value2);</a:t>
            </a:r>
            <a:endParaRPr lang="en-US" sz="1178" dirty="0"/>
          </a:p>
        </p:txBody>
      </p:sp>
      <p:sp>
        <p:nvSpPr>
          <p:cNvPr id="15" name="Text 9"/>
          <p:cNvSpPr/>
          <p:nvPr/>
        </p:nvSpPr>
        <p:spPr>
          <a:xfrm>
            <a:off x="4945371" y="4488313"/>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878726" y="1428307"/>
            <a:ext cx="1759674" cy="1553999"/>
          </a:xfrm>
          <a:prstGeom prst="rect">
            <a:avLst/>
          </a:prstGeom>
        </p:spPr>
      </p:pic>
      <p:pic>
        <p:nvPicPr>
          <p:cNvPr id="3" name="Image 1" descr="preencoded.png">    </p:cNvPr>
          <p:cNvPicPr>
            <a:picLocks noChangeAspect="1"/>
          </p:cNvPicPr>
          <p:nvPr/>
        </p:nvPicPr>
        <p:blipFill>
          <a:blip r:embed="rId2"/>
          <a:stretch>
            <a:fillRect/>
          </a:stretch>
        </p:blipFill>
        <p:spPr>
          <a:xfrm>
            <a:off x="4753406" y="1428307"/>
            <a:ext cx="1759674" cy="2056762"/>
          </a:xfrm>
          <a:prstGeom prst="rect">
            <a:avLst/>
          </a:prstGeom>
        </p:spPr>
      </p:pic>
      <p:pic>
        <p:nvPicPr>
          <p:cNvPr id="4" name="Image 2" descr="preencoded.png">    </p:cNvPr>
          <p:cNvPicPr>
            <a:picLocks noChangeAspect="1"/>
          </p:cNvPicPr>
          <p:nvPr/>
        </p:nvPicPr>
        <p:blipFill>
          <a:blip r:embed="rId3"/>
          <a:stretch>
            <a:fillRect/>
          </a:stretch>
        </p:blipFill>
        <p:spPr>
          <a:xfrm>
            <a:off x="2628086" y="1428307"/>
            <a:ext cx="1759674" cy="1302615"/>
          </a:xfrm>
          <a:prstGeom prst="rect">
            <a:avLst/>
          </a:prstGeom>
        </p:spPr>
      </p:pic>
      <p:pic>
        <p:nvPicPr>
          <p:cNvPr id="5" name="Image 3" descr="preencoded.png">    </p:cNvPr>
          <p:cNvPicPr>
            <a:picLocks noChangeAspect="1"/>
          </p:cNvPicPr>
          <p:nvPr/>
        </p:nvPicPr>
        <p:blipFill>
          <a:blip r:embed="rId4"/>
          <a:stretch>
            <a:fillRect/>
          </a:stretch>
        </p:blipFill>
        <p:spPr>
          <a:xfrm>
            <a:off x="502765" y="1428307"/>
            <a:ext cx="1759674" cy="1553999"/>
          </a:xfrm>
          <a:prstGeom prst="rect">
            <a:avLst/>
          </a:prstGeom>
        </p:spPr>
      </p:pic>
      <p:sp>
        <p:nvSpPr>
          <p:cNvPr id="6" name="Text 0"/>
          <p:cNvSpPr/>
          <p:nvPr/>
        </p:nvSpPr>
        <p:spPr>
          <a:xfrm>
            <a:off x="365646" y="228529"/>
            <a:ext cx="8409873" cy="0"/>
          </a:xfrm>
          <a:prstGeom prst="rect">
            <a:avLst/>
          </a:prstGeom>
          <a:noFill/>
          <a:ln/>
        </p:spPr>
        <p:txBody>
          <a:bodyPr wrap="square" lIns="0" tIns="0" rIns="0" bIns="0" rtlCol="0" anchor="t"/>
          <a:lstStyle/>
          <a:p>
            <a:endParaRPr lang="en-US" dirty="0"/>
          </a:p>
        </p:txBody>
      </p:sp>
      <p:sp>
        <p:nvSpPr>
          <p:cNvPr id="7" name="Text 1"/>
          <p:cNvSpPr/>
          <p:nvPr/>
        </p:nvSpPr>
        <p:spPr>
          <a:xfrm>
            <a:off x="365646" y="274234"/>
            <a:ext cx="8409873" cy="0"/>
          </a:xfrm>
          <a:prstGeom prst="rect">
            <a:avLst/>
          </a:prstGeom>
          <a:noFill/>
          <a:ln/>
        </p:spPr>
        <p:txBody>
          <a:bodyPr wrap="square" lIns="0" tIns="0" rIns="0" bIns="0" rtlCol="0" anchor="t"/>
          <a:lstStyle/>
          <a:p>
            <a:endParaRPr lang="en-US" dirty="0"/>
          </a:p>
        </p:txBody>
      </p:sp>
      <p:sp>
        <p:nvSpPr>
          <p:cNvPr id="8" name="Text 2"/>
          <p:cNvSpPr/>
          <p:nvPr/>
        </p:nvSpPr>
        <p:spPr>
          <a:xfrm>
            <a:off x="594176" y="1451159"/>
            <a:ext cx="1668264" cy="1508291"/>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DDL：Data Definition Language，中文翻译为数据定义语言，用于定义数据库的结构，例如创建、修改和删除表、视图和索引等。</a:t>
            </a:r>
            <a:endParaRPr lang="en-US" sz="1178" dirty="0"/>
          </a:p>
        </p:txBody>
      </p:sp>
      <p:sp>
        <p:nvSpPr>
          <p:cNvPr id="9" name="Text 3"/>
          <p:cNvSpPr/>
          <p:nvPr/>
        </p:nvSpPr>
        <p:spPr>
          <a:xfrm>
            <a:off x="502765" y="3028012"/>
            <a:ext cx="1759674" cy="0"/>
          </a:xfrm>
          <a:prstGeom prst="rect">
            <a:avLst/>
          </a:prstGeom>
          <a:noFill/>
          <a:ln/>
        </p:spPr>
        <p:txBody>
          <a:bodyPr wrap="square" lIns="0" tIns="0" rIns="0" bIns="0" rtlCol="0" anchor="t"/>
          <a:lstStyle/>
          <a:p>
            <a:endParaRPr lang="en-US" dirty="0"/>
          </a:p>
        </p:txBody>
      </p:sp>
      <p:sp>
        <p:nvSpPr>
          <p:cNvPr id="10" name="Text 4"/>
          <p:cNvSpPr/>
          <p:nvPr/>
        </p:nvSpPr>
        <p:spPr>
          <a:xfrm>
            <a:off x="2719498" y="1451159"/>
            <a:ext cx="1668262" cy="125691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DQL：Data Query Language，中文翻译为数据查询语言，用于从数据库中检索数据，例如SELECT查询语句。</a:t>
            </a:r>
            <a:endParaRPr lang="en-US" sz="1178" dirty="0"/>
          </a:p>
        </p:txBody>
      </p:sp>
      <p:sp>
        <p:nvSpPr>
          <p:cNvPr id="11" name="Text 5"/>
          <p:cNvSpPr/>
          <p:nvPr/>
        </p:nvSpPr>
        <p:spPr>
          <a:xfrm>
            <a:off x="2628086" y="2776632"/>
            <a:ext cx="1759674" cy="0"/>
          </a:xfrm>
          <a:prstGeom prst="rect">
            <a:avLst/>
          </a:prstGeom>
          <a:noFill/>
          <a:ln/>
        </p:spPr>
        <p:txBody>
          <a:bodyPr wrap="square" lIns="0" tIns="0" rIns="0" bIns="0" rtlCol="0" anchor="t"/>
          <a:lstStyle/>
          <a:p>
            <a:endParaRPr lang="en-US" dirty="0"/>
          </a:p>
        </p:txBody>
      </p:sp>
      <p:sp>
        <p:nvSpPr>
          <p:cNvPr id="12" name="Text 6"/>
          <p:cNvSpPr/>
          <p:nvPr/>
        </p:nvSpPr>
        <p:spPr>
          <a:xfrm>
            <a:off x="4844818" y="1451159"/>
            <a:ext cx="1668262" cy="201105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DML：Data Manipulation Language，中文翻译为数据操纵语言，用于向数据库中添加、修改或删除数据，例如INSERT、UPDATE、DELETE语句。</a:t>
            </a:r>
            <a:endParaRPr lang="en-US" sz="1178" dirty="0"/>
          </a:p>
        </p:txBody>
      </p:sp>
      <p:sp>
        <p:nvSpPr>
          <p:cNvPr id="13" name="Text 7"/>
          <p:cNvSpPr/>
          <p:nvPr/>
        </p:nvSpPr>
        <p:spPr>
          <a:xfrm>
            <a:off x="4753406" y="3530773"/>
            <a:ext cx="1759674" cy="0"/>
          </a:xfrm>
          <a:prstGeom prst="rect">
            <a:avLst/>
          </a:prstGeom>
          <a:noFill/>
          <a:ln/>
        </p:spPr>
        <p:txBody>
          <a:bodyPr wrap="square" lIns="0" tIns="0" rIns="0" bIns="0" rtlCol="0" anchor="t"/>
          <a:lstStyle/>
          <a:p>
            <a:endParaRPr lang="en-US" dirty="0"/>
          </a:p>
        </p:txBody>
      </p:sp>
      <p:sp>
        <p:nvSpPr>
          <p:cNvPr id="14" name="Text 8"/>
          <p:cNvSpPr/>
          <p:nvPr/>
        </p:nvSpPr>
        <p:spPr>
          <a:xfrm>
            <a:off x="6970138" y="1451159"/>
            <a:ext cx="1668262" cy="1508291"/>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DCL：Data Control Language，中文翻译为数据控制语言，用于控制数据库的访问权限和安全性，例如GRANT和REVOKE语句。</a:t>
            </a:r>
            <a:endParaRPr lang="en-US" sz="1178" dirty="0"/>
          </a:p>
        </p:txBody>
      </p:sp>
      <p:sp>
        <p:nvSpPr>
          <p:cNvPr id="15" name="Text 9"/>
          <p:cNvSpPr/>
          <p:nvPr/>
        </p:nvSpPr>
        <p:spPr>
          <a:xfrm>
            <a:off x="6878726" y="3028012"/>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365646" y="7477474"/>
            <a:ext cx="8409873" cy="612458"/>
          </a:xfrm>
          <a:prstGeom prst="rect">
            <a:avLst/>
          </a:prstGeom>
        </p:spPr>
      </p:pic>
      <p:pic>
        <p:nvPicPr>
          <p:cNvPr id="3" name="Image 1" descr="preencoded.png">    </p:cNvPr>
          <p:cNvPicPr>
            <a:picLocks noChangeAspect="1"/>
          </p:cNvPicPr>
          <p:nvPr/>
        </p:nvPicPr>
        <p:blipFill>
          <a:blip r:embed="rId2"/>
          <a:stretch>
            <a:fillRect/>
          </a:stretch>
        </p:blipFill>
        <p:spPr>
          <a:xfrm>
            <a:off x="365646" y="6773602"/>
            <a:ext cx="8409873" cy="612458"/>
          </a:xfrm>
          <a:prstGeom prst="rect">
            <a:avLst/>
          </a:prstGeom>
        </p:spPr>
      </p:pic>
      <p:pic>
        <p:nvPicPr>
          <p:cNvPr id="4" name="Image 2" descr="preencoded.png">    </p:cNvPr>
          <p:cNvPicPr>
            <a:picLocks noChangeAspect="1"/>
          </p:cNvPicPr>
          <p:nvPr/>
        </p:nvPicPr>
        <p:blipFill>
          <a:blip r:embed="rId3"/>
          <a:stretch>
            <a:fillRect/>
          </a:stretch>
        </p:blipFill>
        <p:spPr>
          <a:xfrm>
            <a:off x="365646" y="6069734"/>
            <a:ext cx="8409873" cy="612458"/>
          </a:xfrm>
          <a:prstGeom prst="rect">
            <a:avLst/>
          </a:prstGeom>
        </p:spPr>
      </p:pic>
      <p:pic>
        <p:nvPicPr>
          <p:cNvPr id="5" name="Image 3" descr="preencoded.png">    </p:cNvPr>
          <p:cNvPicPr>
            <a:picLocks noChangeAspect="1"/>
          </p:cNvPicPr>
          <p:nvPr/>
        </p:nvPicPr>
        <p:blipFill>
          <a:blip r:embed="rId4"/>
          <a:stretch>
            <a:fillRect/>
          </a:stretch>
        </p:blipFill>
        <p:spPr>
          <a:xfrm>
            <a:off x="365646" y="5365862"/>
            <a:ext cx="8409873" cy="612462"/>
          </a:xfrm>
          <a:prstGeom prst="rect">
            <a:avLst/>
          </a:prstGeom>
        </p:spPr>
      </p:pic>
      <p:pic>
        <p:nvPicPr>
          <p:cNvPr id="6" name="Image 4" descr="preencoded.png">    </p:cNvPr>
          <p:cNvPicPr>
            <a:picLocks noChangeAspect="1"/>
          </p:cNvPicPr>
          <p:nvPr/>
        </p:nvPicPr>
        <p:blipFill>
          <a:blip r:embed="rId5"/>
          <a:stretch>
            <a:fillRect/>
          </a:stretch>
        </p:blipFill>
        <p:spPr>
          <a:xfrm>
            <a:off x="365646" y="4661994"/>
            <a:ext cx="8409873" cy="612458"/>
          </a:xfrm>
          <a:prstGeom prst="rect">
            <a:avLst/>
          </a:prstGeom>
        </p:spPr>
      </p:pic>
      <p:pic>
        <p:nvPicPr>
          <p:cNvPr id="7" name="Image 5" descr="preencoded.png">    </p:cNvPr>
          <p:cNvPicPr>
            <a:picLocks noChangeAspect="1"/>
          </p:cNvPicPr>
          <p:nvPr/>
        </p:nvPicPr>
        <p:blipFill>
          <a:blip r:embed="rId6"/>
          <a:stretch>
            <a:fillRect/>
          </a:stretch>
        </p:blipFill>
        <p:spPr>
          <a:xfrm>
            <a:off x="365646" y="3958126"/>
            <a:ext cx="8409873" cy="612458"/>
          </a:xfrm>
          <a:prstGeom prst="rect">
            <a:avLst/>
          </a:prstGeom>
        </p:spPr>
      </p:pic>
      <p:pic>
        <p:nvPicPr>
          <p:cNvPr id="8" name="Image 6" descr="preencoded.png">    </p:cNvPr>
          <p:cNvPicPr>
            <a:picLocks noChangeAspect="1"/>
          </p:cNvPicPr>
          <p:nvPr/>
        </p:nvPicPr>
        <p:blipFill>
          <a:blip r:embed="rId7"/>
          <a:stretch>
            <a:fillRect/>
          </a:stretch>
        </p:blipFill>
        <p:spPr>
          <a:xfrm>
            <a:off x="365646" y="3254254"/>
            <a:ext cx="8409873" cy="612458"/>
          </a:xfrm>
          <a:prstGeom prst="rect">
            <a:avLst/>
          </a:prstGeom>
        </p:spPr>
      </p:pic>
      <p:pic>
        <p:nvPicPr>
          <p:cNvPr id="9" name="Image 7" descr="preencoded.png">    </p:cNvPr>
          <p:cNvPicPr>
            <a:picLocks noChangeAspect="1"/>
          </p:cNvPicPr>
          <p:nvPr/>
        </p:nvPicPr>
        <p:blipFill>
          <a:blip r:embed="rId8"/>
          <a:stretch>
            <a:fillRect/>
          </a:stretch>
        </p:blipFill>
        <p:spPr>
          <a:xfrm>
            <a:off x="365646" y="2550386"/>
            <a:ext cx="8409873" cy="612455"/>
          </a:xfrm>
          <a:prstGeom prst="rect">
            <a:avLst/>
          </a:prstGeom>
        </p:spPr>
      </p:pic>
      <p:pic>
        <p:nvPicPr>
          <p:cNvPr id="10" name="Image 8" descr="preencoded.png">    </p:cNvPr>
          <p:cNvPicPr>
            <a:picLocks noChangeAspect="1"/>
          </p:cNvPicPr>
          <p:nvPr/>
        </p:nvPicPr>
        <p:blipFill>
          <a:blip r:embed="rId9"/>
          <a:stretch>
            <a:fillRect/>
          </a:stretch>
        </p:blipFill>
        <p:spPr>
          <a:xfrm>
            <a:off x="365646" y="1846518"/>
            <a:ext cx="8409873" cy="612458"/>
          </a:xfrm>
          <a:prstGeom prst="rect">
            <a:avLst/>
          </a:prstGeom>
        </p:spPr>
      </p:pic>
      <p:pic>
        <p:nvPicPr>
          <p:cNvPr id="11" name="Image 9" descr="preencoded.png">    </p:cNvPr>
          <p:cNvPicPr>
            <a:picLocks noChangeAspect="1"/>
          </p:cNvPicPr>
          <p:nvPr/>
        </p:nvPicPr>
        <p:blipFill>
          <a:blip r:embed="rId10"/>
          <a:stretch>
            <a:fillRect/>
          </a:stretch>
        </p:blipFill>
        <p:spPr>
          <a:xfrm>
            <a:off x="365646" y="1142646"/>
            <a:ext cx="8409873" cy="612458"/>
          </a:xfrm>
          <a:prstGeom prst="rect">
            <a:avLst/>
          </a:prstGeom>
        </p:spPr>
      </p:pic>
      <p:sp>
        <p:nvSpPr>
          <p:cNvPr id="12"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DDL（Data Definition Language）语句用于定义数据库对象（如表、视图、索引等）。DDL包括以下几个方面：</a:t>
            </a:r>
            <a:endParaRPr lang="en-US" sz="1631" dirty="0"/>
          </a:p>
        </p:txBody>
      </p:sp>
      <p:sp>
        <p:nvSpPr>
          <p:cNvPr id="13"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14" name="Text 2"/>
          <p:cNvSpPr/>
          <p:nvPr/>
        </p:nvSpPr>
        <p:spPr>
          <a:xfrm>
            <a:off x="466200" y="1197493"/>
            <a:ext cx="2193879" cy="5027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查询数据库：可以使用以下语句查询所有可用数据库：</a:t>
            </a:r>
            <a:endParaRPr lang="en-US" sz="1178" dirty="0"/>
          </a:p>
        </p:txBody>
      </p:sp>
      <p:sp>
        <p:nvSpPr>
          <p:cNvPr id="15" name="Text 3"/>
          <p:cNvSpPr/>
          <p:nvPr/>
        </p:nvSpPr>
        <p:spPr>
          <a:xfrm>
            <a:off x="2760634" y="1346035"/>
            <a:ext cx="5914332" cy="20567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SHOW DATABASES;</a:t>
            </a:r>
            <a:endParaRPr lang="en-US" sz="997" dirty="0"/>
          </a:p>
        </p:txBody>
      </p:sp>
      <p:sp>
        <p:nvSpPr>
          <p:cNvPr id="16" name="Text 4"/>
          <p:cNvSpPr/>
          <p:nvPr/>
        </p:nvSpPr>
        <p:spPr>
          <a:xfrm>
            <a:off x="466200" y="1901361"/>
            <a:ext cx="2193879"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创建数据库：可以使用以下语句创建一个新的数据库：</a:t>
            </a:r>
            <a:endParaRPr lang="en-US" sz="1178" dirty="0"/>
          </a:p>
        </p:txBody>
      </p:sp>
      <p:sp>
        <p:nvSpPr>
          <p:cNvPr id="17" name="Text 5"/>
          <p:cNvSpPr/>
          <p:nvPr/>
        </p:nvSpPr>
        <p:spPr>
          <a:xfrm>
            <a:off x="2760634" y="2049908"/>
            <a:ext cx="5914332" cy="20567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CREATE DATABASE mydatabase;</a:t>
            </a:r>
            <a:endParaRPr lang="en-US" sz="997" dirty="0"/>
          </a:p>
        </p:txBody>
      </p:sp>
      <p:sp>
        <p:nvSpPr>
          <p:cNvPr id="18" name="Text 6"/>
          <p:cNvSpPr/>
          <p:nvPr/>
        </p:nvSpPr>
        <p:spPr>
          <a:xfrm>
            <a:off x="466200" y="2605233"/>
            <a:ext cx="2193879"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删除数据库：可以使用以下语句删除一个现有的数据库：</a:t>
            </a:r>
            <a:endParaRPr lang="en-US" sz="1178" dirty="0"/>
          </a:p>
        </p:txBody>
      </p:sp>
      <p:sp>
        <p:nvSpPr>
          <p:cNvPr id="19" name="Text 7"/>
          <p:cNvSpPr/>
          <p:nvPr/>
        </p:nvSpPr>
        <p:spPr>
          <a:xfrm>
            <a:off x="2760634" y="2753775"/>
            <a:ext cx="5914332" cy="205673"/>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DROP DATABASE mydatabase;</a:t>
            </a:r>
            <a:endParaRPr lang="en-US" sz="997" dirty="0"/>
          </a:p>
        </p:txBody>
      </p:sp>
      <p:sp>
        <p:nvSpPr>
          <p:cNvPr id="20" name="Text 8"/>
          <p:cNvSpPr/>
          <p:nvPr/>
        </p:nvSpPr>
        <p:spPr>
          <a:xfrm>
            <a:off x="466200" y="3309101"/>
            <a:ext cx="2193879" cy="5027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使用数据库：可以使用以下语句选择要使用的数据库：</a:t>
            </a:r>
            <a:endParaRPr lang="en-US" sz="1178" dirty="0"/>
          </a:p>
        </p:txBody>
      </p:sp>
      <p:sp>
        <p:nvSpPr>
          <p:cNvPr id="21" name="Text 9"/>
          <p:cNvSpPr/>
          <p:nvPr/>
        </p:nvSpPr>
        <p:spPr>
          <a:xfrm>
            <a:off x="2760634" y="3457643"/>
            <a:ext cx="5914332" cy="20567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USE mydatabase;</a:t>
            </a:r>
            <a:endParaRPr lang="en-US" sz="997" dirty="0"/>
          </a:p>
        </p:txBody>
      </p:sp>
      <p:sp>
        <p:nvSpPr>
          <p:cNvPr id="22" name="Text 10"/>
          <p:cNvSpPr/>
          <p:nvPr/>
        </p:nvSpPr>
        <p:spPr>
          <a:xfrm>
            <a:off x="466200" y="4012969"/>
            <a:ext cx="2193879" cy="5027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创建表：可以使用以下语句创建一个新的表：</a:t>
            </a:r>
            <a:endParaRPr lang="en-US" sz="1178" dirty="0"/>
          </a:p>
        </p:txBody>
      </p:sp>
      <p:sp>
        <p:nvSpPr>
          <p:cNvPr id="23" name="Text 11"/>
          <p:cNvSpPr/>
          <p:nvPr/>
        </p:nvSpPr>
        <p:spPr>
          <a:xfrm>
            <a:off x="2760634" y="4058677"/>
            <a:ext cx="5914332" cy="411350"/>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CREATE TABLE mytable (id INT AUTO_INCREMENT PRIMARY KEY, name VARCHAR(50) NOT NULL, age INT NOT NULL);</a:t>
            </a:r>
            <a:endParaRPr lang="en-US" sz="997" dirty="0"/>
          </a:p>
        </p:txBody>
      </p:sp>
      <p:sp>
        <p:nvSpPr>
          <p:cNvPr id="24" name="Text 12"/>
          <p:cNvSpPr/>
          <p:nvPr/>
        </p:nvSpPr>
        <p:spPr>
          <a:xfrm>
            <a:off x="466200" y="4716841"/>
            <a:ext cx="2193879"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修改表：可以使用以下语句修改一个现有的表：</a:t>
            </a:r>
            <a:endParaRPr lang="en-US" sz="1178" dirty="0"/>
          </a:p>
        </p:txBody>
      </p:sp>
      <p:sp>
        <p:nvSpPr>
          <p:cNvPr id="25" name="Text 13"/>
          <p:cNvSpPr/>
          <p:nvPr/>
        </p:nvSpPr>
        <p:spPr>
          <a:xfrm>
            <a:off x="2760634" y="4865384"/>
            <a:ext cx="5914332" cy="20567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ALTER TABLE mytable ADD COLUMN email VARCHAR(50);</a:t>
            </a:r>
            <a:endParaRPr lang="en-US" sz="997" dirty="0"/>
          </a:p>
        </p:txBody>
      </p:sp>
      <p:sp>
        <p:nvSpPr>
          <p:cNvPr id="26" name="Text 14"/>
          <p:cNvSpPr/>
          <p:nvPr/>
        </p:nvSpPr>
        <p:spPr>
          <a:xfrm>
            <a:off x="466200" y="5420709"/>
            <a:ext cx="2193879"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删除表：可以使用以下语句删除一个现有的表：</a:t>
            </a:r>
            <a:endParaRPr lang="en-US" sz="1178" dirty="0"/>
          </a:p>
        </p:txBody>
      </p:sp>
      <p:sp>
        <p:nvSpPr>
          <p:cNvPr id="27" name="Text 15"/>
          <p:cNvSpPr/>
          <p:nvPr/>
        </p:nvSpPr>
        <p:spPr>
          <a:xfrm>
            <a:off x="2760634" y="5569256"/>
            <a:ext cx="5914332" cy="205673"/>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DROP TABLE mytable;</a:t>
            </a:r>
            <a:endParaRPr lang="en-US" sz="997" dirty="0"/>
          </a:p>
        </p:txBody>
      </p:sp>
      <p:sp>
        <p:nvSpPr>
          <p:cNvPr id="28" name="Text 16"/>
          <p:cNvSpPr/>
          <p:nvPr/>
        </p:nvSpPr>
        <p:spPr>
          <a:xfrm>
            <a:off x="466200" y="6124582"/>
            <a:ext cx="2193879"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创建视图：可以使用以下语句创建一个新的视图：</a:t>
            </a:r>
            <a:endParaRPr lang="en-US" sz="1178" dirty="0"/>
          </a:p>
        </p:txBody>
      </p:sp>
      <p:sp>
        <p:nvSpPr>
          <p:cNvPr id="29" name="Text 17"/>
          <p:cNvSpPr/>
          <p:nvPr/>
        </p:nvSpPr>
        <p:spPr>
          <a:xfrm>
            <a:off x="2760634" y="6273124"/>
            <a:ext cx="5914332" cy="20567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CREATE VIEW myview AS SELECT id, name, age FROM mytable WHERE age &gt; 18;</a:t>
            </a:r>
            <a:endParaRPr lang="en-US" sz="997" dirty="0"/>
          </a:p>
        </p:txBody>
      </p:sp>
      <p:sp>
        <p:nvSpPr>
          <p:cNvPr id="30" name="Text 18"/>
          <p:cNvSpPr/>
          <p:nvPr/>
        </p:nvSpPr>
        <p:spPr>
          <a:xfrm>
            <a:off x="466200" y="6828450"/>
            <a:ext cx="2193879" cy="5027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修改视图：可以使用以下语句修改一个现有的视图：</a:t>
            </a:r>
            <a:endParaRPr lang="en-US" sz="1178" dirty="0"/>
          </a:p>
        </p:txBody>
      </p:sp>
      <p:sp>
        <p:nvSpPr>
          <p:cNvPr id="31" name="Text 19"/>
          <p:cNvSpPr/>
          <p:nvPr/>
        </p:nvSpPr>
        <p:spPr>
          <a:xfrm>
            <a:off x="2760634" y="6976992"/>
            <a:ext cx="5914332" cy="20567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ALTER VIEW myview AS SELECT id, name, age, email FROM mytable WHERE age &gt; 18;</a:t>
            </a:r>
            <a:endParaRPr lang="en-US" sz="997" dirty="0"/>
          </a:p>
        </p:txBody>
      </p:sp>
      <p:sp>
        <p:nvSpPr>
          <p:cNvPr id="32" name="Text 20"/>
          <p:cNvSpPr/>
          <p:nvPr/>
        </p:nvSpPr>
        <p:spPr>
          <a:xfrm>
            <a:off x="466200" y="7532317"/>
            <a:ext cx="2193879" cy="5027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删除视图：可以使用以下语句删除一个现有的视图：</a:t>
            </a:r>
            <a:endParaRPr lang="en-US" sz="1178" dirty="0"/>
          </a:p>
        </p:txBody>
      </p:sp>
      <p:sp>
        <p:nvSpPr>
          <p:cNvPr id="33" name="Text 21"/>
          <p:cNvSpPr/>
          <p:nvPr/>
        </p:nvSpPr>
        <p:spPr>
          <a:xfrm>
            <a:off x="2760634" y="7680864"/>
            <a:ext cx="5914332" cy="205673"/>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DROP VIEW myview;</a:t>
            </a:r>
            <a:endParaRPr lang="en-US" sz="997"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1709403"/>
            <a:ext cx="3656466" cy="1654550"/>
          </a:xfrm>
          <a:prstGeom prst="rect">
            <a:avLst/>
          </a:prstGeom>
        </p:spPr>
      </p:pic>
      <p:pic>
        <p:nvPicPr>
          <p:cNvPr id="3" name="Image 1" descr="preencoded.png">    </p:cNvPr>
          <p:cNvPicPr>
            <a:picLocks noChangeAspect="1"/>
          </p:cNvPicPr>
          <p:nvPr/>
        </p:nvPicPr>
        <p:blipFill>
          <a:blip r:embed="rId2"/>
          <a:stretch>
            <a:fillRect/>
          </a:stretch>
        </p:blipFill>
        <p:spPr>
          <a:xfrm>
            <a:off x="731295" y="1709403"/>
            <a:ext cx="3656466" cy="1654550"/>
          </a:xfrm>
          <a:prstGeom prst="rect">
            <a:avLst/>
          </a:prstGeom>
        </p:spPr>
      </p:pic>
      <p:sp>
        <p:nvSpPr>
          <p:cNvPr id="4"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创建一张学生表</a:t>
            </a:r>
            <a:endParaRPr lang="en-US" sz="1631" dirty="0"/>
          </a:p>
        </p:txBody>
      </p:sp>
      <p:sp>
        <p:nvSpPr>
          <p:cNvPr id="5"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1869372"/>
            <a:ext cx="3272537" cy="100552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CREATE TABLE students (student_id INT AUTO_INCREMENT PRIMARY KEY, name VARCHAR(50) NOT NULL, age INT NOT NULL, gender VARCHAR(10), address VARCHAR(100));</a:t>
            </a:r>
            <a:endParaRPr lang="en-US" sz="1178" dirty="0"/>
          </a:p>
        </p:txBody>
      </p:sp>
      <p:sp>
        <p:nvSpPr>
          <p:cNvPr id="7" name="Text 3"/>
          <p:cNvSpPr/>
          <p:nvPr/>
        </p:nvSpPr>
        <p:spPr>
          <a:xfrm>
            <a:off x="923258" y="2920602"/>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1869372"/>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该语句创建了一个名为students的表，包括学生ID、姓名、年龄、性别和地址等列，其中学生ID是主键，使用INT类型并具有AUTO_INCREMENT属性，姓名和年龄列使用NOT NULL约束，而性别和地址列是可选的。</a:t>
            </a:r>
            <a:endParaRPr lang="en-US" sz="1178" dirty="0"/>
          </a:p>
        </p:txBody>
      </p:sp>
      <p:sp>
        <p:nvSpPr>
          <p:cNvPr id="9" name="Text 5"/>
          <p:cNvSpPr/>
          <p:nvPr/>
        </p:nvSpPr>
        <p:spPr>
          <a:xfrm>
            <a:off x="4945371" y="3171986"/>
            <a:ext cx="3272537" cy="0"/>
          </a:xfrm>
          <a:prstGeom prst="rect">
            <a:avLst/>
          </a:prstGeom>
          <a:noFill/>
          <a:ln/>
        </p:spPr>
        <p:txBody>
          <a:bodyPr wrap="square" lIns="0" tIns="0" rIns="0" bIns="0" rtlCol="0" anchor="t"/>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2023-05-29T08:09:04Z</dcterms:created>
  <dcterms:modified xsi:type="dcterms:W3CDTF">2023-05-29T08:09:04Z</dcterms:modified>
</cp:coreProperties>
</file>