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image" Target="../media/image-19-6.png"/><Relationship Id="rId7" Type="http://schemas.openxmlformats.org/officeDocument/2006/relationships/image" Target="../media/image-19-7.png"/><Relationship Id="rId8" Type="http://schemas.openxmlformats.org/officeDocument/2006/relationships/image" Target="../media/image-19-8.png"/><Relationship Id="rId9" Type="http://schemas.openxmlformats.org/officeDocument/2006/relationships/image" Target="../media/image-19-9.png"/><Relationship Id="rId10" Type="http://schemas.openxmlformats.org/officeDocument/2006/relationships/image" Target="../media/image-19-10.png"/><Relationship Id="rId11" Type="http://schemas.openxmlformats.org/officeDocument/2006/relationships/image" Target="../media/image-19-11.png"/><Relationship Id="rId12" Type="http://schemas.openxmlformats.org/officeDocument/2006/relationships/image" Target="../media/image-19-12.png"/><Relationship Id="rId13" Type="http://schemas.openxmlformats.org/officeDocument/2006/relationships/image" Target="../media/image-19-13.png"/><Relationship Id="rId14" Type="http://schemas.openxmlformats.org/officeDocument/2006/relationships/image" Target="../media/image-19-14.png"/><Relationship Id="rId15" Type="http://schemas.openxmlformats.org/officeDocument/2006/relationships/image" Target="../media/image-19-15.png"/><Relationship Id="rId16" Type="http://schemas.openxmlformats.org/officeDocument/2006/relationships/image" Target="../media/image-19-16.png"/><Relationship Id="rId17" Type="http://schemas.openxmlformats.org/officeDocument/2006/relationships/image" Target="../media/image-19-17.png"/><Relationship Id="rId18" Type="http://schemas.openxmlformats.org/officeDocument/2006/relationships/image" Target="../media/image-19-18.png"/><Relationship Id="rId19" Type="http://schemas.openxmlformats.org/officeDocument/2006/relationships/image" Target="../media/image-19-19.png"/><Relationship Id="rId20" Type="http://schemas.openxmlformats.org/officeDocument/2006/relationships/image" Target="../media/image-19-20.png"/><Relationship Id="rId21" Type="http://schemas.openxmlformats.org/officeDocument/2006/relationships/image" Target="../media/image-19-21.png"/><Relationship Id="rId22" Type="http://schemas.openxmlformats.org/officeDocument/2006/relationships/image" Target="../media/image-19-22.png"/><Relationship Id="rId23" Type="http://schemas.openxmlformats.org/officeDocument/2006/relationships/image" Target="../media/image-19-23.png"/><Relationship Id="rId24" Type="http://schemas.openxmlformats.org/officeDocument/2006/relationships/slideLayout" Target="../slideLayouts/slideLayout1.xml"/><Relationship Id="rId2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image" Target="../media/image-21-6.png"/><Relationship Id="rId7" Type="http://schemas.openxmlformats.org/officeDocument/2006/relationships/image" Target="../media/image-2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969" y="2662364"/>
            <a:ext cx="5713228" cy="13711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528" y="2936599"/>
            <a:ext cx="34278" cy="4570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09" y="1268337"/>
            <a:ext cx="914116" cy="91411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43" y="2628085"/>
            <a:ext cx="34280" cy="45705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524" y="434205"/>
            <a:ext cx="914116" cy="9141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358" y="2993732"/>
            <a:ext cx="34280" cy="457058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441" y="1211204"/>
            <a:ext cx="914116" cy="91411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2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1"/>
          <p:cNvSpPr/>
          <p:nvPr/>
        </p:nvSpPr>
        <p:spPr>
          <a:xfrm>
            <a:off x="365646" y="27423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1713969" y="2799482"/>
            <a:ext cx="5713228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DQL语句的概述</a:t>
            </a:r>
            <a:endParaRPr lang="en-US" sz="1631" dirty="0"/>
          </a:p>
        </p:txBody>
      </p:sp>
      <p:sp>
        <p:nvSpPr>
          <p:cNvPr id="12" name="Text 3"/>
          <p:cNvSpPr/>
          <p:nvPr/>
        </p:nvSpPr>
        <p:spPr>
          <a:xfrm>
            <a:off x="1713969" y="3096569"/>
            <a:ext cx="5713228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DQL是数据查询语言(Data Query Language)的简称，它是SQL语句的一种类型，用于查询数据库中的数据。</a:t>
            </a:r>
            <a:endParaRPr lang="en-US" sz="1178" dirty="0"/>
          </a:p>
        </p:txBody>
      </p:sp>
      <p:sp>
        <p:nvSpPr>
          <p:cNvPr id="13" name="Text 4"/>
          <p:cNvSpPr/>
          <p:nvPr/>
        </p:nvSpPr>
        <p:spPr>
          <a:xfrm>
            <a:off x="799853" y="2033909"/>
            <a:ext cx="2285291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DQL语句的作用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799853" y="2285291"/>
            <a:ext cx="2285291" cy="617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DQL语句用于从数据库表中读取数据，可以对数据进行筛选、排序和分组等操作，还可以对数据进行计算和统计。</a:t>
            </a:r>
            <a:endParaRPr lang="en-US" sz="997" dirty="0"/>
          </a:p>
        </p:txBody>
      </p:sp>
      <p:sp>
        <p:nvSpPr>
          <p:cNvPr id="15" name="Text 6"/>
          <p:cNvSpPr/>
          <p:nvPr/>
        </p:nvSpPr>
        <p:spPr>
          <a:xfrm>
            <a:off x="3427938" y="1256910"/>
            <a:ext cx="2285291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DQL语句的重要性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3427938" y="1508292"/>
            <a:ext cx="2285291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DQL语句是SQL语句的重点，它是数据库应用中最为常用的操作之一。DQL语句可以帮助用户快速、方便地查询和获取所需的数据，提高了数据的利用率和效率，是数据库应用不可或缺的重要组成部分。</a:t>
            </a:r>
            <a:endParaRPr lang="en-US" sz="997" dirty="0"/>
          </a:p>
        </p:txBody>
      </p:sp>
      <p:sp>
        <p:nvSpPr>
          <p:cNvPr id="17" name="Text 8"/>
          <p:cNvSpPr/>
          <p:nvPr/>
        </p:nvSpPr>
        <p:spPr>
          <a:xfrm>
            <a:off x="6056023" y="2091041"/>
            <a:ext cx="2285291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通过学习和掌握DQL语句，用户可以有效地操作数据库中的数据，为实现各种应用需求提供有力支持。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6056023" y="2845187"/>
            <a:ext cx="2285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8236185"/>
            <a:ext cx="8409873" cy="36107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7532313"/>
            <a:ext cx="8409873" cy="61246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6" y="6828450"/>
            <a:ext cx="8409873" cy="61245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46" y="6124582"/>
            <a:ext cx="8409873" cy="61245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46" y="5420709"/>
            <a:ext cx="8409873" cy="61245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46" y="4968222"/>
            <a:ext cx="8409873" cy="361077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46" y="4515735"/>
            <a:ext cx="8409873" cy="361073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46" y="4063247"/>
            <a:ext cx="8409873" cy="361077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646" y="3359375"/>
            <a:ext cx="8409873" cy="612458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646" y="2655507"/>
            <a:ext cx="8409873" cy="612458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646" y="2203020"/>
            <a:ext cx="8409873" cy="361077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646" y="1750532"/>
            <a:ext cx="8409873" cy="361073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646" y="1298045"/>
            <a:ext cx="8409873" cy="361077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646" y="845557"/>
            <a:ext cx="8409873" cy="361077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365646" y="228527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条件查询语句</a:t>
            </a:r>
            <a:endParaRPr lang="en-US" sz="1631" dirty="0"/>
          </a:p>
        </p:txBody>
      </p:sp>
      <p:sp>
        <p:nvSpPr>
          <p:cNvPr id="1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2"/>
          <p:cNvSpPr/>
          <p:nvPr/>
        </p:nvSpPr>
        <p:spPr>
          <a:xfrm>
            <a:off x="466200" y="900405"/>
            <a:ext cx="1949854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查询name为"Tom"的记录：</a:t>
            </a:r>
            <a:endParaRPr lang="en-US" sz="1178" dirty="0"/>
          </a:p>
        </p:txBody>
      </p:sp>
      <p:sp>
        <p:nvSpPr>
          <p:cNvPr id="19" name="Text 3"/>
          <p:cNvSpPr/>
          <p:nvPr/>
        </p:nvSpPr>
        <p:spPr>
          <a:xfrm>
            <a:off x="2516606" y="923259"/>
            <a:ext cx="6158359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name = 'Tom';`</a:t>
            </a:r>
            <a:endParaRPr lang="en-US" sz="997" dirty="0"/>
          </a:p>
        </p:txBody>
      </p:sp>
      <p:sp>
        <p:nvSpPr>
          <p:cNvPr id="20" name="Text 4"/>
          <p:cNvSpPr/>
          <p:nvPr/>
        </p:nvSpPr>
        <p:spPr>
          <a:xfrm>
            <a:off x="466200" y="1352892"/>
            <a:ext cx="189386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查询age不等于18的记录：</a:t>
            </a:r>
            <a:endParaRPr lang="en-US" sz="1178" dirty="0"/>
          </a:p>
        </p:txBody>
      </p:sp>
      <p:sp>
        <p:nvSpPr>
          <p:cNvPr id="21" name="Text 5"/>
          <p:cNvSpPr/>
          <p:nvPr/>
        </p:nvSpPr>
        <p:spPr>
          <a:xfrm>
            <a:off x="2460617" y="1375742"/>
            <a:ext cx="6214349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age &lt;&gt; 18;`</a:t>
            </a:r>
            <a:endParaRPr lang="en-US" sz="997" dirty="0"/>
          </a:p>
        </p:txBody>
      </p:sp>
      <p:sp>
        <p:nvSpPr>
          <p:cNvPr id="22" name="Text 6"/>
          <p:cNvSpPr/>
          <p:nvPr/>
        </p:nvSpPr>
        <p:spPr>
          <a:xfrm>
            <a:off x="466200" y="1805380"/>
            <a:ext cx="214917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查询score大于等于80的记录：</a:t>
            </a:r>
            <a:endParaRPr lang="en-US" sz="1178" dirty="0"/>
          </a:p>
        </p:txBody>
      </p:sp>
      <p:sp>
        <p:nvSpPr>
          <p:cNvPr id="23" name="Text 7"/>
          <p:cNvSpPr/>
          <p:nvPr/>
        </p:nvSpPr>
        <p:spPr>
          <a:xfrm>
            <a:off x="2715927" y="1828234"/>
            <a:ext cx="5959039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score &gt;= 80;`</a:t>
            </a:r>
            <a:endParaRPr lang="en-US" sz="997" dirty="0"/>
          </a:p>
        </p:txBody>
      </p:sp>
      <p:sp>
        <p:nvSpPr>
          <p:cNvPr id="24" name="Text 8"/>
          <p:cNvSpPr/>
          <p:nvPr/>
        </p:nvSpPr>
        <p:spPr>
          <a:xfrm>
            <a:off x="466200" y="2257867"/>
            <a:ext cx="195970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查询height小于1.8的记录：</a:t>
            </a:r>
            <a:endParaRPr lang="en-US" sz="1178" dirty="0"/>
          </a:p>
        </p:txBody>
      </p:sp>
      <p:sp>
        <p:nvSpPr>
          <p:cNvPr id="25" name="Text 9"/>
          <p:cNvSpPr/>
          <p:nvPr/>
        </p:nvSpPr>
        <p:spPr>
          <a:xfrm>
            <a:off x="2526462" y="2280717"/>
            <a:ext cx="6148504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height &lt; 1.8;`</a:t>
            </a:r>
            <a:endParaRPr lang="en-US" sz="997" dirty="0"/>
          </a:p>
        </p:txBody>
      </p:sp>
      <p:sp>
        <p:nvSpPr>
          <p:cNvPr id="26" name="Text 10"/>
          <p:cNvSpPr/>
          <p:nvPr/>
        </p:nvSpPr>
        <p:spPr>
          <a:xfrm>
            <a:off x="466200" y="2710355"/>
            <a:ext cx="2193879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查询weight小于等于60的记录：</a:t>
            </a:r>
            <a:endParaRPr lang="en-US" sz="1178" dirty="0"/>
          </a:p>
        </p:txBody>
      </p:sp>
      <p:sp>
        <p:nvSpPr>
          <p:cNvPr id="27" name="Text 11"/>
          <p:cNvSpPr/>
          <p:nvPr/>
        </p:nvSpPr>
        <p:spPr>
          <a:xfrm>
            <a:off x="2760634" y="2858901"/>
            <a:ext cx="5914332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weight &lt;= 60;`</a:t>
            </a:r>
            <a:endParaRPr lang="en-US" sz="997" dirty="0"/>
          </a:p>
        </p:txBody>
      </p:sp>
      <p:sp>
        <p:nvSpPr>
          <p:cNvPr id="28" name="Text 12"/>
          <p:cNvSpPr/>
          <p:nvPr/>
        </p:nvSpPr>
        <p:spPr>
          <a:xfrm>
            <a:off x="466200" y="3414227"/>
            <a:ext cx="2193879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查询年龄在20到30之间的记录：</a:t>
            </a:r>
            <a:endParaRPr lang="en-US" sz="1178" dirty="0"/>
          </a:p>
        </p:txBody>
      </p:sp>
      <p:sp>
        <p:nvSpPr>
          <p:cNvPr id="29" name="Text 13"/>
          <p:cNvSpPr/>
          <p:nvPr/>
        </p:nvSpPr>
        <p:spPr>
          <a:xfrm>
            <a:off x="2760634" y="3562765"/>
            <a:ext cx="5914332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age BETWEEN 20 AND 30;`</a:t>
            </a:r>
            <a:endParaRPr lang="en-US" sz="997" dirty="0"/>
          </a:p>
        </p:txBody>
      </p:sp>
      <p:sp>
        <p:nvSpPr>
          <p:cNvPr id="30" name="Text 14"/>
          <p:cNvSpPr/>
          <p:nvPr/>
        </p:nvSpPr>
        <p:spPr>
          <a:xfrm>
            <a:off x="466200" y="4118091"/>
            <a:ext cx="1626912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查询地址为空的记录：</a:t>
            </a:r>
            <a:endParaRPr lang="en-US" sz="1178" dirty="0"/>
          </a:p>
        </p:txBody>
      </p:sp>
      <p:sp>
        <p:nvSpPr>
          <p:cNvPr id="31" name="Text 15"/>
          <p:cNvSpPr/>
          <p:nvPr/>
        </p:nvSpPr>
        <p:spPr>
          <a:xfrm>
            <a:off x="2193666" y="4140949"/>
            <a:ext cx="6481299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address IS NULL;`</a:t>
            </a:r>
            <a:endParaRPr lang="en-US" sz="997" dirty="0"/>
          </a:p>
        </p:txBody>
      </p:sp>
      <p:sp>
        <p:nvSpPr>
          <p:cNvPr id="32" name="Text 16"/>
          <p:cNvSpPr/>
          <p:nvPr/>
        </p:nvSpPr>
        <p:spPr>
          <a:xfrm>
            <a:off x="466200" y="4570582"/>
            <a:ext cx="1772029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查询地址不为空的记录：</a:t>
            </a:r>
            <a:endParaRPr lang="en-US" sz="1178" dirty="0"/>
          </a:p>
        </p:txBody>
      </p:sp>
      <p:sp>
        <p:nvSpPr>
          <p:cNvPr id="33" name="Text 17"/>
          <p:cNvSpPr/>
          <p:nvPr/>
        </p:nvSpPr>
        <p:spPr>
          <a:xfrm>
            <a:off x="2338781" y="4593432"/>
            <a:ext cx="6336184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address IS NOT NULL;`</a:t>
            </a:r>
            <a:endParaRPr lang="en-US" sz="997" dirty="0"/>
          </a:p>
        </p:txBody>
      </p:sp>
      <p:sp>
        <p:nvSpPr>
          <p:cNvPr id="34" name="Text 18"/>
          <p:cNvSpPr/>
          <p:nvPr/>
        </p:nvSpPr>
        <p:spPr>
          <a:xfrm>
            <a:off x="466200" y="5023065"/>
            <a:ext cx="2014269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查询name以"J"开头的记录：</a:t>
            </a:r>
            <a:endParaRPr lang="en-US" sz="1178" dirty="0"/>
          </a:p>
        </p:txBody>
      </p:sp>
      <p:sp>
        <p:nvSpPr>
          <p:cNvPr id="35" name="Text 19"/>
          <p:cNvSpPr/>
          <p:nvPr/>
        </p:nvSpPr>
        <p:spPr>
          <a:xfrm>
            <a:off x="2581024" y="5045924"/>
            <a:ext cx="6093942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`SELECT * FROM table WHERE name LIKE 'J%';`</a:t>
            </a:r>
            <a:endParaRPr lang="en-US" sz="997" dirty="0"/>
          </a:p>
        </p:txBody>
      </p:sp>
      <p:sp>
        <p:nvSpPr>
          <p:cNvPr id="36" name="Text 20"/>
          <p:cNvSpPr/>
          <p:nvPr/>
        </p:nvSpPr>
        <p:spPr>
          <a:xfrm>
            <a:off x="466200" y="5475557"/>
            <a:ext cx="2193879" cy="502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查询name第二个字母为"o"的记录：</a:t>
            </a:r>
            <a:endParaRPr lang="en-US" sz="1178" dirty="0"/>
          </a:p>
        </p:txBody>
      </p:sp>
      <p:sp>
        <p:nvSpPr>
          <p:cNvPr id="37" name="Text 21"/>
          <p:cNvSpPr/>
          <p:nvPr/>
        </p:nvSpPr>
        <p:spPr>
          <a:xfrm>
            <a:off x="2760634" y="5624099"/>
            <a:ext cx="5914332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`SELECT * FROM table WHERE name LIKE '_o%';`</a:t>
            </a:r>
            <a:endParaRPr lang="en-US" sz="997" dirty="0"/>
          </a:p>
        </p:txBody>
      </p:sp>
      <p:sp>
        <p:nvSpPr>
          <p:cNvPr id="38" name="Text 22"/>
          <p:cNvSpPr/>
          <p:nvPr/>
        </p:nvSpPr>
        <p:spPr>
          <a:xfrm>
            <a:off x="466200" y="6179425"/>
            <a:ext cx="2193879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查询age为20、22或25的记录：</a:t>
            </a:r>
            <a:endParaRPr lang="en-US" sz="1178" dirty="0"/>
          </a:p>
        </p:txBody>
      </p:sp>
      <p:sp>
        <p:nvSpPr>
          <p:cNvPr id="39" name="Text 23"/>
          <p:cNvSpPr/>
          <p:nvPr/>
        </p:nvSpPr>
        <p:spPr>
          <a:xfrm>
            <a:off x="2760634" y="6327971"/>
            <a:ext cx="5914332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`SELECT * FROM table WHERE age IN (20, 22, 25);`</a:t>
            </a:r>
            <a:endParaRPr lang="en-US" sz="997" dirty="0"/>
          </a:p>
        </p:txBody>
      </p:sp>
      <p:sp>
        <p:nvSpPr>
          <p:cNvPr id="40" name="Text 24"/>
          <p:cNvSpPr/>
          <p:nvPr/>
        </p:nvSpPr>
        <p:spPr>
          <a:xfrm>
            <a:off x="466200" y="6883293"/>
            <a:ext cx="2193879" cy="502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查询age大于等于20且score小于60的记录：</a:t>
            </a:r>
            <a:endParaRPr lang="en-US" sz="1178" dirty="0"/>
          </a:p>
        </p:txBody>
      </p:sp>
      <p:sp>
        <p:nvSpPr>
          <p:cNvPr id="41" name="Text 25"/>
          <p:cNvSpPr/>
          <p:nvPr/>
        </p:nvSpPr>
        <p:spPr>
          <a:xfrm>
            <a:off x="2760634" y="7031844"/>
            <a:ext cx="5914332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`SELECT * FROM table WHERE age &gt;= 20 AND score &lt; 60;`</a:t>
            </a:r>
            <a:endParaRPr lang="en-US" sz="997" dirty="0"/>
          </a:p>
        </p:txBody>
      </p:sp>
      <p:sp>
        <p:nvSpPr>
          <p:cNvPr id="42" name="Text 26"/>
          <p:cNvSpPr/>
          <p:nvPr/>
        </p:nvSpPr>
        <p:spPr>
          <a:xfrm>
            <a:off x="466200" y="7587165"/>
            <a:ext cx="2193879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查询age小于20或score大于90的记录：</a:t>
            </a:r>
            <a:endParaRPr lang="en-US" sz="1178" dirty="0"/>
          </a:p>
        </p:txBody>
      </p:sp>
      <p:sp>
        <p:nvSpPr>
          <p:cNvPr id="43" name="Text 27"/>
          <p:cNvSpPr/>
          <p:nvPr/>
        </p:nvSpPr>
        <p:spPr>
          <a:xfrm>
            <a:off x="2760634" y="7735712"/>
            <a:ext cx="5914332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`SELECT * FROM table WHERE age &lt; 20 OR score &gt; 90;`</a:t>
            </a:r>
            <a:endParaRPr lang="en-US" sz="997" dirty="0"/>
          </a:p>
        </p:txBody>
      </p:sp>
      <p:sp>
        <p:nvSpPr>
          <p:cNvPr id="44" name="Text 28"/>
          <p:cNvSpPr/>
          <p:nvPr/>
        </p:nvSpPr>
        <p:spPr>
          <a:xfrm>
            <a:off x="466200" y="8291033"/>
            <a:ext cx="1893863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查询age不等于18的记录：</a:t>
            </a:r>
            <a:endParaRPr lang="en-US" sz="1178" dirty="0"/>
          </a:p>
        </p:txBody>
      </p:sp>
      <p:sp>
        <p:nvSpPr>
          <p:cNvPr id="45" name="Text 29"/>
          <p:cNvSpPr/>
          <p:nvPr/>
        </p:nvSpPr>
        <p:spPr>
          <a:xfrm>
            <a:off x="2460617" y="8313891"/>
            <a:ext cx="6214349" cy="205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`SELECT * FROM table WHERE NOT age = 18;`</a:t>
            </a:r>
            <a:endParaRPr lang="en-US" sz="99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969" y="2662364"/>
            <a:ext cx="5713228" cy="13711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47" y="3302244"/>
            <a:ext cx="34278" cy="4570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330" y="1131219"/>
            <a:ext cx="914116" cy="91411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11" y="2799483"/>
            <a:ext cx="34280" cy="45705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492" y="628458"/>
            <a:ext cx="914116" cy="91411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443" y="2616656"/>
            <a:ext cx="34280" cy="457058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524" y="445630"/>
            <a:ext cx="914116" cy="914116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9475" y="2799483"/>
            <a:ext cx="34280" cy="457058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9555" y="628458"/>
            <a:ext cx="914116" cy="914116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2639" y="3679321"/>
            <a:ext cx="34280" cy="457058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720" y="754150"/>
            <a:ext cx="914116" cy="914116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2"/>
          <p:cNvSpPr/>
          <p:nvPr/>
        </p:nvSpPr>
        <p:spPr>
          <a:xfrm>
            <a:off x="1713969" y="2799483"/>
            <a:ext cx="5713228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聚合函数</a:t>
            </a:r>
            <a:endParaRPr lang="en-US" sz="1631" dirty="0"/>
          </a:p>
        </p:txBody>
      </p:sp>
      <p:sp>
        <p:nvSpPr>
          <p:cNvPr id="16" name="Text 3"/>
          <p:cNvSpPr/>
          <p:nvPr/>
        </p:nvSpPr>
        <p:spPr>
          <a:xfrm>
            <a:off x="1713969" y="3096572"/>
            <a:ext cx="5713228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4"/>
          <p:cNvSpPr/>
          <p:nvPr/>
        </p:nvSpPr>
        <p:spPr>
          <a:xfrm>
            <a:off x="399927" y="1576849"/>
            <a:ext cx="1599704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COUNT函数：用于统计行数，可以统计指定列的非空值数量。例如：SELECT COUNT(*) FROM table_name; 或者 SELECT COUNT(column_name) FROM table_name;</a:t>
            </a:r>
            <a:endParaRPr lang="en-US" sz="1178" dirty="0"/>
          </a:p>
        </p:txBody>
      </p:sp>
      <p:sp>
        <p:nvSpPr>
          <p:cNvPr id="18" name="Text 5"/>
          <p:cNvSpPr/>
          <p:nvPr/>
        </p:nvSpPr>
        <p:spPr>
          <a:xfrm>
            <a:off x="399927" y="3587906"/>
            <a:ext cx="159970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6"/>
          <p:cNvSpPr/>
          <p:nvPr/>
        </p:nvSpPr>
        <p:spPr>
          <a:xfrm>
            <a:off x="2056764" y="1451165"/>
            <a:ext cx="159970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SUM函数：用于计算指定列的数值总和。例如：SELECT SUM(column_name) FROM table_name;</a:t>
            </a:r>
            <a:endParaRPr lang="en-US" sz="1178" dirty="0"/>
          </a:p>
        </p:txBody>
      </p:sp>
      <p:sp>
        <p:nvSpPr>
          <p:cNvPr id="20" name="Text 7"/>
          <p:cNvSpPr/>
          <p:nvPr/>
        </p:nvSpPr>
        <p:spPr>
          <a:xfrm>
            <a:off x="2056764" y="2708072"/>
            <a:ext cx="159970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8"/>
          <p:cNvSpPr/>
          <p:nvPr/>
        </p:nvSpPr>
        <p:spPr>
          <a:xfrm>
            <a:off x="3770732" y="1268338"/>
            <a:ext cx="159970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AVG函数：用于计算指定列的平均值。例如：SELECT AVG(column_name) FROM table_name;</a:t>
            </a:r>
            <a:endParaRPr lang="en-US" sz="1178" dirty="0"/>
          </a:p>
        </p:txBody>
      </p:sp>
      <p:sp>
        <p:nvSpPr>
          <p:cNvPr id="22" name="Text 9"/>
          <p:cNvSpPr/>
          <p:nvPr/>
        </p:nvSpPr>
        <p:spPr>
          <a:xfrm>
            <a:off x="3770732" y="2525249"/>
            <a:ext cx="159970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0"/>
          <p:cNvSpPr/>
          <p:nvPr/>
        </p:nvSpPr>
        <p:spPr>
          <a:xfrm>
            <a:off x="5484700" y="1451165"/>
            <a:ext cx="159970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MAX函数：用于查询指定列中的最大值。例如：SELECT MAX(column_name) FROM table_name;</a:t>
            </a:r>
            <a:endParaRPr lang="en-US" sz="1178" dirty="0"/>
          </a:p>
        </p:txBody>
      </p:sp>
      <p:sp>
        <p:nvSpPr>
          <p:cNvPr id="24" name="Text 11"/>
          <p:cNvSpPr/>
          <p:nvPr/>
        </p:nvSpPr>
        <p:spPr>
          <a:xfrm>
            <a:off x="5484700" y="2708072"/>
            <a:ext cx="159970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2"/>
          <p:cNvSpPr/>
          <p:nvPr/>
        </p:nvSpPr>
        <p:spPr>
          <a:xfrm>
            <a:off x="7141536" y="1953926"/>
            <a:ext cx="159970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MIN函数：用于查询指定列中的最小值。例如：SELECT MIN(column_name) FROM table_name;</a:t>
            </a:r>
            <a:endParaRPr lang="en-US" sz="1178" dirty="0"/>
          </a:p>
        </p:txBody>
      </p:sp>
      <p:sp>
        <p:nvSpPr>
          <p:cNvPr id="26" name="Text 13"/>
          <p:cNvSpPr/>
          <p:nvPr/>
        </p:nvSpPr>
        <p:spPr>
          <a:xfrm>
            <a:off x="7141536" y="3210837"/>
            <a:ext cx="159970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347" y="0"/>
            <a:ext cx="4844818" cy="514190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587906"/>
            <a:ext cx="68558" cy="6856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948021"/>
            <a:ext cx="68558" cy="6856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2308145"/>
            <a:ext cx="68558" cy="6855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668260"/>
            <a:ext cx="68558" cy="6856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279765"/>
            <a:ext cx="68558" cy="6855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1995" y="1016953"/>
            <a:ext cx="4113524" cy="3085143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27"/>
            <a:ext cx="3565055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1"/>
          <p:cNvSpPr/>
          <p:nvPr/>
        </p:nvSpPr>
        <p:spPr>
          <a:xfrm>
            <a:off x="365646" y="274230"/>
            <a:ext cx="3565055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868410" y="1188349"/>
            <a:ext cx="3062291" cy="25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`GROUP BY` 语法用于对查询结果进行分组。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868410" y="1439734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868410" y="1576845"/>
            <a:ext cx="3062291" cy="502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分组后，可以使用聚合函数计算每个分组的结果。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868410" y="2079614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868410" y="2216729"/>
            <a:ext cx="3062291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分组的依据可以是一个或多个字段，多个字段需要用逗号隔开。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868410" y="2719490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868410" y="2856614"/>
            <a:ext cx="3062291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`GROUP BY` 可以和 `HAVING` 一起使用，`HAVING` 用于对分组后的结果进行筛选。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868410" y="3359375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868410" y="3496494"/>
            <a:ext cx="3062291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示例：查询每个班级的平均成绩和总人数，只显示平均成绩大于等于80分的班级。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868410" y="3999259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1291188"/>
            <a:ext cx="3459931" cy="130262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1291188"/>
            <a:ext cx="3459931" cy="105123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1314042"/>
            <a:ext cx="2510106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示例1：计算每个部门的员工平均年龄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depid, AVG(age) as avg_age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GROUP BY depid;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2388130"/>
            <a:ext cx="3459931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使用GROUP BY语句，将employee表中的数据按照部门号分组。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使用AVG函数计算每个分组中员工的平均年龄。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最终结果是每个部门的平均年龄。</a:t>
            </a:r>
            <a:endParaRPr lang="en-US" sz="997" dirty="0"/>
          </a:p>
        </p:txBody>
      </p:sp>
      <p:sp>
        <p:nvSpPr>
          <p:cNvPr id="8" name="Text 4"/>
          <p:cNvSpPr/>
          <p:nvPr/>
        </p:nvSpPr>
        <p:spPr>
          <a:xfrm>
            <a:off x="5057350" y="1314042"/>
            <a:ext cx="3368520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"示例2：按照性别统计员工数量和平均年龄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sex, COUNT(*) as count, AVG(age) as avg_age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GROUP BY sex;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2639514"/>
            <a:ext cx="3459931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使用GROUP BY语句，将employee表中的数据按照性别分组。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使用COUNT函数计算每个分组中的员工数量。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使用AVG函数计算每个分组中员工的平均年龄。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最终结果是按照性别分组的员工数量和平均年龄。"</a:t>
            </a:r>
            <a:endParaRPr lang="en-US" sz="997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347" y="0"/>
            <a:ext cx="4844818" cy="514190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542198"/>
            <a:ext cx="68558" cy="6856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742344"/>
            <a:ext cx="68558" cy="6856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942499"/>
            <a:ext cx="68558" cy="6856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731292"/>
            <a:ext cx="68558" cy="6856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995" y="1016953"/>
            <a:ext cx="4113524" cy="3085143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3565055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1"/>
          <p:cNvSpPr/>
          <p:nvPr/>
        </p:nvSpPr>
        <p:spPr>
          <a:xfrm>
            <a:off x="365646" y="274230"/>
            <a:ext cx="3565055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868410" y="639885"/>
            <a:ext cx="3062291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使用位置不同：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868410" y="891261"/>
            <a:ext cx="3062291" cy="82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WHERE关键字出现在SELECT语句的FROM子句之后和GROUP BY子句之前，用于对行进行过滤。HAVING关键字出现在GROUP BY子句之后和SELECT语句的ORDER BY子句之前，用于对分组后的结果进行过滤。</a:t>
            </a:r>
            <a:endParaRPr lang="en-US" sz="997" dirty="0"/>
          </a:p>
        </p:txBody>
      </p:sp>
      <p:sp>
        <p:nvSpPr>
          <p:cNvPr id="12" name="Text 4"/>
          <p:cNvSpPr/>
          <p:nvPr/>
        </p:nvSpPr>
        <p:spPr>
          <a:xfrm>
            <a:off x="868410" y="1851083"/>
            <a:ext cx="3062291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使用对象不同：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868410" y="2102468"/>
            <a:ext cx="3062291" cy="411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WHERE语句中的条件用于筛选行。HAVING语句中的条件用于筛选分组。</a:t>
            </a:r>
            <a:endParaRPr lang="en-US" sz="997" dirty="0"/>
          </a:p>
        </p:txBody>
      </p:sp>
      <p:sp>
        <p:nvSpPr>
          <p:cNvPr id="14" name="Text 6"/>
          <p:cNvSpPr/>
          <p:nvPr/>
        </p:nvSpPr>
        <p:spPr>
          <a:xfrm>
            <a:off x="868410" y="2650937"/>
            <a:ext cx="3062291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可以使用的函数不同：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868410" y="2902313"/>
            <a:ext cx="3062291" cy="411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WHERE语句中只能使用与列直接相关的函数，如COUNT(*)。HAVING语句中可以使用所有聚合函数。</a:t>
            </a:r>
            <a:endParaRPr lang="en-US" sz="997" dirty="0"/>
          </a:p>
        </p:txBody>
      </p:sp>
      <p:sp>
        <p:nvSpPr>
          <p:cNvPr id="16" name="Text 8"/>
          <p:cNvSpPr/>
          <p:nvPr/>
        </p:nvSpPr>
        <p:spPr>
          <a:xfrm>
            <a:off x="868410" y="3450791"/>
            <a:ext cx="3062291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举例说明：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假设有一个学生表，包含字段id、name、age、score、class_id。我们要查询每个班级的平均分数，并找出平均分数大于80分的班级，对于这种情况，可以使用如下语句：注意，这里使用了聚合函数AVG()计算每个班级的平均分数，并将其命名为avg_score。在HAVING语句中使用了这个别名进行筛选。如果使用WHERE语句，则不能直接使用avg_score这个别名进行筛选，需要重复计算一次平均分数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868410" y="5964613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734161"/>
            <a:ext cx="3656466" cy="26600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53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53"/>
            <a:ext cx="3656466" cy="266007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以下是三个排序查询的示例。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22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"按照员工年龄从小到大排序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ORDER BY age ASC;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使用ORDER BY语句，按照age字段进行升序排列。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最终结果是按照员工年龄从小到大排序的所有员工记录。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33136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22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"SELECT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ORDER BY dept, age ASC;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使用ORDER BY语句，按照dept字段进行升序排列，如果dept相同，则按照age字段进行升序排列。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最终结果是按照部门和年龄进行多条件排序的所有员工记录。"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33136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894130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"SELECT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ORDER BY depid ASC, age DESC;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使用ORDER BY语句，先按照depid字段进行升序排列，然后在每个部门中按照age字段进行降序排列。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最终结果是按照部门和年龄进行多条件排序的所有员工记录。"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62022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936977"/>
            <a:ext cx="2439763" cy="180537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936977"/>
            <a:ext cx="2439763" cy="155399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936977"/>
            <a:ext cx="2439763" cy="130261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以下是三个分页查询语句的示例。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959823"/>
            <a:ext cx="2125535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返回employee表中的前5条记录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sql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LIMIT 5;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2285291"/>
            <a:ext cx="2439763" cy="82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使用LIMIT语句，限制结果集最多返回5条记录。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最终结果是employee表中的前5条记录。</a:t>
            </a:r>
            <a:endParaRPr lang="en-US" sz="997" dirty="0"/>
          </a:p>
        </p:txBody>
      </p:sp>
      <p:sp>
        <p:nvSpPr>
          <p:cNvPr id="9" name="Text 4"/>
          <p:cNvSpPr/>
          <p:nvPr/>
        </p:nvSpPr>
        <p:spPr>
          <a:xfrm>
            <a:off x="3442078" y="959823"/>
            <a:ext cx="2348350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返回employee表中第6条到第10条记录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sql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employee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LIMIT 5, 5;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2536676"/>
            <a:ext cx="2439763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使用LIMIT语句，第一个参数表示从第6条记录开始，第二个参数表示返回5条记录。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最终结果是employee表中第6条到第10条记录。</a:t>
            </a:r>
            <a:endParaRPr lang="en-US" sz="997" dirty="0"/>
          </a:p>
        </p:txBody>
      </p:sp>
      <p:sp>
        <p:nvSpPr>
          <p:cNvPr id="11" name="Text 6"/>
          <p:cNvSpPr/>
          <p:nvPr/>
        </p:nvSpPr>
        <p:spPr>
          <a:xfrm>
            <a:off x="6275840" y="959823"/>
            <a:ext cx="2348350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返回project表中第11条到第20条记录，并按照预算降序排列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sql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 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FROM 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ORDER BY budget DESC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LIMIT 10 OFFSET 10;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2788052"/>
            <a:ext cx="2439763" cy="2056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说明：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使用ORDER BY语句，按照budget字段进行降序排列。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使用LIMIT语句，第一个参数表示从第11条记录开始，第二个参数表示返回10条记录。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使用OFFSET语句，表示从第11条记录开始查询。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最终结果是project表中第11条到第20条记录，并按照预算降序排列"</a:t>
            </a:r>
            <a:endParaRPr lang="en-US" sz="997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662" y="4707706"/>
            <a:ext cx="639881" cy="63987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22" y="1234061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02" y="1234061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82" y="1234061"/>
            <a:ext cx="639881" cy="63988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62" y="1234061"/>
            <a:ext cx="639881" cy="639883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MySQL中的DCL语句用于管理用户权限和访问控制。以下是MySQL中的一些常用DCL语句，用于用户管理：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502765" y="1965353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创建用户并授予权限：创建一个名为`username`的用户，并授予其在`localhost`上对所有数据库和所有表的全部权限。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502765" y="3313676"/>
            <a:ext cx="1759674" cy="1028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CREATE USER 'username'@'localhost' IDENTIFIED BY 'password';</a:t>
            </a:r>
            <a:endParaRPr lang="en-US" sz="997" dirty="0"/>
          </a:p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GRANT ALL PRIVILEGES ON *.* TO 'username'@'localhost';</a:t>
            </a:r>
            <a:endParaRPr lang="en-US" sz="997" dirty="0"/>
          </a:p>
        </p:txBody>
      </p:sp>
      <p:sp>
        <p:nvSpPr>
          <p:cNvPr id="11" name="Text 4"/>
          <p:cNvSpPr/>
          <p:nvPr/>
        </p:nvSpPr>
        <p:spPr>
          <a:xfrm>
            <a:off x="2628086" y="1965353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删除用户：删除名为`username`的用户。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2628086" y="2559530"/>
            <a:ext cx="1759674" cy="411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DROP USER 'username'@'localhost';</a:t>
            </a:r>
            <a:endParaRPr lang="en-US" sz="997" dirty="0"/>
          </a:p>
        </p:txBody>
      </p:sp>
      <p:sp>
        <p:nvSpPr>
          <p:cNvPr id="13" name="Text 6"/>
          <p:cNvSpPr/>
          <p:nvPr/>
        </p:nvSpPr>
        <p:spPr>
          <a:xfrm>
            <a:off x="4753406" y="1965353"/>
            <a:ext cx="1759674" cy="75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修改用户密码：修改名为`username`的用户的密码为`newpassword`。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4753406" y="2810915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ALTER USER 'username'@'localhost' IDENTIFIED BY 'newpassword';</a:t>
            </a:r>
            <a:endParaRPr lang="en-US" sz="997" dirty="0"/>
          </a:p>
        </p:txBody>
      </p:sp>
      <p:sp>
        <p:nvSpPr>
          <p:cNvPr id="15" name="Text 8"/>
          <p:cNvSpPr/>
          <p:nvPr/>
        </p:nvSpPr>
        <p:spPr>
          <a:xfrm>
            <a:off x="6878726" y="1965353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授予用户特定的权限：授予名为`username`的用户在`database_name`数据库中的`table_name`表上执行`SELECT`和`INSERT`操作的权限。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6878726" y="3565060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GRANT SELECT, INSERT ON database_name.table_name TO 'username'@'localhost';</a:t>
            </a:r>
            <a:endParaRPr lang="en-US" sz="997" dirty="0"/>
          </a:p>
        </p:txBody>
      </p:sp>
      <p:sp>
        <p:nvSpPr>
          <p:cNvPr id="17" name="Text 10"/>
          <p:cNvSpPr/>
          <p:nvPr/>
        </p:nvSpPr>
        <p:spPr>
          <a:xfrm>
            <a:off x="502765" y="5438998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撤销用户的权限：这将从名为`username`的用户中撤销在`database_name`数据库中的`table_name`表上执行`SELECT`和`INSERT`操作的权限。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502765" y="7038705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REVOKE SELECT, INSERT ON database_name.table_name FROM 'username'@'localhost';</a:t>
            </a:r>
            <a:endParaRPr lang="en-US" sz="997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970" y="1263764"/>
            <a:ext cx="2056762" cy="252296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34" y="2846324"/>
            <a:ext cx="2056762" cy="101467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34" y="515334"/>
            <a:ext cx="2056762" cy="202019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938" y="1405445"/>
            <a:ext cx="2285291" cy="228529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2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1"/>
          <p:cNvSpPr/>
          <p:nvPr/>
        </p:nvSpPr>
        <p:spPr>
          <a:xfrm>
            <a:off x="365646" y="27423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4031254" y="1691106"/>
            <a:ext cx="1078658" cy="175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在MySQL中，创建的用户可以针对特定的数据库或者服务器，这取决于创建用户时指定的主机（Host）参数。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6147434" y="515334"/>
            <a:ext cx="2056762" cy="20201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创建用户时，可以在用户名后面指定主机参数，用于限定该用户的访问范围。如果使用localhost作为主机参数，则表示该用户只能从本地访问数据库，如果使用%作为主机参数，则表示该用户可以从任意主机访问数据库。</a:t>
            </a:r>
            <a:endParaRPr lang="en-US" sz="1178" dirty="0"/>
          </a:p>
        </p:txBody>
      </p:sp>
      <p:sp>
        <p:nvSpPr>
          <p:cNvPr id="10" name="Text 4"/>
          <p:cNvSpPr/>
          <p:nvPr/>
        </p:nvSpPr>
        <p:spPr>
          <a:xfrm>
            <a:off x="6147434" y="2581234"/>
            <a:ext cx="205676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5"/>
          <p:cNvSpPr/>
          <p:nvPr/>
        </p:nvSpPr>
        <p:spPr>
          <a:xfrm>
            <a:off x="6147434" y="2846324"/>
            <a:ext cx="2056762" cy="10146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在MySQL中，可以使用以下命令来查看当前登录用户的身份信息：SELECT USER(), CURRENT_USER();</a:t>
            </a:r>
            <a:endParaRPr lang="en-US" sz="1178" dirty="0"/>
          </a:p>
        </p:txBody>
      </p:sp>
      <p:sp>
        <p:nvSpPr>
          <p:cNvPr id="12" name="Text 6"/>
          <p:cNvSpPr/>
          <p:nvPr/>
        </p:nvSpPr>
        <p:spPr>
          <a:xfrm>
            <a:off x="6147434" y="3906702"/>
            <a:ext cx="205676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7"/>
          <p:cNvSpPr/>
          <p:nvPr/>
        </p:nvSpPr>
        <p:spPr>
          <a:xfrm>
            <a:off x="936970" y="1263764"/>
            <a:ext cx="2056762" cy="25229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条命令会返回两个结果，分别是`USER()`和`CURRENT_USER()`的结果。`USER()`函数返回的是当前连接的MySQL用户名和主机名，格式为`username@hostname`；`CURRENT_USER()`函数返回的是当前用户在MySQL中的身份，包括用户名和主机名，并经过身份验证。</a:t>
            </a:r>
            <a:endParaRPr lang="en-US" sz="1178" dirty="0"/>
          </a:p>
        </p:txBody>
      </p:sp>
      <p:sp>
        <p:nvSpPr>
          <p:cNvPr id="14" name="Text 8"/>
          <p:cNvSpPr/>
          <p:nvPr/>
        </p:nvSpPr>
        <p:spPr>
          <a:xfrm>
            <a:off x="936970" y="3832433"/>
            <a:ext cx="205676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302" y="9895310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82" y="9895310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2" y="9895310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22" y="7952811"/>
            <a:ext cx="639881" cy="63988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02" y="7952811"/>
            <a:ext cx="639881" cy="63988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82" y="7952811"/>
            <a:ext cx="639881" cy="63988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662" y="7952811"/>
            <a:ext cx="639881" cy="639883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8622" y="6010312"/>
            <a:ext cx="639881" cy="639883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3302" y="6010312"/>
            <a:ext cx="639881" cy="639883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982" y="6010312"/>
            <a:ext cx="639881" cy="639883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662" y="6010312"/>
            <a:ext cx="639881" cy="639883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8622" y="4319198"/>
            <a:ext cx="639881" cy="639883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13302" y="4319198"/>
            <a:ext cx="639881" cy="639883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7982" y="4319198"/>
            <a:ext cx="639881" cy="639883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2662" y="4319198"/>
            <a:ext cx="639881" cy="639883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38622" y="2628083"/>
            <a:ext cx="639881" cy="639883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13302" y="2628083"/>
            <a:ext cx="639881" cy="639883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87982" y="2628083"/>
            <a:ext cx="639881" cy="639883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2662" y="2628083"/>
            <a:ext cx="639881" cy="639883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38622" y="936969"/>
            <a:ext cx="639881" cy="639876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13302" y="936969"/>
            <a:ext cx="639881" cy="639876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87982" y="936969"/>
            <a:ext cx="639881" cy="639876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2662" y="936969"/>
            <a:ext cx="639881" cy="639876"/>
          </a:xfrm>
          <a:prstGeom prst="rect">
            <a:avLst/>
          </a:prstGeom>
        </p:spPr>
      </p:pic>
      <p:sp>
        <p:nvSpPr>
          <p:cNvPr id="2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在MySQL中，可以授予用户以下权限：</a:t>
            </a:r>
            <a:endParaRPr lang="en-US" sz="1631" dirty="0"/>
          </a:p>
        </p:txBody>
      </p:sp>
      <p:sp>
        <p:nvSpPr>
          <p:cNvPr id="2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2"/>
          <p:cNvSpPr/>
          <p:nvPr/>
        </p:nvSpPr>
        <p:spPr>
          <a:xfrm>
            <a:off x="502765" y="1668260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SELECT：允许用户查询表中的数据。</a:t>
            </a:r>
            <a:endParaRPr lang="en-US" sz="1178" dirty="0"/>
          </a:p>
        </p:txBody>
      </p:sp>
      <p:sp>
        <p:nvSpPr>
          <p:cNvPr id="28" name="Text 3"/>
          <p:cNvSpPr/>
          <p:nvPr/>
        </p:nvSpPr>
        <p:spPr>
          <a:xfrm>
            <a:off x="502765" y="2262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4"/>
          <p:cNvSpPr/>
          <p:nvPr/>
        </p:nvSpPr>
        <p:spPr>
          <a:xfrm>
            <a:off x="2628086" y="1668260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INSERT：允许用户向表中插入新数据。</a:t>
            </a:r>
            <a:endParaRPr lang="en-US" sz="1178" dirty="0"/>
          </a:p>
        </p:txBody>
      </p:sp>
      <p:sp>
        <p:nvSpPr>
          <p:cNvPr id="30" name="Text 5"/>
          <p:cNvSpPr/>
          <p:nvPr/>
        </p:nvSpPr>
        <p:spPr>
          <a:xfrm>
            <a:off x="2628086" y="2262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1" name="Text 6"/>
          <p:cNvSpPr/>
          <p:nvPr/>
        </p:nvSpPr>
        <p:spPr>
          <a:xfrm>
            <a:off x="4753406" y="1668260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UPDATE：允许用户修改表中的数据。</a:t>
            </a:r>
            <a:endParaRPr lang="en-US" sz="1178" dirty="0"/>
          </a:p>
        </p:txBody>
      </p:sp>
      <p:sp>
        <p:nvSpPr>
          <p:cNvPr id="32" name="Text 7"/>
          <p:cNvSpPr/>
          <p:nvPr/>
        </p:nvSpPr>
        <p:spPr>
          <a:xfrm>
            <a:off x="4753406" y="2262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3" name="Text 8"/>
          <p:cNvSpPr/>
          <p:nvPr/>
        </p:nvSpPr>
        <p:spPr>
          <a:xfrm>
            <a:off x="6878726" y="1668260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DELETE：允许用户从表中删除数据。</a:t>
            </a:r>
            <a:endParaRPr lang="en-US" sz="1178" dirty="0"/>
          </a:p>
        </p:txBody>
      </p:sp>
      <p:sp>
        <p:nvSpPr>
          <p:cNvPr id="34" name="Text 9"/>
          <p:cNvSpPr/>
          <p:nvPr/>
        </p:nvSpPr>
        <p:spPr>
          <a:xfrm>
            <a:off x="6878726" y="2262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5" name="Text 10"/>
          <p:cNvSpPr/>
          <p:nvPr/>
        </p:nvSpPr>
        <p:spPr>
          <a:xfrm>
            <a:off x="502765" y="3359375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CREATE：允许用户创建新数据库和表。</a:t>
            </a:r>
            <a:endParaRPr lang="en-US" sz="1178" dirty="0"/>
          </a:p>
        </p:txBody>
      </p:sp>
      <p:sp>
        <p:nvSpPr>
          <p:cNvPr id="36" name="Text 11"/>
          <p:cNvSpPr/>
          <p:nvPr/>
        </p:nvSpPr>
        <p:spPr>
          <a:xfrm>
            <a:off x="502765" y="395355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7" name="Text 12"/>
          <p:cNvSpPr/>
          <p:nvPr/>
        </p:nvSpPr>
        <p:spPr>
          <a:xfrm>
            <a:off x="2628086" y="3359375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DROP：允许用户删除数据库和表。</a:t>
            </a:r>
            <a:endParaRPr lang="en-US" sz="1178" dirty="0"/>
          </a:p>
        </p:txBody>
      </p:sp>
      <p:sp>
        <p:nvSpPr>
          <p:cNvPr id="38" name="Text 13"/>
          <p:cNvSpPr/>
          <p:nvPr/>
        </p:nvSpPr>
        <p:spPr>
          <a:xfrm>
            <a:off x="2628086" y="395355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9" name="Text 14"/>
          <p:cNvSpPr/>
          <p:nvPr/>
        </p:nvSpPr>
        <p:spPr>
          <a:xfrm>
            <a:off x="4753406" y="3359375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INDEX：允许用户创建和删除索引。</a:t>
            </a:r>
            <a:endParaRPr lang="en-US" sz="1178" dirty="0"/>
          </a:p>
        </p:txBody>
      </p:sp>
      <p:sp>
        <p:nvSpPr>
          <p:cNvPr id="40" name="Text 15"/>
          <p:cNvSpPr/>
          <p:nvPr/>
        </p:nvSpPr>
        <p:spPr>
          <a:xfrm>
            <a:off x="4753406" y="395355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1" name="Text 16"/>
          <p:cNvSpPr/>
          <p:nvPr/>
        </p:nvSpPr>
        <p:spPr>
          <a:xfrm>
            <a:off x="6878726" y="3359375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ALTER：允许用户修改表的结构。</a:t>
            </a:r>
            <a:endParaRPr lang="en-US" sz="1178" dirty="0"/>
          </a:p>
        </p:txBody>
      </p:sp>
      <p:sp>
        <p:nvSpPr>
          <p:cNvPr id="42" name="Text 17"/>
          <p:cNvSpPr/>
          <p:nvPr/>
        </p:nvSpPr>
        <p:spPr>
          <a:xfrm>
            <a:off x="6878726" y="395355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3" name="Text 18"/>
          <p:cNvSpPr/>
          <p:nvPr/>
        </p:nvSpPr>
        <p:spPr>
          <a:xfrm>
            <a:off x="502765" y="505049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REFERENCES：允许用户创建外键关联。</a:t>
            </a:r>
            <a:endParaRPr lang="en-US" sz="1178" dirty="0"/>
          </a:p>
        </p:txBody>
      </p:sp>
      <p:sp>
        <p:nvSpPr>
          <p:cNvPr id="44" name="Text 19"/>
          <p:cNvSpPr/>
          <p:nvPr/>
        </p:nvSpPr>
        <p:spPr>
          <a:xfrm>
            <a:off x="502765" y="56446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5" name="Text 20"/>
          <p:cNvSpPr/>
          <p:nvPr/>
        </p:nvSpPr>
        <p:spPr>
          <a:xfrm>
            <a:off x="2628086" y="505049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CREATE VIEW：允许用户创建新的视图。</a:t>
            </a:r>
            <a:endParaRPr lang="en-US" sz="1178" dirty="0"/>
          </a:p>
        </p:txBody>
      </p:sp>
      <p:sp>
        <p:nvSpPr>
          <p:cNvPr id="46" name="Text 21"/>
          <p:cNvSpPr/>
          <p:nvPr/>
        </p:nvSpPr>
        <p:spPr>
          <a:xfrm>
            <a:off x="2628086" y="56446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7" name="Text 22"/>
          <p:cNvSpPr/>
          <p:nvPr/>
        </p:nvSpPr>
        <p:spPr>
          <a:xfrm>
            <a:off x="4753406" y="505049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SHOW VIEW：允许用户查看已存在的视图的定义。</a:t>
            </a:r>
            <a:endParaRPr lang="en-US" sz="1178" dirty="0"/>
          </a:p>
        </p:txBody>
      </p:sp>
      <p:sp>
        <p:nvSpPr>
          <p:cNvPr id="48" name="Text 23"/>
          <p:cNvSpPr/>
          <p:nvPr/>
        </p:nvSpPr>
        <p:spPr>
          <a:xfrm>
            <a:off x="4753406" y="56446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9" name="Text 24"/>
          <p:cNvSpPr/>
          <p:nvPr/>
        </p:nvSpPr>
        <p:spPr>
          <a:xfrm>
            <a:off x="6878726" y="5050498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CREATE ROUTINE：允许用户创建存储过程和函数。</a:t>
            </a:r>
            <a:endParaRPr lang="en-US" sz="1178" dirty="0"/>
          </a:p>
        </p:txBody>
      </p:sp>
      <p:sp>
        <p:nvSpPr>
          <p:cNvPr id="50" name="Text 25"/>
          <p:cNvSpPr/>
          <p:nvPr/>
        </p:nvSpPr>
        <p:spPr>
          <a:xfrm>
            <a:off x="6878726" y="56446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1" name="Text 26"/>
          <p:cNvSpPr/>
          <p:nvPr/>
        </p:nvSpPr>
        <p:spPr>
          <a:xfrm>
            <a:off x="502765" y="6741604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ALTER ROUTINE：允许用户修改存储过程和函数。</a:t>
            </a:r>
            <a:endParaRPr lang="en-US" sz="1178" dirty="0"/>
          </a:p>
        </p:txBody>
      </p:sp>
      <p:sp>
        <p:nvSpPr>
          <p:cNvPr id="52" name="Text 27"/>
          <p:cNvSpPr/>
          <p:nvPr/>
        </p:nvSpPr>
        <p:spPr>
          <a:xfrm>
            <a:off x="502765" y="733578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3" name="Text 28"/>
          <p:cNvSpPr/>
          <p:nvPr/>
        </p:nvSpPr>
        <p:spPr>
          <a:xfrm>
            <a:off x="2628086" y="6741604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EXECUTE：允许用户执行存储过程和函数。</a:t>
            </a:r>
            <a:endParaRPr lang="en-US" sz="1178" dirty="0"/>
          </a:p>
        </p:txBody>
      </p:sp>
      <p:sp>
        <p:nvSpPr>
          <p:cNvPr id="54" name="Text 29"/>
          <p:cNvSpPr/>
          <p:nvPr/>
        </p:nvSpPr>
        <p:spPr>
          <a:xfrm>
            <a:off x="2628086" y="733578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5" name="Text 30"/>
          <p:cNvSpPr/>
          <p:nvPr/>
        </p:nvSpPr>
        <p:spPr>
          <a:xfrm>
            <a:off x="4753406" y="6741604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FILE：允许用户向服务器写入文件。</a:t>
            </a:r>
            <a:endParaRPr lang="en-US" sz="1178" dirty="0"/>
          </a:p>
        </p:txBody>
      </p:sp>
      <p:sp>
        <p:nvSpPr>
          <p:cNvPr id="56" name="Text 31"/>
          <p:cNvSpPr/>
          <p:nvPr/>
        </p:nvSpPr>
        <p:spPr>
          <a:xfrm>
            <a:off x="4753406" y="733578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7" name="Text 32"/>
          <p:cNvSpPr/>
          <p:nvPr/>
        </p:nvSpPr>
        <p:spPr>
          <a:xfrm>
            <a:off x="6878726" y="6741604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PROCESS：允许用户查看和终止正在运行的MySQL服务器进程。</a:t>
            </a:r>
            <a:endParaRPr lang="en-US" sz="1178" dirty="0"/>
          </a:p>
        </p:txBody>
      </p:sp>
      <p:sp>
        <p:nvSpPr>
          <p:cNvPr id="58" name="Text 33"/>
          <p:cNvSpPr/>
          <p:nvPr/>
        </p:nvSpPr>
        <p:spPr>
          <a:xfrm>
            <a:off x="6878726" y="758716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9" name="Text 34"/>
          <p:cNvSpPr/>
          <p:nvPr/>
        </p:nvSpPr>
        <p:spPr>
          <a:xfrm>
            <a:off x="502765" y="8684103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RELOAD：允许用户重新加载服务器配置文件。</a:t>
            </a:r>
            <a:endParaRPr lang="en-US" sz="1178" dirty="0"/>
          </a:p>
        </p:txBody>
      </p:sp>
      <p:sp>
        <p:nvSpPr>
          <p:cNvPr id="60" name="Text 35"/>
          <p:cNvSpPr/>
          <p:nvPr/>
        </p:nvSpPr>
        <p:spPr>
          <a:xfrm>
            <a:off x="502765" y="9278280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1" name="Text 36"/>
          <p:cNvSpPr/>
          <p:nvPr/>
        </p:nvSpPr>
        <p:spPr>
          <a:xfrm>
            <a:off x="2628086" y="8684103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REPLICATION CLIENT：允许用户查看复制服务器的状态。</a:t>
            </a:r>
            <a:endParaRPr lang="en-US" sz="1178" dirty="0"/>
          </a:p>
        </p:txBody>
      </p:sp>
      <p:sp>
        <p:nvSpPr>
          <p:cNvPr id="62" name="Text 37"/>
          <p:cNvSpPr/>
          <p:nvPr/>
        </p:nvSpPr>
        <p:spPr>
          <a:xfrm>
            <a:off x="2628086" y="952966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3" name="Text 38"/>
          <p:cNvSpPr/>
          <p:nvPr/>
        </p:nvSpPr>
        <p:spPr>
          <a:xfrm>
            <a:off x="4753406" y="8684103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REPLICATION SLAVE：允许用户作为从服务器连接到主服务器。</a:t>
            </a:r>
            <a:endParaRPr lang="en-US" sz="1178" dirty="0"/>
          </a:p>
        </p:txBody>
      </p:sp>
      <p:sp>
        <p:nvSpPr>
          <p:cNvPr id="64" name="Text 39"/>
          <p:cNvSpPr/>
          <p:nvPr/>
        </p:nvSpPr>
        <p:spPr>
          <a:xfrm>
            <a:off x="4753406" y="952966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5" name="Text 40"/>
          <p:cNvSpPr/>
          <p:nvPr/>
        </p:nvSpPr>
        <p:spPr>
          <a:xfrm>
            <a:off x="6878726" y="8684103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CREATE TEMPORARY TABLES：允许用户创建临时表。</a:t>
            </a:r>
            <a:endParaRPr lang="en-US" sz="1178" dirty="0"/>
          </a:p>
        </p:txBody>
      </p:sp>
      <p:sp>
        <p:nvSpPr>
          <p:cNvPr id="66" name="Text 41"/>
          <p:cNvSpPr/>
          <p:nvPr/>
        </p:nvSpPr>
        <p:spPr>
          <a:xfrm>
            <a:off x="6878726" y="952966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7" name="Text 42"/>
          <p:cNvSpPr/>
          <p:nvPr/>
        </p:nvSpPr>
        <p:spPr>
          <a:xfrm>
            <a:off x="502765" y="10626602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LOCK TABLES：允许用户锁定表。</a:t>
            </a:r>
            <a:endParaRPr lang="en-US" sz="1178" dirty="0"/>
          </a:p>
        </p:txBody>
      </p:sp>
      <p:sp>
        <p:nvSpPr>
          <p:cNvPr id="68" name="Text 43"/>
          <p:cNvSpPr/>
          <p:nvPr/>
        </p:nvSpPr>
        <p:spPr>
          <a:xfrm>
            <a:off x="502765" y="1122077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9" name="Text 44"/>
          <p:cNvSpPr/>
          <p:nvPr/>
        </p:nvSpPr>
        <p:spPr>
          <a:xfrm>
            <a:off x="2628086" y="10626602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REFERENCES：允许用户创建外键关联。</a:t>
            </a:r>
            <a:endParaRPr lang="en-US" sz="1178" dirty="0"/>
          </a:p>
        </p:txBody>
      </p:sp>
      <p:sp>
        <p:nvSpPr>
          <p:cNvPr id="70" name="Text 45"/>
          <p:cNvSpPr/>
          <p:nvPr/>
        </p:nvSpPr>
        <p:spPr>
          <a:xfrm>
            <a:off x="2628086" y="1122077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1" name="Text 46"/>
          <p:cNvSpPr/>
          <p:nvPr/>
        </p:nvSpPr>
        <p:spPr>
          <a:xfrm>
            <a:off x="4753406" y="10626602"/>
            <a:ext cx="1759674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USAGE：允许用户连接到MySQL服务器。</a:t>
            </a:r>
            <a:endParaRPr lang="en-US" sz="1178" dirty="0"/>
          </a:p>
        </p:txBody>
      </p:sp>
      <p:sp>
        <p:nvSpPr>
          <p:cNvPr id="72" name="Text 47"/>
          <p:cNvSpPr/>
          <p:nvPr/>
        </p:nvSpPr>
        <p:spPr>
          <a:xfrm>
            <a:off x="4753406" y="1122077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2340" y="1748248"/>
            <a:ext cx="1713968" cy="36564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372" y="1748248"/>
            <a:ext cx="1713968" cy="36564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03" y="1748248"/>
            <a:ext cx="1713968" cy="36564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35" y="1748248"/>
            <a:ext cx="1713968" cy="36564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466" y="1748248"/>
            <a:ext cx="1713968" cy="36564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498" y="1748248"/>
            <a:ext cx="1713968" cy="365647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0" y="1748248"/>
            <a:ext cx="1713968" cy="365647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DQL简介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571323"/>
            <a:ext cx="8409873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在SQL语句中，查询数据的关键字顺序通常如下：</a:t>
            </a:r>
            <a:endParaRPr lang="en-US" sz="1178" dirty="0"/>
          </a:p>
        </p:txBody>
      </p:sp>
      <p:sp>
        <p:nvSpPr>
          <p:cNvPr id="11" name="Text 2"/>
          <p:cNvSpPr/>
          <p:nvPr/>
        </p:nvSpPr>
        <p:spPr>
          <a:xfrm>
            <a:off x="411353" y="1805380"/>
            <a:ext cx="1348322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SELECT：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319942" y="2205306"/>
            <a:ext cx="1531144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选择要查询的列名或表达式。</a:t>
            </a:r>
            <a:endParaRPr lang="en-US" sz="1178" dirty="0"/>
          </a:p>
        </p:txBody>
      </p:sp>
      <p:sp>
        <p:nvSpPr>
          <p:cNvPr id="13" name="Text 4"/>
          <p:cNvSpPr/>
          <p:nvPr/>
        </p:nvSpPr>
        <p:spPr>
          <a:xfrm>
            <a:off x="319942" y="2753776"/>
            <a:ext cx="153114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5"/>
          <p:cNvSpPr/>
          <p:nvPr/>
        </p:nvSpPr>
        <p:spPr>
          <a:xfrm>
            <a:off x="2125321" y="1805380"/>
            <a:ext cx="1348322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FROM：</a:t>
            </a:r>
            <a:endParaRPr lang="en-US" sz="1178" dirty="0"/>
          </a:p>
        </p:txBody>
      </p:sp>
      <p:sp>
        <p:nvSpPr>
          <p:cNvPr id="15" name="Text 6"/>
          <p:cNvSpPr/>
          <p:nvPr/>
        </p:nvSpPr>
        <p:spPr>
          <a:xfrm>
            <a:off x="2033910" y="2205306"/>
            <a:ext cx="1531144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指定要查询的数据表。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2033910" y="2502394"/>
            <a:ext cx="153114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3839289" y="1805380"/>
            <a:ext cx="1348322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WHERE：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3747878" y="2205306"/>
            <a:ext cx="1531144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筛选符合条件的记录。</a:t>
            </a:r>
            <a:endParaRPr lang="en-US" sz="1178" dirty="0"/>
          </a:p>
        </p:txBody>
      </p:sp>
      <p:sp>
        <p:nvSpPr>
          <p:cNvPr id="19" name="Text 10"/>
          <p:cNvSpPr/>
          <p:nvPr/>
        </p:nvSpPr>
        <p:spPr>
          <a:xfrm>
            <a:off x="3747878" y="2502394"/>
            <a:ext cx="153114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1"/>
          <p:cNvSpPr/>
          <p:nvPr/>
        </p:nvSpPr>
        <p:spPr>
          <a:xfrm>
            <a:off x="5553258" y="1805380"/>
            <a:ext cx="1348321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GROUP BY：</a:t>
            </a:r>
            <a:endParaRPr lang="en-US" sz="1178" dirty="0"/>
          </a:p>
        </p:txBody>
      </p:sp>
      <p:sp>
        <p:nvSpPr>
          <p:cNvPr id="21" name="Text 12"/>
          <p:cNvSpPr/>
          <p:nvPr/>
        </p:nvSpPr>
        <p:spPr>
          <a:xfrm>
            <a:off x="5461846" y="2205306"/>
            <a:ext cx="1531144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根据一个或多个列名对结果集进行分组。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5461846" y="2753776"/>
            <a:ext cx="153114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7267226" y="1805380"/>
            <a:ext cx="1348321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HAVING：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7175815" y="2205306"/>
            <a:ext cx="1531144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指定对分组后的结果进行筛选的条件。</a:t>
            </a:r>
            <a:endParaRPr lang="en-US" sz="1178" dirty="0"/>
          </a:p>
        </p:txBody>
      </p:sp>
      <p:sp>
        <p:nvSpPr>
          <p:cNvPr id="25" name="Text 16"/>
          <p:cNvSpPr/>
          <p:nvPr/>
        </p:nvSpPr>
        <p:spPr>
          <a:xfrm>
            <a:off x="7175815" y="2753776"/>
            <a:ext cx="153114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7"/>
          <p:cNvSpPr/>
          <p:nvPr/>
        </p:nvSpPr>
        <p:spPr>
          <a:xfrm>
            <a:off x="8981194" y="1805380"/>
            <a:ext cx="1348321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ORDER BY：</a:t>
            </a:r>
            <a:endParaRPr lang="en-US" sz="1178" dirty="0"/>
          </a:p>
        </p:txBody>
      </p:sp>
      <p:sp>
        <p:nvSpPr>
          <p:cNvPr id="27" name="Text 18"/>
          <p:cNvSpPr/>
          <p:nvPr/>
        </p:nvSpPr>
        <p:spPr>
          <a:xfrm>
            <a:off x="8889783" y="2205306"/>
            <a:ext cx="1531144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按照一个或多个列名对结果集进行排序。</a:t>
            </a:r>
            <a:endParaRPr lang="en-US" sz="1178" dirty="0"/>
          </a:p>
        </p:txBody>
      </p:sp>
      <p:sp>
        <p:nvSpPr>
          <p:cNvPr id="28" name="Text 19"/>
          <p:cNvSpPr/>
          <p:nvPr/>
        </p:nvSpPr>
        <p:spPr>
          <a:xfrm>
            <a:off x="8889783" y="2753776"/>
            <a:ext cx="153114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20"/>
          <p:cNvSpPr/>
          <p:nvPr/>
        </p:nvSpPr>
        <p:spPr>
          <a:xfrm>
            <a:off x="10695163" y="1805380"/>
            <a:ext cx="1348321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LIMIT：</a:t>
            </a:r>
            <a:endParaRPr lang="en-US" sz="1178" dirty="0"/>
          </a:p>
        </p:txBody>
      </p:sp>
      <p:sp>
        <p:nvSpPr>
          <p:cNvPr id="30" name="Text 21"/>
          <p:cNvSpPr/>
          <p:nvPr/>
        </p:nvSpPr>
        <p:spPr>
          <a:xfrm>
            <a:off x="10603751" y="2205306"/>
            <a:ext cx="1531144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指定返回结果集的数量。</a:t>
            </a:r>
            <a:endParaRPr lang="en-US" sz="1178" dirty="0"/>
          </a:p>
        </p:txBody>
      </p:sp>
      <p:sp>
        <p:nvSpPr>
          <p:cNvPr id="31" name="Text 22"/>
          <p:cNvSpPr/>
          <p:nvPr/>
        </p:nvSpPr>
        <p:spPr>
          <a:xfrm>
            <a:off x="10603751" y="2753776"/>
            <a:ext cx="1531144" cy="822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这些关键字顺序可以根据需要进行调整，但通常按照上述顺序编写查询语句可以使查询更加清晰、易于理解。</a:t>
            </a:r>
            <a:endParaRPr lang="en-US" sz="997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726" y="1542568"/>
            <a:ext cx="1759674" cy="155399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542568"/>
            <a:ext cx="1759674" cy="130261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86" y="1542568"/>
            <a:ext cx="1759674" cy="130261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5" y="1542568"/>
            <a:ext cx="1759674" cy="79985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在MySQL中，使用以下语句来进行查询权限、授予权限和撤销权限的控制：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94176" y="1565431"/>
            <a:ext cx="1668264" cy="75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查询权限：SHOW GRANTS FOR 'username'@'localhost';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2388130"/>
            <a:ext cx="1759674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该语句可以查看名为`username`的用户在`localhost`上被授予的权限。</a:t>
            </a:r>
            <a:endParaRPr lang="en-US" sz="997" dirty="0"/>
          </a:p>
        </p:txBody>
      </p:sp>
      <p:sp>
        <p:nvSpPr>
          <p:cNvPr id="10" name="Text 4"/>
          <p:cNvSpPr/>
          <p:nvPr/>
        </p:nvSpPr>
        <p:spPr>
          <a:xfrm>
            <a:off x="2719498" y="1565431"/>
            <a:ext cx="1668262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授予权限：GRANT SELECT ON database_name.table_name TO 'username'@'localhost';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2890891"/>
            <a:ext cx="1759674" cy="82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该语句授予名为`username`的用户在`database_name`数据库中的`table_name`表上执行`SELECT`操作的权限。</a:t>
            </a:r>
            <a:endParaRPr lang="en-US" sz="997" dirty="0"/>
          </a:p>
        </p:txBody>
      </p:sp>
      <p:sp>
        <p:nvSpPr>
          <p:cNvPr id="12" name="Text 6"/>
          <p:cNvSpPr/>
          <p:nvPr/>
        </p:nvSpPr>
        <p:spPr>
          <a:xfrm>
            <a:off x="4844818" y="1565431"/>
            <a:ext cx="1668262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撤销权限：REVOKE SELECT ON database_name.table_name FROM 'username'@'localhost';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2890891"/>
            <a:ext cx="1759674" cy="822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该语句从名为`username`的用户中撤销在`database_name`数据库中的`table_name`表上执行`SELECT`操作的权限。</a:t>
            </a:r>
            <a:endParaRPr lang="en-US" sz="997" dirty="0"/>
          </a:p>
        </p:txBody>
      </p:sp>
      <p:sp>
        <p:nvSpPr>
          <p:cNvPr id="14" name="Text 8"/>
          <p:cNvSpPr/>
          <p:nvPr/>
        </p:nvSpPr>
        <p:spPr>
          <a:xfrm>
            <a:off x="6970138" y="1565431"/>
            <a:ext cx="1668262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MySQL中用于查询权限、授予权限和撤销权限的控制语句。根据需要，可以使用不同的权限控制语句来控制用户的权限。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314227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210458"/>
            <a:ext cx="1759674" cy="105123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86" y="5210458"/>
            <a:ext cx="1759674" cy="255953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5" y="5210458"/>
            <a:ext cx="1759674" cy="331367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726" y="1234053"/>
            <a:ext cx="1759674" cy="356505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234053"/>
            <a:ext cx="1759674" cy="306228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086" y="1234053"/>
            <a:ext cx="1759674" cy="3313672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65" y="1234053"/>
            <a:ext cx="1759674" cy="281091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在MySQL中，权限控制是按照数据库、表、列等级别进行控制的，可以分为以下几个常见的权限级别：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594176" y="1256915"/>
            <a:ext cx="1668264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Global（全局级别）：这个级别的权限是对MySQL服务器的整个实例进行控制的，包括所有数据库和表。例如，`GRANT ALL PRIVILEGES ON *.* TO 'username'@'localhost';`授予了该用户在MySQL服务器上所有数据库和所有表的全部权限。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502765" y="409066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2719498" y="1256915"/>
            <a:ext cx="1668262" cy="326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Database（数据库级别）：这个级别的权限是对数据库进行控制的，包括该数据库内的所有表。例如，`GRANT SELECT, INSERT ON database_name.* TO 'username'@'localhost';`授予了该用户在`database_name`数据库内的所有表上执行`SELECT`和`INSERT`操作的权限。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2628086" y="459343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4844818" y="1256915"/>
            <a:ext cx="1668262" cy="3016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Table（表级别）：这个级别的权限是对特定的表进行控制的。例如，`GRANT DELETE ON database_name.table_name TO 'username'@'localhost';`授予了该用户在`database_name`数据库中的`table_name`表上执行`DELETE`操作的权限。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4753406" y="434205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6970138" y="1256915"/>
            <a:ext cx="1668262" cy="3519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Column（列级别）：这个级别的权限是对特定的列进行控制的。例如，`GRANT SELECT (column_name) ON database_name.table_name TO 'username'@'localhost';`授予了该用户在`database_name`数据库中的`table_name`表上只能查询指定列`column_name`的数据。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6878726" y="484482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594176" y="5233312"/>
            <a:ext cx="1668264" cy="3267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Stored Routine（存储过程/函数级别）：这个级别的权限是对存储过程和函数进行控制的。例如，`GRANT EXECUTE ON PROCEDURE procedure_name TO 'username'@'localhost';`授予了该用户在MySQL服务器上执行名为`procedure_name`的存储过程的权限。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502765" y="856984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2719498" y="5233312"/>
            <a:ext cx="1668262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`GRANT USAGE ON *.* TO 'username'@'localhost';`中的`USAGE`权限是一个比较特殊的权限级别，它授予了用户连接到MySQL服务器的权限，但不允许该用户执行任何数据库或表级别的操作。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2628086" y="781570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4844818" y="5233312"/>
            <a:ext cx="1668262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以上是MySQL中常见的权限级别。根据实际需求，可以选择不同的权限级别进行控制。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4753406" y="630740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441" y="845558"/>
            <a:ext cx="9142" cy="429634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15" y="3245114"/>
            <a:ext cx="9142" cy="114264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15" y="2102468"/>
            <a:ext cx="9142" cy="114264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15" y="959823"/>
            <a:ext cx="9142" cy="114264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815" y="0"/>
            <a:ext cx="9142" cy="982675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024" y="4273495"/>
            <a:ext cx="1142646" cy="525617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924" y="845558"/>
            <a:ext cx="1092369" cy="27423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SELECT语句用于查询数据库中的数据，以下是一些SELECT语句的用法示例：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415924" y="856984"/>
            <a:ext cx="1000958" cy="251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94"/>
              </a:lnSpc>
            </a:pPr>
            <a:r>
              <a:rPr lang="en-US" sz="1200" b="0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选择所有列：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1736821" y="845558"/>
            <a:ext cx="2536674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SELECT * FROM table_name;</a:t>
            </a:r>
            <a:endParaRPr lang="en-US" sz="1178" dirty="0"/>
          </a:p>
        </p:txBody>
      </p:sp>
      <p:sp>
        <p:nvSpPr>
          <p:cNvPr id="13" name="Text 4"/>
          <p:cNvSpPr/>
          <p:nvPr/>
        </p:nvSpPr>
        <p:spPr>
          <a:xfrm>
            <a:off x="1736821" y="1096940"/>
            <a:ext cx="2536674" cy="411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这将返回表中所有列的数据，用于快速查看表格的内容。*表示“所有列”。</a:t>
            </a:r>
            <a:endParaRPr lang="en-US" sz="997" dirty="0"/>
          </a:p>
        </p:txBody>
      </p:sp>
      <p:sp>
        <p:nvSpPr>
          <p:cNvPr id="14" name="Text 5"/>
          <p:cNvSpPr/>
          <p:nvPr/>
        </p:nvSpPr>
        <p:spPr>
          <a:xfrm>
            <a:off x="365646" y="1748248"/>
            <a:ext cx="1051235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选择指定的列：</a:t>
            </a:r>
            <a:endParaRPr lang="en-US" sz="1178" dirty="0"/>
          </a:p>
        </p:txBody>
      </p:sp>
      <p:sp>
        <p:nvSpPr>
          <p:cNvPr id="15" name="Text 6"/>
          <p:cNvSpPr/>
          <p:nvPr/>
        </p:nvSpPr>
        <p:spPr>
          <a:xfrm>
            <a:off x="1736821" y="1736822"/>
            <a:ext cx="2536674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SELECT column1, column2, ... FROM table_name;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1736821" y="2239585"/>
            <a:ext cx="2536674" cy="41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这将返回表中指定列的数据，用于查看特定列的信息。</a:t>
            </a:r>
            <a:endParaRPr lang="en-US" sz="997" dirty="0"/>
          </a:p>
        </p:txBody>
      </p:sp>
      <p:sp>
        <p:nvSpPr>
          <p:cNvPr id="17" name="Text 8"/>
          <p:cNvSpPr/>
          <p:nvPr/>
        </p:nvSpPr>
        <p:spPr>
          <a:xfrm>
            <a:off x="365646" y="2890895"/>
            <a:ext cx="1051235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使用AS关键字为列命名：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1736821" y="2879467"/>
            <a:ext cx="2536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SELECT column1 AS name1, column2 AS name2, ... FROM table_name;</a:t>
            </a:r>
            <a:endParaRPr lang="en-US" sz="1178" dirty="0"/>
          </a:p>
        </p:txBody>
      </p:sp>
      <p:sp>
        <p:nvSpPr>
          <p:cNvPr id="19" name="Text 10"/>
          <p:cNvSpPr/>
          <p:nvPr/>
        </p:nvSpPr>
        <p:spPr>
          <a:xfrm>
            <a:off x="1736821" y="3633614"/>
            <a:ext cx="2536674" cy="41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这将返回表中指定列的数据，并使用AS关键字为每个列指定名称。</a:t>
            </a:r>
            <a:endParaRPr lang="en-US" sz="997" dirty="0"/>
          </a:p>
        </p:txBody>
      </p:sp>
      <p:sp>
        <p:nvSpPr>
          <p:cNvPr id="20" name="Text 11"/>
          <p:cNvSpPr/>
          <p:nvPr/>
        </p:nvSpPr>
        <p:spPr>
          <a:xfrm>
            <a:off x="4502024" y="856984"/>
            <a:ext cx="1051233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使用DISTINCT关键字消除重复行：</a:t>
            </a:r>
            <a:endParaRPr lang="en-US" sz="1178" dirty="0"/>
          </a:p>
        </p:txBody>
      </p:sp>
      <p:sp>
        <p:nvSpPr>
          <p:cNvPr id="21" name="Text 12"/>
          <p:cNvSpPr/>
          <p:nvPr/>
        </p:nvSpPr>
        <p:spPr>
          <a:xfrm>
            <a:off x="5873200" y="845558"/>
            <a:ext cx="2536672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SELECT DISTINCT column1, column2, ... FROM table_name;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5873200" y="1348322"/>
            <a:ext cx="2536672" cy="411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这将返回表中指定列的数据，并消除重复行。</a:t>
            </a:r>
            <a:endParaRPr lang="en-US" sz="997" dirty="0"/>
          </a:p>
        </p:txBody>
      </p:sp>
      <p:sp>
        <p:nvSpPr>
          <p:cNvPr id="23" name="Text 14"/>
          <p:cNvSpPr/>
          <p:nvPr/>
        </p:nvSpPr>
        <p:spPr>
          <a:xfrm>
            <a:off x="4502024" y="1999630"/>
            <a:ext cx="1051233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使用WHERE子句过滤数据：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5873200" y="1988204"/>
            <a:ext cx="2536672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SELECT column1, column2, ... FROM table_name WHERE condition;</a:t>
            </a:r>
            <a:endParaRPr lang="en-US" sz="1178" dirty="0"/>
          </a:p>
        </p:txBody>
      </p:sp>
      <p:sp>
        <p:nvSpPr>
          <p:cNvPr id="25" name="Text 16"/>
          <p:cNvSpPr/>
          <p:nvPr/>
        </p:nvSpPr>
        <p:spPr>
          <a:xfrm>
            <a:off x="5873200" y="2490968"/>
            <a:ext cx="2536672" cy="41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这将返回表中满足WHERE条件的指定列的数据。</a:t>
            </a:r>
            <a:endParaRPr lang="en-US" sz="997" dirty="0"/>
          </a:p>
        </p:txBody>
      </p:sp>
      <p:sp>
        <p:nvSpPr>
          <p:cNvPr id="26" name="Text 17"/>
          <p:cNvSpPr/>
          <p:nvPr/>
        </p:nvSpPr>
        <p:spPr>
          <a:xfrm>
            <a:off x="4502024" y="3142275"/>
            <a:ext cx="1051233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对结果集进行排序：</a:t>
            </a:r>
            <a:endParaRPr lang="en-US" sz="1178" dirty="0"/>
          </a:p>
        </p:txBody>
      </p:sp>
      <p:sp>
        <p:nvSpPr>
          <p:cNvPr id="27" name="Text 18"/>
          <p:cNvSpPr/>
          <p:nvPr/>
        </p:nvSpPr>
        <p:spPr>
          <a:xfrm>
            <a:off x="5873200" y="3130849"/>
            <a:ext cx="2536672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SELECT column1, column2, ... FROM table_name ORDER BY column_name;</a:t>
            </a:r>
            <a:endParaRPr lang="en-US" sz="1178" dirty="0"/>
          </a:p>
        </p:txBody>
      </p:sp>
      <p:sp>
        <p:nvSpPr>
          <p:cNvPr id="28" name="Text 19"/>
          <p:cNvSpPr/>
          <p:nvPr/>
        </p:nvSpPr>
        <p:spPr>
          <a:xfrm>
            <a:off x="5873200" y="3633614"/>
            <a:ext cx="2536672" cy="41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这将返回表中指定列的数据，并按照指定列的值进行升序排序。</a:t>
            </a:r>
            <a:endParaRPr lang="en-US" sz="997" dirty="0"/>
          </a:p>
        </p:txBody>
      </p:sp>
      <p:sp>
        <p:nvSpPr>
          <p:cNvPr id="29" name="Text 20"/>
          <p:cNvSpPr/>
          <p:nvPr/>
        </p:nvSpPr>
        <p:spPr>
          <a:xfrm>
            <a:off x="4502024" y="4284921"/>
            <a:ext cx="1051233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94"/>
              </a:lnSpc>
            </a:pPr>
            <a:r>
              <a:rPr lang="en-US" sz="1200" b="0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对结果集进行降序排序：</a:t>
            </a:r>
            <a:endParaRPr lang="en-US" sz="1178" dirty="0"/>
          </a:p>
        </p:txBody>
      </p:sp>
      <p:sp>
        <p:nvSpPr>
          <p:cNvPr id="30" name="Text 21"/>
          <p:cNvSpPr/>
          <p:nvPr/>
        </p:nvSpPr>
        <p:spPr>
          <a:xfrm>
            <a:off x="5873200" y="4273495"/>
            <a:ext cx="2536672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SELECT column1, column2, ... FROM table_name ORDER BY column_name DESC;</a:t>
            </a:r>
            <a:endParaRPr lang="en-US" sz="1178" dirty="0"/>
          </a:p>
        </p:txBody>
      </p:sp>
      <p:sp>
        <p:nvSpPr>
          <p:cNvPr id="31" name="Text 22"/>
          <p:cNvSpPr/>
          <p:nvPr/>
        </p:nvSpPr>
        <p:spPr>
          <a:xfrm>
            <a:off x="5873200" y="5027641"/>
            <a:ext cx="2536672" cy="41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这将返回表中指定列的数据，并按照指定列的值进行降序排序。</a:t>
            </a:r>
            <a:endParaRPr lang="en-US" sz="99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765" y="2399554"/>
            <a:ext cx="1759674" cy="105123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26" y="936969"/>
            <a:ext cx="1759674" cy="105123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936969"/>
            <a:ext cx="1759674" cy="54847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86" y="936969"/>
            <a:ext cx="1759674" cy="799852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65" y="936969"/>
            <a:ext cx="1759674" cy="105123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在DataGrip中将.sql文件导入数据库的方法如下：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594176" y="959823"/>
            <a:ext cx="1668264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在DataGrip中创建一个新的数据库连接，连接到需要导入数据的数据库。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502765" y="203390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2719498" y="959823"/>
            <a:ext cx="1668262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右键点击连接名称，选择“Database Tools”-“Data Import”。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2628086" y="178252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4844818" y="959823"/>
            <a:ext cx="1668262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在“Data Import”窗口中选择要导入的.sql文件。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4753406" y="153114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6970138" y="959823"/>
            <a:ext cx="1668262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点击“Next”按钮，按照向导的提示，设置导入数据的参数，例如字符编码、分隔符等。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6878726" y="203390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594176" y="2422406"/>
            <a:ext cx="1668264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点击“Finish”按钮，DataGrip将自动将.sql文件中的数据导入到指定的数据库中。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502765" y="3496494"/>
            <a:ext cx="1759674" cy="2056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需要注意的是，在导入.sql文件时，需要保证.sql文件中的语法和数据库类型匹配，例如MySQL语法的.sql文件只能导入到MySQL数据库中，否则会导致导入失败。同时，还需要保证导入数据的格式和数据类型正确，避免出现导入数据不完整或数据格式不正确的问题。</a:t>
            </a:r>
            <a:endParaRPr lang="en-US" sz="99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1462588"/>
            <a:ext cx="639881" cy="63988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1462588"/>
            <a:ext cx="639881" cy="63988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1462588"/>
            <a:ext cx="639881" cy="63988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1462588"/>
            <a:ext cx="639881" cy="63988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条件查询是 SQL 语言中 SELECT 语句的一种形式，用于根据特定的条件过滤出需要的数据。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502765" y="2193880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条件查询的关键字包括 WHERE、AND、OR、NOT 等。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502765" y="3039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2628086" y="2193880"/>
            <a:ext cx="1759674" cy="1508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子句用于指定过滤条件，可以包括相等、不相等、大于、小于、大于等于、小于等于、区间、空值、非空值、模糊查询和 IN 查询等条件。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2628086" y="379358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4753406" y="2193880"/>
            <a:ext cx="1759674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AND 和 OR 用于将多个条件组合在一起，要求同时满足所有条件或满足其中一个条件即可。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4753406" y="329082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878726" y="2193880"/>
            <a:ext cx="1759674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NOT 用于否定一个条件，即取反操作。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6878726" y="278805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490228"/>
            <a:ext cx="3656466" cy="64902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5361294"/>
            <a:ext cx="3656466" cy="90040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5361294"/>
            <a:ext cx="3656466" cy="90040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4232358"/>
            <a:ext cx="3656466" cy="90040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4232358"/>
            <a:ext cx="3656466" cy="90040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3103427"/>
            <a:ext cx="3656466" cy="900402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3103427"/>
            <a:ext cx="3656466" cy="900402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1974491"/>
            <a:ext cx="3656466" cy="900406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95" y="1974491"/>
            <a:ext cx="3656466" cy="900406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406" y="845557"/>
            <a:ext cx="3656466" cy="900406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295" y="845557"/>
            <a:ext cx="3656466" cy="900406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比较运算</a:t>
            </a:r>
            <a:endParaRPr lang="en-US" sz="1631" dirty="0"/>
          </a:p>
        </p:txBody>
      </p:sp>
      <p:sp>
        <p:nvSpPr>
          <p:cNvPr id="1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2"/>
          <p:cNvSpPr/>
          <p:nvPr/>
        </p:nvSpPr>
        <p:spPr>
          <a:xfrm>
            <a:off x="923258" y="1005528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相等：使用 "=" 或 "&lt;=&gt;" 来判断两个值是否相等。</a:t>
            </a:r>
            <a:endParaRPr lang="en-US" sz="1178" dirty="0"/>
          </a:p>
        </p:txBody>
      </p:sp>
      <p:sp>
        <p:nvSpPr>
          <p:cNvPr id="16" name="Text 3"/>
          <p:cNvSpPr/>
          <p:nvPr/>
        </p:nvSpPr>
        <p:spPr>
          <a:xfrm>
            <a:off x="923258" y="130261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4"/>
          <p:cNvSpPr/>
          <p:nvPr/>
        </p:nvSpPr>
        <p:spPr>
          <a:xfrm>
            <a:off x="4945371" y="1005528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不相等：使用 "&lt;&gt;" 或 "!=" 来判断两个值是否不相等。</a:t>
            </a:r>
            <a:endParaRPr lang="en-US" sz="1178" dirty="0"/>
          </a:p>
        </p:txBody>
      </p:sp>
      <p:sp>
        <p:nvSpPr>
          <p:cNvPr id="18" name="Text 5"/>
          <p:cNvSpPr/>
          <p:nvPr/>
        </p:nvSpPr>
        <p:spPr>
          <a:xfrm>
            <a:off x="4945371" y="155399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6"/>
          <p:cNvSpPr/>
          <p:nvPr/>
        </p:nvSpPr>
        <p:spPr>
          <a:xfrm>
            <a:off x="923258" y="2134460"/>
            <a:ext cx="3272537" cy="502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大于：使用 "&gt;" 来判断左侧的值是否大于右侧的值。</a:t>
            </a:r>
            <a:endParaRPr lang="en-US" sz="1178" dirty="0"/>
          </a:p>
        </p:txBody>
      </p:sp>
      <p:sp>
        <p:nvSpPr>
          <p:cNvPr id="20" name="Text 7"/>
          <p:cNvSpPr/>
          <p:nvPr/>
        </p:nvSpPr>
        <p:spPr>
          <a:xfrm>
            <a:off x="923258" y="268293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8"/>
          <p:cNvSpPr/>
          <p:nvPr/>
        </p:nvSpPr>
        <p:spPr>
          <a:xfrm>
            <a:off x="4945371" y="2134460"/>
            <a:ext cx="3272537" cy="502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小于：使用 "&lt;" 来判断左侧的值是否小于右侧的值。</a:t>
            </a:r>
            <a:endParaRPr lang="en-US" sz="1178" dirty="0"/>
          </a:p>
        </p:txBody>
      </p:sp>
      <p:sp>
        <p:nvSpPr>
          <p:cNvPr id="22" name="Text 9"/>
          <p:cNvSpPr/>
          <p:nvPr/>
        </p:nvSpPr>
        <p:spPr>
          <a:xfrm>
            <a:off x="4945371" y="268293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0"/>
          <p:cNvSpPr/>
          <p:nvPr/>
        </p:nvSpPr>
        <p:spPr>
          <a:xfrm>
            <a:off x="923258" y="3263396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大于等于：使用 "&gt;=" 来判断左侧的值是否大于等于右侧的值。</a:t>
            </a:r>
            <a:endParaRPr lang="en-US" sz="1178" dirty="0"/>
          </a:p>
        </p:txBody>
      </p:sp>
      <p:sp>
        <p:nvSpPr>
          <p:cNvPr id="24" name="Text 11"/>
          <p:cNvSpPr/>
          <p:nvPr/>
        </p:nvSpPr>
        <p:spPr>
          <a:xfrm>
            <a:off x="923258" y="38118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2"/>
          <p:cNvSpPr/>
          <p:nvPr/>
        </p:nvSpPr>
        <p:spPr>
          <a:xfrm>
            <a:off x="4945371" y="3263396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小于等于：使用 "&lt;=" 来判断左侧的值是否小于等于右侧的值。</a:t>
            </a:r>
            <a:endParaRPr lang="en-US" sz="1178" dirty="0"/>
          </a:p>
        </p:txBody>
      </p:sp>
      <p:sp>
        <p:nvSpPr>
          <p:cNvPr id="26" name="Text 13"/>
          <p:cNvSpPr/>
          <p:nvPr/>
        </p:nvSpPr>
        <p:spPr>
          <a:xfrm>
            <a:off x="4945371" y="38118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4"/>
          <p:cNvSpPr/>
          <p:nvPr/>
        </p:nvSpPr>
        <p:spPr>
          <a:xfrm>
            <a:off x="923258" y="4392331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区间：使用 "BETWEEN ... AND ..." 来判断值是否在某个范围内。</a:t>
            </a:r>
            <a:endParaRPr lang="en-US" sz="1178" dirty="0"/>
          </a:p>
        </p:txBody>
      </p:sp>
      <p:sp>
        <p:nvSpPr>
          <p:cNvPr id="28" name="Text 15"/>
          <p:cNvSpPr/>
          <p:nvPr/>
        </p:nvSpPr>
        <p:spPr>
          <a:xfrm>
            <a:off x="923258" y="494080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16"/>
          <p:cNvSpPr/>
          <p:nvPr/>
        </p:nvSpPr>
        <p:spPr>
          <a:xfrm>
            <a:off x="4945371" y="4392331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空值：使用 "IS NULL" 来判断值是否为 NULL。</a:t>
            </a:r>
            <a:endParaRPr lang="en-US" sz="1178" dirty="0"/>
          </a:p>
        </p:txBody>
      </p:sp>
      <p:sp>
        <p:nvSpPr>
          <p:cNvPr id="30" name="Text 17"/>
          <p:cNvSpPr/>
          <p:nvPr/>
        </p:nvSpPr>
        <p:spPr>
          <a:xfrm>
            <a:off x="4945371" y="468941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1" name="Text 18"/>
          <p:cNvSpPr/>
          <p:nvPr/>
        </p:nvSpPr>
        <p:spPr>
          <a:xfrm>
            <a:off x="923258" y="5521265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非空值：使用 "IS NOT NULL" 来判断值是否不为 NULL。</a:t>
            </a:r>
            <a:endParaRPr lang="en-US" sz="1178" dirty="0"/>
          </a:p>
        </p:txBody>
      </p:sp>
      <p:sp>
        <p:nvSpPr>
          <p:cNvPr id="32" name="Text 19"/>
          <p:cNvSpPr/>
          <p:nvPr/>
        </p:nvSpPr>
        <p:spPr>
          <a:xfrm>
            <a:off x="923258" y="60697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3" name="Text 20"/>
          <p:cNvSpPr/>
          <p:nvPr/>
        </p:nvSpPr>
        <p:spPr>
          <a:xfrm>
            <a:off x="4945371" y="5521265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模糊查询：使用 "LIKE" 来模糊匹配值，支持通配符 "%" 和 "_"</a:t>
            </a:r>
            <a:endParaRPr lang="en-US" sz="1178" dirty="0"/>
          </a:p>
        </p:txBody>
      </p:sp>
      <p:sp>
        <p:nvSpPr>
          <p:cNvPr id="34" name="Text 21"/>
          <p:cNvSpPr/>
          <p:nvPr/>
        </p:nvSpPr>
        <p:spPr>
          <a:xfrm>
            <a:off x="4945371" y="60697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5" name="Text 22"/>
          <p:cNvSpPr/>
          <p:nvPr/>
        </p:nvSpPr>
        <p:spPr>
          <a:xfrm>
            <a:off x="923258" y="6650197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IN查询：使用 "IN" 来匹配值是否在一组值中。</a:t>
            </a:r>
            <a:endParaRPr lang="en-US" sz="1178" dirty="0"/>
          </a:p>
        </p:txBody>
      </p:sp>
      <p:sp>
        <p:nvSpPr>
          <p:cNvPr id="36" name="Text 23"/>
          <p:cNvSpPr/>
          <p:nvPr/>
        </p:nvSpPr>
        <p:spPr>
          <a:xfrm>
            <a:off x="923258" y="694728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2776632"/>
            <a:ext cx="3656466" cy="64902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647696"/>
            <a:ext cx="3656466" cy="90040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647696"/>
            <a:ext cx="3656466" cy="90040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逻辑运算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807669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AND：用于将多个条件组合在一起，要求同时满足所有条件。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35613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807669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OR：用于将多个条件组合在一起，要求满足其中一个条件即可。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35613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2936601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NOT：用于否定一个条件，即取反操作。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323368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347" y="0"/>
            <a:ext cx="4844818" cy="514190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690744"/>
            <a:ext cx="68558" cy="6855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3302244"/>
            <a:ext cx="68558" cy="6856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2662364"/>
            <a:ext cx="68558" cy="6855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2022484"/>
            <a:ext cx="68558" cy="6856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995" y="1016953"/>
            <a:ext cx="4113524" cy="3085143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3565055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where 语句用于在指定表中查询符合指定条件的记录，其内在逻辑为：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3565055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868410" y="1931068"/>
            <a:ext cx="3062291" cy="502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从表中选取所有列的数据（使用*通配符代表所有列）；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868410" y="2433837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868410" y="2570953"/>
            <a:ext cx="3062291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从表中筛选出符合指定条件的记录，该条件通过where子句来指定；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868410" y="3073714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868410" y="3210837"/>
            <a:ext cx="3062291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返回所有符合条件的记录。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868410" y="3462218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868410" y="3599333"/>
            <a:ext cx="3062291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可以抽象成：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868410" y="3850713"/>
            <a:ext cx="306229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2550390"/>
            <a:ext cx="8409873" cy="86384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1846518"/>
            <a:ext cx="8409873" cy="6124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6" y="1142646"/>
            <a:ext cx="8409873" cy="61245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MySQL 中，百分号（%）和下划线（_）都可以用于模糊匹配。但是它们的匹配方式略有不同。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466200" y="1197493"/>
            <a:ext cx="2193879" cy="502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% 表示匹配任意字符，包括 0 个字符。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2760634" y="1346040"/>
            <a:ext cx="5914332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例如，'%abc%' 可以匹配 'aabc'、'abcc'、'aaaaaabcbcc' 等。</a:t>
            </a:r>
            <a:endParaRPr lang="en-US" sz="997" dirty="0"/>
          </a:p>
        </p:txBody>
      </p:sp>
      <p:sp>
        <p:nvSpPr>
          <p:cNvPr id="9" name="Text 4"/>
          <p:cNvSpPr/>
          <p:nvPr/>
        </p:nvSpPr>
        <p:spPr>
          <a:xfrm>
            <a:off x="466200" y="1901365"/>
            <a:ext cx="2193879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_ 表示匹配一个任意字符，但是不包括 0 个字符。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2760634" y="2049908"/>
            <a:ext cx="5914332" cy="205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例如，'_abc' 可以匹配 'aabc'、'babc'，但不匹配 'abc'。</a:t>
            </a:r>
            <a:endParaRPr lang="en-US" sz="997" dirty="0"/>
          </a:p>
        </p:txBody>
      </p:sp>
      <p:sp>
        <p:nvSpPr>
          <p:cNvPr id="11" name="Text 6"/>
          <p:cNvSpPr/>
          <p:nvPr/>
        </p:nvSpPr>
        <p:spPr>
          <a:xfrm>
            <a:off x="466200" y="2605233"/>
            <a:ext cx="2193879" cy="75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因此，当你希望匹配任意个字符时，应该使用 %，当你希望匹配一个字符时，应该使用 _。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2760634" y="2982306"/>
            <a:ext cx="591433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2023-05-29T08:12:55Z</dcterms:created>
  <dcterms:modified xsi:type="dcterms:W3CDTF">2023-05-29T08:12:55Z</dcterms:modified>
</cp:coreProperties>
</file>