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image" Target="../media/image-22-6.png"/><Relationship Id="rId7" Type="http://schemas.openxmlformats.org/officeDocument/2006/relationships/image" Target="../media/image-2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image" Target="../media/image-24-7.png"/><Relationship Id="rId8" Type="http://schemas.openxmlformats.org/officeDocument/2006/relationships/image" Target="../media/image-24-8.png"/><Relationship Id="rId9" Type="http://schemas.openxmlformats.org/officeDocument/2006/relationships/image" Target="../media/image-2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png"/><Relationship Id="rId4" Type="http://schemas.openxmlformats.org/officeDocument/2006/relationships/image" Target="../media/image-3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image" Target="../media/image-3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image" Target="../media/image-34-4.png"/><Relationship Id="rId5" Type="http://schemas.openxmlformats.org/officeDocument/2006/relationships/image" Target="../media/image-3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707699"/>
            <a:ext cx="68558" cy="6855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565054"/>
            <a:ext cx="68558" cy="6855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422409"/>
            <a:ext cx="68558" cy="6855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028381"/>
            <a:ext cx="68558" cy="6855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3839290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多表查询和笛卡尔积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868410" y="936969"/>
            <a:ext cx="3336526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关系型数据库中，笛卡尔积是指两个表之间的一种联接操作，它将两个表中的每一行都与另一个表中的所有行进行匹配，返回的结果是两个表的所有组合。如果两个表分别有`m`行和`n`行，则笛卡尔积的结果将包含`m*n`行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868410" y="2193880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868410" y="2330997"/>
            <a:ext cx="3336526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下面通过一个例子来说明笛卡尔积的概念。假设有两个表`TableA`和`TableB`，其中`TableA`包含两列`A1`和`A2`，`TableB`包含两列`B1`和`B2`，两个表分别如下所示：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868410" y="3336525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868410" y="3473642"/>
            <a:ext cx="3336526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从结果可以看出，笛卡尔积的结果包含了`TableA`和`TableB`中所有行的组合。每个表中的每一行都与另一个表中的所有行进行了匹配，生成了一个新的结果集。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868410" y="4479170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868410" y="4616288"/>
            <a:ext cx="3336526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请注意，虽然笛卡尔积可以用来实现一些特定的查询，但在实际的数据库操作中，如果两个表之间没有明确的关系，尽量避免使用笛卡尔积，因为它可能会导致返回大量的无用数据，影响查询效率。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868410" y="5621816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187979"/>
            <a:ext cx="68558" cy="685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548099"/>
            <a:ext cx="68558" cy="6855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159599"/>
            <a:ext cx="68558" cy="6856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771099"/>
            <a:ext cx="68558" cy="6856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7"/>
            <a:ext cx="3839290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列子查询常用的语法包括：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868410" y="1679687"/>
            <a:ext cx="3336526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IN：查询在某个列表当中的行。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868410" y="1931068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868410" y="2068187"/>
            <a:ext cx="3336526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NOT IN：与IN相反，查询不在某个列表当中的行。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868410" y="2319572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868410" y="2456687"/>
            <a:ext cx="3336526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ALL：与关键字“&gt;”、“&lt;”、“=”等一起使用，用于查询满足所有条件的行。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868410" y="2959448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868410" y="3096572"/>
            <a:ext cx="3336526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SOME/ANY：与关键字“&gt;”、“&lt;”、“=”等一起使用，用于查询满足任意条件的行。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868410" y="3599333"/>
            <a:ext cx="3336526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这些关键字的语法格式如下：</a:t>
            </a:r>
            <a:endParaRPr lang="en-US" sz="99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1291188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1291188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1291188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1291188"/>
            <a:ext cx="639881" cy="63988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举个例子，假设有一个员工表，其中包含员工号、员工名、所在部门号等字段，我们可以使用列子查询的各种语法来查询特定条件下的员工信息，例如：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02765" y="202248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查询所在部门号为1、2、3的员工信息：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2616656"/>
            <a:ext cx="1759674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depid IN (1, 2, 3);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2628086" y="202248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查询不在所在部门号为1、2、3的员工信息：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2616656"/>
            <a:ext cx="1759674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depid NOT IN (1, 2, 3);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4753406" y="202248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查询工资高于所在部门所有员工的员工信息：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2616656"/>
            <a:ext cx="1759674" cy="1439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salary &gt; ALL (SELECT salary FROM employee WHERE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depid = '1');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6878726" y="202248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查询工资高于所在部门任意员工的员工信息：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2616656"/>
            <a:ext cx="1759674" cy="1645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salary &gt; SOME (SELECT salary FROM employee WHERE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depid = '1');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5539545"/>
            <a:ext cx="3656466" cy="391698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416837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416837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列子查询是指返回一个单一列的结果集，通常在SELECT语句中使用，可以作为一个表达式的一部分，或者用于判断一个值是否属于一个子查询的结果集。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例如，利用列子查询找出最小预算的项目可以使用以下SQL语句：```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budget = (SELECT MIN(budget) FROM project)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等价于SELECT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budget &lt;= all (SELECT budget FROM project)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这个语句中的子查询 `(SELECT MIN(budget) FROM project)` 返回了项目表中预算最小值，作为外部查询中的条件判断，查询出了所有预算等于最小预算的项目信息。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511904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利用列子查询找出不是最小预算的所有项目，可以使用以下SQL语句：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budget &gt; ANY (SELECT budget FROM project)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这个语句中的子查询 `(SELECT budget FROM project)` 返回了项目表中所有预算值，外部查询中的条件判断是“预算大于所有预算值中的最大值”，因此查询出了所有预算不是最小预算的项目信息。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8621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5699514"/>
            <a:ext cx="3272537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最后，查询在天津或北京工作的员工信息，可以使用IN关键字和子查询：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depid IN (SELECT depid FROM department WHERE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location IN ('天津', '北京'))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这个语句中的子查询 `(SELECT depid FROM department WHERE location IN ('天津', '北京'))` 返回了在天津或北京的部门号，外部查询中的条件判断是“所在部门号在子查询返回的部门号列表中”，因此查询出了在天津或北京工作的员工信息。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92645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行子查询和表子查询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845557"/>
            <a:ext cx="8409873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用行子查询获取和”张三“部门和性别相同的信息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depid, sex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(depid, sex) = (SELECT depid, sex 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empname = '张三');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2102468"/>
            <a:ext cx="8409873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该语句中，首先使用子查询获取到员工姓名为“张三”的员工所在部门号和性别信息，然后在外层查询中使用该信息作为条件，获取到部门和性别与该员工相同的所有员工信息。</a:t>
            </a:r>
            <a:endParaRPr lang="en-US" sz="997" dirty="0"/>
          </a:p>
        </p:txBody>
      </p:sp>
      <p:sp>
        <p:nvSpPr>
          <p:cNvPr id="7" name="Text 4"/>
          <p:cNvSpPr/>
          <p:nvPr/>
        </p:nvSpPr>
        <p:spPr>
          <a:xfrm>
            <a:off x="365646" y="2742349"/>
            <a:ext cx="8409873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用表子查询获取和”张三“或'李飞'部门和性别相同的信息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depid, sex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(depid, sex) IN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(SELECT depid, sex FROM employee WHERE empname = '张三' OR empname = '李飞');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3999259"/>
            <a:ext cx="8409873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该语句中，首先使用子查询获取到员工姓名为“张三”或“李飞”的员工所在部门号和性别信息，然后在外层查询中使用该信息作为条件，获取到部门和性别与这两个员工之一相同的所有员工信息。</a:t>
            </a:r>
            <a:endParaRPr lang="en-US" sz="99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9280" y="1474006"/>
            <a:ext cx="3459931" cy="130261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82" y="1474006"/>
            <a:ext cx="2233444" cy="2559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查询参加过预算超过60000的项目的员工信息，写出sql语句，用子查询实现，先获取所有预算超过60000的项目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1113296" y="1496869"/>
            <a:ext cx="2142031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empid IN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(SELECT empid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FROM workson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WHERE proid IN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(SELECT proid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FROM 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WHERE budget &gt; 60000)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);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1021882" y="4079244"/>
            <a:ext cx="22334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750691" y="1496869"/>
            <a:ext cx="3368518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中，首先使用子查询获取到所有预算超过60000的项目号，然后在外层查询中使用该信息作为条件，获取到参加过这些项目的员工信息。其中，内部的子查询获取到参加过这些项目的员工号，再在外层查询中使用该信息筛选出员工信息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659280" y="2822337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914115"/>
            <a:ext cx="4981934" cy="41135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44" y="1782530"/>
            <a:ext cx="4936228" cy="19287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930701" y="1940216"/>
            <a:ext cx="940539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0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数值函数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6398815" y="1940216"/>
            <a:ext cx="1141431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0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字符串函数</a:t>
            </a:r>
            <a:endParaRPr lang="en-US" sz="1631" dirty="0"/>
          </a:p>
        </p:txBody>
      </p:sp>
      <p:sp>
        <p:nvSpPr>
          <p:cNvPr id="6" name="Text 2"/>
          <p:cNvSpPr/>
          <p:nvPr/>
        </p:nvSpPr>
        <p:spPr>
          <a:xfrm>
            <a:off x="3930701" y="2534385"/>
            <a:ext cx="1543142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0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日期和时间函数</a:t>
            </a:r>
            <a:endParaRPr lang="en-US" sz="1631" dirty="0"/>
          </a:p>
        </p:txBody>
      </p:sp>
      <p:sp>
        <p:nvSpPr>
          <p:cNvPr id="7" name="Text 3"/>
          <p:cNvSpPr/>
          <p:nvPr/>
        </p:nvSpPr>
        <p:spPr>
          <a:xfrm>
            <a:off x="6398815" y="2534385"/>
            <a:ext cx="1342251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0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流程控制函数</a:t>
            </a:r>
            <a:endParaRPr lang="en-US" sz="1631" dirty="0"/>
          </a:p>
        </p:txBody>
      </p:sp>
      <p:sp>
        <p:nvSpPr>
          <p:cNvPr id="8" name="Text 4"/>
          <p:cNvSpPr/>
          <p:nvPr/>
        </p:nvSpPr>
        <p:spPr>
          <a:xfrm>
            <a:off x="3930701" y="3128561"/>
            <a:ext cx="940539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0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聚合函数</a:t>
            </a:r>
            <a:endParaRPr lang="en-US" sz="1631" dirty="0"/>
          </a:p>
        </p:txBody>
      </p:sp>
      <p:sp>
        <p:nvSpPr>
          <p:cNvPr id="9" name="Text 5"/>
          <p:cNvSpPr/>
          <p:nvPr/>
        </p:nvSpPr>
        <p:spPr>
          <a:xfrm>
            <a:off x="3473644" y="1928785"/>
            <a:ext cx="319940" cy="319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spc="-54" kern="0" dirty="0">
                <a:solidFill>
                  <a:srgbClr val="333333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1</a:t>
            </a:r>
            <a:endParaRPr lang="en-US" sz="1813" dirty="0"/>
          </a:p>
        </p:txBody>
      </p:sp>
      <p:sp>
        <p:nvSpPr>
          <p:cNvPr id="10" name="Text 6"/>
          <p:cNvSpPr/>
          <p:nvPr/>
        </p:nvSpPr>
        <p:spPr>
          <a:xfrm>
            <a:off x="5941758" y="1928785"/>
            <a:ext cx="319941" cy="319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spc="-54" kern="0" dirty="0">
                <a:solidFill>
                  <a:srgbClr val="333333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2</a:t>
            </a:r>
            <a:endParaRPr lang="en-US" sz="1813" dirty="0"/>
          </a:p>
        </p:txBody>
      </p:sp>
      <p:sp>
        <p:nvSpPr>
          <p:cNvPr id="11" name="Text 7"/>
          <p:cNvSpPr/>
          <p:nvPr/>
        </p:nvSpPr>
        <p:spPr>
          <a:xfrm>
            <a:off x="3473644" y="2522962"/>
            <a:ext cx="319940" cy="319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spc="-54" kern="0" dirty="0">
                <a:solidFill>
                  <a:srgbClr val="333333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3</a:t>
            </a:r>
            <a:endParaRPr lang="en-US" sz="1813" dirty="0"/>
          </a:p>
        </p:txBody>
      </p:sp>
      <p:sp>
        <p:nvSpPr>
          <p:cNvPr id="12" name="Text 8"/>
          <p:cNvSpPr/>
          <p:nvPr/>
        </p:nvSpPr>
        <p:spPr>
          <a:xfrm>
            <a:off x="5941758" y="2522962"/>
            <a:ext cx="319941" cy="319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spc="-54" kern="0" dirty="0">
                <a:solidFill>
                  <a:srgbClr val="333333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4</a:t>
            </a:r>
            <a:endParaRPr lang="en-US" sz="1813" dirty="0"/>
          </a:p>
        </p:txBody>
      </p:sp>
      <p:sp>
        <p:nvSpPr>
          <p:cNvPr id="13" name="Text 9"/>
          <p:cNvSpPr/>
          <p:nvPr/>
        </p:nvSpPr>
        <p:spPr>
          <a:xfrm>
            <a:off x="3473644" y="3117139"/>
            <a:ext cx="319940" cy="319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spc="-54" kern="0" dirty="0">
                <a:solidFill>
                  <a:srgbClr val="333333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5</a:t>
            </a:r>
            <a:endParaRPr lang="en-US" sz="1813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数值函数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845561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ABS函数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1096946"/>
            <a:ext cx="8409873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将传入的数值取绝对值，并返回结果。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ABS(-10.5);</a:t>
            </a:r>
            <a:endParaRPr lang="en-US" sz="997" dirty="0"/>
          </a:p>
        </p:txBody>
      </p:sp>
      <p:sp>
        <p:nvSpPr>
          <p:cNvPr id="7" name="Text 4"/>
          <p:cNvSpPr/>
          <p:nvPr/>
        </p:nvSpPr>
        <p:spPr>
          <a:xfrm>
            <a:off x="365646" y="1787104"/>
            <a:ext cx="8409873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ROUND函数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2038481"/>
            <a:ext cx="8409873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将传入的数值四舍五入到指定小数位数，并返回结果。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ROUND(10.5, 0);</a:t>
            </a:r>
            <a:endParaRPr lang="en-US" sz="997" dirty="0"/>
          </a:p>
        </p:txBody>
      </p:sp>
      <p:sp>
        <p:nvSpPr>
          <p:cNvPr id="9" name="Text 6"/>
          <p:cNvSpPr/>
          <p:nvPr/>
        </p:nvSpPr>
        <p:spPr>
          <a:xfrm>
            <a:off x="365646" y="2728639"/>
            <a:ext cx="8409873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CEILING函数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365646" y="2980015"/>
            <a:ext cx="8409873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将传入的数值向上取整，并返回结果。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CEILING(10.5);</a:t>
            </a:r>
            <a:endParaRPr lang="en-US" sz="997" dirty="0"/>
          </a:p>
        </p:txBody>
      </p:sp>
      <p:sp>
        <p:nvSpPr>
          <p:cNvPr id="11" name="Text 8"/>
          <p:cNvSpPr/>
          <p:nvPr/>
        </p:nvSpPr>
        <p:spPr>
          <a:xfrm>
            <a:off x="365646" y="3670182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FLOOR函数</a:t>
            </a:r>
            <a:endParaRPr lang="en-US" sz="1178" dirty="0"/>
          </a:p>
        </p:txBody>
      </p:sp>
      <p:sp>
        <p:nvSpPr>
          <p:cNvPr id="12" name="Text 9"/>
          <p:cNvSpPr/>
          <p:nvPr/>
        </p:nvSpPr>
        <p:spPr>
          <a:xfrm>
            <a:off x="365646" y="3921566"/>
            <a:ext cx="8409873" cy="461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将传入的数值向下取整，并返回结果。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FLOOR(10.5);</a:t>
            </a:r>
            <a:endParaRPr lang="en-US" sz="997" dirty="0"/>
          </a:p>
        </p:txBody>
      </p:sp>
      <p:sp>
        <p:nvSpPr>
          <p:cNvPr id="13" name="Text 10"/>
          <p:cNvSpPr/>
          <p:nvPr/>
        </p:nvSpPr>
        <p:spPr>
          <a:xfrm>
            <a:off x="365646" y="4611716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RAND函数</a:t>
            </a:r>
            <a:endParaRPr lang="en-US" sz="1178" dirty="0"/>
          </a:p>
        </p:txBody>
      </p:sp>
      <p:sp>
        <p:nvSpPr>
          <p:cNvPr id="14" name="Text 11"/>
          <p:cNvSpPr/>
          <p:nvPr/>
        </p:nvSpPr>
        <p:spPr>
          <a:xfrm>
            <a:off x="365646" y="4863101"/>
            <a:ext cx="8409873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返回一个随机数值。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RAND();</a:t>
            </a:r>
            <a:endParaRPr lang="en-US" sz="99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519352"/>
            <a:ext cx="3656466" cy="11106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519352"/>
            <a:ext cx="3656466" cy="11106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2184744"/>
            <a:ext cx="3656466" cy="11060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184744"/>
            <a:ext cx="3656466" cy="110607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845561"/>
            <a:ext cx="3656466" cy="1110652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845561"/>
            <a:ext cx="3656466" cy="1110652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字符串函数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005530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CONCAT函数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1302615"/>
            <a:ext cx="3272537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将多个字符串合并成一个，并返回结果。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CONCAT('Hello', 'World');</a:t>
            </a:r>
            <a:endParaRPr lang="en-US" sz="997" dirty="0"/>
          </a:p>
        </p:txBody>
      </p:sp>
      <p:sp>
        <p:nvSpPr>
          <p:cNvPr id="12" name="Text 4"/>
          <p:cNvSpPr/>
          <p:nvPr/>
        </p:nvSpPr>
        <p:spPr>
          <a:xfrm>
            <a:off x="4945371" y="1005530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SUBSTR函数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1302615"/>
            <a:ext cx="3272537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截取指定字符串的子字符串，并返回结果。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SUBSTR('Hello World', 7, 5);</a:t>
            </a:r>
            <a:endParaRPr lang="en-US" sz="997" dirty="0"/>
          </a:p>
        </p:txBody>
      </p:sp>
      <p:sp>
        <p:nvSpPr>
          <p:cNvPr id="14" name="Text 6"/>
          <p:cNvSpPr/>
          <p:nvPr/>
        </p:nvSpPr>
        <p:spPr>
          <a:xfrm>
            <a:off x="923258" y="2344713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LPAD 函数是用于向左填充字符串的函数。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2641797"/>
            <a:ext cx="3272537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LPAD('123', 6, '0');</a:t>
            </a:r>
            <a:endParaRPr lang="en-US" sz="997" dirty="0"/>
          </a:p>
        </p:txBody>
      </p:sp>
      <p:sp>
        <p:nvSpPr>
          <p:cNvPr id="16" name="Text 8"/>
          <p:cNvSpPr/>
          <p:nvPr/>
        </p:nvSpPr>
        <p:spPr>
          <a:xfrm>
            <a:off x="4945371" y="2344713"/>
            <a:ext cx="3272537" cy="502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TRIM 函数用于去除字符串两端的空格或指定字符。TRIM 函数的语法如下：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2893182"/>
            <a:ext cx="3272537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TRIM('o' FROM 'ooohelloooo');</a:t>
            </a:r>
            <a:endParaRPr lang="en-US" sz="997" dirty="0"/>
          </a:p>
        </p:txBody>
      </p:sp>
      <p:sp>
        <p:nvSpPr>
          <p:cNvPr id="18" name="Text 10"/>
          <p:cNvSpPr/>
          <p:nvPr/>
        </p:nvSpPr>
        <p:spPr>
          <a:xfrm>
            <a:off x="923258" y="3679321"/>
            <a:ext cx="3272537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REPLACE函数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3976406"/>
            <a:ext cx="3272537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将指定字符串替换为另一个字符串，并返回结果。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REPLACE('Hello World', 'World', 'Maria');</a:t>
            </a:r>
            <a:endParaRPr lang="en-US" sz="997" dirty="0"/>
          </a:p>
        </p:txBody>
      </p:sp>
      <p:sp>
        <p:nvSpPr>
          <p:cNvPr id="20" name="Text 12"/>
          <p:cNvSpPr/>
          <p:nvPr/>
        </p:nvSpPr>
        <p:spPr>
          <a:xfrm>
            <a:off x="4945371" y="3679321"/>
            <a:ext cx="3272537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LENGTH函数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3976406"/>
            <a:ext cx="3272537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返回字符串的长度。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LENGTH('Hello World');</a:t>
            </a:r>
            <a:endParaRPr lang="en-US" sz="997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662" y="2993729"/>
            <a:ext cx="639881" cy="63987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22" y="936969"/>
            <a:ext cx="639881" cy="6398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02" y="936969"/>
            <a:ext cx="639881" cy="63987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82" y="936969"/>
            <a:ext cx="639881" cy="63987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62" y="936969"/>
            <a:ext cx="639881" cy="63987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2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日期和时间函数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502765" y="1668260"/>
            <a:ext cx="1759674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NOW函数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502765" y="2011052"/>
            <a:ext cx="1759674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返回当前日期和时间。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NOW();</a:t>
            </a:r>
            <a:endParaRPr lang="en-US" sz="997" dirty="0"/>
          </a:p>
        </p:txBody>
      </p:sp>
      <p:sp>
        <p:nvSpPr>
          <p:cNvPr id="11" name="Text 4"/>
          <p:cNvSpPr/>
          <p:nvPr/>
        </p:nvSpPr>
        <p:spPr>
          <a:xfrm>
            <a:off x="2628086" y="1668260"/>
            <a:ext cx="1759674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DATE函数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2628086" y="2011052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提取日期值并返回。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DATE('2023-05-05');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4753406" y="1668260"/>
            <a:ext cx="1759674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TIME函数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4753406" y="2011052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提取时间值并返回。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TIME('12:30:45');</a:t>
            </a:r>
            <a:endParaRPr lang="en-US" sz="997" dirty="0"/>
          </a:p>
        </p:txBody>
      </p:sp>
      <p:sp>
        <p:nvSpPr>
          <p:cNvPr id="15" name="Text 8"/>
          <p:cNvSpPr/>
          <p:nvPr/>
        </p:nvSpPr>
        <p:spPr>
          <a:xfrm>
            <a:off x="6878726" y="1668260"/>
            <a:ext cx="1759674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YEAR函数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6878726" y="2011052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提取年份并返回。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YEAR('2023-05-05');</a:t>
            </a:r>
            <a:endParaRPr lang="en-US" sz="997" dirty="0"/>
          </a:p>
        </p:txBody>
      </p:sp>
      <p:sp>
        <p:nvSpPr>
          <p:cNvPr id="17" name="Text 10"/>
          <p:cNvSpPr/>
          <p:nvPr/>
        </p:nvSpPr>
        <p:spPr>
          <a:xfrm>
            <a:off x="502765" y="3725021"/>
            <a:ext cx="1759674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MONTH函数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502765" y="4067813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提取月份并返回。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MONTH('2023-05-05');</a:t>
            </a:r>
            <a:endParaRPr lang="en-US" sz="997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729595"/>
            <a:ext cx="3656466" cy="13163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390412"/>
            <a:ext cx="3656466" cy="11106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390412"/>
            <a:ext cx="3656466" cy="111065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53"/>
            <a:ext cx="3656466" cy="131633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53"/>
            <a:ext cx="3656466" cy="131633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流程控制函数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22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IF函数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1302615"/>
            <a:ext cx="3272537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如果指定条件为真，则返回一个值，否则返回另一个值。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IF(1 &gt; 2, 'true', 'false');</a:t>
            </a:r>
            <a:endParaRPr lang="en-US" sz="997" dirty="0"/>
          </a:p>
        </p:txBody>
      </p:sp>
      <p:sp>
        <p:nvSpPr>
          <p:cNvPr id="11" name="Text 4"/>
          <p:cNvSpPr/>
          <p:nvPr/>
        </p:nvSpPr>
        <p:spPr>
          <a:xfrm>
            <a:off x="4945371" y="1005522"/>
            <a:ext cx="3272537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CASE函数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1302615"/>
            <a:ext cx="3272537" cy="667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根据指定条件，返回不同的结果。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CASE WHEN 1 &gt; 2 THEN 'true' ELSE 'false' END;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923258" y="2550381"/>
            <a:ext cx="3272537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COALESCE函数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2847474"/>
            <a:ext cx="3272537" cy="461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返回列表中第一个非空值。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COALESCE(NULL, 'Hello', 'World');</a:t>
            </a:r>
            <a:endParaRPr lang="en-US" sz="997" dirty="0"/>
          </a:p>
        </p:txBody>
      </p:sp>
      <p:sp>
        <p:nvSpPr>
          <p:cNvPr id="15" name="Text 8"/>
          <p:cNvSpPr/>
          <p:nvPr/>
        </p:nvSpPr>
        <p:spPr>
          <a:xfrm>
            <a:off x="4945371" y="2550381"/>
            <a:ext cx="3272537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NULLIF函数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2847474"/>
            <a:ext cx="3272537" cy="461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如果两个值相等，则返回NULL，否则返回第一个值。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NULLIF(10, 10);</a:t>
            </a:r>
            <a:endParaRPr lang="en-US" sz="997" dirty="0"/>
          </a:p>
        </p:txBody>
      </p:sp>
      <p:sp>
        <p:nvSpPr>
          <p:cNvPr id="17" name="Text 10"/>
          <p:cNvSpPr/>
          <p:nvPr/>
        </p:nvSpPr>
        <p:spPr>
          <a:xfrm>
            <a:off x="923258" y="3889564"/>
            <a:ext cx="3272537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IFNULL函数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4186657"/>
            <a:ext cx="3272537" cy="667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如果第一个值不为NULL，则返回第一个值，否则返回第二个值。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IFNULL(NULL, 'Hello World');</a:t>
            </a:r>
            <a:endParaRPr lang="en-US" sz="99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948026"/>
            <a:ext cx="68558" cy="6855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308145"/>
            <a:ext cx="68558" cy="685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3839290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在上一个例子的基础上，可以使用`WHERE`语句对笛卡尔积的结果进行筛选。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499"/>
            <a:ext cx="3839290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例如，假设我们要找到`TableA`中`A1=1`的行与`TableB`中`B1='X'`的行的组合，则可以使用如下SQL语句：</a:t>
            </a:r>
            <a:endParaRPr lang="en-US" sz="1178" dirty="0"/>
          </a:p>
        </p:txBody>
      </p:sp>
      <p:sp>
        <p:nvSpPr>
          <p:cNvPr id="7" name="Text 2"/>
          <p:cNvSpPr/>
          <p:nvPr/>
        </p:nvSpPr>
        <p:spPr>
          <a:xfrm>
            <a:off x="868410" y="2216733"/>
            <a:ext cx="3336526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从结果可以看出，`WHERE`语句对笛卡尔积的结果进行了筛选，只返回了符合条件的一行数据。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868410" y="2719496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868410" y="2856614"/>
            <a:ext cx="3336526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两个表之间没有明确的关系时，使用笛卡尔积和`WHERE`语句进行筛选可能会导致结果集中包含大量的无用数据，从而影响查询效率。因此，在实际的数据库操作中，应该尽量避免使用笛卡尔积和`WHERE`语句进行数据查询，而应该使用关联查询等更高效的查询方式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868410" y="4364906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3496499"/>
            <a:ext cx="8409873" cy="36107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2833760"/>
            <a:ext cx="8409873" cy="57132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2171030"/>
            <a:ext cx="8409873" cy="57132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6" y="1508291"/>
            <a:ext cx="8409873" cy="57132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46" y="845553"/>
            <a:ext cx="8409873" cy="57132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聚合函数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466200" y="1005522"/>
            <a:ext cx="741791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SUM函数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1846517" y="900409"/>
            <a:ext cx="6828449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计算指定列的合计值，并返回结果。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SUM(sales) FROM orders;</a:t>
            </a:r>
            <a:endParaRPr lang="en-US" sz="997" dirty="0"/>
          </a:p>
        </p:txBody>
      </p:sp>
      <p:sp>
        <p:nvSpPr>
          <p:cNvPr id="11" name="Text 4"/>
          <p:cNvSpPr/>
          <p:nvPr/>
        </p:nvSpPr>
        <p:spPr>
          <a:xfrm>
            <a:off x="466200" y="1668260"/>
            <a:ext cx="720579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AVG函数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1846517" y="1563139"/>
            <a:ext cx="6828449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计算指定列的平均值，并返回结果。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AVG(sales) FROM orders;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466200" y="2330999"/>
            <a:ext cx="744362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MAX函数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1846517" y="2225878"/>
            <a:ext cx="6828449" cy="461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找出指定列的最大值，并返回结果。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MAX(sales) FROM orders;</a:t>
            </a:r>
            <a:endParaRPr lang="en-US" sz="997" dirty="0"/>
          </a:p>
        </p:txBody>
      </p:sp>
      <p:sp>
        <p:nvSpPr>
          <p:cNvPr id="15" name="Text 8"/>
          <p:cNvSpPr/>
          <p:nvPr/>
        </p:nvSpPr>
        <p:spPr>
          <a:xfrm>
            <a:off x="466200" y="2993738"/>
            <a:ext cx="698085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MIN函数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1846517" y="2888608"/>
            <a:ext cx="6828449" cy="46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找出指定列的最小值，并返回结果。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例子：SELECT MIN(sales) FROM orders;</a:t>
            </a:r>
            <a:endParaRPr lang="en-US" sz="997" dirty="0"/>
          </a:p>
        </p:txBody>
      </p:sp>
      <p:sp>
        <p:nvSpPr>
          <p:cNvPr id="17" name="Text 10"/>
          <p:cNvSpPr/>
          <p:nvPr/>
        </p:nvSpPr>
        <p:spPr>
          <a:xfrm>
            <a:off x="466200" y="3551338"/>
            <a:ext cx="928185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COUNT函数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1846517" y="3677030"/>
            <a:ext cx="682844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945377"/>
            <a:ext cx="3656466" cy="289316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945377"/>
            <a:ext cx="3656466" cy="289316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61"/>
            <a:ext cx="3656466" cy="387129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61"/>
            <a:ext cx="3656466" cy="387129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函数的用例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30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 生成随机的 8 位 empid，可以使用 RAND 函数生成一个 0 到 1 之间的随机数，然后将这个随机数乘以 10^8，取前 8 位，最后将这 8 位数补上 0 即可。具体实现如下：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056760"/>
            <a:ext cx="3272537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LPAD(FLOOR(RAND() * POWER(10, 8)), 8, '0') AS empid;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4945371" y="1005530"/>
            <a:ext cx="3272537" cy="3267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 根据成绩选取评级，可以使用 CASE 函数实现。具体实现如下：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score,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CASE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WHEN score &gt;= 90 THEN 'A'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WHEN score &gt;= 80 THEN 'B'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WHEN score &gt;= 70 THEN 'C'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WHEN score &gt;= 60 THEN 'D'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ELSE 'F'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END AS grade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scores;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319198"/>
            <a:ext cx="3272537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这条语句会根据成绩选取评级，返回成绩和评级两列。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923258" y="5105337"/>
            <a:ext cx="3272537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 在员工 id 前面补三个 0，可以使用 LPAD 函数实现。假设员工入职时间保存在 hiredate 字段中，具体实现如下：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5905191"/>
            <a:ext cx="3272537" cy="1741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CONCAT(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'000',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empid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) 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employees;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4945371" y="5105337"/>
            <a:ext cx="3272537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输出员工入职的年份,可以使用 YEAR 函数提取日期字段中的年份。假设员工入职时间保存在 hiredate 字段中，具体实现如下：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5905191"/>
            <a:ext cx="3272537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YEAR(hiredate) AS hire_year FROM employees;</a:t>
            </a:r>
            <a:endParaRPr lang="en-US" sz="99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12655951"/>
            <a:ext cx="8409873" cy="23721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10695164"/>
            <a:ext cx="8409873" cy="186937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8734385"/>
            <a:ext cx="8409873" cy="186936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6" y="7024982"/>
            <a:ext cx="8409873" cy="161799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46" y="5566964"/>
            <a:ext cx="8409873" cy="1366609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46" y="3354809"/>
            <a:ext cx="8409873" cy="21207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46" y="1142646"/>
            <a:ext cx="8409873" cy="21207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MySQL中的约束（constraints）用于限制表中数据的规则和完整性，以确保数据的正确性和一致性。以下是MySQL中常用的约束类型：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466200" y="1197493"/>
            <a:ext cx="2193879" cy="2011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主键约束（Primary key constraint）：主键是唯一标识表中每个记录的一列或一组列。它不能包含NULL值，并且必须在表中唯一。主键可以通过一个或多个列来定义，它们可以是数字、字符或日期类型等。主键约束的语法为：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2760634" y="1588284"/>
            <a:ext cx="5914332" cy="1229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 PRIMARY KEY,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...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13" name="Text 4"/>
          <p:cNvSpPr/>
          <p:nvPr/>
        </p:nvSpPr>
        <p:spPr>
          <a:xfrm>
            <a:off x="466200" y="3409665"/>
            <a:ext cx="2193879" cy="2011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外键约束（Foreign key constraint）：外键是用于建立表之间关系的一列或一组列。它引用另一个表的主键，从而创建一个父子关系。外键可以确保数据的一致性和完整性，并防止不允许的数据插入。外键约束的语法为：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760634" y="3800448"/>
            <a:ext cx="5914332" cy="1229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FOREIGN KEY (column1) REFERENCES other_table(primary_key)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15" name="Text 6"/>
          <p:cNvSpPr/>
          <p:nvPr/>
        </p:nvSpPr>
        <p:spPr>
          <a:xfrm>
            <a:off x="466200" y="5621821"/>
            <a:ext cx="2193879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NOT NULL约束：NOT NULL约束用于确保列中没有NULL值。如果在该列中插入NULL值，则会引发错误。NOT NULL约束的语法为：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2760634" y="5635535"/>
            <a:ext cx="5914332" cy="1229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 NOT NULL,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...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17" name="Text 8"/>
          <p:cNvSpPr/>
          <p:nvPr/>
        </p:nvSpPr>
        <p:spPr>
          <a:xfrm>
            <a:off x="466200" y="7079839"/>
            <a:ext cx="2193879" cy="150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UNIQUE约束：UNIQUE约束用于确保列中的值是唯一的。它可以用于一个或多个列，并且允许NULL值。如果在列中插入重复值，则会引发错误。UNIQUE约束的语法为：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2760634" y="7219236"/>
            <a:ext cx="5914332" cy="1229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 UNIQUE,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...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19" name="Text 10"/>
          <p:cNvSpPr/>
          <p:nvPr/>
        </p:nvSpPr>
        <p:spPr>
          <a:xfrm>
            <a:off x="466200" y="8789233"/>
            <a:ext cx="2193879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DEFAULT约束：DEFAULT约束用于在插入数据时提供默认值。如果没有为列提供值，则将使用默认值。DEFAULT约束可以用于一个或多个列，并且允许NULL值。DEFAULT约束的语法为：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2760634" y="9054323"/>
            <a:ext cx="5914332" cy="1229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 DEFAULT default_value,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...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21" name="Text 12"/>
          <p:cNvSpPr/>
          <p:nvPr/>
        </p:nvSpPr>
        <p:spPr>
          <a:xfrm>
            <a:off x="466200" y="10750020"/>
            <a:ext cx="2193879" cy="1759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CHECK约束：CHECK约束用于限制列中的值。它定义一个条件，该条件必须在插入或更新数据时得到满足。CHECK约束可以用于一个或多个列，并且允许NULL值。CHECK约束的语法为：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760634" y="11015110"/>
            <a:ext cx="5914332" cy="1229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CONSTRAINT constraint_name CHECK (condition)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</p:txBody>
      </p:sp>
      <p:sp>
        <p:nvSpPr>
          <p:cNvPr id="23" name="Text 14"/>
          <p:cNvSpPr/>
          <p:nvPr/>
        </p:nvSpPr>
        <p:spPr>
          <a:xfrm>
            <a:off x="466200" y="12710791"/>
            <a:ext cx="2193879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自增约束（Auto-increment constraint）：自增约束用于在插入数据时自动为某个列生成唯一的、递增的数字值。通常用于定义主键列的值，以确保每个新记录都具有唯一的标识符。自增约束只能应用于整数列，并且必须与主键或唯一约束一起使用。自增约束的语法为：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2760634" y="12971324"/>
            <a:ext cx="5914332" cy="1741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table_name (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column1 INT AUTO_INCREMENT PRIMARY KEY,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column2 datatype,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...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1234053"/>
            <a:ext cx="3459931" cy="29709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1234053"/>
            <a:ext cx="3459931" cy="35650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2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反复用到的员工信息表emp_project(可下载后导入datagrip):这个数据库当中包含了4张表，它们分别是：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3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1256907"/>
            <a:ext cx="3368520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`category`：项目种类表，包含 `catid` 和 `catname` 两个属性，其中 `catid` 是主键，不允许为空。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`department`：部门表，包含 `depid`、`depname` 和 `location` 三个属性，其中 `depid` 是主键，不允许为空。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`employee`：员工表，包含 `empid`、`empname`、`age`、`sex` 和 `depid` 五个属性，其中 `empid` 是主键，`depid` 是外键关联到 `department` 表的 `depid`，不允许为空。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`project`：项目表，包含 `proid`、`projectname`、`budget` 和 `catid` 四个属性，其中 `proid` 是主键，`catid` 是外键关联到 `category` 表的 `catid`，不允许为空。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4844821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1256907"/>
            <a:ext cx="3282822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除此之外，这些表还有一些属性约束，具体如下：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1576845"/>
            <a:ext cx="3459931" cy="349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所有表的字符集和校对规则均为 `utf8mb4` 和 `utf8mb4_general_ci`。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`category`、`department`、`employee`、`project` 表中，所有属性都不允许为空。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`employee` 表中，`depid` 属性是外键，关联到 `department` 表的 `depid`，且在删除或更新 `department` 表中的记录时，会受到限制。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`project` 表中，`catid` 属性是外键，关联到 `category` 表的 `catid`，且在删除或更新 `category` 表中的记录时，会受到限制。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`workson` 表中，`empid` 和 `proid` 两个属性合并作为复合主键，不允许为空，同时 `proid` 属性也是外键，关联到 `project` 表的 `proid`，`empid` 属性也是外键，关联到 `employee` 表的 `empid`。在删除或更新 `project` 表或 `employee` 表中的记录时，都会受到限制。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`workson` 表中，`enterdate` 属性的默认值为 `NULL`，更新时会自动记录当前时间戳。</a:t>
            </a:r>
            <a:endParaRPr lang="en-US" sz="997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485438"/>
            <a:ext cx="7678578" cy="77699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3971840"/>
            <a:ext cx="3427937" cy="81812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971840"/>
            <a:ext cx="3427937" cy="90953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24" y="3971840"/>
            <a:ext cx="3427937" cy="81812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24" y="3971840"/>
            <a:ext cx="3427937" cy="90953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2536676"/>
            <a:ext cx="3427937" cy="81812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2536676"/>
            <a:ext cx="3427937" cy="1160922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824" y="2536676"/>
            <a:ext cx="3427937" cy="1069513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824" y="2536676"/>
            <a:ext cx="3427937" cy="1160922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在MySQL中，外键约束（Foreign key constraint）可以定义在一个表中，用于引用另一个表的主键，从而建立两个表之间的关系。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868407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在定义外键约束时，可以指定删除或更新相关行时的操作，这些操作称为“删除行为”和“更新行为”，主要有以下四种：</a:t>
            </a:r>
            <a:endParaRPr lang="en-US" sz="1178" dirty="0"/>
          </a:p>
        </p:txBody>
      </p:sp>
      <p:sp>
        <p:nvSpPr>
          <p:cNvPr id="13" name="Text 2"/>
          <p:cNvSpPr/>
          <p:nvPr/>
        </p:nvSpPr>
        <p:spPr>
          <a:xfrm>
            <a:off x="914118" y="1622561"/>
            <a:ext cx="7312932" cy="502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NO ACTION：表示不采取任何操作。在这种情况下，如果尝试删除或更新父表中的行时，将引发一个错误，不允许删除或更新操作。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14118" y="2125314"/>
            <a:ext cx="731293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1114865" y="2568661"/>
            <a:ext cx="3272895" cy="100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RESTRICT：表示不允许删除或更新父表中的行，与NO ACTION的效果相同。不同的是，RESTRICT是一个约束级别的操作，而NO ACTION是默认的操作。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959824" y="3697593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4935015" y="2568661"/>
            <a:ext cx="3246327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CASCADE：表示删除或更新父表中的行时，将同时删除或更新子表中的所有相关行。这种操作要谨慎使用，因为可能会导致数据的丢失或不一致。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4753406" y="3446208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1143432" y="4003825"/>
            <a:ext cx="3244328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SET NULL：表示删除或更新父表中的行时，将设置子表中相关列的值为NULL。这种操作适用于子表中的列可以为空的情况。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959824" y="4881372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4940086" y="4003825"/>
            <a:ext cx="3241257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一个不太常用的选项：SET DEFAULT。它与SET NULL类似，但是在删除或更新父表中的行时，将设置子表中相关列的值为默认值而不是NULL。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4753406" y="4881372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959824" y="2536676"/>
            <a:ext cx="63632" cy="274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6A4C9C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1</a:t>
            </a:r>
            <a:endParaRPr lang="en-US" sz="1450" dirty="0"/>
          </a:p>
        </p:txBody>
      </p:sp>
      <p:sp>
        <p:nvSpPr>
          <p:cNvPr id="24" name="Text 13"/>
          <p:cNvSpPr/>
          <p:nvPr/>
        </p:nvSpPr>
        <p:spPr>
          <a:xfrm>
            <a:off x="4753406" y="2536676"/>
            <a:ext cx="90198" cy="274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6A4C9C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2</a:t>
            </a:r>
            <a:endParaRPr lang="en-US" sz="1450" dirty="0"/>
          </a:p>
        </p:txBody>
      </p:sp>
      <p:sp>
        <p:nvSpPr>
          <p:cNvPr id="25" name="Text 14"/>
          <p:cNvSpPr/>
          <p:nvPr/>
        </p:nvSpPr>
        <p:spPr>
          <a:xfrm>
            <a:off x="959824" y="3971840"/>
            <a:ext cx="92198" cy="274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6A4C9C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3</a:t>
            </a:r>
            <a:endParaRPr lang="en-US" sz="1450" dirty="0"/>
          </a:p>
        </p:txBody>
      </p:sp>
      <p:sp>
        <p:nvSpPr>
          <p:cNvPr id="26" name="Text 15"/>
          <p:cNvSpPr/>
          <p:nvPr/>
        </p:nvSpPr>
        <p:spPr>
          <a:xfrm>
            <a:off x="4753406" y="3971840"/>
            <a:ext cx="95268" cy="274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6A4C9C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4</a:t>
            </a:r>
            <a:endParaRPr lang="en-US" sz="14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662" y="3130853"/>
            <a:ext cx="639881" cy="63987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22" y="936969"/>
            <a:ext cx="639881" cy="6398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02" y="936969"/>
            <a:ext cx="639881" cy="63987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82" y="936969"/>
            <a:ext cx="639881" cy="63987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62" y="936969"/>
            <a:ext cx="639881" cy="63987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要创建合适的约束，应该考虑以下几个方面：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502765" y="1668260"/>
            <a:ext cx="1759674" cy="100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主键约束：为每个记录定义一个唯一标识符，以便对记录进行唯一的标识和操作。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502765" y="276520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2628086" y="1668260"/>
            <a:ext cx="1759674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外键约束：建立表之间的关系，确保数据的完整性和一致性。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2628086" y="251382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4753406" y="1668260"/>
            <a:ext cx="1759674" cy="100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NOT NULL约束：确保列中没有NULL值。如果在该列中插入NULL值，则会引发错误。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4753406" y="276520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6878726" y="1668260"/>
            <a:ext cx="1759674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UNIQUE约束：确保列中的值是唯一的。如果在列中插入重复值，则会引发错误。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6878726" y="251382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502765" y="3862136"/>
            <a:ext cx="1759674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CHECK约束：限制列中的值，以确保它们满足指定的条件。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502765" y="4707706"/>
            <a:ext cx="1759674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在创建表时，为每个列定义适当的约束，可以确保数据的正确性和完整性。同时还应考虑使用合适的索引和分区等技术来提高查询效率和性能。</a:t>
            </a:r>
            <a:endParaRPr lang="en-US" sz="997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936977"/>
            <a:ext cx="3459931" cy="406781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936977"/>
            <a:ext cx="3459931" cy="33136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以下是创建一张数据表employee的SQL，其中包括了自增主键、默认值约束和CHECK约束：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959831"/>
            <a:ext cx="3368520" cy="326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employee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id INT AUTO_INCREMENT PRIMARY KEY,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 VARCHAR(50)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age TINYINT CHECK (age &gt;= 18 AND age &lt;= 65),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gender ENUM('M', 'F')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job VARCHAR(50)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bonus DECIMAL(8,2) DEFAULT 0.00,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created_at TIMESTAMP DEFAULT CURRENT_TIMESTAMP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4296344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959831"/>
            <a:ext cx="3368520" cy="4022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这个表包括了以下字段：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id：整数类型，作为自增主键，每个记录都有唯一的标识符。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name：字符串类型，代表雇员的姓名，不能为空。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age：整数类型，代表雇员的年龄，加入了CHECK约束以确保年龄在1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到65之间。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gender：枚举类型，代表雇员的性别，只能为M或F。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job：字符串类型，代表雇员的工作，不能为空。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bonus：小数类型，代表雇员的奖金，设置了默认值为0.00。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created_at：时间戳类型，代表记录的创建时间，设置了默认值为当前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间戳。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5050498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45561"/>
            <a:ext cx="3656466" cy="391698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45561"/>
            <a:ext cx="3656466" cy="39169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以下是创建一张员工-项目表的SQL，包括了正确的外键约束：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005530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employee_project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id INT AUTO_INCREMENT PRIMARY KEY,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employee_id INT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project_name VARCHAR(50)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time_spent DECIMAL(8,2) NOT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FOREIGN KEY (employee_id) REFERENCES employee(id)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38164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005530"/>
            <a:ext cx="3272537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这个表包括了以下字段：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id：整数类型，作为自增主键，每个记录都有唯一的标识符。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employee_id：整数类型，代表雇员的ID，非空，并使用了外键约束引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了employee表中的主键id。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project_name：字符串类型，代表项目名称，不能为空。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time_spent：小数类型，代表雇员在项目上花费的时间，不能为空。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budget：小数类型，代表项目的预算，不能为空。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created_at：时间戳类型，代表记录的创建时间，设置了默认值为当前时间戳。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45705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936986"/>
            <a:ext cx="639881" cy="63987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936986"/>
            <a:ext cx="639881" cy="6398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936986"/>
            <a:ext cx="639881" cy="63987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936986"/>
            <a:ext cx="639881" cy="63987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9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其他常用词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02765" y="1668260"/>
            <a:ext cx="1759674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UNION 语句：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2011061"/>
            <a:ext cx="1759674" cy="1234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UNION 语句用于将多个 SELECT 语句的结果集合并成一个结果集，并去除重复行。每个 SELECT 语句必须包含相同数量的列，且相应的列的数据类型必须兼容。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2628086" y="1668260"/>
            <a:ext cx="1759674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EXISTS 语句：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2011061"/>
            <a:ext cx="1759674" cy="1439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EXISTS 语句用于检查子查询是否返回任何行。如果子查询返回至少一行，则 EXISTS 返回 TRUE，否则返回 FALSE。通常用于判断是否存在符合条件的记录，可用于筛选出主查询中的记录。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4753406" y="1668260"/>
            <a:ext cx="1759674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WITH 语句：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2011061"/>
            <a:ext cx="1759674" cy="1645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WITH 语句用于创建一个公共表达式，供后续的查询引用。WITH 语句包含一个或多个子查询，每个子查询都类似于 SELECT 语句，并返回一个结果集。这些结果集可以在 WITH 语句后的查询中被引用，类似于虚拟表。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6878726" y="1668260"/>
            <a:ext cx="1759674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这些语句都是 SQL 中常用的查询语句，可用于复杂的数据查询和处理。使用 UNION 语句可以将多个查询结果合并成一个结果集；使用 EXISTS 语句可以检查子查询是否返回任何行；使用 WITH 语句可以将复杂的查询拆分为多个可重用的子查询，提高 SQL 查询的可读性和可维护性。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452487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726" y="936969"/>
            <a:ext cx="1759674" cy="130260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936969"/>
            <a:ext cx="1759674" cy="155399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86" y="936969"/>
            <a:ext cx="1759674" cy="155399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5" y="936969"/>
            <a:ext cx="1759674" cy="105123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2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with语句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94176" y="959831"/>
            <a:ext cx="1668264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下面是一个使用 WITH 子句实现查询的例子，可以查询所有参加过项目 p1 和 p2 的员工：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2033906"/>
            <a:ext cx="1759674" cy="3290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WITH project_p1_p2 AS (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 empid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FROM workson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WHERE proid IN ('p1', 'p2')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GROUP BY empid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HAVING COUNT(DISTINCT proid) = 2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empid IN (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 empid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FROM project_p1_p2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2719498" y="959831"/>
            <a:ext cx="1668262" cy="150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首先使用 WITH 子句定义了一个名为 project_p1_p2 的临时视图，该视图用于获取参加了项目 p1 和 p2 的员工的 ID。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253667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844818" y="959831"/>
            <a:ext cx="1668262" cy="150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在视图中使用了一个 GROUP BY 语句，将 workson 表按 empid 分组，并使用 HAVING 子句筛选出仅参加了项目 p1 和 p2 的员工。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253667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970138" y="959831"/>
            <a:ext cx="1668262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最后在 SELECT 语句中使用了 IN 运算符，查询 employee 表中 empid 在 project_p1_p2 视图中的员工。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2285291"/>
            <a:ext cx="1759674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注意，这里使用了 DISTINCT 子句去重，因为一个员工可能会在同一项目中担任多个职责，而被重复计算。</a:t>
            </a:r>
            <a:endParaRPr lang="en-US" sz="99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199408"/>
            <a:ext cx="68558" cy="685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0"/>
            <a:ext cx="3839290" cy="1782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关系型数据库中，多表笛卡尔积是指对多个表进行联接操作，将每个表中的每一行都与另外两个表中的所有行进行匹配，返回的结果是三个表的所有组合。如果三个表分别有$m_1$，$m_2$和$m_3$行，则三表笛卡尔积的结果将包含$m_1 * m_2 * m_3$行。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2056762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68410" y="3107995"/>
            <a:ext cx="3336526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通过一个例子来说明三表笛卡尔积的概念。假设有三个表`TableA`、`TableB`和`TableC`，每个表都包含两列，表中的数据如下所示：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868410" y="3862143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325460"/>
            <a:ext cx="2439763" cy="180539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325460"/>
            <a:ext cx="2439763" cy="205676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325460"/>
            <a:ext cx="2439763" cy="25595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2"/>
            <a:ext cx="8409873" cy="297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 EXISTS 语句的示例，用于查询所有参加过项目 p1 的员工的信息：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348305"/>
            <a:ext cx="2348350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 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EXISTS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FROM workson w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WHERE w.empid = e.empid AND w.proid = 'p1'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3930706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348305"/>
            <a:ext cx="2348350" cy="2011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该查询语句中，外层 SELECT 语句用于查询 employee 表中的所有员工信息，而内层 SELECT 语句则用于查询参加项目 p1 的员工。关键字 EXISTS 表示判断内层 SELECT 语句中是否存在符合条件的记录，如果存在，则返回外层 SELECT 语句中对应的记录。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3427937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348305"/>
            <a:ext cx="2348350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在内层 SELECT 语句中，使用了 WHERE 子句筛选出 empid 与 p1 匹配的工作记录。因此，如果某个员工参加了项目 p1，那么内层 SELECT 语句会返回 1，外层 SELECT 语句就会将该员工的信息返回给用户。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3176552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437085"/>
            <a:ext cx="3656466" cy="140316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437085"/>
            <a:ext cx="3656466" cy="140316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548477"/>
            <a:ext cx="3656466" cy="266008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548477"/>
            <a:ext cx="3656466" cy="266008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1"/>
          <p:cNvSpPr/>
          <p:nvPr/>
        </p:nvSpPr>
        <p:spPr>
          <a:xfrm>
            <a:off x="365646" y="27424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708446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使用 UNION 语句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empid, empname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age &gt;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UNION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empid, empname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sex = '女';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0166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708446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使用 UNION ALL 语句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empid, empname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age &gt; 30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UNION ALL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empid, empname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sex = '女';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0166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597054"/>
            <a:ext cx="3272537" cy="100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这里使用了 employee 表作为示例数据表，第一个 SELECT 语句查询了所有年龄大于 30 岁的员工的 empid 和 empname，第二个 SELECT 语句查询了所有性别为女的员工的 empid 和 empname。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6482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597054"/>
            <a:ext cx="3272537" cy="754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UNION 语句将两个查询结果合并成一个结果集，并去重。而 UNION ALL 语句则不会去重，保留所有行。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3968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238843"/>
            <a:ext cx="68558" cy="6856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090658"/>
            <a:ext cx="68558" cy="6856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622553"/>
            <a:ext cx="68558" cy="6855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2"/>
            <a:ext cx="3839290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 中的 RANK() 函数是一种窗口函数（Window Function），用于计算每一行的排名。RANK() 函数的使用方法如下：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1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868410" y="1531154"/>
            <a:ext cx="3336526" cy="150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RANK() OVER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[PARTITION BY partition_expression, ... 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ORDER BY sort_expression [ASC | DESC], 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868410" y="3039428"/>
            <a:ext cx="3336526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其中，`PARTITION BY` 子句是可选的，它将查询结果划分为不同的分区，每个分区内单独进行排名；`ORDER BY` 子句则是必选的，它用于指定排序的列和排序方式。RANK() 函数的返回值是整数，表示每行的排名。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868410" y="3999259"/>
            <a:ext cx="3336526" cy="2011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以题目中的 `employee` 表为例，假设要计算每个部门内员工的排名，可以使用以下 SQL 语句：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empid, empname, age, sex, depid, RANK() OVER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(PARTITION BY depid ORDER BY age DESC) AS rk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868410" y="6010303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868410" y="6147427"/>
            <a:ext cx="3336526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以上 SQL 语句会计算每个部门内员工的年龄排名，并将结果以 `rank` 列的形式返回。其中，`PARTITION BY depid` 子句将查询结果按照 `depid` 列进行分区，每个分区内单独进行排名；`ORDER BY age DESC` 子句则指定以 `age` 列为排序依据，按照降序排列。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868410" y="7655718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479184"/>
            <a:ext cx="68558" cy="68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216738"/>
            <a:ext cx="68558" cy="6855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9"/>
            <a:ext cx="3839290" cy="1485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要计算 `project` 表中每个项目的预算排名，可以使用 RANK() 函数和窗口函数来实现。以下是一个 SQL 查询语句，它会计算每个项目的预算排名并将结果按照排名升序排序：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759693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868410" y="2125322"/>
            <a:ext cx="3336526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proid, projectname, budget, catid, RANK() OVER (ORDER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BY budget ASC) AS budget_rank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868410" y="3633614"/>
            <a:ext cx="3336526" cy="617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其中，`ORDER BY budget ASC` 子句指定了按照预算升序排列，因此 RANK() 函数返回的排名越小，说明该项目的预算越低。</a:t>
            </a:r>
            <a:endParaRPr lang="en-US" sz="997" dirty="0"/>
          </a:p>
        </p:txBody>
      </p:sp>
      <p:sp>
        <p:nvSpPr>
          <p:cNvPr id="9" name="Text 4"/>
          <p:cNvSpPr/>
          <p:nvPr/>
        </p:nvSpPr>
        <p:spPr>
          <a:xfrm>
            <a:off x="868410" y="4387768"/>
            <a:ext cx="3336526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可以看到，该查询语句计算了每个项目的预算排名，并将排名按照升序排序。如果需要按照降序排序，只需将 `ORDER BY` 子句中的 `ASC` 改为 `DESC` 即可。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868410" y="5393290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969" y="2959461"/>
            <a:ext cx="5713228" cy="13711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05" y="2753767"/>
            <a:ext cx="34280" cy="4570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86" y="1085506"/>
            <a:ext cx="914116" cy="9141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80" y="2753767"/>
            <a:ext cx="34280" cy="45705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64" y="1085506"/>
            <a:ext cx="914116" cy="91411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2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MySQL 中，RANK()、DENSE_RANK() 和 ROW_NUMBER() 都是窗口函数，用于为查询结果中的每一行生成一个唯一的编号，它们之间的区别在于：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3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1713969" y="3096567"/>
            <a:ext cx="5713228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RANK() 函数：计算排名时，如果出现重复值，则跳过重复值并返回相同的排名。</a:t>
            </a:r>
            <a:endParaRPr lang="en-US" sz="1631" dirty="0"/>
          </a:p>
        </p:txBody>
      </p:sp>
      <p:sp>
        <p:nvSpPr>
          <p:cNvPr id="10" name="Text 3"/>
          <p:cNvSpPr/>
          <p:nvPr/>
        </p:nvSpPr>
        <p:spPr>
          <a:xfrm>
            <a:off x="1713969" y="3690736"/>
            <a:ext cx="5713228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1142647" y="1908214"/>
            <a:ext cx="2742349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DENSE_RANK() 函数：计算排名时，如果出现重复值，则不跳过重复值，直接返回相同的排名。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1142647" y="2662368"/>
            <a:ext cx="274234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5256169" y="1908214"/>
            <a:ext cx="2742349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ROW_NUMBER() 函数：为查询结果中的每一行生成一个唯一的编号，不计算排名。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5256169" y="2662368"/>
            <a:ext cx="274234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5041349"/>
            <a:ext cx="3656466" cy="11517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655507"/>
            <a:ext cx="3656466" cy="215731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655507"/>
            <a:ext cx="3656466" cy="215731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548469"/>
            <a:ext cx="3656466" cy="187850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548469"/>
            <a:ext cx="3656466" cy="187850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708438"/>
            <a:ext cx="3272537" cy="251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使用JOIN语句实现笛卡尔积多表查询：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1005528"/>
            <a:ext cx="3272537" cy="1229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JOIN table2 ON table1.id = table2.id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JOIN table3 ON table2.id = table3.id;</a:t>
            </a:r>
            <a:endParaRPr lang="en-US" sz="997" dirty="0"/>
          </a:p>
        </p:txBody>
      </p:sp>
      <p:sp>
        <p:nvSpPr>
          <p:cNvPr id="11" name="Text 4"/>
          <p:cNvSpPr/>
          <p:nvPr/>
        </p:nvSpPr>
        <p:spPr>
          <a:xfrm>
            <a:off x="4945371" y="708438"/>
            <a:ext cx="3272537" cy="251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使用WHERE子句实现笛卡尔积多表查询：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1005528"/>
            <a:ext cx="3272537" cy="973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table1, table2, table3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table1.id = table2.id AND table2.id = table3.id;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923258" y="2815478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在上述两个样例中，分别使用JOIN和WHERE子句实现了三个表的笛卡尔积多表查询。它们的查询结果相同，都返回了三个表的所有组合。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36153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815478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不过，它们之间的区别在于，JOIN子句更加直观和易读，能够清晰地表示出表之间的关系，而且可以使用不同类型的JOIN操作（如INNER JOIN、LEFT JOIN、RIGHT JOIN等），更加灵活。而WHERE子句则更加简洁，适用于查询条件较为简单的情况，但在查询条件较为复杂的情况下，可能会出现语义模糊或者难以理解的情况。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462085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5201321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因此，虽然JOIN和WHERE子句可以等价使用，但在实际的使用中，应该根据实际情况和查询需求选择更加合适的方式。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600117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2180170"/>
            <a:ext cx="3656466" cy="21573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180170"/>
            <a:ext cx="3656466" cy="215731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548471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548471"/>
            <a:ext cx="3656466" cy="14031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1"/>
          <p:cNvSpPr/>
          <p:nvPr/>
        </p:nvSpPr>
        <p:spPr>
          <a:xfrm>
            <a:off x="365646" y="27423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708440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查询所有项目的名称、所属种类名称和预算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p.projectname, c.catname, p.budget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 p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JOIN category c ON p.catid = c.catid;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17596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708440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使用JOIN语句，将project表和category表连接起来，连接条件是两个表的catid字段相等。 查询结果包括所有项目的名称、所属种类名称和预算。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1508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234013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输出每一个员工对应的部门的多表查询语句：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e.empid, e.empname, d.depname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 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JOIN department d ON e.depid = d.depid;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36427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2340139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使用JOIN语句，将employee表和department表连接起来，连接条件是之间的关联字段，即employee表的depid字段和department表的depid字段相等。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查询结果包括每一个员工对应的部门，其中包括员工的编号、姓名和所属部门的名称。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14551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790927"/>
            <a:ext cx="3656466" cy="313999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790927"/>
            <a:ext cx="3656466" cy="313999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441975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441975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关系型数据库中，连接是指根据两个或多个表中的某些共同字段，将这些表中的记录合并成一个新的结果集。常见的连接类型有内连接、左外连接和右外连接。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内连接（inner join）：内连接是指只返回两个表中共有的记录，即符合连接条件的记录。内连接可以显示或者隐式进行。显示的内连接是通过关键字INNER JOIN或者JOIN进行的，隐式内连接则是省略INNER JOIN或者JOIN的写法。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605233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示例：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显示内连接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 INNER JOIN table2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ON table1.column_name = table2.column_name;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隐式内连接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table1, table2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table1.column_name = table2.column_name;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左外连接（left outer join）：左外连接是指返回左表中所有记录以及右表中符合连接条件的记录。如果右表中没有符合连接条件的记录，则用NULL值来填充右表的字段。左外连接使用LEFT JOIN或者LEFT OUTER JOIN关键字进行连接。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605233"/>
            <a:ext cx="3272537" cy="1485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示例：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 LEFT JOIN table2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ON table1.column_name = table2.column_name;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923258" y="595089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右外连接（right outer join）：右外连接是指返回右表中所有记录以及左表中符合连接条件的记录。如果左表中没有符合连接条件的记录，则用NULL值来填充左表的字段。右外连接使用RIGHT JOIN或者RIGHT OUTER JOIN关键字进行连接。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7253513"/>
            <a:ext cx="3272537" cy="1485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示例：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table1 RIGHT JOIN table2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ON table1.column_name = table2.column_name;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4945371" y="595089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有些数据库支持全连接（full join），也称为全外连接（full outer join）。全连接是左外连接和右外连接的结合，返回左表中所有记录和右表中所有记录，如果某个表中没有匹配的记录，则用 NULL 值填充该表的字段。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253513"/>
            <a:ext cx="3272537" cy="617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然而，并不是所有的关系型数据库都支持全连接。例如，MySQL 不支持全连接，但是可以通过左外连接和右外连接的结合模拟实现全连接。</a:t>
            </a:r>
            <a:endParaRPr lang="en-US" sz="99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459933"/>
            <a:ext cx="3656466" cy="299830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459933"/>
            <a:ext cx="3656466" cy="299830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238584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238584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自连接是指在同一表中，通过关联不同的表别名来实现表与自身的连接操作。=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查询与员工“李飞”在同一个部门的其他员工姓名的 SQL 查询语句为：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1554001"/>
            <a:ext cx="3272537" cy="1485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e2.empname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 e1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INNER JOIN employee e2 ON e1.depid = e2.depid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e1.empname = '李飞' AND e2.empname != '李飞';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以上 SQL 查询语句中，表 `employee` 通过别名 `e1` 和 `e2` 自连接了两次，`e1` 表示员工“李飞”，`e2` 表示其他在同一部门的员工。通过将两个表连接在一起，即可实现查询出所有与“李飞”在同一个部门的其他员工的姓名。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3081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619902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在这个表中，MANAGER_ID列是自连接列，因为它引用了该表中的另一行。以下是创建自连接的语句：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419751"/>
            <a:ext cx="3272537" cy="1846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e1.EMPLOYEE_ID, e1.FIRST_NAME, e1.LAST_NAME,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e2.FIRST_NAME AS MANAGER_FIRST_NAME, e2.LAST_NAME AS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MANAGER_LAST_NAME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employees e1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LEFT JOIN employees e2 ON e1.MANAGER_ID = e2.EMPLOYEE_ID;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4945371" y="3619902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这个查询将返回一个员工列表，其中每个员工的上级经理的名字也包括在列表中。如果某个员工没有上级经理，则返回的结果集中将不会有该员工的行。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6711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1862515"/>
            <a:ext cx="639881" cy="6398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1862515"/>
            <a:ext cx="639881" cy="6398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1862515"/>
            <a:ext cx="639881" cy="6398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1862515"/>
            <a:ext cx="639881" cy="63987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子查询是指在一个查询语句中嵌套另一个完整的查询语句。子查询通常用于过滤和限制数据，也可以在一个查询中执行多个查询操作。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子查询可以分为以下几类：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502765" y="2593806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标量子查询（Scalar subquery）：返回一个单一的值，通常在SELECT语句中使用，作为表达式的一部分。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394212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628086" y="2593806"/>
            <a:ext cx="1759674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行子查询（Row subquery）：返回一行数据，通常在FROM子句中使用，作为一个虚拟表。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369074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753406" y="2593806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列子查询（Column subquery）：返回一列数据，通常在SELECT语句中使用，作为一个表达式的一部分。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394212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878726" y="2593806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子查询作为一张表（Subquery as a table）：子查询返回一张表，可以作为一个普通表在FROM子句中使用。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394212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标量子查询是指查询结果只返回一个单一的值，通常用在where子句中作为条件判断，返回的结果可以是数值、字符串、日期等类型。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1142646"/>
            <a:ext cx="840987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例如，查询和李飞同部门的员工信息，可以使用以下SQL语句：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1394030"/>
            <a:ext cx="8409873" cy="1485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depid = (SELECT depid FROM employee WHERE empname = '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飞')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7" name="Text 4"/>
          <p:cNvSpPr/>
          <p:nvPr/>
        </p:nvSpPr>
        <p:spPr>
          <a:xfrm>
            <a:off x="365646" y="3107999"/>
            <a:ext cx="840987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6A4C9C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另一个类似的标量子查询示例，例如，查询预算最大的项目信息：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3359379"/>
            <a:ext cx="8409873" cy="1229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budget = (SELECT MAX(budget) FROM project)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2023-05-29T08:15:48Z</dcterms:created>
  <dcterms:modified xsi:type="dcterms:W3CDTF">2023-05-29T08:15:48Z</dcterms:modified>
</cp:coreProperties>
</file>