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notesMasterIdLst>
    <p:notesMasterId r:id="rId31"/>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slideLayout" Target="../slideLayouts/slideLayout1.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image" Target="../media/image-12-6.png"/><Relationship Id="rId7" Type="http://schemas.openxmlformats.org/officeDocument/2006/relationships/image" Target="../media/image-12-7.png"/><Relationship Id="rId8" Type="http://schemas.openxmlformats.org/officeDocument/2006/relationships/image" Target="../media/image-12-8.png"/><Relationship Id="rId9" Type="http://schemas.openxmlformats.org/officeDocument/2006/relationships/image" Target="../media/image-12-9.png"/><Relationship Id="rId10" Type="http://schemas.openxmlformats.org/officeDocument/2006/relationships/slideLayout" Target="../slideLayouts/slideLayout1.xml"/><Relationship Id="rId11"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slideLayout" Target="../slideLayouts/slideLayout1.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slideLayout" Target="../slideLayouts/slideLayout1.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slideLayout" Target="../slideLayouts/slideLayout1.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image" Target="../media/image-17-4.png"/><Relationship Id="rId5" Type="http://schemas.openxmlformats.org/officeDocument/2006/relationships/slideLayout" Target="../slideLayouts/slideLayout1.xml"/><Relationship Id="rId6"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slideLayout" Target="../slideLayouts/slideLayout1.xml"/><Relationship Id="rId6"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slideLayout" Target="../slideLayouts/slideLayout1.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slideLayout" Target="../slideLayouts/slideLayout1.xml"/><Relationship Id="rId5"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slideLayout" Target="../slideLayouts/slideLayout1.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image" Target="../media/image-22-4.png"/><Relationship Id="rId5" Type="http://schemas.openxmlformats.org/officeDocument/2006/relationships/image" Target="../media/image-22-5.png"/><Relationship Id="rId6" Type="http://schemas.openxmlformats.org/officeDocument/2006/relationships/image" Target="../media/image-22-6.png"/><Relationship Id="rId7" Type="http://schemas.openxmlformats.org/officeDocument/2006/relationships/image" Target="../media/image-22-7.png"/><Relationship Id="rId8" Type="http://schemas.openxmlformats.org/officeDocument/2006/relationships/image" Target="../media/image-22-8.png"/><Relationship Id="rId9" Type="http://schemas.openxmlformats.org/officeDocument/2006/relationships/image" Target="../media/image-22-9.png"/><Relationship Id="rId10" Type="http://schemas.openxmlformats.org/officeDocument/2006/relationships/slideLayout" Target="../slideLayouts/slideLayout1.xml"/><Relationship Id="rId11"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image" Target="../media/image-23-2.png"/><Relationship Id="rId3" Type="http://schemas.openxmlformats.org/officeDocument/2006/relationships/image" Target="../media/image-23-3.png"/><Relationship Id="rId4" Type="http://schemas.openxmlformats.org/officeDocument/2006/relationships/image" Target="../media/image-23-4.png"/><Relationship Id="rId5" Type="http://schemas.openxmlformats.org/officeDocument/2006/relationships/slideLayout" Target="../slideLayouts/slideLayout1.xml"/><Relationship Id="rId6"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image" Target="../media/image-24-2.png"/><Relationship Id="rId3" Type="http://schemas.openxmlformats.org/officeDocument/2006/relationships/image" Target="../media/image-24-3.png"/><Relationship Id="rId4" Type="http://schemas.openxmlformats.org/officeDocument/2006/relationships/image" Target="../media/image-24-4.png"/><Relationship Id="rId5" Type="http://schemas.openxmlformats.org/officeDocument/2006/relationships/slideLayout" Target="../slideLayouts/slideLayout1.xml"/><Relationship Id="rId6"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image" Target="../media/image-25-2.png"/><Relationship Id="rId3" Type="http://schemas.openxmlformats.org/officeDocument/2006/relationships/image" Target="../media/image-25-3.png"/><Relationship Id="rId4" Type="http://schemas.openxmlformats.org/officeDocument/2006/relationships/slideLayout" Target="../slideLayouts/slideLayout1.xml"/><Relationship Id="rId5"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image" Target="../media/image-26-2.png"/><Relationship Id="rId3" Type="http://schemas.openxmlformats.org/officeDocument/2006/relationships/slideLayout" Target="../slideLayouts/slideLayout1.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image" Target="../media/image-27-2.png"/><Relationship Id="rId3" Type="http://schemas.openxmlformats.org/officeDocument/2006/relationships/slideLayout" Target="../slideLayouts/slideLayout1.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image" Target="../media/image-28-2.png"/><Relationship Id="rId3" Type="http://schemas.openxmlformats.org/officeDocument/2006/relationships/slideLayout" Target="../slideLayouts/slideLayout1.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9-1.png"/><Relationship Id="rId2" Type="http://schemas.openxmlformats.org/officeDocument/2006/relationships/image" Target="../media/image-29-2.png"/><Relationship Id="rId3" Type="http://schemas.openxmlformats.org/officeDocument/2006/relationships/image" Target="../media/image-29-3.png"/><Relationship Id="rId4" Type="http://schemas.openxmlformats.org/officeDocument/2006/relationships/slideLayout" Target="../slideLayouts/slideLayout1.xml"/><Relationship Id="rId5"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slideLayout" Target="../slideLayouts/slideLayout1.xml"/><Relationship Id="rId9"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slideLayout" Target="../slideLayouts/slideLayout1.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6334833"/>
            <a:ext cx="3656466" cy="1974484"/>
          </a:xfrm>
          <a:prstGeom prst="rect">
            <a:avLst/>
          </a:prstGeom>
        </p:spPr>
      </p:pic>
      <p:pic>
        <p:nvPicPr>
          <p:cNvPr id="3" name="Image 1" descr="preencoded.png">    </p:cNvPr>
          <p:cNvPicPr>
            <a:picLocks noChangeAspect="1"/>
          </p:cNvPicPr>
          <p:nvPr/>
        </p:nvPicPr>
        <p:blipFill>
          <a:blip r:embed="rId2"/>
          <a:stretch>
            <a:fillRect/>
          </a:stretch>
        </p:blipFill>
        <p:spPr>
          <a:xfrm>
            <a:off x="4753406" y="4703132"/>
            <a:ext cx="3656466" cy="1403175"/>
          </a:xfrm>
          <a:prstGeom prst="rect">
            <a:avLst/>
          </a:prstGeom>
        </p:spPr>
      </p:pic>
      <p:pic>
        <p:nvPicPr>
          <p:cNvPr id="4" name="Image 2" descr="preencoded.png">    </p:cNvPr>
          <p:cNvPicPr>
            <a:picLocks noChangeAspect="1"/>
          </p:cNvPicPr>
          <p:nvPr/>
        </p:nvPicPr>
        <p:blipFill>
          <a:blip r:embed="rId3"/>
          <a:stretch>
            <a:fillRect/>
          </a:stretch>
        </p:blipFill>
        <p:spPr>
          <a:xfrm>
            <a:off x="731295" y="4703132"/>
            <a:ext cx="3656466" cy="1403175"/>
          </a:xfrm>
          <a:prstGeom prst="rect">
            <a:avLst/>
          </a:prstGeom>
        </p:spPr>
      </p:pic>
      <p:pic>
        <p:nvPicPr>
          <p:cNvPr id="5" name="Image 3" descr="preencoded.png">    </p:cNvPr>
          <p:cNvPicPr>
            <a:picLocks noChangeAspect="1"/>
          </p:cNvPicPr>
          <p:nvPr/>
        </p:nvPicPr>
        <p:blipFill>
          <a:blip r:embed="rId4"/>
          <a:stretch>
            <a:fillRect/>
          </a:stretch>
        </p:blipFill>
        <p:spPr>
          <a:xfrm>
            <a:off x="4753406" y="3071439"/>
            <a:ext cx="3656466" cy="1403162"/>
          </a:xfrm>
          <a:prstGeom prst="rect">
            <a:avLst/>
          </a:prstGeom>
        </p:spPr>
      </p:pic>
      <p:pic>
        <p:nvPicPr>
          <p:cNvPr id="6" name="Image 4" descr="preencoded.png">    </p:cNvPr>
          <p:cNvPicPr>
            <a:picLocks noChangeAspect="1"/>
          </p:cNvPicPr>
          <p:nvPr/>
        </p:nvPicPr>
        <p:blipFill>
          <a:blip r:embed="rId5"/>
          <a:stretch>
            <a:fillRect/>
          </a:stretch>
        </p:blipFill>
        <p:spPr>
          <a:xfrm>
            <a:off x="731295" y="3071439"/>
            <a:ext cx="3656466" cy="1403162"/>
          </a:xfrm>
          <a:prstGeom prst="rect">
            <a:avLst/>
          </a:prstGeom>
        </p:spPr>
      </p:pic>
      <p:pic>
        <p:nvPicPr>
          <p:cNvPr id="7" name="Image 5" descr="preencoded.png">    </p:cNvPr>
          <p:cNvPicPr>
            <a:picLocks noChangeAspect="1"/>
          </p:cNvPicPr>
          <p:nvPr/>
        </p:nvPicPr>
        <p:blipFill>
          <a:blip r:embed="rId6"/>
          <a:stretch>
            <a:fillRect/>
          </a:stretch>
        </p:blipFill>
        <p:spPr>
          <a:xfrm>
            <a:off x="4753406" y="1439738"/>
            <a:ext cx="3656466" cy="1403175"/>
          </a:xfrm>
          <a:prstGeom prst="rect">
            <a:avLst/>
          </a:prstGeom>
        </p:spPr>
      </p:pic>
      <p:pic>
        <p:nvPicPr>
          <p:cNvPr id="8" name="Image 6" descr="preencoded.png">    </p:cNvPr>
          <p:cNvPicPr>
            <a:picLocks noChangeAspect="1"/>
          </p:cNvPicPr>
          <p:nvPr/>
        </p:nvPicPr>
        <p:blipFill>
          <a:blip r:embed="rId7"/>
          <a:stretch>
            <a:fillRect/>
          </a:stretch>
        </p:blipFill>
        <p:spPr>
          <a:xfrm>
            <a:off x="731295" y="1439738"/>
            <a:ext cx="3656466" cy="1403175"/>
          </a:xfrm>
          <a:prstGeom prst="rect">
            <a:avLst/>
          </a:prstGeom>
        </p:spPr>
      </p:pic>
      <p:sp>
        <p:nvSpPr>
          <p:cNvPr id="9" name="Text 0"/>
          <p:cNvSpPr/>
          <p:nvPr/>
        </p:nvSpPr>
        <p:spPr>
          <a:xfrm>
            <a:off x="365646" y="228539"/>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ySQL中的视图（View）是一种虚拟的表，它不是物理上存在的表，而是基于一个或多个表的查询结果的逻辑表。视图可以像普通的表一样查询和使用，但它们不存储任何数据，而是通过定义视图的查询来动态地生成数据。下面是关于MySQL视图的一些要点：</a:t>
            </a:r>
            <a:endParaRPr lang="en-US" sz="1631" dirty="0"/>
          </a:p>
        </p:txBody>
      </p:sp>
      <p:sp>
        <p:nvSpPr>
          <p:cNvPr id="10" name="Text 1"/>
          <p:cNvSpPr/>
          <p:nvPr/>
        </p:nvSpPr>
        <p:spPr>
          <a:xfrm>
            <a:off x="365646" y="1165508"/>
            <a:ext cx="8409873" cy="0"/>
          </a:xfrm>
          <a:prstGeom prst="rect">
            <a:avLst/>
          </a:prstGeom>
          <a:noFill/>
          <a:ln/>
        </p:spPr>
        <p:txBody>
          <a:bodyPr wrap="square" lIns="0" tIns="0" rIns="0" bIns="0" rtlCol="0" anchor="t"/>
          <a:lstStyle/>
          <a:p>
            <a:endParaRPr lang="en-US" dirty="0"/>
          </a:p>
        </p:txBody>
      </p:sp>
      <p:sp>
        <p:nvSpPr>
          <p:cNvPr id="11" name="Text 2"/>
          <p:cNvSpPr/>
          <p:nvPr/>
        </p:nvSpPr>
        <p:spPr>
          <a:xfrm>
            <a:off x="923258" y="1599707"/>
            <a:ext cx="3272537"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视图是基于查询的：视图是基于一个或多个表的查询结果，因此在创建视图时需要定义一个 SELECT 查询语句。</a:t>
            </a:r>
            <a:endParaRPr lang="en-US" sz="1178" dirty="0"/>
          </a:p>
        </p:txBody>
      </p:sp>
      <p:sp>
        <p:nvSpPr>
          <p:cNvPr id="12" name="Text 3"/>
          <p:cNvSpPr/>
          <p:nvPr/>
        </p:nvSpPr>
        <p:spPr>
          <a:xfrm>
            <a:off x="923258" y="2399561"/>
            <a:ext cx="3272537" cy="0"/>
          </a:xfrm>
          <a:prstGeom prst="rect">
            <a:avLst/>
          </a:prstGeom>
          <a:noFill/>
          <a:ln/>
        </p:spPr>
        <p:txBody>
          <a:bodyPr wrap="square" lIns="0" tIns="0" rIns="0" bIns="0" rtlCol="0" anchor="t"/>
          <a:lstStyle/>
          <a:p>
            <a:endParaRPr lang="en-US" dirty="0"/>
          </a:p>
        </p:txBody>
      </p:sp>
      <p:sp>
        <p:nvSpPr>
          <p:cNvPr id="13" name="Text 4"/>
          <p:cNvSpPr/>
          <p:nvPr/>
        </p:nvSpPr>
        <p:spPr>
          <a:xfrm>
            <a:off x="4945371" y="1599707"/>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视图是虚拟的：视图本身不存储任何数据，而是通过查询视图的 SELECT 语句来动态地生成数据。这意味着当底层表的数据发生变化时，视图的数据也会随之变化。</a:t>
            </a:r>
            <a:endParaRPr lang="en-US" sz="1178" dirty="0"/>
          </a:p>
        </p:txBody>
      </p:sp>
      <p:sp>
        <p:nvSpPr>
          <p:cNvPr id="14" name="Text 5"/>
          <p:cNvSpPr/>
          <p:nvPr/>
        </p:nvSpPr>
        <p:spPr>
          <a:xfrm>
            <a:off x="4945371" y="2650946"/>
            <a:ext cx="3272537" cy="0"/>
          </a:xfrm>
          <a:prstGeom prst="rect">
            <a:avLst/>
          </a:prstGeom>
          <a:noFill/>
          <a:ln/>
        </p:spPr>
        <p:txBody>
          <a:bodyPr wrap="square" lIns="0" tIns="0" rIns="0" bIns="0" rtlCol="0" anchor="t"/>
          <a:lstStyle/>
          <a:p>
            <a:endParaRPr lang="en-US" dirty="0"/>
          </a:p>
        </p:txBody>
      </p:sp>
      <p:sp>
        <p:nvSpPr>
          <p:cNvPr id="15" name="Text 6"/>
          <p:cNvSpPr/>
          <p:nvPr/>
        </p:nvSpPr>
        <p:spPr>
          <a:xfrm>
            <a:off x="923258" y="3231417"/>
            <a:ext cx="3272537"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视图可以简化复杂的查询：使用视图可以将复杂的查询封装在一个简单的名称下，这样可以方便地重用查询逻辑，同时可以减少输入和避免出错。</a:t>
            </a:r>
            <a:endParaRPr lang="en-US" sz="1178" dirty="0"/>
          </a:p>
        </p:txBody>
      </p:sp>
      <p:sp>
        <p:nvSpPr>
          <p:cNvPr id="16" name="Text 7"/>
          <p:cNvSpPr/>
          <p:nvPr/>
        </p:nvSpPr>
        <p:spPr>
          <a:xfrm>
            <a:off x="923258" y="4031262"/>
            <a:ext cx="3272537" cy="0"/>
          </a:xfrm>
          <a:prstGeom prst="rect">
            <a:avLst/>
          </a:prstGeom>
          <a:noFill/>
          <a:ln/>
        </p:spPr>
        <p:txBody>
          <a:bodyPr wrap="square" lIns="0" tIns="0" rIns="0" bIns="0" rtlCol="0" anchor="t"/>
          <a:lstStyle/>
          <a:p>
            <a:endParaRPr lang="en-US" dirty="0"/>
          </a:p>
        </p:txBody>
      </p:sp>
      <p:sp>
        <p:nvSpPr>
          <p:cNvPr id="17" name="Text 8"/>
          <p:cNvSpPr/>
          <p:nvPr/>
        </p:nvSpPr>
        <p:spPr>
          <a:xfrm>
            <a:off x="4945371" y="3231417"/>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视图可以加强数据的安全性：使用视图可以控制用户访问表的方式，限制他们能够查看和更改的数据。例如，可以创建一个只显示某些列的视图，以确保敏感数据不被意外泄露。</a:t>
            </a:r>
            <a:endParaRPr lang="en-US" sz="1178" dirty="0"/>
          </a:p>
        </p:txBody>
      </p:sp>
      <p:sp>
        <p:nvSpPr>
          <p:cNvPr id="18" name="Text 9"/>
          <p:cNvSpPr/>
          <p:nvPr/>
        </p:nvSpPr>
        <p:spPr>
          <a:xfrm>
            <a:off x="4945371" y="4282638"/>
            <a:ext cx="3272537" cy="0"/>
          </a:xfrm>
          <a:prstGeom prst="rect">
            <a:avLst/>
          </a:prstGeom>
          <a:noFill/>
          <a:ln/>
        </p:spPr>
        <p:txBody>
          <a:bodyPr wrap="square" lIns="0" tIns="0" rIns="0" bIns="0" rtlCol="0" anchor="t"/>
          <a:lstStyle/>
          <a:p>
            <a:endParaRPr lang="en-US" dirty="0"/>
          </a:p>
        </p:txBody>
      </p:sp>
      <p:sp>
        <p:nvSpPr>
          <p:cNvPr id="19" name="Text 10"/>
          <p:cNvSpPr/>
          <p:nvPr/>
        </p:nvSpPr>
        <p:spPr>
          <a:xfrm>
            <a:off x="923258" y="4863101"/>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视图可以被更新：在某些情况下，可以通过视图更新表的数据。如果视图定义了一个单表或多表的查询，并且满足一些条件，那么就可以通过更新视图来更新底层表的数据。</a:t>
            </a:r>
            <a:endParaRPr lang="en-US" sz="1178" dirty="0"/>
          </a:p>
        </p:txBody>
      </p:sp>
      <p:sp>
        <p:nvSpPr>
          <p:cNvPr id="20" name="Text 11"/>
          <p:cNvSpPr/>
          <p:nvPr/>
        </p:nvSpPr>
        <p:spPr>
          <a:xfrm>
            <a:off x="923258" y="5914339"/>
            <a:ext cx="3272537" cy="0"/>
          </a:xfrm>
          <a:prstGeom prst="rect">
            <a:avLst/>
          </a:prstGeom>
          <a:noFill/>
          <a:ln/>
        </p:spPr>
        <p:txBody>
          <a:bodyPr wrap="square" lIns="0" tIns="0" rIns="0" bIns="0" rtlCol="0" anchor="t"/>
          <a:lstStyle/>
          <a:p>
            <a:endParaRPr lang="en-US" dirty="0"/>
          </a:p>
        </p:txBody>
      </p:sp>
      <p:sp>
        <p:nvSpPr>
          <p:cNvPr id="21" name="Text 12"/>
          <p:cNvSpPr/>
          <p:nvPr/>
        </p:nvSpPr>
        <p:spPr>
          <a:xfrm>
            <a:off x="4945371" y="4863101"/>
            <a:ext cx="3272537" cy="50277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视图可以包含其他视图：在创建视图时，可以使用其他视图来组成复杂的查询逻辑。</a:t>
            </a:r>
            <a:endParaRPr lang="en-US" sz="1178" dirty="0"/>
          </a:p>
        </p:txBody>
      </p:sp>
      <p:sp>
        <p:nvSpPr>
          <p:cNvPr id="22" name="Text 13"/>
          <p:cNvSpPr/>
          <p:nvPr/>
        </p:nvSpPr>
        <p:spPr>
          <a:xfrm>
            <a:off x="4945371" y="5411570"/>
            <a:ext cx="3272537" cy="0"/>
          </a:xfrm>
          <a:prstGeom prst="rect">
            <a:avLst/>
          </a:prstGeom>
          <a:noFill/>
          <a:ln/>
        </p:spPr>
        <p:txBody>
          <a:bodyPr wrap="square" lIns="0" tIns="0" rIns="0" bIns="0" rtlCol="0" anchor="t"/>
          <a:lstStyle/>
          <a:p>
            <a:endParaRPr lang="en-US" dirty="0"/>
          </a:p>
        </p:txBody>
      </p:sp>
      <p:sp>
        <p:nvSpPr>
          <p:cNvPr id="23" name="Text 14"/>
          <p:cNvSpPr/>
          <p:nvPr/>
        </p:nvSpPr>
        <p:spPr>
          <a:xfrm>
            <a:off x="923258" y="6494810"/>
            <a:ext cx="3272537"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视图有一些限制：视图不能包含 ORDER BY 子句、LIMIT 子句和 UNION 子句，也不能使用临时表、存储过程和用户定义函数。</a:t>
            </a:r>
            <a:endParaRPr lang="en-US" sz="1178" dirty="0"/>
          </a:p>
        </p:txBody>
      </p:sp>
      <p:sp>
        <p:nvSpPr>
          <p:cNvPr id="24" name="Text 15"/>
          <p:cNvSpPr/>
          <p:nvPr/>
        </p:nvSpPr>
        <p:spPr>
          <a:xfrm>
            <a:off x="923258" y="7294664"/>
            <a:ext cx="3272537" cy="822694"/>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总之，MySQL中的视图是一种非常有用的工具，可以简化复杂的查询、提高数据的安全性和可维护性。在创建视图时需要注意一些限制，但是如果正确使用，视图可以提高查询的效率，并且更加方便地处理数据。</a:t>
            </a:r>
            <a:endParaRPr lang="en-US" sz="99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1702546"/>
            <a:ext cx="2439763" cy="1805384"/>
          </a:xfrm>
          <a:prstGeom prst="rect">
            <a:avLst/>
          </a:prstGeom>
        </p:spPr>
      </p:pic>
      <p:pic>
        <p:nvPicPr>
          <p:cNvPr id="3" name="Image 1" descr="preencoded.png">    </p:cNvPr>
          <p:cNvPicPr>
            <a:picLocks noChangeAspect="1"/>
          </p:cNvPicPr>
          <p:nvPr/>
        </p:nvPicPr>
        <p:blipFill>
          <a:blip r:embed="rId2"/>
          <a:stretch>
            <a:fillRect/>
          </a:stretch>
        </p:blipFill>
        <p:spPr>
          <a:xfrm>
            <a:off x="3350664" y="1702546"/>
            <a:ext cx="2439763" cy="297089"/>
          </a:xfrm>
          <a:prstGeom prst="rect">
            <a:avLst/>
          </a:prstGeom>
        </p:spPr>
      </p:pic>
      <p:pic>
        <p:nvPicPr>
          <p:cNvPr id="4" name="Image 2" descr="preencoded.png">    </p:cNvPr>
          <p:cNvPicPr>
            <a:picLocks noChangeAspect="1"/>
          </p:cNvPicPr>
          <p:nvPr/>
        </p:nvPicPr>
        <p:blipFill>
          <a:blip r:embed="rId3"/>
          <a:stretch>
            <a:fillRect/>
          </a:stretch>
        </p:blipFill>
        <p:spPr>
          <a:xfrm>
            <a:off x="516905" y="1702546"/>
            <a:ext cx="2439763" cy="1553999"/>
          </a:xfrm>
          <a:prstGeom prst="rect">
            <a:avLst/>
          </a:prstGeom>
        </p:spPr>
      </p:pic>
      <p:sp>
        <p:nvSpPr>
          <p:cNvPr id="5"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查看存储过程：</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1725400"/>
            <a:ext cx="2348350" cy="150828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使用SHOW PROCEDURE STATUS语句列出MySQL数据库中所有的存储过程。</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使用SHOW CREATE PROCEDURE my_procedure_name语句查看指定存储过程的定义。</a:t>
            </a:r>
            <a:endParaRPr lang="en-US" sz="1178" dirty="0"/>
          </a:p>
        </p:txBody>
      </p:sp>
      <p:sp>
        <p:nvSpPr>
          <p:cNvPr id="8" name="Text 3"/>
          <p:cNvSpPr/>
          <p:nvPr/>
        </p:nvSpPr>
        <p:spPr>
          <a:xfrm>
            <a:off x="516905" y="3302244"/>
            <a:ext cx="2439763" cy="0"/>
          </a:xfrm>
          <a:prstGeom prst="rect">
            <a:avLst/>
          </a:prstGeom>
          <a:noFill/>
          <a:ln/>
        </p:spPr>
        <p:txBody>
          <a:bodyPr wrap="square" lIns="0" tIns="0" rIns="0" bIns="0" rtlCol="0" anchor="t"/>
          <a:lstStyle/>
          <a:p>
            <a:endParaRPr lang="en-US" dirty="0"/>
          </a:p>
        </p:txBody>
      </p:sp>
      <p:sp>
        <p:nvSpPr>
          <p:cNvPr id="9" name="Text 4"/>
          <p:cNvSpPr/>
          <p:nvPr/>
        </p:nvSpPr>
        <p:spPr>
          <a:xfrm>
            <a:off x="3442078" y="1725400"/>
            <a:ext cx="1106866" cy="25137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调用存储过程：</a:t>
            </a:r>
            <a:endParaRPr lang="en-US" sz="1178" dirty="0"/>
          </a:p>
        </p:txBody>
      </p:sp>
      <p:sp>
        <p:nvSpPr>
          <p:cNvPr id="10" name="Text 5"/>
          <p:cNvSpPr/>
          <p:nvPr/>
        </p:nvSpPr>
        <p:spPr>
          <a:xfrm>
            <a:off x="3350664" y="2045338"/>
            <a:ext cx="2439763" cy="123406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使用CALL语句调用存储过程并传递参数。例如：</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CALL my_procedure_name(1, 'hello');</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存储过程的结果将在MySQL客户端上显示出来。</a:t>
            </a:r>
            <a:endParaRPr lang="en-US" sz="997" dirty="0"/>
          </a:p>
        </p:txBody>
      </p:sp>
      <p:sp>
        <p:nvSpPr>
          <p:cNvPr id="11" name="Text 6"/>
          <p:cNvSpPr/>
          <p:nvPr/>
        </p:nvSpPr>
        <p:spPr>
          <a:xfrm>
            <a:off x="6275840" y="1725400"/>
            <a:ext cx="2348350" cy="175967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使用DROP PROCEDURE语句删除存储过程。例如：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DROP PROCEDURE IF EXISTS my_procedure_name;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```使用IF EXISTS可以避免在存储过程不存在时发生错误。</a:t>
            </a:r>
            <a:endParaRPr lang="en-US" sz="1178" dirty="0"/>
          </a:p>
        </p:txBody>
      </p:sp>
      <p:sp>
        <p:nvSpPr>
          <p:cNvPr id="12" name="Text 7"/>
          <p:cNvSpPr/>
          <p:nvPr/>
        </p:nvSpPr>
        <p:spPr>
          <a:xfrm>
            <a:off x="6184426" y="3553629"/>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365646" y="2330990"/>
            <a:ext cx="8409873" cy="4410613"/>
          </a:xfrm>
          <a:prstGeom prst="rect">
            <a:avLst/>
          </a:prstGeom>
        </p:spPr>
      </p:pic>
      <p:sp>
        <p:nvSpPr>
          <p:cNvPr id="3" name="Text 0"/>
          <p:cNvSpPr/>
          <p:nvPr/>
        </p:nvSpPr>
        <p:spPr>
          <a:xfrm>
            <a:off x="365646" y="228522"/>
            <a:ext cx="8409873" cy="178252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当我们在创建存储过程时，存储过程中通常会包含多个 SQL 语句。由于在 SQL 语句中使用分号（;）来分隔每个语句，因此在存储过程中也会出现多个分号。为了避免与 CREATE PROCEDURE 语句中使用的分号混淆，我们可以使用 DELIMITER 语句来自定义一个新的结束符。在下面的例子中，我们使用 DELIMITER // 语句将结束符从分号（;）更改为双斜线（//）。在 CREATE PROCEDURE 语句中，我们使用 BEGIN 和 END 来定义存储过程的主体，并使用参数和局部变量来处理 SQL 语句。最后，我们使用 SELECT 语句来返回存储过程的结果。</a:t>
            </a:r>
            <a:endParaRPr lang="en-US" sz="1631" dirty="0"/>
          </a:p>
        </p:txBody>
      </p:sp>
      <p:sp>
        <p:nvSpPr>
          <p:cNvPr id="4" name="Text 1"/>
          <p:cNvSpPr/>
          <p:nvPr/>
        </p:nvSpPr>
        <p:spPr>
          <a:xfrm>
            <a:off x="365646" y="2056760"/>
            <a:ext cx="8409873" cy="0"/>
          </a:xfrm>
          <a:prstGeom prst="rect">
            <a:avLst/>
          </a:prstGeom>
          <a:noFill/>
          <a:ln/>
        </p:spPr>
        <p:txBody>
          <a:bodyPr wrap="square" lIns="0" tIns="0" rIns="0" bIns="0" rtlCol="0" anchor="t"/>
          <a:lstStyle/>
          <a:p>
            <a:endParaRPr lang="en-US" dirty="0"/>
          </a:p>
        </p:txBody>
      </p:sp>
      <p:sp>
        <p:nvSpPr>
          <p:cNvPr id="5" name="Text 2"/>
          <p:cNvSpPr/>
          <p:nvPr/>
        </p:nvSpPr>
        <p:spPr>
          <a:xfrm>
            <a:off x="466200" y="4284921"/>
            <a:ext cx="2193879"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以下是使用 DELIMITER 自定义结束符来创建存储过程的示例：</a:t>
            </a:r>
            <a:endParaRPr lang="en-US" sz="1178" dirty="0"/>
          </a:p>
        </p:txBody>
      </p:sp>
      <p:sp>
        <p:nvSpPr>
          <p:cNvPr id="6" name="Text 3"/>
          <p:cNvSpPr/>
          <p:nvPr/>
        </p:nvSpPr>
        <p:spPr>
          <a:xfrm>
            <a:off x="2760634" y="2385838"/>
            <a:ext cx="5914332" cy="4300914"/>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DELIMITER //</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CREATE PROCEDURE my_procedure_name (IN param1 INT, IN param2</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VARCHAR(50))</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BEGIN</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DECLARE local_var1 INT DEFAULT 0;</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DECLARE local_var2 VARCHAR(50) DEFAULT '';</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 存储过程的 SQL 语句</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SELECT COUNT(*) INTO local_var1 FROM table1 WHERE column1 = param1;</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SELECT column2 INTO local_var2 FROM table2 WHERE column3 = param2;</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 输出结果</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SELECT local_var1, local_var2;</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END//</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DELIMITER ;</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1531145"/>
            <a:ext cx="7678578" cy="1279766"/>
          </a:xfrm>
          <a:prstGeom prst="rect">
            <a:avLst/>
          </a:prstGeom>
        </p:spPr>
      </p:pic>
      <p:pic>
        <p:nvPicPr>
          <p:cNvPr id="3" name="Image 1" descr="preencoded.png">    </p:cNvPr>
          <p:cNvPicPr>
            <a:picLocks noChangeAspect="1"/>
          </p:cNvPicPr>
          <p:nvPr/>
        </p:nvPicPr>
        <p:blipFill>
          <a:blip r:embed="rId2"/>
          <a:stretch>
            <a:fillRect/>
          </a:stretch>
        </p:blipFill>
        <p:spPr>
          <a:xfrm>
            <a:off x="4753406" y="5274454"/>
            <a:ext cx="3427937" cy="1320898"/>
          </a:xfrm>
          <a:prstGeom prst="rect">
            <a:avLst/>
          </a:prstGeom>
        </p:spPr>
      </p:pic>
      <p:pic>
        <p:nvPicPr>
          <p:cNvPr id="4" name="Image 2" descr="preencoded.png">    </p:cNvPr>
          <p:cNvPicPr>
            <a:picLocks noChangeAspect="1"/>
          </p:cNvPicPr>
          <p:nvPr/>
        </p:nvPicPr>
        <p:blipFill>
          <a:blip r:embed="rId3"/>
          <a:stretch>
            <a:fillRect/>
          </a:stretch>
        </p:blipFill>
        <p:spPr>
          <a:xfrm>
            <a:off x="4753406" y="5274454"/>
            <a:ext cx="3427937" cy="1412307"/>
          </a:xfrm>
          <a:prstGeom prst="rect">
            <a:avLst/>
          </a:prstGeom>
        </p:spPr>
      </p:pic>
      <p:pic>
        <p:nvPicPr>
          <p:cNvPr id="5" name="Image 3" descr="preencoded.png">    </p:cNvPr>
          <p:cNvPicPr>
            <a:picLocks noChangeAspect="1"/>
          </p:cNvPicPr>
          <p:nvPr/>
        </p:nvPicPr>
        <p:blipFill>
          <a:blip r:embed="rId4"/>
          <a:stretch>
            <a:fillRect/>
          </a:stretch>
        </p:blipFill>
        <p:spPr>
          <a:xfrm>
            <a:off x="959824" y="5274454"/>
            <a:ext cx="3427937" cy="315366"/>
          </a:xfrm>
          <a:prstGeom prst="rect">
            <a:avLst/>
          </a:prstGeom>
        </p:spPr>
      </p:pic>
      <p:pic>
        <p:nvPicPr>
          <p:cNvPr id="6" name="Image 4" descr="preencoded.png">    </p:cNvPr>
          <p:cNvPicPr>
            <a:picLocks noChangeAspect="1"/>
          </p:cNvPicPr>
          <p:nvPr/>
        </p:nvPicPr>
        <p:blipFill>
          <a:blip r:embed="rId5"/>
          <a:stretch>
            <a:fillRect/>
          </a:stretch>
        </p:blipFill>
        <p:spPr>
          <a:xfrm>
            <a:off x="959824" y="5274454"/>
            <a:ext cx="3427937" cy="1412307"/>
          </a:xfrm>
          <a:prstGeom prst="rect">
            <a:avLst/>
          </a:prstGeom>
        </p:spPr>
      </p:pic>
      <p:pic>
        <p:nvPicPr>
          <p:cNvPr id="7" name="Image 5" descr="preencoded.png">    </p:cNvPr>
          <p:cNvPicPr>
            <a:picLocks noChangeAspect="1"/>
          </p:cNvPicPr>
          <p:nvPr/>
        </p:nvPicPr>
        <p:blipFill>
          <a:blip r:embed="rId6"/>
          <a:stretch>
            <a:fillRect/>
          </a:stretch>
        </p:blipFill>
        <p:spPr>
          <a:xfrm>
            <a:off x="4753406" y="3085145"/>
            <a:ext cx="3427937" cy="1823661"/>
          </a:xfrm>
          <a:prstGeom prst="rect">
            <a:avLst/>
          </a:prstGeom>
        </p:spPr>
      </p:pic>
      <p:pic>
        <p:nvPicPr>
          <p:cNvPr id="8" name="Image 6" descr="preencoded.png">    </p:cNvPr>
          <p:cNvPicPr>
            <a:picLocks noChangeAspect="1"/>
          </p:cNvPicPr>
          <p:nvPr/>
        </p:nvPicPr>
        <p:blipFill>
          <a:blip r:embed="rId7"/>
          <a:stretch>
            <a:fillRect/>
          </a:stretch>
        </p:blipFill>
        <p:spPr>
          <a:xfrm>
            <a:off x="4753406" y="3085145"/>
            <a:ext cx="3427937" cy="1915076"/>
          </a:xfrm>
          <a:prstGeom prst="rect">
            <a:avLst/>
          </a:prstGeom>
        </p:spPr>
      </p:pic>
      <p:pic>
        <p:nvPicPr>
          <p:cNvPr id="9" name="Image 7" descr="preencoded.png">    </p:cNvPr>
          <p:cNvPicPr>
            <a:picLocks noChangeAspect="1"/>
          </p:cNvPicPr>
          <p:nvPr/>
        </p:nvPicPr>
        <p:blipFill>
          <a:blip r:embed="rId8"/>
          <a:stretch>
            <a:fillRect/>
          </a:stretch>
        </p:blipFill>
        <p:spPr>
          <a:xfrm>
            <a:off x="959824" y="3085145"/>
            <a:ext cx="3427937" cy="566750"/>
          </a:xfrm>
          <a:prstGeom prst="rect">
            <a:avLst/>
          </a:prstGeom>
        </p:spPr>
      </p:pic>
      <p:pic>
        <p:nvPicPr>
          <p:cNvPr id="10" name="Image 8" descr="preencoded.png">    </p:cNvPr>
          <p:cNvPicPr>
            <a:picLocks noChangeAspect="1"/>
          </p:cNvPicPr>
          <p:nvPr/>
        </p:nvPicPr>
        <p:blipFill>
          <a:blip r:embed="rId9"/>
          <a:stretch>
            <a:fillRect/>
          </a:stretch>
        </p:blipFill>
        <p:spPr>
          <a:xfrm>
            <a:off x="959824" y="3085145"/>
            <a:ext cx="3427937" cy="1915076"/>
          </a:xfrm>
          <a:prstGeom prst="rect">
            <a:avLst/>
          </a:prstGeom>
        </p:spPr>
      </p:pic>
      <p:sp>
        <p:nvSpPr>
          <p:cNvPr id="11" name="Text 0"/>
          <p:cNvSpPr/>
          <p:nvPr/>
        </p:nvSpPr>
        <p:spPr>
          <a:xfrm>
            <a:off x="365646" y="228531"/>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MySQL存储过程中，可以使用局部变量来存储和操作数据。局部变量的作用域仅限于存储过程内部，这意味着在存储过程外部无法访问或使用这些变量。下面是在MySQL存储过程中声明、赋值和调用局部变量的方法：</a:t>
            </a:r>
            <a:endParaRPr lang="en-US" sz="1631" dirty="0"/>
          </a:p>
        </p:txBody>
      </p:sp>
      <p:sp>
        <p:nvSpPr>
          <p:cNvPr id="12"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13" name="Text 2"/>
          <p:cNvSpPr/>
          <p:nvPr/>
        </p:nvSpPr>
        <p:spPr>
          <a:xfrm>
            <a:off x="914118" y="1668260"/>
            <a:ext cx="7312932" cy="100552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声明局部变量：使用 DECLARE 语句声明局部变量，其语法为：</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DECLARE variable_name data_type [DEFAULT value]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```其中 variable_name 是局部变量的名称，data_type 是变量的数据类型，DEFAULT value 是可选的默认值。</a:t>
            </a:r>
            <a:endParaRPr lang="en-US" sz="1178" dirty="0"/>
          </a:p>
        </p:txBody>
      </p:sp>
      <p:sp>
        <p:nvSpPr>
          <p:cNvPr id="14" name="Text 3"/>
          <p:cNvSpPr/>
          <p:nvPr/>
        </p:nvSpPr>
        <p:spPr>
          <a:xfrm>
            <a:off x="914118" y="2673791"/>
            <a:ext cx="7312932" cy="0"/>
          </a:xfrm>
          <a:prstGeom prst="rect">
            <a:avLst/>
          </a:prstGeom>
          <a:noFill/>
          <a:ln/>
        </p:spPr>
        <p:txBody>
          <a:bodyPr wrap="square" lIns="0" tIns="0" rIns="0" bIns="0" rtlCol="0" anchor="t"/>
          <a:lstStyle/>
          <a:p>
            <a:endParaRPr lang="en-US" dirty="0"/>
          </a:p>
        </p:txBody>
      </p:sp>
      <p:sp>
        <p:nvSpPr>
          <p:cNvPr id="15" name="Text 4"/>
          <p:cNvSpPr/>
          <p:nvPr/>
        </p:nvSpPr>
        <p:spPr>
          <a:xfrm>
            <a:off x="1114865" y="3117139"/>
            <a:ext cx="3272895"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赋值局部变量：可以使用 SET 语句来为局部变量赋值，其语法为：</a:t>
            </a:r>
            <a:endParaRPr lang="en-US" sz="1178" dirty="0"/>
          </a:p>
        </p:txBody>
      </p:sp>
      <p:sp>
        <p:nvSpPr>
          <p:cNvPr id="16" name="Text 5"/>
          <p:cNvSpPr/>
          <p:nvPr/>
        </p:nvSpPr>
        <p:spPr>
          <a:xfrm>
            <a:off x="959824" y="3743309"/>
            <a:ext cx="3427937" cy="923255"/>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SET variable_name = value;</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```其中 variable_name 是要赋值的局部变量名称，value 是要赋给变量的值。</a:t>
            </a:r>
            <a:endParaRPr lang="en-US" sz="997" dirty="0"/>
          </a:p>
        </p:txBody>
      </p:sp>
      <p:sp>
        <p:nvSpPr>
          <p:cNvPr id="17" name="Text 6"/>
          <p:cNvSpPr/>
          <p:nvPr/>
        </p:nvSpPr>
        <p:spPr>
          <a:xfrm>
            <a:off x="4935015" y="3117139"/>
            <a:ext cx="324632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还可以使用 SELECT INTO 语句将查询结果赋值给局部变量。例如，将查询结果赋值给名为 local_var2 的变量：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SELECT column1 INTO local_var2 FROM table1 WHERE id =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8" name="Text 7"/>
          <p:cNvSpPr/>
          <p:nvPr/>
        </p:nvSpPr>
        <p:spPr>
          <a:xfrm>
            <a:off x="4753406" y="5000216"/>
            <a:ext cx="3427937" cy="0"/>
          </a:xfrm>
          <a:prstGeom prst="rect">
            <a:avLst/>
          </a:prstGeom>
          <a:noFill/>
          <a:ln/>
        </p:spPr>
        <p:txBody>
          <a:bodyPr wrap="square" lIns="0" tIns="0" rIns="0" bIns="0" rtlCol="0" anchor="t"/>
          <a:lstStyle/>
          <a:p>
            <a:endParaRPr lang="en-US" dirty="0"/>
          </a:p>
        </p:txBody>
      </p:sp>
      <p:sp>
        <p:nvSpPr>
          <p:cNvPr id="19" name="Text 8"/>
          <p:cNvSpPr/>
          <p:nvPr/>
        </p:nvSpPr>
        <p:spPr>
          <a:xfrm>
            <a:off x="1143432" y="5306448"/>
            <a:ext cx="3244328"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调用局部变量：</a:t>
            </a:r>
            <a:endParaRPr lang="en-US" sz="1178" dirty="0"/>
          </a:p>
        </p:txBody>
      </p:sp>
      <p:sp>
        <p:nvSpPr>
          <p:cNvPr id="20" name="Text 9"/>
          <p:cNvSpPr/>
          <p:nvPr/>
        </p:nvSpPr>
        <p:spPr>
          <a:xfrm>
            <a:off x="959824" y="5681234"/>
            <a:ext cx="3427937" cy="973532"/>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在存储过程中调用局部变量时，可以直接使用变量名，例如：</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SELECT local_var1</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p:txBody>
      </p:sp>
      <p:sp>
        <p:nvSpPr>
          <p:cNvPr id="21" name="Text 10"/>
          <p:cNvSpPr/>
          <p:nvPr/>
        </p:nvSpPr>
        <p:spPr>
          <a:xfrm>
            <a:off x="4940086" y="5306448"/>
            <a:ext cx="324125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或者将变量用于 SQL 语句中，例如：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SELECT column1 FROM table1 WHERE column2 = local_var2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2" name="Text 11"/>
          <p:cNvSpPr/>
          <p:nvPr/>
        </p:nvSpPr>
        <p:spPr>
          <a:xfrm>
            <a:off x="4753406" y="6686756"/>
            <a:ext cx="3427937" cy="0"/>
          </a:xfrm>
          <a:prstGeom prst="rect">
            <a:avLst/>
          </a:prstGeom>
          <a:noFill/>
          <a:ln/>
        </p:spPr>
        <p:txBody>
          <a:bodyPr wrap="square" lIns="0" tIns="0" rIns="0" bIns="0" rtlCol="0" anchor="t"/>
          <a:lstStyle/>
          <a:p>
            <a:endParaRPr lang="en-US" dirty="0"/>
          </a:p>
        </p:txBody>
      </p:sp>
      <p:sp>
        <p:nvSpPr>
          <p:cNvPr id="23" name="Text 12"/>
          <p:cNvSpPr/>
          <p:nvPr/>
        </p:nvSpPr>
        <p:spPr>
          <a:xfrm>
            <a:off x="959824" y="3085145"/>
            <a:ext cx="63632" cy="274234"/>
          </a:xfrm>
          <a:prstGeom prst="rect">
            <a:avLst/>
          </a:prstGeom>
          <a:noFill/>
          <a:ln/>
        </p:spPr>
        <p:txBody>
          <a:bodyPr wrap="square" lIns="0" tIns="0" rIns="0" bIns="0" rtlCol="0" anchor="t"/>
          <a:lstStyle/>
          <a:p>
            <a:pPr>
              <a:lnSpc>
                <a:spcPts val="2175"/>
              </a:lnSpc>
            </a:pPr>
            <a:r>
              <a:rPr lang="en-US" sz="1500" b="1" spc="-43" kern="0" dirty="0">
                <a:solidFill>
                  <a:srgbClr val="2E8A75"/>
                </a:solidFill>
                <a:latin typeface="D-DIN" pitchFamily="34" charset="0"/>
                <a:ea typeface="D-DIN" pitchFamily="34" charset="-122"/>
                <a:cs typeface="D-DIN" pitchFamily="34" charset="-120"/>
              </a:rPr>
              <a:t>1</a:t>
            </a:r>
            <a:endParaRPr lang="en-US" sz="1450" dirty="0"/>
          </a:p>
        </p:txBody>
      </p:sp>
      <p:sp>
        <p:nvSpPr>
          <p:cNvPr id="24" name="Text 13"/>
          <p:cNvSpPr/>
          <p:nvPr/>
        </p:nvSpPr>
        <p:spPr>
          <a:xfrm>
            <a:off x="4753406" y="3085145"/>
            <a:ext cx="90198" cy="274234"/>
          </a:xfrm>
          <a:prstGeom prst="rect">
            <a:avLst/>
          </a:prstGeom>
          <a:noFill/>
          <a:ln/>
        </p:spPr>
        <p:txBody>
          <a:bodyPr wrap="square" lIns="0" tIns="0" rIns="0" bIns="0" rtlCol="0" anchor="t"/>
          <a:lstStyle/>
          <a:p>
            <a:pPr>
              <a:lnSpc>
                <a:spcPts val="2175"/>
              </a:lnSpc>
            </a:pPr>
            <a:r>
              <a:rPr lang="en-US" sz="1500" b="1" spc="-43" kern="0" dirty="0">
                <a:solidFill>
                  <a:srgbClr val="2E8A75"/>
                </a:solidFill>
                <a:latin typeface="D-DIN" pitchFamily="34" charset="0"/>
                <a:ea typeface="D-DIN" pitchFamily="34" charset="-122"/>
                <a:cs typeface="D-DIN" pitchFamily="34" charset="-120"/>
              </a:rPr>
              <a:t>2</a:t>
            </a:r>
            <a:endParaRPr lang="en-US" sz="1450" dirty="0"/>
          </a:p>
        </p:txBody>
      </p:sp>
      <p:sp>
        <p:nvSpPr>
          <p:cNvPr id="25" name="Text 14"/>
          <p:cNvSpPr/>
          <p:nvPr/>
        </p:nvSpPr>
        <p:spPr>
          <a:xfrm>
            <a:off x="959824" y="5274454"/>
            <a:ext cx="92198" cy="274234"/>
          </a:xfrm>
          <a:prstGeom prst="rect">
            <a:avLst/>
          </a:prstGeom>
          <a:noFill/>
          <a:ln/>
        </p:spPr>
        <p:txBody>
          <a:bodyPr wrap="square" lIns="0" tIns="0" rIns="0" bIns="0" rtlCol="0" anchor="t"/>
          <a:lstStyle/>
          <a:p>
            <a:pPr>
              <a:lnSpc>
                <a:spcPts val="2175"/>
              </a:lnSpc>
            </a:pPr>
            <a:r>
              <a:rPr lang="en-US" sz="1500" b="1" spc="-43" kern="0" dirty="0">
                <a:solidFill>
                  <a:srgbClr val="2E8A75"/>
                </a:solidFill>
                <a:latin typeface="D-DIN" pitchFamily="34" charset="0"/>
                <a:ea typeface="D-DIN" pitchFamily="34" charset="-122"/>
                <a:cs typeface="D-DIN" pitchFamily="34" charset="-120"/>
              </a:rPr>
              <a:t>3</a:t>
            </a:r>
            <a:endParaRPr lang="en-US" sz="1450" dirty="0"/>
          </a:p>
        </p:txBody>
      </p:sp>
      <p:sp>
        <p:nvSpPr>
          <p:cNvPr id="26" name="Text 15"/>
          <p:cNvSpPr/>
          <p:nvPr/>
        </p:nvSpPr>
        <p:spPr>
          <a:xfrm>
            <a:off x="4753406" y="5274454"/>
            <a:ext cx="95268" cy="274234"/>
          </a:xfrm>
          <a:prstGeom prst="rect">
            <a:avLst/>
          </a:prstGeom>
          <a:noFill/>
          <a:ln/>
        </p:spPr>
        <p:txBody>
          <a:bodyPr wrap="square" lIns="0" tIns="0" rIns="0" bIns="0" rtlCol="0" anchor="t"/>
          <a:lstStyle/>
          <a:p>
            <a:pPr>
              <a:lnSpc>
                <a:spcPts val="2175"/>
              </a:lnSpc>
            </a:pPr>
            <a:r>
              <a:rPr lang="en-US" sz="1500" b="1" spc="-43" kern="0" dirty="0">
                <a:solidFill>
                  <a:srgbClr val="2E8A75"/>
                </a:solidFill>
                <a:latin typeface="D-DIN" pitchFamily="34" charset="0"/>
                <a:ea typeface="D-DIN" pitchFamily="34" charset="-122"/>
                <a:cs typeface="D-DIN" pitchFamily="34" charset="-120"/>
              </a:rPr>
              <a:t>4</a:t>
            </a:r>
            <a:endParaRPr lang="en-US" sz="14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084403" y="1336900"/>
            <a:ext cx="639881" cy="639876"/>
          </a:xfrm>
          <a:prstGeom prst="rect">
            <a:avLst/>
          </a:prstGeom>
        </p:spPr>
      </p:pic>
      <p:pic>
        <p:nvPicPr>
          <p:cNvPr id="3" name="Image 1" descr="preencoded.png">    </p:cNvPr>
          <p:cNvPicPr>
            <a:picLocks noChangeAspect="1"/>
          </p:cNvPicPr>
          <p:nvPr/>
        </p:nvPicPr>
        <p:blipFill>
          <a:blip r:embed="rId2"/>
          <a:stretch>
            <a:fillRect/>
          </a:stretch>
        </p:blipFill>
        <p:spPr>
          <a:xfrm>
            <a:off x="4250641" y="1336900"/>
            <a:ext cx="639883" cy="639876"/>
          </a:xfrm>
          <a:prstGeom prst="rect">
            <a:avLst/>
          </a:prstGeom>
        </p:spPr>
      </p:pic>
      <p:pic>
        <p:nvPicPr>
          <p:cNvPr id="4" name="Image 2" descr="preencoded.png">    </p:cNvPr>
          <p:cNvPicPr>
            <a:picLocks noChangeAspect="1"/>
          </p:cNvPicPr>
          <p:nvPr/>
        </p:nvPicPr>
        <p:blipFill>
          <a:blip r:embed="rId3"/>
          <a:stretch>
            <a:fillRect/>
          </a:stretch>
        </p:blipFill>
        <p:spPr>
          <a:xfrm>
            <a:off x="1416881" y="1336900"/>
            <a:ext cx="639881" cy="639876"/>
          </a:xfrm>
          <a:prstGeom prst="rect">
            <a:avLst/>
          </a:prstGeom>
        </p:spPr>
      </p:pic>
      <p:sp>
        <p:nvSpPr>
          <p:cNvPr id="5"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MySQL 存储过程中可以使用三种函数参数：IN、OUT 和 INOUT。</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644452" y="2068192"/>
            <a:ext cx="2184739"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 参数：IN 参数是传递给存储过程的输入参数，存储过程只能读取 IN 参数的值，但不能修改它的值。IN 参数一般用于向存储过程传递数据。</a:t>
            </a:r>
            <a:endParaRPr lang="en-US" sz="1178" dirty="0"/>
          </a:p>
        </p:txBody>
      </p:sp>
      <p:sp>
        <p:nvSpPr>
          <p:cNvPr id="8" name="Text 3"/>
          <p:cNvSpPr/>
          <p:nvPr/>
        </p:nvSpPr>
        <p:spPr>
          <a:xfrm>
            <a:off x="644452" y="3416505"/>
            <a:ext cx="2184739" cy="0"/>
          </a:xfrm>
          <a:prstGeom prst="rect">
            <a:avLst/>
          </a:prstGeom>
          <a:noFill/>
          <a:ln/>
        </p:spPr>
        <p:txBody>
          <a:bodyPr wrap="square" lIns="0" tIns="0" rIns="0" bIns="0" rtlCol="0" anchor="t"/>
          <a:lstStyle/>
          <a:p>
            <a:endParaRPr lang="en-US" dirty="0"/>
          </a:p>
        </p:txBody>
      </p:sp>
      <p:sp>
        <p:nvSpPr>
          <p:cNvPr id="9" name="Text 4"/>
          <p:cNvSpPr/>
          <p:nvPr/>
        </p:nvSpPr>
        <p:spPr>
          <a:xfrm>
            <a:off x="3478213" y="2068192"/>
            <a:ext cx="2184737" cy="150828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OUT 参数：OUT 参数是存储过程的输出参数，它们可以在存储过程中被赋值，并在存储过程结束时返回给调用程序。OUT 参数一般用于从存储过程中返回单个值，例如一个计算结果或一个状态标志。</a:t>
            </a:r>
            <a:endParaRPr lang="en-US" sz="1178" dirty="0"/>
          </a:p>
        </p:txBody>
      </p:sp>
      <p:sp>
        <p:nvSpPr>
          <p:cNvPr id="10" name="Text 5"/>
          <p:cNvSpPr/>
          <p:nvPr/>
        </p:nvSpPr>
        <p:spPr>
          <a:xfrm>
            <a:off x="3478213" y="3667890"/>
            <a:ext cx="2184737" cy="0"/>
          </a:xfrm>
          <a:prstGeom prst="rect">
            <a:avLst/>
          </a:prstGeom>
          <a:noFill/>
          <a:ln/>
        </p:spPr>
        <p:txBody>
          <a:bodyPr wrap="square" lIns="0" tIns="0" rIns="0" bIns="0" rtlCol="0" anchor="t"/>
          <a:lstStyle/>
          <a:p>
            <a:endParaRPr lang="en-US" dirty="0"/>
          </a:p>
        </p:txBody>
      </p:sp>
      <p:sp>
        <p:nvSpPr>
          <p:cNvPr id="11" name="Text 6"/>
          <p:cNvSpPr/>
          <p:nvPr/>
        </p:nvSpPr>
        <p:spPr>
          <a:xfrm>
            <a:off x="6311973" y="2068192"/>
            <a:ext cx="2184739" cy="175967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INOUT 参数：INOUT 参数既是输入参数又是输出参数，可以在存储过程中读取并修改它们的值，并在存储过程结束时将结果返回给调用程序。INOUT 参数一般用于在存储过程中修改输入参数的值，或者从存储过程中返回多个值。</a:t>
            </a:r>
            <a:endParaRPr lang="en-US" sz="1178" dirty="0"/>
          </a:p>
        </p:txBody>
      </p:sp>
      <p:sp>
        <p:nvSpPr>
          <p:cNvPr id="12" name="Text 7"/>
          <p:cNvSpPr/>
          <p:nvPr/>
        </p:nvSpPr>
        <p:spPr>
          <a:xfrm>
            <a:off x="6311973" y="3919275"/>
            <a:ext cx="2184739" cy="0"/>
          </a:xfrm>
          <a:prstGeom prst="rect">
            <a:avLst/>
          </a:prstGeom>
          <a:noFill/>
          <a:ln/>
        </p:spPr>
        <p:txBody>
          <a:bodyPr wrap="square" lIns="0" tIns="0" rIns="0" bIns="0" rtlCol="0" anchor="t"/>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365646" y="5256170"/>
            <a:ext cx="8409873" cy="2120750"/>
          </a:xfrm>
          <a:prstGeom prst="rect">
            <a:avLst/>
          </a:prstGeom>
        </p:spPr>
      </p:pic>
      <p:pic>
        <p:nvPicPr>
          <p:cNvPr id="3" name="Image 1" descr="preencoded.png">    </p:cNvPr>
          <p:cNvPicPr>
            <a:picLocks noChangeAspect="1"/>
          </p:cNvPicPr>
          <p:nvPr/>
        </p:nvPicPr>
        <p:blipFill>
          <a:blip r:embed="rId2"/>
          <a:stretch>
            <a:fillRect/>
          </a:stretch>
        </p:blipFill>
        <p:spPr>
          <a:xfrm>
            <a:off x="365646" y="3044011"/>
            <a:ext cx="8409873" cy="2120750"/>
          </a:xfrm>
          <a:prstGeom prst="rect">
            <a:avLst/>
          </a:prstGeom>
        </p:spPr>
      </p:pic>
      <p:pic>
        <p:nvPicPr>
          <p:cNvPr id="4" name="Image 2" descr="preencoded.png">    </p:cNvPr>
          <p:cNvPicPr>
            <a:picLocks noChangeAspect="1"/>
          </p:cNvPicPr>
          <p:nvPr/>
        </p:nvPicPr>
        <p:blipFill>
          <a:blip r:embed="rId3"/>
          <a:stretch>
            <a:fillRect/>
          </a:stretch>
        </p:blipFill>
        <p:spPr>
          <a:xfrm>
            <a:off x="365646" y="845561"/>
            <a:ext cx="8409873" cy="2107039"/>
          </a:xfrm>
          <a:prstGeom prst="rect">
            <a:avLst/>
          </a:prstGeom>
        </p:spPr>
      </p:pic>
      <p:sp>
        <p:nvSpPr>
          <p:cNvPr id="5"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当一个存储过程需要输入参数并输出结果时，可以使用 IN、OUT 和 INOUT 参数。</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466200" y="1522006"/>
            <a:ext cx="2193879"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例子，展示了如何在 MySQL 存储过程中使用 IN、OUT 和 INOUT 参数：</a:t>
            </a:r>
            <a:endParaRPr lang="en-US" sz="1178" dirty="0"/>
          </a:p>
        </p:txBody>
      </p:sp>
      <p:sp>
        <p:nvSpPr>
          <p:cNvPr id="8" name="Text 3"/>
          <p:cNvSpPr/>
          <p:nvPr/>
        </p:nvSpPr>
        <p:spPr>
          <a:xfrm>
            <a:off x="2760634" y="900409"/>
            <a:ext cx="5914332" cy="1997340"/>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CREATE PROCEDURE calculate_sum(IN num1 INT, IN num2 INT, OUT</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result INT, INOUT counter INT)</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BEGIN</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SET result = num1 + num2;</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SET counter = counter + 1;</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END;</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p:txBody>
      </p:sp>
      <p:sp>
        <p:nvSpPr>
          <p:cNvPr id="9" name="Text 4"/>
          <p:cNvSpPr/>
          <p:nvPr/>
        </p:nvSpPr>
        <p:spPr>
          <a:xfrm>
            <a:off x="466200" y="3098859"/>
            <a:ext cx="2193879"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这个存储过程使用两个 IN 参数 `num1` 和 `num2`，一个 OUT 参数 `result` 和一个 INOUT 参数 `counter`。它将 `num1` 和 `num2` 相加，并将结果存储到 `result` 参数中。然后将 `counter` 参数加一，最后将修改后的值返回。</a:t>
            </a:r>
            <a:endParaRPr lang="en-US" sz="1178" dirty="0"/>
          </a:p>
        </p:txBody>
      </p:sp>
      <p:sp>
        <p:nvSpPr>
          <p:cNvPr id="10" name="Text 5"/>
          <p:cNvSpPr/>
          <p:nvPr/>
        </p:nvSpPr>
        <p:spPr>
          <a:xfrm>
            <a:off x="2760634" y="3795870"/>
            <a:ext cx="5914332" cy="61702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调用这个存储过程时，需要传入两个整数作为 `num1` 和 `num2` 参数，并且需要传入一个整数变量作为 `counter` 参数的初始值。在存储过程执行完毕后，可以通过 `result` 参数获取计算后的结果，通过 `counter` 参数获取加一后的值。例如：</a:t>
            </a:r>
            <a:endParaRPr lang="en-US" sz="997" dirty="0"/>
          </a:p>
        </p:txBody>
      </p:sp>
      <p:sp>
        <p:nvSpPr>
          <p:cNvPr id="11" name="Text 6"/>
          <p:cNvSpPr/>
          <p:nvPr/>
        </p:nvSpPr>
        <p:spPr>
          <a:xfrm>
            <a:off x="466200" y="5311022"/>
            <a:ext cx="2193879" cy="201105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set @grade='_';</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DECLARE @counter INT;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SET @counter =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CALL calculate_sum(10, 20, @result, @counter);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SELECT @result, @counter;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7"/>
          <p:cNvSpPr/>
          <p:nvPr/>
        </p:nvSpPr>
        <p:spPr>
          <a:xfrm>
            <a:off x="2760634" y="6110872"/>
            <a:ext cx="5914332" cy="41134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这个例子中，调用存储过程 `calculate_sum`，传入 `num1` 为 10，`num2` 为 20，`counter` 的初始值为 0。执行完毕后，通过 `@result` 和 `@counter` 变量获取计算后的结果和修改后的 `counter` 值。</a:t>
            </a:r>
            <a:endParaRPr lang="en-US" sz="997"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845557"/>
            <a:ext cx="3656466" cy="4991074"/>
          </a:xfrm>
          <a:prstGeom prst="rect">
            <a:avLst/>
          </a:prstGeom>
        </p:spPr>
      </p:pic>
      <p:pic>
        <p:nvPicPr>
          <p:cNvPr id="3" name="Image 1" descr="preencoded.png">    </p:cNvPr>
          <p:cNvPicPr>
            <a:picLocks noChangeAspect="1"/>
          </p:cNvPicPr>
          <p:nvPr/>
        </p:nvPicPr>
        <p:blipFill>
          <a:blip r:embed="rId2"/>
          <a:stretch>
            <a:fillRect/>
          </a:stretch>
        </p:blipFill>
        <p:spPr>
          <a:xfrm>
            <a:off x="731295" y="845557"/>
            <a:ext cx="3656466" cy="4991074"/>
          </a:xfrm>
          <a:prstGeom prst="rect">
            <a:avLst/>
          </a:prstGeom>
        </p:spPr>
      </p:pic>
      <p:sp>
        <p:nvSpPr>
          <p:cNvPr id="4"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下面是一个按照预算给项目评级的存储过程，使用了IF语句实现：</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005526"/>
            <a:ext cx="3272537" cy="377073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CREATE PROCEDURE project_rating(IN project_budget INT, OUT rating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VARCHAR(10))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BEGIN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project_budget &lt; 60000 THEN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 rating = '少';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ELSEIF project_budget &gt;= 60000 AND project_budget &lt; 100000 THEN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 rating = '中';</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ELSE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 rating = '多';</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END IF;</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END;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923258" y="4821967"/>
            <a:ext cx="3272537" cy="82270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这个存储过程接受一个输入参数 `project_budget`，代表项目的预算，以及一个输出参数 `rating`，代表项目的评级。根据预算的不同，使用 IF 语句进行判断并设置对应的评级，最终将评级值存储到 `rating` 参数中。</a:t>
            </a:r>
            <a:endParaRPr lang="en-US" sz="997" dirty="0"/>
          </a:p>
        </p:txBody>
      </p:sp>
      <p:sp>
        <p:nvSpPr>
          <p:cNvPr id="8" name="Text 4"/>
          <p:cNvSpPr/>
          <p:nvPr/>
        </p:nvSpPr>
        <p:spPr>
          <a:xfrm>
            <a:off x="4945371" y="1005526"/>
            <a:ext cx="3272537" cy="22624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CALL project_rating(50000, @rating);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SELECT @rating; -- 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CALL project_rating(80000, @rating);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SELECT @rating; -- 中</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CALL project_rating(120000, @rating);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SELECT @rating; -- 多</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5"/>
          <p:cNvSpPr/>
          <p:nvPr/>
        </p:nvSpPr>
        <p:spPr>
          <a:xfrm>
            <a:off x="4945371" y="3313671"/>
            <a:ext cx="3272537" cy="61702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在调用存储过程时，将预算值传入 `project_budget` 参数，然后将输出的评级值存储到一个用户变量（`@rating`）中，最后通过 SELECT 语句查看评级结果。</a:t>
            </a:r>
            <a:endParaRPr lang="en-US" sz="997"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1165" cy="5141905"/>
          </a:xfrm>
          <a:prstGeom prst="rect">
            <a:avLst/>
          </a:prstGeom>
        </p:spPr>
      </p:pic>
      <p:sp>
        <p:nvSpPr>
          <p:cNvPr id="3"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下面是一个 MySQL 存储过程，使用 CASE 语句根据输入参数计算学生成绩等级的例子：</a:t>
            </a:r>
            <a:endParaRPr lang="en-US" sz="1631" dirty="0"/>
          </a:p>
        </p:txBody>
      </p:sp>
      <p:sp>
        <p:nvSpPr>
          <p:cNvPr id="4"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5" name="Text 2"/>
          <p:cNvSpPr/>
          <p:nvPr/>
        </p:nvSpPr>
        <p:spPr>
          <a:xfrm>
            <a:off x="365646" y="845557"/>
            <a:ext cx="8409873" cy="3016583"/>
          </a:xfrm>
          <a:prstGeom prst="rect">
            <a:avLst/>
          </a:prstGeom>
          <a:noFill/>
          <a:ln/>
        </p:spPr>
        <p:txBody>
          <a:bodyPr wrap="square" lIns="0" tIns="0" rIns="0" bIns="0" rtlCol="0" anchor="t"/>
          <a:lstStyle/>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CREATE PROCEDURE calculate_grade(IN score INT, OUT grade CHAR(1))</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BEGIN</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    CASE</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        WHEN score &gt;= 90 THEN SET grade = 'A';</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        WHEN score &gt;= 80 AND score &lt; 90 THEN SET grade = 'B';</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        WHEN score &gt;= 70 AND score &lt; 80 THEN SET grade = 'C';</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        WHEN score &gt;= 60 AND score &lt; 70 THEN SET grade = 'D';</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        ELSE SET grade = 'F';</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    END CASE;</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END;</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a:t>
            </a:r>
            <a:endParaRPr lang="en-US" sz="1178" dirty="0"/>
          </a:p>
        </p:txBody>
      </p:sp>
      <p:sp>
        <p:nvSpPr>
          <p:cNvPr id="6" name="Text 3"/>
          <p:cNvSpPr/>
          <p:nvPr/>
        </p:nvSpPr>
        <p:spPr>
          <a:xfrm>
            <a:off x="365646" y="3862140"/>
            <a:ext cx="8409873" cy="411354"/>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这个存储过程接受一个输入参数 `score`，代表学生成绩，以及一个输出参数 `grade`，代表学生成绩等级。根据学生的成绩，使用 CASE 语句进行判断并设置对应的成绩等级，最终将等级值存储到 `grade` 参数中。</a:t>
            </a:r>
            <a:endParaRPr lang="en-US" sz="997" dirty="0"/>
          </a:p>
        </p:txBody>
      </p:sp>
      <p:sp>
        <p:nvSpPr>
          <p:cNvPr id="7" name="Text 4"/>
          <p:cNvSpPr/>
          <p:nvPr/>
        </p:nvSpPr>
        <p:spPr>
          <a:xfrm>
            <a:off x="365646" y="4502025"/>
            <a:ext cx="8409873" cy="2011058"/>
          </a:xfrm>
          <a:prstGeom prst="rect">
            <a:avLst/>
          </a:prstGeom>
          <a:noFill/>
          <a:ln/>
        </p:spPr>
        <p:txBody>
          <a:bodyPr wrap="square" lIns="0" tIns="0" rIns="0" bIns="0" rtlCol="0" anchor="t"/>
          <a:lstStyle/>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使用示例：</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set @grade='_';</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CALL calculate_grade(85, @grade);</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SELECT @grade; -- B</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CALL calculate_grade(65, @grade);</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SELECT @grade; -- D</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a:t>
            </a:r>
            <a:endParaRPr lang="en-US" sz="1178" dirty="0"/>
          </a:p>
        </p:txBody>
      </p:sp>
      <p:sp>
        <p:nvSpPr>
          <p:cNvPr id="8" name="Text 5"/>
          <p:cNvSpPr/>
          <p:nvPr/>
        </p:nvSpPr>
        <p:spPr>
          <a:xfrm>
            <a:off x="365646" y="6513081"/>
            <a:ext cx="8409873" cy="20567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在调用存储过程时，将成绩值传入 `score` 参数，然后将输出的成绩等级存储到一个用户变量（`@grade`）中，最后通过 SELECT 语句查看成绩等级结果。</a:t>
            </a:r>
            <a:endParaRPr lang="en-US" sz="997"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236930"/>
            <a:ext cx="3656466" cy="1403168"/>
          </a:xfrm>
          <a:prstGeom prst="rect">
            <a:avLst/>
          </a:prstGeom>
        </p:spPr>
      </p:pic>
      <p:pic>
        <p:nvPicPr>
          <p:cNvPr id="3" name="Image 1" descr="preencoded.png">    </p:cNvPr>
          <p:cNvPicPr>
            <a:picLocks noChangeAspect="1"/>
          </p:cNvPicPr>
          <p:nvPr/>
        </p:nvPicPr>
        <p:blipFill>
          <a:blip r:embed="rId2"/>
          <a:stretch>
            <a:fillRect/>
          </a:stretch>
        </p:blipFill>
        <p:spPr>
          <a:xfrm>
            <a:off x="731295" y="4236930"/>
            <a:ext cx="3656466" cy="1403168"/>
          </a:xfrm>
          <a:prstGeom prst="rect">
            <a:avLst/>
          </a:prstGeom>
        </p:spPr>
      </p:pic>
      <p:pic>
        <p:nvPicPr>
          <p:cNvPr id="4" name="Image 2" descr="preencoded.png">    </p:cNvPr>
          <p:cNvPicPr>
            <a:picLocks noChangeAspect="1"/>
          </p:cNvPicPr>
          <p:nvPr/>
        </p:nvPicPr>
        <p:blipFill>
          <a:blip r:embed="rId3"/>
          <a:stretch>
            <a:fillRect/>
          </a:stretch>
        </p:blipFill>
        <p:spPr>
          <a:xfrm>
            <a:off x="4753406" y="845557"/>
            <a:ext cx="3656466" cy="3162845"/>
          </a:xfrm>
          <a:prstGeom prst="rect">
            <a:avLst/>
          </a:prstGeom>
        </p:spPr>
      </p:pic>
      <p:pic>
        <p:nvPicPr>
          <p:cNvPr id="5" name="Image 3" descr="preencoded.png">    </p:cNvPr>
          <p:cNvPicPr>
            <a:picLocks noChangeAspect="1"/>
          </p:cNvPicPr>
          <p:nvPr/>
        </p:nvPicPr>
        <p:blipFill>
          <a:blip r:embed="rId4"/>
          <a:stretch>
            <a:fillRect/>
          </a:stretch>
        </p:blipFill>
        <p:spPr>
          <a:xfrm>
            <a:off x="731295" y="845557"/>
            <a:ext cx="3656466" cy="3162845"/>
          </a:xfrm>
          <a:prstGeom prst="rect">
            <a:avLst/>
          </a:prstGeom>
        </p:spPr>
      </p:pic>
      <p:sp>
        <p:nvSpPr>
          <p:cNvPr id="6" name="Text 0"/>
          <p:cNvSpPr/>
          <p:nvPr/>
        </p:nvSpPr>
        <p:spPr>
          <a:xfrm>
            <a:off x="365646" y="228527"/>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下面是一个 MySQL 存储过程，使用 WHILE 语句进行简单循环的例子：</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005526"/>
            <a:ext cx="3272537" cy="276520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CREATE PROCEDURE simple_loop(IN n INT)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BEGIN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DECLARE i INT DEFAULT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WHILE i &lt;= n DO</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CONCAT('Hello, world! (', i, ')') AS message;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 i = i + 1;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END WHILE;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END;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923258" y="3816432"/>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005526"/>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这个存储过程接受一个输入参数 `n`，代表循环次数。使用 WHILE 语句进行循环，每次循环输出一个简单的消息，最终完成指定次数的循环。</a:t>
            </a:r>
            <a:endParaRPr lang="en-US" sz="1178" dirty="0"/>
          </a:p>
        </p:txBody>
      </p:sp>
      <p:sp>
        <p:nvSpPr>
          <p:cNvPr id="11" name="Text 5"/>
          <p:cNvSpPr/>
          <p:nvPr/>
        </p:nvSpPr>
        <p:spPr>
          <a:xfrm>
            <a:off x="4945371" y="1805380"/>
            <a:ext cx="3272537" cy="20567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使用示例：</a:t>
            </a:r>
            <a:endParaRPr lang="en-US" sz="997" dirty="0"/>
          </a:p>
        </p:txBody>
      </p:sp>
      <p:sp>
        <p:nvSpPr>
          <p:cNvPr id="12" name="Text 6"/>
          <p:cNvSpPr/>
          <p:nvPr/>
        </p:nvSpPr>
        <p:spPr>
          <a:xfrm>
            <a:off x="923258" y="4396899"/>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在调用存储过程时，将循环次数传入 `n` 参数，存储过程将输出指定次数的简单消息。这个例子中，存储过程将输出 5 条消息，每条消息格式为 "Hello, world! (i)"，其中 i 为循环计数器的值。</a:t>
            </a:r>
            <a:endParaRPr lang="en-US" sz="1178" dirty="0"/>
          </a:p>
        </p:txBody>
      </p:sp>
      <p:sp>
        <p:nvSpPr>
          <p:cNvPr id="13" name="Text 7"/>
          <p:cNvSpPr/>
          <p:nvPr/>
        </p:nvSpPr>
        <p:spPr>
          <a:xfrm>
            <a:off x="923258" y="5448133"/>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4396899"/>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在这个存储过程中，使用了 WHILE 语句进行简单循环，每次循环输出一个消息，并将计数器 `i` 的值加一，直到达到指定的循环次数为止。</a:t>
            </a:r>
            <a:endParaRPr lang="en-US" sz="1178" dirty="0"/>
          </a:p>
        </p:txBody>
      </p:sp>
      <p:sp>
        <p:nvSpPr>
          <p:cNvPr id="15" name="Text 9"/>
          <p:cNvSpPr/>
          <p:nvPr/>
        </p:nvSpPr>
        <p:spPr>
          <a:xfrm>
            <a:off x="4945371" y="519674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6202279"/>
            <a:ext cx="3656466" cy="2660079"/>
          </a:xfrm>
          <a:prstGeom prst="rect">
            <a:avLst/>
          </a:prstGeom>
        </p:spPr>
      </p:pic>
      <p:pic>
        <p:nvPicPr>
          <p:cNvPr id="3" name="Image 1" descr="preencoded.png">    </p:cNvPr>
          <p:cNvPicPr>
            <a:picLocks noChangeAspect="1"/>
          </p:cNvPicPr>
          <p:nvPr/>
        </p:nvPicPr>
        <p:blipFill>
          <a:blip r:embed="rId2"/>
          <a:stretch>
            <a:fillRect/>
          </a:stretch>
        </p:blipFill>
        <p:spPr>
          <a:xfrm>
            <a:off x="731295" y="6202279"/>
            <a:ext cx="3656466" cy="2660079"/>
          </a:xfrm>
          <a:prstGeom prst="rect">
            <a:avLst/>
          </a:prstGeom>
        </p:spPr>
      </p:pic>
      <p:pic>
        <p:nvPicPr>
          <p:cNvPr id="4" name="Image 2" descr="preencoded.png">    </p:cNvPr>
          <p:cNvPicPr>
            <a:picLocks noChangeAspect="1"/>
          </p:cNvPicPr>
          <p:nvPr/>
        </p:nvPicPr>
        <p:blipFill>
          <a:blip r:embed="rId3"/>
          <a:stretch>
            <a:fillRect/>
          </a:stretch>
        </p:blipFill>
        <p:spPr>
          <a:xfrm>
            <a:off x="4753406" y="845557"/>
            <a:ext cx="3656466" cy="5128195"/>
          </a:xfrm>
          <a:prstGeom prst="rect">
            <a:avLst/>
          </a:prstGeom>
        </p:spPr>
      </p:pic>
      <p:pic>
        <p:nvPicPr>
          <p:cNvPr id="5" name="Image 3" descr="preencoded.png">    </p:cNvPr>
          <p:cNvPicPr>
            <a:picLocks noChangeAspect="1"/>
          </p:cNvPicPr>
          <p:nvPr/>
        </p:nvPicPr>
        <p:blipFill>
          <a:blip r:embed="rId4"/>
          <a:stretch>
            <a:fillRect/>
          </a:stretch>
        </p:blipFill>
        <p:spPr>
          <a:xfrm>
            <a:off x="731295" y="845557"/>
            <a:ext cx="3656466" cy="5128195"/>
          </a:xfrm>
          <a:prstGeom prst="rect">
            <a:avLst/>
          </a:prstGeom>
        </p:spPr>
      </p:pic>
      <p:sp>
        <p:nvSpPr>
          <p:cNvPr id="6"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下面是一个 MySQL 存储过程，使用 WHILE 语句计算斐波那契数列前 n 项的例子：</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005530"/>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这个存储过程接受一个输入参数 `n`，代表斐波那契数列的项数，以及一个输出参数 `result`，代表斐波那契数列的前 n 项。使用 WHILE 语句进行循环计算斐波那契数列的前 n 项，将结果存储到 `fibo_list` 字符串中，最后将结果存储到 `result` 参数中。</a:t>
            </a:r>
            <a:endParaRPr lang="en-US" sz="1178" dirty="0"/>
          </a:p>
        </p:txBody>
      </p:sp>
      <p:sp>
        <p:nvSpPr>
          <p:cNvPr id="9" name="Text 3"/>
          <p:cNvSpPr/>
          <p:nvPr/>
        </p:nvSpPr>
        <p:spPr>
          <a:xfrm>
            <a:off x="923258" y="2308145"/>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005530"/>
            <a:ext cx="3272537" cy="452487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CREATE PROCEDURE fibonacci(IN n INT, OUT result TEXT)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BEGIN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DECLARE i INT DEFAULT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DECLARE a INT DEFAULT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DECLARE b INT DEFAULT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DECLARE c INT DEFAULT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DECLARE fibo_list TEXT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WHILE i &lt;= n DO</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 fibo_list = CONCAT(fibo_list, 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 c = a + b;</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 a = b;</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 b=c;</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 i = i + 1;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END WHILE;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 result = SUBSTRING(fibo_list, 1, LENGTH(fibo_list) - 1);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END;</a:t>
            </a:r>
            <a:endParaRPr lang="en-US" sz="1178" dirty="0"/>
          </a:p>
        </p:txBody>
      </p:sp>
      <p:sp>
        <p:nvSpPr>
          <p:cNvPr id="11" name="Text 5"/>
          <p:cNvSpPr/>
          <p:nvPr/>
        </p:nvSpPr>
        <p:spPr>
          <a:xfrm>
            <a:off x="4945371" y="5576113"/>
            <a:ext cx="3272537" cy="20567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drop procedure if exists fibonacci;</a:t>
            </a:r>
            <a:endParaRPr lang="en-US" sz="997" dirty="0"/>
          </a:p>
        </p:txBody>
      </p:sp>
      <p:sp>
        <p:nvSpPr>
          <p:cNvPr id="12" name="Text 6"/>
          <p:cNvSpPr/>
          <p:nvPr/>
        </p:nvSpPr>
        <p:spPr>
          <a:xfrm>
            <a:off x="923258" y="6362248"/>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set @result='';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CALL fibonacci(10, @result);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SELECT @result; -- 0,1,1,2,3,5,8,13,21,34</a:t>
            </a:r>
            <a:endParaRPr lang="en-US" sz="1178" dirty="0"/>
          </a:p>
        </p:txBody>
      </p:sp>
      <p:sp>
        <p:nvSpPr>
          <p:cNvPr id="13" name="Text 7"/>
          <p:cNvSpPr/>
          <p:nvPr/>
        </p:nvSpPr>
        <p:spPr>
          <a:xfrm>
            <a:off x="923258" y="7162102"/>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6362248"/>
            <a:ext cx="3272537" cy="226243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在调用存储过程时，将斐波那契数列的项数传入 `n` 参数，然后将输出的斐波那契数列前 n 项存储到一个用户变量（`@result`）中，最后通过 SELECT 语句查看结果。在这个存储过程中，使用了 WHILE 语句进行循环计算斐波那契数列的前 n 项，每次循环将前两个数相加得到新的数，并将结果存储到 `fibo_list` 字符串中，最后使用 SUBSTRING 函数截取掉最后一个逗号，将结果存储到 `result` 参数中。</a:t>
            </a:r>
            <a:endParaRPr lang="en-US" sz="1178" dirty="0"/>
          </a:p>
        </p:txBody>
      </p:sp>
      <p:sp>
        <p:nvSpPr>
          <p:cNvPr id="15" name="Text 9"/>
          <p:cNvSpPr/>
          <p:nvPr/>
        </p:nvSpPr>
        <p:spPr>
          <a:xfrm>
            <a:off x="4945371" y="8670397"/>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845553"/>
            <a:ext cx="3656466" cy="3779872"/>
          </a:xfrm>
          <a:prstGeom prst="rect">
            <a:avLst/>
          </a:prstGeom>
        </p:spPr>
      </p:pic>
      <p:pic>
        <p:nvPicPr>
          <p:cNvPr id="3" name="Image 1" descr="preencoded.png">    </p:cNvPr>
          <p:cNvPicPr>
            <a:picLocks noChangeAspect="1"/>
          </p:cNvPicPr>
          <p:nvPr/>
        </p:nvPicPr>
        <p:blipFill>
          <a:blip r:embed="rId2"/>
          <a:stretch>
            <a:fillRect/>
          </a:stretch>
        </p:blipFill>
        <p:spPr>
          <a:xfrm>
            <a:off x="731295" y="845553"/>
            <a:ext cx="3656466" cy="3779872"/>
          </a:xfrm>
          <a:prstGeom prst="rect">
            <a:avLst/>
          </a:prstGeom>
        </p:spPr>
      </p:pic>
      <p:sp>
        <p:nvSpPr>
          <p:cNvPr id="4" name="Text 0"/>
          <p:cNvSpPr/>
          <p:nvPr/>
        </p:nvSpPr>
        <p:spPr>
          <a:xfrm>
            <a:off x="365646" y="228527"/>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 MySQL 存储过程，使用 REPEAT 语句进行简单循环的例子：</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005526"/>
            <a:ext cx="3272537" cy="276520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CREATE PROCEDURE simple_repeat(IN n INT)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BEGIN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DECLARE i INT DEFAULT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REPEAT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CONCAT('Hello, world! (', i, ')') AS message;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 i = i + 1;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UNTIL i &gt; n END REPEAT;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END;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923258" y="3816432"/>
            <a:ext cx="3272537" cy="61703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这个存储过程接受一个输入参数 `n`，代表循环次数。使用 REPEAT 语句进行循环，每次循环输出一个简单的消息，最终完成指定次数的循环。</a:t>
            </a:r>
            <a:endParaRPr lang="en-US" sz="997" dirty="0"/>
          </a:p>
        </p:txBody>
      </p:sp>
      <p:sp>
        <p:nvSpPr>
          <p:cNvPr id="8" name="Text 4"/>
          <p:cNvSpPr/>
          <p:nvPr/>
        </p:nvSpPr>
        <p:spPr>
          <a:xfrm>
            <a:off x="4945371" y="1005526"/>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CALL simple_repeat(5);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5"/>
          <p:cNvSpPr/>
          <p:nvPr/>
        </p:nvSpPr>
        <p:spPr>
          <a:xfrm>
            <a:off x="4945371" y="2056760"/>
            <a:ext cx="3272537" cy="1234058"/>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在调用存储过程时，将循环次数传入 `n` 参数，存储过程将输出指定次数的简单消息。这个例子中，存储过程将输出 5 条消息，每条消息格式为 "Hello, world! (i)"，其中 i 为循环计数器的值。在这个存储过程中，使用了 REPEAT 语句进行简单循环，每次循环输出一个消息，并将计数器 `i` 的值加一，直到达到指定的循环次数为止。</a:t>
            </a:r>
            <a:endParaRPr lang="en-US" sz="99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878726" y="936969"/>
            <a:ext cx="1759674" cy="1302608"/>
          </a:xfrm>
          <a:prstGeom prst="rect">
            <a:avLst/>
          </a:prstGeom>
        </p:spPr>
      </p:pic>
      <p:pic>
        <p:nvPicPr>
          <p:cNvPr id="3" name="Image 1" descr="preencoded.png">    </p:cNvPr>
          <p:cNvPicPr>
            <a:picLocks noChangeAspect="1"/>
          </p:cNvPicPr>
          <p:nvPr/>
        </p:nvPicPr>
        <p:blipFill>
          <a:blip r:embed="rId2"/>
          <a:stretch>
            <a:fillRect/>
          </a:stretch>
        </p:blipFill>
        <p:spPr>
          <a:xfrm>
            <a:off x="4753406" y="936969"/>
            <a:ext cx="1759674" cy="3313672"/>
          </a:xfrm>
          <a:prstGeom prst="rect">
            <a:avLst/>
          </a:prstGeom>
        </p:spPr>
      </p:pic>
      <p:pic>
        <p:nvPicPr>
          <p:cNvPr id="4" name="Image 2" descr="preencoded.png">    </p:cNvPr>
          <p:cNvPicPr>
            <a:picLocks noChangeAspect="1"/>
          </p:cNvPicPr>
          <p:nvPr/>
        </p:nvPicPr>
        <p:blipFill>
          <a:blip r:embed="rId3"/>
          <a:stretch>
            <a:fillRect/>
          </a:stretch>
        </p:blipFill>
        <p:spPr>
          <a:xfrm>
            <a:off x="2628086" y="936969"/>
            <a:ext cx="1759674" cy="1805377"/>
          </a:xfrm>
          <a:prstGeom prst="rect">
            <a:avLst/>
          </a:prstGeom>
        </p:spPr>
      </p:pic>
      <p:pic>
        <p:nvPicPr>
          <p:cNvPr id="5" name="Image 3" descr="preencoded.png">    </p:cNvPr>
          <p:cNvPicPr>
            <a:picLocks noChangeAspect="1"/>
          </p:cNvPicPr>
          <p:nvPr/>
        </p:nvPicPr>
        <p:blipFill>
          <a:blip r:embed="rId4"/>
          <a:stretch>
            <a:fillRect/>
          </a:stretch>
        </p:blipFill>
        <p:spPr>
          <a:xfrm>
            <a:off x="502765" y="936969"/>
            <a:ext cx="1759674" cy="3565057"/>
          </a:xfrm>
          <a:prstGeom prst="rect">
            <a:avLst/>
          </a:prstGeom>
        </p:spPr>
      </p:pic>
      <p:sp>
        <p:nvSpPr>
          <p:cNvPr id="6" name="Text 0"/>
          <p:cNvSpPr/>
          <p:nvPr/>
        </p:nvSpPr>
        <p:spPr>
          <a:xfrm>
            <a:off x="365646" y="228531"/>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创建、查询、修改、删除视图的示例语句如下：</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594176" y="959823"/>
            <a:ext cx="1668264" cy="351934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创建视图示例：</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```sql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创建一个视图，返回员工号，员工姓名和部门名称</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CREATE VIEW emp_info AS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SELECT e.empid, e.empname, d.depname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FROM employee 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JOIN department d ON e.depid = d.depid;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502765" y="4547728"/>
            <a:ext cx="1759674" cy="0"/>
          </a:xfrm>
          <a:prstGeom prst="rect">
            <a:avLst/>
          </a:prstGeom>
          <a:noFill/>
          <a:ln/>
        </p:spPr>
        <p:txBody>
          <a:bodyPr wrap="square" lIns="0" tIns="0" rIns="0" bIns="0" rtlCol="0" anchor="t"/>
          <a:lstStyle/>
          <a:p>
            <a:endParaRPr lang="en-US" dirty="0"/>
          </a:p>
        </p:txBody>
      </p:sp>
      <p:sp>
        <p:nvSpPr>
          <p:cNvPr id="10" name="Text 4"/>
          <p:cNvSpPr/>
          <p:nvPr/>
        </p:nvSpPr>
        <p:spPr>
          <a:xfrm>
            <a:off x="2719498" y="959823"/>
            <a:ext cx="1668262" cy="175966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查询视图示例：</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```sql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查询 emp_info 视图中的所有记录</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SELECT * FROM emp_info;</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2628086" y="2788061"/>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844818" y="959823"/>
            <a:ext cx="1668262" cy="326796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修改视图示例：</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```sql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修改 emp_info 视图的返回列</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ALTER VIEW emp_info AS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SELECT e.empid, e.empname, d.depname, d.location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FROM employee 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JOIN department d ON e.depid = d.depid;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4753406" y="4296344"/>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970138" y="959823"/>
            <a:ext cx="1568066" cy="125691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删除视图示例：</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```sql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删除 emp_info 视图</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DROP VIEW emp_info;</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5" name="Text 9"/>
          <p:cNvSpPr/>
          <p:nvPr/>
        </p:nvSpPr>
        <p:spPr>
          <a:xfrm>
            <a:off x="6878726" y="2285291"/>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6910719"/>
            <a:ext cx="3656466" cy="2431550"/>
          </a:xfrm>
          <a:prstGeom prst="rect">
            <a:avLst/>
          </a:prstGeom>
        </p:spPr>
      </p:pic>
      <p:pic>
        <p:nvPicPr>
          <p:cNvPr id="3" name="Image 1" descr="preencoded.png">    </p:cNvPr>
          <p:cNvPicPr>
            <a:picLocks noChangeAspect="1"/>
          </p:cNvPicPr>
          <p:nvPr/>
        </p:nvPicPr>
        <p:blipFill>
          <a:blip r:embed="rId2"/>
          <a:stretch>
            <a:fillRect/>
          </a:stretch>
        </p:blipFill>
        <p:spPr>
          <a:xfrm>
            <a:off x="4753406" y="1439734"/>
            <a:ext cx="3656466" cy="5242456"/>
          </a:xfrm>
          <a:prstGeom prst="rect">
            <a:avLst/>
          </a:prstGeom>
        </p:spPr>
      </p:pic>
      <p:pic>
        <p:nvPicPr>
          <p:cNvPr id="4" name="Image 2" descr="preencoded.png">    </p:cNvPr>
          <p:cNvPicPr>
            <a:picLocks noChangeAspect="1"/>
          </p:cNvPicPr>
          <p:nvPr/>
        </p:nvPicPr>
        <p:blipFill>
          <a:blip r:embed="rId3"/>
          <a:stretch>
            <a:fillRect/>
          </a:stretch>
        </p:blipFill>
        <p:spPr>
          <a:xfrm>
            <a:off x="731295" y="1439734"/>
            <a:ext cx="3656466" cy="5242456"/>
          </a:xfrm>
          <a:prstGeom prst="rect">
            <a:avLst/>
          </a:prstGeom>
        </p:spPr>
      </p:pic>
      <p:sp>
        <p:nvSpPr>
          <p:cNvPr id="5" name="Text 0"/>
          <p:cNvSpPr/>
          <p:nvPr/>
        </p:nvSpPr>
        <p:spPr>
          <a:xfrm>
            <a:off x="365646" y="228531"/>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MySQL 存储过程中的 LOOP 指令用于创建一个无限循环。与 WHILE 和 REPEAT 相比，LOOP 指令是一种更为基本的循环结构，它可以执行任意次数的循环，只要循环体内没有满足退出条件的语句。</a:t>
            </a:r>
            <a:endParaRPr lang="en-US" sz="1631" dirty="0"/>
          </a:p>
        </p:txBody>
      </p:sp>
      <p:sp>
        <p:nvSpPr>
          <p:cNvPr id="6"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599703"/>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LOOP 指令的语法如下：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[begin_label:] LOOP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loop_body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END LOOP [end_label]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8" name="Text 3"/>
          <p:cNvSpPr/>
          <p:nvPr/>
        </p:nvSpPr>
        <p:spPr>
          <a:xfrm>
            <a:off x="923258" y="3153702"/>
            <a:ext cx="3272537" cy="822704"/>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其中，`begin_label` 和 `end_label` 是可选的标签，用于在嵌套的循环结构中引用循环体。`loop_body` 是循环体，可以包含任意合法的 SQL 语句。循环体中通常需要包含至少一个退出循环的条件，否则循环将一直执行下去。</a:t>
            </a:r>
            <a:endParaRPr lang="en-US" sz="997" dirty="0"/>
          </a:p>
        </p:txBody>
      </p:sp>
      <p:sp>
        <p:nvSpPr>
          <p:cNvPr id="9" name="Text 4"/>
          <p:cNvSpPr/>
          <p:nvPr/>
        </p:nvSpPr>
        <p:spPr>
          <a:xfrm>
            <a:off x="4945371" y="1599703"/>
            <a:ext cx="3272537" cy="402211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下面是一个使用 LOOP 指令进行无限循环的 MySQL 存储过程的示例：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CREATE PROCEDURE infinite_loop()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BEGIN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DECLARE i INT DEFAULT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loop_start: LOOP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CONCAT('Hello, world! (', i, ')') AS message;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 i = i + 1;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i &gt; 10 THEN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LEAVE loop_start;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END IF;</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END LOOP loop_start;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END;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4945371" y="5667524"/>
            <a:ext cx="3272537" cy="822704"/>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这个存储过程创建一个无限循环，直到满足退出条件后才会结束循环。在循环体内部，先输出一个简单的消息，然后将计数器 `i` 的值加一。在每次循环结束时，检查计数器的值是否大于 10，如果满足则使用 LEAVE 语句退出循环。</a:t>
            </a:r>
            <a:endParaRPr lang="en-US" sz="997" dirty="0"/>
          </a:p>
        </p:txBody>
      </p:sp>
      <p:sp>
        <p:nvSpPr>
          <p:cNvPr id="11" name="Text 6"/>
          <p:cNvSpPr/>
          <p:nvPr/>
        </p:nvSpPr>
        <p:spPr>
          <a:xfrm>
            <a:off x="923258" y="7070692"/>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CALL infinite_loop();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7"/>
          <p:cNvSpPr/>
          <p:nvPr/>
        </p:nvSpPr>
        <p:spPr>
          <a:xfrm>
            <a:off x="923258" y="8121926"/>
            <a:ext cx="3272537" cy="102838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在调用存储过程时，存储过程将进入一个无限循环，并输出一系列简单的消息，直到计数器的值大于 10 时退出循环。需要注意的是，LOOP 指令可能导致无限循环，应该谨慎使用。在使用 LOOP 指令时，必须在循环体中添加能够满足退出循环的条件，以避免进入死循环。</a:t>
            </a:r>
            <a:endParaRPr lang="en-US" sz="997"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2383562"/>
            <a:ext cx="3656466" cy="1151787"/>
          </a:xfrm>
          <a:prstGeom prst="rect">
            <a:avLst/>
          </a:prstGeom>
        </p:spPr>
      </p:pic>
      <p:pic>
        <p:nvPicPr>
          <p:cNvPr id="3" name="Image 1" descr="preencoded.png">    </p:cNvPr>
          <p:cNvPicPr>
            <a:picLocks noChangeAspect="1"/>
          </p:cNvPicPr>
          <p:nvPr/>
        </p:nvPicPr>
        <p:blipFill>
          <a:blip r:embed="rId2"/>
          <a:stretch>
            <a:fillRect/>
          </a:stretch>
        </p:blipFill>
        <p:spPr>
          <a:xfrm>
            <a:off x="731295" y="2383562"/>
            <a:ext cx="3656466" cy="1151787"/>
          </a:xfrm>
          <a:prstGeom prst="rect">
            <a:avLst/>
          </a:prstGeom>
        </p:spPr>
      </p:pic>
      <p:sp>
        <p:nvSpPr>
          <p:cNvPr id="4" name="Text 0"/>
          <p:cNvSpPr/>
          <p:nvPr/>
        </p:nvSpPr>
        <p:spPr>
          <a:xfrm>
            <a:off x="365646" y="228531"/>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MySQL游标（Cursor）是一种在SQL语句的基础上，为程序员提供对查询结果集的逐行处理能力的机制。游标可以被用来在一个循环中逐行地处理结果集。在处理大量数据时，游标可以提高代码的效率和灵活性。</a:t>
            </a:r>
            <a:endParaRPr lang="en-US" sz="1631" dirty="0"/>
          </a:p>
        </p:txBody>
      </p:sp>
      <p:sp>
        <p:nvSpPr>
          <p:cNvPr id="5" name="Text 1"/>
          <p:cNvSpPr/>
          <p:nvPr/>
        </p:nvSpPr>
        <p:spPr>
          <a:xfrm>
            <a:off x="365646" y="1165500"/>
            <a:ext cx="8409873" cy="251381"/>
          </a:xfrm>
          <a:prstGeom prst="rect">
            <a:avLst/>
          </a:prstGeom>
          <a:noFill/>
          <a:ln/>
        </p:spPr>
        <p:txBody>
          <a:bodyPr wrap="square" lIns="0" tIns="0" rIns="0" bIns="0" rtlCol="0" anchor="t"/>
          <a:lstStyle/>
          <a:p>
            <a:pP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MySQL游标通常分为以下两种：</a:t>
            </a:r>
            <a:endParaRPr lang="en-US" sz="1178" dirty="0"/>
          </a:p>
        </p:txBody>
      </p:sp>
      <p:sp>
        <p:nvSpPr>
          <p:cNvPr id="6" name="Text 2"/>
          <p:cNvSpPr/>
          <p:nvPr/>
        </p:nvSpPr>
        <p:spPr>
          <a:xfrm>
            <a:off x="923258" y="2543531"/>
            <a:ext cx="3272537" cy="5027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显式游标（Explicit Cursor）：这是程序员自己创建的游标，需要手动打开、关闭、获取和释放。</a:t>
            </a:r>
            <a:endParaRPr lang="en-US" sz="1178" dirty="0"/>
          </a:p>
        </p:txBody>
      </p:sp>
      <p:sp>
        <p:nvSpPr>
          <p:cNvPr id="7" name="Text 3"/>
          <p:cNvSpPr/>
          <p:nvPr/>
        </p:nvSpPr>
        <p:spPr>
          <a:xfrm>
            <a:off x="923258" y="3092000"/>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2543531"/>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隐式游标（Implicit Cursor）：这是MySQL自动创建的游标，用于处理SQL语句中的结果集。通常，每个SQL语句都会有一个默认的隐式游标。</a:t>
            </a:r>
            <a:endParaRPr lang="en-US" sz="1178" dirty="0"/>
          </a:p>
        </p:txBody>
      </p:sp>
      <p:sp>
        <p:nvSpPr>
          <p:cNvPr id="9" name="Text 5"/>
          <p:cNvSpPr/>
          <p:nvPr/>
        </p:nvSpPr>
        <p:spPr>
          <a:xfrm>
            <a:off x="4945371" y="334338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713969" y="2810908"/>
            <a:ext cx="5713228" cy="1371175"/>
          </a:xfrm>
          <a:prstGeom prst="rect">
            <a:avLst/>
          </a:prstGeom>
        </p:spPr>
      </p:pic>
      <p:pic>
        <p:nvPicPr>
          <p:cNvPr id="3" name="Image 1" descr="preencoded.png">    </p:cNvPr>
          <p:cNvPicPr>
            <a:picLocks noChangeAspect="1"/>
          </p:cNvPicPr>
          <p:nvPr/>
        </p:nvPicPr>
        <p:blipFill>
          <a:blip r:embed="rId2"/>
          <a:stretch>
            <a:fillRect/>
          </a:stretch>
        </p:blipFill>
        <p:spPr>
          <a:xfrm>
            <a:off x="7638586" y="3085143"/>
            <a:ext cx="34278" cy="457058"/>
          </a:xfrm>
          <a:prstGeom prst="rect">
            <a:avLst/>
          </a:prstGeom>
        </p:spPr>
      </p:pic>
      <p:pic>
        <p:nvPicPr>
          <p:cNvPr id="4" name="Image 2" descr="preencoded.png">    </p:cNvPr>
          <p:cNvPicPr>
            <a:picLocks noChangeAspect="1"/>
          </p:cNvPicPr>
          <p:nvPr/>
        </p:nvPicPr>
        <p:blipFill>
          <a:blip r:embed="rId3"/>
          <a:stretch>
            <a:fillRect/>
          </a:stretch>
        </p:blipFill>
        <p:spPr>
          <a:xfrm>
            <a:off x="7198669" y="1416878"/>
            <a:ext cx="914116" cy="914116"/>
          </a:xfrm>
          <a:prstGeom prst="rect">
            <a:avLst/>
          </a:prstGeom>
        </p:spPr>
      </p:pic>
      <p:pic>
        <p:nvPicPr>
          <p:cNvPr id="5" name="Image 3" descr="preencoded.png">    </p:cNvPr>
          <p:cNvPicPr>
            <a:picLocks noChangeAspect="1"/>
          </p:cNvPicPr>
          <p:nvPr/>
        </p:nvPicPr>
        <p:blipFill>
          <a:blip r:embed="rId4"/>
          <a:stretch>
            <a:fillRect/>
          </a:stretch>
        </p:blipFill>
        <p:spPr>
          <a:xfrm>
            <a:off x="5604677" y="2513820"/>
            <a:ext cx="34278" cy="457058"/>
          </a:xfrm>
          <a:prstGeom prst="rect">
            <a:avLst/>
          </a:prstGeom>
        </p:spPr>
      </p:pic>
      <p:pic>
        <p:nvPicPr>
          <p:cNvPr id="6" name="Image 4" descr="preencoded.png">    </p:cNvPr>
          <p:cNvPicPr>
            <a:picLocks noChangeAspect="1"/>
          </p:cNvPicPr>
          <p:nvPr/>
        </p:nvPicPr>
        <p:blipFill>
          <a:blip r:embed="rId5"/>
          <a:stretch>
            <a:fillRect/>
          </a:stretch>
        </p:blipFill>
        <p:spPr>
          <a:xfrm>
            <a:off x="5164758" y="845555"/>
            <a:ext cx="914116" cy="914116"/>
          </a:xfrm>
          <a:prstGeom prst="rect">
            <a:avLst/>
          </a:prstGeom>
        </p:spPr>
      </p:pic>
      <p:pic>
        <p:nvPicPr>
          <p:cNvPr id="7" name="Image 5" descr="preencoded.png">    </p:cNvPr>
          <p:cNvPicPr>
            <a:picLocks noChangeAspect="1"/>
          </p:cNvPicPr>
          <p:nvPr/>
        </p:nvPicPr>
        <p:blipFill>
          <a:blip r:embed="rId6"/>
          <a:stretch>
            <a:fillRect/>
          </a:stretch>
        </p:blipFill>
        <p:spPr>
          <a:xfrm>
            <a:off x="3502209" y="2513820"/>
            <a:ext cx="34278" cy="457058"/>
          </a:xfrm>
          <a:prstGeom prst="rect">
            <a:avLst/>
          </a:prstGeom>
        </p:spPr>
      </p:pic>
      <p:pic>
        <p:nvPicPr>
          <p:cNvPr id="8" name="Image 6" descr="preencoded.png">    </p:cNvPr>
          <p:cNvPicPr>
            <a:picLocks noChangeAspect="1"/>
          </p:cNvPicPr>
          <p:nvPr/>
        </p:nvPicPr>
        <p:blipFill>
          <a:blip r:embed="rId7"/>
          <a:stretch>
            <a:fillRect/>
          </a:stretch>
        </p:blipFill>
        <p:spPr>
          <a:xfrm>
            <a:off x="3062292" y="845555"/>
            <a:ext cx="914116" cy="914116"/>
          </a:xfrm>
          <a:prstGeom prst="rect">
            <a:avLst/>
          </a:prstGeom>
        </p:spPr>
      </p:pic>
      <p:pic>
        <p:nvPicPr>
          <p:cNvPr id="9" name="Image 7" descr="preencoded.png">    </p:cNvPr>
          <p:cNvPicPr>
            <a:picLocks noChangeAspect="1"/>
          </p:cNvPicPr>
          <p:nvPr/>
        </p:nvPicPr>
        <p:blipFill>
          <a:blip r:embed="rId8"/>
          <a:stretch>
            <a:fillRect/>
          </a:stretch>
        </p:blipFill>
        <p:spPr>
          <a:xfrm>
            <a:off x="1468300" y="3085143"/>
            <a:ext cx="34280" cy="457058"/>
          </a:xfrm>
          <a:prstGeom prst="rect">
            <a:avLst/>
          </a:prstGeom>
        </p:spPr>
      </p:pic>
      <p:pic>
        <p:nvPicPr>
          <p:cNvPr id="10" name="Image 8" descr="preencoded.png">    </p:cNvPr>
          <p:cNvPicPr>
            <a:picLocks noChangeAspect="1"/>
          </p:cNvPicPr>
          <p:nvPr/>
        </p:nvPicPr>
        <p:blipFill>
          <a:blip r:embed="rId9"/>
          <a:stretch>
            <a:fillRect/>
          </a:stretch>
        </p:blipFill>
        <p:spPr>
          <a:xfrm>
            <a:off x="1028381" y="1416878"/>
            <a:ext cx="914116" cy="914116"/>
          </a:xfrm>
          <a:prstGeom prst="rect">
            <a:avLst/>
          </a:prstGeom>
        </p:spPr>
      </p:pic>
      <p:sp>
        <p:nvSpPr>
          <p:cNvPr id="11" name="Text 0"/>
          <p:cNvSpPr/>
          <p:nvPr/>
        </p:nvSpPr>
        <p:spPr>
          <a:xfrm>
            <a:off x="365646" y="228529"/>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使用游标可以通过以下步骤完成：</a:t>
            </a:r>
            <a:endParaRPr lang="en-US" sz="1631" dirty="0"/>
          </a:p>
        </p:txBody>
      </p:sp>
      <p:sp>
        <p:nvSpPr>
          <p:cNvPr id="12"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3" name="Text 2"/>
          <p:cNvSpPr/>
          <p:nvPr/>
        </p:nvSpPr>
        <p:spPr>
          <a:xfrm>
            <a:off x="1713969" y="2948025"/>
            <a:ext cx="5713228" cy="297088"/>
          </a:xfrm>
          <a:prstGeom prst="rect">
            <a:avLst/>
          </a:prstGeom>
          <a:noFill/>
          <a:ln/>
        </p:spPr>
        <p:txBody>
          <a:bodyPr wrap="square" lIns="0" tIns="0" rIns="0" bIns="0" rtlCol="0" anchor="t"/>
          <a:lstStyle/>
          <a:p>
            <a:pPr algn="ct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声明游标：使用DECLARE语句声明游标的名称和数据类型。</a:t>
            </a:r>
            <a:endParaRPr lang="en-US" sz="1631" dirty="0"/>
          </a:p>
        </p:txBody>
      </p:sp>
      <p:sp>
        <p:nvSpPr>
          <p:cNvPr id="14" name="Text 3"/>
          <p:cNvSpPr/>
          <p:nvPr/>
        </p:nvSpPr>
        <p:spPr>
          <a:xfrm>
            <a:off x="1713969" y="3245114"/>
            <a:ext cx="5713228" cy="0"/>
          </a:xfrm>
          <a:prstGeom prst="rect">
            <a:avLst/>
          </a:prstGeom>
          <a:noFill/>
          <a:ln/>
        </p:spPr>
        <p:txBody>
          <a:bodyPr wrap="square" lIns="0" tIns="0" rIns="0" bIns="0" rtlCol="0" anchor="t"/>
          <a:lstStyle/>
          <a:p>
            <a:endParaRPr lang="en-US" dirty="0"/>
          </a:p>
        </p:txBody>
      </p:sp>
      <p:sp>
        <p:nvSpPr>
          <p:cNvPr id="15" name="Text 4"/>
          <p:cNvSpPr/>
          <p:nvPr/>
        </p:nvSpPr>
        <p:spPr>
          <a:xfrm>
            <a:off x="571323" y="2239585"/>
            <a:ext cx="1828233" cy="754144"/>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打开游标：使用OPEN语句打开游标并执行SELECT语句。</a:t>
            </a:r>
            <a:endParaRPr lang="en-US" sz="1178" dirty="0"/>
          </a:p>
        </p:txBody>
      </p:sp>
      <p:sp>
        <p:nvSpPr>
          <p:cNvPr id="16" name="Text 5"/>
          <p:cNvSpPr/>
          <p:nvPr/>
        </p:nvSpPr>
        <p:spPr>
          <a:xfrm>
            <a:off x="571323" y="2993731"/>
            <a:ext cx="1828233" cy="0"/>
          </a:xfrm>
          <a:prstGeom prst="rect">
            <a:avLst/>
          </a:prstGeom>
          <a:noFill/>
          <a:ln/>
        </p:spPr>
        <p:txBody>
          <a:bodyPr wrap="square" lIns="0" tIns="0" rIns="0" bIns="0" rtlCol="0" anchor="t"/>
          <a:lstStyle/>
          <a:p>
            <a:endParaRPr lang="en-US" dirty="0"/>
          </a:p>
        </p:txBody>
      </p:sp>
      <p:sp>
        <p:nvSpPr>
          <p:cNvPr id="17" name="Text 6"/>
          <p:cNvSpPr/>
          <p:nvPr/>
        </p:nvSpPr>
        <p:spPr>
          <a:xfrm>
            <a:off x="2605232" y="1668263"/>
            <a:ext cx="1828233" cy="754144"/>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获取游标数据：使用FETCH语句获取游标的下一行数据，并将其存储到变量中。</a:t>
            </a:r>
            <a:endParaRPr lang="en-US" sz="1178" dirty="0"/>
          </a:p>
        </p:txBody>
      </p:sp>
      <p:sp>
        <p:nvSpPr>
          <p:cNvPr id="18" name="Text 7"/>
          <p:cNvSpPr/>
          <p:nvPr/>
        </p:nvSpPr>
        <p:spPr>
          <a:xfrm>
            <a:off x="2605232" y="2422408"/>
            <a:ext cx="1828233" cy="0"/>
          </a:xfrm>
          <a:prstGeom prst="rect">
            <a:avLst/>
          </a:prstGeom>
          <a:noFill/>
          <a:ln/>
        </p:spPr>
        <p:txBody>
          <a:bodyPr wrap="square" lIns="0" tIns="0" rIns="0" bIns="0" rtlCol="0" anchor="t"/>
          <a:lstStyle/>
          <a:p>
            <a:endParaRPr lang="en-US" dirty="0"/>
          </a:p>
        </p:txBody>
      </p:sp>
      <p:sp>
        <p:nvSpPr>
          <p:cNvPr id="19" name="Text 8"/>
          <p:cNvSpPr/>
          <p:nvPr/>
        </p:nvSpPr>
        <p:spPr>
          <a:xfrm>
            <a:off x="4707701" y="1668263"/>
            <a:ext cx="1828233" cy="754144"/>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处理游标数据：使用变量对游标数据进行处理，例如将其插入到另一个表中。</a:t>
            </a:r>
            <a:endParaRPr lang="en-US" sz="1178" dirty="0"/>
          </a:p>
        </p:txBody>
      </p:sp>
      <p:sp>
        <p:nvSpPr>
          <p:cNvPr id="20" name="Text 9"/>
          <p:cNvSpPr/>
          <p:nvPr/>
        </p:nvSpPr>
        <p:spPr>
          <a:xfrm>
            <a:off x="4707701" y="2422408"/>
            <a:ext cx="1828233" cy="0"/>
          </a:xfrm>
          <a:prstGeom prst="rect">
            <a:avLst/>
          </a:prstGeom>
          <a:noFill/>
          <a:ln/>
        </p:spPr>
        <p:txBody>
          <a:bodyPr wrap="square" lIns="0" tIns="0" rIns="0" bIns="0" rtlCol="0" anchor="t"/>
          <a:lstStyle/>
          <a:p>
            <a:endParaRPr lang="en-US" dirty="0"/>
          </a:p>
        </p:txBody>
      </p:sp>
      <p:sp>
        <p:nvSpPr>
          <p:cNvPr id="21" name="Text 10"/>
          <p:cNvSpPr/>
          <p:nvPr/>
        </p:nvSpPr>
        <p:spPr>
          <a:xfrm>
            <a:off x="6741609" y="2239585"/>
            <a:ext cx="1828233" cy="754144"/>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关闭游标：使用CLOSE语句关闭游标，释放游标占用的资源。</a:t>
            </a:r>
            <a:endParaRPr lang="en-US" sz="1178" dirty="0"/>
          </a:p>
        </p:txBody>
      </p:sp>
      <p:sp>
        <p:nvSpPr>
          <p:cNvPr id="22" name="Text 11"/>
          <p:cNvSpPr/>
          <p:nvPr/>
        </p:nvSpPr>
        <p:spPr>
          <a:xfrm>
            <a:off x="6741609" y="2993731"/>
            <a:ext cx="1828233" cy="0"/>
          </a:xfrm>
          <a:prstGeom prst="rect">
            <a:avLst/>
          </a:prstGeom>
          <a:noFill/>
          <a:ln/>
        </p:spPr>
        <p:txBody>
          <a:bodyPr wrap="square" lIns="0" tIns="0" rIns="0" bIns="0" rtlCol="0" anchor="t"/>
          <a:lstStyle/>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8761804"/>
            <a:ext cx="3656466" cy="1151787"/>
          </a:xfrm>
          <a:prstGeom prst="rect">
            <a:avLst/>
          </a:prstGeom>
        </p:spPr>
      </p:pic>
      <p:pic>
        <p:nvPicPr>
          <p:cNvPr id="3" name="Image 1" descr="preencoded.png">    </p:cNvPr>
          <p:cNvPicPr>
            <a:picLocks noChangeAspect="1"/>
          </p:cNvPicPr>
          <p:nvPr/>
        </p:nvPicPr>
        <p:blipFill>
          <a:blip r:embed="rId2"/>
          <a:stretch>
            <a:fillRect/>
          </a:stretch>
        </p:blipFill>
        <p:spPr>
          <a:xfrm>
            <a:off x="731295" y="8761804"/>
            <a:ext cx="3656466" cy="1151787"/>
          </a:xfrm>
          <a:prstGeom prst="rect">
            <a:avLst/>
          </a:prstGeom>
        </p:spPr>
      </p:pic>
      <p:pic>
        <p:nvPicPr>
          <p:cNvPr id="4" name="Image 2" descr="preencoded.png">    </p:cNvPr>
          <p:cNvPicPr>
            <a:picLocks noChangeAspect="1"/>
          </p:cNvPicPr>
          <p:nvPr/>
        </p:nvPicPr>
        <p:blipFill>
          <a:blip r:embed="rId3"/>
          <a:stretch>
            <a:fillRect/>
          </a:stretch>
        </p:blipFill>
        <p:spPr>
          <a:xfrm>
            <a:off x="4753406" y="845557"/>
            <a:ext cx="3656466" cy="7687718"/>
          </a:xfrm>
          <a:prstGeom prst="rect">
            <a:avLst/>
          </a:prstGeom>
        </p:spPr>
      </p:pic>
      <p:pic>
        <p:nvPicPr>
          <p:cNvPr id="5" name="Image 3" descr="preencoded.png">    </p:cNvPr>
          <p:cNvPicPr>
            <a:picLocks noChangeAspect="1"/>
          </p:cNvPicPr>
          <p:nvPr/>
        </p:nvPicPr>
        <p:blipFill>
          <a:blip r:embed="rId4"/>
          <a:stretch>
            <a:fillRect/>
          </a:stretch>
        </p:blipFill>
        <p:spPr>
          <a:xfrm>
            <a:off x="731295" y="845557"/>
            <a:ext cx="3656466" cy="7687718"/>
          </a:xfrm>
          <a:prstGeom prst="rect">
            <a:avLst/>
          </a:prstGeom>
        </p:spPr>
      </p:pic>
      <p:sp>
        <p:nvSpPr>
          <p:cNvPr id="6" name="Text 0"/>
          <p:cNvSpPr/>
          <p:nvPr/>
        </p:nvSpPr>
        <p:spPr>
          <a:xfrm>
            <a:off x="365646" y="228529"/>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下面是一个使用显式游标的MySQL存储过程的例子：</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005528"/>
            <a:ext cx="3272537" cy="729007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DELIMITER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CREATE PROCEDURE `example_procedure`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BEGIN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DECLARE done INT DEFAULT FALSE;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DECLARE emp_name VARCHAR(32);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DECLARE dep_id VARCHAR(16);</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DECLARE emp_cursor CURSOR FOR SELECT empname, depid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FROM employee;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DECLARE CONTINUE HANDLER FOR NOT FOUND SET done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OPEN emp_cursor;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read_loop: LOOP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FETCH emp_cursor INTO emp_name, dep_id;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done THEN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LEAVE read_loop;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END IF;</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CONCAT(emp_name, ' works in department ', dep_id)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AS emp_info;</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END LOOP;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CLOSE emp_cursor;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END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DELIMITER ;</a:t>
            </a:r>
            <a:endParaRPr lang="en-US" sz="1178" dirty="0"/>
          </a:p>
        </p:txBody>
      </p:sp>
      <p:sp>
        <p:nvSpPr>
          <p:cNvPr id="9" name="Text 3"/>
          <p:cNvSpPr/>
          <p:nvPr/>
        </p:nvSpPr>
        <p:spPr>
          <a:xfrm>
            <a:off x="923258" y="8341312"/>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005528"/>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例子中，我们声明了一个名为emp_cursor的游标，并将其绑定到SELECT语句。然后我们打开游标，使用循环逐行读取游标数据，并将每个员工的姓名和所在部门拼接成一个字符串并输出。最后，我们关闭游标以释放资源。</a:t>
            </a:r>
            <a:endParaRPr lang="en-US" sz="1178" dirty="0"/>
          </a:p>
        </p:txBody>
      </p:sp>
      <p:sp>
        <p:nvSpPr>
          <p:cNvPr id="11" name="Text 5"/>
          <p:cNvSpPr/>
          <p:nvPr/>
        </p:nvSpPr>
        <p:spPr>
          <a:xfrm>
            <a:off x="4945371" y="2308143"/>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8921777"/>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要使用此存储过程，只需调用它即可：</a:t>
            </a:r>
            <a:endParaRPr lang="en-US" sz="1178" dirty="0"/>
          </a:p>
        </p:txBody>
      </p:sp>
      <p:sp>
        <p:nvSpPr>
          <p:cNvPr id="13" name="Text 7"/>
          <p:cNvSpPr/>
          <p:nvPr/>
        </p:nvSpPr>
        <p:spPr>
          <a:xfrm>
            <a:off x="923258" y="9218862"/>
            <a:ext cx="3272537" cy="20567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CALL example_procedure();</a:t>
            </a:r>
            <a:endParaRPr lang="en-US" sz="997" dirty="0"/>
          </a:p>
        </p:txBody>
      </p:sp>
      <p:sp>
        <p:nvSpPr>
          <p:cNvPr id="14" name="Text 8"/>
          <p:cNvSpPr/>
          <p:nvPr/>
        </p:nvSpPr>
        <p:spPr>
          <a:xfrm>
            <a:off x="4945371" y="8921777"/>
            <a:ext cx="3272537" cy="75414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执行后，将输出所有员工的姓名和所在部门。这个例子演示了如何使用游标遍历结果集，并使用游标数据执行其他操作。</a:t>
            </a:r>
            <a:endParaRPr lang="en-US" sz="1178" dirty="0"/>
          </a:p>
        </p:txBody>
      </p:sp>
      <p:sp>
        <p:nvSpPr>
          <p:cNvPr id="15" name="Text 9"/>
          <p:cNvSpPr/>
          <p:nvPr/>
        </p:nvSpPr>
        <p:spPr>
          <a:xfrm>
            <a:off x="4945371" y="972162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2820050"/>
            <a:ext cx="3656466" cy="4785399"/>
          </a:xfrm>
          <a:prstGeom prst="rect">
            <a:avLst/>
          </a:prstGeom>
        </p:spPr>
      </p:pic>
      <p:pic>
        <p:nvPicPr>
          <p:cNvPr id="3" name="Image 1" descr="preencoded.png">    </p:cNvPr>
          <p:cNvPicPr>
            <a:picLocks noChangeAspect="1"/>
          </p:cNvPicPr>
          <p:nvPr/>
        </p:nvPicPr>
        <p:blipFill>
          <a:blip r:embed="rId2"/>
          <a:stretch>
            <a:fillRect/>
          </a:stretch>
        </p:blipFill>
        <p:spPr>
          <a:xfrm>
            <a:off x="731295" y="2820050"/>
            <a:ext cx="3656466" cy="4785399"/>
          </a:xfrm>
          <a:prstGeom prst="rect">
            <a:avLst/>
          </a:prstGeom>
        </p:spPr>
      </p:pic>
      <p:pic>
        <p:nvPicPr>
          <p:cNvPr id="4" name="Image 2" descr="preencoded.png">    </p:cNvPr>
          <p:cNvPicPr>
            <a:picLocks noChangeAspect="1"/>
          </p:cNvPicPr>
          <p:nvPr/>
        </p:nvPicPr>
        <p:blipFill>
          <a:blip r:embed="rId3"/>
          <a:stretch>
            <a:fillRect/>
          </a:stretch>
        </p:blipFill>
        <p:spPr>
          <a:xfrm>
            <a:off x="4753406" y="1439734"/>
            <a:ext cx="3656466" cy="1151787"/>
          </a:xfrm>
          <a:prstGeom prst="rect">
            <a:avLst/>
          </a:prstGeom>
        </p:spPr>
      </p:pic>
      <p:pic>
        <p:nvPicPr>
          <p:cNvPr id="5" name="Image 3" descr="preencoded.png">    </p:cNvPr>
          <p:cNvPicPr>
            <a:picLocks noChangeAspect="1"/>
          </p:cNvPicPr>
          <p:nvPr/>
        </p:nvPicPr>
        <p:blipFill>
          <a:blip r:embed="rId4"/>
          <a:stretch>
            <a:fillRect/>
          </a:stretch>
        </p:blipFill>
        <p:spPr>
          <a:xfrm>
            <a:off x="731295" y="1439734"/>
            <a:ext cx="3656466" cy="1151787"/>
          </a:xfrm>
          <a:prstGeom prst="rect">
            <a:avLst/>
          </a:prstGeom>
        </p:spPr>
      </p:pic>
      <p:sp>
        <p:nvSpPr>
          <p:cNvPr id="6" name="Text 0"/>
          <p:cNvSpPr/>
          <p:nvPr/>
        </p:nvSpPr>
        <p:spPr>
          <a:xfrm>
            <a:off x="365646" y="228531"/>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在MySQL中，存储函数（Stored Function）和存储过程（Stored Procedure）都是一种预编译的、可重用的数据库对象，它们可以接受参数、执行一系列的操作，最后返回一个值或一个结果集。但它们之间还是有一些区别的：</a:t>
            </a:r>
            <a:endParaRPr lang="en-US" sz="1631" dirty="0"/>
          </a:p>
        </p:txBody>
      </p:sp>
      <p:sp>
        <p:nvSpPr>
          <p:cNvPr id="7"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599705"/>
            <a:ext cx="3272537" cy="7541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返回值不同：存储函数必须返回一个值，而存储过程则可以不返回任何值，也可以返回一个或多个结果集。</a:t>
            </a:r>
            <a:endParaRPr lang="en-US" sz="1178" dirty="0"/>
          </a:p>
        </p:txBody>
      </p:sp>
      <p:sp>
        <p:nvSpPr>
          <p:cNvPr id="9" name="Text 3"/>
          <p:cNvSpPr/>
          <p:nvPr/>
        </p:nvSpPr>
        <p:spPr>
          <a:xfrm>
            <a:off x="923258" y="2399557"/>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599705"/>
            <a:ext cx="3272537" cy="7541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调用方式不同：存储函须使用SELECT语句调用，并将其结果赋给一个变量，而存储过程则可以使用CALL语句调用。</a:t>
            </a:r>
            <a:endParaRPr lang="en-US" sz="1178" dirty="0"/>
          </a:p>
        </p:txBody>
      </p:sp>
      <p:sp>
        <p:nvSpPr>
          <p:cNvPr id="11" name="Text 5"/>
          <p:cNvSpPr/>
          <p:nvPr/>
        </p:nvSpPr>
        <p:spPr>
          <a:xfrm>
            <a:off x="4945371" y="2399557"/>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2980021"/>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下面是一个使用存储函数的例子：</a:t>
            </a:r>
            <a:endParaRPr lang="en-US" sz="1178" dirty="0"/>
          </a:p>
        </p:txBody>
      </p:sp>
      <p:sp>
        <p:nvSpPr>
          <p:cNvPr id="13" name="Text 7"/>
          <p:cNvSpPr/>
          <p:nvPr/>
        </p:nvSpPr>
        <p:spPr>
          <a:xfrm>
            <a:off x="923258" y="3277109"/>
            <a:ext cx="3272537" cy="2408696"/>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CREATE FUNCTION `get_employee_count` (dep_id VARCHAR(16))</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RETURNS INT deterministic</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BEGIN</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DECLARE emp_count INT;</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SELECT COUNT(*) INTO emp_count FROM employee WHERE</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depid = dep_id;</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RETURN emp_count;</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END ;</a:t>
            </a:r>
            <a:endParaRPr lang="en-US" sz="997" dirty="0"/>
          </a:p>
        </p:txBody>
      </p:sp>
      <p:sp>
        <p:nvSpPr>
          <p:cNvPr id="14" name="Text 8"/>
          <p:cNvSpPr/>
          <p:nvPr/>
        </p:nvSpPr>
        <p:spPr>
          <a:xfrm>
            <a:off x="4945371" y="2980021"/>
            <a:ext cx="3272537" cy="37707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下面是一个使用存储过程的例子：</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DELIMITER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CREATE PROCEDURE `add_employee` (IN emp_name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VARCHAR(32), IN age INT, IN sex VARCHAR(16), IN dep_id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VARCHAR(16))</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BEGIN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INSERT INTO employee (empname, age, sex, depid) VALUES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(emp_name, age, sex, dep_id);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END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DELIMITER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5" name="Text 9"/>
          <p:cNvSpPr/>
          <p:nvPr/>
        </p:nvSpPr>
        <p:spPr>
          <a:xfrm>
            <a:off x="4945371" y="6796457"/>
            <a:ext cx="3272537" cy="617028"/>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这个存储过程名为add_employee，它接受四个参数：员工姓名、年龄、性别和所在部门ID。在存储过程体中，我们使用INSERT语句将员工信息插入到employee表中。</a:t>
            </a:r>
            <a:endParaRPr lang="en-US" sz="997"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365646" y="6663908"/>
            <a:ext cx="8409873" cy="1366604"/>
          </a:xfrm>
          <a:prstGeom prst="rect">
            <a:avLst/>
          </a:prstGeom>
        </p:spPr>
      </p:pic>
      <p:pic>
        <p:nvPicPr>
          <p:cNvPr id="3" name="Image 1" descr="preencoded.png">    </p:cNvPr>
          <p:cNvPicPr>
            <a:picLocks noChangeAspect="1"/>
          </p:cNvPicPr>
          <p:nvPr/>
        </p:nvPicPr>
        <p:blipFill>
          <a:blip r:embed="rId2"/>
          <a:stretch>
            <a:fillRect/>
          </a:stretch>
        </p:blipFill>
        <p:spPr>
          <a:xfrm>
            <a:off x="365646" y="5205893"/>
            <a:ext cx="8409873" cy="1366604"/>
          </a:xfrm>
          <a:prstGeom prst="rect">
            <a:avLst/>
          </a:prstGeom>
        </p:spPr>
      </p:pic>
      <p:pic>
        <p:nvPicPr>
          <p:cNvPr id="4" name="Image 2" descr="preencoded.png">    </p:cNvPr>
          <p:cNvPicPr>
            <a:picLocks noChangeAspect="1"/>
          </p:cNvPicPr>
          <p:nvPr/>
        </p:nvPicPr>
        <p:blipFill>
          <a:blip r:embed="rId3"/>
          <a:stretch>
            <a:fillRect/>
          </a:stretch>
        </p:blipFill>
        <p:spPr>
          <a:xfrm>
            <a:off x="365646" y="1988203"/>
            <a:ext cx="8409873" cy="3126278"/>
          </a:xfrm>
          <a:prstGeom prst="rect">
            <a:avLst/>
          </a:prstGeom>
        </p:spPr>
      </p:pic>
      <p:sp>
        <p:nvSpPr>
          <p:cNvPr id="5" name="Text 0"/>
          <p:cNvSpPr/>
          <p:nvPr/>
        </p:nvSpPr>
        <p:spPr>
          <a:xfrm>
            <a:off x="365646" y="228529"/>
            <a:ext cx="8409873" cy="118835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触发器（Trigger）是一种数据库对象，是与表相关联的一种特殊类型的存储过程，它在特定的数据库事件发生时被自动激活。当特定的数据库操作（如INSERT、UPDATE和DELETE语句）对与触发器相关联的表执行时，触发器将自动执行相应的操作，从而保证了数据的完整性和一致性。</a:t>
            </a:r>
            <a:endParaRPr lang="en-US" sz="1631" dirty="0"/>
          </a:p>
        </p:txBody>
      </p:sp>
      <p:sp>
        <p:nvSpPr>
          <p:cNvPr id="6" name="Text 1"/>
          <p:cNvSpPr/>
          <p:nvPr/>
        </p:nvSpPr>
        <p:spPr>
          <a:xfrm>
            <a:off x="365646" y="1462586"/>
            <a:ext cx="8409873" cy="251382"/>
          </a:xfrm>
          <a:prstGeom prst="rect">
            <a:avLst/>
          </a:prstGeom>
          <a:noFill/>
          <a:ln/>
        </p:spPr>
        <p:txBody>
          <a:bodyPr wrap="square" lIns="0" tIns="0" rIns="0" bIns="0" rtlCol="0" anchor="t"/>
          <a:lstStyle/>
          <a:p>
            <a:pP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以下是MySQL中创建、查看和删除触发器的基本语法：</a:t>
            </a:r>
            <a:endParaRPr lang="en-US" sz="1178" dirty="0"/>
          </a:p>
        </p:txBody>
      </p:sp>
      <p:sp>
        <p:nvSpPr>
          <p:cNvPr id="7" name="Text 2"/>
          <p:cNvSpPr/>
          <p:nvPr/>
        </p:nvSpPr>
        <p:spPr>
          <a:xfrm>
            <a:off x="466200" y="2043049"/>
            <a:ext cx="2193879" cy="30165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创建触发器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```sql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CREATE TRIGGER trigger_name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BEFORE|AFTER INSERT|UPDATE|DELETE ON table_name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FOR EACH ROW</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BEGIN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触发器执行的操作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END;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8" name="Text 3"/>
          <p:cNvSpPr/>
          <p:nvPr/>
        </p:nvSpPr>
        <p:spPr>
          <a:xfrm>
            <a:off x="2760634" y="3242827"/>
            <a:ext cx="5914332" cy="617029"/>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其中，`trigger_name`是触发器的名称，`table_name`是要关联的表名，`BEFORE`和`AFTER`关键字表示触发器执行的时机，`INSERT`、`UPDATE`和`DELETE`表示触发器关联的数据库事件，`FOR EACH ROW`表示对每一行记录执行触发器操作，`BEGIN`和`END`之间是要执行的操作。</a:t>
            </a:r>
            <a:endParaRPr lang="en-US" sz="997" dirty="0"/>
          </a:p>
        </p:txBody>
      </p:sp>
      <p:sp>
        <p:nvSpPr>
          <p:cNvPr id="9" name="Text 4"/>
          <p:cNvSpPr/>
          <p:nvPr/>
        </p:nvSpPr>
        <p:spPr>
          <a:xfrm>
            <a:off x="466200" y="5260740"/>
            <a:ext cx="2193879"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查看触发器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```sql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SHOW TRIGGERS WHERE `table`='table_name';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2760634" y="5786356"/>
            <a:ext cx="5914332" cy="205676"/>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其中，`table_name`是要查看触发器的表名。</a:t>
            </a:r>
            <a:endParaRPr lang="en-US" sz="997" dirty="0"/>
          </a:p>
        </p:txBody>
      </p:sp>
      <p:sp>
        <p:nvSpPr>
          <p:cNvPr id="11" name="Text 6"/>
          <p:cNvSpPr/>
          <p:nvPr/>
        </p:nvSpPr>
        <p:spPr>
          <a:xfrm>
            <a:off x="466200" y="6718756"/>
            <a:ext cx="2193879"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删除触发器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```sql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DROP TRIGGER IF EXISTS trigger_name;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7"/>
          <p:cNvSpPr/>
          <p:nvPr/>
        </p:nvSpPr>
        <p:spPr>
          <a:xfrm>
            <a:off x="2760634" y="7141534"/>
            <a:ext cx="5914332" cy="411352"/>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其中，`trigger_name`是要删除的触发器的名称。如果要删除的触发器不存在，使用`IF EXISTS`可以避免出现错误提示。</a:t>
            </a:r>
            <a:endParaRPr lang="en-US" sz="997"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965938" y="948396"/>
            <a:ext cx="3459931" cy="1302616"/>
          </a:xfrm>
          <a:prstGeom prst="rect">
            <a:avLst/>
          </a:prstGeom>
        </p:spPr>
      </p:pic>
      <p:pic>
        <p:nvPicPr>
          <p:cNvPr id="3" name="Image 1" descr="preencoded.png">    </p:cNvPr>
          <p:cNvPicPr>
            <a:picLocks noChangeAspect="1"/>
          </p:cNvPicPr>
          <p:nvPr/>
        </p:nvPicPr>
        <p:blipFill>
          <a:blip r:embed="rId2"/>
          <a:stretch>
            <a:fillRect/>
          </a:stretch>
        </p:blipFill>
        <p:spPr>
          <a:xfrm>
            <a:off x="715298" y="948396"/>
            <a:ext cx="3459931" cy="3313672"/>
          </a:xfrm>
          <a:prstGeom prst="rect">
            <a:avLst/>
          </a:prstGeom>
        </p:spPr>
      </p:pic>
      <p:sp>
        <p:nvSpPr>
          <p:cNvPr id="4" name="Text 0"/>
          <p:cNvSpPr/>
          <p:nvPr/>
        </p:nvSpPr>
        <p:spPr>
          <a:xfrm>
            <a:off x="365646" y="228530"/>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为employee表创建触发器以确保员工年龄介于18~65之间，可以使用以下SQL语句：</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806707" y="971249"/>
            <a:ext cx="3368520" cy="326796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```sql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CREATE TRIGGER `check_employee_age`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BEFORE INSERT ON `employee`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FOR EACH ROW</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BEGIN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IF NEW.age &lt; 18 OR NEW.age &gt; 65 THEN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SIGNAL SQLSTATE '45000'</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SET MESSAGE_TEXT = 'Employee age should be between 18</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and 65';</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END IF;</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END;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715298" y="4307774"/>
            <a:ext cx="3459931" cy="0"/>
          </a:xfrm>
          <a:prstGeom prst="rect">
            <a:avLst/>
          </a:prstGeom>
          <a:noFill/>
          <a:ln/>
        </p:spPr>
        <p:txBody>
          <a:bodyPr wrap="square" lIns="0" tIns="0" rIns="0" bIns="0" rtlCol="0" anchor="t"/>
          <a:lstStyle/>
          <a:p>
            <a:endParaRPr lang="en-US" dirty="0"/>
          </a:p>
        </p:txBody>
      </p:sp>
      <p:sp>
        <p:nvSpPr>
          <p:cNvPr id="8" name="Text 4"/>
          <p:cNvSpPr/>
          <p:nvPr/>
        </p:nvSpPr>
        <p:spPr>
          <a:xfrm>
            <a:off x="5057350" y="971249"/>
            <a:ext cx="3368520" cy="125691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此触发器将在每次向employee表中插入新行之前运行，并检查新行中的age字段是否在18~65之间。如果不是，将引发一个SQL异常并显示自定义错误消息“Employee age should be between 18 and 65”。这将阻止新行插入表中。</a:t>
            </a:r>
            <a:endParaRPr lang="en-US" sz="1178" dirty="0"/>
          </a:p>
        </p:txBody>
      </p:sp>
      <p:sp>
        <p:nvSpPr>
          <p:cNvPr id="9" name="Text 5"/>
          <p:cNvSpPr/>
          <p:nvPr/>
        </p:nvSpPr>
        <p:spPr>
          <a:xfrm>
            <a:off x="4965938" y="2296718"/>
            <a:ext cx="3459931" cy="0"/>
          </a:xfrm>
          <a:prstGeom prst="rect">
            <a:avLst/>
          </a:prstGeom>
          <a:noFill/>
          <a:ln/>
        </p:spPr>
        <p:txBody>
          <a:bodyPr wrap="square" lIns="0" tIns="0" rIns="0" bIns="0" rtlCol="0" anchor="t"/>
          <a:lstStyle/>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375963" y="639882"/>
            <a:ext cx="639879" cy="639881"/>
          </a:xfrm>
          <a:prstGeom prst="rect">
            <a:avLst/>
          </a:prstGeom>
        </p:spPr>
      </p:pic>
      <p:pic>
        <p:nvPicPr>
          <p:cNvPr id="3" name="Image 1" descr="preencoded.png">    </p:cNvPr>
          <p:cNvPicPr>
            <a:picLocks noChangeAspect="1"/>
          </p:cNvPicPr>
          <p:nvPr/>
        </p:nvPicPr>
        <p:blipFill>
          <a:blip r:embed="rId2"/>
          <a:stretch>
            <a:fillRect/>
          </a:stretch>
        </p:blipFill>
        <p:spPr>
          <a:xfrm>
            <a:off x="2125321" y="639882"/>
            <a:ext cx="639881" cy="639881"/>
          </a:xfrm>
          <a:prstGeom prst="rect">
            <a:avLst/>
          </a:prstGeom>
        </p:spPr>
      </p:pic>
      <p:sp>
        <p:nvSpPr>
          <p:cNvPr id="4" name="Text 0"/>
          <p:cNvSpPr/>
          <p:nvPr/>
        </p:nvSpPr>
        <p:spPr>
          <a:xfrm>
            <a:off x="365646" y="228529"/>
            <a:ext cx="8409873" cy="0"/>
          </a:xfrm>
          <a:prstGeom prst="rect">
            <a:avLst/>
          </a:prstGeom>
          <a:noFill/>
          <a:ln/>
        </p:spPr>
        <p:txBody>
          <a:bodyPr wrap="square" lIns="0" tIns="0" rIns="0" bIns="0" rtlCol="0" anchor="t"/>
          <a:lstStyle/>
          <a:p>
            <a:endParaRPr lang="en-US" dirty="0"/>
          </a:p>
        </p:txBody>
      </p:sp>
      <p:sp>
        <p:nvSpPr>
          <p:cNvPr id="5" name="Text 1"/>
          <p:cNvSpPr/>
          <p:nvPr/>
        </p:nvSpPr>
        <p:spPr>
          <a:xfrm>
            <a:off x="365646" y="274235"/>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7830" y="1371175"/>
            <a:ext cx="3034866" cy="100552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可以创建一个BEFORE DELETE触发器，在执行DELETE语句之前检查被删除的记录是否为“张三”，如果是，则阻止该记录被删除。以下是一个实现此功能的例子：</a:t>
            </a:r>
            <a:endParaRPr lang="en-US" sz="1178" dirty="0"/>
          </a:p>
        </p:txBody>
      </p:sp>
      <p:sp>
        <p:nvSpPr>
          <p:cNvPr id="7" name="Text 3"/>
          <p:cNvSpPr/>
          <p:nvPr/>
        </p:nvSpPr>
        <p:spPr>
          <a:xfrm>
            <a:off x="927830" y="2468114"/>
            <a:ext cx="3034866" cy="2468114"/>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```sql</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CREATE TRIGGER prevent_zhangsan_deletion</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BEFORE DELETE ON employee</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FOR EACH ROW</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BEGIN</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IF OLD.empname = '张三' THEN</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SIGNAL SQLSTATE '45000'</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SET MESSAGE_TEXT = '张三是公司重要员工，不允许删除！';</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END IF;</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END;</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p:txBody>
      </p:sp>
      <p:sp>
        <p:nvSpPr>
          <p:cNvPr id="8" name="Text 4"/>
          <p:cNvSpPr/>
          <p:nvPr/>
        </p:nvSpPr>
        <p:spPr>
          <a:xfrm>
            <a:off x="5178470" y="1371175"/>
            <a:ext cx="3034866" cy="1759674"/>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个触发器在删除employee表中的任何记录之前被触发。在每次执行DELETE语句时，触发器将检查要删除的记录中的`empname`字段是否为“张三”，如果是，触发器将引发一个SQL异常，并显示自定义错误消息“张三是公司重要员工，不允许删除！”。这将阻止删除该记录并回滚删除操作。</a:t>
            </a:r>
            <a:endParaRPr lang="en-US" sz="1178" dirty="0"/>
          </a:p>
        </p:txBody>
      </p:sp>
      <p:sp>
        <p:nvSpPr>
          <p:cNvPr id="9" name="Text 5"/>
          <p:cNvSpPr/>
          <p:nvPr/>
        </p:nvSpPr>
        <p:spPr>
          <a:xfrm>
            <a:off x="5178470" y="3222260"/>
            <a:ext cx="3034866" cy="0"/>
          </a:xfrm>
          <a:prstGeom prst="rect">
            <a:avLst/>
          </a:prstGeom>
          <a:noFill/>
          <a:ln/>
        </p:spPr>
        <p:txBody>
          <a:bodyPr wrap="square" lIns="0" tIns="0" rIns="0" bIns="0" rtlCol="0" anchor="t"/>
          <a:lstStyle/>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965938" y="1188351"/>
            <a:ext cx="3459931" cy="4067818"/>
          </a:xfrm>
          <a:prstGeom prst="rect">
            <a:avLst/>
          </a:prstGeom>
        </p:spPr>
      </p:pic>
      <p:pic>
        <p:nvPicPr>
          <p:cNvPr id="3" name="Image 1" descr="preencoded.png">    </p:cNvPr>
          <p:cNvPicPr>
            <a:picLocks noChangeAspect="1"/>
          </p:cNvPicPr>
          <p:nvPr/>
        </p:nvPicPr>
        <p:blipFill>
          <a:blip r:embed="rId2"/>
          <a:stretch>
            <a:fillRect/>
          </a:stretch>
        </p:blipFill>
        <p:spPr>
          <a:xfrm>
            <a:off x="715298" y="1188351"/>
            <a:ext cx="3459931" cy="3313672"/>
          </a:xfrm>
          <a:prstGeom prst="rect">
            <a:avLst/>
          </a:prstGeom>
        </p:spPr>
      </p:pic>
      <p:sp>
        <p:nvSpPr>
          <p:cNvPr id="4" name="Text 0"/>
          <p:cNvSpPr/>
          <p:nvPr/>
        </p:nvSpPr>
        <p:spPr>
          <a:xfrm>
            <a:off x="365646" y="228529"/>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创建操作日志</a:t>
            </a:r>
            <a:endParaRPr lang="en-US" sz="1631" dirty="0"/>
          </a:p>
        </p:txBody>
      </p:sp>
      <p:sp>
        <p:nvSpPr>
          <p:cNvPr id="5" name="Text 1"/>
          <p:cNvSpPr/>
          <p:nvPr/>
        </p:nvSpPr>
        <p:spPr>
          <a:xfrm>
            <a:off x="365646" y="571323"/>
            <a:ext cx="8409873" cy="251382"/>
          </a:xfrm>
          <a:prstGeom prst="rect">
            <a:avLst/>
          </a:prstGeom>
          <a:noFill/>
          <a:ln/>
        </p:spPr>
        <p:txBody>
          <a:bodyPr wrap="square" lIns="0" tIns="0" rIns="0" bIns="0" rtlCol="0" anchor="t"/>
          <a:lstStyle/>
          <a:p>
            <a:pP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根据要求，需要创建一个名为`logs`的表来记录更新、插入和删除的信息。以下是一个创建`logs`表的例子：</a:t>
            </a:r>
            <a:endParaRPr lang="en-US" sz="1178" dirty="0"/>
          </a:p>
        </p:txBody>
      </p:sp>
      <p:sp>
        <p:nvSpPr>
          <p:cNvPr id="6" name="Text 2"/>
          <p:cNvSpPr/>
          <p:nvPr/>
        </p:nvSpPr>
        <p:spPr>
          <a:xfrm>
            <a:off x="806707" y="1211204"/>
            <a:ext cx="3368520" cy="326796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```sql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CREATE TABLE logs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id INT NOT NULL AUTO_INCREMENT,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log_time TIMESTAMP DEFAULT CURRENT_TIMESTAMP,</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action_type ENUM('INSERT', 'UPDATE', 'DELETE') NOT NULL,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empid VARCHAR(16) NOT NULL,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old_data TEXT,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new_data TEXT,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PRIMARY KEY (id)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715298" y="4547729"/>
            <a:ext cx="3459931" cy="0"/>
          </a:xfrm>
          <a:prstGeom prst="rect">
            <a:avLst/>
          </a:prstGeom>
          <a:noFill/>
          <a:ln/>
        </p:spPr>
        <p:txBody>
          <a:bodyPr wrap="square" lIns="0" tIns="0" rIns="0" bIns="0" rtlCol="0" anchor="t"/>
          <a:lstStyle/>
          <a:p>
            <a:endParaRPr lang="en-US" dirty="0"/>
          </a:p>
        </p:txBody>
      </p:sp>
      <p:sp>
        <p:nvSpPr>
          <p:cNvPr id="8" name="Text 4"/>
          <p:cNvSpPr/>
          <p:nvPr/>
        </p:nvSpPr>
        <p:spPr>
          <a:xfrm>
            <a:off x="5057350" y="1211204"/>
            <a:ext cx="3368520" cy="4022112"/>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该表包括以下字段：</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`id`：自增ID，作为主键。</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`log_time`：记录日志的时间，使用MySQL的`TIMESTAMP`数</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类型，并设置默认值为当前时间戳。</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`action_type`：操作类型，使用MySQL的枚举类型`ENUM`来</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示，包括插入（INSERT）、更新（UPDATE）和删</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（DELETE）。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`empid`：员工ID，使用`VARCHAR(16)`数据类型存储。</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`old_data`：更新前的数据，使用`TEXT`数据类型存储，可以存</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较长的字符串。</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`new_data`：更新后的数据，同样使用`TEXT`数据类型存储。</a:t>
            </a:r>
            <a:endParaRPr lang="en-US" sz="1178" dirty="0"/>
          </a:p>
        </p:txBody>
      </p:sp>
      <p:sp>
        <p:nvSpPr>
          <p:cNvPr id="9" name="Text 5"/>
          <p:cNvSpPr/>
          <p:nvPr/>
        </p:nvSpPr>
        <p:spPr>
          <a:xfrm>
            <a:off x="4965938" y="5301876"/>
            <a:ext cx="3459931" cy="0"/>
          </a:xfrm>
          <a:prstGeom prst="rect">
            <a:avLst/>
          </a:prstGeom>
          <a:noFill/>
          <a:ln/>
        </p:spPr>
        <p:txBody>
          <a:bodyPr wrap="square" lIns="0" tIns="0" rIns="0" bIns="0" rtlCol="0" anchor="t"/>
          <a:lstStyle/>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1234057"/>
            <a:ext cx="2439763" cy="3816436"/>
          </a:xfrm>
          <a:prstGeom prst="rect">
            <a:avLst/>
          </a:prstGeom>
        </p:spPr>
      </p:pic>
      <p:pic>
        <p:nvPicPr>
          <p:cNvPr id="3" name="Image 1" descr="preencoded.png">    </p:cNvPr>
          <p:cNvPicPr>
            <a:picLocks noChangeAspect="1"/>
          </p:cNvPicPr>
          <p:nvPr/>
        </p:nvPicPr>
        <p:blipFill>
          <a:blip r:embed="rId2"/>
          <a:stretch>
            <a:fillRect/>
          </a:stretch>
        </p:blipFill>
        <p:spPr>
          <a:xfrm>
            <a:off x="3350664" y="1234057"/>
            <a:ext cx="2439763" cy="6833021"/>
          </a:xfrm>
          <a:prstGeom prst="rect">
            <a:avLst/>
          </a:prstGeom>
        </p:spPr>
      </p:pic>
      <p:pic>
        <p:nvPicPr>
          <p:cNvPr id="4" name="Image 2" descr="preencoded.png">    </p:cNvPr>
          <p:cNvPicPr>
            <a:picLocks noChangeAspect="1"/>
          </p:cNvPicPr>
          <p:nvPr/>
        </p:nvPicPr>
        <p:blipFill>
          <a:blip r:embed="rId3"/>
          <a:stretch>
            <a:fillRect/>
          </a:stretch>
        </p:blipFill>
        <p:spPr>
          <a:xfrm>
            <a:off x="516905" y="1234057"/>
            <a:ext cx="2439763" cy="3816436"/>
          </a:xfrm>
          <a:prstGeom prst="rect">
            <a:avLst/>
          </a:prstGeom>
        </p:spPr>
      </p:pic>
      <p:sp>
        <p:nvSpPr>
          <p:cNvPr id="5"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接下来，需要创建三个触发器，分别用于在插入、更新和删除操作执行时将相关信息插入到`logs`表中。</a:t>
            </a:r>
            <a:endParaRPr lang="en-US" sz="1631" dirty="0"/>
          </a:p>
        </p:txBody>
      </p:sp>
      <p:sp>
        <p:nvSpPr>
          <p:cNvPr id="6" name="Text 1"/>
          <p:cNvSpPr/>
          <p:nvPr/>
        </p:nvSpPr>
        <p:spPr>
          <a:xfrm>
            <a:off x="365646" y="868410"/>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1256910"/>
            <a:ext cx="2348350" cy="377073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插入触发器</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```sql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CREATE TRIGGER insert_logs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AFTER INSERT ON employee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FOR EACH ROW</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BEGIN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INSERT INTO logs (action_type, empid, new_data)</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VALUES ('INSERT', NEW.empid, CONCAT('empname:',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NEW.empname, ', age:', NEW.age, ', sex:', NEW.sex, ', depid:',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NEW.depid));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END;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8" name="Text 3"/>
          <p:cNvSpPr/>
          <p:nvPr/>
        </p:nvSpPr>
        <p:spPr>
          <a:xfrm>
            <a:off x="516905" y="5096199"/>
            <a:ext cx="2439763" cy="617029"/>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这个触发器在每次向employee表中插入新记录后执行，将相关信息插入到logs表中，包括操作类型、员工ID和插入的数据。</a:t>
            </a:r>
            <a:endParaRPr lang="en-US" sz="997" dirty="0"/>
          </a:p>
        </p:txBody>
      </p:sp>
      <p:sp>
        <p:nvSpPr>
          <p:cNvPr id="9" name="Text 4"/>
          <p:cNvSpPr/>
          <p:nvPr/>
        </p:nvSpPr>
        <p:spPr>
          <a:xfrm>
            <a:off x="3442078" y="1256910"/>
            <a:ext cx="2348350" cy="678731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更新触发器</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```sql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CREATE TRIGGER update_logs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AFTER UPDATE ON employee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FOR EACH ROW</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BEGIN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IF NOT (OLD.empname &lt;=&gt; NEW.empname AND OLD.age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&lt;=&gt; NEW.age AND OLD.sex &lt;=&gt; NEW.sex AND OLD.depid &lt;=&gt;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NEW.depid) THEN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INSERT INTO logs (action_type, empid, old_data, new_data)</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VALUES ('UPDATE', OLD.empid,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CONCAT('empname:', OLD.empname, ', age:', OLD.age,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sex:', OLD.sex, ', depid:', OLD.depid),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CONCAT('empname:', NEW.empname, ', age:', NEW.age,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sex:', NEW.sex, ', depid:', NEW.depid));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END IF;</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END;</a:t>
            </a:r>
            <a:endParaRPr lang="en-US" sz="1178" dirty="0"/>
          </a:p>
        </p:txBody>
      </p:sp>
      <p:sp>
        <p:nvSpPr>
          <p:cNvPr id="10" name="Text 5"/>
          <p:cNvSpPr/>
          <p:nvPr/>
        </p:nvSpPr>
        <p:spPr>
          <a:xfrm>
            <a:off x="3350664" y="8112784"/>
            <a:ext cx="2439763" cy="20567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p:txBody>
      </p:sp>
      <p:sp>
        <p:nvSpPr>
          <p:cNvPr id="11" name="Text 6"/>
          <p:cNvSpPr/>
          <p:nvPr/>
        </p:nvSpPr>
        <p:spPr>
          <a:xfrm>
            <a:off x="6275840" y="1256910"/>
            <a:ext cx="2348350" cy="377073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删除触发器</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```sql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CREATE TRIGGER delete_logs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AFTER DELETE ON employee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FOR EACH ROW</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BEGIN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INSERT INTO logs (action_type, empid, old_data)</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VALUES ('DELETE', OLD.empid, CONCAT('empname:',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OLD.empname, ', age:', OLD.age, ', sex:', OLD.sex, ', depid:',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OLD.depid));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END;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2" name="Text 7"/>
          <p:cNvSpPr/>
          <p:nvPr/>
        </p:nvSpPr>
        <p:spPr>
          <a:xfrm>
            <a:off x="6184426" y="5096199"/>
            <a:ext cx="2439763" cy="411352"/>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这个触发器在每次删除employee表中的记录后执行，将相关</a:t>
            </a:r>
            <a:endParaRPr lang="en-US" sz="99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639876"/>
            <a:ext cx="7678578" cy="777010"/>
          </a:xfrm>
          <a:prstGeom prst="rect">
            <a:avLst/>
          </a:prstGeom>
        </p:spPr>
      </p:pic>
      <p:pic>
        <p:nvPicPr>
          <p:cNvPr id="3" name="Image 1" descr="preencoded.png">    </p:cNvPr>
          <p:cNvPicPr>
            <a:picLocks noChangeAspect="1"/>
          </p:cNvPicPr>
          <p:nvPr/>
        </p:nvPicPr>
        <p:blipFill>
          <a:blip r:embed="rId2"/>
          <a:stretch>
            <a:fillRect/>
          </a:stretch>
        </p:blipFill>
        <p:spPr>
          <a:xfrm>
            <a:off x="959824" y="4040393"/>
            <a:ext cx="3427937" cy="1572283"/>
          </a:xfrm>
          <a:prstGeom prst="rect">
            <a:avLst/>
          </a:prstGeom>
        </p:spPr>
      </p:pic>
      <p:pic>
        <p:nvPicPr>
          <p:cNvPr id="4" name="Image 2" descr="preencoded.png">    </p:cNvPr>
          <p:cNvPicPr>
            <a:picLocks noChangeAspect="1"/>
          </p:cNvPicPr>
          <p:nvPr/>
        </p:nvPicPr>
        <p:blipFill>
          <a:blip r:embed="rId3"/>
          <a:stretch>
            <a:fillRect/>
          </a:stretch>
        </p:blipFill>
        <p:spPr>
          <a:xfrm>
            <a:off x="959824" y="4040393"/>
            <a:ext cx="3427937" cy="1663691"/>
          </a:xfrm>
          <a:prstGeom prst="rect">
            <a:avLst/>
          </a:prstGeom>
        </p:spPr>
      </p:pic>
      <p:pic>
        <p:nvPicPr>
          <p:cNvPr id="5" name="Image 3" descr="preencoded.png">    </p:cNvPr>
          <p:cNvPicPr>
            <a:picLocks noChangeAspect="1"/>
          </p:cNvPicPr>
          <p:nvPr/>
        </p:nvPicPr>
        <p:blipFill>
          <a:blip r:embed="rId4"/>
          <a:stretch>
            <a:fillRect/>
          </a:stretch>
        </p:blipFill>
        <p:spPr>
          <a:xfrm>
            <a:off x="4753406" y="1691114"/>
            <a:ext cx="3427937" cy="1320898"/>
          </a:xfrm>
          <a:prstGeom prst="rect">
            <a:avLst/>
          </a:prstGeom>
        </p:spPr>
      </p:pic>
      <p:pic>
        <p:nvPicPr>
          <p:cNvPr id="6" name="Image 4" descr="preencoded.png">    </p:cNvPr>
          <p:cNvPicPr>
            <a:picLocks noChangeAspect="1"/>
          </p:cNvPicPr>
          <p:nvPr/>
        </p:nvPicPr>
        <p:blipFill>
          <a:blip r:embed="rId5"/>
          <a:stretch>
            <a:fillRect/>
          </a:stretch>
        </p:blipFill>
        <p:spPr>
          <a:xfrm>
            <a:off x="4753406" y="1691114"/>
            <a:ext cx="3427937" cy="2075052"/>
          </a:xfrm>
          <a:prstGeom prst="rect">
            <a:avLst/>
          </a:prstGeom>
        </p:spPr>
      </p:pic>
      <p:pic>
        <p:nvPicPr>
          <p:cNvPr id="7" name="Image 5" descr="preencoded.png">    </p:cNvPr>
          <p:cNvPicPr>
            <a:picLocks noChangeAspect="1"/>
          </p:cNvPicPr>
          <p:nvPr/>
        </p:nvPicPr>
        <p:blipFill>
          <a:blip r:embed="rId6"/>
          <a:stretch>
            <a:fillRect/>
          </a:stretch>
        </p:blipFill>
        <p:spPr>
          <a:xfrm>
            <a:off x="959824" y="1691114"/>
            <a:ext cx="3427937" cy="1572283"/>
          </a:xfrm>
          <a:prstGeom prst="rect">
            <a:avLst/>
          </a:prstGeom>
        </p:spPr>
      </p:pic>
      <p:pic>
        <p:nvPicPr>
          <p:cNvPr id="8" name="Image 6" descr="preencoded.png">    </p:cNvPr>
          <p:cNvPicPr>
            <a:picLocks noChangeAspect="1"/>
          </p:cNvPicPr>
          <p:nvPr/>
        </p:nvPicPr>
        <p:blipFill>
          <a:blip r:embed="rId7"/>
          <a:stretch>
            <a:fillRect/>
          </a:stretch>
        </p:blipFill>
        <p:spPr>
          <a:xfrm>
            <a:off x="959824" y="1691114"/>
            <a:ext cx="3427937" cy="2075052"/>
          </a:xfrm>
          <a:prstGeom prst="rect">
            <a:avLst/>
          </a:prstGeom>
        </p:spPr>
      </p:pic>
      <p:sp>
        <p:nvSpPr>
          <p:cNvPr id="9" name="Text 0"/>
          <p:cNvSpPr/>
          <p:nvPr/>
        </p:nvSpPr>
        <p:spPr>
          <a:xfrm>
            <a:off x="365646" y="228531"/>
            <a:ext cx="8409873" cy="0"/>
          </a:xfrm>
          <a:prstGeom prst="rect">
            <a:avLst/>
          </a:prstGeom>
          <a:noFill/>
          <a:ln/>
        </p:spPr>
        <p:txBody>
          <a:bodyPr wrap="square" lIns="0" tIns="0" rIns="0" bIns="0" rtlCol="0" anchor="t"/>
          <a:lstStyle/>
          <a:p>
            <a:endParaRPr lang="en-US" dirty="0"/>
          </a:p>
        </p:txBody>
      </p:sp>
      <p:sp>
        <p:nvSpPr>
          <p:cNvPr id="10" name="Text 1"/>
          <p:cNvSpPr/>
          <p:nvPr/>
        </p:nvSpPr>
        <p:spPr>
          <a:xfrm>
            <a:off x="365646" y="274239"/>
            <a:ext cx="8409873" cy="0"/>
          </a:xfrm>
          <a:prstGeom prst="rect">
            <a:avLst/>
          </a:prstGeom>
          <a:noFill/>
          <a:ln/>
        </p:spPr>
        <p:txBody>
          <a:bodyPr wrap="square" lIns="0" tIns="0" rIns="0" bIns="0" rtlCol="0" anchor="t"/>
          <a:lstStyle/>
          <a:p>
            <a:endParaRPr lang="en-US" dirty="0"/>
          </a:p>
        </p:txBody>
      </p:sp>
      <p:sp>
        <p:nvSpPr>
          <p:cNvPr id="11" name="Text 2"/>
          <p:cNvSpPr/>
          <p:nvPr/>
        </p:nvSpPr>
        <p:spPr>
          <a:xfrm>
            <a:off x="914118" y="777000"/>
            <a:ext cx="7312932" cy="50277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MySQL中的视图是一种虚拟表，它不存储任何数据，而是通过定义视图的查询来动态地生成数据。因此，视图本身不能被修改或添加数据，但是可以通过更新其基础表来影响视图的结果。</a:t>
            </a:r>
            <a:endParaRPr lang="en-US" sz="1178" dirty="0"/>
          </a:p>
        </p:txBody>
      </p:sp>
      <p:sp>
        <p:nvSpPr>
          <p:cNvPr id="12" name="Text 3"/>
          <p:cNvSpPr/>
          <p:nvPr/>
        </p:nvSpPr>
        <p:spPr>
          <a:xfrm>
            <a:off x="914118" y="1279769"/>
            <a:ext cx="7312932" cy="0"/>
          </a:xfrm>
          <a:prstGeom prst="rect">
            <a:avLst/>
          </a:prstGeom>
          <a:noFill/>
          <a:ln/>
        </p:spPr>
        <p:txBody>
          <a:bodyPr wrap="square" lIns="0" tIns="0" rIns="0" bIns="0" rtlCol="0" anchor="t"/>
          <a:lstStyle/>
          <a:p>
            <a:endParaRPr lang="en-US" dirty="0"/>
          </a:p>
        </p:txBody>
      </p:sp>
      <p:sp>
        <p:nvSpPr>
          <p:cNvPr id="13" name="Text 4"/>
          <p:cNvSpPr/>
          <p:nvPr/>
        </p:nvSpPr>
        <p:spPr>
          <a:xfrm>
            <a:off x="1114865" y="1723117"/>
            <a:ext cx="3272895"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要修改视图的数据，可以使用如下语法：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UPDATE view_name SET column1=value1, column2=value2, ... WHERE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condition;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4" name="Text 5"/>
          <p:cNvSpPr/>
          <p:nvPr/>
        </p:nvSpPr>
        <p:spPr>
          <a:xfrm>
            <a:off x="959824" y="3354801"/>
            <a:ext cx="3427937" cy="41136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这将更新视图中对应的基础表的数据，并且会自动更新视图的结果。类似地，可以使用如下语法向基础表添加数据：</a:t>
            </a:r>
            <a:endParaRPr lang="en-US" sz="997" dirty="0"/>
          </a:p>
        </p:txBody>
      </p:sp>
      <p:sp>
        <p:nvSpPr>
          <p:cNvPr id="15" name="Text 6"/>
          <p:cNvSpPr/>
          <p:nvPr/>
        </p:nvSpPr>
        <p:spPr>
          <a:xfrm>
            <a:off x="4935015" y="1723117"/>
            <a:ext cx="324632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INSERT INTO base_table (column1, column2, ...) VALUES (value1, value2,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7"/>
          <p:cNvSpPr/>
          <p:nvPr/>
        </p:nvSpPr>
        <p:spPr>
          <a:xfrm>
            <a:off x="4753406" y="3103416"/>
            <a:ext cx="3427937" cy="20568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这将向基础表中插入一条数据，并且会在视图中反映出来。</a:t>
            </a:r>
            <a:endParaRPr lang="en-US" sz="997" dirty="0"/>
          </a:p>
        </p:txBody>
      </p:sp>
      <p:sp>
        <p:nvSpPr>
          <p:cNvPr id="17" name="Text 8"/>
          <p:cNvSpPr/>
          <p:nvPr/>
        </p:nvSpPr>
        <p:spPr>
          <a:xfrm>
            <a:off x="1143432" y="4072395"/>
            <a:ext cx="3244328"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需要注意的是，有一些情况下是不能添加和修改视图的。例如，如果视图定义了 GROUP BY 子句、HAVING 子句或聚合函数，那么它是只读的，不能添加或修改数据。同样地，如果视图包含 JOIN 或 UNION 操作，并且其中一个表是只读的，那么视图也是只读的，不能添加或修改数据。</a:t>
            </a:r>
            <a:endParaRPr lang="en-US" sz="1178" dirty="0"/>
          </a:p>
        </p:txBody>
      </p:sp>
      <p:sp>
        <p:nvSpPr>
          <p:cNvPr id="18" name="Text 9"/>
          <p:cNvSpPr/>
          <p:nvPr/>
        </p:nvSpPr>
        <p:spPr>
          <a:xfrm>
            <a:off x="959824" y="5704079"/>
            <a:ext cx="3427937" cy="0"/>
          </a:xfrm>
          <a:prstGeom prst="rect">
            <a:avLst/>
          </a:prstGeom>
          <a:noFill/>
          <a:ln/>
        </p:spPr>
        <p:txBody>
          <a:bodyPr wrap="square" lIns="0" tIns="0" rIns="0" bIns="0" rtlCol="0" anchor="t"/>
          <a:lstStyle/>
          <a:p>
            <a:endParaRPr lang="en-US" dirty="0"/>
          </a:p>
        </p:txBody>
      </p:sp>
      <p:sp>
        <p:nvSpPr>
          <p:cNvPr id="19" name="Text 10"/>
          <p:cNvSpPr/>
          <p:nvPr/>
        </p:nvSpPr>
        <p:spPr>
          <a:xfrm>
            <a:off x="959824" y="1691114"/>
            <a:ext cx="63632" cy="274240"/>
          </a:xfrm>
          <a:prstGeom prst="rect">
            <a:avLst/>
          </a:prstGeom>
          <a:noFill/>
          <a:ln/>
        </p:spPr>
        <p:txBody>
          <a:bodyPr wrap="square" lIns="0" tIns="0" rIns="0" bIns="0" rtlCol="0" anchor="t"/>
          <a:lstStyle/>
          <a:p>
            <a:pPr>
              <a:lnSpc>
                <a:spcPts val="2175"/>
              </a:lnSpc>
            </a:pPr>
            <a:r>
              <a:rPr lang="en-US" sz="1500" b="1" spc="-43" kern="0" dirty="0">
                <a:solidFill>
                  <a:srgbClr val="2E8A75"/>
                </a:solidFill>
                <a:latin typeface="D-DIN" pitchFamily="34" charset="0"/>
                <a:ea typeface="D-DIN" pitchFamily="34" charset="-122"/>
                <a:cs typeface="D-DIN" pitchFamily="34" charset="-120"/>
              </a:rPr>
              <a:t>1</a:t>
            </a:r>
            <a:endParaRPr lang="en-US" sz="1450" dirty="0"/>
          </a:p>
        </p:txBody>
      </p:sp>
      <p:sp>
        <p:nvSpPr>
          <p:cNvPr id="20" name="Text 11"/>
          <p:cNvSpPr/>
          <p:nvPr/>
        </p:nvSpPr>
        <p:spPr>
          <a:xfrm>
            <a:off x="4753406" y="1691114"/>
            <a:ext cx="90198" cy="274240"/>
          </a:xfrm>
          <a:prstGeom prst="rect">
            <a:avLst/>
          </a:prstGeom>
          <a:noFill/>
          <a:ln/>
        </p:spPr>
        <p:txBody>
          <a:bodyPr wrap="square" lIns="0" tIns="0" rIns="0" bIns="0" rtlCol="0" anchor="t"/>
          <a:lstStyle/>
          <a:p>
            <a:pPr>
              <a:lnSpc>
                <a:spcPts val="2175"/>
              </a:lnSpc>
            </a:pPr>
            <a:r>
              <a:rPr lang="en-US" sz="1500" b="1" spc="-43" kern="0" dirty="0">
                <a:solidFill>
                  <a:srgbClr val="2E8A75"/>
                </a:solidFill>
                <a:latin typeface="D-DIN" pitchFamily="34" charset="0"/>
                <a:ea typeface="D-DIN" pitchFamily="34" charset="-122"/>
                <a:cs typeface="D-DIN" pitchFamily="34" charset="-120"/>
              </a:rPr>
              <a:t>2</a:t>
            </a:r>
            <a:endParaRPr lang="en-US" sz="1450" dirty="0"/>
          </a:p>
        </p:txBody>
      </p:sp>
      <p:sp>
        <p:nvSpPr>
          <p:cNvPr id="21" name="Text 12"/>
          <p:cNvSpPr/>
          <p:nvPr/>
        </p:nvSpPr>
        <p:spPr>
          <a:xfrm>
            <a:off x="959824" y="4040393"/>
            <a:ext cx="92198" cy="274240"/>
          </a:xfrm>
          <a:prstGeom prst="rect">
            <a:avLst/>
          </a:prstGeom>
          <a:noFill/>
          <a:ln/>
        </p:spPr>
        <p:txBody>
          <a:bodyPr wrap="square" lIns="0" tIns="0" rIns="0" bIns="0" rtlCol="0" anchor="t"/>
          <a:lstStyle/>
          <a:p>
            <a:pPr>
              <a:lnSpc>
                <a:spcPts val="2175"/>
              </a:lnSpc>
            </a:pPr>
            <a:r>
              <a:rPr lang="en-US" sz="1500" b="1" spc="-43" kern="0" dirty="0">
                <a:solidFill>
                  <a:srgbClr val="2E8A75"/>
                </a:solidFill>
                <a:latin typeface="D-DIN" pitchFamily="34" charset="0"/>
                <a:ea typeface="D-DIN" pitchFamily="34" charset="-122"/>
                <a:cs typeface="D-DIN" pitchFamily="34" charset="-120"/>
              </a:rPr>
              <a:t>3</a:t>
            </a:r>
            <a:endParaRPr lang="en-US" sz="14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561442"/>
            <a:ext cx="3656466" cy="1933366"/>
          </a:xfrm>
          <a:prstGeom prst="rect">
            <a:avLst/>
          </a:prstGeom>
        </p:spPr>
      </p:pic>
      <p:pic>
        <p:nvPicPr>
          <p:cNvPr id="3" name="Image 1" descr="preencoded.png">    </p:cNvPr>
          <p:cNvPicPr>
            <a:picLocks noChangeAspect="1"/>
          </p:cNvPicPr>
          <p:nvPr/>
        </p:nvPicPr>
        <p:blipFill>
          <a:blip r:embed="rId2"/>
          <a:stretch>
            <a:fillRect/>
          </a:stretch>
        </p:blipFill>
        <p:spPr>
          <a:xfrm>
            <a:off x="731295" y="4561442"/>
            <a:ext cx="3656466" cy="1933366"/>
          </a:xfrm>
          <a:prstGeom prst="rect">
            <a:avLst/>
          </a:prstGeom>
        </p:spPr>
      </p:pic>
      <p:pic>
        <p:nvPicPr>
          <p:cNvPr id="4" name="Image 2" descr="preencoded.png">    </p:cNvPr>
          <p:cNvPicPr>
            <a:picLocks noChangeAspect="1"/>
          </p:cNvPicPr>
          <p:nvPr/>
        </p:nvPicPr>
        <p:blipFill>
          <a:blip r:embed="rId3"/>
          <a:stretch>
            <a:fillRect/>
          </a:stretch>
        </p:blipFill>
        <p:spPr>
          <a:xfrm>
            <a:off x="4753406" y="1439730"/>
            <a:ext cx="3656466" cy="2893180"/>
          </a:xfrm>
          <a:prstGeom prst="rect">
            <a:avLst/>
          </a:prstGeom>
        </p:spPr>
      </p:pic>
      <p:pic>
        <p:nvPicPr>
          <p:cNvPr id="5" name="Image 3" descr="preencoded.png">    </p:cNvPr>
          <p:cNvPicPr>
            <a:picLocks noChangeAspect="1"/>
          </p:cNvPicPr>
          <p:nvPr/>
        </p:nvPicPr>
        <p:blipFill>
          <a:blip r:embed="rId4"/>
          <a:stretch>
            <a:fillRect/>
          </a:stretch>
        </p:blipFill>
        <p:spPr>
          <a:xfrm>
            <a:off x="731295" y="1439730"/>
            <a:ext cx="3656466" cy="2893180"/>
          </a:xfrm>
          <a:prstGeom prst="rect">
            <a:avLst/>
          </a:prstGeom>
        </p:spPr>
      </p:pic>
      <p:sp>
        <p:nvSpPr>
          <p:cNvPr id="6" name="Text 0"/>
          <p:cNvSpPr/>
          <p:nvPr/>
        </p:nvSpPr>
        <p:spPr>
          <a:xfrm>
            <a:off x="365646" y="228531"/>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MySQL中的视图检查选项（Check Option）是用来限制对视图进行更新操作时所能修改的行的范围的一种设置。它可以用来确保用户只能在视图定义的范围内进行数据修改，并防止用户修改视图定义之外的数据。</a:t>
            </a:r>
            <a:endParaRPr lang="en-US" sz="1631" dirty="0"/>
          </a:p>
        </p:txBody>
      </p:sp>
      <p:sp>
        <p:nvSpPr>
          <p:cNvPr id="7"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599707"/>
            <a:ext cx="3272537"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具体来说，当创建视图时可以使用 WITH CHECK OPTION 子句来启用视图检查选项。例如，下面是一个包含检查选项的视图定义示例：</a:t>
            </a:r>
            <a:endParaRPr lang="en-US" sz="1178" dirty="0"/>
          </a:p>
        </p:txBody>
      </p:sp>
      <p:sp>
        <p:nvSpPr>
          <p:cNvPr id="9" name="Text 3"/>
          <p:cNvSpPr/>
          <p:nvPr/>
        </p:nvSpPr>
        <p:spPr>
          <a:xfrm>
            <a:off x="923258" y="2399561"/>
            <a:ext cx="3272537" cy="1741390"/>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CREATE VIEW my_view AS</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SELECT *</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FROM my_table</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WHERE status = 'active'</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WITH CHECK OPTION;</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p:txBody>
      </p:sp>
      <p:sp>
        <p:nvSpPr>
          <p:cNvPr id="10" name="Text 4"/>
          <p:cNvSpPr/>
          <p:nvPr/>
        </p:nvSpPr>
        <p:spPr>
          <a:xfrm>
            <a:off x="4945371" y="1599707"/>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在这个示例中，定义了一个名为 my_view 的视图，它选择表 my_table 中所有状态为 "active" 的行，并启用了检查选项。这意味着当用户尝试通过视图修改数据时，MySQL会检查该修改是否符合视图定义中的 WHERE 子句，只有符合条件的数据才能被修改，否则会报错。</a:t>
            </a:r>
            <a:endParaRPr lang="en-US" sz="1178" dirty="0"/>
          </a:p>
        </p:txBody>
      </p:sp>
      <p:sp>
        <p:nvSpPr>
          <p:cNvPr id="11" name="Text 5"/>
          <p:cNvSpPr/>
          <p:nvPr/>
        </p:nvSpPr>
        <p:spPr>
          <a:xfrm>
            <a:off x="4945371" y="3153698"/>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4721411"/>
            <a:ext cx="3272537"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检查选项可以有两种不同的类型：</a:t>
            </a:r>
            <a:endParaRPr lang="en-US" sz="1178" dirty="0"/>
          </a:p>
        </p:txBody>
      </p:sp>
      <p:sp>
        <p:nvSpPr>
          <p:cNvPr id="13" name="Text 7"/>
          <p:cNvSpPr/>
          <p:nvPr/>
        </p:nvSpPr>
        <p:spPr>
          <a:xfrm>
            <a:off x="923258" y="5018496"/>
            <a:ext cx="3272537" cy="1284332"/>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CASCADED CHECK OPTION：如果一个视图的定义中包含了其他视图，那么当对该视图进行更新时，MySQL会递归地检查所有相关的视图定义。也就是说，如果修改的数据无法满足其中任何一个视图的条件，那么就会被拒绝</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LOCAL CHECK OPTION：仅检查当前视图的定义，不会递归检查其他相关的视图定义。</a:t>
            </a:r>
            <a:endParaRPr lang="en-US" sz="997" dirty="0"/>
          </a:p>
        </p:txBody>
      </p:sp>
      <p:sp>
        <p:nvSpPr>
          <p:cNvPr id="14" name="Text 8"/>
          <p:cNvSpPr/>
          <p:nvPr/>
        </p:nvSpPr>
        <p:spPr>
          <a:xfrm>
            <a:off x="4945371" y="4721411"/>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使用检查选项会对数据库的性能产生一定的影响，因为MySQL需要在更新之前进行额外的检查操作。因此，应该仔细考虑是否需要使用视图检查选项，并尽可能地优化视图定义，以便在不需要检查选项的情况下实现更新操作。</a:t>
            </a:r>
            <a:endParaRPr lang="en-US" sz="1178" dirty="0"/>
          </a:p>
        </p:txBody>
      </p:sp>
      <p:sp>
        <p:nvSpPr>
          <p:cNvPr id="15" name="Text 9"/>
          <p:cNvSpPr/>
          <p:nvPr/>
        </p:nvSpPr>
        <p:spPr>
          <a:xfrm>
            <a:off x="4945371" y="602402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1165" cy="5141905"/>
          </a:xfrm>
          <a:prstGeom prst="rect">
            <a:avLst/>
          </a:prstGeom>
        </p:spPr>
      </p:pic>
      <p:sp>
        <p:nvSpPr>
          <p:cNvPr id="3" name="Text 0"/>
          <p:cNvSpPr/>
          <p:nvPr/>
        </p:nvSpPr>
        <p:spPr>
          <a:xfrm>
            <a:off x="365646" y="228531"/>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要查看MySQL当中的系统变量，可以使用以下语句：</a:t>
            </a:r>
            <a:endParaRPr lang="en-US" sz="1631" dirty="0"/>
          </a:p>
        </p:txBody>
      </p:sp>
      <p:sp>
        <p:nvSpPr>
          <p:cNvPr id="4"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5" name="Text 2"/>
          <p:cNvSpPr/>
          <p:nvPr/>
        </p:nvSpPr>
        <p:spPr>
          <a:xfrm>
            <a:off x="365646" y="845570"/>
            <a:ext cx="8409873" cy="251371"/>
          </a:xfrm>
          <a:prstGeom prst="rect">
            <a:avLst/>
          </a:prstGeom>
          <a:noFill/>
          <a:ln/>
        </p:spPr>
        <p:txBody>
          <a:bodyPr wrap="square" lIns="0" tIns="0" rIns="0" bIns="0" rtlCol="0" anchor="t"/>
          <a:lstStyle/>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 查看所有系统变量：`SHOW VARIABLES;`</a:t>
            </a:r>
            <a:endParaRPr lang="en-US" sz="1178" dirty="0"/>
          </a:p>
        </p:txBody>
      </p:sp>
      <p:sp>
        <p:nvSpPr>
          <p:cNvPr id="6" name="Text 3"/>
          <p:cNvSpPr/>
          <p:nvPr/>
        </p:nvSpPr>
        <p:spPr>
          <a:xfrm>
            <a:off x="365646" y="1096938"/>
            <a:ext cx="8409873" cy="0"/>
          </a:xfrm>
          <a:prstGeom prst="rect">
            <a:avLst/>
          </a:prstGeom>
          <a:noFill/>
          <a:ln/>
        </p:spPr>
        <p:txBody>
          <a:bodyPr wrap="square" lIns="0" tIns="0" rIns="0" bIns="0" rtlCol="0" anchor="t"/>
          <a:lstStyle/>
          <a:p>
            <a:endParaRPr lang="en-US" dirty="0"/>
          </a:p>
        </p:txBody>
      </p:sp>
      <p:sp>
        <p:nvSpPr>
          <p:cNvPr id="7" name="Text 4"/>
          <p:cNvSpPr/>
          <p:nvPr/>
        </p:nvSpPr>
        <p:spPr>
          <a:xfrm>
            <a:off x="365646" y="1325469"/>
            <a:ext cx="8409873" cy="251385"/>
          </a:xfrm>
          <a:prstGeom prst="rect">
            <a:avLst/>
          </a:prstGeom>
          <a:noFill/>
          <a:ln/>
        </p:spPr>
        <p:txBody>
          <a:bodyPr wrap="square" lIns="0" tIns="0" rIns="0" bIns="0" rtlCol="0" anchor="t"/>
          <a:lstStyle/>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 模糊匹配查看系统变量：`SHOW VARIABLES LIKE '%keyword%';`</a:t>
            </a:r>
            <a:endParaRPr lang="en-US" sz="1178" dirty="0"/>
          </a:p>
        </p:txBody>
      </p:sp>
      <p:sp>
        <p:nvSpPr>
          <p:cNvPr id="8" name="Text 5"/>
          <p:cNvSpPr/>
          <p:nvPr/>
        </p:nvSpPr>
        <p:spPr>
          <a:xfrm>
            <a:off x="365646" y="1576853"/>
            <a:ext cx="8409873" cy="0"/>
          </a:xfrm>
          <a:prstGeom prst="rect">
            <a:avLst/>
          </a:prstGeom>
          <a:noFill/>
          <a:ln/>
        </p:spPr>
        <p:txBody>
          <a:bodyPr wrap="square" lIns="0" tIns="0" rIns="0" bIns="0" rtlCol="0" anchor="t"/>
          <a:lstStyle/>
          <a:p>
            <a:endParaRPr lang="en-US" dirty="0"/>
          </a:p>
        </p:txBody>
      </p:sp>
      <p:sp>
        <p:nvSpPr>
          <p:cNvPr id="9" name="Text 6"/>
          <p:cNvSpPr/>
          <p:nvPr/>
        </p:nvSpPr>
        <p:spPr>
          <a:xfrm>
            <a:off x="365646" y="1805384"/>
            <a:ext cx="8409873" cy="251385"/>
          </a:xfrm>
          <a:prstGeom prst="rect">
            <a:avLst/>
          </a:prstGeom>
          <a:noFill/>
          <a:ln/>
        </p:spPr>
        <p:txBody>
          <a:bodyPr wrap="square" lIns="0" tIns="0" rIns="0" bIns="0" rtlCol="0" anchor="t"/>
          <a:lstStyle/>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 查看系统变量的值：`SELECT @@variable_name;`</a:t>
            </a:r>
            <a:endParaRPr lang="en-US" sz="1178" dirty="0"/>
          </a:p>
        </p:txBody>
      </p:sp>
      <p:sp>
        <p:nvSpPr>
          <p:cNvPr id="10" name="Text 7"/>
          <p:cNvSpPr/>
          <p:nvPr/>
        </p:nvSpPr>
        <p:spPr>
          <a:xfrm>
            <a:off x="365646" y="2056769"/>
            <a:ext cx="8409873" cy="0"/>
          </a:xfrm>
          <a:prstGeom prst="rect">
            <a:avLst/>
          </a:prstGeom>
          <a:noFill/>
          <a:ln/>
        </p:spPr>
        <p:txBody>
          <a:bodyPr wrap="square" lIns="0" tIns="0" rIns="0" bIns="0" rtlCol="0" anchor="t"/>
          <a:lstStyle/>
          <a:p>
            <a:endParaRPr lang="en-US" dirty="0"/>
          </a:p>
        </p:txBody>
      </p:sp>
      <p:sp>
        <p:nvSpPr>
          <p:cNvPr id="11" name="Text 8"/>
          <p:cNvSpPr/>
          <p:nvPr/>
        </p:nvSpPr>
        <p:spPr>
          <a:xfrm>
            <a:off x="365646" y="2285291"/>
            <a:ext cx="8409873" cy="251385"/>
          </a:xfrm>
          <a:prstGeom prst="rect">
            <a:avLst/>
          </a:prstGeom>
          <a:noFill/>
          <a:ln/>
        </p:spPr>
        <p:txBody>
          <a:bodyPr wrap="square" lIns="0" tIns="0" rIns="0" bIns="0" rtlCol="0" anchor="t"/>
          <a:lstStyle/>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如果需要设置系统变量，可以使用以下语句：</a:t>
            </a:r>
            <a:endParaRPr lang="en-US" sz="1178" dirty="0"/>
          </a:p>
        </p:txBody>
      </p:sp>
      <p:sp>
        <p:nvSpPr>
          <p:cNvPr id="12" name="Text 9"/>
          <p:cNvSpPr/>
          <p:nvPr/>
        </p:nvSpPr>
        <p:spPr>
          <a:xfrm>
            <a:off x="365646" y="2536676"/>
            <a:ext cx="8409873" cy="205673"/>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设置当前会话中的系统变量：`SET variable_name = value;`</a:t>
            </a:r>
            <a:endParaRPr lang="en-US" sz="997" dirty="0"/>
          </a:p>
        </p:txBody>
      </p:sp>
      <p:sp>
        <p:nvSpPr>
          <p:cNvPr id="13" name="Text 10"/>
          <p:cNvSpPr/>
          <p:nvPr/>
        </p:nvSpPr>
        <p:spPr>
          <a:xfrm>
            <a:off x="365646" y="2970884"/>
            <a:ext cx="8409873" cy="251385"/>
          </a:xfrm>
          <a:prstGeom prst="rect">
            <a:avLst/>
          </a:prstGeom>
          <a:noFill/>
          <a:ln/>
        </p:spPr>
        <p:txBody>
          <a:bodyPr wrap="square" lIns="0" tIns="0" rIns="0" bIns="0" rtlCol="0" anchor="t"/>
          <a:lstStyle/>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 设置整个MySQL实例中的系统变量：`SET GLOBAL variable_name = value;`</a:t>
            </a:r>
            <a:endParaRPr lang="en-US" sz="1178" dirty="0"/>
          </a:p>
        </p:txBody>
      </p:sp>
      <p:sp>
        <p:nvSpPr>
          <p:cNvPr id="14" name="Text 11"/>
          <p:cNvSpPr/>
          <p:nvPr/>
        </p:nvSpPr>
        <p:spPr>
          <a:xfrm>
            <a:off x="365646" y="3222268"/>
            <a:ext cx="8409873" cy="41134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需要注意的是，有些系统变量是只读的，无法直接通过 `SET` 语句来修改，需要通过修改配置文件或者在启动参数中设置。同时，`SET` 设置的变量只在当前会话中有效，如果需要永久修改，需要在配置文件中设置。如果想要在整个MySQL实例中生效，需要使用`GLOBAL`关键字。</a:t>
            </a:r>
            <a:endParaRPr lang="en-US" sz="99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1348314"/>
            <a:ext cx="2439763" cy="1554006"/>
          </a:xfrm>
          <a:prstGeom prst="rect">
            <a:avLst/>
          </a:prstGeom>
        </p:spPr>
      </p:pic>
      <p:pic>
        <p:nvPicPr>
          <p:cNvPr id="3" name="Image 1" descr="preencoded.png">    </p:cNvPr>
          <p:cNvPicPr>
            <a:picLocks noChangeAspect="1"/>
          </p:cNvPicPr>
          <p:nvPr/>
        </p:nvPicPr>
        <p:blipFill>
          <a:blip r:embed="rId2"/>
          <a:stretch>
            <a:fillRect/>
          </a:stretch>
        </p:blipFill>
        <p:spPr>
          <a:xfrm>
            <a:off x="3350664" y="1348314"/>
            <a:ext cx="2439763" cy="2810910"/>
          </a:xfrm>
          <a:prstGeom prst="rect">
            <a:avLst/>
          </a:prstGeom>
        </p:spPr>
      </p:pic>
      <p:pic>
        <p:nvPicPr>
          <p:cNvPr id="4" name="Image 2" descr="preencoded.png">    </p:cNvPr>
          <p:cNvPicPr>
            <a:picLocks noChangeAspect="1"/>
          </p:cNvPicPr>
          <p:nvPr/>
        </p:nvPicPr>
        <p:blipFill>
          <a:blip r:embed="rId3"/>
          <a:stretch>
            <a:fillRect/>
          </a:stretch>
        </p:blipFill>
        <p:spPr>
          <a:xfrm>
            <a:off x="516905" y="1348314"/>
            <a:ext cx="2439763" cy="1554006"/>
          </a:xfrm>
          <a:prstGeom prst="rect">
            <a:avLst/>
          </a:prstGeom>
        </p:spPr>
      </p:pic>
      <p:sp>
        <p:nvSpPr>
          <p:cNvPr id="5" name="Text 0"/>
          <p:cNvSpPr/>
          <p:nvPr/>
        </p:nvSpPr>
        <p:spPr>
          <a:xfrm>
            <a:off x="365646" y="228522"/>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在MySQL中，系统变量分为全局变量和会话变量两种。全局变量是在整个MySQL实例中都生效的，而会话变量只在当前会话中生效。</a:t>
            </a:r>
            <a:endParaRPr lang="en-US" sz="1631" dirty="0"/>
          </a:p>
        </p:txBody>
      </p:sp>
      <p:sp>
        <p:nvSpPr>
          <p:cNvPr id="6" name="Text 1"/>
          <p:cNvSpPr/>
          <p:nvPr/>
        </p:nvSpPr>
        <p:spPr>
          <a:xfrm>
            <a:off x="365646" y="868398"/>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1371168"/>
            <a:ext cx="2348350" cy="150829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具体来说，当我们使用`SET`语句来设置系统变量时，如果不加任何限定，设置的就是会话变量。会话变量只在当前会话中生效，其他会话无法访问和修改。当会话结束时，会话变量也会被销毁。</a:t>
            </a:r>
            <a:endParaRPr lang="en-US" sz="1178" dirty="0"/>
          </a:p>
        </p:txBody>
      </p:sp>
      <p:sp>
        <p:nvSpPr>
          <p:cNvPr id="8" name="Text 3"/>
          <p:cNvSpPr/>
          <p:nvPr/>
        </p:nvSpPr>
        <p:spPr>
          <a:xfrm>
            <a:off x="516905" y="2948021"/>
            <a:ext cx="2439763" cy="0"/>
          </a:xfrm>
          <a:prstGeom prst="rect">
            <a:avLst/>
          </a:prstGeom>
          <a:noFill/>
          <a:ln/>
        </p:spPr>
        <p:txBody>
          <a:bodyPr wrap="square" lIns="0" tIns="0" rIns="0" bIns="0" rtlCol="0" anchor="t"/>
          <a:lstStyle/>
          <a:p>
            <a:endParaRPr lang="en-US" dirty="0"/>
          </a:p>
        </p:txBody>
      </p:sp>
      <p:sp>
        <p:nvSpPr>
          <p:cNvPr id="9" name="Text 4"/>
          <p:cNvSpPr/>
          <p:nvPr/>
        </p:nvSpPr>
        <p:spPr>
          <a:xfrm>
            <a:off x="3442078" y="1371168"/>
            <a:ext cx="2348350" cy="276520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如果我们想要设置全局变量，需要使用`SET GLOBAL`语句。全局变量的作用范围是整个MySQL实例，包括所有的会话和连接。在设置全局变量之后，所有的会话都会受到影响。需要注意的是，有些系统变量是只读的，无法通过`SET`语句来修改，即使使用`GLOBAL`关键字也一样。并且mysql服务重启之后，全局参数也失效，如果需要永久改变它，需要改配置文件。</a:t>
            </a:r>
            <a:endParaRPr lang="en-US" sz="1178" dirty="0"/>
          </a:p>
        </p:txBody>
      </p:sp>
      <p:sp>
        <p:nvSpPr>
          <p:cNvPr id="10" name="Text 5"/>
          <p:cNvSpPr/>
          <p:nvPr/>
        </p:nvSpPr>
        <p:spPr>
          <a:xfrm>
            <a:off x="3350664" y="4204928"/>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275840" y="1371168"/>
            <a:ext cx="2348350" cy="150829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总的来说，全局变量和会话变量的区别在于作用范围的不同，全局变量对整个MySQL实例生效，而会话变量只对当前会话生效。在使用系统变量时，需要根据实际需求选择合适的作用范围。</a:t>
            </a:r>
            <a:endParaRPr lang="en-US" sz="1178" dirty="0"/>
          </a:p>
        </p:txBody>
      </p:sp>
      <p:sp>
        <p:nvSpPr>
          <p:cNvPr id="12" name="Text 7"/>
          <p:cNvSpPr/>
          <p:nvPr/>
        </p:nvSpPr>
        <p:spPr>
          <a:xfrm>
            <a:off x="6184426" y="2948021"/>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502765" y="3336529"/>
            <a:ext cx="1759674" cy="548467"/>
          </a:xfrm>
          <a:prstGeom prst="rect">
            <a:avLst/>
          </a:prstGeom>
        </p:spPr>
      </p:pic>
      <p:pic>
        <p:nvPicPr>
          <p:cNvPr id="3" name="Image 1" descr="preencoded.png">    </p:cNvPr>
          <p:cNvPicPr>
            <a:picLocks noChangeAspect="1"/>
          </p:cNvPicPr>
          <p:nvPr/>
        </p:nvPicPr>
        <p:blipFill>
          <a:blip r:embed="rId2"/>
          <a:stretch>
            <a:fillRect/>
          </a:stretch>
        </p:blipFill>
        <p:spPr>
          <a:xfrm>
            <a:off x="6878726" y="936969"/>
            <a:ext cx="1759674" cy="297082"/>
          </a:xfrm>
          <a:prstGeom prst="rect">
            <a:avLst/>
          </a:prstGeom>
        </p:spPr>
      </p:pic>
      <p:pic>
        <p:nvPicPr>
          <p:cNvPr id="4" name="Image 2" descr="preencoded.png">    </p:cNvPr>
          <p:cNvPicPr>
            <a:picLocks noChangeAspect="1"/>
          </p:cNvPicPr>
          <p:nvPr/>
        </p:nvPicPr>
        <p:blipFill>
          <a:blip r:embed="rId3"/>
          <a:stretch>
            <a:fillRect/>
          </a:stretch>
        </p:blipFill>
        <p:spPr>
          <a:xfrm>
            <a:off x="4753406" y="936969"/>
            <a:ext cx="1759674" cy="297082"/>
          </a:xfrm>
          <a:prstGeom prst="rect">
            <a:avLst/>
          </a:prstGeom>
        </p:spPr>
      </p:pic>
      <p:pic>
        <p:nvPicPr>
          <p:cNvPr id="5" name="Image 3" descr="preencoded.png">    </p:cNvPr>
          <p:cNvPicPr>
            <a:picLocks noChangeAspect="1"/>
          </p:cNvPicPr>
          <p:nvPr/>
        </p:nvPicPr>
        <p:blipFill>
          <a:blip r:embed="rId4"/>
          <a:stretch>
            <a:fillRect/>
          </a:stretch>
        </p:blipFill>
        <p:spPr>
          <a:xfrm>
            <a:off x="2628086" y="936969"/>
            <a:ext cx="1759674" cy="548467"/>
          </a:xfrm>
          <a:prstGeom prst="rect">
            <a:avLst/>
          </a:prstGeom>
        </p:spPr>
      </p:pic>
      <p:pic>
        <p:nvPicPr>
          <p:cNvPr id="6" name="Image 4" descr="preencoded.png">    </p:cNvPr>
          <p:cNvPicPr>
            <a:picLocks noChangeAspect="1"/>
          </p:cNvPicPr>
          <p:nvPr/>
        </p:nvPicPr>
        <p:blipFill>
          <a:blip r:embed="rId5"/>
          <a:stretch>
            <a:fillRect/>
          </a:stretch>
        </p:blipFill>
        <p:spPr>
          <a:xfrm>
            <a:off x="502765" y="936969"/>
            <a:ext cx="1759674" cy="548467"/>
          </a:xfrm>
          <a:prstGeom prst="rect">
            <a:avLst/>
          </a:prstGeom>
        </p:spPr>
      </p:pic>
      <p:sp>
        <p:nvSpPr>
          <p:cNvPr id="7"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在MySQL中，除了系统变量之外，用户还可以定义自己的变量。</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594176" y="959823"/>
            <a:ext cx="1668264" cy="50276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用户自定义变量的赋值语法：</a:t>
            </a:r>
            <a:endParaRPr lang="en-US" sz="1178" dirty="0"/>
          </a:p>
        </p:txBody>
      </p:sp>
      <p:sp>
        <p:nvSpPr>
          <p:cNvPr id="10" name="Text 3"/>
          <p:cNvSpPr/>
          <p:nvPr/>
        </p:nvSpPr>
        <p:spPr>
          <a:xfrm>
            <a:off x="502765" y="1531145"/>
            <a:ext cx="1759674" cy="1439735"/>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SET @variable_name = value;</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其中，`@variable_name`表示变量名，`value`表示变量的值。需要注意的是，用户自定义变量的变量名以`@`符号开头。</a:t>
            </a:r>
            <a:endParaRPr lang="en-US" sz="997" dirty="0"/>
          </a:p>
        </p:txBody>
      </p:sp>
      <p:sp>
        <p:nvSpPr>
          <p:cNvPr id="11" name="Text 4"/>
          <p:cNvSpPr/>
          <p:nvPr/>
        </p:nvSpPr>
        <p:spPr>
          <a:xfrm>
            <a:off x="2719498" y="959823"/>
            <a:ext cx="1668262" cy="50276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用户自定义变量的查询语法：</a:t>
            </a:r>
            <a:endParaRPr lang="en-US" sz="1178" dirty="0"/>
          </a:p>
        </p:txBody>
      </p:sp>
      <p:sp>
        <p:nvSpPr>
          <p:cNvPr id="12" name="Text 5"/>
          <p:cNvSpPr/>
          <p:nvPr/>
        </p:nvSpPr>
        <p:spPr>
          <a:xfrm>
            <a:off x="2628086" y="1531145"/>
            <a:ext cx="1759674" cy="102838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SELECT @variable_name;</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这样可以查询出变量的值。需要注意的是，用户自定义变量只在当前会话中有效，其他会话无法访问和修改。</a:t>
            </a:r>
            <a:endParaRPr lang="en-US" sz="997" dirty="0"/>
          </a:p>
        </p:txBody>
      </p:sp>
      <p:sp>
        <p:nvSpPr>
          <p:cNvPr id="13" name="Text 6"/>
          <p:cNvSpPr/>
          <p:nvPr/>
        </p:nvSpPr>
        <p:spPr>
          <a:xfrm>
            <a:off x="4844818" y="959823"/>
            <a:ext cx="1000956" cy="25138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从表中赋值：</a:t>
            </a:r>
            <a:endParaRPr lang="en-US" sz="1178" dirty="0"/>
          </a:p>
        </p:txBody>
      </p:sp>
      <p:sp>
        <p:nvSpPr>
          <p:cNvPr id="14" name="Text 7"/>
          <p:cNvSpPr/>
          <p:nvPr/>
        </p:nvSpPr>
        <p:spPr>
          <a:xfrm>
            <a:off x="4753406" y="1279761"/>
            <a:ext cx="1759674" cy="1234055"/>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SELECT column_name INTO @variable_name FROM table_name WHERE condition;</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这样会将表中满足条件的一行的某个列的值赋给变量。</a:t>
            </a:r>
            <a:endParaRPr lang="en-US" sz="997" dirty="0"/>
          </a:p>
        </p:txBody>
      </p:sp>
      <p:sp>
        <p:nvSpPr>
          <p:cNvPr id="15" name="Text 8"/>
          <p:cNvSpPr/>
          <p:nvPr/>
        </p:nvSpPr>
        <p:spPr>
          <a:xfrm>
            <a:off x="6970138" y="959823"/>
            <a:ext cx="1291119" cy="25138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使用运算符赋值：</a:t>
            </a:r>
            <a:endParaRPr lang="en-US" sz="1178" dirty="0"/>
          </a:p>
        </p:txBody>
      </p:sp>
      <p:sp>
        <p:nvSpPr>
          <p:cNvPr id="16" name="Text 9"/>
          <p:cNvSpPr/>
          <p:nvPr/>
        </p:nvSpPr>
        <p:spPr>
          <a:xfrm>
            <a:off x="6878726" y="1279761"/>
            <a:ext cx="1759674" cy="82270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SET @variable_name = @variable_name + 1;</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这样会将变量的值加1，并将结果赋给变量本身。</a:t>
            </a:r>
            <a:endParaRPr lang="en-US" sz="997" dirty="0"/>
          </a:p>
        </p:txBody>
      </p:sp>
      <p:sp>
        <p:nvSpPr>
          <p:cNvPr id="17" name="Text 10"/>
          <p:cNvSpPr/>
          <p:nvPr/>
        </p:nvSpPr>
        <p:spPr>
          <a:xfrm>
            <a:off x="594176" y="3359375"/>
            <a:ext cx="1668264" cy="50276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在查询语句中使用变量：</a:t>
            </a:r>
            <a:endParaRPr lang="en-US" sz="1178" dirty="0"/>
          </a:p>
        </p:txBody>
      </p:sp>
      <p:sp>
        <p:nvSpPr>
          <p:cNvPr id="18" name="Text 11"/>
          <p:cNvSpPr/>
          <p:nvPr/>
        </p:nvSpPr>
        <p:spPr>
          <a:xfrm>
            <a:off x="502765" y="3930698"/>
            <a:ext cx="1759674" cy="102838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SELECT * FROM table_name WHERE column_name = @variable_name;</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这样会将变量的值作为查询条件，返回满足条件的所有行。</a:t>
            </a:r>
            <a:endParaRPr lang="en-US" sz="997"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062662" y="3930698"/>
            <a:ext cx="639881" cy="639883"/>
          </a:xfrm>
          <a:prstGeom prst="rect">
            <a:avLst/>
          </a:prstGeom>
        </p:spPr>
      </p:pic>
      <p:pic>
        <p:nvPicPr>
          <p:cNvPr id="3" name="Image 1" descr="preencoded.png">    </p:cNvPr>
          <p:cNvPicPr>
            <a:picLocks noChangeAspect="1"/>
          </p:cNvPicPr>
          <p:nvPr/>
        </p:nvPicPr>
        <p:blipFill>
          <a:blip r:embed="rId2"/>
          <a:stretch>
            <a:fillRect/>
          </a:stretch>
        </p:blipFill>
        <p:spPr>
          <a:xfrm>
            <a:off x="7438622" y="1234053"/>
            <a:ext cx="639881" cy="639883"/>
          </a:xfrm>
          <a:prstGeom prst="rect">
            <a:avLst/>
          </a:prstGeom>
        </p:spPr>
      </p:pic>
      <p:pic>
        <p:nvPicPr>
          <p:cNvPr id="4" name="Image 2" descr="preencoded.png">    </p:cNvPr>
          <p:cNvPicPr>
            <a:picLocks noChangeAspect="1"/>
          </p:cNvPicPr>
          <p:nvPr/>
        </p:nvPicPr>
        <p:blipFill>
          <a:blip r:embed="rId3"/>
          <a:stretch>
            <a:fillRect/>
          </a:stretch>
        </p:blipFill>
        <p:spPr>
          <a:xfrm>
            <a:off x="5313302" y="1234053"/>
            <a:ext cx="639881" cy="639883"/>
          </a:xfrm>
          <a:prstGeom prst="rect">
            <a:avLst/>
          </a:prstGeom>
        </p:spPr>
      </p:pic>
      <p:pic>
        <p:nvPicPr>
          <p:cNvPr id="5" name="Image 3" descr="preencoded.png">    </p:cNvPr>
          <p:cNvPicPr>
            <a:picLocks noChangeAspect="1"/>
          </p:cNvPicPr>
          <p:nvPr/>
        </p:nvPicPr>
        <p:blipFill>
          <a:blip r:embed="rId4"/>
          <a:stretch>
            <a:fillRect/>
          </a:stretch>
        </p:blipFill>
        <p:spPr>
          <a:xfrm>
            <a:off x="3187982" y="1234053"/>
            <a:ext cx="639881" cy="639883"/>
          </a:xfrm>
          <a:prstGeom prst="rect">
            <a:avLst/>
          </a:prstGeom>
        </p:spPr>
      </p:pic>
      <p:pic>
        <p:nvPicPr>
          <p:cNvPr id="6" name="Image 4" descr="preencoded.png">    </p:cNvPr>
          <p:cNvPicPr>
            <a:picLocks noChangeAspect="1"/>
          </p:cNvPicPr>
          <p:nvPr/>
        </p:nvPicPr>
        <p:blipFill>
          <a:blip r:embed="rId5"/>
          <a:stretch>
            <a:fillRect/>
          </a:stretch>
        </p:blipFill>
        <p:spPr>
          <a:xfrm>
            <a:off x="1062662" y="1234053"/>
            <a:ext cx="639881" cy="639883"/>
          </a:xfrm>
          <a:prstGeom prst="rect">
            <a:avLst/>
          </a:prstGeom>
        </p:spPr>
      </p:pic>
      <p:sp>
        <p:nvSpPr>
          <p:cNvPr id="7"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MySQL的存储过程是一种预编译的数据库对象，它允许开发人员在MySQL服务器上存储和执行一组SQL语句。下面是存储过程的一些要点：</a:t>
            </a:r>
            <a:endParaRPr lang="en-US" sz="1631" dirty="0"/>
          </a:p>
        </p:txBody>
      </p:sp>
      <p:sp>
        <p:nvSpPr>
          <p:cNvPr id="8"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9" name="Text 2"/>
          <p:cNvSpPr/>
          <p:nvPr/>
        </p:nvSpPr>
        <p:spPr>
          <a:xfrm>
            <a:off x="502765" y="1965353"/>
            <a:ext cx="1759674" cy="150828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存储过程是一组预定义的SQL语句集合，可以存储在MySQL数据库中，并可重复使用。存储过程可以由开发人员编写，也可以由数据库管理员或其他用户创建。</a:t>
            </a:r>
            <a:endParaRPr lang="en-US" sz="1178" dirty="0"/>
          </a:p>
        </p:txBody>
      </p:sp>
      <p:sp>
        <p:nvSpPr>
          <p:cNvPr id="10" name="Text 3"/>
          <p:cNvSpPr/>
          <p:nvPr/>
        </p:nvSpPr>
        <p:spPr>
          <a:xfrm>
            <a:off x="502765" y="3565060"/>
            <a:ext cx="1759674" cy="0"/>
          </a:xfrm>
          <a:prstGeom prst="rect">
            <a:avLst/>
          </a:prstGeom>
          <a:noFill/>
          <a:ln/>
        </p:spPr>
        <p:txBody>
          <a:bodyPr wrap="square" lIns="0" tIns="0" rIns="0" bIns="0" rtlCol="0" anchor="t"/>
          <a:lstStyle/>
          <a:p>
            <a:endParaRPr lang="en-US" dirty="0"/>
          </a:p>
        </p:txBody>
      </p:sp>
      <p:sp>
        <p:nvSpPr>
          <p:cNvPr id="11" name="Text 4"/>
          <p:cNvSpPr/>
          <p:nvPr/>
        </p:nvSpPr>
        <p:spPr>
          <a:xfrm>
            <a:off x="2628086" y="1965353"/>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存储过程可以接受参数，这使得存储过程可以根据不同的输入执行不同的操作。存储过程可以返回单个值或多个结果集。</a:t>
            </a:r>
            <a:endParaRPr lang="en-US" sz="1178" dirty="0"/>
          </a:p>
        </p:txBody>
      </p:sp>
      <p:sp>
        <p:nvSpPr>
          <p:cNvPr id="12" name="Text 5"/>
          <p:cNvSpPr/>
          <p:nvPr/>
        </p:nvSpPr>
        <p:spPr>
          <a:xfrm>
            <a:off x="2628086" y="3313676"/>
            <a:ext cx="1759674" cy="0"/>
          </a:xfrm>
          <a:prstGeom prst="rect">
            <a:avLst/>
          </a:prstGeom>
          <a:noFill/>
          <a:ln/>
        </p:spPr>
        <p:txBody>
          <a:bodyPr wrap="square" lIns="0" tIns="0" rIns="0" bIns="0" rtlCol="0" anchor="t"/>
          <a:lstStyle/>
          <a:p>
            <a:endParaRPr lang="en-US" dirty="0"/>
          </a:p>
        </p:txBody>
      </p:sp>
      <p:sp>
        <p:nvSpPr>
          <p:cNvPr id="13" name="Text 6"/>
          <p:cNvSpPr/>
          <p:nvPr/>
        </p:nvSpPr>
        <p:spPr>
          <a:xfrm>
            <a:off x="4753406" y="1965353"/>
            <a:ext cx="1759674"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存储过程可以包含条件语句、循环和异常处理代码，从而增加了程序的逻辑复杂度。</a:t>
            </a:r>
            <a:endParaRPr lang="en-US" sz="1178" dirty="0"/>
          </a:p>
        </p:txBody>
      </p:sp>
      <p:sp>
        <p:nvSpPr>
          <p:cNvPr id="14" name="Text 7"/>
          <p:cNvSpPr/>
          <p:nvPr/>
        </p:nvSpPr>
        <p:spPr>
          <a:xfrm>
            <a:off x="4753406" y="3062291"/>
            <a:ext cx="1759674" cy="0"/>
          </a:xfrm>
          <a:prstGeom prst="rect">
            <a:avLst/>
          </a:prstGeom>
          <a:noFill/>
          <a:ln/>
        </p:spPr>
        <p:txBody>
          <a:bodyPr wrap="square" lIns="0" tIns="0" rIns="0" bIns="0" rtlCol="0" anchor="t"/>
          <a:lstStyle/>
          <a:p>
            <a:endParaRPr lang="en-US" dirty="0"/>
          </a:p>
        </p:txBody>
      </p:sp>
      <p:sp>
        <p:nvSpPr>
          <p:cNvPr id="15" name="Text 8"/>
          <p:cNvSpPr/>
          <p:nvPr/>
        </p:nvSpPr>
        <p:spPr>
          <a:xfrm>
            <a:off x="6878726" y="1965353"/>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存储过程可以在MySQL数据库服务器上执行，这可以提高性能，减少网络开销，还可以减少SQL注入攻击的风险。</a:t>
            </a:r>
            <a:endParaRPr lang="en-US" sz="1178" dirty="0"/>
          </a:p>
        </p:txBody>
      </p:sp>
      <p:sp>
        <p:nvSpPr>
          <p:cNvPr id="16" name="Text 9"/>
          <p:cNvSpPr/>
          <p:nvPr/>
        </p:nvSpPr>
        <p:spPr>
          <a:xfrm>
            <a:off x="6878726" y="3313676"/>
            <a:ext cx="1759674" cy="0"/>
          </a:xfrm>
          <a:prstGeom prst="rect">
            <a:avLst/>
          </a:prstGeom>
          <a:noFill/>
          <a:ln/>
        </p:spPr>
        <p:txBody>
          <a:bodyPr wrap="square" lIns="0" tIns="0" rIns="0" bIns="0" rtlCol="0" anchor="t"/>
          <a:lstStyle/>
          <a:p>
            <a:endParaRPr lang="en-US" dirty="0"/>
          </a:p>
        </p:txBody>
      </p:sp>
      <p:sp>
        <p:nvSpPr>
          <p:cNvPr id="17" name="Text 10"/>
          <p:cNvSpPr/>
          <p:nvPr/>
        </p:nvSpPr>
        <p:spPr>
          <a:xfrm>
            <a:off x="502765" y="4661989"/>
            <a:ext cx="1759674" cy="150829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存储过程可以与触发器、函数、视图等MySQL数据库对象一起使用，这为开发人员提供了一种更高效的方式来组织和管理数据库应用程序。</a:t>
            </a:r>
            <a:endParaRPr lang="en-US" sz="1178" dirty="0"/>
          </a:p>
        </p:txBody>
      </p:sp>
      <p:sp>
        <p:nvSpPr>
          <p:cNvPr id="18" name="Text 11"/>
          <p:cNvSpPr/>
          <p:nvPr/>
        </p:nvSpPr>
        <p:spPr>
          <a:xfrm>
            <a:off x="502765" y="6261697"/>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955248"/>
            <a:ext cx="3656466" cy="3162848"/>
          </a:xfrm>
          <a:prstGeom prst="rect">
            <a:avLst/>
          </a:prstGeom>
        </p:spPr>
      </p:pic>
      <p:pic>
        <p:nvPicPr>
          <p:cNvPr id="3" name="Image 1" descr="preencoded.png">    </p:cNvPr>
          <p:cNvPicPr>
            <a:picLocks noChangeAspect="1"/>
          </p:cNvPicPr>
          <p:nvPr/>
        </p:nvPicPr>
        <p:blipFill>
          <a:blip r:embed="rId2"/>
          <a:stretch>
            <a:fillRect/>
          </a:stretch>
        </p:blipFill>
        <p:spPr>
          <a:xfrm>
            <a:off x="731295" y="955248"/>
            <a:ext cx="3656466" cy="3162848"/>
          </a:xfrm>
          <a:prstGeom prst="rect">
            <a:avLst/>
          </a:prstGeom>
        </p:spPr>
      </p:pic>
      <p:sp>
        <p:nvSpPr>
          <p:cNvPr id="4"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在MySQL数据库中创建、查看、调用和删除存储过程的步骤：</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115226"/>
            <a:ext cx="3272537" cy="276519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创建存储过程：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使用CREATE PROCEDURE语句创建存储过程。例如：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CREATE PROCEDURE my_procedure_name (IN param1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INT, IN param2 VARCHAR(50))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BEGIN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存储过程的 SQL 语句</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END;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923258" y="3926132"/>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115226"/>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编写存储过程的 SQL 语句，使用BEGIN和END定义存储过程的主体，并使用参数或局部变量。</a:t>
            </a:r>
            <a:endParaRPr lang="en-US" sz="1178" dirty="0"/>
          </a:p>
        </p:txBody>
      </p:sp>
      <p:sp>
        <p:nvSpPr>
          <p:cNvPr id="9" name="Text 5"/>
          <p:cNvSpPr/>
          <p:nvPr/>
        </p:nvSpPr>
        <p:spPr>
          <a:xfrm>
            <a:off x="4945371" y="166369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2023-05-29T08:21:21Z</dcterms:created>
  <dcterms:modified xsi:type="dcterms:W3CDTF">2023-05-29T08:21:21Z</dcterms:modified>
</cp:coreProperties>
</file>