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slideLayout" Target="../slideLayouts/slideLayout1.xml"/><Relationship Id="rId9"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slideLayout" Target="../slideLayouts/slideLayout1.xml"/><Relationship Id="rId10"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slideLayout" Target="../slideLayouts/slideLayout1.xml"/><Relationship Id="rId6"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5534975"/>
            <a:ext cx="3656466" cy="1151786"/>
          </a:xfrm>
          <a:prstGeom prst="rect">
            <a:avLst/>
          </a:prstGeom>
        </p:spPr>
      </p:pic>
      <p:pic>
        <p:nvPicPr>
          <p:cNvPr id="3" name="Image 1" descr="preencoded.png">    </p:cNvPr>
          <p:cNvPicPr>
            <a:picLocks noChangeAspect="1"/>
          </p:cNvPicPr>
          <p:nvPr/>
        </p:nvPicPr>
        <p:blipFill>
          <a:blip r:embed="rId2"/>
          <a:stretch>
            <a:fillRect/>
          </a:stretch>
        </p:blipFill>
        <p:spPr>
          <a:xfrm>
            <a:off x="4753406" y="3903278"/>
            <a:ext cx="3656466" cy="1403168"/>
          </a:xfrm>
          <a:prstGeom prst="rect">
            <a:avLst/>
          </a:prstGeom>
        </p:spPr>
      </p:pic>
      <p:pic>
        <p:nvPicPr>
          <p:cNvPr id="4" name="Image 2" descr="preencoded.png">    </p:cNvPr>
          <p:cNvPicPr>
            <a:picLocks noChangeAspect="1"/>
          </p:cNvPicPr>
          <p:nvPr/>
        </p:nvPicPr>
        <p:blipFill>
          <a:blip r:embed="rId3"/>
          <a:stretch>
            <a:fillRect/>
          </a:stretch>
        </p:blipFill>
        <p:spPr>
          <a:xfrm>
            <a:off x="731295" y="3903278"/>
            <a:ext cx="3656466" cy="1403168"/>
          </a:xfrm>
          <a:prstGeom prst="rect">
            <a:avLst/>
          </a:prstGeom>
        </p:spPr>
      </p:pic>
      <p:pic>
        <p:nvPicPr>
          <p:cNvPr id="5" name="Image 3" descr="preencoded.png">    </p:cNvPr>
          <p:cNvPicPr>
            <a:picLocks noChangeAspect="1"/>
          </p:cNvPicPr>
          <p:nvPr/>
        </p:nvPicPr>
        <p:blipFill>
          <a:blip r:embed="rId4"/>
          <a:stretch>
            <a:fillRect/>
          </a:stretch>
        </p:blipFill>
        <p:spPr>
          <a:xfrm>
            <a:off x="4753406" y="2271579"/>
            <a:ext cx="3656466" cy="1403169"/>
          </a:xfrm>
          <a:prstGeom prst="rect">
            <a:avLst/>
          </a:prstGeom>
        </p:spPr>
      </p:pic>
      <p:pic>
        <p:nvPicPr>
          <p:cNvPr id="6" name="Image 4" descr="preencoded.png">    </p:cNvPr>
          <p:cNvPicPr>
            <a:picLocks noChangeAspect="1"/>
          </p:cNvPicPr>
          <p:nvPr/>
        </p:nvPicPr>
        <p:blipFill>
          <a:blip r:embed="rId5"/>
          <a:stretch>
            <a:fillRect/>
          </a:stretch>
        </p:blipFill>
        <p:spPr>
          <a:xfrm>
            <a:off x="731295" y="2271579"/>
            <a:ext cx="3656466" cy="1403169"/>
          </a:xfrm>
          <a:prstGeom prst="rect">
            <a:avLst/>
          </a:prstGeom>
        </p:spPr>
      </p:pic>
      <p:pic>
        <p:nvPicPr>
          <p:cNvPr id="7" name="Image 5" descr="preencoded.png">    </p:cNvPr>
          <p:cNvPicPr>
            <a:picLocks noChangeAspect="1"/>
          </p:cNvPicPr>
          <p:nvPr/>
        </p:nvPicPr>
        <p:blipFill>
          <a:blip r:embed="rId6"/>
          <a:stretch>
            <a:fillRect/>
          </a:stretch>
        </p:blipFill>
        <p:spPr>
          <a:xfrm>
            <a:off x="4753406" y="1142646"/>
            <a:ext cx="3656466" cy="900405"/>
          </a:xfrm>
          <a:prstGeom prst="rect">
            <a:avLst/>
          </a:prstGeom>
        </p:spPr>
      </p:pic>
      <p:pic>
        <p:nvPicPr>
          <p:cNvPr id="8" name="Image 6" descr="preencoded.png">    </p:cNvPr>
          <p:cNvPicPr>
            <a:picLocks noChangeAspect="1"/>
          </p:cNvPicPr>
          <p:nvPr/>
        </p:nvPicPr>
        <p:blipFill>
          <a:blip r:embed="rId7"/>
          <a:stretch>
            <a:fillRect/>
          </a:stretch>
        </p:blipFill>
        <p:spPr>
          <a:xfrm>
            <a:off x="731295" y="1142646"/>
            <a:ext cx="3656466" cy="900405"/>
          </a:xfrm>
          <a:prstGeom prst="rect">
            <a:avLst/>
          </a:prstGeom>
        </p:spPr>
      </p:pic>
      <p:sp>
        <p:nvSpPr>
          <p:cNvPr id="9" name="Text 0"/>
          <p:cNvSpPr/>
          <p:nvPr/>
        </p:nvSpPr>
        <p:spPr>
          <a:xfrm>
            <a:off x="365646" y="228529"/>
            <a:ext cx="8409873" cy="59417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MySQL的错误日志是一种记录MySQL数据库服务器运行期间发生错误和异常事件的日志文件。它包含了诸如警告、错误、连接问题等各种类型的错误信息。</a:t>
            </a:r>
            <a:endParaRPr lang="en-US" sz="1631" dirty="0"/>
          </a:p>
        </p:txBody>
      </p:sp>
      <p:sp>
        <p:nvSpPr>
          <p:cNvPr id="10"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11" name="Text 2"/>
          <p:cNvSpPr/>
          <p:nvPr/>
        </p:nvSpPr>
        <p:spPr>
          <a:xfrm>
            <a:off x="923258" y="1302616"/>
            <a:ext cx="3272537" cy="50276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文件位置：MySQL错误日志文件通常位于数据库服务器的数据目录下。</a:t>
            </a:r>
            <a:endParaRPr lang="en-US" sz="1178" dirty="0"/>
          </a:p>
        </p:txBody>
      </p:sp>
      <p:sp>
        <p:nvSpPr>
          <p:cNvPr id="12" name="Text 3"/>
          <p:cNvSpPr/>
          <p:nvPr/>
        </p:nvSpPr>
        <p:spPr>
          <a:xfrm>
            <a:off x="923258" y="1851086"/>
            <a:ext cx="3272537" cy="0"/>
          </a:xfrm>
          <a:prstGeom prst="rect">
            <a:avLst/>
          </a:prstGeom>
          <a:noFill/>
          <a:ln/>
        </p:spPr>
        <p:txBody>
          <a:bodyPr wrap="square" lIns="0" tIns="0" rIns="0" bIns="0" rtlCol="0" anchor="t"/>
          <a:lstStyle/>
          <a:p>
            <a:endParaRPr lang="en-US" dirty="0"/>
          </a:p>
        </p:txBody>
      </p:sp>
      <p:sp>
        <p:nvSpPr>
          <p:cNvPr id="13" name="Text 4"/>
          <p:cNvSpPr/>
          <p:nvPr/>
        </p:nvSpPr>
        <p:spPr>
          <a:xfrm>
            <a:off x="4945371" y="1302616"/>
            <a:ext cx="3272537" cy="50276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记录级别：MySQL错误日志可以记录不同级别的消息，包括错误、警告、通知。</a:t>
            </a:r>
            <a:endParaRPr lang="en-US" sz="1178" dirty="0"/>
          </a:p>
        </p:txBody>
      </p:sp>
      <p:sp>
        <p:nvSpPr>
          <p:cNvPr id="14" name="Text 5"/>
          <p:cNvSpPr/>
          <p:nvPr/>
        </p:nvSpPr>
        <p:spPr>
          <a:xfrm>
            <a:off x="4945371" y="1851086"/>
            <a:ext cx="3272537" cy="0"/>
          </a:xfrm>
          <a:prstGeom prst="rect">
            <a:avLst/>
          </a:prstGeom>
          <a:noFill/>
          <a:ln/>
        </p:spPr>
        <p:txBody>
          <a:bodyPr wrap="square" lIns="0" tIns="0" rIns="0" bIns="0" rtlCol="0" anchor="t"/>
          <a:lstStyle/>
          <a:p>
            <a:endParaRPr lang="en-US" dirty="0"/>
          </a:p>
        </p:txBody>
      </p:sp>
      <p:sp>
        <p:nvSpPr>
          <p:cNvPr id="15" name="Text 6"/>
          <p:cNvSpPr/>
          <p:nvPr/>
        </p:nvSpPr>
        <p:spPr>
          <a:xfrm>
            <a:off x="923258" y="2431550"/>
            <a:ext cx="3272537" cy="100552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错误信息：错误日志包含了各种类型的错误信息、权限问题、连接问题、数据库崩溃等。每个错误条目通常包含时间戳、错误代码、错误描述和引发错误的操作。</a:t>
            </a:r>
            <a:endParaRPr lang="en-US" sz="1178" dirty="0"/>
          </a:p>
        </p:txBody>
      </p:sp>
      <p:sp>
        <p:nvSpPr>
          <p:cNvPr id="16" name="Text 7"/>
          <p:cNvSpPr/>
          <p:nvPr/>
        </p:nvSpPr>
        <p:spPr>
          <a:xfrm>
            <a:off x="923258" y="3482784"/>
            <a:ext cx="3272537" cy="0"/>
          </a:xfrm>
          <a:prstGeom prst="rect">
            <a:avLst/>
          </a:prstGeom>
          <a:noFill/>
          <a:ln/>
        </p:spPr>
        <p:txBody>
          <a:bodyPr wrap="square" lIns="0" tIns="0" rIns="0" bIns="0" rtlCol="0" anchor="t"/>
          <a:lstStyle/>
          <a:p>
            <a:endParaRPr lang="en-US" dirty="0"/>
          </a:p>
        </p:txBody>
      </p:sp>
      <p:sp>
        <p:nvSpPr>
          <p:cNvPr id="17" name="Text 8"/>
          <p:cNvSpPr/>
          <p:nvPr/>
        </p:nvSpPr>
        <p:spPr>
          <a:xfrm>
            <a:off x="4945371" y="2431550"/>
            <a:ext cx="3272537" cy="50276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启用和禁用：MySQL错误日志通过更改配置文件或运行时参数来禁用或启用日志记录。</a:t>
            </a:r>
            <a:endParaRPr lang="en-US" sz="1178" dirty="0"/>
          </a:p>
        </p:txBody>
      </p:sp>
      <p:sp>
        <p:nvSpPr>
          <p:cNvPr id="18" name="Text 9"/>
          <p:cNvSpPr/>
          <p:nvPr/>
        </p:nvSpPr>
        <p:spPr>
          <a:xfrm>
            <a:off x="4945371" y="2980019"/>
            <a:ext cx="3272537" cy="0"/>
          </a:xfrm>
          <a:prstGeom prst="rect">
            <a:avLst/>
          </a:prstGeom>
          <a:noFill/>
          <a:ln/>
        </p:spPr>
        <p:txBody>
          <a:bodyPr wrap="square" lIns="0" tIns="0" rIns="0" bIns="0" rtlCol="0" anchor="t"/>
          <a:lstStyle/>
          <a:p>
            <a:endParaRPr lang="en-US" dirty="0"/>
          </a:p>
        </p:txBody>
      </p:sp>
      <p:sp>
        <p:nvSpPr>
          <p:cNvPr id="19" name="Text 10"/>
          <p:cNvSpPr/>
          <p:nvPr/>
        </p:nvSpPr>
        <p:spPr>
          <a:xfrm>
            <a:off x="923258" y="4063248"/>
            <a:ext cx="3272537" cy="100552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分析和故障排除：通过分析错误日志，可以了解数据库服务器的运行情况，识别潜在的问题，并进行故障排除。常见的操作包括查找错误代码，查看连接问题、检查资源瓶颈等。</a:t>
            </a:r>
            <a:endParaRPr lang="en-US" sz="1178" dirty="0"/>
          </a:p>
        </p:txBody>
      </p:sp>
      <p:sp>
        <p:nvSpPr>
          <p:cNvPr id="20" name="Text 11"/>
          <p:cNvSpPr/>
          <p:nvPr/>
        </p:nvSpPr>
        <p:spPr>
          <a:xfrm>
            <a:off x="923258" y="5114481"/>
            <a:ext cx="3272537" cy="0"/>
          </a:xfrm>
          <a:prstGeom prst="rect">
            <a:avLst/>
          </a:prstGeom>
          <a:noFill/>
          <a:ln/>
        </p:spPr>
        <p:txBody>
          <a:bodyPr wrap="square" lIns="0" tIns="0" rIns="0" bIns="0" rtlCol="0" anchor="t"/>
          <a:lstStyle/>
          <a:p>
            <a:endParaRPr lang="en-US" dirty="0"/>
          </a:p>
        </p:txBody>
      </p:sp>
      <p:sp>
        <p:nvSpPr>
          <p:cNvPr id="21" name="Text 12"/>
          <p:cNvSpPr/>
          <p:nvPr/>
        </p:nvSpPr>
        <p:spPr>
          <a:xfrm>
            <a:off x="4945371" y="4063248"/>
            <a:ext cx="3272537" cy="100552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请注意，MySQL错误日志仅记录数据库服务器自身的错误和警告信息。对于应用程序层面的错误和日志记录，开发人员通常需要在应用程序代码中实现自定义的错误处理和日志记录机制。</a:t>
            </a:r>
            <a:endParaRPr lang="en-US" sz="1178" dirty="0"/>
          </a:p>
        </p:txBody>
      </p:sp>
      <p:sp>
        <p:nvSpPr>
          <p:cNvPr id="22" name="Text 13"/>
          <p:cNvSpPr/>
          <p:nvPr/>
        </p:nvSpPr>
        <p:spPr>
          <a:xfrm>
            <a:off x="4945371" y="5114481"/>
            <a:ext cx="3272537" cy="0"/>
          </a:xfrm>
          <a:prstGeom prst="rect">
            <a:avLst/>
          </a:prstGeom>
          <a:noFill/>
          <a:ln/>
        </p:spPr>
        <p:txBody>
          <a:bodyPr wrap="square" lIns="0" tIns="0" rIns="0" bIns="0" rtlCol="0" anchor="t"/>
          <a:lstStyle/>
          <a:p>
            <a:endParaRPr lang="en-US" dirty="0"/>
          </a:p>
        </p:txBody>
      </p:sp>
      <p:sp>
        <p:nvSpPr>
          <p:cNvPr id="23" name="Text 14"/>
          <p:cNvSpPr/>
          <p:nvPr/>
        </p:nvSpPr>
        <p:spPr>
          <a:xfrm>
            <a:off x="923258" y="5694945"/>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要查看MySQL错误日志文件，请查找数据库服务器的数据目录，并打开相应的日志文件以查看其中的内容。</a:t>
            </a:r>
            <a:endParaRPr lang="en-US" sz="1178" dirty="0"/>
          </a:p>
        </p:txBody>
      </p:sp>
      <p:sp>
        <p:nvSpPr>
          <p:cNvPr id="24" name="Text 15"/>
          <p:cNvSpPr/>
          <p:nvPr/>
        </p:nvSpPr>
        <p:spPr>
          <a:xfrm>
            <a:off x="923258" y="6494797"/>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438622" y="4981934"/>
            <a:ext cx="639881" cy="639881"/>
          </a:xfrm>
          <a:prstGeom prst="rect">
            <a:avLst/>
          </a:prstGeom>
        </p:spPr>
      </p:pic>
      <p:pic>
        <p:nvPicPr>
          <p:cNvPr id="3" name="Image 1" descr="preencoded.png">    </p:cNvPr>
          <p:cNvPicPr>
            <a:picLocks noChangeAspect="1"/>
          </p:cNvPicPr>
          <p:nvPr/>
        </p:nvPicPr>
        <p:blipFill>
          <a:blip r:embed="rId2"/>
          <a:stretch>
            <a:fillRect/>
          </a:stretch>
        </p:blipFill>
        <p:spPr>
          <a:xfrm>
            <a:off x="5313302" y="4981934"/>
            <a:ext cx="639881" cy="639881"/>
          </a:xfrm>
          <a:prstGeom prst="rect">
            <a:avLst/>
          </a:prstGeom>
        </p:spPr>
      </p:pic>
      <p:pic>
        <p:nvPicPr>
          <p:cNvPr id="4" name="Image 2" descr="preencoded.png">    </p:cNvPr>
          <p:cNvPicPr>
            <a:picLocks noChangeAspect="1"/>
          </p:cNvPicPr>
          <p:nvPr/>
        </p:nvPicPr>
        <p:blipFill>
          <a:blip r:embed="rId3"/>
          <a:stretch>
            <a:fillRect/>
          </a:stretch>
        </p:blipFill>
        <p:spPr>
          <a:xfrm>
            <a:off x="3187982" y="4981934"/>
            <a:ext cx="639881" cy="639881"/>
          </a:xfrm>
          <a:prstGeom prst="rect">
            <a:avLst/>
          </a:prstGeom>
        </p:spPr>
      </p:pic>
      <p:pic>
        <p:nvPicPr>
          <p:cNvPr id="5" name="Image 3" descr="preencoded.png">    </p:cNvPr>
          <p:cNvPicPr>
            <a:picLocks noChangeAspect="1"/>
          </p:cNvPicPr>
          <p:nvPr/>
        </p:nvPicPr>
        <p:blipFill>
          <a:blip r:embed="rId4"/>
          <a:stretch>
            <a:fillRect/>
          </a:stretch>
        </p:blipFill>
        <p:spPr>
          <a:xfrm>
            <a:off x="1062662" y="4981934"/>
            <a:ext cx="639881" cy="639881"/>
          </a:xfrm>
          <a:prstGeom prst="rect">
            <a:avLst/>
          </a:prstGeom>
        </p:spPr>
      </p:pic>
      <p:pic>
        <p:nvPicPr>
          <p:cNvPr id="6" name="Image 4" descr="preencoded.png">    </p:cNvPr>
          <p:cNvPicPr>
            <a:picLocks noChangeAspect="1"/>
          </p:cNvPicPr>
          <p:nvPr/>
        </p:nvPicPr>
        <p:blipFill>
          <a:blip r:embed="rId5"/>
          <a:stretch>
            <a:fillRect/>
          </a:stretch>
        </p:blipFill>
        <p:spPr>
          <a:xfrm>
            <a:off x="7438622" y="1531145"/>
            <a:ext cx="639881" cy="639881"/>
          </a:xfrm>
          <a:prstGeom prst="rect">
            <a:avLst/>
          </a:prstGeom>
        </p:spPr>
      </p:pic>
      <p:pic>
        <p:nvPicPr>
          <p:cNvPr id="7" name="Image 5" descr="preencoded.png">    </p:cNvPr>
          <p:cNvPicPr>
            <a:picLocks noChangeAspect="1"/>
          </p:cNvPicPr>
          <p:nvPr/>
        </p:nvPicPr>
        <p:blipFill>
          <a:blip r:embed="rId6"/>
          <a:stretch>
            <a:fillRect/>
          </a:stretch>
        </p:blipFill>
        <p:spPr>
          <a:xfrm>
            <a:off x="5313302" y="1531145"/>
            <a:ext cx="639881" cy="639881"/>
          </a:xfrm>
          <a:prstGeom prst="rect">
            <a:avLst/>
          </a:prstGeom>
        </p:spPr>
      </p:pic>
      <p:pic>
        <p:nvPicPr>
          <p:cNvPr id="8" name="Image 6" descr="preencoded.png">    </p:cNvPr>
          <p:cNvPicPr>
            <a:picLocks noChangeAspect="1"/>
          </p:cNvPicPr>
          <p:nvPr/>
        </p:nvPicPr>
        <p:blipFill>
          <a:blip r:embed="rId7"/>
          <a:stretch>
            <a:fillRect/>
          </a:stretch>
        </p:blipFill>
        <p:spPr>
          <a:xfrm>
            <a:off x="3187982" y="1531145"/>
            <a:ext cx="639881" cy="639881"/>
          </a:xfrm>
          <a:prstGeom prst="rect">
            <a:avLst/>
          </a:prstGeom>
        </p:spPr>
      </p:pic>
      <p:pic>
        <p:nvPicPr>
          <p:cNvPr id="9" name="Image 7" descr="preencoded.png">    </p:cNvPr>
          <p:cNvPicPr>
            <a:picLocks noChangeAspect="1"/>
          </p:cNvPicPr>
          <p:nvPr/>
        </p:nvPicPr>
        <p:blipFill>
          <a:blip r:embed="rId8"/>
          <a:stretch>
            <a:fillRect/>
          </a:stretch>
        </p:blipFill>
        <p:spPr>
          <a:xfrm>
            <a:off x="1062662" y="1531145"/>
            <a:ext cx="639881" cy="639881"/>
          </a:xfrm>
          <a:prstGeom prst="rect">
            <a:avLst/>
          </a:prstGeom>
        </p:spPr>
      </p:pic>
      <p:sp>
        <p:nvSpPr>
          <p:cNvPr id="10" name="Text 0"/>
          <p:cNvSpPr/>
          <p:nvPr/>
        </p:nvSpPr>
        <p:spPr>
          <a:xfrm>
            <a:off x="365646" y="228529"/>
            <a:ext cx="8409873" cy="891263"/>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MySQL的二进制日志（Binary Log）是一种记录数据库更改操作的日志文件。它包含了对数据库执行的所有修改操作，如插入、更新、删除等，以及与这些操作相关的元数据信息。二进制日志对于数据恢复、数据库复制和故障恢复非常重要。</a:t>
            </a:r>
            <a:endParaRPr lang="en-US" sz="1631" dirty="0"/>
          </a:p>
        </p:txBody>
      </p:sp>
      <p:sp>
        <p:nvSpPr>
          <p:cNvPr id="11" name="Text 1"/>
          <p:cNvSpPr/>
          <p:nvPr/>
        </p:nvSpPr>
        <p:spPr>
          <a:xfrm>
            <a:off x="365646" y="1165499"/>
            <a:ext cx="8409873" cy="0"/>
          </a:xfrm>
          <a:prstGeom prst="rect">
            <a:avLst/>
          </a:prstGeom>
          <a:noFill/>
          <a:ln/>
        </p:spPr>
        <p:txBody>
          <a:bodyPr wrap="square" lIns="0" tIns="0" rIns="0" bIns="0" rtlCol="0" anchor="t"/>
          <a:lstStyle/>
          <a:p>
            <a:endParaRPr lang="en-US" dirty="0"/>
          </a:p>
        </p:txBody>
      </p:sp>
      <p:sp>
        <p:nvSpPr>
          <p:cNvPr id="12" name="Text 2"/>
          <p:cNvSpPr/>
          <p:nvPr/>
        </p:nvSpPr>
        <p:spPr>
          <a:xfrm>
            <a:off x="502765" y="2262439"/>
            <a:ext cx="1759674" cy="502764"/>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以下是关于MySQL二进制日志的一些重要信息：</a:t>
            </a:r>
            <a:endParaRPr lang="en-US" sz="1178" dirty="0"/>
          </a:p>
        </p:txBody>
      </p:sp>
      <p:sp>
        <p:nvSpPr>
          <p:cNvPr id="13" name="Text 3"/>
          <p:cNvSpPr/>
          <p:nvPr/>
        </p:nvSpPr>
        <p:spPr>
          <a:xfrm>
            <a:off x="502765" y="2856614"/>
            <a:ext cx="1759674" cy="1028381"/>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文件位置：MySQL二进制日志文件通常位于数据库服务器的数据目录下，文件名格式为`bin.xxxxxx`，其中`xxxxxx`是一串数字。</a:t>
            </a:r>
            <a:endParaRPr lang="en-US" sz="997" dirty="0"/>
          </a:p>
        </p:txBody>
      </p:sp>
      <p:sp>
        <p:nvSpPr>
          <p:cNvPr id="14" name="Text 4"/>
          <p:cNvSpPr/>
          <p:nvPr/>
        </p:nvSpPr>
        <p:spPr>
          <a:xfrm>
            <a:off x="2628086" y="2262439"/>
            <a:ext cx="1759674" cy="226243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日志格式：MySQL支持多种二进制日志格式，包括基于语句（Statement-Based）的复制格式、基于行（Row-Based）的复制格式和混合（Mixed）的复制格式。可以通过配置文件或运行时参数来选择所需的日志格式。</a:t>
            </a:r>
            <a:endParaRPr lang="en-US" sz="1178" dirty="0"/>
          </a:p>
        </p:txBody>
      </p:sp>
      <p:sp>
        <p:nvSpPr>
          <p:cNvPr id="15" name="Text 5"/>
          <p:cNvSpPr/>
          <p:nvPr/>
        </p:nvSpPr>
        <p:spPr>
          <a:xfrm>
            <a:off x="2628086" y="4616289"/>
            <a:ext cx="1759674" cy="0"/>
          </a:xfrm>
          <a:prstGeom prst="rect">
            <a:avLst/>
          </a:prstGeom>
          <a:noFill/>
          <a:ln/>
        </p:spPr>
        <p:txBody>
          <a:bodyPr wrap="square" lIns="0" tIns="0" rIns="0" bIns="0" rtlCol="0" anchor="t"/>
          <a:lstStyle/>
          <a:p>
            <a:endParaRPr lang="en-US" dirty="0"/>
          </a:p>
        </p:txBody>
      </p:sp>
      <p:sp>
        <p:nvSpPr>
          <p:cNvPr id="16" name="Text 6"/>
          <p:cNvSpPr/>
          <p:nvPr/>
        </p:nvSpPr>
        <p:spPr>
          <a:xfrm>
            <a:off x="4753406" y="2262439"/>
            <a:ext cx="1759674" cy="1759674"/>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记录内容：二进制日志记录了数据库执行的所有修改操作，包括对表的结构和数据的更改。每个日志事件通常包含时间戳、事件类型、数据库、表名、受影响的行等信息。</a:t>
            </a:r>
            <a:endParaRPr lang="en-US" sz="1178" dirty="0"/>
          </a:p>
        </p:txBody>
      </p:sp>
      <p:sp>
        <p:nvSpPr>
          <p:cNvPr id="17" name="Text 7"/>
          <p:cNvSpPr/>
          <p:nvPr/>
        </p:nvSpPr>
        <p:spPr>
          <a:xfrm>
            <a:off x="4753406" y="4113524"/>
            <a:ext cx="1759674" cy="0"/>
          </a:xfrm>
          <a:prstGeom prst="rect">
            <a:avLst/>
          </a:prstGeom>
          <a:noFill/>
          <a:ln/>
        </p:spPr>
        <p:txBody>
          <a:bodyPr wrap="square" lIns="0" tIns="0" rIns="0" bIns="0" rtlCol="0" anchor="t"/>
          <a:lstStyle/>
          <a:p>
            <a:endParaRPr lang="en-US" dirty="0"/>
          </a:p>
        </p:txBody>
      </p:sp>
      <p:sp>
        <p:nvSpPr>
          <p:cNvPr id="18" name="Text 8"/>
          <p:cNvSpPr/>
          <p:nvPr/>
        </p:nvSpPr>
        <p:spPr>
          <a:xfrm>
            <a:off x="6878726" y="2262439"/>
            <a:ext cx="1759674" cy="1759674"/>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数据恢复：通过分析二进制日志，可以将数据库恢复到特定的时间点或特定的操作。通过回放二进制日志中的操作，可以还原数据的修改，实现灾难恢复或误操作修复。</a:t>
            </a:r>
            <a:endParaRPr lang="en-US" sz="1178" dirty="0"/>
          </a:p>
        </p:txBody>
      </p:sp>
      <p:sp>
        <p:nvSpPr>
          <p:cNvPr id="19" name="Text 9"/>
          <p:cNvSpPr/>
          <p:nvPr/>
        </p:nvSpPr>
        <p:spPr>
          <a:xfrm>
            <a:off x="6878726" y="4113524"/>
            <a:ext cx="1759674" cy="0"/>
          </a:xfrm>
          <a:prstGeom prst="rect">
            <a:avLst/>
          </a:prstGeom>
          <a:noFill/>
          <a:ln/>
        </p:spPr>
        <p:txBody>
          <a:bodyPr wrap="square" lIns="0" tIns="0" rIns="0" bIns="0" rtlCol="0" anchor="t"/>
          <a:lstStyle/>
          <a:p>
            <a:endParaRPr lang="en-US" dirty="0"/>
          </a:p>
        </p:txBody>
      </p:sp>
      <p:sp>
        <p:nvSpPr>
          <p:cNvPr id="20" name="Text 10"/>
          <p:cNvSpPr/>
          <p:nvPr/>
        </p:nvSpPr>
        <p:spPr>
          <a:xfrm>
            <a:off x="502765" y="5713228"/>
            <a:ext cx="1759674" cy="251382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复制和高可用性：二进制日志在数据库复制中起到关键作用。主数据库将修改操作记录到二进制日志中，并将其发送到备库进行复制。备库根据二进制日志的内容来保持与主库的同步。这种复制机制可以实现数据的冗余备份、读写分离和故障切换等高可用性方案。</a:t>
            </a:r>
            <a:endParaRPr lang="en-US" sz="1178" dirty="0"/>
          </a:p>
        </p:txBody>
      </p:sp>
      <p:sp>
        <p:nvSpPr>
          <p:cNvPr id="21" name="Text 11"/>
          <p:cNvSpPr/>
          <p:nvPr/>
        </p:nvSpPr>
        <p:spPr>
          <a:xfrm>
            <a:off x="502765" y="8318461"/>
            <a:ext cx="1759674" cy="0"/>
          </a:xfrm>
          <a:prstGeom prst="rect">
            <a:avLst/>
          </a:prstGeom>
          <a:noFill/>
          <a:ln/>
        </p:spPr>
        <p:txBody>
          <a:bodyPr wrap="square" lIns="0" tIns="0" rIns="0" bIns="0" rtlCol="0" anchor="t"/>
          <a:lstStyle/>
          <a:p>
            <a:endParaRPr lang="en-US" dirty="0"/>
          </a:p>
        </p:txBody>
      </p:sp>
      <p:sp>
        <p:nvSpPr>
          <p:cNvPr id="22" name="Text 12"/>
          <p:cNvSpPr/>
          <p:nvPr/>
        </p:nvSpPr>
        <p:spPr>
          <a:xfrm>
            <a:off x="2628086" y="5713228"/>
            <a:ext cx="1759674" cy="201105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日志保留和轮换：MySQL可以配置二进制日志的保留时间或最大文件大小，以限制日志文件的大小。当达到保留时间或文件大小限制时，可以自动轮换日志文件，新的操作将写入新的日志文件。</a:t>
            </a:r>
            <a:endParaRPr lang="en-US" sz="1178" dirty="0"/>
          </a:p>
        </p:txBody>
      </p:sp>
      <p:sp>
        <p:nvSpPr>
          <p:cNvPr id="23" name="Text 13"/>
          <p:cNvSpPr/>
          <p:nvPr/>
        </p:nvSpPr>
        <p:spPr>
          <a:xfrm>
            <a:off x="2628086" y="7815694"/>
            <a:ext cx="1759674" cy="0"/>
          </a:xfrm>
          <a:prstGeom prst="rect">
            <a:avLst/>
          </a:prstGeom>
          <a:noFill/>
          <a:ln/>
        </p:spPr>
        <p:txBody>
          <a:bodyPr wrap="square" lIns="0" tIns="0" rIns="0" bIns="0" rtlCol="0" anchor="t"/>
          <a:lstStyle/>
          <a:p>
            <a:endParaRPr lang="en-US" dirty="0"/>
          </a:p>
        </p:txBody>
      </p:sp>
      <p:sp>
        <p:nvSpPr>
          <p:cNvPr id="24" name="Text 14"/>
          <p:cNvSpPr/>
          <p:nvPr/>
        </p:nvSpPr>
        <p:spPr>
          <a:xfrm>
            <a:off x="4753406" y="5713228"/>
            <a:ext cx="1759674" cy="1508291"/>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请注意，二进制日志记录的是数据库的修改操作，而不是所有的查询语句。如果需要记录所有查询语句，可以使用查询日志（Query Log）或审计功能。</a:t>
            </a:r>
            <a:endParaRPr lang="en-US" sz="1178" dirty="0"/>
          </a:p>
        </p:txBody>
      </p:sp>
      <p:sp>
        <p:nvSpPr>
          <p:cNvPr id="25" name="Text 15"/>
          <p:cNvSpPr/>
          <p:nvPr/>
        </p:nvSpPr>
        <p:spPr>
          <a:xfrm>
            <a:off x="4753406" y="7312932"/>
            <a:ext cx="1759674" cy="0"/>
          </a:xfrm>
          <a:prstGeom prst="rect">
            <a:avLst/>
          </a:prstGeom>
          <a:noFill/>
          <a:ln/>
        </p:spPr>
        <p:txBody>
          <a:bodyPr wrap="square" lIns="0" tIns="0" rIns="0" bIns="0" rtlCol="0" anchor="t"/>
          <a:lstStyle/>
          <a:p>
            <a:endParaRPr lang="en-US" dirty="0"/>
          </a:p>
        </p:txBody>
      </p:sp>
      <p:sp>
        <p:nvSpPr>
          <p:cNvPr id="26" name="Text 16"/>
          <p:cNvSpPr/>
          <p:nvPr/>
        </p:nvSpPr>
        <p:spPr>
          <a:xfrm>
            <a:off x="6878726" y="5713228"/>
            <a:ext cx="1759674" cy="100552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要查看和管理MySQL二进制日志，可以使用MySQL的命令行工具或图形界面工具，如mysqlbinlog。</a:t>
            </a:r>
            <a:endParaRPr lang="en-US" sz="1178" dirty="0"/>
          </a:p>
        </p:txBody>
      </p:sp>
      <p:sp>
        <p:nvSpPr>
          <p:cNvPr id="27" name="Text 17"/>
          <p:cNvSpPr/>
          <p:nvPr/>
        </p:nvSpPr>
        <p:spPr>
          <a:xfrm>
            <a:off x="6878726" y="6810167"/>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184426" y="1074088"/>
            <a:ext cx="2439763" cy="3062289"/>
          </a:xfrm>
          <a:prstGeom prst="rect">
            <a:avLst/>
          </a:prstGeom>
        </p:spPr>
      </p:pic>
      <p:pic>
        <p:nvPicPr>
          <p:cNvPr id="3" name="Image 1" descr="preencoded.png">    </p:cNvPr>
          <p:cNvPicPr>
            <a:picLocks noChangeAspect="1"/>
          </p:cNvPicPr>
          <p:nvPr/>
        </p:nvPicPr>
        <p:blipFill>
          <a:blip r:embed="rId2"/>
          <a:stretch>
            <a:fillRect/>
          </a:stretch>
        </p:blipFill>
        <p:spPr>
          <a:xfrm>
            <a:off x="3350664" y="1074088"/>
            <a:ext cx="2439763" cy="1805379"/>
          </a:xfrm>
          <a:prstGeom prst="rect">
            <a:avLst/>
          </a:prstGeom>
        </p:spPr>
      </p:pic>
      <p:pic>
        <p:nvPicPr>
          <p:cNvPr id="4" name="Image 2" descr="preencoded.png">    </p:cNvPr>
          <p:cNvPicPr>
            <a:picLocks noChangeAspect="1"/>
          </p:cNvPicPr>
          <p:nvPr/>
        </p:nvPicPr>
        <p:blipFill>
          <a:blip r:embed="rId3"/>
          <a:stretch>
            <a:fillRect/>
          </a:stretch>
        </p:blipFill>
        <p:spPr>
          <a:xfrm>
            <a:off x="516905" y="1074088"/>
            <a:ext cx="2439763" cy="1553998"/>
          </a:xfrm>
          <a:prstGeom prst="rect">
            <a:avLst/>
          </a:prstGeom>
        </p:spPr>
      </p:pic>
      <p:sp>
        <p:nvSpPr>
          <p:cNvPr id="5" name="Text 0"/>
          <p:cNvSpPr/>
          <p:nvPr/>
        </p:nvSpPr>
        <p:spPr>
          <a:xfrm>
            <a:off x="365646" y="228530"/>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要查看MySQL二进制日志的位置和格式，可以使用以下方法：</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608317" y="1096940"/>
            <a:ext cx="2348350" cy="150829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查看二进制日志位置：</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使用MySQL的命令行工具，执行以下命令：</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show variables like 'log_bin';</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p:txBody>
      </p:sp>
      <p:sp>
        <p:nvSpPr>
          <p:cNvPr id="8" name="Text 3"/>
          <p:cNvSpPr/>
          <p:nvPr/>
        </p:nvSpPr>
        <p:spPr>
          <a:xfrm>
            <a:off x="516905" y="2673791"/>
            <a:ext cx="2439763" cy="617029"/>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这将显示二进制日志的相关配置信息，包括`log_bin`变量的值，即二进制日志文件的位置。</a:t>
            </a:r>
            <a:endParaRPr lang="en-US" sz="997" dirty="0"/>
          </a:p>
        </p:txBody>
      </p:sp>
      <p:sp>
        <p:nvSpPr>
          <p:cNvPr id="9" name="Text 4"/>
          <p:cNvSpPr/>
          <p:nvPr/>
        </p:nvSpPr>
        <p:spPr>
          <a:xfrm>
            <a:off x="3442078" y="1096940"/>
            <a:ext cx="2348350" cy="1759674"/>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查看二进制日志格式：</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使用MySQL的命令行工具，执行以下命令：</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show variables like 'binlog_format';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p:txBody>
      </p:sp>
      <p:sp>
        <p:nvSpPr>
          <p:cNvPr id="10" name="Text 5"/>
          <p:cNvSpPr/>
          <p:nvPr/>
        </p:nvSpPr>
        <p:spPr>
          <a:xfrm>
            <a:off x="3350664" y="2925173"/>
            <a:ext cx="2439763" cy="0"/>
          </a:xfrm>
          <a:prstGeom prst="rect">
            <a:avLst/>
          </a:prstGeom>
          <a:noFill/>
          <a:ln/>
        </p:spPr>
        <p:txBody>
          <a:bodyPr wrap="square" lIns="0" tIns="0" rIns="0" bIns="0" rtlCol="0" anchor="t"/>
          <a:lstStyle/>
          <a:p>
            <a:endParaRPr lang="en-US" dirty="0"/>
          </a:p>
        </p:txBody>
      </p:sp>
      <p:sp>
        <p:nvSpPr>
          <p:cNvPr id="11" name="Text 6"/>
          <p:cNvSpPr/>
          <p:nvPr/>
        </p:nvSpPr>
        <p:spPr>
          <a:xfrm>
            <a:off x="6275840" y="1096940"/>
            <a:ext cx="2348350" cy="301658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这将显示二进制日志格式的相关配置信息，包括`binlog_format`变量的值。该值可以是以下几种格式之一：</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`STATEMENT`：基于语句的复制格式，即记录SQL语句级别的操作。</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`ROW`：基于行的复制格式，即记录行级别的修改操作。</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`MIXED`：混合格式，根据具体情况自动选择使用语句级别或行级别的日志记录。</a:t>
            </a:r>
            <a:endParaRPr lang="en-US" sz="1178" dirty="0"/>
          </a:p>
        </p:txBody>
      </p:sp>
      <p:sp>
        <p:nvSpPr>
          <p:cNvPr id="12" name="Text 7"/>
          <p:cNvSpPr/>
          <p:nvPr/>
        </p:nvSpPr>
        <p:spPr>
          <a:xfrm>
            <a:off x="6184426" y="4182082"/>
            <a:ext cx="2439763" cy="0"/>
          </a:xfrm>
          <a:prstGeom prst="rect">
            <a:avLst/>
          </a:prstGeom>
          <a:noFill/>
          <a:ln/>
        </p:spPr>
        <p:txBody>
          <a:bodyPr wrap="square" lIns="0" tIns="0" rIns="0" bIns="0" rtlCol="0" anchor="t"/>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375963" y="1359747"/>
            <a:ext cx="639879" cy="639881"/>
          </a:xfrm>
          <a:prstGeom prst="rect">
            <a:avLst/>
          </a:prstGeom>
        </p:spPr>
      </p:pic>
      <p:pic>
        <p:nvPicPr>
          <p:cNvPr id="3" name="Image 1" descr="preencoded.png">    </p:cNvPr>
          <p:cNvPicPr>
            <a:picLocks noChangeAspect="1"/>
          </p:cNvPicPr>
          <p:nvPr/>
        </p:nvPicPr>
        <p:blipFill>
          <a:blip r:embed="rId2"/>
          <a:stretch>
            <a:fillRect/>
          </a:stretch>
        </p:blipFill>
        <p:spPr>
          <a:xfrm>
            <a:off x="2125321" y="1359747"/>
            <a:ext cx="639881" cy="639881"/>
          </a:xfrm>
          <a:prstGeom prst="rect">
            <a:avLst/>
          </a:prstGeom>
        </p:spPr>
      </p:pic>
      <p:sp>
        <p:nvSpPr>
          <p:cNvPr id="4" name="Text 0"/>
          <p:cNvSpPr/>
          <p:nvPr/>
        </p:nvSpPr>
        <p:spPr>
          <a:xfrm>
            <a:off x="365646" y="228529"/>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`mysqlbinlog`是MySQL提供的一个命令行工具，用于解析和显示MySQL二进制日志文件的内容。它可以用于查看、分析和导出二进制日志的内容。</a:t>
            </a:r>
            <a:endParaRPr lang="en-US" sz="1631" dirty="0"/>
          </a:p>
        </p:txBody>
      </p:sp>
      <p:sp>
        <p:nvSpPr>
          <p:cNvPr id="5" name="Text 1"/>
          <p:cNvSpPr/>
          <p:nvPr/>
        </p:nvSpPr>
        <p:spPr>
          <a:xfrm>
            <a:off x="365646" y="868409"/>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7830" y="2091041"/>
            <a:ext cx="3034866" cy="201105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下面是`mysqlbinlog`命令的常见用法和示例：</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查看二进制日志内容：</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mysqlbinlog &lt;binary_log_file&gt;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将`&lt;binary_log_file&gt;`替换为实际的二进制日志文件路径。这将按照时间顺序显示二进制日志中的所有事件，包括修改操作和元数据信息。</a:t>
            </a:r>
            <a:endParaRPr lang="en-US" sz="1178" dirty="0"/>
          </a:p>
        </p:txBody>
      </p:sp>
      <p:sp>
        <p:nvSpPr>
          <p:cNvPr id="7" name="Text 3"/>
          <p:cNvSpPr/>
          <p:nvPr/>
        </p:nvSpPr>
        <p:spPr>
          <a:xfrm>
            <a:off x="927830" y="4193507"/>
            <a:ext cx="3034866" cy="0"/>
          </a:xfrm>
          <a:prstGeom prst="rect">
            <a:avLst/>
          </a:prstGeom>
          <a:noFill/>
          <a:ln/>
        </p:spPr>
        <p:txBody>
          <a:bodyPr wrap="square" lIns="0" tIns="0" rIns="0" bIns="0" rtlCol="0" anchor="t"/>
          <a:lstStyle/>
          <a:p>
            <a:endParaRPr lang="en-US" dirty="0"/>
          </a:p>
        </p:txBody>
      </p:sp>
      <p:sp>
        <p:nvSpPr>
          <p:cNvPr id="8" name="Text 4"/>
          <p:cNvSpPr/>
          <p:nvPr/>
        </p:nvSpPr>
        <p:spPr>
          <a:xfrm>
            <a:off x="5178470" y="2091041"/>
            <a:ext cx="3034866" cy="1508291"/>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导出二进制日志内容到文本文件：</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mysqlbinlog &lt;binary_log_file&gt; &gt; output.txt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将`&lt;binary_log_file&gt;`替换为实际的二进制日志文件路径，`output.txt`为导出的文本文件名。这将把二进制日志的内容导出到指定</a:t>
            </a:r>
            <a:endParaRPr lang="en-US" sz="1178" dirty="0"/>
          </a:p>
        </p:txBody>
      </p:sp>
      <p:sp>
        <p:nvSpPr>
          <p:cNvPr id="9" name="Text 5"/>
          <p:cNvSpPr/>
          <p:nvPr/>
        </p:nvSpPr>
        <p:spPr>
          <a:xfrm>
            <a:off x="5178470" y="3690744"/>
            <a:ext cx="3034866" cy="0"/>
          </a:xfrm>
          <a:prstGeom prst="rect">
            <a:avLst/>
          </a:prstGeom>
          <a:noFill/>
          <a:ln/>
        </p:spPr>
        <p:txBody>
          <a:bodyPr wrap="square" lIns="0" tIns="0" rIns="0" bIns="0" rtlCol="0" anchor="t"/>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878726" y="1622557"/>
            <a:ext cx="1759674" cy="1051235"/>
          </a:xfrm>
          <a:prstGeom prst="rect">
            <a:avLst/>
          </a:prstGeom>
        </p:spPr>
      </p:pic>
      <p:pic>
        <p:nvPicPr>
          <p:cNvPr id="3" name="Image 1" descr="preencoded.png">    </p:cNvPr>
          <p:cNvPicPr>
            <a:picLocks noChangeAspect="1"/>
          </p:cNvPicPr>
          <p:nvPr/>
        </p:nvPicPr>
        <p:blipFill>
          <a:blip r:embed="rId2"/>
          <a:stretch>
            <a:fillRect/>
          </a:stretch>
        </p:blipFill>
        <p:spPr>
          <a:xfrm>
            <a:off x="4753406" y="1622557"/>
            <a:ext cx="1759674" cy="1302616"/>
          </a:xfrm>
          <a:prstGeom prst="rect">
            <a:avLst/>
          </a:prstGeom>
        </p:spPr>
      </p:pic>
      <p:pic>
        <p:nvPicPr>
          <p:cNvPr id="4" name="Image 2" descr="preencoded.png">    </p:cNvPr>
          <p:cNvPicPr>
            <a:picLocks noChangeAspect="1"/>
          </p:cNvPicPr>
          <p:nvPr/>
        </p:nvPicPr>
        <p:blipFill>
          <a:blip r:embed="rId3"/>
          <a:stretch>
            <a:fillRect/>
          </a:stretch>
        </p:blipFill>
        <p:spPr>
          <a:xfrm>
            <a:off x="2628086" y="1622557"/>
            <a:ext cx="1759674" cy="799852"/>
          </a:xfrm>
          <a:prstGeom prst="rect">
            <a:avLst/>
          </a:prstGeom>
        </p:spPr>
      </p:pic>
      <p:pic>
        <p:nvPicPr>
          <p:cNvPr id="5" name="Image 3" descr="preencoded.png">    </p:cNvPr>
          <p:cNvPicPr>
            <a:picLocks noChangeAspect="1"/>
          </p:cNvPicPr>
          <p:nvPr/>
        </p:nvPicPr>
        <p:blipFill>
          <a:blip r:embed="rId4"/>
          <a:stretch>
            <a:fillRect/>
          </a:stretch>
        </p:blipFill>
        <p:spPr>
          <a:xfrm>
            <a:off x="502765" y="1622557"/>
            <a:ext cx="1759674" cy="2559526"/>
          </a:xfrm>
          <a:prstGeom prst="rect">
            <a:avLst/>
          </a:prstGeom>
        </p:spPr>
      </p:pic>
      <p:sp>
        <p:nvSpPr>
          <p:cNvPr id="6" name="Text 0"/>
          <p:cNvSpPr/>
          <p:nvPr/>
        </p:nvSpPr>
        <p:spPr>
          <a:xfrm>
            <a:off x="365646" y="228531"/>
            <a:ext cx="8409873" cy="891264"/>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在MySQL中，查询日志（Query Log）用于记录执行在MySQL服务器上执行的所有查询语句。查询日志对于诊断和性能优化非常有用，可以帮助您了解数据库的查询行为和性能瓶颈。以下是关于MySQL查询日志的一些信息：</a:t>
            </a:r>
            <a:endParaRPr lang="en-US" sz="1631" dirty="0"/>
          </a:p>
        </p:txBody>
      </p:sp>
      <p:sp>
        <p:nvSpPr>
          <p:cNvPr id="7"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8" name="Text 2"/>
          <p:cNvSpPr/>
          <p:nvPr/>
        </p:nvSpPr>
        <p:spPr>
          <a:xfrm>
            <a:off x="594176" y="1645411"/>
            <a:ext cx="1668264" cy="251382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**启用查询日志**：要启用查询日志，需要在MySQL的配置文件（如`my.cnf`）中进行相应的配置。找到并编辑配置文件中的`general_log`参数，将其设置为`ON`。保存配置文件并重新启动MySQL服务器，使更改生效。</a:t>
            </a:r>
            <a:endParaRPr lang="en-US" sz="1178" dirty="0"/>
          </a:p>
        </p:txBody>
      </p:sp>
      <p:sp>
        <p:nvSpPr>
          <p:cNvPr id="9" name="Text 3"/>
          <p:cNvSpPr/>
          <p:nvPr/>
        </p:nvSpPr>
        <p:spPr>
          <a:xfrm>
            <a:off x="502765" y="4227790"/>
            <a:ext cx="1759674" cy="0"/>
          </a:xfrm>
          <a:prstGeom prst="rect">
            <a:avLst/>
          </a:prstGeom>
          <a:noFill/>
          <a:ln/>
        </p:spPr>
        <p:txBody>
          <a:bodyPr wrap="square" lIns="0" tIns="0" rIns="0" bIns="0" rtlCol="0" anchor="t"/>
          <a:lstStyle/>
          <a:p>
            <a:endParaRPr lang="en-US" dirty="0"/>
          </a:p>
        </p:txBody>
      </p:sp>
      <p:sp>
        <p:nvSpPr>
          <p:cNvPr id="10" name="Text 4"/>
          <p:cNvSpPr/>
          <p:nvPr/>
        </p:nvSpPr>
        <p:spPr>
          <a:xfrm>
            <a:off x="2719498" y="1645411"/>
            <a:ext cx="1668262" cy="75414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**查询日志的位置**：查询日志的位置取决于MySQL的配置。</a:t>
            </a:r>
            <a:endParaRPr lang="en-US" sz="1178" dirty="0"/>
          </a:p>
        </p:txBody>
      </p:sp>
      <p:sp>
        <p:nvSpPr>
          <p:cNvPr id="11" name="Text 5"/>
          <p:cNvSpPr/>
          <p:nvPr/>
        </p:nvSpPr>
        <p:spPr>
          <a:xfrm>
            <a:off x="2628086" y="2468114"/>
            <a:ext cx="1759674" cy="0"/>
          </a:xfrm>
          <a:prstGeom prst="rect">
            <a:avLst/>
          </a:prstGeom>
          <a:noFill/>
          <a:ln/>
        </p:spPr>
        <p:txBody>
          <a:bodyPr wrap="square" lIns="0" tIns="0" rIns="0" bIns="0" rtlCol="0" anchor="t"/>
          <a:lstStyle/>
          <a:p>
            <a:endParaRPr lang="en-US" dirty="0"/>
          </a:p>
        </p:txBody>
      </p:sp>
      <p:sp>
        <p:nvSpPr>
          <p:cNvPr id="12" name="Text 6"/>
          <p:cNvSpPr/>
          <p:nvPr/>
        </p:nvSpPr>
        <p:spPr>
          <a:xfrm>
            <a:off x="4844818" y="1645411"/>
            <a:ext cx="1668262" cy="125691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**查询日志的内容**：查询日志记录了MySQL服务器上执行的每个查询语句，包括SELECT等语句。</a:t>
            </a:r>
            <a:endParaRPr lang="en-US" sz="1178" dirty="0"/>
          </a:p>
        </p:txBody>
      </p:sp>
      <p:sp>
        <p:nvSpPr>
          <p:cNvPr id="13" name="Text 7"/>
          <p:cNvSpPr/>
          <p:nvPr/>
        </p:nvSpPr>
        <p:spPr>
          <a:xfrm>
            <a:off x="4753406" y="2970879"/>
            <a:ext cx="1759674" cy="0"/>
          </a:xfrm>
          <a:prstGeom prst="rect">
            <a:avLst/>
          </a:prstGeom>
          <a:noFill/>
          <a:ln/>
        </p:spPr>
        <p:txBody>
          <a:bodyPr wrap="square" lIns="0" tIns="0" rIns="0" bIns="0" rtlCol="0" anchor="t"/>
          <a:lstStyle/>
          <a:p>
            <a:endParaRPr lang="en-US" dirty="0"/>
          </a:p>
        </p:txBody>
      </p:sp>
      <p:sp>
        <p:nvSpPr>
          <p:cNvPr id="14" name="Text 8"/>
          <p:cNvSpPr/>
          <p:nvPr/>
        </p:nvSpPr>
        <p:spPr>
          <a:xfrm>
            <a:off x="6970138" y="1645411"/>
            <a:ext cx="1668262" cy="1005527"/>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**查询日志的注意事项**：启用查询日志会增加服务器的负载，并占用磁盘空间。</a:t>
            </a:r>
            <a:endParaRPr lang="en-US" sz="1178" dirty="0"/>
          </a:p>
        </p:txBody>
      </p:sp>
      <p:sp>
        <p:nvSpPr>
          <p:cNvPr id="15" name="Text 9"/>
          <p:cNvSpPr/>
          <p:nvPr/>
        </p:nvSpPr>
        <p:spPr>
          <a:xfrm>
            <a:off x="6878726" y="2719499"/>
            <a:ext cx="1759674" cy="0"/>
          </a:xfrm>
          <a:prstGeom prst="rect">
            <a:avLst/>
          </a:prstGeom>
          <a:noFill/>
          <a:ln/>
        </p:spPr>
        <p:txBody>
          <a:bodyPr wrap="square" lIns="0" tIns="0" rIns="0" bIns="0" rtlCol="0" anchor="t"/>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2023-05-29T08:37:31Z</dcterms:created>
  <dcterms:modified xsi:type="dcterms:W3CDTF">2023-05-29T08:37:31Z</dcterms:modified>
</cp:coreProperties>
</file>