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ync6bylw5ite31k2kswp1lf152skiwut" ContentType="image/ync6bylw5ite31k2kswp1lf152skiwut"/>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notesMasterIdLst>
    <p:notesMasterId r:id="rId3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1.xml"/><Relationship Id="rId3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ync6bylw5ite31k2kswp1lf152skiwut"/><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6.png"/><Relationship Id="rId7" Type="http://schemas.openxmlformats.org/officeDocument/2006/relationships/image" Target="../media/image-10-7.png"/><Relationship Id="rId8" Type="http://schemas.openxmlformats.org/officeDocument/2006/relationships/slideLayout" Target="../slideLayouts/slideLayout1.xml"/><Relationship Id="rId9"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ync6bylw5ite31k2kswp1lf152skiwut"/><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slideLayout" Target="../slideLayouts/slideLayout1.xml"/><Relationship Id="rId7"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ync6bylw5ite31k2kswp1lf152skiwut"/><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slideLayout" Target="../slideLayouts/slideLayout1.xml"/><Relationship Id="rId7"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ync6bylw5ite31k2kswp1lf152skiwut"/><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slideLayout" Target="../slideLayouts/slideLayout1.xml"/><Relationship Id="rId7"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ync6bylw5ite31k2kswp1lf152skiwut"/><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image" Target="../media/image-14-6.png"/><Relationship Id="rId7" Type="http://schemas.openxmlformats.org/officeDocument/2006/relationships/image" Target="../media/image-14-7.png"/><Relationship Id="rId8" Type="http://schemas.openxmlformats.org/officeDocument/2006/relationships/image" Target="../media/image-14-8.png"/><Relationship Id="rId9" Type="http://schemas.openxmlformats.org/officeDocument/2006/relationships/image" Target="../media/image-14-9.png"/><Relationship Id="rId10" Type="http://schemas.openxmlformats.org/officeDocument/2006/relationships/slideLayout" Target="../slideLayouts/slideLayout1.xml"/><Relationship Id="rId11"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ync6bylw5ite31k2kswp1lf152skiwut"/><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image" Target="../media/image-15-5.png"/><Relationship Id="rId6" Type="http://schemas.openxmlformats.org/officeDocument/2006/relationships/slideLayout" Target="../slideLayouts/slideLayout1.xml"/><Relationship Id="rId7"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ync6bylw5ite31k2kswp1lf152skiwut"/><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image" Target="../media/image-16-4.png"/><Relationship Id="rId5" Type="http://schemas.openxmlformats.org/officeDocument/2006/relationships/image" Target="../media/image-16-5.png"/><Relationship Id="rId6" Type="http://schemas.openxmlformats.org/officeDocument/2006/relationships/image" Target="../media/image-16-6.png"/><Relationship Id="rId7" Type="http://schemas.openxmlformats.org/officeDocument/2006/relationships/image" Target="../media/image-16-7.png"/><Relationship Id="rId8" Type="http://schemas.openxmlformats.org/officeDocument/2006/relationships/slideLayout" Target="../slideLayouts/slideLayout1.xml"/><Relationship Id="rId9"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ync6bylw5ite31k2kswp1lf152skiwut"/><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image" Target="../media/image-17-4.png"/><Relationship Id="rId5" Type="http://schemas.openxmlformats.org/officeDocument/2006/relationships/image" Target="../media/image-17-5.png"/><Relationship Id="rId6" Type="http://schemas.openxmlformats.org/officeDocument/2006/relationships/image" Target="../media/image-17-6.png"/><Relationship Id="rId7" Type="http://schemas.openxmlformats.org/officeDocument/2006/relationships/image" Target="../media/image-17-7.png"/><Relationship Id="rId8" Type="http://schemas.openxmlformats.org/officeDocument/2006/relationships/image" Target="../media/image-17-8.png"/><Relationship Id="rId9" Type="http://schemas.openxmlformats.org/officeDocument/2006/relationships/image" Target="../media/image-17-9.png"/><Relationship Id="rId10" Type="http://schemas.openxmlformats.org/officeDocument/2006/relationships/image" Target="../media/image-17-10.png"/><Relationship Id="rId11" Type="http://schemas.openxmlformats.org/officeDocument/2006/relationships/image" Target="../media/image-17-11.png"/><Relationship Id="rId12" Type="http://schemas.openxmlformats.org/officeDocument/2006/relationships/slideLayout" Target="../slideLayouts/slideLayout1.xml"/><Relationship Id="rId1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ync6bylw5ite31k2kswp1lf152skiwut"/><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image" Target="../media/image-18-5.png"/><Relationship Id="rId6" Type="http://schemas.openxmlformats.org/officeDocument/2006/relationships/slideLayout" Target="../slideLayouts/slideLayout1.xml"/><Relationship Id="rId7"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ync6bylw5ite31k2kswp1lf152skiwut"/><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image" Target="../media/image-19-4.png"/><Relationship Id="rId5" Type="http://schemas.openxmlformats.org/officeDocument/2006/relationships/image" Target="../media/image-19-5.png"/><Relationship Id="rId6" Type="http://schemas.openxmlformats.org/officeDocument/2006/relationships/image" Target="../media/image-19-6.png"/><Relationship Id="rId7" Type="http://schemas.openxmlformats.org/officeDocument/2006/relationships/image" Target="../media/image-19-7.png"/><Relationship Id="rId8" Type="http://schemas.openxmlformats.org/officeDocument/2006/relationships/image" Target="../media/image-19-8.png"/><Relationship Id="rId9" Type="http://schemas.openxmlformats.org/officeDocument/2006/relationships/image" Target="../media/image-19-9.png"/><Relationship Id="rId10" Type="http://schemas.openxmlformats.org/officeDocument/2006/relationships/image" Target="../media/image-19-10.png"/><Relationship Id="rId11" Type="http://schemas.openxmlformats.org/officeDocument/2006/relationships/image" Target="../media/image-19-11.png"/><Relationship Id="rId12" Type="http://schemas.openxmlformats.org/officeDocument/2006/relationships/image" Target="../media/image-19-12.png"/><Relationship Id="rId13" Type="http://schemas.openxmlformats.org/officeDocument/2006/relationships/slideLayout" Target="../slideLayouts/slideLayout1.xml"/><Relationship Id="rId1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ync6bylw5ite31k2kswp1lf152skiwut"/><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slideLayout" Target="../slideLayouts/slideLayout1.xml"/><Relationship Id="rId7"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ync6bylw5ite31k2kswp1lf152skiwut"/><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image" Target="../media/image-20-4.png"/><Relationship Id="rId5" Type="http://schemas.openxmlformats.org/officeDocument/2006/relationships/image" Target="../media/image-20-5.png"/><Relationship Id="rId6" Type="http://schemas.openxmlformats.org/officeDocument/2006/relationships/image" Target="../media/image-20-6.png"/><Relationship Id="rId7" Type="http://schemas.openxmlformats.org/officeDocument/2006/relationships/image" Target="../media/image-20-7.png"/><Relationship Id="rId8" Type="http://schemas.openxmlformats.org/officeDocument/2006/relationships/image" Target="../media/image-20-8.png"/><Relationship Id="rId9" Type="http://schemas.openxmlformats.org/officeDocument/2006/relationships/slideLayout" Target="../slideLayouts/slideLayout1.xml"/><Relationship Id="rId10"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ync6bylw5ite31k2kswp1lf152skiwut"/><Relationship Id="rId2" Type="http://schemas.openxmlformats.org/officeDocument/2006/relationships/image" Target="../media/image-21-2.png"/><Relationship Id="rId3" Type="http://schemas.openxmlformats.org/officeDocument/2006/relationships/image" Target="../media/image-21-3.png"/><Relationship Id="rId4" Type="http://schemas.openxmlformats.org/officeDocument/2006/relationships/image" Target="../media/image-21-4.png"/><Relationship Id="rId5" Type="http://schemas.openxmlformats.org/officeDocument/2006/relationships/image" Target="../media/image-21-5.png"/><Relationship Id="rId6" Type="http://schemas.openxmlformats.org/officeDocument/2006/relationships/image" Target="../media/image-21-6.png"/><Relationship Id="rId7" Type="http://schemas.openxmlformats.org/officeDocument/2006/relationships/slideLayout" Target="../slideLayouts/slideLayout1.xml"/><Relationship Id="rId8"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ync6bylw5ite31k2kswp1lf152skiwut"/><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image" Target="../media/image-22-4.png"/><Relationship Id="rId5" Type="http://schemas.openxmlformats.org/officeDocument/2006/relationships/image" Target="../media/image-22-5.png"/><Relationship Id="rId6" Type="http://schemas.openxmlformats.org/officeDocument/2006/relationships/slideLayout" Target="../slideLayouts/slideLayout1.xml"/><Relationship Id="rId7"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ync6bylw5ite31k2kswp1lf152skiwut"/><Relationship Id="rId2" Type="http://schemas.openxmlformats.org/officeDocument/2006/relationships/image" Target="../media/image-23-2.png"/><Relationship Id="rId3" Type="http://schemas.openxmlformats.org/officeDocument/2006/relationships/image" Target="../media/image-23-3.png"/><Relationship Id="rId4" Type="http://schemas.openxmlformats.org/officeDocument/2006/relationships/image" Target="../media/image-23-4.png"/><Relationship Id="rId5" Type="http://schemas.openxmlformats.org/officeDocument/2006/relationships/image" Target="../media/image-23-5.png"/><Relationship Id="rId6" Type="http://schemas.openxmlformats.org/officeDocument/2006/relationships/slideLayout" Target="../slideLayouts/slideLayout1.xml"/><Relationship Id="rId7"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ync6bylw5ite31k2kswp1lf152skiwut"/><Relationship Id="rId2" Type="http://schemas.openxmlformats.org/officeDocument/2006/relationships/image" Target="../media/image-24-2.png"/><Relationship Id="rId3" Type="http://schemas.openxmlformats.org/officeDocument/2006/relationships/image" Target="../media/image-24-3.png"/><Relationship Id="rId4" Type="http://schemas.openxmlformats.org/officeDocument/2006/relationships/image" Target="../media/image-24-4.png"/><Relationship Id="rId5" Type="http://schemas.openxmlformats.org/officeDocument/2006/relationships/image" Target="../media/image-24-5.png"/><Relationship Id="rId6" Type="http://schemas.openxmlformats.org/officeDocument/2006/relationships/image" Target="../media/image-24-6.png"/><Relationship Id="rId7" Type="http://schemas.openxmlformats.org/officeDocument/2006/relationships/image" Target="../media/image-24-7.png"/><Relationship Id="rId8" Type="http://schemas.openxmlformats.org/officeDocument/2006/relationships/image" Target="../media/image-24-8.png"/><Relationship Id="rId9" Type="http://schemas.openxmlformats.org/officeDocument/2006/relationships/image" Target="../media/image-24-9.png"/><Relationship Id="rId10" Type="http://schemas.openxmlformats.org/officeDocument/2006/relationships/image" Target="../media/image-24-10.png"/><Relationship Id="rId11" Type="http://schemas.openxmlformats.org/officeDocument/2006/relationships/slideLayout" Target="../slideLayouts/slideLayout1.xml"/><Relationship Id="rId1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ync6bylw5ite31k2kswp1lf152skiwut"/><Relationship Id="rId2" Type="http://schemas.openxmlformats.org/officeDocument/2006/relationships/image" Target="../media/image-25-2.png"/><Relationship Id="rId3" Type="http://schemas.openxmlformats.org/officeDocument/2006/relationships/slideLayout" Target="../slideLayouts/slideLayout1.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ync6bylw5ite31k2kswp1lf152skiwut"/><Relationship Id="rId2" Type="http://schemas.openxmlformats.org/officeDocument/2006/relationships/image" Target="../media/image-26-2.png"/><Relationship Id="rId3" Type="http://schemas.openxmlformats.org/officeDocument/2006/relationships/image" Target="../media/image-26-3.png"/><Relationship Id="rId4" Type="http://schemas.openxmlformats.org/officeDocument/2006/relationships/slideLayout" Target="../slideLayouts/slideLayout1.xml"/><Relationship Id="rId5"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ync6bylw5ite31k2kswp1lf152skiwut"/><Relationship Id="rId2" Type="http://schemas.openxmlformats.org/officeDocument/2006/relationships/image" Target="../media/image-27-2.png"/><Relationship Id="rId3" Type="http://schemas.openxmlformats.org/officeDocument/2006/relationships/image" Target="../media/image-27-3.png"/><Relationship Id="rId4" Type="http://schemas.openxmlformats.org/officeDocument/2006/relationships/image" Target="../media/image-27-4.png"/><Relationship Id="rId5" Type="http://schemas.openxmlformats.org/officeDocument/2006/relationships/image" Target="../media/image-27-5.png"/><Relationship Id="rId6" Type="http://schemas.openxmlformats.org/officeDocument/2006/relationships/image" Target="../media/image-27-6.png"/><Relationship Id="rId7" Type="http://schemas.openxmlformats.org/officeDocument/2006/relationships/image" Target="../media/image-27-7.png"/><Relationship Id="rId8" Type="http://schemas.openxmlformats.org/officeDocument/2006/relationships/image" Target="../media/image-27-8.png"/><Relationship Id="rId9" Type="http://schemas.openxmlformats.org/officeDocument/2006/relationships/image" Target="../media/image-27-9.png"/><Relationship Id="rId10" Type="http://schemas.openxmlformats.org/officeDocument/2006/relationships/image" Target="../media/image-27-10.png"/><Relationship Id="rId11" Type="http://schemas.openxmlformats.org/officeDocument/2006/relationships/slideLayout" Target="../slideLayouts/slideLayout1.xml"/><Relationship Id="rId1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ync6bylw5ite31k2kswp1lf152skiwut"/><Relationship Id="rId2" Type="http://schemas.openxmlformats.org/officeDocument/2006/relationships/image" Target="../media/image-28-2.png"/><Relationship Id="rId3" Type="http://schemas.openxmlformats.org/officeDocument/2006/relationships/image" Target="../media/image-28-3.png"/><Relationship Id="rId4" Type="http://schemas.openxmlformats.org/officeDocument/2006/relationships/image" Target="../media/image-28-4.png"/><Relationship Id="rId5" Type="http://schemas.openxmlformats.org/officeDocument/2006/relationships/image" Target="../media/image-28-5.png"/><Relationship Id="rId6" Type="http://schemas.openxmlformats.org/officeDocument/2006/relationships/image" Target="../media/image-28-6.png"/><Relationship Id="rId7" Type="http://schemas.openxmlformats.org/officeDocument/2006/relationships/slideLayout" Target="../slideLayouts/slideLayout1.xml"/><Relationship Id="rId8"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image" Target="../media/image-3-1.ync6bylw5ite31k2kswp1lf152skiwut"/><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slideLayout" Target="../slideLayouts/slideLayout1.xml"/><Relationship Id="rId8"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ync6bylw5ite31k2kswp1lf152skiwut"/><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slideLayout" Target="../slideLayouts/slideLayout1.xml"/><Relationship Id="rId10"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ync6bylw5ite31k2kswp1lf152skiwut"/><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1.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ync6bylw5ite31k2kswp1lf152skiwut"/><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slideLayout" Target="../slideLayouts/slideLayout1.xml"/><Relationship Id="rId7"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ync6bylw5ite31k2kswp1lf152skiwut"/><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1.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ync6bylw5ite31k2kswp1lf152skiwut"/><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slideLayout" Target="../slideLayouts/slideLayout1.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ync6bylw5ite31k2kswp1lf152skiwut"/><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7" Type="http://schemas.openxmlformats.org/officeDocument/2006/relationships/image" Target="../media/image-9-7.png"/><Relationship Id="rId8" Type="http://schemas.openxmlformats.org/officeDocument/2006/relationships/image" Target="../media/image-9-8.png"/><Relationship Id="rId9" Type="http://schemas.openxmlformats.org/officeDocument/2006/relationships/slideLayout" Target="../slideLayouts/slideLayout1.xml"/><Relationship Id="rId10"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5036782"/>
            <a:ext cx="3656466" cy="3916988"/>
          </a:xfrm>
          <a:prstGeom prst="rect">
            <a:avLst/>
          </a:prstGeom>
        </p:spPr>
      </p:pic>
      <p:pic>
        <p:nvPicPr>
          <p:cNvPr id="3" name="Image 1" descr="preencoded.png">    </p:cNvPr>
          <p:cNvPicPr>
            <a:picLocks noChangeAspect="1"/>
          </p:cNvPicPr>
          <p:nvPr/>
        </p:nvPicPr>
        <p:blipFill>
          <a:blip r:embed="rId2"/>
          <a:stretch>
            <a:fillRect/>
          </a:stretch>
        </p:blipFill>
        <p:spPr>
          <a:xfrm>
            <a:off x="4753406" y="1142646"/>
            <a:ext cx="3656466" cy="3665607"/>
          </a:xfrm>
          <a:prstGeom prst="rect">
            <a:avLst/>
          </a:prstGeom>
        </p:spPr>
      </p:pic>
      <p:pic>
        <p:nvPicPr>
          <p:cNvPr id="4" name="Image 2" descr="preencoded.png">    </p:cNvPr>
          <p:cNvPicPr>
            <a:picLocks noChangeAspect="1"/>
          </p:cNvPicPr>
          <p:nvPr/>
        </p:nvPicPr>
        <p:blipFill>
          <a:blip r:embed="rId3"/>
          <a:stretch>
            <a:fillRect/>
          </a:stretch>
        </p:blipFill>
        <p:spPr>
          <a:xfrm>
            <a:off x="731295" y="1142646"/>
            <a:ext cx="3656466" cy="3665607"/>
          </a:xfrm>
          <a:prstGeom prst="rect">
            <a:avLst/>
          </a:prstGeom>
        </p:spPr>
      </p:pic>
      <p:sp>
        <p:nvSpPr>
          <p:cNvPr id="5" name="Text 0"/>
          <p:cNvSpPr/>
          <p:nvPr/>
        </p:nvSpPr>
        <p:spPr>
          <a:xfrm>
            <a:off x="365646" y="228529"/>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CSS 的英文全称是 "Cascading Style Sheets",层叠样式表。</a:t>
            </a:r>
            <a:endParaRPr lang="en-US" sz="1631" dirty="0"/>
          </a:p>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CSS 可以通过三种引用方式应用到 HTML 页面中：</a:t>
            </a:r>
            <a:endParaRPr lang="en-US" sz="1631" dirty="0"/>
          </a:p>
        </p:txBody>
      </p:sp>
      <p:sp>
        <p:nvSpPr>
          <p:cNvPr id="6"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302616"/>
            <a:ext cx="3272537" cy="32679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内部样式表（Internal Style Sheet）：将 CSS 样式直接写在 HTML 文件的 `&lt;style&gt;` 标签内部。该样式表只适用于当前的 HTML 页面。</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color: blue;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font-size: 16px;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8" name="Text 3"/>
          <p:cNvSpPr/>
          <p:nvPr/>
        </p:nvSpPr>
        <p:spPr>
          <a:xfrm>
            <a:off x="923258" y="4616288"/>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302616"/>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外部样式表（External Style Sheet）：将 CSS 样式编写在独立的 .css 文件中，然后在 HTML 文件中使用 `&lt;link&gt;` 标签将样式表链接到页面上。这种方式适用于多个 HTML 页面共享相同的样式。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&lt;link rel="stylesheet" href="styles.css"&gt;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 `href` 属性中指定样式表文件的路径和文件名。</a:t>
            </a:r>
            <a:endParaRPr lang="en-US" sz="1178" dirty="0"/>
          </a:p>
        </p:txBody>
      </p:sp>
      <p:sp>
        <p:nvSpPr>
          <p:cNvPr id="10" name="Text 5"/>
          <p:cNvSpPr/>
          <p:nvPr/>
        </p:nvSpPr>
        <p:spPr>
          <a:xfrm>
            <a:off x="4945371" y="3862142"/>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5196752"/>
            <a:ext cx="3272537" cy="351934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行内样式（Inline Style）：将 CSS 样式直接应用到 HTML 元素的 `style` 属性中。该样式仅适用于特定的 HTML 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p style="color: red; font-size: 18px;"&gt;这是一段红色、字号为 18px 的文本。&lt;/p&gt;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行内样式直接应用于特定的 HTML 元素，具有最高的优先级。但是，当样式需要在多个元素上重复使用时，不建议使用行内样式，而应该考虑使用内部样式表或外部样式表。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这三种引用方式使得 CSS 可以灵活地应用于 HTML 页面，根据需要选择合适的方式来组织和管理样式。</a:t>
            </a:r>
            <a:endParaRPr lang="en-US" sz="1178" dirty="0"/>
          </a:p>
        </p:txBody>
      </p:sp>
      <p:sp>
        <p:nvSpPr>
          <p:cNvPr id="12" name="Text 7"/>
          <p:cNvSpPr/>
          <p:nvPr/>
        </p:nvSpPr>
        <p:spPr>
          <a:xfrm>
            <a:off x="923258" y="876180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31"/>
            <a:ext cx="538615" cy="182607"/>
          </a:xfrm>
          <a:prstGeom prst="rect">
            <a:avLst/>
          </a:prstGeom>
        </p:spPr>
      </p:pic>
      <p:pic>
        <p:nvPicPr>
          <p:cNvPr id="3" name="Image 1" descr="preencoded.png">    </p:cNvPr>
          <p:cNvPicPr>
            <a:picLocks noChangeAspect="1"/>
          </p:cNvPicPr>
          <p:nvPr/>
        </p:nvPicPr>
        <p:blipFill>
          <a:blip r:embed="rId2"/>
          <a:stretch>
            <a:fillRect/>
          </a:stretch>
        </p:blipFill>
        <p:spPr>
          <a:xfrm>
            <a:off x="4753406" y="5411570"/>
            <a:ext cx="3656466" cy="5425280"/>
          </a:xfrm>
          <a:prstGeom prst="rect">
            <a:avLst/>
          </a:prstGeom>
        </p:spPr>
      </p:pic>
      <p:pic>
        <p:nvPicPr>
          <p:cNvPr id="4" name="Image 2" descr="preencoded.png">    </p:cNvPr>
          <p:cNvPicPr>
            <a:picLocks noChangeAspect="1"/>
          </p:cNvPicPr>
          <p:nvPr/>
        </p:nvPicPr>
        <p:blipFill>
          <a:blip r:embed="rId3"/>
          <a:stretch>
            <a:fillRect/>
          </a:stretch>
        </p:blipFill>
        <p:spPr>
          <a:xfrm>
            <a:off x="731295" y="5411570"/>
            <a:ext cx="3656466" cy="5425280"/>
          </a:xfrm>
          <a:prstGeom prst="rect">
            <a:avLst/>
          </a:prstGeom>
        </p:spPr>
      </p:pic>
      <p:pic>
        <p:nvPicPr>
          <p:cNvPr id="5" name="Image 3" descr="preencoded.png">    </p:cNvPr>
          <p:cNvPicPr>
            <a:picLocks noChangeAspect="1"/>
          </p:cNvPicPr>
          <p:nvPr/>
        </p:nvPicPr>
        <p:blipFill>
          <a:blip r:embed="rId4"/>
          <a:stretch>
            <a:fillRect/>
          </a:stretch>
        </p:blipFill>
        <p:spPr>
          <a:xfrm>
            <a:off x="4753406" y="3277103"/>
            <a:ext cx="3656466" cy="1905935"/>
          </a:xfrm>
          <a:prstGeom prst="rect">
            <a:avLst/>
          </a:prstGeom>
        </p:spPr>
      </p:pic>
      <p:pic>
        <p:nvPicPr>
          <p:cNvPr id="6" name="Image 4" descr="preencoded.png">    </p:cNvPr>
          <p:cNvPicPr>
            <a:picLocks noChangeAspect="1"/>
          </p:cNvPicPr>
          <p:nvPr/>
        </p:nvPicPr>
        <p:blipFill>
          <a:blip r:embed="rId5"/>
          <a:stretch>
            <a:fillRect/>
          </a:stretch>
        </p:blipFill>
        <p:spPr>
          <a:xfrm>
            <a:off x="731295" y="3277103"/>
            <a:ext cx="3656466" cy="1905935"/>
          </a:xfrm>
          <a:prstGeom prst="rect">
            <a:avLst/>
          </a:prstGeom>
        </p:spPr>
      </p:pic>
      <p:pic>
        <p:nvPicPr>
          <p:cNvPr id="7" name="Image 5" descr="preencoded.png">    </p:cNvPr>
          <p:cNvPicPr>
            <a:picLocks noChangeAspect="1"/>
          </p:cNvPicPr>
          <p:nvPr/>
        </p:nvPicPr>
        <p:blipFill>
          <a:blip r:embed="rId6"/>
          <a:stretch>
            <a:fillRect/>
          </a:stretch>
        </p:blipFill>
        <p:spPr>
          <a:xfrm>
            <a:off x="4753406" y="1142646"/>
            <a:ext cx="3656466" cy="1905931"/>
          </a:xfrm>
          <a:prstGeom prst="rect">
            <a:avLst/>
          </a:prstGeom>
        </p:spPr>
      </p:pic>
      <p:pic>
        <p:nvPicPr>
          <p:cNvPr id="8" name="Image 6" descr="preencoded.png">    </p:cNvPr>
          <p:cNvPicPr>
            <a:picLocks noChangeAspect="1"/>
          </p:cNvPicPr>
          <p:nvPr/>
        </p:nvPicPr>
        <p:blipFill>
          <a:blip r:embed="rId7"/>
          <a:stretch>
            <a:fillRect/>
          </a:stretch>
        </p:blipFill>
        <p:spPr>
          <a:xfrm>
            <a:off x="731295" y="1142646"/>
            <a:ext cx="3656466" cy="1905931"/>
          </a:xfrm>
          <a:prstGeom prst="rect">
            <a:avLst/>
          </a:prstGeom>
        </p:spPr>
      </p:pic>
      <p:sp>
        <p:nvSpPr>
          <p:cNvPr id="9" name="Text 0"/>
          <p:cNvSpPr/>
          <p:nvPr/>
        </p:nvSpPr>
        <p:spPr>
          <a:xfrm>
            <a:off x="365646" y="228527"/>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复合选择器是 CSS 中一种强大的选择器，它允许使用多个选择器组合在一起，以选择更具体的元素。以下是复合选择器中常见的几种类型的选择器和具体例子：</a:t>
            </a:r>
            <a:endParaRPr lang="en-US" sz="1631" dirty="0"/>
          </a:p>
        </p:txBody>
      </p:sp>
      <p:sp>
        <p:nvSpPr>
          <p:cNvPr id="10"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1" name="Text 2"/>
          <p:cNvSpPr/>
          <p:nvPr/>
        </p:nvSpPr>
        <p:spPr>
          <a:xfrm>
            <a:off x="923258" y="1302615"/>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后代选择器（Descendant Selector）：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语法：`父选择器 子选择器`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描述：后代选择器用于选择某个元素的后代元素，无论它们是在哪个层级下。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示例：`div p` 选择 `&lt;div&gt;` 元素内的所有 `&lt;p&gt;` 元素。</a:t>
            </a:r>
            <a:endParaRPr lang="en-US" sz="1178" dirty="0"/>
          </a:p>
        </p:txBody>
      </p:sp>
      <p:sp>
        <p:nvSpPr>
          <p:cNvPr id="12" name="Text 3"/>
          <p:cNvSpPr/>
          <p:nvPr/>
        </p:nvSpPr>
        <p:spPr>
          <a:xfrm>
            <a:off x="923258" y="2856614"/>
            <a:ext cx="3272537" cy="0"/>
          </a:xfrm>
          <a:prstGeom prst="rect">
            <a:avLst/>
          </a:prstGeom>
          <a:noFill/>
          <a:ln/>
        </p:spPr>
        <p:txBody>
          <a:bodyPr wrap="square" lIns="0" tIns="0" rIns="0" bIns="0" rtlCol="0" anchor="t"/>
          <a:lstStyle/>
          <a:p>
            <a:endParaRPr lang="en-US" dirty="0"/>
          </a:p>
        </p:txBody>
      </p:sp>
      <p:sp>
        <p:nvSpPr>
          <p:cNvPr id="13" name="Text 4"/>
          <p:cNvSpPr/>
          <p:nvPr/>
        </p:nvSpPr>
        <p:spPr>
          <a:xfrm>
            <a:off x="4945371" y="1302615"/>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子代选择器（Child Selector）：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语法：`父选择器 &gt; 子选择器`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描述：子代选择器用于选择某个元素的直接子元素，而不考虑更深层级的后代元素。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示例：`ul &gt; li` 选择 `&lt;ul&gt;` 元素下直接的 `&lt;li&gt;` 元素。</a:t>
            </a:r>
            <a:endParaRPr lang="en-US" sz="1178" dirty="0"/>
          </a:p>
        </p:txBody>
      </p:sp>
      <p:sp>
        <p:nvSpPr>
          <p:cNvPr id="14" name="Text 5"/>
          <p:cNvSpPr/>
          <p:nvPr/>
        </p:nvSpPr>
        <p:spPr>
          <a:xfrm>
            <a:off x="4945371" y="2856614"/>
            <a:ext cx="3272537" cy="0"/>
          </a:xfrm>
          <a:prstGeom prst="rect">
            <a:avLst/>
          </a:prstGeom>
          <a:noFill/>
          <a:ln/>
        </p:spPr>
        <p:txBody>
          <a:bodyPr wrap="square" lIns="0" tIns="0" rIns="0" bIns="0" rtlCol="0" anchor="t"/>
          <a:lstStyle/>
          <a:p>
            <a:endParaRPr lang="en-US" dirty="0"/>
          </a:p>
        </p:txBody>
      </p:sp>
      <p:sp>
        <p:nvSpPr>
          <p:cNvPr id="15" name="Text 6"/>
          <p:cNvSpPr/>
          <p:nvPr/>
        </p:nvSpPr>
        <p:spPr>
          <a:xfrm>
            <a:off x="923258" y="3437077"/>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并集选择器（Union Selector）：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语法：`选择器1, 选择器2, 选择器3`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描述：并集选择器用于同时选择多个不同的元素，将它们的样式规则应用于相同的选择器组。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示例：`h1, h2, h3` 选择所有 `&lt;h1&gt;`、`&lt;h2&gt;` 和 `&lt;h3&gt;` 元素。</a:t>
            </a:r>
            <a:endParaRPr lang="en-US" sz="1178" dirty="0"/>
          </a:p>
        </p:txBody>
      </p:sp>
      <p:sp>
        <p:nvSpPr>
          <p:cNvPr id="16" name="Text 7"/>
          <p:cNvSpPr/>
          <p:nvPr/>
        </p:nvSpPr>
        <p:spPr>
          <a:xfrm>
            <a:off x="923258" y="4991072"/>
            <a:ext cx="3272537" cy="0"/>
          </a:xfrm>
          <a:prstGeom prst="rect">
            <a:avLst/>
          </a:prstGeom>
          <a:noFill/>
          <a:ln/>
        </p:spPr>
        <p:txBody>
          <a:bodyPr wrap="square" lIns="0" tIns="0" rIns="0" bIns="0" rtlCol="0" anchor="t"/>
          <a:lstStyle/>
          <a:p>
            <a:endParaRPr lang="en-US" dirty="0"/>
          </a:p>
        </p:txBody>
      </p:sp>
      <p:sp>
        <p:nvSpPr>
          <p:cNvPr id="17" name="Text 8"/>
          <p:cNvSpPr/>
          <p:nvPr/>
        </p:nvSpPr>
        <p:spPr>
          <a:xfrm>
            <a:off x="4945371" y="3437077"/>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交集选择器（Intersection Selector）：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语法：结合使用不同类型的选择器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描述：交集选择器用于同时满足多个选择器的条件，只选择同时匹配所有选择器的元素。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示例：`.classA.classB` 选择同时具有 `classA` 和 `classB` 类的元素。</a:t>
            </a:r>
            <a:endParaRPr lang="en-US" sz="1178" dirty="0"/>
          </a:p>
        </p:txBody>
      </p:sp>
      <p:sp>
        <p:nvSpPr>
          <p:cNvPr id="18" name="Text 9"/>
          <p:cNvSpPr/>
          <p:nvPr/>
        </p:nvSpPr>
        <p:spPr>
          <a:xfrm>
            <a:off x="4945371" y="4991072"/>
            <a:ext cx="3272537" cy="0"/>
          </a:xfrm>
          <a:prstGeom prst="rect">
            <a:avLst/>
          </a:prstGeom>
          <a:noFill/>
          <a:ln/>
        </p:spPr>
        <p:txBody>
          <a:bodyPr wrap="square" lIns="0" tIns="0" rIns="0" bIns="0" rtlCol="0" anchor="t"/>
          <a:lstStyle/>
          <a:p>
            <a:endParaRPr lang="en-US" dirty="0"/>
          </a:p>
        </p:txBody>
      </p:sp>
      <p:sp>
        <p:nvSpPr>
          <p:cNvPr id="19" name="Text 10"/>
          <p:cNvSpPr/>
          <p:nvPr/>
        </p:nvSpPr>
        <p:spPr>
          <a:xfrm>
            <a:off x="923258" y="5571539"/>
            <a:ext cx="3272537" cy="502764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举个例子，假设我们有以下 HTML 结构：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&lt;p这是第一段话&lt;/p&gt;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&lt;span&gt;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&lt;p这是第二段话&lt;/p&gt;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&lt;/span&gt;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对应的 CSS 选择器应用示例：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后代选择器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div p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color: blue;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子代选择器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div &gt; span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background-color: yellow;</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0" name="Text 11"/>
          <p:cNvSpPr/>
          <p:nvPr/>
        </p:nvSpPr>
        <p:spPr>
          <a:xfrm>
            <a:off x="923258" y="10644886"/>
            <a:ext cx="3272537" cy="0"/>
          </a:xfrm>
          <a:prstGeom prst="rect">
            <a:avLst/>
          </a:prstGeom>
          <a:noFill/>
          <a:ln/>
        </p:spPr>
        <p:txBody>
          <a:bodyPr wrap="square" lIns="0" tIns="0" rIns="0" bIns="0" rtlCol="0" anchor="t"/>
          <a:lstStyle/>
          <a:p>
            <a:endParaRPr lang="en-US" dirty="0"/>
          </a:p>
        </p:txBody>
      </p:sp>
      <p:sp>
        <p:nvSpPr>
          <p:cNvPr id="21" name="Text 12"/>
          <p:cNvSpPr/>
          <p:nvPr/>
        </p:nvSpPr>
        <p:spPr>
          <a:xfrm>
            <a:off x="4945371" y="5571539"/>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在这个例子中，后代选择器 `div p` 选择了父元素 `&lt;div&gt;` 下的所有 `&lt;p&gt;` 后代元素，并将它们的文本颜色设置为蓝色。而子代选择器 `div &gt; span` 则选择了直接作为 `&lt;div&gt;` 子元素的 `&lt;span&gt;` 元素，并将它们的背景颜色设置为黄色。这样体现了后代选择器和子代选择器的不同之处。</a:t>
            </a:r>
            <a:endParaRPr lang="en-US" sz="1178" dirty="0"/>
          </a:p>
        </p:txBody>
      </p:sp>
      <p:sp>
        <p:nvSpPr>
          <p:cNvPr id="22" name="Text 13"/>
          <p:cNvSpPr/>
          <p:nvPr/>
        </p:nvSpPr>
        <p:spPr>
          <a:xfrm>
            <a:off x="4945371" y="7125534"/>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31"/>
            <a:ext cx="538615" cy="182607"/>
          </a:xfrm>
          <a:prstGeom prst="rect">
            <a:avLst/>
          </a:prstGeom>
        </p:spPr>
      </p:pic>
      <p:pic>
        <p:nvPicPr>
          <p:cNvPr id="3" name="Image 1" descr="preencoded.png">    </p:cNvPr>
          <p:cNvPicPr>
            <a:picLocks noChangeAspect="1"/>
          </p:cNvPicPr>
          <p:nvPr/>
        </p:nvPicPr>
        <p:blipFill>
          <a:blip r:embed="rId2"/>
          <a:stretch>
            <a:fillRect/>
          </a:stretch>
        </p:blipFill>
        <p:spPr>
          <a:xfrm>
            <a:off x="7438622" y="1234057"/>
            <a:ext cx="639881" cy="639879"/>
          </a:xfrm>
          <a:prstGeom prst="rect">
            <a:avLst/>
          </a:prstGeom>
        </p:spPr>
      </p:pic>
      <p:pic>
        <p:nvPicPr>
          <p:cNvPr id="4" name="Image 2" descr="preencoded.png">    </p:cNvPr>
          <p:cNvPicPr>
            <a:picLocks noChangeAspect="1"/>
          </p:cNvPicPr>
          <p:nvPr/>
        </p:nvPicPr>
        <p:blipFill>
          <a:blip r:embed="rId3"/>
          <a:stretch>
            <a:fillRect/>
          </a:stretch>
        </p:blipFill>
        <p:spPr>
          <a:xfrm>
            <a:off x="5313302" y="1234057"/>
            <a:ext cx="639881" cy="639879"/>
          </a:xfrm>
          <a:prstGeom prst="rect">
            <a:avLst/>
          </a:prstGeom>
        </p:spPr>
      </p:pic>
      <p:pic>
        <p:nvPicPr>
          <p:cNvPr id="5" name="Image 3" descr="preencoded.png">    </p:cNvPr>
          <p:cNvPicPr>
            <a:picLocks noChangeAspect="1"/>
          </p:cNvPicPr>
          <p:nvPr/>
        </p:nvPicPr>
        <p:blipFill>
          <a:blip r:embed="rId4"/>
          <a:stretch>
            <a:fillRect/>
          </a:stretch>
        </p:blipFill>
        <p:spPr>
          <a:xfrm>
            <a:off x="3187982" y="1234057"/>
            <a:ext cx="639881" cy="639879"/>
          </a:xfrm>
          <a:prstGeom prst="rect">
            <a:avLst/>
          </a:prstGeom>
        </p:spPr>
      </p:pic>
      <p:pic>
        <p:nvPicPr>
          <p:cNvPr id="6" name="Image 4" descr="preencoded.png">    </p:cNvPr>
          <p:cNvPicPr>
            <a:picLocks noChangeAspect="1"/>
          </p:cNvPicPr>
          <p:nvPr/>
        </p:nvPicPr>
        <p:blipFill>
          <a:blip r:embed="rId5"/>
          <a:stretch>
            <a:fillRect/>
          </a:stretch>
        </p:blipFill>
        <p:spPr>
          <a:xfrm>
            <a:off x="1062662" y="1234057"/>
            <a:ext cx="639881" cy="639879"/>
          </a:xfrm>
          <a:prstGeom prst="rect">
            <a:avLst/>
          </a:prstGeom>
        </p:spPr>
      </p:pic>
      <p:sp>
        <p:nvSpPr>
          <p:cNvPr id="7"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伪类选择器（Pseudo-class Selector）是 CSS 中用于选择元素的特定状态或行为的选择器。以下是一些常见的伪类选择器及其示例：</a:t>
            </a:r>
            <a:endParaRPr lang="en-US" sz="1631" dirty="0"/>
          </a:p>
        </p:txBody>
      </p:sp>
      <p:sp>
        <p:nvSpPr>
          <p:cNvPr id="8"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9" name="Text 2"/>
          <p:cNvSpPr/>
          <p:nvPr/>
        </p:nvSpPr>
        <p:spPr>
          <a:xfrm>
            <a:off x="502765" y="1965353"/>
            <a:ext cx="1759674" cy="276519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`:hover` 伪类选择器：</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描述：选择鼠标悬停在元素上时的状态。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示例：`a:hover` 选择所有鼠标悬停在链接上的状态。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```css</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a:hover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color: red;</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0" name="Text 3"/>
          <p:cNvSpPr/>
          <p:nvPr/>
        </p:nvSpPr>
        <p:spPr>
          <a:xfrm>
            <a:off x="502765" y="4821967"/>
            <a:ext cx="1759674" cy="0"/>
          </a:xfrm>
          <a:prstGeom prst="rect">
            <a:avLst/>
          </a:prstGeom>
          <a:noFill/>
          <a:ln/>
        </p:spPr>
        <p:txBody>
          <a:bodyPr wrap="square" lIns="0" tIns="0" rIns="0" bIns="0" rtlCol="0" anchor="t"/>
          <a:lstStyle/>
          <a:p>
            <a:endParaRPr lang="en-US" dirty="0"/>
          </a:p>
        </p:txBody>
      </p:sp>
      <p:sp>
        <p:nvSpPr>
          <p:cNvPr id="11" name="Text 4"/>
          <p:cNvSpPr/>
          <p:nvPr/>
        </p:nvSpPr>
        <p:spPr>
          <a:xfrm>
            <a:off x="2628086" y="1965353"/>
            <a:ext cx="1759674" cy="276519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`:link` 伪类选择器：</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描述：选择尚未访问过的链接。</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示例：`a:link` 选择所有尚未被访问过的链接。</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```css</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a:link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text-decoration: underline;</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2" name="Text 5"/>
          <p:cNvSpPr/>
          <p:nvPr/>
        </p:nvSpPr>
        <p:spPr>
          <a:xfrm>
            <a:off x="2628086" y="4821967"/>
            <a:ext cx="1759674" cy="0"/>
          </a:xfrm>
          <a:prstGeom prst="rect">
            <a:avLst/>
          </a:prstGeom>
          <a:noFill/>
          <a:ln/>
        </p:spPr>
        <p:txBody>
          <a:bodyPr wrap="square" lIns="0" tIns="0" rIns="0" bIns="0" rtlCol="0" anchor="t"/>
          <a:lstStyle/>
          <a:p>
            <a:endParaRPr lang="en-US" dirty="0"/>
          </a:p>
        </p:txBody>
      </p:sp>
      <p:sp>
        <p:nvSpPr>
          <p:cNvPr id="13" name="Text 6"/>
          <p:cNvSpPr/>
          <p:nvPr/>
        </p:nvSpPr>
        <p:spPr>
          <a:xfrm>
            <a:off x="4753406" y="1965353"/>
            <a:ext cx="1759674" cy="251382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`:visited` 伪类选择器：</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描述：选择已访问过的链接。</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示例：`a:visited` 选择所有已经被访问过的链接。</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```css</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a:visited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color: purple;</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4" name="Text 7"/>
          <p:cNvSpPr/>
          <p:nvPr/>
        </p:nvSpPr>
        <p:spPr>
          <a:xfrm>
            <a:off x="4753406" y="4570582"/>
            <a:ext cx="1759674" cy="0"/>
          </a:xfrm>
          <a:prstGeom prst="rect">
            <a:avLst/>
          </a:prstGeom>
          <a:noFill/>
          <a:ln/>
        </p:spPr>
        <p:txBody>
          <a:bodyPr wrap="square" lIns="0" tIns="0" rIns="0" bIns="0" rtlCol="0" anchor="t"/>
          <a:lstStyle/>
          <a:p>
            <a:endParaRPr lang="en-US" dirty="0"/>
          </a:p>
        </p:txBody>
      </p:sp>
      <p:sp>
        <p:nvSpPr>
          <p:cNvPr id="15" name="Text 8"/>
          <p:cNvSpPr/>
          <p:nvPr/>
        </p:nvSpPr>
        <p:spPr>
          <a:xfrm>
            <a:off x="6878726" y="1965353"/>
            <a:ext cx="1759674" cy="502764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`:active` 伪类选择器：</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描述：选择正在被用户激活或点击的元素。</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示例：`button:active` 选择所有被用户激活的按钮。</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```css</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button:active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background-color: green;</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这些伪类选择器可以与元素选择器结合使用，以选择具有特定状态或行为的元素。通过使用伪类选择器，可以根据用户的交互行为或链接的访问状态来应用不同的样式，从而改变元素的外观和行为。</a:t>
            </a:r>
            <a:endParaRPr lang="en-US" sz="1178" dirty="0"/>
          </a:p>
        </p:txBody>
      </p:sp>
      <p:sp>
        <p:nvSpPr>
          <p:cNvPr id="16" name="Text 9"/>
          <p:cNvSpPr/>
          <p:nvPr/>
        </p:nvSpPr>
        <p:spPr>
          <a:xfrm>
            <a:off x="6878726" y="7084404"/>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36"/>
            <a:ext cx="538615" cy="182613"/>
          </a:xfrm>
          <a:prstGeom prst="rect">
            <a:avLst/>
          </a:prstGeom>
        </p:spPr>
      </p:pic>
      <p:pic>
        <p:nvPicPr>
          <p:cNvPr id="3" name="Image 1" descr="preencoded.png">    </p:cNvPr>
          <p:cNvPicPr>
            <a:picLocks noChangeAspect="1"/>
          </p:cNvPicPr>
          <p:nvPr/>
        </p:nvPicPr>
        <p:blipFill>
          <a:blip r:embed="rId2"/>
          <a:stretch>
            <a:fillRect/>
          </a:stretch>
        </p:blipFill>
        <p:spPr>
          <a:xfrm>
            <a:off x="4753406" y="2728639"/>
            <a:ext cx="3656466" cy="1654546"/>
          </a:xfrm>
          <a:prstGeom prst="rect">
            <a:avLst/>
          </a:prstGeom>
        </p:spPr>
      </p:pic>
      <p:pic>
        <p:nvPicPr>
          <p:cNvPr id="4" name="Image 2" descr="preencoded.png">    </p:cNvPr>
          <p:cNvPicPr>
            <a:picLocks noChangeAspect="1"/>
          </p:cNvPicPr>
          <p:nvPr/>
        </p:nvPicPr>
        <p:blipFill>
          <a:blip r:embed="rId3"/>
          <a:stretch>
            <a:fillRect/>
          </a:stretch>
        </p:blipFill>
        <p:spPr>
          <a:xfrm>
            <a:off x="731295" y="2728639"/>
            <a:ext cx="3656466" cy="1654546"/>
          </a:xfrm>
          <a:prstGeom prst="rect">
            <a:avLst/>
          </a:prstGeom>
        </p:spPr>
      </p:pic>
      <p:pic>
        <p:nvPicPr>
          <p:cNvPr id="5" name="Image 3" descr="preencoded.png">    </p:cNvPr>
          <p:cNvPicPr>
            <a:picLocks noChangeAspect="1"/>
          </p:cNvPicPr>
          <p:nvPr/>
        </p:nvPicPr>
        <p:blipFill>
          <a:blip r:embed="rId4"/>
          <a:stretch>
            <a:fillRect/>
          </a:stretch>
        </p:blipFill>
        <p:spPr>
          <a:xfrm>
            <a:off x="4753406" y="845553"/>
            <a:ext cx="3656466" cy="1654553"/>
          </a:xfrm>
          <a:prstGeom prst="rect">
            <a:avLst/>
          </a:prstGeom>
        </p:spPr>
      </p:pic>
      <p:pic>
        <p:nvPicPr>
          <p:cNvPr id="6" name="Image 4" descr="preencoded.png">    </p:cNvPr>
          <p:cNvPicPr>
            <a:picLocks noChangeAspect="1"/>
          </p:cNvPicPr>
          <p:nvPr/>
        </p:nvPicPr>
        <p:blipFill>
          <a:blip r:embed="rId5"/>
          <a:stretch>
            <a:fillRect/>
          </a:stretch>
        </p:blipFill>
        <p:spPr>
          <a:xfrm>
            <a:off x="731295" y="845553"/>
            <a:ext cx="3656466" cy="1654553"/>
          </a:xfrm>
          <a:prstGeom prst="rect">
            <a:avLst/>
          </a:prstGeom>
        </p:spPr>
      </p:pic>
      <p:sp>
        <p:nvSpPr>
          <p:cNvPr id="7" name="Text 0"/>
          <p:cNvSpPr/>
          <p:nvPr/>
        </p:nvSpPr>
        <p:spPr>
          <a:xfrm>
            <a:off x="365646" y="228527"/>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CSS 的三大特性是：</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005522"/>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层叠性（Cascading）：CSS 样式可以根据不同的来源和优先级进行层叠和叠加。当多个 CSS 规则应用于同一个元素时，根据选择器的特定性、位置和重要性等规则，浏览器将确定最终的样式，这种层叠性使得样式表具有灵活性和优先级。</a:t>
            </a:r>
            <a:endParaRPr lang="en-US" sz="1178" dirty="0"/>
          </a:p>
        </p:txBody>
      </p:sp>
      <p:sp>
        <p:nvSpPr>
          <p:cNvPr id="10" name="Text 3"/>
          <p:cNvSpPr/>
          <p:nvPr/>
        </p:nvSpPr>
        <p:spPr>
          <a:xfrm>
            <a:off x="923258" y="2308145"/>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005522"/>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继承性（Inheritance）：CSS 样式可以从父元素继承到子元素。当在父元素上应用样式时，某些样式属性会自动传递给子元素，简化了对子元素样式的设置。通过继承性，可以实现样式的统一和一致性，减少重复的样式定义。</a:t>
            </a:r>
            <a:endParaRPr lang="en-US" sz="1178" dirty="0"/>
          </a:p>
        </p:txBody>
      </p:sp>
      <p:sp>
        <p:nvSpPr>
          <p:cNvPr id="12" name="Text 5"/>
          <p:cNvSpPr/>
          <p:nvPr/>
        </p:nvSpPr>
        <p:spPr>
          <a:xfrm>
            <a:off x="4945371" y="2308145"/>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2888608"/>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优先级（Specificity）：CSS 样式具有不同的优先级规则，用于解决样式冲突和冲突解决。根据选择器的特定性（Specificity），具体的规则将覆盖通用的规则。通过了解和合理利用优先级规则，可以精确控制样式的应用和覆盖。</a:t>
            </a:r>
            <a:endParaRPr lang="en-US" sz="1178" dirty="0"/>
          </a:p>
        </p:txBody>
      </p:sp>
      <p:sp>
        <p:nvSpPr>
          <p:cNvPr id="14" name="Text 7"/>
          <p:cNvSpPr/>
          <p:nvPr/>
        </p:nvSpPr>
        <p:spPr>
          <a:xfrm>
            <a:off x="923258" y="4191222"/>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2888608"/>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这三个特性共同构成了 CSS 的基础，使得开发人员能够以灵活和可维护的方式控制网页的外观和布局。层叠性允许样式的层叠和叠加，继承性简化了样式的设置，而优先级确保样式的合适应用和冲突解决。</a:t>
            </a:r>
            <a:endParaRPr lang="en-US" sz="1178" dirty="0"/>
          </a:p>
        </p:txBody>
      </p:sp>
      <p:sp>
        <p:nvSpPr>
          <p:cNvPr id="16" name="Text 9"/>
          <p:cNvSpPr/>
          <p:nvPr/>
        </p:nvSpPr>
        <p:spPr>
          <a:xfrm>
            <a:off x="4945371" y="419122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36"/>
            <a:ext cx="538615" cy="182613"/>
          </a:xfrm>
          <a:prstGeom prst="rect">
            <a:avLst/>
          </a:prstGeom>
        </p:spPr>
      </p:pic>
      <p:pic>
        <p:nvPicPr>
          <p:cNvPr id="3" name="Image 1" descr="preencoded.png">    </p:cNvPr>
          <p:cNvPicPr>
            <a:picLocks noChangeAspect="1"/>
          </p:cNvPicPr>
          <p:nvPr/>
        </p:nvPicPr>
        <p:blipFill>
          <a:blip r:embed="rId2"/>
          <a:stretch>
            <a:fillRect/>
          </a:stretch>
        </p:blipFill>
        <p:spPr>
          <a:xfrm>
            <a:off x="7438622" y="1234053"/>
            <a:ext cx="639881" cy="639883"/>
          </a:xfrm>
          <a:prstGeom prst="rect">
            <a:avLst/>
          </a:prstGeom>
        </p:spPr>
      </p:pic>
      <p:pic>
        <p:nvPicPr>
          <p:cNvPr id="4" name="Image 2" descr="preencoded.png">    </p:cNvPr>
          <p:cNvPicPr>
            <a:picLocks noChangeAspect="1"/>
          </p:cNvPicPr>
          <p:nvPr/>
        </p:nvPicPr>
        <p:blipFill>
          <a:blip r:embed="rId3"/>
          <a:stretch>
            <a:fillRect/>
          </a:stretch>
        </p:blipFill>
        <p:spPr>
          <a:xfrm>
            <a:off x="5313302" y="1234053"/>
            <a:ext cx="639881" cy="639883"/>
          </a:xfrm>
          <a:prstGeom prst="rect">
            <a:avLst/>
          </a:prstGeom>
        </p:spPr>
      </p:pic>
      <p:pic>
        <p:nvPicPr>
          <p:cNvPr id="5" name="Image 3" descr="preencoded.png">    </p:cNvPr>
          <p:cNvPicPr>
            <a:picLocks noChangeAspect="1"/>
          </p:cNvPicPr>
          <p:nvPr/>
        </p:nvPicPr>
        <p:blipFill>
          <a:blip r:embed="rId4"/>
          <a:stretch>
            <a:fillRect/>
          </a:stretch>
        </p:blipFill>
        <p:spPr>
          <a:xfrm>
            <a:off x="3187982" y="1234053"/>
            <a:ext cx="639881" cy="639883"/>
          </a:xfrm>
          <a:prstGeom prst="rect">
            <a:avLst/>
          </a:prstGeom>
        </p:spPr>
      </p:pic>
      <p:pic>
        <p:nvPicPr>
          <p:cNvPr id="6" name="Image 4" descr="preencoded.png">    </p:cNvPr>
          <p:cNvPicPr>
            <a:picLocks noChangeAspect="1"/>
          </p:cNvPicPr>
          <p:nvPr/>
        </p:nvPicPr>
        <p:blipFill>
          <a:blip r:embed="rId5"/>
          <a:stretch>
            <a:fillRect/>
          </a:stretch>
        </p:blipFill>
        <p:spPr>
          <a:xfrm>
            <a:off x="1062662" y="1234053"/>
            <a:ext cx="639881" cy="639883"/>
          </a:xfrm>
          <a:prstGeom prst="rect">
            <a:avLst/>
          </a:prstGeom>
        </p:spPr>
      </p:pic>
      <p:sp>
        <p:nvSpPr>
          <p:cNvPr id="7"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层叠性（Cascading）是 CSS 的一个重要特性，它指的是当多个 CSS 规则应用于同一个元素时，如何确定最终的样式结果。</a:t>
            </a:r>
            <a:endParaRPr lang="en-US" sz="1631" dirty="0"/>
          </a:p>
        </p:txBody>
      </p:sp>
      <p:sp>
        <p:nvSpPr>
          <p:cNvPr id="8"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9" name="Text 2"/>
          <p:cNvSpPr/>
          <p:nvPr/>
        </p:nvSpPr>
        <p:spPr>
          <a:xfrm>
            <a:off x="502765" y="1965353"/>
            <a:ext cx="1759674" cy="175967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在层叠性中，相同属性的规则会发生覆盖，而不同属性的规则会发生叠加。这是由于 CSS 规则的特定性、来源和优先级决定的。下面具体说明相同属性的覆盖和不同属性的叠加：</a:t>
            </a:r>
            <a:endParaRPr lang="en-US" sz="1178" dirty="0"/>
          </a:p>
        </p:txBody>
      </p:sp>
      <p:sp>
        <p:nvSpPr>
          <p:cNvPr id="10" name="Text 3"/>
          <p:cNvSpPr/>
          <p:nvPr/>
        </p:nvSpPr>
        <p:spPr>
          <a:xfrm>
            <a:off x="502765" y="3816437"/>
            <a:ext cx="1759674" cy="0"/>
          </a:xfrm>
          <a:prstGeom prst="rect">
            <a:avLst/>
          </a:prstGeom>
          <a:noFill/>
          <a:ln/>
        </p:spPr>
        <p:txBody>
          <a:bodyPr wrap="square" lIns="0" tIns="0" rIns="0" bIns="0" rtlCol="0" anchor="t"/>
          <a:lstStyle/>
          <a:p>
            <a:endParaRPr lang="en-US" dirty="0"/>
          </a:p>
        </p:txBody>
      </p:sp>
      <p:sp>
        <p:nvSpPr>
          <p:cNvPr id="11" name="Text 4"/>
          <p:cNvSpPr/>
          <p:nvPr/>
        </p:nvSpPr>
        <p:spPr>
          <a:xfrm>
            <a:off x="2628086" y="1965353"/>
            <a:ext cx="1759674" cy="226243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相同属性的覆盖：当同一个选择器的多个规则都设置了相同的属性时，根据优先级规则来确定哪个规则会覆盖另一个规则。优先级规则通常是基于选择器的特定性、样式规则的位置和样式表的重要性等因素进行计算。</a:t>
            </a:r>
            <a:endParaRPr lang="en-US" sz="1178" dirty="0"/>
          </a:p>
        </p:txBody>
      </p:sp>
      <p:sp>
        <p:nvSpPr>
          <p:cNvPr id="12" name="Text 5"/>
          <p:cNvSpPr/>
          <p:nvPr/>
        </p:nvSpPr>
        <p:spPr>
          <a:xfrm>
            <a:off x="2628086" y="4319198"/>
            <a:ext cx="1759674" cy="0"/>
          </a:xfrm>
          <a:prstGeom prst="rect">
            <a:avLst/>
          </a:prstGeom>
          <a:noFill/>
          <a:ln/>
        </p:spPr>
        <p:txBody>
          <a:bodyPr wrap="square" lIns="0" tIns="0" rIns="0" bIns="0" rtlCol="0" anchor="t"/>
          <a:lstStyle/>
          <a:p>
            <a:endParaRPr lang="en-US" dirty="0"/>
          </a:p>
        </p:txBody>
      </p:sp>
      <p:sp>
        <p:nvSpPr>
          <p:cNvPr id="13" name="Text 6"/>
          <p:cNvSpPr/>
          <p:nvPr/>
        </p:nvSpPr>
        <p:spPr>
          <a:xfrm>
            <a:off x="4753406" y="1965353"/>
            <a:ext cx="1759674" cy="175967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不同属性的叠加：当不同的规则为同一个元素设置了不同的属性时，这些属性的值将叠加在一起，形成最终的样式。这意味着一个元素可以同时具有多个不同属性的样式效果。</a:t>
            </a:r>
            <a:endParaRPr lang="en-US" sz="1178" dirty="0"/>
          </a:p>
        </p:txBody>
      </p:sp>
      <p:sp>
        <p:nvSpPr>
          <p:cNvPr id="14" name="Text 7"/>
          <p:cNvSpPr/>
          <p:nvPr/>
        </p:nvSpPr>
        <p:spPr>
          <a:xfrm>
            <a:off x="4753406" y="3816437"/>
            <a:ext cx="1759674" cy="0"/>
          </a:xfrm>
          <a:prstGeom prst="rect">
            <a:avLst/>
          </a:prstGeom>
          <a:noFill/>
          <a:ln/>
        </p:spPr>
        <p:txBody>
          <a:bodyPr wrap="square" lIns="0" tIns="0" rIns="0" bIns="0" rtlCol="0" anchor="t"/>
          <a:lstStyle/>
          <a:p>
            <a:endParaRPr lang="en-US" dirty="0"/>
          </a:p>
        </p:txBody>
      </p:sp>
      <p:sp>
        <p:nvSpPr>
          <p:cNvPr id="15" name="Text 8"/>
          <p:cNvSpPr/>
          <p:nvPr/>
        </p:nvSpPr>
        <p:spPr>
          <a:xfrm>
            <a:off x="6878726" y="1965353"/>
            <a:ext cx="1759674" cy="276519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层叠性，开发人员可以通过优先级和样式表的顺序来控制样式的应用和覆盖。这使得在一个样式表中，可以有全局的样式定义，然后根据需要，通过更具体的选择器或内联样式来覆盖或添加样式。这种层叠性的机制使得 CSS 具有灵活性和可扩展性，能够满足不同样式需求的场景。</a:t>
            </a:r>
            <a:endParaRPr lang="en-US" sz="1178" dirty="0"/>
          </a:p>
        </p:txBody>
      </p:sp>
      <p:sp>
        <p:nvSpPr>
          <p:cNvPr id="16" name="Text 9"/>
          <p:cNvSpPr/>
          <p:nvPr/>
        </p:nvSpPr>
        <p:spPr>
          <a:xfrm>
            <a:off x="6878726" y="4821971"/>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36"/>
            <a:ext cx="538615" cy="182613"/>
          </a:xfrm>
          <a:prstGeom prst="rect">
            <a:avLst/>
          </a:prstGeom>
        </p:spPr>
      </p:pic>
      <p:pic>
        <p:nvPicPr>
          <p:cNvPr id="3" name="Image 1" descr="preencoded.png">    </p:cNvPr>
          <p:cNvPicPr>
            <a:picLocks noChangeAspect="1"/>
          </p:cNvPicPr>
          <p:nvPr/>
        </p:nvPicPr>
        <p:blipFill>
          <a:blip r:embed="rId2"/>
          <a:stretch>
            <a:fillRect/>
          </a:stretch>
        </p:blipFill>
        <p:spPr>
          <a:xfrm>
            <a:off x="7438622" y="3976406"/>
            <a:ext cx="639881" cy="639883"/>
          </a:xfrm>
          <a:prstGeom prst="rect">
            <a:avLst/>
          </a:prstGeom>
        </p:spPr>
      </p:pic>
      <p:pic>
        <p:nvPicPr>
          <p:cNvPr id="4" name="Image 2" descr="preencoded.png">    </p:cNvPr>
          <p:cNvPicPr>
            <a:picLocks noChangeAspect="1"/>
          </p:cNvPicPr>
          <p:nvPr/>
        </p:nvPicPr>
        <p:blipFill>
          <a:blip r:embed="rId3"/>
          <a:stretch>
            <a:fillRect/>
          </a:stretch>
        </p:blipFill>
        <p:spPr>
          <a:xfrm>
            <a:off x="5313302" y="3976406"/>
            <a:ext cx="639881" cy="639883"/>
          </a:xfrm>
          <a:prstGeom prst="rect">
            <a:avLst/>
          </a:prstGeom>
        </p:spPr>
      </p:pic>
      <p:pic>
        <p:nvPicPr>
          <p:cNvPr id="5" name="Image 3" descr="preencoded.png">    </p:cNvPr>
          <p:cNvPicPr>
            <a:picLocks noChangeAspect="1"/>
          </p:cNvPicPr>
          <p:nvPr/>
        </p:nvPicPr>
        <p:blipFill>
          <a:blip r:embed="rId4"/>
          <a:stretch>
            <a:fillRect/>
          </a:stretch>
        </p:blipFill>
        <p:spPr>
          <a:xfrm>
            <a:off x="3187982" y="3976406"/>
            <a:ext cx="639881" cy="639883"/>
          </a:xfrm>
          <a:prstGeom prst="rect">
            <a:avLst/>
          </a:prstGeom>
        </p:spPr>
      </p:pic>
      <p:pic>
        <p:nvPicPr>
          <p:cNvPr id="6" name="Image 4" descr="preencoded.png">    </p:cNvPr>
          <p:cNvPicPr>
            <a:picLocks noChangeAspect="1"/>
          </p:cNvPicPr>
          <p:nvPr/>
        </p:nvPicPr>
        <p:blipFill>
          <a:blip r:embed="rId5"/>
          <a:stretch>
            <a:fillRect/>
          </a:stretch>
        </p:blipFill>
        <p:spPr>
          <a:xfrm>
            <a:off x="1062662" y="3976406"/>
            <a:ext cx="639881" cy="639883"/>
          </a:xfrm>
          <a:prstGeom prst="rect">
            <a:avLst/>
          </a:prstGeom>
        </p:spPr>
      </p:pic>
      <p:pic>
        <p:nvPicPr>
          <p:cNvPr id="7" name="Image 5" descr="preencoded.png">    </p:cNvPr>
          <p:cNvPicPr>
            <a:picLocks noChangeAspect="1"/>
          </p:cNvPicPr>
          <p:nvPr/>
        </p:nvPicPr>
        <p:blipFill>
          <a:blip r:embed="rId6"/>
          <a:stretch>
            <a:fillRect/>
          </a:stretch>
        </p:blipFill>
        <p:spPr>
          <a:xfrm>
            <a:off x="7438622" y="1531145"/>
            <a:ext cx="639881" cy="639883"/>
          </a:xfrm>
          <a:prstGeom prst="rect">
            <a:avLst/>
          </a:prstGeom>
        </p:spPr>
      </p:pic>
      <p:pic>
        <p:nvPicPr>
          <p:cNvPr id="8" name="Image 6" descr="preencoded.png">    </p:cNvPr>
          <p:cNvPicPr>
            <a:picLocks noChangeAspect="1"/>
          </p:cNvPicPr>
          <p:nvPr/>
        </p:nvPicPr>
        <p:blipFill>
          <a:blip r:embed="rId7"/>
          <a:stretch>
            <a:fillRect/>
          </a:stretch>
        </p:blipFill>
        <p:spPr>
          <a:xfrm>
            <a:off x="5313302" y="1531145"/>
            <a:ext cx="639881" cy="639883"/>
          </a:xfrm>
          <a:prstGeom prst="rect">
            <a:avLst/>
          </a:prstGeom>
        </p:spPr>
      </p:pic>
      <p:pic>
        <p:nvPicPr>
          <p:cNvPr id="9" name="Image 7" descr="preencoded.png">    </p:cNvPr>
          <p:cNvPicPr>
            <a:picLocks noChangeAspect="1"/>
          </p:cNvPicPr>
          <p:nvPr/>
        </p:nvPicPr>
        <p:blipFill>
          <a:blip r:embed="rId8"/>
          <a:stretch>
            <a:fillRect/>
          </a:stretch>
        </p:blipFill>
        <p:spPr>
          <a:xfrm>
            <a:off x="3187982" y="1531145"/>
            <a:ext cx="639881" cy="639883"/>
          </a:xfrm>
          <a:prstGeom prst="rect">
            <a:avLst/>
          </a:prstGeom>
        </p:spPr>
      </p:pic>
      <p:pic>
        <p:nvPicPr>
          <p:cNvPr id="10" name="Image 8" descr="preencoded.png">    </p:cNvPr>
          <p:cNvPicPr>
            <a:picLocks noChangeAspect="1"/>
          </p:cNvPicPr>
          <p:nvPr/>
        </p:nvPicPr>
        <p:blipFill>
          <a:blip r:embed="rId9"/>
          <a:stretch>
            <a:fillRect/>
          </a:stretch>
        </p:blipFill>
        <p:spPr>
          <a:xfrm>
            <a:off x="1062662" y="1531145"/>
            <a:ext cx="639881" cy="639883"/>
          </a:xfrm>
          <a:prstGeom prst="rect">
            <a:avLst/>
          </a:prstGeom>
        </p:spPr>
      </p:pic>
      <p:sp>
        <p:nvSpPr>
          <p:cNvPr id="11" name="Text 0"/>
          <p:cNvSpPr/>
          <p:nvPr/>
        </p:nvSpPr>
        <p:spPr>
          <a:xfrm>
            <a:off x="365646" y="228531"/>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优先级（Specificity）是用于确定 CSS 规则应用顺序和权重的机制。它用于解决相同属性在不同 CSS 规则之间的冲突。在 CSS 中，存在一套规则来计算选择器的优先级，以下是常见的优先级排序：</a:t>
            </a:r>
            <a:endParaRPr lang="en-US" sz="1631" dirty="0"/>
          </a:p>
        </p:txBody>
      </p:sp>
      <p:sp>
        <p:nvSpPr>
          <p:cNvPr id="12"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13" name="Text 2"/>
          <p:cNvSpPr/>
          <p:nvPr/>
        </p:nvSpPr>
        <p:spPr>
          <a:xfrm>
            <a:off x="502765" y="2262437"/>
            <a:ext cx="1759674" cy="50277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通配符&lt;标签&lt;类&lt;id&lt;行内样式 选择器&lt;!important</a:t>
            </a:r>
            <a:endParaRPr lang="en-US" sz="1178" dirty="0"/>
          </a:p>
        </p:txBody>
      </p:sp>
      <p:sp>
        <p:nvSpPr>
          <p:cNvPr id="14" name="Text 3"/>
          <p:cNvSpPr/>
          <p:nvPr/>
        </p:nvSpPr>
        <p:spPr>
          <a:xfrm>
            <a:off x="502765" y="2856614"/>
            <a:ext cx="1759674" cy="0"/>
          </a:xfrm>
          <a:prstGeom prst="rect">
            <a:avLst/>
          </a:prstGeom>
          <a:noFill/>
          <a:ln/>
        </p:spPr>
        <p:txBody>
          <a:bodyPr wrap="square" lIns="0" tIns="0" rIns="0" bIns="0" rtlCol="0" anchor="t"/>
          <a:lstStyle/>
          <a:p>
            <a:endParaRPr lang="en-US" dirty="0"/>
          </a:p>
        </p:txBody>
      </p:sp>
      <p:sp>
        <p:nvSpPr>
          <p:cNvPr id="15" name="Text 4"/>
          <p:cNvSpPr/>
          <p:nvPr/>
        </p:nvSpPr>
        <p:spPr>
          <a:xfrm>
            <a:off x="2628086" y="2262437"/>
            <a:ext cx="1759674" cy="50277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选择器选中标签的范围越大，优先级越低</a:t>
            </a:r>
            <a:endParaRPr lang="en-US" sz="1178" dirty="0"/>
          </a:p>
        </p:txBody>
      </p:sp>
      <p:sp>
        <p:nvSpPr>
          <p:cNvPr id="16" name="Text 5"/>
          <p:cNvSpPr/>
          <p:nvPr/>
        </p:nvSpPr>
        <p:spPr>
          <a:xfrm>
            <a:off x="2628086" y="2856614"/>
            <a:ext cx="1759674" cy="0"/>
          </a:xfrm>
          <a:prstGeom prst="rect">
            <a:avLst/>
          </a:prstGeom>
          <a:noFill/>
          <a:ln/>
        </p:spPr>
        <p:txBody>
          <a:bodyPr wrap="square" lIns="0" tIns="0" rIns="0" bIns="0" rtlCol="0" anchor="t"/>
          <a:lstStyle/>
          <a:p>
            <a:endParaRPr lang="en-US" dirty="0"/>
          </a:p>
        </p:txBody>
      </p:sp>
      <p:sp>
        <p:nvSpPr>
          <p:cNvPr id="17" name="Text 6"/>
          <p:cNvSpPr/>
          <p:nvPr/>
        </p:nvSpPr>
        <p:spPr>
          <a:xfrm>
            <a:off x="4753406" y="2262437"/>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`!important`：`!important` 为声明添加的标记，具有最高的优先级。它会覆盖其他任何声明，即使它们的特定性更高。</a:t>
            </a:r>
            <a:endParaRPr lang="en-US" sz="1178" dirty="0"/>
          </a:p>
        </p:txBody>
      </p:sp>
      <p:sp>
        <p:nvSpPr>
          <p:cNvPr id="18" name="Text 7"/>
          <p:cNvSpPr/>
          <p:nvPr/>
        </p:nvSpPr>
        <p:spPr>
          <a:xfrm>
            <a:off x="4753406" y="3610760"/>
            <a:ext cx="1759674" cy="0"/>
          </a:xfrm>
          <a:prstGeom prst="rect">
            <a:avLst/>
          </a:prstGeom>
          <a:noFill/>
          <a:ln/>
        </p:spPr>
        <p:txBody>
          <a:bodyPr wrap="square" lIns="0" tIns="0" rIns="0" bIns="0" rtlCol="0" anchor="t"/>
          <a:lstStyle/>
          <a:p>
            <a:endParaRPr lang="en-US" dirty="0"/>
          </a:p>
        </p:txBody>
      </p:sp>
      <p:sp>
        <p:nvSpPr>
          <p:cNvPr id="19" name="Text 8"/>
          <p:cNvSpPr/>
          <p:nvPr/>
        </p:nvSpPr>
        <p:spPr>
          <a:xfrm>
            <a:off x="6878726" y="2262437"/>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行内样式：行内样式通过 `style` 属性直接应用于元素，具有较高的优先级。它会覆盖外部样式表中相同属性的规则。</a:t>
            </a:r>
            <a:endParaRPr lang="en-US" sz="1178" dirty="0"/>
          </a:p>
        </p:txBody>
      </p:sp>
      <p:sp>
        <p:nvSpPr>
          <p:cNvPr id="20" name="Text 9"/>
          <p:cNvSpPr/>
          <p:nvPr/>
        </p:nvSpPr>
        <p:spPr>
          <a:xfrm>
            <a:off x="6878726" y="3610760"/>
            <a:ext cx="1759674" cy="0"/>
          </a:xfrm>
          <a:prstGeom prst="rect">
            <a:avLst/>
          </a:prstGeom>
          <a:noFill/>
          <a:ln/>
        </p:spPr>
        <p:txBody>
          <a:bodyPr wrap="square" lIns="0" tIns="0" rIns="0" bIns="0" rtlCol="0" anchor="t"/>
          <a:lstStyle/>
          <a:p>
            <a:endParaRPr lang="en-US" dirty="0"/>
          </a:p>
        </p:txBody>
      </p:sp>
      <p:sp>
        <p:nvSpPr>
          <p:cNvPr id="21" name="Text 10"/>
          <p:cNvSpPr/>
          <p:nvPr/>
        </p:nvSpPr>
        <p:spPr>
          <a:xfrm>
            <a:off x="502765" y="4707697"/>
            <a:ext cx="1759674"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ID 选择器：ID 选择器用于选择具有特定 ID 属性的元素。它的特定性高于标签选择器和类选择器。</a:t>
            </a:r>
            <a:endParaRPr lang="en-US" sz="1178" dirty="0"/>
          </a:p>
        </p:txBody>
      </p:sp>
      <p:sp>
        <p:nvSpPr>
          <p:cNvPr id="22" name="Text 11"/>
          <p:cNvSpPr/>
          <p:nvPr/>
        </p:nvSpPr>
        <p:spPr>
          <a:xfrm>
            <a:off x="502765" y="5804635"/>
            <a:ext cx="1759674" cy="0"/>
          </a:xfrm>
          <a:prstGeom prst="rect">
            <a:avLst/>
          </a:prstGeom>
          <a:noFill/>
          <a:ln/>
        </p:spPr>
        <p:txBody>
          <a:bodyPr wrap="square" lIns="0" tIns="0" rIns="0" bIns="0" rtlCol="0" anchor="t"/>
          <a:lstStyle/>
          <a:p>
            <a:endParaRPr lang="en-US" dirty="0"/>
          </a:p>
        </p:txBody>
      </p:sp>
      <p:sp>
        <p:nvSpPr>
          <p:cNvPr id="23" name="Text 12"/>
          <p:cNvSpPr/>
          <p:nvPr/>
        </p:nvSpPr>
        <p:spPr>
          <a:xfrm>
            <a:off x="2628086" y="4707697"/>
            <a:ext cx="1759674" cy="150828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类选择器和属性选择器：类选择器和属性选择器用于选择具有特定类名或属性的元素。它们的特定性较低于 ID 选择器，但较高于标签选择器。</a:t>
            </a:r>
            <a:endParaRPr lang="en-US" sz="1178" dirty="0"/>
          </a:p>
        </p:txBody>
      </p:sp>
      <p:sp>
        <p:nvSpPr>
          <p:cNvPr id="24" name="Text 13"/>
          <p:cNvSpPr/>
          <p:nvPr/>
        </p:nvSpPr>
        <p:spPr>
          <a:xfrm>
            <a:off x="2628086" y="6307405"/>
            <a:ext cx="1759674" cy="0"/>
          </a:xfrm>
          <a:prstGeom prst="rect">
            <a:avLst/>
          </a:prstGeom>
          <a:noFill/>
          <a:ln/>
        </p:spPr>
        <p:txBody>
          <a:bodyPr wrap="square" lIns="0" tIns="0" rIns="0" bIns="0" rtlCol="0" anchor="t"/>
          <a:lstStyle/>
          <a:p>
            <a:endParaRPr lang="en-US" dirty="0"/>
          </a:p>
        </p:txBody>
      </p:sp>
      <p:sp>
        <p:nvSpPr>
          <p:cNvPr id="25" name="Text 14"/>
          <p:cNvSpPr/>
          <p:nvPr/>
        </p:nvSpPr>
        <p:spPr>
          <a:xfrm>
            <a:off x="4753406" y="4707697"/>
            <a:ext cx="1759674" cy="150828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标签选择器和伪元素选择器：标签选择器用于选择特定的 HTML 标签，而伪元素选择器用于选择元素的特定部分。它们的特定性较低于类选择器和属性选择器。</a:t>
            </a:r>
            <a:endParaRPr lang="en-US" sz="1178" dirty="0"/>
          </a:p>
        </p:txBody>
      </p:sp>
      <p:sp>
        <p:nvSpPr>
          <p:cNvPr id="26" name="Text 15"/>
          <p:cNvSpPr/>
          <p:nvPr/>
        </p:nvSpPr>
        <p:spPr>
          <a:xfrm>
            <a:off x="4753406" y="6307405"/>
            <a:ext cx="1759674" cy="0"/>
          </a:xfrm>
          <a:prstGeom prst="rect">
            <a:avLst/>
          </a:prstGeom>
          <a:noFill/>
          <a:ln/>
        </p:spPr>
        <p:txBody>
          <a:bodyPr wrap="square" lIns="0" tIns="0" rIns="0" bIns="0" rtlCol="0" anchor="t"/>
          <a:lstStyle/>
          <a:p>
            <a:endParaRPr lang="en-US" dirty="0"/>
          </a:p>
        </p:txBody>
      </p:sp>
      <p:sp>
        <p:nvSpPr>
          <p:cNvPr id="27" name="Text 16"/>
          <p:cNvSpPr/>
          <p:nvPr/>
        </p:nvSpPr>
        <p:spPr>
          <a:xfrm>
            <a:off x="6878726" y="4707697"/>
            <a:ext cx="1759674" cy="75414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通配符选择器：通配符选择器 (`*`) 具有最低的特定性，它会匹配任何元素。</a:t>
            </a:r>
            <a:endParaRPr lang="en-US" sz="1178" dirty="0"/>
          </a:p>
        </p:txBody>
      </p:sp>
      <p:sp>
        <p:nvSpPr>
          <p:cNvPr id="28" name="Text 17"/>
          <p:cNvSpPr/>
          <p:nvPr/>
        </p:nvSpPr>
        <p:spPr>
          <a:xfrm>
            <a:off x="6878726" y="5553259"/>
            <a:ext cx="1759674" cy="1439735"/>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在解决 CSS 属性冲突时，选择器的特定性越高，优先级越高，具有更高的权重。但是，可以通过合理使用选择器和规则的组合，以及避免滥用 `!important`，来确保样式的可维护性和可扩展性。</a:t>
            </a:r>
            <a:endParaRPr lang="en-US" sz="997"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36"/>
            <a:ext cx="538615" cy="182613"/>
          </a:xfrm>
          <a:prstGeom prst="rect">
            <a:avLst/>
          </a:prstGeom>
        </p:spPr>
      </p:pic>
      <p:pic>
        <p:nvPicPr>
          <p:cNvPr id="3" name="Image 1" descr="preencoded.png">    </p:cNvPr>
          <p:cNvPicPr>
            <a:picLocks noChangeAspect="1"/>
          </p:cNvPicPr>
          <p:nvPr/>
        </p:nvPicPr>
        <p:blipFill>
          <a:blip r:embed="rId2"/>
          <a:stretch>
            <a:fillRect/>
          </a:stretch>
        </p:blipFill>
        <p:spPr>
          <a:xfrm>
            <a:off x="4753406" y="2799483"/>
            <a:ext cx="3656466" cy="1403168"/>
          </a:xfrm>
          <a:prstGeom prst="rect">
            <a:avLst/>
          </a:prstGeom>
        </p:spPr>
      </p:pic>
      <p:pic>
        <p:nvPicPr>
          <p:cNvPr id="4" name="Image 2" descr="preencoded.png">    </p:cNvPr>
          <p:cNvPicPr>
            <a:picLocks noChangeAspect="1"/>
          </p:cNvPicPr>
          <p:nvPr/>
        </p:nvPicPr>
        <p:blipFill>
          <a:blip r:embed="rId3"/>
          <a:stretch>
            <a:fillRect/>
          </a:stretch>
        </p:blipFill>
        <p:spPr>
          <a:xfrm>
            <a:off x="731295" y="2799483"/>
            <a:ext cx="3656466" cy="1403168"/>
          </a:xfrm>
          <a:prstGeom prst="rect">
            <a:avLst/>
          </a:prstGeom>
        </p:spPr>
      </p:pic>
      <p:pic>
        <p:nvPicPr>
          <p:cNvPr id="5" name="Image 3" descr="preencoded.png">    </p:cNvPr>
          <p:cNvPicPr>
            <a:picLocks noChangeAspect="1"/>
          </p:cNvPicPr>
          <p:nvPr/>
        </p:nvPicPr>
        <p:blipFill>
          <a:blip r:embed="rId4"/>
          <a:stretch>
            <a:fillRect/>
          </a:stretch>
        </p:blipFill>
        <p:spPr>
          <a:xfrm>
            <a:off x="4753406" y="1167782"/>
            <a:ext cx="3656466" cy="1403168"/>
          </a:xfrm>
          <a:prstGeom prst="rect">
            <a:avLst/>
          </a:prstGeom>
        </p:spPr>
      </p:pic>
      <p:pic>
        <p:nvPicPr>
          <p:cNvPr id="6" name="Image 4" descr="preencoded.png">    </p:cNvPr>
          <p:cNvPicPr>
            <a:picLocks noChangeAspect="1"/>
          </p:cNvPicPr>
          <p:nvPr/>
        </p:nvPicPr>
        <p:blipFill>
          <a:blip r:embed="rId5"/>
          <a:stretch>
            <a:fillRect/>
          </a:stretch>
        </p:blipFill>
        <p:spPr>
          <a:xfrm>
            <a:off x="731295" y="1167782"/>
            <a:ext cx="3656466" cy="1403168"/>
          </a:xfrm>
          <a:prstGeom prst="rect">
            <a:avLst/>
          </a:prstGeom>
        </p:spPr>
      </p:pic>
      <p:sp>
        <p:nvSpPr>
          <p:cNvPr id="7"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复合选择器的优先级叠加计算方法是通过将不同类型选择器的优先级逐级叠加，并根据各个选择器的个数进行比较。下面是一般的优先级叠加计算方法：</a:t>
            </a:r>
            <a:endParaRPr lang="en-US" sz="1631" dirty="0"/>
          </a:p>
        </p:txBody>
      </p:sp>
      <p:sp>
        <p:nvSpPr>
          <p:cNvPr id="8"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327751"/>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从左到右依次比较选择器的个数：行内选择器 &gt; ID 选择器 &gt; 类选择器 &gt; 标签选择器。</a:t>
            </a:r>
            <a:endParaRPr lang="en-US" sz="1178" dirty="0"/>
          </a:p>
        </p:txBody>
      </p:sp>
      <p:sp>
        <p:nvSpPr>
          <p:cNvPr id="10" name="Text 3"/>
          <p:cNvSpPr/>
          <p:nvPr/>
        </p:nvSpPr>
        <p:spPr>
          <a:xfrm>
            <a:off x="923258" y="1876229"/>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327751"/>
            <a:ext cx="3272537" cy="100553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如果两个选择器在同一级别上有不同的个数，则个数多的选择器优先级更高。例如，如果有两个类选择器，一个包含了 2 个类名，另一个只包含了 1 个类名，那么包含 2 个类名的选择器优先级更高。</a:t>
            </a:r>
            <a:endParaRPr lang="en-US" sz="1178" dirty="0"/>
          </a:p>
        </p:txBody>
      </p:sp>
      <p:sp>
        <p:nvSpPr>
          <p:cNvPr id="12" name="Text 5"/>
          <p:cNvSpPr/>
          <p:nvPr/>
        </p:nvSpPr>
        <p:spPr>
          <a:xfrm>
            <a:off x="4945371" y="2378990"/>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2959452"/>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如果两个选择器在同一级别上具有相同的个数，则将比较下一级别的选择器个数，以此类推。</a:t>
            </a:r>
            <a:endParaRPr lang="en-US" sz="1178" dirty="0"/>
          </a:p>
        </p:txBody>
      </p:sp>
      <p:sp>
        <p:nvSpPr>
          <p:cNvPr id="14" name="Text 7"/>
          <p:cNvSpPr/>
          <p:nvPr/>
        </p:nvSpPr>
        <p:spPr>
          <a:xfrm>
            <a:off x="923258" y="3507921"/>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2959452"/>
            <a:ext cx="3272537" cy="100553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通过这种优先级叠加计算方法，可以确定复合选择器的优先级，从而确定样式规则的应用顺序。这样可以确保在相同样式属性存在冲突时，按照选择器的特定性和个数来确定具体的样式应用。</a:t>
            </a:r>
            <a:endParaRPr lang="en-US" sz="1178" dirty="0"/>
          </a:p>
        </p:txBody>
      </p:sp>
      <p:sp>
        <p:nvSpPr>
          <p:cNvPr id="16" name="Text 9"/>
          <p:cNvSpPr/>
          <p:nvPr/>
        </p:nvSpPr>
        <p:spPr>
          <a:xfrm>
            <a:off x="4945371" y="4010691"/>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36"/>
            <a:ext cx="538615" cy="182613"/>
          </a:xfrm>
          <a:prstGeom prst="rect">
            <a:avLst/>
          </a:prstGeom>
        </p:spPr>
      </p:pic>
      <p:pic>
        <p:nvPicPr>
          <p:cNvPr id="3" name="Image 1" descr="preencoded.png">    </p:cNvPr>
          <p:cNvPicPr>
            <a:picLocks noChangeAspect="1"/>
          </p:cNvPicPr>
          <p:nvPr/>
        </p:nvPicPr>
        <p:blipFill>
          <a:blip r:embed="rId2"/>
          <a:stretch>
            <a:fillRect/>
          </a:stretch>
        </p:blipFill>
        <p:spPr>
          <a:xfrm>
            <a:off x="4753406" y="4200371"/>
            <a:ext cx="3656466" cy="1905931"/>
          </a:xfrm>
          <a:prstGeom prst="rect">
            <a:avLst/>
          </a:prstGeom>
        </p:spPr>
      </p:pic>
      <p:pic>
        <p:nvPicPr>
          <p:cNvPr id="4" name="Image 2" descr="preencoded.png">    </p:cNvPr>
          <p:cNvPicPr>
            <a:picLocks noChangeAspect="1"/>
          </p:cNvPicPr>
          <p:nvPr/>
        </p:nvPicPr>
        <p:blipFill>
          <a:blip r:embed="rId3"/>
          <a:stretch>
            <a:fillRect/>
          </a:stretch>
        </p:blipFill>
        <p:spPr>
          <a:xfrm>
            <a:off x="731295" y="4200371"/>
            <a:ext cx="3656466" cy="1905931"/>
          </a:xfrm>
          <a:prstGeom prst="rect">
            <a:avLst/>
          </a:prstGeom>
        </p:spPr>
      </p:pic>
      <p:pic>
        <p:nvPicPr>
          <p:cNvPr id="5" name="Image 3" descr="preencoded.png">    </p:cNvPr>
          <p:cNvPicPr>
            <a:picLocks noChangeAspect="1"/>
          </p:cNvPicPr>
          <p:nvPr/>
        </p:nvPicPr>
        <p:blipFill>
          <a:blip r:embed="rId4"/>
          <a:stretch>
            <a:fillRect/>
          </a:stretch>
        </p:blipFill>
        <p:spPr>
          <a:xfrm>
            <a:off x="4753406" y="2820046"/>
            <a:ext cx="3656466" cy="1151791"/>
          </a:xfrm>
          <a:prstGeom prst="rect">
            <a:avLst/>
          </a:prstGeom>
        </p:spPr>
      </p:pic>
      <p:pic>
        <p:nvPicPr>
          <p:cNvPr id="6" name="Image 4" descr="preencoded.png">    </p:cNvPr>
          <p:cNvPicPr>
            <a:picLocks noChangeAspect="1"/>
          </p:cNvPicPr>
          <p:nvPr/>
        </p:nvPicPr>
        <p:blipFill>
          <a:blip r:embed="rId5"/>
          <a:stretch>
            <a:fillRect/>
          </a:stretch>
        </p:blipFill>
        <p:spPr>
          <a:xfrm>
            <a:off x="731295" y="2820046"/>
            <a:ext cx="3656466" cy="1151791"/>
          </a:xfrm>
          <a:prstGeom prst="rect">
            <a:avLst/>
          </a:prstGeom>
        </p:spPr>
      </p:pic>
      <p:pic>
        <p:nvPicPr>
          <p:cNvPr id="7" name="Image 5" descr="preencoded.png">    </p:cNvPr>
          <p:cNvPicPr>
            <a:picLocks noChangeAspect="1"/>
          </p:cNvPicPr>
          <p:nvPr/>
        </p:nvPicPr>
        <p:blipFill>
          <a:blip r:embed="rId6"/>
          <a:stretch>
            <a:fillRect/>
          </a:stretch>
        </p:blipFill>
        <p:spPr>
          <a:xfrm>
            <a:off x="4753406" y="1439738"/>
            <a:ext cx="3656466" cy="1151784"/>
          </a:xfrm>
          <a:prstGeom prst="rect">
            <a:avLst/>
          </a:prstGeom>
        </p:spPr>
      </p:pic>
      <p:pic>
        <p:nvPicPr>
          <p:cNvPr id="8" name="Image 6" descr="preencoded.png">    </p:cNvPr>
          <p:cNvPicPr>
            <a:picLocks noChangeAspect="1"/>
          </p:cNvPicPr>
          <p:nvPr/>
        </p:nvPicPr>
        <p:blipFill>
          <a:blip r:embed="rId7"/>
          <a:stretch>
            <a:fillRect/>
          </a:stretch>
        </p:blipFill>
        <p:spPr>
          <a:xfrm>
            <a:off x="731295" y="1439738"/>
            <a:ext cx="3656466" cy="1151784"/>
          </a:xfrm>
          <a:prstGeom prst="rect">
            <a:avLst/>
          </a:prstGeom>
        </p:spPr>
      </p:pic>
      <p:sp>
        <p:nvSpPr>
          <p:cNvPr id="9" name="Text 0"/>
          <p:cNvSpPr/>
          <p:nvPr/>
        </p:nvSpPr>
        <p:spPr>
          <a:xfrm>
            <a:off x="365646" y="228531"/>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Emmet （Express Metamorphosis）是一种快速编写 HTML 和 CSS 代码的缩写语法，旨在提高开发人员的生产力。它使用简洁的语法来快速生成 HTML 结构和样式，减少了繁琐的手动编写。</a:t>
            </a:r>
            <a:endParaRPr lang="en-US" sz="1631" dirty="0"/>
          </a:p>
        </p:txBody>
      </p:sp>
      <p:sp>
        <p:nvSpPr>
          <p:cNvPr id="10"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11" name="Text 2"/>
          <p:cNvSpPr/>
          <p:nvPr/>
        </p:nvSpPr>
        <p:spPr>
          <a:xfrm>
            <a:off x="923258" y="1599707"/>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快速生成 HTML 标签：通过输入标签名称，然后使用 `Tab` 键或快捷键扩展为完整的标签。例如，输入 `div` 后按下 `Tab` 键会生成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3"/>
          <p:cNvSpPr/>
          <p:nvPr/>
        </p:nvSpPr>
        <p:spPr>
          <a:xfrm>
            <a:off x="923258" y="2399561"/>
            <a:ext cx="3272537" cy="0"/>
          </a:xfrm>
          <a:prstGeom prst="rect">
            <a:avLst/>
          </a:prstGeom>
          <a:noFill/>
          <a:ln/>
        </p:spPr>
        <p:txBody>
          <a:bodyPr wrap="square" lIns="0" tIns="0" rIns="0" bIns="0" rtlCol="0" anchor="t"/>
          <a:lstStyle/>
          <a:p>
            <a:endParaRPr lang="en-US" dirty="0"/>
          </a:p>
        </p:txBody>
      </p:sp>
      <p:sp>
        <p:nvSpPr>
          <p:cNvPr id="13" name="Text 4"/>
          <p:cNvSpPr/>
          <p:nvPr/>
        </p:nvSpPr>
        <p:spPr>
          <a:xfrm>
            <a:off x="4945371" y="1599707"/>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父子关系：使用 `&gt;` 符号表示父子关系，可以快速生成嵌套的 HTML 结构。例如，输入 `ul&gt;li` 后按下 `Tab` 键会生成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4" name="Text 5"/>
          <p:cNvSpPr/>
          <p:nvPr/>
        </p:nvSpPr>
        <p:spPr>
          <a:xfrm>
            <a:off x="4945371" y="2399561"/>
            <a:ext cx="3272537" cy="0"/>
          </a:xfrm>
          <a:prstGeom prst="rect">
            <a:avLst/>
          </a:prstGeom>
          <a:noFill/>
          <a:ln/>
        </p:spPr>
        <p:txBody>
          <a:bodyPr wrap="square" lIns="0" tIns="0" rIns="0" bIns="0" rtlCol="0" anchor="t"/>
          <a:lstStyle/>
          <a:p>
            <a:endParaRPr lang="en-US" dirty="0"/>
          </a:p>
        </p:txBody>
      </p:sp>
      <p:sp>
        <p:nvSpPr>
          <p:cNvPr id="15" name="Text 6"/>
          <p:cNvSpPr/>
          <p:nvPr/>
        </p:nvSpPr>
        <p:spPr>
          <a:xfrm>
            <a:off x="923258" y="2980015"/>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兄弟关系：使用 `+` 符号表示兄弟关系，可以快速生成同级的 HTML 结构。例如，输入 `div+p` 后按下 `Tab` 键会生成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7"/>
          <p:cNvSpPr/>
          <p:nvPr/>
        </p:nvSpPr>
        <p:spPr>
          <a:xfrm>
            <a:off x="923258" y="3779869"/>
            <a:ext cx="3272537" cy="0"/>
          </a:xfrm>
          <a:prstGeom prst="rect">
            <a:avLst/>
          </a:prstGeom>
          <a:noFill/>
          <a:ln/>
        </p:spPr>
        <p:txBody>
          <a:bodyPr wrap="square" lIns="0" tIns="0" rIns="0" bIns="0" rtlCol="0" anchor="t"/>
          <a:lstStyle/>
          <a:p>
            <a:endParaRPr lang="en-US" dirty="0"/>
          </a:p>
        </p:txBody>
      </p:sp>
      <p:sp>
        <p:nvSpPr>
          <p:cNvPr id="17" name="Text 8"/>
          <p:cNvSpPr/>
          <p:nvPr/>
        </p:nvSpPr>
        <p:spPr>
          <a:xfrm>
            <a:off x="4945371" y="2980015"/>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重复元素：使用 `*` 符号和数字来指定重复的次数。例如，输入 `ul&gt;li*3` 后按下 `Tab` 键会生成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8" name="Text 9"/>
          <p:cNvSpPr/>
          <p:nvPr/>
        </p:nvSpPr>
        <p:spPr>
          <a:xfrm>
            <a:off x="4945371" y="3779869"/>
            <a:ext cx="3272537" cy="0"/>
          </a:xfrm>
          <a:prstGeom prst="rect">
            <a:avLst/>
          </a:prstGeom>
          <a:noFill/>
          <a:ln/>
        </p:spPr>
        <p:txBody>
          <a:bodyPr wrap="square" lIns="0" tIns="0" rIns="0" bIns="0" rtlCol="0" anchor="t"/>
          <a:lstStyle/>
          <a:p>
            <a:endParaRPr lang="en-US" dirty="0"/>
          </a:p>
        </p:txBody>
      </p:sp>
      <p:sp>
        <p:nvSpPr>
          <p:cNvPr id="19" name="Text 10"/>
          <p:cNvSpPr/>
          <p:nvPr/>
        </p:nvSpPr>
        <p:spPr>
          <a:xfrm>
            <a:off x="923258" y="4360340"/>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类名和 ID：使用 `.` 符号表示类名，使用 `#` 符号表示 ID。例如，输入 `div.my-class#my-id` 后按下 `Tab` 键会生成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0" name="Text 11"/>
          <p:cNvSpPr/>
          <p:nvPr/>
        </p:nvSpPr>
        <p:spPr>
          <a:xfrm>
            <a:off x="923258" y="5160193"/>
            <a:ext cx="3272537" cy="0"/>
          </a:xfrm>
          <a:prstGeom prst="rect">
            <a:avLst/>
          </a:prstGeom>
          <a:noFill/>
          <a:ln/>
        </p:spPr>
        <p:txBody>
          <a:bodyPr wrap="square" lIns="0" tIns="0" rIns="0" bIns="0" rtlCol="0" anchor="t"/>
          <a:lstStyle/>
          <a:p>
            <a:endParaRPr lang="en-US" dirty="0"/>
          </a:p>
        </p:txBody>
      </p:sp>
      <p:sp>
        <p:nvSpPr>
          <p:cNvPr id="21" name="Text 12"/>
          <p:cNvSpPr/>
          <p:nvPr/>
        </p:nvSpPr>
        <p:spPr>
          <a:xfrm>
            <a:off x="4945371" y="4360340"/>
            <a:ext cx="3272537" cy="150828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除了上述示例，Emmet 还支持更复杂的选择器、属性和样式的缩写。它在许多文本编辑器和 IDE 中都有集成支持，使开发人员能够更高效地编写 HTML 和 CSS 代码。Emmet 的语法简洁易懂，对于快速生成代码非常有帮助，但也需要熟悉其缩写规则和语法来正确使用。</a:t>
            </a:r>
            <a:endParaRPr lang="en-US" sz="1178" dirty="0"/>
          </a:p>
        </p:txBody>
      </p:sp>
      <p:sp>
        <p:nvSpPr>
          <p:cNvPr id="22" name="Text 13"/>
          <p:cNvSpPr/>
          <p:nvPr/>
        </p:nvSpPr>
        <p:spPr>
          <a:xfrm>
            <a:off x="4945371" y="591433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27"/>
            <a:ext cx="538615" cy="182613"/>
          </a:xfrm>
          <a:prstGeom prst="rect">
            <a:avLst/>
          </a:prstGeom>
        </p:spPr>
      </p:pic>
      <p:pic>
        <p:nvPicPr>
          <p:cNvPr id="3" name="Image 1" descr="preencoded.png">    </p:cNvPr>
          <p:cNvPicPr>
            <a:picLocks noChangeAspect="1"/>
          </p:cNvPicPr>
          <p:nvPr/>
        </p:nvPicPr>
        <p:blipFill>
          <a:blip r:embed="rId2"/>
          <a:stretch>
            <a:fillRect/>
          </a:stretch>
        </p:blipFill>
        <p:spPr>
          <a:xfrm>
            <a:off x="4753406" y="6412526"/>
            <a:ext cx="3656466" cy="3916989"/>
          </a:xfrm>
          <a:prstGeom prst="rect">
            <a:avLst/>
          </a:prstGeom>
        </p:spPr>
      </p:pic>
      <p:pic>
        <p:nvPicPr>
          <p:cNvPr id="4" name="Image 2" descr="preencoded.png">    </p:cNvPr>
          <p:cNvPicPr>
            <a:picLocks noChangeAspect="1"/>
          </p:cNvPicPr>
          <p:nvPr/>
        </p:nvPicPr>
        <p:blipFill>
          <a:blip r:embed="rId3"/>
          <a:stretch>
            <a:fillRect/>
          </a:stretch>
        </p:blipFill>
        <p:spPr>
          <a:xfrm>
            <a:off x="731295" y="6412526"/>
            <a:ext cx="3656466" cy="3916989"/>
          </a:xfrm>
          <a:prstGeom prst="rect">
            <a:avLst/>
          </a:prstGeom>
        </p:spPr>
      </p:pic>
      <p:pic>
        <p:nvPicPr>
          <p:cNvPr id="5" name="Image 3" descr="preencoded.png">    </p:cNvPr>
          <p:cNvPicPr>
            <a:picLocks noChangeAspect="1"/>
          </p:cNvPicPr>
          <p:nvPr/>
        </p:nvPicPr>
        <p:blipFill>
          <a:blip r:embed="rId4"/>
          <a:stretch>
            <a:fillRect/>
          </a:stretch>
        </p:blipFill>
        <p:spPr>
          <a:xfrm>
            <a:off x="4753406" y="5032218"/>
            <a:ext cx="3656466" cy="1151784"/>
          </a:xfrm>
          <a:prstGeom prst="rect">
            <a:avLst/>
          </a:prstGeom>
        </p:spPr>
      </p:pic>
      <p:pic>
        <p:nvPicPr>
          <p:cNvPr id="6" name="Image 4" descr="preencoded.png">    </p:cNvPr>
          <p:cNvPicPr>
            <a:picLocks noChangeAspect="1"/>
          </p:cNvPicPr>
          <p:nvPr/>
        </p:nvPicPr>
        <p:blipFill>
          <a:blip r:embed="rId5"/>
          <a:stretch>
            <a:fillRect/>
          </a:stretch>
        </p:blipFill>
        <p:spPr>
          <a:xfrm>
            <a:off x="731295" y="5032218"/>
            <a:ext cx="3656466" cy="1151784"/>
          </a:xfrm>
          <a:prstGeom prst="rect">
            <a:avLst/>
          </a:prstGeom>
        </p:spPr>
      </p:pic>
      <p:pic>
        <p:nvPicPr>
          <p:cNvPr id="7" name="Image 5" descr="preencoded.png">    </p:cNvPr>
          <p:cNvPicPr>
            <a:picLocks noChangeAspect="1"/>
          </p:cNvPicPr>
          <p:nvPr/>
        </p:nvPicPr>
        <p:blipFill>
          <a:blip r:embed="rId6"/>
          <a:stretch>
            <a:fillRect/>
          </a:stretch>
        </p:blipFill>
        <p:spPr>
          <a:xfrm>
            <a:off x="4753406" y="3651893"/>
            <a:ext cx="3656466" cy="1151791"/>
          </a:xfrm>
          <a:prstGeom prst="rect">
            <a:avLst/>
          </a:prstGeom>
        </p:spPr>
      </p:pic>
      <p:pic>
        <p:nvPicPr>
          <p:cNvPr id="8" name="Image 6" descr="preencoded.png">    </p:cNvPr>
          <p:cNvPicPr>
            <a:picLocks noChangeAspect="1"/>
          </p:cNvPicPr>
          <p:nvPr/>
        </p:nvPicPr>
        <p:blipFill>
          <a:blip r:embed="rId7"/>
          <a:stretch>
            <a:fillRect/>
          </a:stretch>
        </p:blipFill>
        <p:spPr>
          <a:xfrm>
            <a:off x="731295" y="3651893"/>
            <a:ext cx="3656466" cy="1151791"/>
          </a:xfrm>
          <a:prstGeom prst="rect">
            <a:avLst/>
          </a:prstGeom>
        </p:spPr>
      </p:pic>
      <p:pic>
        <p:nvPicPr>
          <p:cNvPr id="9" name="Image 7" descr="preencoded.png">    </p:cNvPr>
          <p:cNvPicPr>
            <a:picLocks noChangeAspect="1"/>
          </p:cNvPicPr>
          <p:nvPr/>
        </p:nvPicPr>
        <p:blipFill>
          <a:blip r:embed="rId8"/>
          <a:stretch>
            <a:fillRect/>
          </a:stretch>
        </p:blipFill>
        <p:spPr>
          <a:xfrm>
            <a:off x="4753406" y="2271586"/>
            <a:ext cx="3656466" cy="1151784"/>
          </a:xfrm>
          <a:prstGeom prst="rect">
            <a:avLst/>
          </a:prstGeom>
        </p:spPr>
      </p:pic>
      <p:pic>
        <p:nvPicPr>
          <p:cNvPr id="10" name="Image 8" descr="preencoded.png">    </p:cNvPr>
          <p:cNvPicPr>
            <a:picLocks noChangeAspect="1"/>
          </p:cNvPicPr>
          <p:nvPr/>
        </p:nvPicPr>
        <p:blipFill>
          <a:blip r:embed="rId9"/>
          <a:stretch>
            <a:fillRect/>
          </a:stretch>
        </p:blipFill>
        <p:spPr>
          <a:xfrm>
            <a:off x="731295" y="2271586"/>
            <a:ext cx="3656466" cy="1151784"/>
          </a:xfrm>
          <a:prstGeom prst="rect">
            <a:avLst/>
          </a:prstGeom>
        </p:spPr>
      </p:pic>
      <p:pic>
        <p:nvPicPr>
          <p:cNvPr id="11" name="Image 9" descr="preencoded.png">    </p:cNvPr>
          <p:cNvPicPr>
            <a:picLocks noChangeAspect="1"/>
          </p:cNvPicPr>
          <p:nvPr/>
        </p:nvPicPr>
        <p:blipFill>
          <a:blip r:embed="rId10"/>
          <a:stretch>
            <a:fillRect/>
          </a:stretch>
        </p:blipFill>
        <p:spPr>
          <a:xfrm>
            <a:off x="4753406" y="1142646"/>
            <a:ext cx="3656466" cy="900406"/>
          </a:xfrm>
          <a:prstGeom prst="rect">
            <a:avLst/>
          </a:prstGeom>
        </p:spPr>
      </p:pic>
      <p:pic>
        <p:nvPicPr>
          <p:cNvPr id="12" name="Image 10" descr="preencoded.png">    </p:cNvPr>
          <p:cNvPicPr>
            <a:picLocks noChangeAspect="1"/>
          </p:cNvPicPr>
          <p:nvPr/>
        </p:nvPicPr>
        <p:blipFill>
          <a:blip r:embed="rId11"/>
          <a:stretch>
            <a:fillRect/>
          </a:stretch>
        </p:blipFill>
        <p:spPr>
          <a:xfrm>
            <a:off x="731295" y="1142646"/>
            <a:ext cx="3656466" cy="900406"/>
          </a:xfrm>
          <a:prstGeom prst="rect">
            <a:avLst/>
          </a:prstGeom>
        </p:spPr>
      </p:pic>
      <p:sp>
        <p:nvSpPr>
          <p:cNvPr id="13"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结构伪类选择器用于选择元素在其父元素中的位置或索引。以下是一些常见的结构伪类选择器的介绍和示例：</a:t>
            </a:r>
            <a:endParaRPr lang="en-US" sz="1631" dirty="0"/>
          </a:p>
        </p:txBody>
      </p:sp>
      <p:sp>
        <p:nvSpPr>
          <p:cNvPr id="14"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15" name="Text 2"/>
          <p:cNvSpPr/>
          <p:nvPr/>
        </p:nvSpPr>
        <p:spPr>
          <a:xfrm>
            <a:off x="923258" y="1302615"/>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`:first-child`：选择父元素下的第一个子元素。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示例：`p:first-child`</a:t>
            </a:r>
            <a:endParaRPr lang="en-US" sz="1178" dirty="0"/>
          </a:p>
        </p:txBody>
      </p:sp>
      <p:sp>
        <p:nvSpPr>
          <p:cNvPr id="16" name="Text 3"/>
          <p:cNvSpPr/>
          <p:nvPr/>
        </p:nvSpPr>
        <p:spPr>
          <a:xfrm>
            <a:off x="923258" y="1851092"/>
            <a:ext cx="3272537" cy="0"/>
          </a:xfrm>
          <a:prstGeom prst="rect">
            <a:avLst/>
          </a:prstGeom>
          <a:noFill/>
          <a:ln/>
        </p:spPr>
        <p:txBody>
          <a:bodyPr wrap="square" lIns="0" tIns="0" rIns="0" bIns="0" rtlCol="0" anchor="t"/>
          <a:lstStyle/>
          <a:p>
            <a:endParaRPr lang="en-US" dirty="0"/>
          </a:p>
        </p:txBody>
      </p:sp>
      <p:sp>
        <p:nvSpPr>
          <p:cNvPr id="17" name="Text 4"/>
          <p:cNvSpPr/>
          <p:nvPr/>
        </p:nvSpPr>
        <p:spPr>
          <a:xfrm>
            <a:off x="4945371" y="1302615"/>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`:last-child`：选择父元素下的最后一个子元素。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示例：`p:last-child`</a:t>
            </a:r>
            <a:endParaRPr lang="en-US" sz="1178" dirty="0"/>
          </a:p>
        </p:txBody>
      </p:sp>
      <p:sp>
        <p:nvSpPr>
          <p:cNvPr id="18" name="Text 5"/>
          <p:cNvSpPr/>
          <p:nvPr/>
        </p:nvSpPr>
        <p:spPr>
          <a:xfrm>
            <a:off x="4945371" y="1851092"/>
            <a:ext cx="3272537" cy="0"/>
          </a:xfrm>
          <a:prstGeom prst="rect">
            <a:avLst/>
          </a:prstGeom>
          <a:noFill/>
          <a:ln/>
        </p:spPr>
        <p:txBody>
          <a:bodyPr wrap="square" lIns="0" tIns="0" rIns="0" bIns="0" rtlCol="0" anchor="t"/>
          <a:lstStyle/>
          <a:p>
            <a:endParaRPr lang="en-US" dirty="0"/>
          </a:p>
        </p:txBody>
      </p:sp>
      <p:sp>
        <p:nvSpPr>
          <p:cNvPr id="19" name="Text 6"/>
          <p:cNvSpPr/>
          <p:nvPr/>
        </p:nvSpPr>
        <p:spPr>
          <a:xfrm>
            <a:off x="923258" y="2431555"/>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`:nth-child(n)`：选择父元素下的第 n 个子元素，n 值从 1 开始。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示例：`p:nth-child(3)`</a:t>
            </a:r>
            <a:endParaRPr lang="en-US" sz="1178" dirty="0"/>
          </a:p>
        </p:txBody>
      </p:sp>
      <p:sp>
        <p:nvSpPr>
          <p:cNvPr id="20" name="Text 7"/>
          <p:cNvSpPr/>
          <p:nvPr/>
        </p:nvSpPr>
        <p:spPr>
          <a:xfrm>
            <a:off x="923258" y="3231408"/>
            <a:ext cx="3272537" cy="0"/>
          </a:xfrm>
          <a:prstGeom prst="rect">
            <a:avLst/>
          </a:prstGeom>
          <a:noFill/>
          <a:ln/>
        </p:spPr>
        <p:txBody>
          <a:bodyPr wrap="square" lIns="0" tIns="0" rIns="0" bIns="0" rtlCol="0" anchor="t"/>
          <a:lstStyle/>
          <a:p>
            <a:endParaRPr lang="en-US" dirty="0"/>
          </a:p>
        </p:txBody>
      </p:sp>
      <p:sp>
        <p:nvSpPr>
          <p:cNvPr id="21" name="Text 8"/>
          <p:cNvSpPr/>
          <p:nvPr/>
        </p:nvSpPr>
        <p:spPr>
          <a:xfrm>
            <a:off x="4945371" y="2431555"/>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`:nth-child(odd)`：选择父元素下的奇数位置的子元素。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示例：`p:nth-child(odd)`</a:t>
            </a:r>
            <a:endParaRPr lang="en-US" sz="1178" dirty="0"/>
          </a:p>
        </p:txBody>
      </p:sp>
      <p:sp>
        <p:nvSpPr>
          <p:cNvPr id="22" name="Text 9"/>
          <p:cNvSpPr/>
          <p:nvPr/>
        </p:nvSpPr>
        <p:spPr>
          <a:xfrm>
            <a:off x="4945371" y="3231408"/>
            <a:ext cx="3272537" cy="0"/>
          </a:xfrm>
          <a:prstGeom prst="rect">
            <a:avLst/>
          </a:prstGeom>
          <a:noFill/>
          <a:ln/>
        </p:spPr>
        <p:txBody>
          <a:bodyPr wrap="square" lIns="0" tIns="0" rIns="0" bIns="0" rtlCol="0" anchor="t"/>
          <a:lstStyle/>
          <a:p>
            <a:endParaRPr lang="en-US" dirty="0"/>
          </a:p>
        </p:txBody>
      </p:sp>
      <p:sp>
        <p:nvSpPr>
          <p:cNvPr id="23" name="Text 10"/>
          <p:cNvSpPr/>
          <p:nvPr/>
        </p:nvSpPr>
        <p:spPr>
          <a:xfrm>
            <a:off x="923258" y="3811862"/>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`:nth-child(even)`：选择父元素下的偶数位置的子元素。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示例：`p:nth-child(even)`</a:t>
            </a:r>
            <a:endParaRPr lang="en-US" sz="1178" dirty="0"/>
          </a:p>
        </p:txBody>
      </p:sp>
      <p:sp>
        <p:nvSpPr>
          <p:cNvPr id="24" name="Text 11"/>
          <p:cNvSpPr/>
          <p:nvPr/>
        </p:nvSpPr>
        <p:spPr>
          <a:xfrm>
            <a:off x="923258" y="4611716"/>
            <a:ext cx="3272537" cy="0"/>
          </a:xfrm>
          <a:prstGeom prst="rect">
            <a:avLst/>
          </a:prstGeom>
          <a:noFill/>
          <a:ln/>
        </p:spPr>
        <p:txBody>
          <a:bodyPr wrap="square" lIns="0" tIns="0" rIns="0" bIns="0" rtlCol="0" anchor="t"/>
          <a:lstStyle/>
          <a:p>
            <a:endParaRPr lang="en-US" dirty="0"/>
          </a:p>
        </p:txBody>
      </p:sp>
      <p:sp>
        <p:nvSpPr>
          <p:cNvPr id="25" name="Text 12"/>
          <p:cNvSpPr/>
          <p:nvPr/>
        </p:nvSpPr>
        <p:spPr>
          <a:xfrm>
            <a:off x="4945371" y="3811862"/>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`:nth-child(3n)`：选择父元素下位置是 3 的倍数的子元素。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示例：`p:nth-child(3n)`</a:t>
            </a:r>
            <a:endParaRPr lang="en-US" sz="1178" dirty="0"/>
          </a:p>
        </p:txBody>
      </p:sp>
      <p:sp>
        <p:nvSpPr>
          <p:cNvPr id="26" name="Text 13"/>
          <p:cNvSpPr/>
          <p:nvPr/>
        </p:nvSpPr>
        <p:spPr>
          <a:xfrm>
            <a:off x="4945371" y="4611716"/>
            <a:ext cx="3272537" cy="0"/>
          </a:xfrm>
          <a:prstGeom prst="rect">
            <a:avLst/>
          </a:prstGeom>
          <a:noFill/>
          <a:ln/>
        </p:spPr>
        <p:txBody>
          <a:bodyPr wrap="square" lIns="0" tIns="0" rIns="0" bIns="0" rtlCol="0" anchor="t"/>
          <a:lstStyle/>
          <a:p>
            <a:endParaRPr lang="en-US" dirty="0"/>
          </a:p>
        </p:txBody>
      </p:sp>
      <p:sp>
        <p:nvSpPr>
          <p:cNvPr id="27" name="Text 14"/>
          <p:cNvSpPr/>
          <p:nvPr/>
        </p:nvSpPr>
        <p:spPr>
          <a:xfrm>
            <a:off x="923258" y="5192187"/>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`:nth-child(-n+10)`：选择父元素下前 10 个子元素。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示例：`p:nth-child(-n+10)`</a:t>
            </a:r>
            <a:endParaRPr lang="en-US" sz="1178" dirty="0"/>
          </a:p>
        </p:txBody>
      </p:sp>
      <p:sp>
        <p:nvSpPr>
          <p:cNvPr id="28" name="Text 15"/>
          <p:cNvSpPr/>
          <p:nvPr/>
        </p:nvSpPr>
        <p:spPr>
          <a:xfrm>
            <a:off x="923258" y="5992041"/>
            <a:ext cx="3272537" cy="0"/>
          </a:xfrm>
          <a:prstGeom prst="rect">
            <a:avLst/>
          </a:prstGeom>
          <a:noFill/>
          <a:ln/>
        </p:spPr>
        <p:txBody>
          <a:bodyPr wrap="square" lIns="0" tIns="0" rIns="0" bIns="0" rtlCol="0" anchor="t"/>
          <a:lstStyle/>
          <a:p>
            <a:endParaRPr lang="en-US" dirty="0"/>
          </a:p>
        </p:txBody>
      </p:sp>
      <p:sp>
        <p:nvSpPr>
          <p:cNvPr id="29" name="Text 16"/>
          <p:cNvSpPr/>
          <p:nvPr/>
        </p:nvSpPr>
        <p:spPr>
          <a:xfrm>
            <a:off x="4945371" y="5192187"/>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`:nth-child(n+10)`：选择父元素下从第 10 个子元素开始的所有子元素。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示例：`p:nth-child(n+10)`</a:t>
            </a:r>
            <a:endParaRPr lang="en-US" sz="1178" dirty="0"/>
          </a:p>
        </p:txBody>
      </p:sp>
      <p:sp>
        <p:nvSpPr>
          <p:cNvPr id="30" name="Text 17"/>
          <p:cNvSpPr/>
          <p:nvPr/>
        </p:nvSpPr>
        <p:spPr>
          <a:xfrm>
            <a:off x="4945371" y="5992041"/>
            <a:ext cx="3272537" cy="0"/>
          </a:xfrm>
          <a:prstGeom prst="rect">
            <a:avLst/>
          </a:prstGeom>
          <a:noFill/>
          <a:ln/>
        </p:spPr>
        <p:txBody>
          <a:bodyPr wrap="square" lIns="0" tIns="0" rIns="0" bIns="0" rtlCol="0" anchor="t"/>
          <a:lstStyle/>
          <a:p>
            <a:endParaRPr lang="en-US" dirty="0"/>
          </a:p>
        </p:txBody>
      </p:sp>
      <p:sp>
        <p:nvSpPr>
          <p:cNvPr id="31" name="Text 18"/>
          <p:cNvSpPr/>
          <p:nvPr/>
        </p:nvSpPr>
        <p:spPr>
          <a:xfrm>
            <a:off x="923258" y="6572495"/>
            <a:ext cx="3272537" cy="351935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通过使用这些结构伪类选择器，我们可以针对特定位置或索引的子元素进行样式选择，实现更精确的样式控制。请注意，结构伪类选择器的兼容性可能因浏览器而异，因此在使用时需要考虑浏览器的支持情况。</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p::after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content: "后置内容";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color: blue;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在上述示例中，通过伪元素选择器 `::before` 和 `::after`，可以在 `&lt;p&gt;` 元素的前面和后面插入虚拟元素，并为其设置内容和样式。</a:t>
            </a:r>
            <a:endParaRPr lang="en-US" sz="1178" dirty="0"/>
          </a:p>
        </p:txBody>
      </p:sp>
      <p:sp>
        <p:nvSpPr>
          <p:cNvPr id="32" name="Text 19"/>
          <p:cNvSpPr/>
          <p:nvPr/>
        </p:nvSpPr>
        <p:spPr>
          <a:xfrm>
            <a:off x="923258" y="10137555"/>
            <a:ext cx="3272537" cy="0"/>
          </a:xfrm>
          <a:prstGeom prst="rect">
            <a:avLst/>
          </a:prstGeom>
          <a:noFill/>
          <a:ln/>
        </p:spPr>
        <p:txBody>
          <a:bodyPr wrap="square" lIns="0" tIns="0" rIns="0" bIns="0" rtlCol="0" anchor="t"/>
          <a:lstStyle/>
          <a:p>
            <a:endParaRPr lang="en-US" dirty="0"/>
          </a:p>
        </p:txBody>
      </p:sp>
      <p:sp>
        <p:nvSpPr>
          <p:cNvPr id="33" name="Text 20"/>
          <p:cNvSpPr/>
          <p:nvPr/>
        </p:nvSpPr>
        <p:spPr>
          <a:xfrm>
            <a:off x="4945371" y="6572495"/>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伪元素选择器使用双冒号 `::` 进行表示，用于区分伪类选择器（如 `:hover`）和伪元素选择器。同时，伪元素选择器默认具有行内显示模式，可以通过 CSS 属性进行调整。</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请注意，伪元素选择器的权重与标签选择器相同。它们可以与其他选择器组合使用，如类选择器、ID 选择器或属性选择器，以实现更精确的选择。</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总结：伪元素选择器是一种强大的 CSS 功能，通过插入虚拟元素并应用样式，可以实现各种有趣的效果和布局。</a:t>
            </a:r>
            <a:endParaRPr lang="en-US" sz="1178" dirty="0"/>
          </a:p>
        </p:txBody>
      </p:sp>
      <p:sp>
        <p:nvSpPr>
          <p:cNvPr id="34" name="Text 21"/>
          <p:cNvSpPr/>
          <p:nvPr/>
        </p:nvSpPr>
        <p:spPr>
          <a:xfrm>
            <a:off x="4945371" y="913202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36"/>
            <a:ext cx="538615" cy="182613"/>
          </a:xfrm>
          <a:prstGeom prst="rect">
            <a:avLst/>
          </a:prstGeom>
        </p:spPr>
      </p:pic>
      <p:pic>
        <p:nvPicPr>
          <p:cNvPr id="3" name="Image 1" descr="preencoded.png">    </p:cNvPr>
          <p:cNvPicPr>
            <a:picLocks noChangeAspect="1"/>
          </p:cNvPicPr>
          <p:nvPr/>
        </p:nvPicPr>
        <p:blipFill>
          <a:blip r:embed="rId2"/>
          <a:stretch>
            <a:fillRect/>
          </a:stretch>
        </p:blipFill>
        <p:spPr>
          <a:xfrm>
            <a:off x="4753406" y="3734161"/>
            <a:ext cx="3656466" cy="2157316"/>
          </a:xfrm>
          <a:prstGeom prst="rect">
            <a:avLst/>
          </a:prstGeom>
        </p:spPr>
      </p:pic>
      <p:pic>
        <p:nvPicPr>
          <p:cNvPr id="4" name="Image 2" descr="preencoded.png">    </p:cNvPr>
          <p:cNvPicPr>
            <a:picLocks noChangeAspect="1"/>
          </p:cNvPicPr>
          <p:nvPr/>
        </p:nvPicPr>
        <p:blipFill>
          <a:blip r:embed="rId3"/>
          <a:stretch>
            <a:fillRect/>
          </a:stretch>
        </p:blipFill>
        <p:spPr>
          <a:xfrm>
            <a:off x="731295" y="3734161"/>
            <a:ext cx="3656466" cy="2157316"/>
          </a:xfrm>
          <a:prstGeom prst="rect">
            <a:avLst/>
          </a:prstGeom>
        </p:spPr>
      </p:pic>
      <p:pic>
        <p:nvPicPr>
          <p:cNvPr id="5" name="Image 3" descr="preencoded.png">    </p:cNvPr>
          <p:cNvPicPr>
            <a:picLocks noChangeAspect="1"/>
          </p:cNvPicPr>
          <p:nvPr/>
        </p:nvPicPr>
        <p:blipFill>
          <a:blip r:embed="rId4"/>
          <a:stretch>
            <a:fillRect/>
          </a:stretch>
        </p:blipFill>
        <p:spPr>
          <a:xfrm>
            <a:off x="4753406" y="845553"/>
            <a:ext cx="3656466" cy="2660079"/>
          </a:xfrm>
          <a:prstGeom prst="rect">
            <a:avLst/>
          </a:prstGeom>
        </p:spPr>
      </p:pic>
      <p:pic>
        <p:nvPicPr>
          <p:cNvPr id="6" name="Image 4" descr="preencoded.png">    </p:cNvPr>
          <p:cNvPicPr>
            <a:picLocks noChangeAspect="1"/>
          </p:cNvPicPr>
          <p:nvPr/>
        </p:nvPicPr>
        <p:blipFill>
          <a:blip r:embed="rId5"/>
          <a:stretch>
            <a:fillRect/>
          </a:stretch>
        </p:blipFill>
        <p:spPr>
          <a:xfrm>
            <a:off x="731295" y="845553"/>
            <a:ext cx="3656466" cy="2660079"/>
          </a:xfrm>
          <a:prstGeom prst="rect">
            <a:avLst/>
          </a:prstGeom>
        </p:spPr>
      </p:pic>
      <p:sp>
        <p:nvSpPr>
          <p:cNvPr id="7" name="Text 0"/>
          <p:cNvSpPr/>
          <p:nvPr/>
        </p:nvSpPr>
        <p:spPr>
          <a:xfrm>
            <a:off x="365646" y="228522"/>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伪元素选择器用于在元素的特定位置插入虚拟元素，并为其添加样式。</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005522"/>
            <a:ext cx="3272537" cy="22624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`::before`：用于在元素内容的前面插入一个虚拟元素。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p::before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content: "前置内容";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color: red;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0" name="Text 3"/>
          <p:cNvSpPr/>
          <p:nvPr/>
        </p:nvSpPr>
        <p:spPr>
          <a:xfrm>
            <a:off x="923258" y="3313667"/>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005522"/>
            <a:ext cx="3272537" cy="22624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`::after`：用于在元素内容的后面插入一个虚拟元素。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p::after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content: "后置内容";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color: blue;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2" name="Text 5"/>
          <p:cNvSpPr/>
          <p:nvPr/>
        </p:nvSpPr>
        <p:spPr>
          <a:xfrm>
            <a:off x="4945371" y="3313667"/>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3894130"/>
            <a:ext cx="3272537" cy="175968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在上述示例中，通过伪元素选择器 `::before` 和 `::after`，可以在 `&lt;p&gt;` 元素的前面和后面插入虚拟元素，并为其设置内容和样式。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伪元素选择器使用双冒号 `::` 进行表示，用于区分伪类选择器（如 `:hover`）和伪元素选择器。同时，伪元素选择器默认具有行内显示模式，可以通过 CSS 属性进行调整。</a:t>
            </a:r>
            <a:endParaRPr lang="en-US" sz="1178" dirty="0"/>
          </a:p>
        </p:txBody>
      </p:sp>
      <p:sp>
        <p:nvSpPr>
          <p:cNvPr id="14" name="Text 7"/>
          <p:cNvSpPr/>
          <p:nvPr/>
        </p:nvSpPr>
        <p:spPr>
          <a:xfrm>
            <a:off x="923258" y="5699514"/>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3894130"/>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请注意，伪元素选择器的权重与标签选择器相同。它们可以与其他选择器组合使用，如类选择器、ID 选择器或属性选择器，以实现更精确的选择。</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总结：伪元素选择器是一种强大的 CSS 功能，通过插入虚拟元素并应用样式，可以实现各种有趣的效果和布局。</a:t>
            </a:r>
            <a:endParaRPr lang="en-US" sz="1178" dirty="0"/>
          </a:p>
        </p:txBody>
      </p:sp>
      <p:sp>
        <p:nvSpPr>
          <p:cNvPr id="16" name="Text 9"/>
          <p:cNvSpPr/>
          <p:nvPr/>
        </p:nvSpPr>
        <p:spPr>
          <a:xfrm>
            <a:off x="4945371" y="544812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36"/>
            <a:ext cx="538615" cy="182613"/>
          </a:xfrm>
          <a:prstGeom prst="rect">
            <a:avLst/>
          </a:prstGeom>
        </p:spPr>
      </p:pic>
      <p:pic>
        <p:nvPicPr>
          <p:cNvPr id="3" name="Image 1" descr="preencoded.png">    </p:cNvPr>
          <p:cNvPicPr>
            <a:picLocks noChangeAspect="1"/>
          </p:cNvPicPr>
          <p:nvPr/>
        </p:nvPicPr>
        <p:blipFill>
          <a:blip r:embed="rId2"/>
          <a:stretch>
            <a:fillRect/>
          </a:stretch>
        </p:blipFill>
        <p:spPr>
          <a:xfrm>
            <a:off x="731295" y="11060801"/>
            <a:ext cx="3656466" cy="1654553"/>
          </a:xfrm>
          <a:prstGeom prst="rect">
            <a:avLst/>
          </a:prstGeom>
        </p:spPr>
      </p:pic>
      <p:pic>
        <p:nvPicPr>
          <p:cNvPr id="4" name="Image 2" descr="preencoded.png">    </p:cNvPr>
          <p:cNvPicPr>
            <a:picLocks noChangeAspect="1"/>
          </p:cNvPicPr>
          <p:nvPr/>
        </p:nvPicPr>
        <p:blipFill>
          <a:blip r:embed="rId3"/>
          <a:stretch>
            <a:fillRect/>
          </a:stretch>
        </p:blipFill>
        <p:spPr>
          <a:xfrm>
            <a:off x="4753406" y="8926348"/>
            <a:ext cx="3656466" cy="1905931"/>
          </a:xfrm>
          <a:prstGeom prst="rect">
            <a:avLst/>
          </a:prstGeom>
        </p:spPr>
      </p:pic>
      <p:pic>
        <p:nvPicPr>
          <p:cNvPr id="5" name="Image 3" descr="preencoded.png">    </p:cNvPr>
          <p:cNvPicPr>
            <a:picLocks noChangeAspect="1"/>
          </p:cNvPicPr>
          <p:nvPr/>
        </p:nvPicPr>
        <p:blipFill>
          <a:blip r:embed="rId4"/>
          <a:stretch>
            <a:fillRect/>
          </a:stretch>
        </p:blipFill>
        <p:spPr>
          <a:xfrm>
            <a:off x="731295" y="8926348"/>
            <a:ext cx="3656466" cy="1905931"/>
          </a:xfrm>
          <a:prstGeom prst="rect">
            <a:avLst/>
          </a:prstGeom>
        </p:spPr>
      </p:pic>
      <p:pic>
        <p:nvPicPr>
          <p:cNvPr id="6" name="Image 4" descr="preencoded.png">    </p:cNvPr>
          <p:cNvPicPr>
            <a:picLocks noChangeAspect="1"/>
          </p:cNvPicPr>
          <p:nvPr/>
        </p:nvPicPr>
        <p:blipFill>
          <a:blip r:embed="rId5"/>
          <a:stretch>
            <a:fillRect/>
          </a:stretch>
        </p:blipFill>
        <p:spPr>
          <a:xfrm>
            <a:off x="4753406" y="6037740"/>
            <a:ext cx="3656466" cy="2660079"/>
          </a:xfrm>
          <a:prstGeom prst="rect">
            <a:avLst/>
          </a:prstGeom>
        </p:spPr>
      </p:pic>
      <p:pic>
        <p:nvPicPr>
          <p:cNvPr id="7" name="Image 5" descr="preencoded.png">    </p:cNvPr>
          <p:cNvPicPr>
            <a:picLocks noChangeAspect="1"/>
          </p:cNvPicPr>
          <p:nvPr/>
        </p:nvPicPr>
        <p:blipFill>
          <a:blip r:embed="rId6"/>
          <a:stretch>
            <a:fillRect/>
          </a:stretch>
        </p:blipFill>
        <p:spPr>
          <a:xfrm>
            <a:off x="731295" y="6037740"/>
            <a:ext cx="3656466" cy="2660079"/>
          </a:xfrm>
          <a:prstGeom prst="rect">
            <a:avLst/>
          </a:prstGeom>
        </p:spPr>
      </p:pic>
      <p:pic>
        <p:nvPicPr>
          <p:cNvPr id="8" name="Image 6" descr="preencoded.png">    </p:cNvPr>
          <p:cNvPicPr>
            <a:picLocks noChangeAspect="1"/>
          </p:cNvPicPr>
          <p:nvPr/>
        </p:nvPicPr>
        <p:blipFill>
          <a:blip r:embed="rId7"/>
          <a:stretch>
            <a:fillRect/>
          </a:stretch>
        </p:blipFill>
        <p:spPr>
          <a:xfrm>
            <a:off x="4753406" y="4154654"/>
            <a:ext cx="3656466" cy="1654553"/>
          </a:xfrm>
          <a:prstGeom prst="rect">
            <a:avLst/>
          </a:prstGeom>
        </p:spPr>
      </p:pic>
      <p:pic>
        <p:nvPicPr>
          <p:cNvPr id="9" name="Image 7" descr="preencoded.png">    </p:cNvPr>
          <p:cNvPicPr>
            <a:picLocks noChangeAspect="1"/>
          </p:cNvPicPr>
          <p:nvPr/>
        </p:nvPicPr>
        <p:blipFill>
          <a:blip r:embed="rId8"/>
          <a:stretch>
            <a:fillRect/>
          </a:stretch>
        </p:blipFill>
        <p:spPr>
          <a:xfrm>
            <a:off x="731295" y="4154654"/>
            <a:ext cx="3656466" cy="1654553"/>
          </a:xfrm>
          <a:prstGeom prst="rect">
            <a:avLst/>
          </a:prstGeom>
        </p:spPr>
      </p:pic>
      <p:pic>
        <p:nvPicPr>
          <p:cNvPr id="10" name="Image 8" descr="preencoded.png">    </p:cNvPr>
          <p:cNvPicPr>
            <a:picLocks noChangeAspect="1"/>
          </p:cNvPicPr>
          <p:nvPr/>
        </p:nvPicPr>
        <p:blipFill>
          <a:blip r:embed="rId9"/>
          <a:stretch>
            <a:fillRect/>
          </a:stretch>
        </p:blipFill>
        <p:spPr>
          <a:xfrm>
            <a:off x="4753406" y="2271577"/>
            <a:ext cx="3656466" cy="1654546"/>
          </a:xfrm>
          <a:prstGeom prst="rect">
            <a:avLst/>
          </a:prstGeom>
        </p:spPr>
      </p:pic>
      <p:pic>
        <p:nvPicPr>
          <p:cNvPr id="11" name="Image 9" descr="preencoded.png">    </p:cNvPr>
          <p:cNvPicPr>
            <a:picLocks noChangeAspect="1"/>
          </p:cNvPicPr>
          <p:nvPr/>
        </p:nvPicPr>
        <p:blipFill>
          <a:blip r:embed="rId10"/>
          <a:stretch>
            <a:fillRect/>
          </a:stretch>
        </p:blipFill>
        <p:spPr>
          <a:xfrm>
            <a:off x="731295" y="2271577"/>
            <a:ext cx="3656466" cy="1654546"/>
          </a:xfrm>
          <a:prstGeom prst="rect">
            <a:avLst/>
          </a:prstGeom>
        </p:spPr>
      </p:pic>
      <p:pic>
        <p:nvPicPr>
          <p:cNvPr id="12" name="Image 10" descr="preencoded.png">    </p:cNvPr>
          <p:cNvPicPr>
            <a:picLocks noChangeAspect="1"/>
          </p:cNvPicPr>
          <p:nvPr/>
        </p:nvPicPr>
        <p:blipFill>
          <a:blip r:embed="rId11"/>
          <a:stretch>
            <a:fillRect/>
          </a:stretch>
        </p:blipFill>
        <p:spPr>
          <a:xfrm>
            <a:off x="4753406" y="1142646"/>
            <a:ext cx="3656466" cy="900406"/>
          </a:xfrm>
          <a:prstGeom prst="rect">
            <a:avLst/>
          </a:prstGeom>
        </p:spPr>
      </p:pic>
      <p:pic>
        <p:nvPicPr>
          <p:cNvPr id="13" name="Image 11" descr="preencoded.png">    </p:cNvPr>
          <p:cNvPicPr>
            <a:picLocks noChangeAspect="1"/>
          </p:cNvPicPr>
          <p:nvPr/>
        </p:nvPicPr>
        <p:blipFill>
          <a:blip r:embed="rId12"/>
          <a:stretch>
            <a:fillRect/>
          </a:stretch>
        </p:blipFill>
        <p:spPr>
          <a:xfrm>
            <a:off x="731295" y="1142646"/>
            <a:ext cx="3656466" cy="900406"/>
          </a:xfrm>
          <a:prstGeom prst="rect">
            <a:avLst/>
          </a:prstGeom>
        </p:spPr>
      </p:pic>
      <p:sp>
        <p:nvSpPr>
          <p:cNvPr id="14"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背景图属性（Background Properties）是用于设置元素背景图像的 CSS 属性集合。以下是常见的背景图属性及其说明：</a:t>
            </a:r>
            <a:endParaRPr lang="en-US" sz="1631" dirty="0"/>
          </a:p>
        </p:txBody>
      </p:sp>
      <p:sp>
        <p:nvSpPr>
          <p:cNvPr id="15"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16" name="Text 2"/>
          <p:cNvSpPr/>
          <p:nvPr/>
        </p:nvSpPr>
        <p:spPr>
          <a:xfrm>
            <a:off x="923258" y="1302615"/>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`background-color`：设置元素的背景颜色。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示例：`background-color: #ff0000;`</a:t>
            </a:r>
            <a:endParaRPr lang="en-US" sz="1178" dirty="0"/>
          </a:p>
        </p:txBody>
      </p:sp>
      <p:sp>
        <p:nvSpPr>
          <p:cNvPr id="17" name="Text 3"/>
          <p:cNvSpPr/>
          <p:nvPr/>
        </p:nvSpPr>
        <p:spPr>
          <a:xfrm>
            <a:off x="923258" y="1851083"/>
            <a:ext cx="3272537" cy="0"/>
          </a:xfrm>
          <a:prstGeom prst="rect">
            <a:avLst/>
          </a:prstGeom>
          <a:noFill/>
          <a:ln/>
        </p:spPr>
        <p:txBody>
          <a:bodyPr wrap="square" lIns="0" tIns="0" rIns="0" bIns="0" rtlCol="0" anchor="t"/>
          <a:lstStyle/>
          <a:p>
            <a:endParaRPr lang="en-US" dirty="0"/>
          </a:p>
        </p:txBody>
      </p:sp>
      <p:sp>
        <p:nvSpPr>
          <p:cNvPr id="18" name="Text 4"/>
          <p:cNvSpPr/>
          <p:nvPr/>
        </p:nvSpPr>
        <p:spPr>
          <a:xfrm>
            <a:off x="4945371" y="1302615"/>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`background-image`：设置元素的背景图像。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示例：`background-image: url('image.jpg');`</a:t>
            </a:r>
            <a:endParaRPr lang="en-US" sz="1178" dirty="0"/>
          </a:p>
        </p:txBody>
      </p:sp>
      <p:sp>
        <p:nvSpPr>
          <p:cNvPr id="19" name="Text 5"/>
          <p:cNvSpPr/>
          <p:nvPr/>
        </p:nvSpPr>
        <p:spPr>
          <a:xfrm>
            <a:off x="4945371" y="1851083"/>
            <a:ext cx="3272537" cy="0"/>
          </a:xfrm>
          <a:prstGeom prst="rect">
            <a:avLst/>
          </a:prstGeom>
          <a:noFill/>
          <a:ln/>
        </p:spPr>
        <p:txBody>
          <a:bodyPr wrap="square" lIns="0" tIns="0" rIns="0" bIns="0" rtlCol="0" anchor="t"/>
          <a:lstStyle/>
          <a:p>
            <a:endParaRPr lang="en-US" dirty="0"/>
          </a:p>
        </p:txBody>
      </p:sp>
      <p:sp>
        <p:nvSpPr>
          <p:cNvPr id="20" name="Text 6"/>
          <p:cNvSpPr/>
          <p:nvPr/>
        </p:nvSpPr>
        <p:spPr>
          <a:xfrm>
            <a:off x="923258" y="2431546"/>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`background-size`：设置背景图像的尺寸大小。可以使用具体的长度值（如像素）或百分比，也可以使用关键字 `cover` 或 `contain`。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示例：`background-size: cover;`</a:t>
            </a:r>
            <a:endParaRPr lang="en-US" sz="1178" dirty="0"/>
          </a:p>
        </p:txBody>
      </p:sp>
      <p:sp>
        <p:nvSpPr>
          <p:cNvPr id="21" name="Text 7"/>
          <p:cNvSpPr/>
          <p:nvPr/>
        </p:nvSpPr>
        <p:spPr>
          <a:xfrm>
            <a:off x="923258" y="3482784"/>
            <a:ext cx="3272537" cy="0"/>
          </a:xfrm>
          <a:prstGeom prst="rect">
            <a:avLst/>
          </a:prstGeom>
          <a:noFill/>
          <a:ln/>
        </p:spPr>
        <p:txBody>
          <a:bodyPr wrap="square" lIns="0" tIns="0" rIns="0" bIns="0" rtlCol="0" anchor="t"/>
          <a:lstStyle/>
          <a:p>
            <a:endParaRPr lang="en-US" dirty="0"/>
          </a:p>
        </p:txBody>
      </p:sp>
      <p:sp>
        <p:nvSpPr>
          <p:cNvPr id="22" name="Text 8"/>
          <p:cNvSpPr/>
          <p:nvPr/>
        </p:nvSpPr>
        <p:spPr>
          <a:xfrm>
            <a:off x="4945371" y="2431546"/>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`background-repeat`：设置背景图像的重复方式。有四种取值：`repeat`（默认，平铺）、`repeat-x`（水平平铺）、`repeat-y`（垂直平铺）、`no-repeat`（不平铺）。</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示例：`background-repeat: no-repeat;`</a:t>
            </a:r>
            <a:endParaRPr lang="en-US" sz="1178" dirty="0"/>
          </a:p>
        </p:txBody>
      </p:sp>
      <p:sp>
        <p:nvSpPr>
          <p:cNvPr id="23" name="Text 9"/>
          <p:cNvSpPr/>
          <p:nvPr/>
        </p:nvSpPr>
        <p:spPr>
          <a:xfrm>
            <a:off x="4945371" y="3734161"/>
            <a:ext cx="3272537" cy="0"/>
          </a:xfrm>
          <a:prstGeom prst="rect">
            <a:avLst/>
          </a:prstGeom>
          <a:noFill/>
          <a:ln/>
        </p:spPr>
        <p:txBody>
          <a:bodyPr wrap="square" lIns="0" tIns="0" rIns="0" bIns="0" rtlCol="0" anchor="t"/>
          <a:lstStyle/>
          <a:p>
            <a:endParaRPr lang="en-US" dirty="0"/>
          </a:p>
        </p:txBody>
      </p:sp>
      <p:sp>
        <p:nvSpPr>
          <p:cNvPr id="24" name="Text 10"/>
          <p:cNvSpPr/>
          <p:nvPr/>
        </p:nvSpPr>
        <p:spPr>
          <a:xfrm>
            <a:off x="923258" y="4314632"/>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`background-position`：设置背景图像的位置。可以使用具体的长度值（如像素）也可以使用关键字来指定位置，如 `top`、`bottom`、`left`、`right` 或 `center`。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示例：`background-position: center;`</a:t>
            </a:r>
            <a:endParaRPr lang="en-US" sz="1178" dirty="0"/>
          </a:p>
        </p:txBody>
      </p:sp>
      <p:sp>
        <p:nvSpPr>
          <p:cNvPr id="25" name="Text 11"/>
          <p:cNvSpPr/>
          <p:nvPr/>
        </p:nvSpPr>
        <p:spPr>
          <a:xfrm>
            <a:off x="923258" y="5617246"/>
            <a:ext cx="3272537" cy="0"/>
          </a:xfrm>
          <a:prstGeom prst="rect">
            <a:avLst/>
          </a:prstGeom>
          <a:noFill/>
          <a:ln/>
        </p:spPr>
        <p:txBody>
          <a:bodyPr wrap="square" lIns="0" tIns="0" rIns="0" bIns="0" rtlCol="0" anchor="t"/>
          <a:lstStyle/>
          <a:p>
            <a:endParaRPr lang="en-US" dirty="0"/>
          </a:p>
        </p:txBody>
      </p:sp>
      <p:sp>
        <p:nvSpPr>
          <p:cNvPr id="26" name="Text 12"/>
          <p:cNvSpPr/>
          <p:nvPr/>
        </p:nvSpPr>
        <p:spPr>
          <a:xfrm>
            <a:off x="4945371" y="4314632"/>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`background-attachment`：设置背景图像是否随元素内容滚动。有两种取值：`scroll`（默认，随内容滚动）和 `fixed`（固定，不随内容滚动）。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示例：`background-attachment: fixed;`</a:t>
            </a:r>
            <a:endParaRPr lang="en-US" sz="1178" dirty="0"/>
          </a:p>
        </p:txBody>
      </p:sp>
      <p:sp>
        <p:nvSpPr>
          <p:cNvPr id="27" name="Text 13"/>
          <p:cNvSpPr/>
          <p:nvPr/>
        </p:nvSpPr>
        <p:spPr>
          <a:xfrm>
            <a:off x="4945371" y="5365862"/>
            <a:ext cx="3272537" cy="0"/>
          </a:xfrm>
          <a:prstGeom prst="rect">
            <a:avLst/>
          </a:prstGeom>
          <a:noFill/>
          <a:ln/>
        </p:spPr>
        <p:txBody>
          <a:bodyPr wrap="square" lIns="0" tIns="0" rIns="0" bIns="0" rtlCol="0" anchor="t"/>
          <a:lstStyle/>
          <a:p>
            <a:endParaRPr lang="en-US" dirty="0"/>
          </a:p>
        </p:txBody>
      </p:sp>
      <p:sp>
        <p:nvSpPr>
          <p:cNvPr id="28" name="Text 14"/>
          <p:cNvSpPr/>
          <p:nvPr/>
        </p:nvSpPr>
        <p:spPr>
          <a:xfrm>
            <a:off x="923258" y="6197709"/>
            <a:ext cx="3272537" cy="22624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这些属性可以单独使用，也可以使用复合属性 `background` 来同时设置背景相关的属性。复合属性 `background` 允许将这些属性组合在一起，并且它们的顺序可以任意排列。</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示例使用复合属性 `background`：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background: #ff0000 url('image.jpg') no-repeat center / cover fixed;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9" name="Text 15"/>
          <p:cNvSpPr/>
          <p:nvPr/>
        </p:nvSpPr>
        <p:spPr>
          <a:xfrm>
            <a:off x="923258" y="8505854"/>
            <a:ext cx="3272537" cy="0"/>
          </a:xfrm>
          <a:prstGeom prst="rect">
            <a:avLst/>
          </a:prstGeom>
          <a:noFill/>
          <a:ln/>
        </p:spPr>
        <p:txBody>
          <a:bodyPr wrap="square" lIns="0" tIns="0" rIns="0" bIns="0" rtlCol="0" anchor="t"/>
          <a:lstStyle/>
          <a:p>
            <a:endParaRPr lang="en-US" dirty="0"/>
          </a:p>
        </p:txBody>
      </p:sp>
      <p:sp>
        <p:nvSpPr>
          <p:cNvPr id="30" name="Text 16"/>
          <p:cNvSpPr/>
          <p:nvPr/>
        </p:nvSpPr>
        <p:spPr>
          <a:xfrm>
            <a:off x="4945371" y="6197709"/>
            <a:ext cx="3272537" cy="50277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 中的 `background-size` 属性用于设置背景图像的大小。</a:t>
            </a:r>
            <a:endParaRPr lang="en-US" sz="1178" dirty="0"/>
          </a:p>
        </p:txBody>
      </p:sp>
      <p:sp>
        <p:nvSpPr>
          <p:cNvPr id="31" name="Text 17"/>
          <p:cNvSpPr/>
          <p:nvPr/>
        </p:nvSpPr>
        <p:spPr>
          <a:xfrm>
            <a:off x="4945371" y="6746178"/>
            <a:ext cx="3272537" cy="411354"/>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它可以使用两个关键字 `cover` 和 `contain`，以及数字或百分比值来指定具体大小。下面是对这些选项的介绍：</a:t>
            </a:r>
            <a:endParaRPr lang="en-US" sz="997" dirty="0"/>
          </a:p>
        </p:txBody>
      </p:sp>
      <p:sp>
        <p:nvSpPr>
          <p:cNvPr id="32" name="Text 18"/>
          <p:cNvSpPr/>
          <p:nvPr/>
        </p:nvSpPr>
        <p:spPr>
          <a:xfrm>
            <a:off x="923258" y="9086317"/>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ver`：背景图像将被缩放以填充整个背景区域，可能会被裁剪。图像将按比例放大或缩小，以使其宽度或高度至少与背景区域的对应边界相等。这意味着图像的某些部分可能无法显示在背景区域中。如果图像的宽高比与背景区域不同，图像可能会超出背景区域的一侧。</a:t>
            </a:r>
            <a:endParaRPr lang="en-US" sz="1178" dirty="0"/>
          </a:p>
        </p:txBody>
      </p:sp>
      <p:sp>
        <p:nvSpPr>
          <p:cNvPr id="33" name="Text 19"/>
          <p:cNvSpPr/>
          <p:nvPr/>
        </p:nvSpPr>
        <p:spPr>
          <a:xfrm>
            <a:off x="923258" y="10640316"/>
            <a:ext cx="3272537" cy="0"/>
          </a:xfrm>
          <a:prstGeom prst="rect">
            <a:avLst/>
          </a:prstGeom>
          <a:noFill/>
          <a:ln/>
        </p:spPr>
        <p:txBody>
          <a:bodyPr wrap="square" lIns="0" tIns="0" rIns="0" bIns="0" rtlCol="0" anchor="t"/>
          <a:lstStyle/>
          <a:p>
            <a:endParaRPr lang="en-US" dirty="0"/>
          </a:p>
        </p:txBody>
      </p:sp>
      <p:sp>
        <p:nvSpPr>
          <p:cNvPr id="34" name="Text 20"/>
          <p:cNvSpPr/>
          <p:nvPr/>
        </p:nvSpPr>
        <p:spPr>
          <a:xfrm>
            <a:off x="4945371" y="9086317"/>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tain`：背景图像将被缩放以适应背景区域的尺寸，完全显示整个图像，不会被裁剪。图像将按比例缩小，直到宽度或高度至少与背景区域的对应边界相等。这意味着背景区域的某些部分可能会显示背景图像的空白区域。</a:t>
            </a:r>
            <a:endParaRPr lang="en-US" sz="1178" dirty="0"/>
          </a:p>
        </p:txBody>
      </p:sp>
      <p:sp>
        <p:nvSpPr>
          <p:cNvPr id="35" name="Text 21"/>
          <p:cNvSpPr/>
          <p:nvPr/>
        </p:nvSpPr>
        <p:spPr>
          <a:xfrm>
            <a:off x="4945371" y="10388931"/>
            <a:ext cx="3272537" cy="0"/>
          </a:xfrm>
          <a:prstGeom prst="rect">
            <a:avLst/>
          </a:prstGeom>
          <a:noFill/>
          <a:ln/>
        </p:spPr>
        <p:txBody>
          <a:bodyPr wrap="square" lIns="0" tIns="0" rIns="0" bIns="0" rtlCol="0" anchor="t"/>
          <a:lstStyle/>
          <a:p>
            <a:endParaRPr lang="en-US" dirty="0"/>
          </a:p>
        </p:txBody>
      </p:sp>
      <p:sp>
        <p:nvSpPr>
          <p:cNvPr id="36" name="Text 22"/>
          <p:cNvSpPr/>
          <p:nvPr/>
        </p:nvSpPr>
        <p:spPr>
          <a:xfrm>
            <a:off x="923258" y="11220779"/>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除了关键字，还可以使用数字或百分比值来指定具体的大小。这些值定义了图像相对于背景区域的比例。例如，可以使用百分比值如 `50%` 来指定图像相对于背景区域的一半大小。类似地，可以使用像素值如 `200px` 来指定具体的图像大小。</a:t>
            </a:r>
            <a:endParaRPr lang="en-US" sz="1178" dirty="0"/>
          </a:p>
        </p:txBody>
      </p:sp>
      <p:sp>
        <p:nvSpPr>
          <p:cNvPr id="37" name="Text 23"/>
          <p:cNvSpPr/>
          <p:nvPr/>
        </p:nvSpPr>
        <p:spPr>
          <a:xfrm>
            <a:off x="923258" y="12523393"/>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31"/>
            <a:ext cx="538615" cy="182609"/>
          </a:xfrm>
          <a:prstGeom prst="rect">
            <a:avLst/>
          </a:prstGeom>
        </p:spPr>
      </p:pic>
      <p:pic>
        <p:nvPicPr>
          <p:cNvPr id="3" name="Image 1" descr="preencoded.png">    </p:cNvPr>
          <p:cNvPicPr>
            <a:picLocks noChangeAspect="1"/>
          </p:cNvPicPr>
          <p:nvPr/>
        </p:nvPicPr>
        <p:blipFill>
          <a:blip r:embed="rId2"/>
          <a:stretch>
            <a:fillRect/>
          </a:stretch>
        </p:blipFill>
        <p:spPr>
          <a:xfrm>
            <a:off x="4753406" y="2728637"/>
            <a:ext cx="3656466" cy="1905933"/>
          </a:xfrm>
          <a:prstGeom prst="rect">
            <a:avLst/>
          </a:prstGeom>
        </p:spPr>
      </p:pic>
      <p:pic>
        <p:nvPicPr>
          <p:cNvPr id="4" name="Image 2" descr="preencoded.png">    </p:cNvPr>
          <p:cNvPicPr>
            <a:picLocks noChangeAspect="1"/>
          </p:cNvPicPr>
          <p:nvPr/>
        </p:nvPicPr>
        <p:blipFill>
          <a:blip r:embed="rId3"/>
          <a:stretch>
            <a:fillRect/>
          </a:stretch>
        </p:blipFill>
        <p:spPr>
          <a:xfrm>
            <a:off x="731295" y="2728637"/>
            <a:ext cx="3656466" cy="1905933"/>
          </a:xfrm>
          <a:prstGeom prst="rect">
            <a:avLst/>
          </a:prstGeom>
        </p:spPr>
      </p:pic>
      <p:pic>
        <p:nvPicPr>
          <p:cNvPr id="5" name="Image 3" descr="preencoded.png">    </p:cNvPr>
          <p:cNvPicPr>
            <a:picLocks noChangeAspect="1"/>
          </p:cNvPicPr>
          <p:nvPr/>
        </p:nvPicPr>
        <p:blipFill>
          <a:blip r:embed="rId4"/>
          <a:stretch>
            <a:fillRect/>
          </a:stretch>
        </p:blipFill>
        <p:spPr>
          <a:xfrm>
            <a:off x="4753406" y="845558"/>
            <a:ext cx="3656466" cy="1654550"/>
          </a:xfrm>
          <a:prstGeom prst="rect">
            <a:avLst/>
          </a:prstGeom>
        </p:spPr>
      </p:pic>
      <p:pic>
        <p:nvPicPr>
          <p:cNvPr id="6" name="Image 4" descr="preencoded.png">    </p:cNvPr>
          <p:cNvPicPr>
            <a:picLocks noChangeAspect="1"/>
          </p:cNvPicPr>
          <p:nvPr/>
        </p:nvPicPr>
        <p:blipFill>
          <a:blip r:embed="rId5"/>
          <a:stretch>
            <a:fillRect/>
          </a:stretch>
        </p:blipFill>
        <p:spPr>
          <a:xfrm>
            <a:off x="731295" y="845558"/>
            <a:ext cx="3656466" cy="1654550"/>
          </a:xfrm>
          <a:prstGeom prst="rect">
            <a:avLst/>
          </a:prstGeom>
        </p:spPr>
      </p:pic>
      <p:sp>
        <p:nvSpPr>
          <p:cNvPr id="7" name="Text 0"/>
          <p:cNvSpPr/>
          <p:nvPr/>
        </p:nvSpPr>
        <p:spPr>
          <a:xfrm>
            <a:off x="365646" y="228529"/>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使用场景</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005528"/>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内部样式表（Internal Style Sheet）：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使用场景：当只有一个 HTML 页面需要特定的样式，或者样式仅在当前页面使用时。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推荐使用情况：适合用于学习、小型项目、样式的快速调试和原型制作。</a:t>
            </a:r>
            <a:endParaRPr lang="en-US" sz="1178" dirty="0"/>
          </a:p>
        </p:txBody>
      </p:sp>
      <p:sp>
        <p:nvSpPr>
          <p:cNvPr id="10" name="Text 3"/>
          <p:cNvSpPr/>
          <p:nvPr/>
        </p:nvSpPr>
        <p:spPr>
          <a:xfrm>
            <a:off x="923258" y="2308145"/>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005528"/>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外部样式表（External Style Sheet）：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使用场景：当多个 HTML 页面需要共享相同的样式，或者样式需要在多个页面中重复使用时。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推荐使用情况：适合用于工作、大型项目、多页应用程序，可以实现样式的重用和维护。</a:t>
            </a:r>
            <a:endParaRPr lang="en-US" sz="1178" dirty="0"/>
          </a:p>
        </p:txBody>
      </p:sp>
      <p:sp>
        <p:nvSpPr>
          <p:cNvPr id="12" name="Text 5"/>
          <p:cNvSpPr/>
          <p:nvPr/>
        </p:nvSpPr>
        <p:spPr>
          <a:xfrm>
            <a:off x="4945371" y="2308145"/>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2888608"/>
            <a:ext cx="3272537" cy="150829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行内样式（Inline Style）：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使用场景：当某个特定元素需要具有独立的样式，且该样式不会在其他元素中重复使用时。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推荐使用情况：适合用于少量特定元素的样式，或者需要动态生成的样式，例如通过 JavaScript 动态添加样式。</a:t>
            </a:r>
            <a:endParaRPr lang="en-US" sz="1178" dirty="0"/>
          </a:p>
        </p:txBody>
      </p:sp>
      <p:sp>
        <p:nvSpPr>
          <p:cNvPr id="14" name="Text 7"/>
          <p:cNvSpPr/>
          <p:nvPr/>
        </p:nvSpPr>
        <p:spPr>
          <a:xfrm>
            <a:off x="923258" y="4442605"/>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2888608"/>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值得注意的是，为了提高代码的可维护性和可扩展性，通常建议将样式与内容分离，即使用外部样式表。这样可以实现样式的集中管理、复用和快速修改。</a:t>
            </a:r>
            <a:endParaRPr lang="en-US" sz="1178" dirty="0"/>
          </a:p>
        </p:txBody>
      </p:sp>
      <p:sp>
        <p:nvSpPr>
          <p:cNvPr id="16" name="Text 9"/>
          <p:cNvSpPr/>
          <p:nvPr/>
        </p:nvSpPr>
        <p:spPr>
          <a:xfrm>
            <a:off x="4945371" y="393984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36"/>
            <a:ext cx="538615" cy="182613"/>
          </a:xfrm>
          <a:prstGeom prst="rect">
            <a:avLst/>
          </a:prstGeom>
        </p:spPr>
      </p:pic>
      <p:pic>
        <p:nvPicPr>
          <p:cNvPr id="3" name="Image 1" descr="preencoded.png">    </p:cNvPr>
          <p:cNvPicPr>
            <a:picLocks noChangeAspect="1"/>
          </p:cNvPicPr>
          <p:nvPr/>
        </p:nvPicPr>
        <p:blipFill>
          <a:blip r:embed="rId2"/>
          <a:stretch>
            <a:fillRect/>
          </a:stretch>
        </p:blipFill>
        <p:spPr>
          <a:xfrm>
            <a:off x="4753406" y="4204936"/>
            <a:ext cx="1759674" cy="1302621"/>
          </a:xfrm>
          <a:prstGeom prst="rect">
            <a:avLst/>
          </a:prstGeom>
        </p:spPr>
      </p:pic>
      <p:pic>
        <p:nvPicPr>
          <p:cNvPr id="4" name="Image 2" descr="preencoded.png">    </p:cNvPr>
          <p:cNvPicPr>
            <a:picLocks noChangeAspect="1"/>
          </p:cNvPicPr>
          <p:nvPr/>
        </p:nvPicPr>
        <p:blipFill>
          <a:blip r:embed="rId3"/>
          <a:stretch>
            <a:fillRect/>
          </a:stretch>
        </p:blipFill>
        <p:spPr>
          <a:xfrm>
            <a:off x="2628086" y="4204936"/>
            <a:ext cx="1759674" cy="2308147"/>
          </a:xfrm>
          <a:prstGeom prst="rect">
            <a:avLst/>
          </a:prstGeom>
        </p:spPr>
      </p:pic>
      <p:pic>
        <p:nvPicPr>
          <p:cNvPr id="5" name="Image 3" descr="preencoded.png">    </p:cNvPr>
          <p:cNvPicPr>
            <a:picLocks noChangeAspect="1"/>
          </p:cNvPicPr>
          <p:nvPr/>
        </p:nvPicPr>
        <p:blipFill>
          <a:blip r:embed="rId4"/>
          <a:stretch>
            <a:fillRect/>
          </a:stretch>
        </p:blipFill>
        <p:spPr>
          <a:xfrm>
            <a:off x="502765" y="4204936"/>
            <a:ext cx="1759674" cy="1553999"/>
          </a:xfrm>
          <a:prstGeom prst="rect">
            <a:avLst/>
          </a:prstGeom>
        </p:spPr>
      </p:pic>
      <p:pic>
        <p:nvPicPr>
          <p:cNvPr id="6" name="Image 4" descr="preencoded.png">    </p:cNvPr>
          <p:cNvPicPr>
            <a:picLocks noChangeAspect="1"/>
          </p:cNvPicPr>
          <p:nvPr/>
        </p:nvPicPr>
        <p:blipFill>
          <a:blip r:embed="rId5"/>
          <a:stretch>
            <a:fillRect/>
          </a:stretch>
        </p:blipFill>
        <p:spPr>
          <a:xfrm>
            <a:off x="6878726" y="1234053"/>
            <a:ext cx="1759674" cy="2559532"/>
          </a:xfrm>
          <a:prstGeom prst="rect">
            <a:avLst/>
          </a:prstGeom>
        </p:spPr>
      </p:pic>
      <p:pic>
        <p:nvPicPr>
          <p:cNvPr id="7" name="Image 5" descr="preencoded.png">    </p:cNvPr>
          <p:cNvPicPr>
            <a:picLocks noChangeAspect="1"/>
          </p:cNvPicPr>
          <p:nvPr/>
        </p:nvPicPr>
        <p:blipFill>
          <a:blip r:embed="rId6"/>
          <a:stretch>
            <a:fillRect/>
          </a:stretch>
        </p:blipFill>
        <p:spPr>
          <a:xfrm>
            <a:off x="4753406" y="1234053"/>
            <a:ext cx="1759674" cy="1805384"/>
          </a:xfrm>
          <a:prstGeom prst="rect">
            <a:avLst/>
          </a:prstGeom>
        </p:spPr>
      </p:pic>
      <p:pic>
        <p:nvPicPr>
          <p:cNvPr id="8" name="Image 6" descr="preencoded.png">    </p:cNvPr>
          <p:cNvPicPr>
            <a:picLocks noChangeAspect="1"/>
          </p:cNvPicPr>
          <p:nvPr/>
        </p:nvPicPr>
        <p:blipFill>
          <a:blip r:embed="rId7"/>
          <a:stretch>
            <a:fillRect/>
          </a:stretch>
        </p:blipFill>
        <p:spPr>
          <a:xfrm>
            <a:off x="2628086" y="1234053"/>
            <a:ext cx="1759674" cy="2559532"/>
          </a:xfrm>
          <a:prstGeom prst="rect">
            <a:avLst/>
          </a:prstGeom>
        </p:spPr>
      </p:pic>
      <p:pic>
        <p:nvPicPr>
          <p:cNvPr id="9" name="Image 7" descr="preencoded.png">    </p:cNvPr>
          <p:cNvPicPr>
            <a:picLocks noChangeAspect="1"/>
          </p:cNvPicPr>
          <p:nvPr/>
        </p:nvPicPr>
        <p:blipFill>
          <a:blip r:embed="rId8"/>
          <a:stretch>
            <a:fillRect/>
          </a:stretch>
        </p:blipFill>
        <p:spPr>
          <a:xfrm>
            <a:off x="502765" y="1234053"/>
            <a:ext cx="1759674" cy="2056762"/>
          </a:xfrm>
          <a:prstGeom prst="rect">
            <a:avLst/>
          </a:prstGeom>
        </p:spPr>
      </p:pic>
      <p:sp>
        <p:nvSpPr>
          <p:cNvPr id="10"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三种显示模式是指 CSS 中的块级元素、行内元素和行内块元素，它们分别具有不同的布局特性和默认行为。</a:t>
            </a:r>
            <a:endParaRPr lang="en-US" sz="1631" dirty="0"/>
          </a:p>
        </p:txBody>
      </p:sp>
      <p:sp>
        <p:nvSpPr>
          <p:cNvPr id="11"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12" name="Text 2"/>
          <p:cNvSpPr/>
          <p:nvPr/>
        </p:nvSpPr>
        <p:spPr>
          <a:xfrm>
            <a:off x="594176" y="1256907"/>
            <a:ext cx="1668264" cy="201105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块级元素（Block-level Elements）：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特点：独占一行，宽度默认和父元素相同，可以设置宽度、高度、内外边距等属性。</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示例：`&lt;div&gt;`, `&lt;p&gt;`, `&lt;h1&gt;`, `&lt;ul&gt;`</a:t>
            </a:r>
            <a:endParaRPr lang="en-US" sz="1178" dirty="0"/>
          </a:p>
        </p:txBody>
      </p:sp>
      <p:sp>
        <p:nvSpPr>
          <p:cNvPr id="13" name="Text 3"/>
          <p:cNvSpPr/>
          <p:nvPr/>
        </p:nvSpPr>
        <p:spPr>
          <a:xfrm>
            <a:off x="502765" y="3336529"/>
            <a:ext cx="1759674" cy="0"/>
          </a:xfrm>
          <a:prstGeom prst="rect">
            <a:avLst/>
          </a:prstGeom>
          <a:noFill/>
          <a:ln/>
        </p:spPr>
        <p:txBody>
          <a:bodyPr wrap="square" lIns="0" tIns="0" rIns="0" bIns="0" rtlCol="0" anchor="t"/>
          <a:lstStyle/>
          <a:p>
            <a:endParaRPr lang="en-US" dirty="0"/>
          </a:p>
        </p:txBody>
      </p:sp>
      <p:sp>
        <p:nvSpPr>
          <p:cNvPr id="14" name="Text 4"/>
          <p:cNvSpPr/>
          <p:nvPr/>
        </p:nvSpPr>
        <p:spPr>
          <a:xfrm>
            <a:off x="2719498" y="1256907"/>
            <a:ext cx="1668262" cy="251382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行内元素（Inline Elements）：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特点：一行内可以包含多个元素，宽度和高度由内容决定，设置的宽度和高度属性不会生效。</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示例：`&lt;span&gt;`, `&lt;a&gt;`, `&lt;strong&gt;`, `&lt;em&gt;`</a:t>
            </a:r>
            <a:endParaRPr lang="en-US" sz="1178" dirty="0"/>
          </a:p>
        </p:txBody>
      </p:sp>
      <p:sp>
        <p:nvSpPr>
          <p:cNvPr id="15" name="Text 5"/>
          <p:cNvSpPr/>
          <p:nvPr/>
        </p:nvSpPr>
        <p:spPr>
          <a:xfrm>
            <a:off x="2628086" y="3839290"/>
            <a:ext cx="1759674" cy="0"/>
          </a:xfrm>
          <a:prstGeom prst="rect">
            <a:avLst/>
          </a:prstGeom>
          <a:noFill/>
          <a:ln/>
        </p:spPr>
        <p:txBody>
          <a:bodyPr wrap="square" lIns="0" tIns="0" rIns="0" bIns="0" rtlCol="0" anchor="t"/>
          <a:lstStyle/>
          <a:p>
            <a:endParaRPr lang="en-US" dirty="0"/>
          </a:p>
        </p:txBody>
      </p:sp>
      <p:sp>
        <p:nvSpPr>
          <p:cNvPr id="16" name="Text 6"/>
          <p:cNvSpPr/>
          <p:nvPr/>
        </p:nvSpPr>
        <p:spPr>
          <a:xfrm>
            <a:off x="4844818" y="1256907"/>
            <a:ext cx="1668262" cy="175967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行内块元素（Inline-block Elements）：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特点：一行内可以包含多个元素，宽度和高度属性生效，元素默认与其他行内元素对齐，宽度由内容撑开。</a:t>
            </a:r>
            <a:endParaRPr lang="en-US" sz="1178" dirty="0"/>
          </a:p>
        </p:txBody>
      </p:sp>
      <p:sp>
        <p:nvSpPr>
          <p:cNvPr id="17" name="Text 7"/>
          <p:cNvSpPr/>
          <p:nvPr/>
        </p:nvSpPr>
        <p:spPr>
          <a:xfrm>
            <a:off x="4753406" y="3085145"/>
            <a:ext cx="1759674" cy="0"/>
          </a:xfrm>
          <a:prstGeom prst="rect">
            <a:avLst/>
          </a:prstGeom>
          <a:noFill/>
          <a:ln/>
        </p:spPr>
        <p:txBody>
          <a:bodyPr wrap="square" lIns="0" tIns="0" rIns="0" bIns="0" rtlCol="0" anchor="t"/>
          <a:lstStyle/>
          <a:p>
            <a:endParaRPr lang="en-US" dirty="0"/>
          </a:p>
        </p:txBody>
      </p:sp>
      <p:sp>
        <p:nvSpPr>
          <p:cNvPr id="18" name="Text 8"/>
          <p:cNvSpPr/>
          <p:nvPr/>
        </p:nvSpPr>
        <p:spPr>
          <a:xfrm>
            <a:off x="6970138" y="1256907"/>
            <a:ext cx="1668262" cy="251382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示例：`&lt;img&gt;`, `&lt;input&gt;`, `&lt;button&gt;`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转换显示模式使用 CSS 的 `display` 属性来实现，常见的取值包括：</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`display: block;`：将元素设置为块级显示模式，独占一行。</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示例：`&lt;div style="display: block;"&gt;`</a:t>
            </a:r>
            <a:endParaRPr lang="en-US" sz="1178" dirty="0"/>
          </a:p>
        </p:txBody>
      </p:sp>
      <p:sp>
        <p:nvSpPr>
          <p:cNvPr id="19" name="Text 9"/>
          <p:cNvSpPr/>
          <p:nvPr/>
        </p:nvSpPr>
        <p:spPr>
          <a:xfrm>
            <a:off x="6878726" y="3839290"/>
            <a:ext cx="1759674" cy="0"/>
          </a:xfrm>
          <a:prstGeom prst="rect">
            <a:avLst/>
          </a:prstGeom>
          <a:noFill/>
          <a:ln/>
        </p:spPr>
        <p:txBody>
          <a:bodyPr wrap="square" lIns="0" tIns="0" rIns="0" bIns="0" rtlCol="0" anchor="t"/>
          <a:lstStyle/>
          <a:p>
            <a:endParaRPr lang="en-US" dirty="0"/>
          </a:p>
        </p:txBody>
      </p:sp>
      <p:sp>
        <p:nvSpPr>
          <p:cNvPr id="20" name="Text 10"/>
          <p:cNvSpPr/>
          <p:nvPr/>
        </p:nvSpPr>
        <p:spPr>
          <a:xfrm>
            <a:off x="594176" y="4227790"/>
            <a:ext cx="1668264" cy="150829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`display: inline;`：将元素设置为行内显示模式，与其他行内元素在一行内显示。</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示例：`&lt;span style="display: inline;"&gt;`</a:t>
            </a:r>
            <a:endParaRPr lang="en-US" sz="1178" dirty="0"/>
          </a:p>
        </p:txBody>
      </p:sp>
      <p:sp>
        <p:nvSpPr>
          <p:cNvPr id="21" name="Text 11"/>
          <p:cNvSpPr/>
          <p:nvPr/>
        </p:nvSpPr>
        <p:spPr>
          <a:xfrm>
            <a:off x="502765" y="5804635"/>
            <a:ext cx="1759674" cy="0"/>
          </a:xfrm>
          <a:prstGeom prst="rect">
            <a:avLst/>
          </a:prstGeom>
          <a:noFill/>
          <a:ln/>
        </p:spPr>
        <p:txBody>
          <a:bodyPr wrap="square" lIns="0" tIns="0" rIns="0" bIns="0" rtlCol="0" anchor="t"/>
          <a:lstStyle/>
          <a:p>
            <a:endParaRPr lang="en-US" dirty="0"/>
          </a:p>
        </p:txBody>
      </p:sp>
      <p:sp>
        <p:nvSpPr>
          <p:cNvPr id="22" name="Text 12"/>
          <p:cNvSpPr/>
          <p:nvPr/>
        </p:nvSpPr>
        <p:spPr>
          <a:xfrm>
            <a:off x="2719498" y="4227790"/>
            <a:ext cx="1668262" cy="226243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`display: inline-block;`：将元素设置为行内块显示模式，与其他行内元素在一行内显示，且可以设置宽度、高度等属性。</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示例：`&lt;img style="display: inline-block;"&gt;`</a:t>
            </a:r>
            <a:endParaRPr lang="en-US" sz="1178" dirty="0"/>
          </a:p>
        </p:txBody>
      </p:sp>
      <p:sp>
        <p:nvSpPr>
          <p:cNvPr id="23" name="Text 13"/>
          <p:cNvSpPr/>
          <p:nvPr/>
        </p:nvSpPr>
        <p:spPr>
          <a:xfrm>
            <a:off x="2628086" y="6558781"/>
            <a:ext cx="1759674" cy="0"/>
          </a:xfrm>
          <a:prstGeom prst="rect">
            <a:avLst/>
          </a:prstGeom>
          <a:noFill/>
          <a:ln/>
        </p:spPr>
        <p:txBody>
          <a:bodyPr wrap="square" lIns="0" tIns="0" rIns="0" bIns="0" rtlCol="0" anchor="t"/>
          <a:lstStyle/>
          <a:p>
            <a:endParaRPr lang="en-US" dirty="0"/>
          </a:p>
        </p:txBody>
      </p:sp>
      <p:sp>
        <p:nvSpPr>
          <p:cNvPr id="24" name="Text 14"/>
          <p:cNvSpPr/>
          <p:nvPr/>
        </p:nvSpPr>
        <p:spPr>
          <a:xfrm>
            <a:off x="4844818" y="4227790"/>
            <a:ext cx="1668262" cy="125691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通过调整 `display` 属性，我们可以灵活地改变元素的显示模式，实现不同的布局效果和排列方式。</a:t>
            </a:r>
            <a:endParaRPr lang="en-US" sz="1178" dirty="0"/>
          </a:p>
        </p:txBody>
      </p:sp>
      <p:sp>
        <p:nvSpPr>
          <p:cNvPr id="25" name="Text 15"/>
          <p:cNvSpPr/>
          <p:nvPr/>
        </p:nvSpPr>
        <p:spPr>
          <a:xfrm>
            <a:off x="4753406" y="5553259"/>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36"/>
            <a:ext cx="538615" cy="182613"/>
          </a:xfrm>
          <a:prstGeom prst="rect">
            <a:avLst/>
          </a:prstGeom>
        </p:spPr>
      </p:pic>
      <p:pic>
        <p:nvPicPr>
          <p:cNvPr id="3" name="Image 1" descr="preencoded.png">    </p:cNvPr>
          <p:cNvPicPr>
            <a:picLocks noChangeAspect="1"/>
          </p:cNvPicPr>
          <p:nvPr/>
        </p:nvPicPr>
        <p:blipFill>
          <a:blip r:embed="rId2"/>
          <a:stretch>
            <a:fillRect/>
          </a:stretch>
        </p:blipFill>
        <p:spPr>
          <a:xfrm>
            <a:off x="1062662" y="4936237"/>
            <a:ext cx="639881" cy="639876"/>
          </a:xfrm>
          <a:prstGeom prst="rect">
            <a:avLst/>
          </a:prstGeom>
        </p:spPr>
      </p:pic>
      <p:pic>
        <p:nvPicPr>
          <p:cNvPr id="4" name="Image 2" descr="preencoded.png">    </p:cNvPr>
          <p:cNvPicPr>
            <a:picLocks noChangeAspect="1"/>
          </p:cNvPicPr>
          <p:nvPr/>
        </p:nvPicPr>
        <p:blipFill>
          <a:blip r:embed="rId3"/>
          <a:stretch>
            <a:fillRect/>
          </a:stretch>
        </p:blipFill>
        <p:spPr>
          <a:xfrm>
            <a:off x="7438622" y="1234053"/>
            <a:ext cx="639881" cy="639883"/>
          </a:xfrm>
          <a:prstGeom prst="rect">
            <a:avLst/>
          </a:prstGeom>
        </p:spPr>
      </p:pic>
      <p:pic>
        <p:nvPicPr>
          <p:cNvPr id="5" name="Image 3" descr="preencoded.png">    </p:cNvPr>
          <p:cNvPicPr>
            <a:picLocks noChangeAspect="1"/>
          </p:cNvPicPr>
          <p:nvPr/>
        </p:nvPicPr>
        <p:blipFill>
          <a:blip r:embed="rId4"/>
          <a:stretch>
            <a:fillRect/>
          </a:stretch>
        </p:blipFill>
        <p:spPr>
          <a:xfrm>
            <a:off x="5313302" y="1234053"/>
            <a:ext cx="639881" cy="639883"/>
          </a:xfrm>
          <a:prstGeom prst="rect">
            <a:avLst/>
          </a:prstGeom>
        </p:spPr>
      </p:pic>
      <p:pic>
        <p:nvPicPr>
          <p:cNvPr id="6" name="Image 4" descr="preencoded.png">    </p:cNvPr>
          <p:cNvPicPr>
            <a:picLocks noChangeAspect="1"/>
          </p:cNvPicPr>
          <p:nvPr/>
        </p:nvPicPr>
        <p:blipFill>
          <a:blip r:embed="rId5"/>
          <a:stretch>
            <a:fillRect/>
          </a:stretch>
        </p:blipFill>
        <p:spPr>
          <a:xfrm>
            <a:off x="3187982" y="1234053"/>
            <a:ext cx="639881" cy="639883"/>
          </a:xfrm>
          <a:prstGeom prst="rect">
            <a:avLst/>
          </a:prstGeom>
        </p:spPr>
      </p:pic>
      <p:pic>
        <p:nvPicPr>
          <p:cNvPr id="7" name="Image 5" descr="preencoded.png">    </p:cNvPr>
          <p:cNvPicPr>
            <a:picLocks noChangeAspect="1"/>
          </p:cNvPicPr>
          <p:nvPr/>
        </p:nvPicPr>
        <p:blipFill>
          <a:blip r:embed="rId6"/>
          <a:stretch>
            <a:fillRect/>
          </a:stretch>
        </p:blipFill>
        <p:spPr>
          <a:xfrm>
            <a:off x="1062662" y="1234053"/>
            <a:ext cx="639881" cy="639883"/>
          </a:xfrm>
          <a:prstGeom prst="rect">
            <a:avLst/>
          </a:prstGeom>
        </p:spPr>
      </p:pic>
      <p:sp>
        <p:nvSpPr>
          <p:cNvPr id="8"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盒子模型是描述 HTML 元素在页面布局中所占空间的一种模型。它将元素看作是一个矩形的盒子，由内容区域、内边距、边框和外边距组成。以下是盒子模型的各个部分：</a:t>
            </a:r>
            <a:endParaRPr lang="en-US" sz="1631" dirty="0"/>
          </a:p>
        </p:txBody>
      </p:sp>
      <p:sp>
        <p:nvSpPr>
          <p:cNvPr id="9"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10" name="Text 2"/>
          <p:cNvSpPr/>
          <p:nvPr/>
        </p:nvSpPr>
        <p:spPr>
          <a:xfrm>
            <a:off x="502765" y="1965353"/>
            <a:ext cx="1759674" cy="150828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内容区域（Content Area）：表示元素的实际内容，包括文本、图像或其他子元素。它的大小由 `width` 和 `height` 属性决定。</a:t>
            </a:r>
            <a:endParaRPr lang="en-US" sz="1178" dirty="0"/>
          </a:p>
        </p:txBody>
      </p:sp>
      <p:sp>
        <p:nvSpPr>
          <p:cNvPr id="11" name="Text 3"/>
          <p:cNvSpPr/>
          <p:nvPr/>
        </p:nvSpPr>
        <p:spPr>
          <a:xfrm>
            <a:off x="502765" y="3565060"/>
            <a:ext cx="1759674" cy="0"/>
          </a:xfrm>
          <a:prstGeom prst="rect">
            <a:avLst/>
          </a:prstGeom>
          <a:noFill/>
          <a:ln/>
        </p:spPr>
        <p:txBody>
          <a:bodyPr wrap="square" lIns="0" tIns="0" rIns="0" bIns="0" rtlCol="0" anchor="t"/>
          <a:lstStyle/>
          <a:p>
            <a:endParaRPr lang="en-US" dirty="0"/>
          </a:p>
        </p:txBody>
      </p:sp>
      <p:sp>
        <p:nvSpPr>
          <p:cNvPr id="12" name="Text 4"/>
          <p:cNvSpPr/>
          <p:nvPr/>
        </p:nvSpPr>
        <p:spPr>
          <a:xfrm>
            <a:off x="2628086" y="1965353"/>
            <a:ext cx="1759674" cy="251382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内边距（Padding）：位于内容区域和边框之间，用于控制内容与边框之间的空间。可以使用 `padding` 属性设置内边距，该属性可以接受一个值、两个值（垂直和水平方向）、三个值（上、水平、下）或四个值（顺时针方向：上、右、下、左）。</a:t>
            </a:r>
            <a:endParaRPr lang="en-US" sz="1178" dirty="0"/>
          </a:p>
        </p:txBody>
      </p:sp>
      <p:sp>
        <p:nvSpPr>
          <p:cNvPr id="13" name="Text 5"/>
          <p:cNvSpPr/>
          <p:nvPr/>
        </p:nvSpPr>
        <p:spPr>
          <a:xfrm>
            <a:off x="2628086" y="4570582"/>
            <a:ext cx="1759674" cy="0"/>
          </a:xfrm>
          <a:prstGeom prst="rect">
            <a:avLst/>
          </a:prstGeom>
          <a:noFill/>
          <a:ln/>
        </p:spPr>
        <p:txBody>
          <a:bodyPr wrap="square" lIns="0" tIns="0" rIns="0" bIns="0" rtlCol="0" anchor="t"/>
          <a:lstStyle/>
          <a:p>
            <a:endParaRPr lang="en-US" dirty="0"/>
          </a:p>
        </p:txBody>
      </p:sp>
      <p:sp>
        <p:nvSpPr>
          <p:cNvPr id="14" name="Text 6"/>
          <p:cNvSpPr/>
          <p:nvPr/>
        </p:nvSpPr>
        <p:spPr>
          <a:xfrm>
            <a:off x="4753406" y="1965353"/>
            <a:ext cx="1759674" cy="226243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边框线（Border）：位于内边距之外，用于围绕内容和内边距提供可视化边界。可以使用 `border` 属性设置边框的样式、宽度和颜色。常见的边框线样式有 `solid`（实线）、`dashed`（虚线）和 `dotted`（点线）。边框也有四个方向。</a:t>
            </a:r>
            <a:endParaRPr lang="en-US" sz="1178" dirty="0"/>
          </a:p>
        </p:txBody>
      </p:sp>
      <p:sp>
        <p:nvSpPr>
          <p:cNvPr id="15" name="Text 7"/>
          <p:cNvSpPr/>
          <p:nvPr/>
        </p:nvSpPr>
        <p:spPr>
          <a:xfrm>
            <a:off x="4753406" y="4319198"/>
            <a:ext cx="1759674" cy="0"/>
          </a:xfrm>
          <a:prstGeom prst="rect">
            <a:avLst/>
          </a:prstGeom>
          <a:noFill/>
          <a:ln/>
        </p:spPr>
        <p:txBody>
          <a:bodyPr wrap="square" lIns="0" tIns="0" rIns="0" bIns="0" rtlCol="0" anchor="t"/>
          <a:lstStyle/>
          <a:p>
            <a:endParaRPr lang="en-US" dirty="0"/>
          </a:p>
        </p:txBody>
      </p:sp>
      <p:sp>
        <p:nvSpPr>
          <p:cNvPr id="16" name="Text 8"/>
          <p:cNvSpPr/>
          <p:nvPr/>
        </p:nvSpPr>
        <p:spPr>
          <a:xfrm>
            <a:off x="6878726" y="1965353"/>
            <a:ext cx="1759674" cy="150828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外边距（Margin）：位于边框之外，用于控制元素与其他元素之间的空间。可以使用 `margin` 属性设置外边距，该属性可以接受与内边距相同的多值写法。</a:t>
            </a:r>
            <a:endParaRPr lang="en-US" sz="1178" dirty="0"/>
          </a:p>
        </p:txBody>
      </p:sp>
      <p:sp>
        <p:nvSpPr>
          <p:cNvPr id="17" name="Text 9"/>
          <p:cNvSpPr/>
          <p:nvPr/>
        </p:nvSpPr>
        <p:spPr>
          <a:xfrm>
            <a:off x="6878726" y="3565060"/>
            <a:ext cx="1759674" cy="0"/>
          </a:xfrm>
          <a:prstGeom prst="rect">
            <a:avLst/>
          </a:prstGeom>
          <a:noFill/>
          <a:ln/>
        </p:spPr>
        <p:txBody>
          <a:bodyPr wrap="square" lIns="0" tIns="0" rIns="0" bIns="0" rtlCol="0" anchor="t"/>
          <a:lstStyle/>
          <a:p>
            <a:endParaRPr lang="en-US" dirty="0"/>
          </a:p>
        </p:txBody>
      </p:sp>
      <p:sp>
        <p:nvSpPr>
          <p:cNvPr id="18" name="Text 10"/>
          <p:cNvSpPr/>
          <p:nvPr/>
        </p:nvSpPr>
        <p:spPr>
          <a:xfrm>
            <a:off x="502765" y="5667520"/>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通过调整这些属性的值，可以精确地控制元素的大小、内部间距、边框样式和元素之间的间距，从而实现灵活的布局和样式设计。</a:t>
            </a:r>
            <a:endParaRPr lang="en-US" sz="1178" dirty="0"/>
          </a:p>
        </p:txBody>
      </p:sp>
      <p:sp>
        <p:nvSpPr>
          <p:cNvPr id="19" name="Text 11"/>
          <p:cNvSpPr/>
          <p:nvPr/>
        </p:nvSpPr>
        <p:spPr>
          <a:xfrm>
            <a:off x="502765" y="7015851"/>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27"/>
            <a:ext cx="538615" cy="182613"/>
          </a:xfrm>
          <a:prstGeom prst="rect">
            <a:avLst/>
          </a:prstGeom>
        </p:spPr>
      </p:pic>
      <p:pic>
        <p:nvPicPr>
          <p:cNvPr id="3" name="Image 1" descr="preencoded.png">    </p:cNvPr>
          <p:cNvPicPr>
            <a:picLocks noChangeAspect="1"/>
          </p:cNvPicPr>
          <p:nvPr/>
        </p:nvPicPr>
        <p:blipFill>
          <a:blip r:embed="rId2"/>
          <a:stretch>
            <a:fillRect/>
          </a:stretch>
        </p:blipFill>
        <p:spPr>
          <a:xfrm>
            <a:off x="4753406" y="4739691"/>
            <a:ext cx="3656466" cy="4419752"/>
          </a:xfrm>
          <a:prstGeom prst="rect">
            <a:avLst/>
          </a:prstGeom>
        </p:spPr>
      </p:pic>
      <p:pic>
        <p:nvPicPr>
          <p:cNvPr id="4" name="Image 2" descr="preencoded.png">    </p:cNvPr>
          <p:cNvPicPr>
            <a:picLocks noChangeAspect="1"/>
          </p:cNvPicPr>
          <p:nvPr/>
        </p:nvPicPr>
        <p:blipFill>
          <a:blip r:embed="rId3"/>
          <a:stretch>
            <a:fillRect/>
          </a:stretch>
        </p:blipFill>
        <p:spPr>
          <a:xfrm>
            <a:off x="731295" y="4739691"/>
            <a:ext cx="3656466" cy="4419752"/>
          </a:xfrm>
          <a:prstGeom prst="rect">
            <a:avLst/>
          </a:prstGeom>
        </p:spPr>
      </p:pic>
      <p:pic>
        <p:nvPicPr>
          <p:cNvPr id="5" name="Image 3" descr="preencoded.png">    </p:cNvPr>
          <p:cNvPicPr>
            <a:picLocks noChangeAspect="1"/>
          </p:cNvPicPr>
          <p:nvPr/>
        </p:nvPicPr>
        <p:blipFill>
          <a:blip r:embed="rId4"/>
          <a:stretch>
            <a:fillRect/>
          </a:stretch>
        </p:blipFill>
        <p:spPr>
          <a:xfrm>
            <a:off x="4753406" y="845570"/>
            <a:ext cx="3656466" cy="3665597"/>
          </a:xfrm>
          <a:prstGeom prst="rect">
            <a:avLst/>
          </a:prstGeom>
        </p:spPr>
      </p:pic>
      <p:pic>
        <p:nvPicPr>
          <p:cNvPr id="6" name="Image 4" descr="preencoded.png">    </p:cNvPr>
          <p:cNvPicPr>
            <a:picLocks noChangeAspect="1"/>
          </p:cNvPicPr>
          <p:nvPr/>
        </p:nvPicPr>
        <p:blipFill>
          <a:blip r:embed="rId5"/>
          <a:stretch>
            <a:fillRect/>
          </a:stretch>
        </p:blipFill>
        <p:spPr>
          <a:xfrm>
            <a:off x="731295" y="845570"/>
            <a:ext cx="3656466" cy="3665597"/>
          </a:xfrm>
          <a:prstGeom prst="rect">
            <a:avLst/>
          </a:prstGeom>
        </p:spPr>
      </p:pic>
      <p:sp>
        <p:nvSpPr>
          <p:cNvPr id="7" name="Text 0"/>
          <p:cNvSpPr/>
          <p:nvPr/>
        </p:nvSpPr>
        <p:spPr>
          <a:xfrm>
            <a:off x="365646" y="228531"/>
            <a:ext cx="8409873" cy="29708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盒子尺寸由内容尺寸、内边距尺寸和边框尺寸组成。</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005530"/>
            <a:ext cx="3272537" cy="75415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假设已知内边距 `padding` 为 20 像素，边框 `border` 为 5 像素，并且希望盒子的固定高度和宽度为 500 像素。</a:t>
            </a:r>
            <a:endParaRPr lang="en-US" sz="1178" dirty="0"/>
          </a:p>
        </p:txBody>
      </p:sp>
      <p:sp>
        <p:nvSpPr>
          <p:cNvPr id="10" name="Text 3"/>
          <p:cNvSpPr/>
          <p:nvPr/>
        </p:nvSpPr>
        <p:spPr>
          <a:xfrm>
            <a:off x="923258" y="1805384"/>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005530"/>
            <a:ext cx="3272537" cy="326797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方案1：手动计算</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可以通过手动计算将盒子的高度和宽度设置为减去内边距和边框后的值。根据上述情况，盒子的实际高度和宽度应为 500 - 2*20 - 2*5 = 450 像素。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div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width: 450px;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height: 450px;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padding: 20px;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border: 5px solid;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5"/>
          <p:cNvSpPr/>
          <p:nvPr/>
        </p:nvSpPr>
        <p:spPr>
          <a:xfrm>
            <a:off x="4945371" y="4319198"/>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4899669"/>
            <a:ext cx="3272537" cy="402211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方案2：使用 `box-sizing: border-box`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另一种解决方法是使用 `box-sizing` 属性，将其值设置为 `border-box`。这个属性告诉浏览器将盒子的尺寸计算方式包括内边距和边框，使得盒子的宽度和高度设置为固定值时，内容区域的尺寸会自动调整以适应。</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div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width: 500px;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height: 500px;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padding: 20px;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border: 5px solid;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box-sizing: border-box;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4" name="Text 7"/>
          <p:cNvSpPr/>
          <p:nvPr/>
        </p:nvSpPr>
        <p:spPr>
          <a:xfrm>
            <a:off x="923258" y="8967481"/>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4899669"/>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通过使用 `box-sizing: border-box`，你可以将盒子的宽度和高度设置为固定值，并且内容区域的尺寸会自动调整以适应。这样，你不需要手动计算内边距和边框的影响，更方便地控制盒子的尺寸。</a:t>
            </a:r>
            <a:endParaRPr lang="en-US" sz="1178" dirty="0"/>
          </a:p>
        </p:txBody>
      </p:sp>
      <p:sp>
        <p:nvSpPr>
          <p:cNvPr id="16" name="Text 9"/>
          <p:cNvSpPr/>
          <p:nvPr/>
        </p:nvSpPr>
        <p:spPr>
          <a:xfrm>
            <a:off x="4945371" y="5950907"/>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36"/>
            <a:ext cx="538615" cy="182613"/>
          </a:xfrm>
          <a:prstGeom prst="rect">
            <a:avLst/>
          </a:prstGeom>
        </p:spPr>
      </p:pic>
      <p:pic>
        <p:nvPicPr>
          <p:cNvPr id="3" name="Image 1" descr="preencoded.png">    </p:cNvPr>
          <p:cNvPicPr>
            <a:picLocks noChangeAspect="1"/>
          </p:cNvPicPr>
          <p:nvPr/>
        </p:nvPicPr>
        <p:blipFill>
          <a:blip r:embed="rId2"/>
          <a:stretch>
            <a:fillRect/>
          </a:stretch>
        </p:blipFill>
        <p:spPr>
          <a:xfrm>
            <a:off x="7438622" y="1588276"/>
            <a:ext cx="639881" cy="639876"/>
          </a:xfrm>
          <a:prstGeom prst="rect">
            <a:avLst/>
          </a:prstGeom>
        </p:spPr>
      </p:pic>
      <p:pic>
        <p:nvPicPr>
          <p:cNvPr id="4" name="Image 2" descr="preencoded.png">    </p:cNvPr>
          <p:cNvPicPr>
            <a:picLocks noChangeAspect="1"/>
          </p:cNvPicPr>
          <p:nvPr/>
        </p:nvPicPr>
        <p:blipFill>
          <a:blip r:embed="rId3"/>
          <a:stretch>
            <a:fillRect/>
          </a:stretch>
        </p:blipFill>
        <p:spPr>
          <a:xfrm>
            <a:off x="5313302" y="1588276"/>
            <a:ext cx="639881" cy="639876"/>
          </a:xfrm>
          <a:prstGeom prst="rect">
            <a:avLst/>
          </a:prstGeom>
        </p:spPr>
      </p:pic>
      <p:pic>
        <p:nvPicPr>
          <p:cNvPr id="5" name="Image 3" descr="preencoded.png">    </p:cNvPr>
          <p:cNvPicPr>
            <a:picLocks noChangeAspect="1"/>
          </p:cNvPicPr>
          <p:nvPr/>
        </p:nvPicPr>
        <p:blipFill>
          <a:blip r:embed="rId4"/>
          <a:stretch>
            <a:fillRect/>
          </a:stretch>
        </p:blipFill>
        <p:spPr>
          <a:xfrm>
            <a:off x="3187982" y="1588276"/>
            <a:ext cx="639881" cy="639876"/>
          </a:xfrm>
          <a:prstGeom prst="rect">
            <a:avLst/>
          </a:prstGeom>
        </p:spPr>
      </p:pic>
      <p:pic>
        <p:nvPicPr>
          <p:cNvPr id="6" name="Image 4" descr="preencoded.png">    </p:cNvPr>
          <p:cNvPicPr>
            <a:picLocks noChangeAspect="1"/>
          </p:cNvPicPr>
          <p:nvPr/>
        </p:nvPicPr>
        <p:blipFill>
          <a:blip r:embed="rId5"/>
          <a:stretch>
            <a:fillRect/>
          </a:stretch>
        </p:blipFill>
        <p:spPr>
          <a:xfrm>
            <a:off x="1062662" y="1588276"/>
            <a:ext cx="639881" cy="639876"/>
          </a:xfrm>
          <a:prstGeom prst="rect">
            <a:avLst/>
          </a:prstGeom>
        </p:spPr>
      </p:pic>
      <p:sp>
        <p:nvSpPr>
          <p:cNvPr id="7" name="Text 0"/>
          <p:cNvSpPr/>
          <p:nvPr/>
        </p:nvSpPr>
        <p:spPr>
          <a:xfrm>
            <a:off x="365646" y="228522"/>
            <a:ext cx="8409873" cy="29708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`overflow` 属性用于控制溢出元素的显示方式。它有以下四个属性值：</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502765" y="2319568"/>
            <a:ext cx="1759674"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`overflow: visible;`（默认值）：元素内容超出容器时会显示在容器外部，并且不会裁剪或隐藏任何内容。</a:t>
            </a:r>
            <a:endParaRPr lang="en-US" sz="1178" dirty="0"/>
          </a:p>
        </p:txBody>
      </p:sp>
      <p:sp>
        <p:nvSpPr>
          <p:cNvPr id="10" name="Text 3"/>
          <p:cNvSpPr/>
          <p:nvPr/>
        </p:nvSpPr>
        <p:spPr>
          <a:xfrm>
            <a:off x="502765" y="3416514"/>
            <a:ext cx="1759674" cy="0"/>
          </a:xfrm>
          <a:prstGeom prst="rect">
            <a:avLst/>
          </a:prstGeom>
          <a:noFill/>
          <a:ln/>
        </p:spPr>
        <p:txBody>
          <a:bodyPr wrap="square" lIns="0" tIns="0" rIns="0" bIns="0" rtlCol="0" anchor="t"/>
          <a:lstStyle/>
          <a:p>
            <a:endParaRPr lang="en-US" dirty="0"/>
          </a:p>
        </p:txBody>
      </p:sp>
      <p:sp>
        <p:nvSpPr>
          <p:cNvPr id="11" name="Text 4"/>
          <p:cNvSpPr/>
          <p:nvPr/>
        </p:nvSpPr>
        <p:spPr>
          <a:xfrm>
            <a:off x="2628086" y="2319568"/>
            <a:ext cx="1759674" cy="754154"/>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`overflow: hidden;`：元素内容超出容器时会被裁剪，并且超出部分将不可见。</a:t>
            </a:r>
            <a:endParaRPr lang="en-US" sz="1178" dirty="0"/>
          </a:p>
        </p:txBody>
      </p:sp>
      <p:sp>
        <p:nvSpPr>
          <p:cNvPr id="12" name="Text 5"/>
          <p:cNvSpPr/>
          <p:nvPr/>
        </p:nvSpPr>
        <p:spPr>
          <a:xfrm>
            <a:off x="2628086" y="3165129"/>
            <a:ext cx="1759674" cy="0"/>
          </a:xfrm>
          <a:prstGeom prst="rect">
            <a:avLst/>
          </a:prstGeom>
          <a:noFill/>
          <a:ln/>
        </p:spPr>
        <p:txBody>
          <a:bodyPr wrap="square" lIns="0" tIns="0" rIns="0" bIns="0" rtlCol="0" anchor="t"/>
          <a:lstStyle/>
          <a:p>
            <a:endParaRPr lang="en-US" dirty="0"/>
          </a:p>
        </p:txBody>
      </p:sp>
      <p:sp>
        <p:nvSpPr>
          <p:cNvPr id="13" name="Text 6"/>
          <p:cNvSpPr/>
          <p:nvPr/>
        </p:nvSpPr>
        <p:spPr>
          <a:xfrm>
            <a:off x="4753406" y="2319568"/>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`overflow: scroll;`：无论元素内容是否超出容器，都会显示滚动条，即使内容没有溢出。如果内容未溢出，滚动条将处于禁用状态。</a:t>
            </a:r>
            <a:endParaRPr lang="en-US" sz="1178" dirty="0"/>
          </a:p>
        </p:txBody>
      </p:sp>
      <p:sp>
        <p:nvSpPr>
          <p:cNvPr id="14" name="Text 7"/>
          <p:cNvSpPr/>
          <p:nvPr/>
        </p:nvSpPr>
        <p:spPr>
          <a:xfrm>
            <a:off x="4753406" y="3667882"/>
            <a:ext cx="1759674" cy="0"/>
          </a:xfrm>
          <a:prstGeom prst="rect">
            <a:avLst/>
          </a:prstGeom>
          <a:noFill/>
          <a:ln/>
        </p:spPr>
        <p:txBody>
          <a:bodyPr wrap="square" lIns="0" tIns="0" rIns="0" bIns="0" rtlCol="0" anchor="t"/>
          <a:lstStyle/>
          <a:p>
            <a:endParaRPr lang="en-US" dirty="0"/>
          </a:p>
        </p:txBody>
      </p:sp>
      <p:sp>
        <p:nvSpPr>
          <p:cNvPr id="15" name="Text 8"/>
          <p:cNvSpPr/>
          <p:nvPr/>
        </p:nvSpPr>
        <p:spPr>
          <a:xfrm>
            <a:off x="6878726" y="2319568"/>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`overflow: auto;`：自动选择显示滚动条。如果内容溢出容器，会显示滚动条以便滚动查看内容；如果内容未溢出，则不会显示滚动条。</a:t>
            </a:r>
            <a:endParaRPr lang="en-US" sz="1178" dirty="0"/>
          </a:p>
        </p:txBody>
      </p:sp>
      <p:sp>
        <p:nvSpPr>
          <p:cNvPr id="16" name="Text 9"/>
          <p:cNvSpPr/>
          <p:nvPr/>
        </p:nvSpPr>
        <p:spPr>
          <a:xfrm>
            <a:off x="6878726" y="3667882"/>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36"/>
            <a:ext cx="538615" cy="182613"/>
          </a:xfrm>
          <a:prstGeom prst="rect">
            <a:avLst/>
          </a:prstGeom>
        </p:spPr>
      </p:pic>
      <p:pic>
        <p:nvPicPr>
          <p:cNvPr id="3" name="Image 1" descr="preencoded.png">    </p:cNvPr>
          <p:cNvPicPr>
            <a:picLocks noChangeAspect="1"/>
          </p:cNvPicPr>
          <p:nvPr/>
        </p:nvPicPr>
        <p:blipFill>
          <a:blip r:embed="rId2"/>
          <a:stretch>
            <a:fillRect/>
          </a:stretch>
        </p:blipFill>
        <p:spPr>
          <a:xfrm>
            <a:off x="1062662" y="6581635"/>
            <a:ext cx="639881" cy="639890"/>
          </a:xfrm>
          <a:prstGeom prst="rect">
            <a:avLst/>
          </a:prstGeom>
        </p:spPr>
      </p:pic>
      <p:pic>
        <p:nvPicPr>
          <p:cNvPr id="4" name="Image 2" descr="preencoded.png">    </p:cNvPr>
          <p:cNvPicPr>
            <a:picLocks noChangeAspect="1"/>
          </p:cNvPicPr>
          <p:nvPr/>
        </p:nvPicPr>
        <p:blipFill>
          <a:blip r:embed="rId3"/>
          <a:stretch>
            <a:fillRect/>
          </a:stretch>
        </p:blipFill>
        <p:spPr>
          <a:xfrm>
            <a:off x="7438622" y="3382220"/>
            <a:ext cx="639881" cy="639890"/>
          </a:xfrm>
          <a:prstGeom prst="rect">
            <a:avLst/>
          </a:prstGeom>
        </p:spPr>
      </p:pic>
      <p:pic>
        <p:nvPicPr>
          <p:cNvPr id="5" name="Image 3" descr="preencoded.png">    </p:cNvPr>
          <p:cNvPicPr>
            <a:picLocks noChangeAspect="1"/>
          </p:cNvPicPr>
          <p:nvPr/>
        </p:nvPicPr>
        <p:blipFill>
          <a:blip r:embed="rId4"/>
          <a:stretch>
            <a:fillRect/>
          </a:stretch>
        </p:blipFill>
        <p:spPr>
          <a:xfrm>
            <a:off x="5313302" y="3382220"/>
            <a:ext cx="639881" cy="639890"/>
          </a:xfrm>
          <a:prstGeom prst="rect">
            <a:avLst/>
          </a:prstGeom>
        </p:spPr>
      </p:pic>
      <p:pic>
        <p:nvPicPr>
          <p:cNvPr id="6" name="Image 4" descr="preencoded.png">    </p:cNvPr>
          <p:cNvPicPr>
            <a:picLocks noChangeAspect="1"/>
          </p:cNvPicPr>
          <p:nvPr/>
        </p:nvPicPr>
        <p:blipFill>
          <a:blip r:embed="rId5"/>
          <a:stretch>
            <a:fillRect/>
          </a:stretch>
        </p:blipFill>
        <p:spPr>
          <a:xfrm>
            <a:off x="3187982" y="3382220"/>
            <a:ext cx="639881" cy="639890"/>
          </a:xfrm>
          <a:prstGeom prst="rect">
            <a:avLst/>
          </a:prstGeom>
        </p:spPr>
      </p:pic>
      <p:pic>
        <p:nvPicPr>
          <p:cNvPr id="7" name="Image 5" descr="preencoded.png">    </p:cNvPr>
          <p:cNvPicPr>
            <a:picLocks noChangeAspect="1"/>
          </p:cNvPicPr>
          <p:nvPr/>
        </p:nvPicPr>
        <p:blipFill>
          <a:blip r:embed="rId6"/>
          <a:stretch>
            <a:fillRect/>
          </a:stretch>
        </p:blipFill>
        <p:spPr>
          <a:xfrm>
            <a:off x="1062662" y="3382220"/>
            <a:ext cx="639881" cy="639890"/>
          </a:xfrm>
          <a:prstGeom prst="rect">
            <a:avLst/>
          </a:prstGeom>
        </p:spPr>
      </p:pic>
      <p:pic>
        <p:nvPicPr>
          <p:cNvPr id="8" name="Image 6" descr="preencoded.png">    </p:cNvPr>
          <p:cNvPicPr>
            <a:picLocks noChangeAspect="1"/>
          </p:cNvPicPr>
          <p:nvPr/>
        </p:nvPicPr>
        <p:blipFill>
          <a:blip r:embed="rId7"/>
          <a:stretch>
            <a:fillRect/>
          </a:stretch>
        </p:blipFill>
        <p:spPr>
          <a:xfrm>
            <a:off x="7438622" y="936969"/>
            <a:ext cx="639881" cy="639876"/>
          </a:xfrm>
          <a:prstGeom prst="rect">
            <a:avLst/>
          </a:prstGeom>
        </p:spPr>
      </p:pic>
      <p:pic>
        <p:nvPicPr>
          <p:cNvPr id="9" name="Image 7" descr="preencoded.png">    </p:cNvPr>
          <p:cNvPicPr>
            <a:picLocks noChangeAspect="1"/>
          </p:cNvPicPr>
          <p:nvPr/>
        </p:nvPicPr>
        <p:blipFill>
          <a:blip r:embed="rId8"/>
          <a:stretch>
            <a:fillRect/>
          </a:stretch>
        </p:blipFill>
        <p:spPr>
          <a:xfrm>
            <a:off x="5313302" y="936969"/>
            <a:ext cx="639881" cy="639876"/>
          </a:xfrm>
          <a:prstGeom prst="rect">
            <a:avLst/>
          </a:prstGeom>
        </p:spPr>
      </p:pic>
      <p:pic>
        <p:nvPicPr>
          <p:cNvPr id="10" name="Image 8" descr="preencoded.png">    </p:cNvPr>
          <p:cNvPicPr>
            <a:picLocks noChangeAspect="1"/>
          </p:cNvPicPr>
          <p:nvPr/>
        </p:nvPicPr>
        <p:blipFill>
          <a:blip r:embed="rId9"/>
          <a:stretch>
            <a:fillRect/>
          </a:stretch>
        </p:blipFill>
        <p:spPr>
          <a:xfrm>
            <a:off x="3187982" y="936969"/>
            <a:ext cx="639881" cy="639876"/>
          </a:xfrm>
          <a:prstGeom prst="rect">
            <a:avLst/>
          </a:prstGeom>
        </p:spPr>
      </p:pic>
      <p:pic>
        <p:nvPicPr>
          <p:cNvPr id="11" name="Image 9" descr="preencoded.png">    </p:cNvPr>
          <p:cNvPicPr>
            <a:picLocks noChangeAspect="1"/>
          </p:cNvPicPr>
          <p:nvPr/>
        </p:nvPicPr>
        <p:blipFill>
          <a:blip r:embed="rId10"/>
          <a:stretch>
            <a:fillRect/>
          </a:stretch>
        </p:blipFill>
        <p:spPr>
          <a:xfrm>
            <a:off x="1062662" y="936969"/>
            <a:ext cx="639881" cy="639876"/>
          </a:xfrm>
          <a:prstGeom prst="rect">
            <a:avLst/>
          </a:prstGeom>
        </p:spPr>
      </p:pic>
      <p:sp>
        <p:nvSpPr>
          <p:cNvPr id="12" name="Text 0"/>
          <p:cNvSpPr/>
          <p:nvPr/>
        </p:nvSpPr>
        <p:spPr>
          <a:xfrm>
            <a:off x="365646" y="228531"/>
            <a:ext cx="8409873" cy="29708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`border-radius` 属性用于设置盒子的边框圆角效果。</a:t>
            </a:r>
            <a:endParaRPr lang="en-US" sz="1631" dirty="0"/>
          </a:p>
        </p:txBody>
      </p:sp>
      <p:sp>
        <p:nvSpPr>
          <p:cNvPr id="13"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4" name="Text 2"/>
          <p:cNvSpPr/>
          <p:nvPr/>
        </p:nvSpPr>
        <p:spPr>
          <a:xfrm>
            <a:off x="502765" y="1668252"/>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border-radius: 10px; 表示将元素的四个角设置为 10 像素的圆角半径。这意味着元素的角部将以圆形的形状呈现，半径为 10 像素。</a:t>
            </a:r>
            <a:endParaRPr lang="en-US" sz="1178" dirty="0"/>
          </a:p>
        </p:txBody>
      </p:sp>
      <p:sp>
        <p:nvSpPr>
          <p:cNvPr id="15" name="Text 3"/>
          <p:cNvSpPr/>
          <p:nvPr/>
        </p:nvSpPr>
        <p:spPr>
          <a:xfrm>
            <a:off x="502765" y="3016591"/>
            <a:ext cx="1759674" cy="0"/>
          </a:xfrm>
          <a:prstGeom prst="rect">
            <a:avLst/>
          </a:prstGeom>
          <a:noFill/>
          <a:ln/>
        </p:spPr>
        <p:txBody>
          <a:bodyPr wrap="square" lIns="0" tIns="0" rIns="0" bIns="0" rtlCol="0" anchor="t"/>
          <a:lstStyle/>
          <a:p>
            <a:endParaRPr lang="en-US" dirty="0"/>
          </a:p>
        </p:txBody>
      </p:sp>
      <p:sp>
        <p:nvSpPr>
          <p:cNvPr id="16" name="Text 4"/>
          <p:cNvSpPr/>
          <p:nvPr/>
        </p:nvSpPr>
        <p:spPr>
          <a:xfrm>
            <a:off x="2628086" y="1668252"/>
            <a:ext cx="1759674" cy="754154"/>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border-radius: 10%; 表示圆角半径的大小将相对于元素的尺寸进行计算。</a:t>
            </a:r>
            <a:endParaRPr lang="en-US" sz="1178" dirty="0"/>
          </a:p>
        </p:txBody>
      </p:sp>
      <p:sp>
        <p:nvSpPr>
          <p:cNvPr id="17" name="Text 5"/>
          <p:cNvSpPr/>
          <p:nvPr/>
        </p:nvSpPr>
        <p:spPr>
          <a:xfrm>
            <a:off x="2628086" y="2513822"/>
            <a:ext cx="1759674" cy="0"/>
          </a:xfrm>
          <a:prstGeom prst="rect">
            <a:avLst/>
          </a:prstGeom>
          <a:noFill/>
          <a:ln/>
        </p:spPr>
        <p:txBody>
          <a:bodyPr wrap="square" lIns="0" tIns="0" rIns="0" bIns="0" rtlCol="0" anchor="t"/>
          <a:lstStyle/>
          <a:p>
            <a:endParaRPr lang="en-US" dirty="0"/>
          </a:p>
        </p:txBody>
      </p:sp>
      <p:sp>
        <p:nvSpPr>
          <p:cNvPr id="18" name="Text 6"/>
          <p:cNvSpPr/>
          <p:nvPr/>
        </p:nvSpPr>
        <p:spPr>
          <a:xfrm>
            <a:off x="4753406" y="1668252"/>
            <a:ext cx="1759674" cy="1005539"/>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它可以接受 1、2、3 或 4 个值，分别代表不同的含义。</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9" name="Text 7"/>
          <p:cNvSpPr/>
          <p:nvPr/>
        </p:nvSpPr>
        <p:spPr>
          <a:xfrm>
            <a:off x="4753406" y="2765207"/>
            <a:ext cx="1759674" cy="0"/>
          </a:xfrm>
          <a:prstGeom prst="rect">
            <a:avLst/>
          </a:prstGeom>
          <a:noFill/>
          <a:ln/>
        </p:spPr>
        <p:txBody>
          <a:bodyPr wrap="square" lIns="0" tIns="0" rIns="0" bIns="0" rtlCol="0" anchor="t"/>
          <a:lstStyle/>
          <a:p>
            <a:endParaRPr lang="en-US" dirty="0"/>
          </a:p>
        </p:txBody>
      </p:sp>
      <p:sp>
        <p:nvSpPr>
          <p:cNvPr id="20" name="Text 8"/>
          <p:cNvSpPr/>
          <p:nvPr/>
        </p:nvSpPr>
        <p:spPr>
          <a:xfrm>
            <a:off x="6878726" y="1668252"/>
            <a:ext cx="1759674" cy="754154"/>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1个值：表示四个角的圆角半径都相等。</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1" name="Text 9"/>
          <p:cNvSpPr/>
          <p:nvPr/>
        </p:nvSpPr>
        <p:spPr>
          <a:xfrm>
            <a:off x="6878726" y="2513822"/>
            <a:ext cx="1759674" cy="0"/>
          </a:xfrm>
          <a:prstGeom prst="rect">
            <a:avLst/>
          </a:prstGeom>
          <a:noFill/>
          <a:ln/>
        </p:spPr>
        <p:txBody>
          <a:bodyPr wrap="square" lIns="0" tIns="0" rIns="0" bIns="0" rtlCol="0" anchor="t"/>
          <a:lstStyle/>
          <a:p>
            <a:endParaRPr lang="en-US" dirty="0"/>
          </a:p>
        </p:txBody>
      </p:sp>
      <p:sp>
        <p:nvSpPr>
          <p:cNvPr id="22" name="Text 10"/>
          <p:cNvSpPr/>
          <p:nvPr/>
        </p:nvSpPr>
        <p:spPr>
          <a:xfrm>
            <a:off x="502765" y="4113521"/>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2个值：第一个值表示左上角和右下角的圆角半径，第二个值表示右上角和左下角的圆角半径。</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3" name="Text 11"/>
          <p:cNvSpPr/>
          <p:nvPr/>
        </p:nvSpPr>
        <p:spPr>
          <a:xfrm>
            <a:off x="502765" y="5461843"/>
            <a:ext cx="1759674" cy="0"/>
          </a:xfrm>
          <a:prstGeom prst="rect">
            <a:avLst/>
          </a:prstGeom>
          <a:noFill/>
          <a:ln/>
        </p:spPr>
        <p:txBody>
          <a:bodyPr wrap="square" lIns="0" tIns="0" rIns="0" bIns="0" rtlCol="0" anchor="t"/>
          <a:lstStyle/>
          <a:p>
            <a:endParaRPr lang="en-US" dirty="0"/>
          </a:p>
        </p:txBody>
      </p:sp>
      <p:sp>
        <p:nvSpPr>
          <p:cNvPr id="24" name="Text 12"/>
          <p:cNvSpPr/>
          <p:nvPr/>
        </p:nvSpPr>
        <p:spPr>
          <a:xfrm>
            <a:off x="2628086" y="4113521"/>
            <a:ext cx="1759674" cy="150829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3个值：第一个值表示左上角的圆角半径，第二个值表示右上角和左下角的圆角半径，第三个值表示右下角的圆角半径。</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5" name="Text 13"/>
          <p:cNvSpPr/>
          <p:nvPr/>
        </p:nvSpPr>
        <p:spPr>
          <a:xfrm>
            <a:off x="2628086" y="5713228"/>
            <a:ext cx="1759674" cy="0"/>
          </a:xfrm>
          <a:prstGeom prst="rect">
            <a:avLst/>
          </a:prstGeom>
          <a:noFill/>
          <a:ln/>
        </p:spPr>
        <p:txBody>
          <a:bodyPr wrap="square" lIns="0" tIns="0" rIns="0" bIns="0" rtlCol="0" anchor="t"/>
          <a:lstStyle/>
          <a:p>
            <a:endParaRPr lang="en-US" dirty="0"/>
          </a:p>
        </p:txBody>
      </p:sp>
      <p:sp>
        <p:nvSpPr>
          <p:cNvPr id="26" name="Text 14"/>
          <p:cNvSpPr/>
          <p:nvPr/>
        </p:nvSpPr>
        <p:spPr>
          <a:xfrm>
            <a:off x="4753406" y="4113521"/>
            <a:ext cx="1759674" cy="201105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4个值：分别表示左上角、右上角、右下角和左下角的圆角半径。</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对于这些值，可以使用像素值或百分比来表示圆角的大小。像素值表示具体的长度，而百分比值表示相对于盒子的宽度或高度的比例。</a:t>
            </a:r>
            <a:endParaRPr lang="en-US" sz="1178" dirty="0"/>
          </a:p>
        </p:txBody>
      </p:sp>
      <p:sp>
        <p:nvSpPr>
          <p:cNvPr id="27" name="Text 15"/>
          <p:cNvSpPr/>
          <p:nvPr/>
        </p:nvSpPr>
        <p:spPr>
          <a:xfrm>
            <a:off x="4753406" y="6215997"/>
            <a:ext cx="1759674" cy="0"/>
          </a:xfrm>
          <a:prstGeom prst="rect">
            <a:avLst/>
          </a:prstGeom>
          <a:noFill/>
          <a:ln/>
        </p:spPr>
        <p:txBody>
          <a:bodyPr wrap="square" lIns="0" tIns="0" rIns="0" bIns="0" rtlCol="0" anchor="t"/>
          <a:lstStyle/>
          <a:p>
            <a:endParaRPr lang="en-US" dirty="0"/>
          </a:p>
        </p:txBody>
      </p:sp>
      <p:sp>
        <p:nvSpPr>
          <p:cNvPr id="28" name="Text 16"/>
          <p:cNvSpPr/>
          <p:nvPr/>
        </p:nvSpPr>
        <p:spPr>
          <a:xfrm>
            <a:off x="6878726" y="4113521"/>
            <a:ext cx="1759674" cy="175968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使用不同的值和组合，你可以创建各种不同形状的圆角效果，包括胶囊形状和正圆。例如，设置相等的圆角半径可以创建正圆形状，而使用一个较大的值可以创建胶囊形状。</a:t>
            </a:r>
            <a:endParaRPr lang="en-US" sz="1178" dirty="0"/>
          </a:p>
        </p:txBody>
      </p:sp>
      <p:sp>
        <p:nvSpPr>
          <p:cNvPr id="29" name="Text 17"/>
          <p:cNvSpPr/>
          <p:nvPr/>
        </p:nvSpPr>
        <p:spPr>
          <a:xfrm>
            <a:off x="6878726" y="5964613"/>
            <a:ext cx="1759674" cy="0"/>
          </a:xfrm>
          <a:prstGeom prst="rect">
            <a:avLst/>
          </a:prstGeom>
          <a:noFill/>
          <a:ln/>
        </p:spPr>
        <p:txBody>
          <a:bodyPr wrap="square" lIns="0" tIns="0" rIns="0" bIns="0" rtlCol="0" anchor="t"/>
          <a:lstStyle/>
          <a:p>
            <a:endParaRPr lang="en-US" dirty="0"/>
          </a:p>
        </p:txBody>
      </p:sp>
      <p:sp>
        <p:nvSpPr>
          <p:cNvPr id="30" name="Text 18"/>
          <p:cNvSpPr/>
          <p:nvPr/>
        </p:nvSpPr>
        <p:spPr>
          <a:xfrm>
            <a:off x="502765" y="7312927"/>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div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width: 100px;</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height: 100px;</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border-radius: 50%;</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31" name="Text 19"/>
          <p:cNvSpPr/>
          <p:nvPr/>
        </p:nvSpPr>
        <p:spPr>
          <a:xfrm>
            <a:off x="502765" y="8661249"/>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36"/>
            <a:ext cx="538615" cy="182613"/>
          </a:xfrm>
          <a:prstGeom prst="rect">
            <a:avLst/>
          </a:prstGeom>
        </p:spPr>
      </p:pic>
      <p:pic>
        <p:nvPicPr>
          <p:cNvPr id="3" name="Image 1" descr="preencoded.png">    </p:cNvPr>
          <p:cNvPicPr>
            <a:picLocks noChangeAspect="1"/>
          </p:cNvPicPr>
          <p:nvPr/>
        </p:nvPicPr>
        <p:blipFill>
          <a:blip r:embed="rId2"/>
          <a:stretch>
            <a:fillRect/>
          </a:stretch>
        </p:blipFill>
        <p:spPr>
          <a:xfrm>
            <a:off x="0" y="0"/>
            <a:ext cx="9141165" cy="5141905"/>
          </a:xfrm>
          <a:prstGeom prst="rect">
            <a:avLst/>
          </a:prstGeom>
        </p:spPr>
      </p:pic>
      <p:sp>
        <p:nvSpPr>
          <p:cNvPr id="4" name="Text 0"/>
          <p:cNvSpPr/>
          <p:nvPr/>
        </p:nvSpPr>
        <p:spPr>
          <a:xfrm>
            <a:off x="365646" y="228531"/>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`box-shadow` 属性用于为元素添加阴影效果。它可以接受多个属性值，包括 x 偏移量、y 偏移量、模糊半径、扩散半径、颜色和内外阴影。</a:t>
            </a:r>
            <a:endParaRPr lang="en-US" sz="1631" dirty="0"/>
          </a:p>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下面是各个属性值的含义：</a:t>
            </a:r>
            <a:endParaRPr lang="en-US" sz="1631" dirty="0"/>
          </a:p>
        </p:txBody>
      </p:sp>
      <p:sp>
        <p:nvSpPr>
          <p:cNvPr id="5"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6" name="Text 2"/>
          <p:cNvSpPr/>
          <p:nvPr/>
        </p:nvSpPr>
        <p:spPr>
          <a:xfrm>
            <a:off x="365646" y="1439730"/>
            <a:ext cx="8409873" cy="251385"/>
          </a:xfrm>
          <a:prstGeom prst="rect">
            <a:avLst/>
          </a:prstGeom>
          <a:noFill/>
          <a:ln/>
        </p:spPr>
        <p:txBody>
          <a:bodyPr wrap="square" lIns="0" tIns="0" rIns="0" bIns="0" rtlCol="0" anchor="t"/>
          <a:lstStyle/>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 X 偏移量：用于指定阴影相对于元素的水平位置。负值表示阴影向左偏移，正值表示阴影向右偏移。</a:t>
            </a:r>
            <a:endParaRPr lang="en-US" sz="1178" dirty="0"/>
          </a:p>
        </p:txBody>
      </p:sp>
      <p:sp>
        <p:nvSpPr>
          <p:cNvPr id="7" name="Text 3"/>
          <p:cNvSpPr/>
          <p:nvPr/>
        </p:nvSpPr>
        <p:spPr>
          <a:xfrm>
            <a:off x="365646" y="1691114"/>
            <a:ext cx="8409873" cy="0"/>
          </a:xfrm>
          <a:prstGeom prst="rect">
            <a:avLst/>
          </a:prstGeom>
          <a:noFill/>
          <a:ln/>
        </p:spPr>
        <p:txBody>
          <a:bodyPr wrap="square" lIns="0" tIns="0" rIns="0" bIns="0" rtlCol="0" anchor="t"/>
          <a:lstStyle/>
          <a:p>
            <a:endParaRPr lang="en-US" dirty="0"/>
          </a:p>
        </p:txBody>
      </p:sp>
      <p:sp>
        <p:nvSpPr>
          <p:cNvPr id="8" name="Text 4"/>
          <p:cNvSpPr/>
          <p:nvPr/>
        </p:nvSpPr>
        <p:spPr>
          <a:xfrm>
            <a:off x="365646" y="1919645"/>
            <a:ext cx="8409873" cy="251385"/>
          </a:xfrm>
          <a:prstGeom prst="rect">
            <a:avLst/>
          </a:prstGeom>
          <a:noFill/>
          <a:ln/>
        </p:spPr>
        <p:txBody>
          <a:bodyPr wrap="square" lIns="0" tIns="0" rIns="0" bIns="0" rtlCol="0" anchor="t"/>
          <a:lstStyle/>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 Y 偏移量：用于指定阴影相对于元素的垂直位置。负值表示阴影向上偏移，正值表示阴影向下偏移。</a:t>
            </a:r>
            <a:endParaRPr lang="en-US" sz="1178" dirty="0"/>
          </a:p>
        </p:txBody>
      </p:sp>
      <p:sp>
        <p:nvSpPr>
          <p:cNvPr id="9" name="Text 5"/>
          <p:cNvSpPr/>
          <p:nvPr/>
        </p:nvSpPr>
        <p:spPr>
          <a:xfrm>
            <a:off x="365646" y="2171030"/>
            <a:ext cx="8409873" cy="0"/>
          </a:xfrm>
          <a:prstGeom prst="rect">
            <a:avLst/>
          </a:prstGeom>
          <a:noFill/>
          <a:ln/>
        </p:spPr>
        <p:txBody>
          <a:bodyPr wrap="square" lIns="0" tIns="0" rIns="0" bIns="0" rtlCol="0" anchor="t"/>
          <a:lstStyle/>
          <a:p>
            <a:endParaRPr lang="en-US" dirty="0"/>
          </a:p>
        </p:txBody>
      </p:sp>
      <p:sp>
        <p:nvSpPr>
          <p:cNvPr id="10" name="Text 6"/>
          <p:cNvSpPr/>
          <p:nvPr/>
        </p:nvSpPr>
        <p:spPr>
          <a:xfrm>
            <a:off x="365646" y="2399552"/>
            <a:ext cx="8409873" cy="251385"/>
          </a:xfrm>
          <a:prstGeom prst="rect">
            <a:avLst/>
          </a:prstGeom>
          <a:noFill/>
          <a:ln/>
        </p:spPr>
        <p:txBody>
          <a:bodyPr wrap="square" lIns="0" tIns="0" rIns="0" bIns="0" rtlCol="0" anchor="t"/>
          <a:lstStyle/>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 模糊半径：用于控制阴影的模糊程度。较大的值会使阴影更加模糊，较小的值会使阴影更加清晰。</a:t>
            </a:r>
            <a:endParaRPr lang="en-US" sz="1178" dirty="0"/>
          </a:p>
        </p:txBody>
      </p:sp>
      <p:sp>
        <p:nvSpPr>
          <p:cNvPr id="11" name="Text 7"/>
          <p:cNvSpPr/>
          <p:nvPr/>
        </p:nvSpPr>
        <p:spPr>
          <a:xfrm>
            <a:off x="365646" y="2650937"/>
            <a:ext cx="8409873" cy="0"/>
          </a:xfrm>
          <a:prstGeom prst="rect">
            <a:avLst/>
          </a:prstGeom>
          <a:noFill/>
          <a:ln/>
        </p:spPr>
        <p:txBody>
          <a:bodyPr wrap="square" lIns="0" tIns="0" rIns="0" bIns="0" rtlCol="0" anchor="t"/>
          <a:lstStyle/>
          <a:p>
            <a:endParaRPr lang="en-US" dirty="0"/>
          </a:p>
        </p:txBody>
      </p:sp>
      <p:sp>
        <p:nvSpPr>
          <p:cNvPr id="12" name="Text 8"/>
          <p:cNvSpPr/>
          <p:nvPr/>
        </p:nvSpPr>
        <p:spPr>
          <a:xfrm>
            <a:off x="365646" y="2879468"/>
            <a:ext cx="8409873" cy="251385"/>
          </a:xfrm>
          <a:prstGeom prst="rect">
            <a:avLst/>
          </a:prstGeom>
          <a:noFill/>
          <a:ln/>
        </p:spPr>
        <p:txBody>
          <a:bodyPr wrap="square" lIns="0" tIns="0" rIns="0" bIns="0" rtlCol="0" anchor="t"/>
          <a:lstStyle/>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 扩散半径：用于控制阴影的扩散程度。较大的值会使阴影扩散更广，较小的值会使阴影更加集中。</a:t>
            </a:r>
            <a:endParaRPr lang="en-US" sz="1178" dirty="0"/>
          </a:p>
        </p:txBody>
      </p:sp>
      <p:sp>
        <p:nvSpPr>
          <p:cNvPr id="13" name="Text 9"/>
          <p:cNvSpPr/>
          <p:nvPr/>
        </p:nvSpPr>
        <p:spPr>
          <a:xfrm>
            <a:off x="365646" y="3130853"/>
            <a:ext cx="8409873" cy="0"/>
          </a:xfrm>
          <a:prstGeom prst="rect">
            <a:avLst/>
          </a:prstGeom>
          <a:noFill/>
          <a:ln/>
        </p:spPr>
        <p:txBody>
          <a:bodyPr wrap="square" lIns="0" tIns="0" rIns="0" bIns="0" rtlCol="0" anchor="t"/>
          <a:lstStyle/>
          <a:p>
            <a:endParaRPr lang="en-US" dirty="0"/>
          </a:p>
        </p:txBody>
      </p:sp>
      <p:sp>
        <p:nvSpPr>
          <p:cNvPr id="14" name="Text 10"/>
          <p:cNvSpPr/>
          <p:nvPr/>
        </p:nvSpPr>
        <p:spPr>
          <a:xfrm>
            <a:off x="365646" y="3359383"/>
            <a:ext cx="8409873" cy="251371"/>
          </a:xfrm>
          <a:prstGeom prst="rect">
            <a:avLst/>
          </a:prstGeom>
          <a:noFill/>
          <a:ln/>
        </p:spPr>
        <p:txBody>
          <a:bodyPr wrap="square" lIns="0" tIns="0" rIns="0" bIns="0" rtlCol="0" anchor="t"/>
          <a:lstStyle/>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 颜色：用于设置阴影的颜色。可以使用颜色名称、十六进制值或 RGB 值来表示颜色。</a:t>
            </a:r>
            <a:endParaRPr lang="en-US" sz="1178" dirty="0"/>
          </a:p>
        </p:txBody>
      </p:sp>
      <p:sp>
        <p:nvSpPr>
          <p:cNvPr id="15" name="Text 11"/>
          <p:cNvSpPr/>
          <p:nvPr/>
        </p:nvSpPr>
        <p:spPr>
          <a:xfrm>
            <a:off x="365646" y="3610751"/>
            <a:ext cx="8409873" cy="0"/>
          </a:xfrm>
          <a:prstGeom prst="rect">
            <a:avLst/>
          </a:prstGeom>
          <a:noFill/>
          <a:ln/>
        </p:spPr>
        <p:txBody>
          <a:bodyPr wrap="square" lIns="0" tIns="0" rIns="0" bIns="0" rtlCol="0" anchor="t"/>
          <a:lstStyle/>
          <a:p>
            <a:endParaRPr lang="en-US" dirty="0"/>
          </a:p>
        </p:txBody>
      </p:sp>
      <p:sp>
        <p:nvSpPr>
          <p:cNvPr id="16" name="Text 12"/>
          <p:cNvSpPr/>
          <p:nvPr/>
        </p:nvSpPr>
        <p:spPr>
          <a:xfrm>
            <a:off x="365646" y="3839282"/>
            <a:ext cx="8409873" cy="251385"/>
          </a:xfrm>
          <a:prstGeom prst="rect">
            <a:avLst/>
          </a:prstGeom>
          <a:noFill/>
          <a:ln/>
        </p:spPr>
        <p:txBody>
          <a:bodyPr wrap="square" lIns="0" tIns="0" rIns="0" bIns="0" rtlCol="0" anchor="t"/>
          <a:lstStyle/>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 内外阴影：可以使用 `inset` 关键字来指定阴影是内阴影还是外阴影。不使用 `inset` 关键字时，默认为外阴影。</a:t>
            </a:r>
            <a:endParaRPr lang="en-US" sz="1178" dirty="0"/>
          </a:p>
        </p:txBody>
      </p:sp>
      <p:sp>
        <p:nvSpPr>
          <p:cNvPr id="17" name="Text 13"/>
          <p:cNvSpPr/>
          <p:nvPr/>
        </p:nvSpPr>
        <p:spPr>
          <a:xfrm>
            <a:off x="365646" y="4090667"/>
            <a:ext cx="8409873" cy="0"/>
          </a:xfrm>
          <a:prstGeom prst="rect">
            <a:avLst/>
          </a:prstGeom>
          <a:noFill/>
          <a:ln/>
        </p:spPr>
        <p:txBody>
          <a:bodyPr wrap="square" lIns="0" tIns="0" rIns="0" bIns="0" rtlCol="0" anchor="t"/>
          <a:lstStyle/>
          <a:p>
            <a:endParaRPr lang="en-US" dirty="0"/>
          </a:p>
        </p:txBody>
      </p:sp>
      <p:sp>
        <p:nvSpPr>
          <p:cNvPr id="18" name="Text 14"/>
          <p:cNvSpPr/>
          <p:nvPr/>
        </p:nvSpPr>
        <p:spPr>
          <a:xfrm>
            <a:off x="365646" y="4319198"/>
            <a:ext cx="8409873" cy="2011064"/>
          </a:xfrm>
          <a:prstGeom prst="rect">
            <a:avLst/>
          </a:prstGeom>
          <a:noFill/>
          <a:ln/>
        </p:spPr>
        <p:txBody>
          <a:bodyPr wrap="square" lIns="0" tIns="0" rIns="0" bIns="0" rtlCol="0" anchor="t"/>
          <a:lstStyle/>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div {</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  width: 200px;</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  height: 200px;</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  background-color: #f1f1f1;</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  box-shadow: 0 0 10px 5px rgba(0, 0, 0, 0.3), inset 0 0 5px rgba(255, 255, 255, 0.5);</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a:t>
            </a:r>
            <a:endParaRPr lang="en-US" sz="1178" dirty="0"/>
          </a:p>
        </p:txBody>
      </p:sp>
      <p:sp>
        <p:nvSpPr>
          <p:cNvPr id="19" name="Text 15"/>
          <p:cNvSpPr/>
          <p:nvPr/>
        </p:nvSpPr>
        <p:spPr>
          <a:xfrm>
            <a:off x="365646" y="6330258"/>
            <a:ext cx="8409873" cy="0"/>
          </a:xfrm>
          <a:prstGeom prst="rect">
            <a:avLst/>
          </a:prstGeom>
          <a:noFill/>
          <a:ln/>
        </p:spPr>
        <p:txBody>
          <a:bodyPr wrap="square" lIns="0" tIns="0" rIns="0" bIns="0" rtlCol="0" anchor="t"/>
          <a:lstStyle/>
          <a:p>
            <a:endParaRPr lang="en-US" dirty="0"/>
          </a:p>
        </p:txBody>
      </p:sp>
      <p:sp>
        <p:nvSpPr>
          <p:cNvPr id="20" name="Text 16"/>
          <p:cNvSpPr/>
          <p:nvPr/>
        </p:nvSpPr>
        <p:spPr>
          <a:xfrm>
            <a:off x="365646" y="6558789"/>
            <a:ext cx="8409873" cy="754141"/>
          </a:xfrm>
          <a:prstGeom prst="rect">
            <a:avLst/>
          </a:prstGeom>
          <a:noFill/>
          <a:ln/>
        </p:spPr>
        <p:txBody>
          <a:bodyPr wrap="square" lIns="0" tIns="0" rIns="0" bIns="0" rtlCol="0" anchor="t"/>
          <a:lstStyle/>
          <a:p>
            <a:pPr>
              <a:lnSpc>
                <a:spcPts val="1994"/>
              </a:lnSpc>
            </a:pPr>
            <a:r>
              <a:rPr lang="en-US" sz="1200" b="1" spc="-35" kern="0" dirty="0">
                <a:solidFill>
                  <a:srgbClr val="2E8A75"/>
                </a:solidFill>
                <a:latin typeface="HarmonyOS Sans SC" pitchFamily="34" charset="0"/>
                <a:ea typeface="HarmonyOS Sans SC" pitchFamily="34" charset="-122"/>
                <a:cs typeface="HarmonyOS Sans SC" pitchFamily="34" charset="-120"/>
              </a:rPr>
              <a:t>在上述示例中，元素 `div` 的背景颜色为 `#f1f1f1`，同时应用了两个阴影效果。第一个阴影是外阴影，具有 x 偏移量和 y 偏移量为 0，模糊半径为 10 像素，扩散半径为 5 像素，颜色为 rgba(0, 0, 0, 0.3)。第二个阴影是内阴影，具有 x 偏移量和 y 偏移量为 0，模糊半径为 5 像素，颜色为 rgba(255, 255, 255, 0.5)。</a:t>
            </a:r>
            <a:endParaRPr lang="en-US" sz="1178" dirty="0"/>
          </a:p>
        </p:txBody>
      </p:sp>
      <p:sp>
        <p:nvSpPr>
          <p:cNvPr id="21" name="Text 17"/>
          <p:cNvSpPr/>
          <p:nvPr/>
        </p:nvSpPr>
        <p:spPr>
          <a:xfrm>
            <a:off x="365646" y="7312935"/>
            <a:ext cx="8409873" cy="0"/>
          </a:xfrm>
          <a:prstGeom prst="rect">
            <a:avLst/>
          </a:prstGeom>
          <a:noFill/>
          <a:ln/>
        </p:spPr>
        <p:txBody>
          <a:bodyPr wrap="square" lIns="0" tIns="0" rIns="0" bIns="0" rtlCol="0" anchor="t"/>
          <a:lstStyle/>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36"/>
            <a:ext cx="538615" cy="182613"/>
          </a:xfrm>
          <a:prstGeom prst="rect">
            <a:avLst/>
          </a:prstGeom>
        </p:spPr>
      </p:pic>
      <p:pic>
        <p:nvPicPr>
          <p:cNvPr id="3" name="Image 1" descr="preencoded.png">    </p:cNvPr>
          <p:cNvPicPr>
            <a:picLocks noChangeAspect="1"/>
          </p:cNvPicPr>
          <p:nvPr/>
        </p:nvPicPr>
        <p:blipFill>
          <a:blip r:embed="rId2"/>
          <a:stretch>
            <a:fillRect/>
          </a:stretch>
        </p:blipFill>
        <p:spPr>
          <a:xfrm>
            <a:off x="4753406" y="806711"/>
            <a:ext cx="3656466" cy="3162841"/>
          </a:xfrm>
          <a:prstGeom prst="rect">
            <a:avLst/>
          </a:prstGeom>
        </p:spPr>
      </p:pic>
      <p:pic>
        <p:nvPicPr>
          <p:cNvPr id="4" name="Image 2" descr="preencoded.png">    </p:cNvPr>
          <p:cNvPicPr>
            <a:picLocks noChangeAspect="1"/>
          </p:cNvPicPr>
          <p:nvPr/>
        </p:nvPicPr>
        <p:blipFill>
          <a:blip r:embed="rId3"/>
          <a:stretch>
            <a:fillRect/>
          </a:stretch>
        </p:blipFill>
        <p:spPr>
          <a:xfrm>
            <a:off x="731295" y="806711"/>
            <a:ext cx="3656466" cy="3162841"/>
          </a:xfrm>
          <a:prstGeom prst="rect">
            <a:avLst/>
          </a:prstGeom>
        </p:spPr>
      </p:pic>
      <p:sp>
        <p:nvSpPr>
          <p:cNvPr id="5" name="Text 0"/>
          <p:cNvSpPr/>
          <p:nvPr/>
        </p:nvSpPr>
        <p:spPr>
          <a:xfrm>
            <a:off x="365646" y="228531"/>
            <a:ext cx="8409873" cy="0"/>
          </a:xfrm>
          <a:prstGeom prst="rect">
            <a:avLst/>
          </a:prstGeom>
          <a:noFill/>
          <a:ln/>
        </p:spPr>
        <p:txBody>
          <a:bodyPr wrap="square" lIns="0" tIns="0" rIns="0" bIns="0" rtlCol="0" anchor="t"/>
          <a:lstStyle/>
          <a:p>
            <a:endParaRPr lang="en-US" dirty="0"/>
          </a:p>
        </p:txBody>
      </p:sp>
      <p:sp>
        <p:nvSpPr>
          <p:cNvPr id="6" name="Text 1"/>
          <p:cNvSpPr/>
          <p:nvPr/>
        </p:nvSpPr>
        <p:spPr>
          <a:xfrm>
            <a:off x="365646" y="274239"/>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966688"/>
            <a:ext cx="3272537" cy="276519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清除默认样式：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margin: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padding: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box-sizing: border-box;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上述代码将设置页面中所有元素的外边距和内边距为零，并将盒子模型的计算方式设置为 `border-box`。</a:t>
            </a:r>
            <a:endParaRPr lang="en-US" sz="1178" dirty="0"/>
          </a:p>
        </p:txBody>
      </p:sp>
      <p:sp>
        <p:nvSpPr>
          <p:cNvPr id="8" name="Text 3"/>
          <p:cNvSpPr/>
          <p:nvPr/>
        </p:nvSpPr>
        <p:spPr>
          <a:xfrm>
            <a:off x="923258" y="3777586"/>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966688"/>
            <a:ext cx="3272537" cy="201105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去除 `&lt;li&gt;` 前面的黑色点：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li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list-style: none;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上述代码将去除 `&lt;li&gt;` 元素前面默认的黑色点，即去除列表项的项目符号。</a:t>
            </a:r>
            <a:endParaRPr lang="en-US" sz="1178" dirty="0"/>
          </a:p>
        </p:txBody>
      </p:sp>
      <p:sp>
        <p:nvSpPr>
          <p:cNvPr id="10" name="Text 5"/>
          <p:cNvSpPr/>
          <p:nvPr/>
        </p:nvSpPr>
        <p:spPr>
          <a:xfrm>
            <a:off x="4945371" y="3023448"/>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27"/>
            <a:ext cx="538615" cy="182613"/>
          </a:xfrm>
          <a:prstGeom prst="rect">
            <a:avLst/>
          </a:prstGeom>
        </p:spPr>
      </p:pic>
      <p:pic>
        <p:nvPicPr>
          <p:cNvPr id="3" name="Image 1" descr="preencoded.png">    </p:cNvPr>
          <p:cNvPicPr>
            <a:picLocks noChangeAspect="1"/>
          </p:cNvPicPr>
          <p:nvPr/>
        </p:nvPicPr>
        <p:blipFill>
          <a:blip r:embed="rId2"/>
          <a:stretch>
            <a:fillRect/>
          </a:stretch>
        </p:blipFill>
        <p:spPr>
          <a:xfrm>
            <a:off x="731295" y="6686765"/>
            <a:ext cx="3656466" cy="900406"/>
          </a:xfrm>
          <a:prstGeom prst="rect">
            <a:avLst/>
          </a:prstGeom>
        </p:spPr>
      </p:pic>
      <p:pic>
        <p:nvPicPr>
          <p:cNvPr id="4" name="Image 2" descr="preencoded.png">    </p:cNvPr>
          <p:cNvPicPr>
            <a:picLocks noChangeAspect="1"/>
          </p:cNvPicPr>
          <p:nvPr/>
        </p:nvPicPr>
        <p:blipFill>
          <a:blip r:embed="rId3"/>
          <a:stretch>
            <a:fillRect/>
          </a:stretch>
        </p:blipFill>
        <p:spPr>
          <a:xfrm>
            <a:off x="4753406" y="5192187"/>
            <a:ext cx="3656466" cy="1266055"/>
          </a:xfrm>
          <a:prstGeom prst="rect">
            <a:avLst/>
          </a:prstGeom>
        </p:spPr>
      </p:pic>
      <p:pic>
        <p:nvPicPr>
          <p:cNvPr id="5" name="Image 3" descr="preencoded.png">    </p:cNvPr>
          <p:cNvPicPr>
            <a:picLocks noChangeAspect="1"/>
          </p:cNvPicPr>
          <p:nvPr/>
        </p:nvPicPr>
        <p:blipFill>
          <a:blip r:embed="rId4"/>
          <a:stretch>
            <a:fillRect/>
          </a:stretch>
        </p:blipFill>
        <p:spPr>
          <a:xfrm>
            <a:off x="731295" y="5192187"/>
            <a:ext cx="3656466" cy="1266055"/>
          </a:xfrm>
          <a:prstGeom prst="rect">
            <a:avLst/>
          </a:prstGeom>
        </p:spPr>
      </p:pic>
      <p:pic>
        <p:nvPicPr>
          <p:cNvPr id="6" name="Image 4" descr="preencoded.png">    </p:cNvPr>
          <p:cNvPicPr>
            <a:picLocks noChangeAspect="1"/>
          </p:cNvPicPr>
          <p:nvPr/>
        </p:nvPicPr>
        <p:blipFill>
          <a:blip r:embed="rId5"/>
          <a:stretch>
            <a:fillRect/>
          </a:stretch>
        </p:blipFill>
        <p:spPr>
          <a:xfrm>
            <a:off x="4753406" y="3811871"/>
            <a:ext cx="3656466" cy="1151791"/>
          </a:xfrm>
          <a:prstGeom prst="rect">
            <a:avLst/>
          </a:prstGeom>
        </p:spPr>
      </p:pic>
      <p:pic>
        <p:nvPicPr>
          <p:cNvPr id="7" name="Image 5" descr="preencoded.png">    </p:cNvPr>
          <p:cNvPicPr>
            <a:picLocks noChangeAspect="1"/>
          </p:cNvPicPr>
          <p:nvPr/>
        </p:nvPicPr>
        <p:blipFill>
          <a:blip r:embed="rId6"/>
          <a:stretch>
            <a:fillRect/>
          </a:stretch>
        </p:blipFill>
        <p:spPr>
          <a:xfrm>
            <a:off x="731295" y="3811871"/>
            <a:ext cx="3656466" cy="1151791"/>
          </a:xfrm>
          <a:prstGeom prst="rect">
            <a:avLst/>
          </a:prstGeom>
        </p:spPr>
      </p:pic>
      <p:pic>
        <p:nvPicPr>
          <p:cNvPr id="8" name="Image 6" descr="preencoded.png">    </p:cNvPr>
          <p:cNvPicPr>
            <a:picLocks noChangeAspect="1"/>
          </p:cNvPicPr>
          <p:nvPr/>
        </p:nvPicPr>
        <p:blipFill>
          <a:blip r:embed="rId7"/>
          <a:stretch>
            <a:fillRect/>
          </a:stretch>
        </p:blipFill>
        <p:spPr>
          <a:xfrm>
            <a:off x="4753406" y="2477262"/>
            <a:ext cx="3656466" cy="1106079"/>
          </a:xfrm>
          <a:prstGeom prst="rect">
            <a:avLst/>
          </a:prstGeom>
        </p:spPr>
      </p:pic>
      <p:pic>
        <p:nvPicPr>
          <p:cNvPr id="9" name="Image 7" descr="preencoded.png">    </p:cNvPr>
          <p:cNvPicPr>
            <a:picLocks noChangeAspect="1"/>
          </p:cNvPicPr>
          <p:nvPr/>
        </p:nvPicPr>
        <p:blipFill>
          <a:blip r:embed="rId8"/>
          <a:stretch>
            <a:fillRect/>
          </a:stretch>
        </p:blipFill>
        <p:spPr>
          <a:xfrm>
            <a:off x="731295" y="2477262"/>
            <a:ext cx="3656466" cy="1106079"/>
          </a:xfrm>
          <a:prstGeom prst="rect">
            <a:avLst/>
          </a:prstGeom>
        </p:spPr>
      </p:pic>
      <p:pic>
        <p:nvPicPr>
          <p:cNvPr id="10" name="Image 8" descr="preencoded.png">    </p:cNvPr>
          <p:cNvPicPr>
            <a:picLocks noChangeAspect="1"/>
          </p:cNvPicPr>
          <p:nvPr/>
        </p:nvPicPr>
        <p:blipFill>
          <a:blip r:embed="rId9"/>
          <a:stretch>
            <a:fillRect/>
          </a:stretch>
        </p:blipFill>
        <p:spPr>
          <a:xfrm>
            <a:off x="4753406" y="845561"/>
            <a:ext cx="3656466" cy="1403162"/>
          </a:xfrm>
          <a:prstGeom prst="rect">
            <a:avLst/>
          </a:prstGeom>
        </p:spPr>
      </p:pic>
      <p:pic>
        <p:nvPicPr>
          <p:cNvPr id="11" name="Image 9" descr="preencoded.png">    </p:cNvPr>
          <p:cNvPicPr>
            <a:picLocks noChangeAspect="1"/>
          </p:cNvPicPr>
          <p:nvPr/>
        </p:nvPicPr>
        <p:blipFill>
          <a:blip r:embed="rId10"/>
          <a:stretch>
            <a:fillRect/>
          </a:stretch>
        </p:blipFill>
        <p:spPr>
          <a:xfrm>
            <a:off x="731295" y="845561"/>
            <a:ext cx="3656466" cy="1403162"/>
          </a:xfrm>
          <a:prstGeom prst="rect">
            <a:avLst/>
          </a:prstGeom>
        </p:spPr>
      </p:pic>
      <p:sp>
        <p:nvSpPr>
          <p:cNvPr id="12" name="Text 0"/>
          <p:cNvSpPr/>
          <p:nvPr/>
        </p:nvSpPr>
        <p:spPr>
          <a:xfrm>
            <a:off x="365646" y="228531"/>
            <a:ext cx="8409873" cy="29708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常见问题</a:t>
            </a:r>
            <a:endParaRPr lang="en-US" sz="1631" dirty="0"/>
          </a:p>
        </p:txBody>
      </p:sp>
      <p:sp>
        <p:nvSpPr>
          <p:cNvPr id="13" name="Text 1"/>
          <p:cNvSpPr/>
          <p:nvPr/>
        </p:nvSpPr>
        <p:spPr>
          <a:xfrm>
            <a:off x="365646" y="571331"/>
            <a:ext cx="8409873" cy="0"/>
          </a:xfrm>
          <a:prstGeom prst="rect">
            <a:avLst/>
          </a:prstGeom>
          <a:noFill/>
          <a:ln/>
        </p:spPr>
        <p:txBody>
          <a:bodyPr wrap="square" lIns="0" tIns="0" rIns="0" bIns="0" rtlCol="0" anchor="t"/>
          <a:lstStyle/>
          <a:p>
            <a:endParaRPr lang="en-US" dirty="0"/>
          </a:p>
        </p:txBody>
      </p:sp>
      <p:sp>
        <p:nvSpPr>
          <p:cNvPr id="14" name="Text 2"/>
          <p:cNvSpPr/>
          <p:nvPr/>
        </p:nvSpPr>
        <p:spPr>
          <a:xfrm>
            <a:off x="923258" y="1005530"/>
            <a:ext cx="3272537" cy="75415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外边距合并现象（Margin Collapse）是指在特定情况下，垂直排列的兄弟元素之间的上下外边距会合并成一个较大的外边距值。</a:t>
            </a:r>
            <a:endParaRPr lang="en-US" sz="1178" dirty="0"/>
          </a:p>
        </p:txBody>
      </p:sp>
      <p:sp>
        <p:nvSpPr>
          <p:cNvPr id="15" name="Text 3"/>
          <p:cNvSpPr/>
          <p:nvPr/>
        </p:nvSpPr>
        <p:spPr>
          <a:xfrm>
            <a:off x="923258" y="1805376"/>
            <a:ext cx="3272537" cy="0"/>
          </a:xfrm>
          <a:prstGeom prst="rect">
            <a:avLst/>
          </a:prstGeom>
          <a:noFill/>
          <a:ln/>
        </p:spPr>
        <p:txBody>
          <a:bodyPr wrap="square" lIns="0" tIns="0" rIns="0" bIns="0" rtlCol="0" anchor="t"/>
          <a:lstStyle/>
          <a:p>
            <a:endParaRPr lang="en-US" dirty="0"/>
          </a:p>
        </p:txBody>
      </p:sp>
      <p:sp>
        <p:nvSpPr>
          <p:cNvPr id="16" name="Text 4"/>
          <p:cNvSpPr/>
          <p:nvPr/>
        </p:nvSpPr>
        <p:spPr>
          <a:xfrm>
            <a:off x="4945371" y="1005530"/>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具体来说，当相邻的两个块级元素之间没有边框、内边距或者浮动，并且它们的上下外边距相遇时，它们的外边距会发生合并，取较大的外边距值作为最终的外边距。</a:t>
            </a:r>
            <a:endParaRPr lang="en-US" sz="1178" dirty="0"/>
          </a:p>
        </p:txBody>
      </p:sp>
      <p:sp>
        <p:nvSpPr>
          <p:cNvPr id="17" name="Text 5"/>
          <p:cNvSpPr/>
          <p:nvPr/>
        </p:nvSpPr>
        <p:spPr>
          <a:xfrm>
            <a:off x="4945371" y="2056760"/>
            <a:ext cx="3272537" cy="0"/>
          </a:xfrm>
          <a:prstGeom prst="rect">
            <a:avLst/>
          </a:prstGeom>
          <a:noFill/>
          <a:ln/>
        </p:spPr>
        <p:txBody>
          <a:bodyPr wrap="square" lIns="0" tIns="0" rIns="0" bIns="0" rtlCol="0" anchor="t"/>
          <a:lstStyle/>
          <a:p>
            <a:endParaRPr lang="en-US" dirty="0"/>
          </a:p>
        </p:txBody>
      </p:sp>
      <p:sp>
        <p:nvSpPr>
          <p:cNvPr id="18" name="Text 6"/>
          <p:cNvSpPr/>
          <p:nvPr/>
        </p:nvSpPr>
        <p:spPr>
          <a:xfrm>
            <a:off x="923258" y="2637231"/>
            <a:ext cx="3272537" cy="5027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这种现象常见于垂直排列的元素，例如两个相邻的 `&lt;div&gt;` 元素或者两个相邻的 `&lt;p&gt;` 元素。</a:t>
            </a:r>
            <a:endParaRPr lang="en-US" sz="1178" dirty="0"/>
          </a:p>
        </p:txBody>
      </p:sp>
      <p:sp>
        <p:nvSpPr>
          <p:cNvPr id="19" name="Text 7"/>
          <p:cNvSpPr/>
          <p:nvPr/>
        </p:nvSpPr>
        <p:spPr>
          <a:xfrm>
            <a:off x="923258" y="3185709"/>
            <a:ext cx="3272537" cy="205673"/>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解决外边距合并的方法有：</a:t>
            </a:r>
            <a:endParaRPr lang="en-US" sz="997" dirty="0"/>
          </a:p>
        </p:txBody>
      </p:sp>
      <p:sp>
        <p:nvSpPr>
          <p:cNvPr id="20" name="Text 8"/>
          <p:cNvSpPr/>
          <p:nvPr/>
        </p:nvSpPr>
        <p:spPr>
          <a:xfrm>
            <a:off x="4945371" y="2637231"/>
            <a:ext cx="3272537" cy="5027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 padding 替代 margin：可以将外边距改为内边距，这样不会发生合并。</a:t>
            </a:r>
            <a:endParaRPr lang="en-US" sz="1178" dirty="0"/>
          </a:p>
        </p:txBody>
      </p:sp>
      <p:sp>
        <p:nvSpPr>
          <p:cNvPr id="21" name="Text 9"/>
          <p:cNvSpPr/>
          <p:nvPr/>
        </p:nvSpPr>
        <p:spPr>
          <a:xfrm>
            <a:off x="4945371" y="3185709"/>
            <a:ext cx="3272537" cy="0"/>
          </a:xfrm>
          <a:prstGeom prst="rect">
            <a:avLst/>
          </a:prstGeom>
          <a:noFill/>
          <a:ln/>
        </p:spPr>
        <p:txBody>
          <a:bodyPr wrap="square" lIns="0" tIns="0" rIns="0" bIns="0" rtlCol="0" anchor="t"/>
          <a:lstStyle/>
          <a:p>
            <a:endParaRPr lang="en-US" dirty="0"/>
          </a:p>
        </p:txBody>
      </p:sp>
      <p:sp>
        <p:nvSpPr>
          <p:cNvPr id="22" name="Text 10"/>
          <p:cNvSpPr/>
          <p:nvPr/>
        </p:nvSpPr>
        <p:spPr>
          <a:xfrm>
            <a:off x="923258" y="3971840"/>
            <a:ext cx="3272537" cy="7541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坍塌现象（Collapsing Margins）是指当父元素包含一个子元素时，子元素的上外边距可能会影响到父元素的定位，导致父元素向下移动的现象。</a:t>
            </a:r>
            <a:endParaRPr lang="en-US" sz="1178" dirty="0"/>
          </a:p>
        </p:txBody>
      </p:sp>
      <p:sp>
        <p:nvSpPr>
          <p:cNvPr id="23" name="Text 11"/>
          <p:cNvSpPr/>
          <p:nvPr/>
        </p:nvSpPr>
        <p:spPr>
          <a:xfrm>
            <a:off x="923258" y="4771702"/>
            <a:ext cx="3272537" cy="0"/>
          </a:xfrm>
          <a:prstGeom prst="rect">
            <a:avLst/>
          </a:prstGeom>
          <a:noFill/>
          <a:ln/>
        </p:spPr>
        <p:txBody>
          <a:bodyPr wrap="square" lIns="0" tIns="0" rIns="0" bIns="0" rtlCol="0" anchor="t"/>
          <a:lstStyle/>
          <a:p>
            <a:endParaRPr lang="en-US" dirty="0"/>
          </a:p>
        </p:txBody>
      </p:sp>
      <p:sp>
        <p:nvSpPr>
          <p:cNvPr id="24" name="Text 12"/>
          <p:cNvSpPr/>
          <p:nvPr/>
        </p:nvSpPr>
        <p:spPr>
          <a:xfrm>
            <a:off x="4945371" y="3971840"/>
            <a:ext cx="3272537" cy="7541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这种现象发生的条件是，父元素的顶部外边距与子元素的顶部外边距相遇，并且父元素没有其他边框、内边距或浮动来隔离它们。</a:t>
            </a:r>
            <a:endParaRPr lang="en-US" sz="1178" dirty="0"/>
          </a:p>
        </p:txBody>
      </p:sp>
      <p:sp>
        <p:nvSpPr>
          <p:cNvPr id="25" name="Text 13"/>
          <p:cNvSpPr/>
          <p:nvPr/>
        </p:nvSpPr>
        <p:spPr>
          <a:xfrm>
            <a:off x="4945371" y="4771702"/>
            <a:ext cx="3272537" cy="0"/>
          </a:xfrm>
          <a:prstGeom prst="rect">
            <a:avLst/>
          </a:prstGeom>
          <a:noFill/>
          <a:ln/>
        </p:spPr>
        <p:txBody>
          <a:bodyPr wrap="square" lIns="0" tIns="0" rIns="0" bIns="0" rtlCol="0" anchor="t"/>
          <a:lstStyle/>
          <a:p>
            <a:endParaRPr lang="en-US" dirty="0"/>
          </a:p>
        </p:txBody>
      </p:sp>
      <p:sp>
        <p:nvSpPr>
          <p:cNvPr id="26" name="Text 14"/>
          <p:cNvSpPr/>
          <p:nvPr/>
        </p:nvSpPr>
        <p:spPr>
          <a:xfrm>
            <a:off x="923258" y="5352156"/>
            <a:ext cx="3272537" cy="25137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解决坍塌现象的方法有：</a:t>
            </a:r>
            <a:endParaRPr lang="en-US" sz="1178" dirty="0"/>
          </a:p>
        </p:txBody>
      </p:sp>
      <p:sp>
        <p:nvSpPr>
          <p:cNvPr id="27" name="Text 15"/>
          <p:cNvSpPr/>
          <p:nvPr/>
        </p:nvSpPr>
        <p:spPr>
          <a:xfrm>
            <a:off x="923258" y="5649249"/>
            <a:ext cx="3272537" cy="617034"/>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父元素设置上内边距（padding）：给父元素添加上内边距，这样可以将父元素的上内边距作为间隔，防止坍塌现象。</a:t>
            </a:r>
            <a:endParaRPr lang="en-US" sz="997" dirty="0"/>
          </a:p>
        </p:txBody>
      </p:sp>
      <p:sp>
        <p:nvSpPr>
          <p:cNvPr id="28" name="Text 16"/>
          <p:cNvSpPr/>
          <p:nvPr/>
        </p:nvSpPr>
        <p:spPr>
          <a:xfrm>
            <a:off x="4945371" y="5352156"/>
            <a:ext cx="3272537" cy="7541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父元素设置 overflow:hidden：给父元素设置 `overflow: hidden`，这样可以触发 BFC（块级格式化上下文），从而防止坍塌现象。</a:t>
            </a:r>
            <a:endParaRPr lang="en-US" sz="1178" dirty="0"/>
          </a:p>
        </p:txBody>
      </p:sp>
      <p:sp>
        <p:nvSpPr>
          <p:cNvPr id="29" name="Text 17"/>
          <p:cNvSpPr/>
          <p:nvPr/>
        </p:nvSpPr>
        <p:spPr>
          <a:xfrm>
            <a:off x="4945371" y="6152018"/>
            <a:ext cx="3272537" cy="0"/>
          </a:xfrm>
          <a:prstGeom prst="rect">
            <a:avLst/>
          </a:prstGeom>
          <a:noFill/>
          <a:ln/>
        </p:spPr>
        <p:txBody>
          <a:bodyPr wrap="square" lIns="0" tIns="0" rIns="0" bIns="0" rtlCol="0" anchor="t"/>
          <a:lstStyle/>
          <a:p>
            <a:endParaRPr lang="en-US" dirty="0"/>
          </a:p>
        </p:txBody>
      </p:sp>
      <p:sp>
        <p:nvSpPr>
          <p:cNvPr id="30" name="Text 18"/>
          <p:cNvSpPr/>
          <p:nvPr/>
        </p:nvSpPr>
        <p:spPr>
          <a:xfrm>
            <a:off x="923258" y="6846734"/>
            <a:ext cx="3272537" cy="50277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父元素设置 border-top：给父元素添加上边框，同样可以解决坍塌现象。</a:t>
            </a:r>
            <a:endParaRPr lang="en-US" sz="1178" dirty="0"/>
          </a:p>
        </p:txBody>
      </p:sp>
      <p:sp>
        <p:nvSpPr>
          <p:cNvPr id="31" name="Text 19"/>
          <p:cNvSpPr/>
          <p:nvPr/>
        </p:nvSpPr>
        <p:spPr>
          <a:xfrm>
            <a:off x="923258" y="7395194"/>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27"/>
            <a:ext cx="538615" cy="182613"/>
          </a:xfrm>
          <a:prstGeom prst="rect">
            <a:avLst/>
          </a:prstGeom>
        </p:spPr>
      </p:pic>
      <p:pic>
        <p:nvPicPr>
          <p:cNvPr id="3" name="Image 1" descr="preencoded.png">    </p:cNvPr>
          <p:cNvPicPr>
            <a:picLocks noChangeAspect="1"/>
          </p:cNvPicPr>
          <p:nvPr/>
        </p:nvPicPr>
        <p:blipFill>
          <a:blip r:embed="rId2"/>
          <a:stretch>
            <a:fillRect/>
          </a:stretch>
        </p:blipFill>
        <p:spPr>
          <a:xfrm>
            <a:off x="731295" y="5320171"/>
            <a:ext cx="3656466" cy="7939097"/>
          </a:xfrm>
          <a:prstGeom prst="rect">
            <a:avLst/>
          </a:prstGeom>
        </p:spPr>
      </p:pic>
      <p:pic>
        <p:nvPicPr>
          <p:cNvPr id="4" name="Image 2" descr="preencoded.png">    </p:cNvPr>
          <p:cNvPicPr>
            <a:picLocks noChangeAspect="1"/>
          </p:cNvPicPr>
          <p:nvPr/>
        </p:nvPicPr>
        <p:blipFill>
          <a:blip r:embed="rId3"/>
          <a:stretch>
            <a:fillRect/>
          </a:stretch>
        </p:blipFill>
        <p:spPr>
          <a:xfrm>
            <a:off x="4753406" y="3688470"/>
            <a:ext cx="3656466" cy="1403162"/>
          </a:xfrm>
          <a:prstGeom prst="rect">
            <a:avLst/>
          </a:prstGeom>
        </p:spPr>
      </p:pic>
      <p:pic>
        <p:nvPicPr>
          <p:cNvPr id="5" name="Image 3" descr="preencoded.png">    </p:cNvPr>
          <p:cNvPicPr>
            <a:picLocks noChangeAspect="1"/>
          </p:cNvPicPr>
          <p:nvPr/>
        </p:nvPicPr>
        <p:blipFill>
          <a:blip r:embed="rId4"/>
          <a:stretch>
            <a:fillRect/>
          </a:stretch>
        </p:blipFill>
        <p:spPr>
          <a:xfrm>
            <a:off x="731295" y="3688470"/>
            <a:ext cx="3656466" cy="1403162"/>
          </a:xfrm>
          <a:prstGeom prst="rect">
            <a:avLst/>
          </a:prstGeom>
        </p:spPr>
      </p:pic>
      <p:pic>
        <p:nvPicPr>
          <p:cNvPr id="6" name="Image 4" descr="preencoded.png">    </p:cNvPr>
          <p:cNvPicPr>
            <a:picLocks noChangeAspect="1"/>
          </p:cNvPicPr>
          <p:nvPr/>
        </p:nvPicPr>
        <p:blipFill>
          <a:blip r:embed="rId5"/>
          <a:stretch>
            <a:fillRect/>
          </a:stretch>
        </p:blipFill>
        <p:spPr>
          <a:xfrm>
            <a:off x="4753406" y="1439738"/>
            <a:ext cx="3656466" cy="2020209"/>
          </a:xfrm>
          <a:prstGeom prst="rect">
            <a:avLst/>
          </a:prstGeom>
        </p:spPr>
      </p:pic>
      <p:pic>
        <p:nvPicPr>
          <p:cNvPr id="7" name="Image 5" descr="preencoded.png">    </p:cNvPr>
          <p:cNvPicPr>
            <a:picLocks noChangeAspect="1"/>
          </p:cNvPicPr>
          <p:nvPr/>
        </p:nvPicPr>
        <p:blipFill>
          <a:blip r:embed="rId6"/>
          <a:stretch>
            <a:fillRect/>
          </a:stretch>
        </p:blipFill>
        <p:spPr>
          <a:xfrm>
            <a:off x="731295" y="1439738"/>
            <a:ext cx="3656466" cy="2020209"/>
          </a:xfrm>
          <a:prstGeom prst="rect">
            <a:avLst/>
          </a:prstGeom>
        </p:spPr>
      </p:pic>
      <p:sp>
        <p:nvSpPr>
          <p:cNvPr id="8" name="Text 0"/>
          <p:cNvSpPr/>
          <p:nvPr/>
        </p:nvSpPr>
        <p:spPr>
          <a:xfrm>
            <a:off x="365646" y="228539"/>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标准流（Normal Flow）是指在网页布局中，元素按照其在 HTML 中的顺序依次从上到下排列的方式。元素在标准流中根据其元素类型的默认显示属性（display）来进行布局，例如块级元素会独占一行，行内元素则会在同一行内显示。</a:t>
            </a:r>
            <a:endParaRPr lang="en-US" sz="1631" dirty="0"/>
          </a:p>
        </p:txBody>
      </p:sp>
      <p:sp>
        <p:nvSpPr>
          <p:cNvPr id="9" name="Text 1"/>
          <p:cNvSpPr/>
          <p:nvPr/>
        </p:nvSpPr>
        <p:spPr>
          <a:xfrm>
            <a:off x="365646" y="1165508"/>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599707"/>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浮动（Float）是 CSS 中的一种定位属性，通过设置元素的 `float` 属性为 `left` 或 `right`，可以使元素浮动到其父级元素的左侧或右侧。浮动元素会脱离标准流，并与其后面的元素进行交互。</a:t>
            </a:r>
            <a:endParaRPr lang="en-US" sz="1178" dirty="0"/>
          </a:p>
        </p:txBody>
      </p:sp>
      <p:sp>
        <p:nvSpPr>
          <p:cNvPr id="11" name="Text 3"/>
          <p:cNvSpPr/>
          <p:nvPr/>
        </p:nvSpPr>
        <p:spPr>
          <a:xfrm>
            <a:off x="923258" y="2650954"/>
            <a:ext cx="3272537" cy="617020"/>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1浮动的特点包括：顶对齐（Top Alignment）：浮动元素会尽可能地靠近父级容器的上边缘，如果有其他浮动元素，它们会尽可能地排列在一行上。</a:t>
            </a:r>
            <a:endParaRPr lang="en-US" sz="997" dirty="0"/>
          </a:p>
        </p:txBody>
      </p:sp>
      <p:sp>
        <p:nvSpPr>
          <p:cNvPr id="12" name="Text 4"/>
          <p:cNvSpPr/>
          <p:nvPr/>
        </p:nvSpPr>
        <p:spPr>
          <a:xfrm>
            <a:off x="4945371" y="1599707"/>
            <a:ext cx="3272537" cy="7541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行内块（Inline Block）：浮动元素会表现得像行内块元素，即宽度由内容撑开，不会独占一行，可以与其他元素在同一行内显示。</a:t>
            </a:r>
            <a:endParaRPr lang="en-US" sz="1178" dirty="0"/>
          </a:p>
        </p:txBody>
      </p:sp>
      <p:sp>
        <p:nvSpPr>
          <p:cNvPr id="13" name="Text 5"/>
          <p:cNvSpPr/>
          <p:nvPr/>
        </p:nvSpPr>
        <p:spPr>
          <a:xfrm>
            <a:off x="4945371" y="2399569"/>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3848439"/>
            <a:ext cx="3272537" cy="75415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脱离标准流控制（Out of Normal Flow）：浮动元素脱离了标准流，不再占据文档流中的位置，不会影响其他元素的布局。</a:t>
            </a:r>
            <a:endParaRPr lang="en-US" sz="1178" dirty="0"/>
          </a:p>
        </p:txBody>
      </p:sp>
      <p:sp>
        <p:nvSpPr>
          <p:cNvPr id="15" name="Text 7"/>
          <p:cNvSpPr/>
          <p:nvPr/>
        </p:nvSpPr>
        <p:spPr>
          <a:xfrm>
            <a:off x="923258" y="4648284"/>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3848439"/>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父级宽度不够，子级会换行（Wrap When Parent Width is Insufficient）：当浮动元素的父级容器宽度不足以容纳浮动元素时，后续的浮动元素会换行显示。</a:t>
            </a:r>
            <a:endParaRPr lang="en-US" sz="1178" dirty="0"/>
          </a:p>
        </p:txBody>
      </p:sp>
      <p:sp>
        <p:nvSpPr>
          <p:cNvPr id="17" name="Text 9"/>
          <p:cNvSpPr/>
          <p:nvPr/>
        </p:nvSpPr>
        <p:spPr>
          <a:xfrm>
            <a:off x="4945371" y="4899669"/>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5480140"/>
            <a:ext cx="3272537" cy="754146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margin: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padding: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.container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width: 500px;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height: 240px;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list-style: none;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margin: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padding: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border: 1px solid black;</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overflow: hidden;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.container li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float: left;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width: 140px;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height: 90px;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background-color: green;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margin: 10px;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ol class="container"&gt;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li&gt;这是一句话/li&gt;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li&gt;/li&gt;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li&gt;/li&gt;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li&gt;/li&gt;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li&gt;/</a:t>
            </a:r>
            <a:endParaRPr lang="en-US" sz="1178" dirty="0"/>
          </a:p>
        </p:txBody>
      </p:sp>
      <p:sp>
        <p:nvSpPr>
          <p:cNvPr id="19" name="Text 11"/>
          <p:cNvSpPr/>
          <p:nvPr/>
        </p:nvSpPr>
        <p:spPr>
          <a:xfrm>
            <a:off x="923258" y="1306730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31"/>
            <a:ext cx="538615" cy="182609"/>
          </a:xfrm>
          <a:prstGeom prst="rect">
            <a:avLst/>
          </a:prstGeom>
        </p:spPr>
      </p:pic>
      <p:pic>
        <p:nvPicPr>
          <p:cNvPr id="3" name="Image 1" descr="preencoded.png">    </p:cNvPr>
          <p:cNvPicPr>
            <a:picLocks noChangeAspect="1"/>
          </p:cNvPicPr>
          <p:nvPr/>
        </p:nvPicPr>
        <p:blipFill>
          <a:blip r:embed="rId2"/>
          <a:stretch>
            <a:fillRect/>
          </a:stretch>
        </p:blipFill>
        <p:spPr>
          <a:xfrm>
            <a:off x="731295" y="6622774"/>
            <a:ext cx="3656466" cy="3665606"/>
          </a:xfrm>
          <a:prstGeom prst="rect">
            <a:avLst/>
          </a:prstGeom>
        </p:spPr>
      </p:pic>
      <p:pic>
        <p:nvPicPr>
          <p:cNvPr id="4" name="Image 2" descr="preencoded.png">    </p:cNvPr>
          <p:cNvPicPr>
            <a:picLocks noChangeAspect="1"/>
          </p:cNvPicPr>
          <p:nvPr/>
        </p:nvPicPr>
        <p:blipFill>
          <a:blip r:embed="rId3"/>
          <a:stretch>
            <a:fillRect/>
          </a:stretch>
        </p:blipFill>
        <p:spPr>
          <a:xfrm>
            <a:off x="4753406" y="3734166"/>
            <a:ext cx="3656466" cy="2660079"/>
          </a:xfrm>
          <a:prstGeom prst="rect">
            <a:avLst/>
          </a:prstGeom>
        </p:spPr>
      </p:pic>
      <p:pic>
        <p:nvPicPr>
          <p:cNvPr id="5" name="Image 3" descr="preencoded.png">    </p:cNvPr>
          <p:cNvPicPr>
            <a:picLocks noChangeAspect="1"/>
          </p:cNvPicPr>
          <p:nvPr/>
        </p:nvPicPr>
        <p:blipFill>
          <a:blip r:embed="rId4"/>
          <a:stretch>
            <a:fillRect/>
          </a:stretch>
        </p:blipFill>
        <p:spPr>
          <a:xfrm>
            <a:off x="731295" y="3734166"/>
            <a:ext cx="3656466" cy="2660079"/>
          </a:xfrm>
          <a:prstGeom prst="rect">
            <a:avLst/>
          </a:prstGeom>
        </p:spPr>
      </p:pic>
      <p:pic>
        <p:nvPicPr>
          <p:cNvPr id="6" name="Image 4" descr="preencoded.png">    </p:cNvPr>
          <p:cNvPicPr>
            <a:picLocks noChangeAspect="1"/>
          </p:cNvPicPr>
          <p:nvPr/>
        </p:nvPicPr>
        <p:blipFill>
          <a:blip r:embed="rId5"/>
          <a:stretch>
            <a:fillRect/>
          </a:stretch>
        </p:blipFill>
        <p:spPr>
          <a:xfrm>
            <a:off x="4753406" y="845558"/>
            <a:ext cx="3656466" cy="2660079"/>
          </a:xfrm>
          <a:prstGeom prst="rect">
            <a:avLst/>
          </a:prstGeom>
        </p:spPr>
      </p:pic>
      <p:pic>
        <p:nvPicPr>
          <p:cNvPr id="7" name="Image 5" descr="preencoded.png">    </p:cNvPr>
          <p:cNvPicPr>
            <a:picLocks noChangeAspect="1"/>
          </p:cNvPicPr>
          <p:nvPr/>
        </p:nvPicPr>
        <p:blipFill>
          <a:blip r:embed="rId6"/>
          <a:stretch>
            <a:fillRect/>
          </a:stretch>
        </p:blipFill>
        <p:spPr>
          <a:xfrm>
            <a:off x="731295" y="845558"/>
            <a:ext cx="3656466" cy="2660079"/>
          </a:xfrm>
          <a:prstGeom prst="rect">
            <a:avLst/>
          </a:prstGeom>
        </p:spPr>
      </p:pic>
      <p:sp>
        <p:nvSpPr>
          <p:cNvPr id="8" name="Text 0"/>
          <p:cNvSpPr/>
          <p:nvPr/>
        </p:nvSpPr>
        <p:spPr>
          <a:xfrm>
            <a:off x="365646" y="228530"/>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 CSS 的五种选择器及其示例：</a:t>
            </a:r>
            <a:endParaRPr lang="en-US" sz="1631" dirty="0"/>
          </a:p>
        </p:txBody>
      </p:sp>
      <p:sp>
        <p:nvSpPr>
          <p:cNvPr id="9"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005528"/>
            <a:ext cx="3272537" cy="226243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标签选择器（Tag Selector）：通过 HTML 元素的标签名选取元素并应用样式。它是最基本的选择器。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选取所有段落元素并设置字体颜色为红色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p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color: red;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3"/>
          <p:cNvSpPr/>
          <p:nvPr/>
        </p:nvSpPr>
        <p:spPr>
          <a:xfrm>
            <a:off x="923258" y="3313672"/>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005528"/>
            <a:ext cx="3272537" cy="226243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类选择器（Class Selector）：通过类名选取元素并应用样式。类名以点（.）开头。</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选取具有 "highlight" 类的元素并设置背景颜色为黄色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.highlight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background-color: yellow;</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5"/>
          <p:cNvSpPr/>
          <p:nvPr/>
        </p:nvSpPr>
        <p:spPr>
          <a:xfrm>
            <a:off x="4945371" y="3313672"/>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3894137"/>
            <a:ext cx="3272537" cy="226243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ID 选择器（ID Selector）：通过元素的唯一 ID 选取元素并应用样式。ID 名以井号（#）开头。</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选取具有 "logo" ID 的元素并设置宽度为200像素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#logo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width: 200px;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5" name="Text 7"/>
          <p:cNvSpPr/>
          <p:nvPr/>
        </p:nvSpPr>
        <p:spPr>
          <a:xfrm>
            <a:off x="923258" y="6202280"/>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3894137"/>
            <a:ext cx="3272537" cy="226243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属性选择器（Attribute Selector）：通过元素的属性值选取元素并应用样式。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选取所有带有 title 属性的元素并设置字体颜色为蓝色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[title]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color: blue;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7" name="Text 9"/>
          <p:cNvSpPr/>
          <p:nvPr/>
        </p:nvSpPr>
        <p:spPr>
          <a:xfrm>
            <a:off x="4945371" y="6202280"/>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6782745"/>
            <a:ext cx="3272537" cy="32679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通配符选择器（Universal Selector）：选取所有元素并应用样式。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选取所有元素并设置边框为1像素红色实线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border: 1px solid red;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这些选择器提供了不同的选择元素的方式，使得我们可以有针对性地应用样式。根据需要选择合适的选择器来选择目标元素，并使用相应的样式进行修饰。这样可以更好地控制和定制网页的外观和样式。</a:t>
            </a:r>
            <a:endParaRPr lang="en-US" sz="1178" dirty="0"/>
          </a:p>
        </p:txBody>
      </p:sp>
      <p:sp>
        <p:nvSpPr>
          <p:cNvPr id="19" name="Text 11"/>
          <p:cNvSpPr/>
          <p:nvPr/>
        </p:nvSpPr>
        <p:spPr>
          <a:xfrm>
            <a:off x="923258" y="1009641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34"/>
            <a:ext cx="538615" cy="182610"/>
          </a:xfrm>
          <a:prstGeom prst="rect">
            <a:avLst/>
          </a:prstGeom>
        </p:spPr>
      </p:pic>
      <p:pic>
        <p:nvPicPr>
          <p:cNvPr id="3" name="Image 1" descr="preencoded.png">    </p:cNvPr>
          <p:cNvPicPr>
            <a:picLocks noChangeAspect="1"/>
          </p:cNvPicPr>
          <p:nvPr/>
        </p:nvPicPr>
        <p:blipFill>
          <a:blip r:embed="rId2"/>
          <a:stretch>
            <a:fillRect/>
          </a:stretch>
        </p:blipFill>
        <p:spPr>
          <a:xfrm>
            <a:off x="731295" y="8300177"/>
            <a:ext cx="3656466" cy="3162841"/>
          </a:xfrm>
          <a:prstGeom prst="rect">
            <a:avLst/>
          </a:prstGeom>
        </p:spPr>
      </p:pic>
      <p:pic>
        <p:nvPicPr>
          <p:cNvPr id="4" name="Image 2" descr="preencoded.png">    </p:cNvPr>
          <p:cNvPicPr>
            <a:picLocks noChangeAspect="1"/>
          </p:cNvPicPr>
          <p:nvPr/>
        </p:nvPicPr>
        <p:blipFill>
          <a:blip r:embed="rId3"/>
          <a:stretch>
            <a:fillRect/>
          </a:stretch>
        </p:blipFill>
        <p:spPr>
          <a:xfrm>
            <a:off x="4753406" y="5914331"/>
            <a:ext cx="3656466" cy="2157316"/>
          </a:xfrm>
          <a:prstGeom prst="rect">
            <a:avLst/>
          </a:prstGeom>
        </p:spPr>
      </p:pic>
      <p:pic>
        <p:nvPicPr>
          <p:cNvPr id="5" name="Image 3" descr="preencoded.png">    </p:cNvPr>
          <p:cNvPicPr>
            <a:picLocks noChangeAspect="1"/>
          </p:cNvPicPr>
          <p:nvPr/>
        </p:nvPicPr>
        <p:blipFill>
          <a:blip r:embed="rId4"/>
          <a:stretch>
            <a:fillRect/>
          </a:stretch>
        </p:blipFill>
        <p:spPr>
          <a:xfrm>
            <a:off x="731295" y="5914331"/>
            <a:ext cx="3656466" cy="2157316"/>
          </a:xfrm>
          <a:prstGeom prst="rect">
            <a:avLst/>
          </a:prstGeom>
        </p:spPr>
      </p:pic>
      <p:pic>
        <p:nvPicPr>
          <p:cNvPr id="6" name="Image 4" descr="preencoded.png">    </p:cNvPr>
          <p:cNvPicPr>
            <a:picLocks noChangeAspect="1"/>
          </p:cNvPicPr>
          <p:nvPr/>
        </p:nvPicPr>
        <p:blipFill>
          <a:blip r:embed="rId5"/>
          <a:stretch>
            <a:fillRect/>
          </a:stretch>
        </p:blipFill>
        <p:spPr>
          <a:xfrm>
            <a:off x="4753406" y="3528488"/>
            <a:ext cx="3656466" cy="2157314"/>
          </a:xfrm>
          <a:prstGeom prst="rect">
            <a:avLst/>
          </a:prstGeom>
        </p:spPr>
      </p:pic>
      <p:pic>
        <p:nvPicPr>
          <p:cNvPr id="7" name="Image 5" descr="preencoded.png">    </p:cNvPr>
          <p:cNvPicPr>
            <a:picLocks noChangeAspect="1"/>
          </p:cNvPicPr>
          <p:nvPr/>
        </p:nvPicPr>
        <p:blipFill>
          <a:blip r:embed="rId6"/>
          <a:stretch>
            <a:fillRect/>
          </a:stretch>
        </p:blipFill>
        <p:spPr>
          <a:xfrm>
            <a:off x="731295" y="3528488"/>
            <a:ext cx="3656466" cy="2157314"/>
          </a:xfrm>
          <a:prstGeom prst="rect">
            <a:avLst/>
          </a:prstGeom>
        </p:spPr>
      </p:pic>
      <p:pic>
        <p:nvPicPr>
          <p:cNvPr id="8" name="Image 6" descr="preencoded.png">    </p:cNvPr>
          <p:cNvPicPr>
            <a:picLocks noChangeAspect="1"/>
          </p:cNvPicPr>
          <p:nvPr/>
        </p:nvPicPr>
        <p:blipFill>
          <a:blip r:embed="rId7"/>
          <a:stretch>
            <a:fillRect/>
          </a:stretch>
        </p:blipFill>
        <p:spPr>
          <a:xfrm>
            <a:off x="4753406" y="1142646"/>
            <a:ext cx="3656466" cy="2157314"/>
          </a:xfrm>
          <a:prstGeom prst="rect">
            <a:avLst/>
          </a:prstGeom>
        </p:spPr>
      </p:pic>
      <p:pic>
        <p:nvPicPr>
          <p:cNvPr id="9" name="Image 7" descr="preencoded.png">    </p:cNvPr>
          <p:cNvPicPr>
            <a:picLocks noChangeAspect="1"/>
          </p:cNvPicPr>
          <p:nvPr/>
        </p:nvPicPr>
        <p:blipFill>
          <a:blip r:embed="rId8"/>
          <a:stretch>
            <a:fillRect/>
          </a:stretch>
        </p:blipFill>
        <p:spPr>
          <a:xfrm>
            <a:off x="731295" y="1142646"/>
            <a:ext cx="3656466" cy="2157314"/>
          </a:xfrm>
          <a:prstGeom prst="rect">
            <a:avLst/>
          </a:prstGeom>
        </p:spPr>
      </p:pic>
      <p:sp>
        <p:nvSpPr>
          <p:cNvPr id="10"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字体样式在 CSS 中，我们可以使用多种属性来定义字体样式，包括大小、粗细、倾斜、字体族、颜色、修饰线、文本对齐、文本缩进、行高以及复合属性。</a:t>
            </a:r>
            <a:endParaRPr lang="en-US" sz="1631" dirty="0"/>
          </a:p>
        </p:txBody>
      </p:sp>
      <p:sp>
        <p:nvSpPr>
          <p:cNvPr id="11" name="Text 1"/>
          <p:cNvSpPr/>
          <p:nvPr/>
        </p:nvSpPr>
        <p:spPr>
          <a:xfrm>
            <a:off x="365646" y="868409"/>
            <a:ext cx="8409873" cy="0"/>
          </a:xfrm>
          <a:prstGeom prst="rect">
            <a:avLst/>
          </a:prstGeom>
          <a:noFill/>
          <a:ln/>
        </p:spPr>
        <p:txBody>
          <a:bodyPr wrap="square" lIns="0" tIns="0" rIns="0" bIns="0" rtlCol="0" anchor="t"/>
          <a:lstStyle/>
          <a:p>
            <a:endParaRPr lang="en-US" dirty="0"/>
          </a:p>
        </p:txBody>
      </p:sp>
      <p:sp>
        <p:nvSpPr>
          <p:cNvPr id="12" name="Text 2"/>
          <p:cNvSpPr/>
          <p:nvPr/>
        </p:nvSpPr>
        <p:spPr>
          <a:xfrm>
            <a:off x="923258" y="1302615"/>
            <a:ext cx="3272537" cy="175967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字体大小（font-size）：用于设置文本的字体大小。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p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font-size: 16px;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3"/>
          <p:cNvSpPr/>
          <p:nvPr/>
        </p:nvSpPr>
        <p:spPr>
          <a:xfrm>
            <a:off x="923258" y="3107994"/>
            <a:ext cx="3272537" cy="0"/>
          </a:xfrm>
          <a:prstGeom prst="rect">
            <a:avLst/>
          </a:prstGeom>
          <a:noFill/>
          <a:ln/>
        </p:spPr>
        <p:txBody>
          <a:bodyPr wrap="square" lIns="0" tIns="0" rIns="0" bIns="0" rtlCol="0" anchor="t"/>
          <a:lstStyle/>
          <a:p>
            <a:endParaRPr lang="en-US" dirty="0"/>
          </a:p>
        </p:txBody>
      </p:sp>
      <p:sp>
        <p:nvSpPr>
          <p:cNvPr id="14" name="Text 4"/>
          <p:cNvSpPr/>
          <p:nvPr/>
        </p:nvSpPr>
        <p:spPr>
          <a:xfrm>
            <a:off x="4945371" y="1302615"/>
            <a:ext cx="3272537" cy="175967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字体粗细（font-weight）：用于设置文本的粗细程度。</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h1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font-weight: bold;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5" name="Text 5"/>
          <p:cNvSpPr/>
          <p:nvPr/>
        </p:nvSpPr>
        <p:spPr>
          <a:xfrm>
            <a:off x="4945371" y="3107994"/>
            <a:ext cx="3272537" cy="0"/>
          </a:xfrm>
          <a:prstGeom prst="rect">
            <a:avLst/>
          </a:prstGeom>
          <a:noFill/>
          <a:ln/>
        </p:spPr>
        <p:txBody>
          <a:bodyPr wrap="square" lIns="0" tIns="0" rIns="0" bIns="0" rtlCol="0" anchor="t"/>
          <a:lstStyle/>
          <a:p>
            <a:endParaRPr lang="en-US" dirty="0"/>
          </a:p>
        </p:txBody>
      </p:sp>
      <p:sp>
        <p:nvSpPr>
          <p:cNvPr id="16" name="Text 6"/>
          <p:cNvSpPr/>
          <p:nvPr/>
        </p:nvSpPr>
        <p:spPr>
          <a:xfrm>
            <a:off x="923258" y="3688459"/>
            <a:ext cx="3272537" cy="175967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字体倾斜（font-style）：用于设置文本的倾斜效果。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em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font-style: italic;</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7" name="Text 7"/>
          <p:cNvSpPr/>
          <p:nvPr/>
        </p:nvSpPr>
        <p:spPr>
          <a:xfrm>
            <a:off x="923258" y="5493839"/>
            <a:ext cx="3272537" cy="0"/>
          </a:xfrm>
          <a:prstGeom prst="rect">
            <a:avLst/>
          </a:prstGeom>
          <a:noFill/>
          <a:ln/>
        </p:spPr>
        <p:txBody>
          <a:bodyPr wrap="square" lIns="0" tIns="0" rIns="0" bIns="0" rtlCol="0" anchor="t"/>
          <a:lstStyle/>
          <a:p>
            <a:endParaRPr lang="en-US" dirty="0"/>
          </a:p>
        </p:txBody>
      </p:sp>
      <p:sp>
        <p:nvSpPr>
          <p:cNvPr id="18" name="Text 8"/>
          <p:cNvSpPr/>
          <p:nvPr/>
        </p:nvSpPr>
        <p:spPr>
          <a:xfrm>
            <a:off x="4945371" y="3688459"/>
            <a:ext cx="3272537" cy="175967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字体族（font-family）：用于指定文本的字体系列或字体族。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body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font-family: Arial, sans-serif;</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9" name="Text 9"/>
          <p:cNvSpPr/>
          <p:nvPr/>
        </p:nvSpPr>
        <p:spPr>
          <a:xfrm>
            <a:off x="4945371" y="5493839"/>
            <a:ext cx="3272537" cy="0"/>
          </a:xfrm>
          <a:prstGeom prst="rect">
            <a:avLst/>
          </a:prstGeom>
          <a:noFill/>
          <a:ln/>
        </p:spPr>
        <p:txBody>
          <a:bodyPr wrap="square" lIns="0" tIns="0" rIns="0" bIns="0" rtlCol="0" anchor="t"/>
          <a:lstStyle/>
          <a:p>
            <a:endParaRPr lang="en-US" dirty="0"/>
          </a:p>
        </p:txBody>
      </p:sp>
      <p:sp>
        <p:nvSpPr>
          <p:cNvPr id="20" name="Text 10"/>
          <p:cNvSpPr/>
          <p:nvPr/>
        </p:nvSpPr>
        <p:spPr>
          <a:xfrm>
            <a:off x="923258" y="6074302"/>
            <a:ext cx="3272537" cy="150829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字体颜色（color）：用于设置文本的颜色。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span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color: #FF0000;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1" name="Text 11"/>
          <p:cNvSpPr/>
          <p:nvPr/>
        </p:nvSpPr>
        <p:spPr>
          <a:xfrm>
            <a:off x="923258" y="7628299"/>
            <a:ext cx="3272537" cy="0"/>
          </a:xfrm>
          <a:prstGeom prst="rect">
            <a:avLst/>
          </a:prstGeom>
          <a:noFill/>
          <a:ln/>
        </p:spPr>
        <p:txBody>
          <a:bodyPr wrap="square" lIns="0" tIns="0" rIns="0" bIns="0" rtlCol="0" anchor="t"/>
          <a:lstStyle/>
          <a:p>
            <a:endParaRPr lang="en-US" dirty="0"/>
          </a:p>
        </p:txBody>
      </p:sp>
      <p:sp>
        <p:nvSpPr>
          <p:cNvPr id="22" name="Text 12"/>
          <p:cNvSpPr/>
          <p:nvPr/>
        </p:nvSpPr>
        <p:spPr>
          <a:xfrm>
            <a:off x="4945371" y="6074302"/>
            <a:ext cx="3272537" cy="175967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修饰线（text-decoration）：用于添加文本的修饰线，如下划线、删除线等。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text-decoration: underline;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3" name="Text 13"/>
          <p:cNvSpPr/>
          <p:nvPr/>
        </p:nvSpPr>
        <p:spPr>
          <a:xfrm>
            <a:off x="4945371" y="7879684"/>
            <a:ext cx="3272537" cy="0"/>
          </a:xfrm>
          <a:prstGeom prst="rect">
            <a:avLst/>
          </a:prstGeom>
          <a:noFill/>
          <a:ln/>
        </p:spPr>
        <p:txBody>
          <a:bodyPr wrap="square" lIns="0" tIns="0" rIns="0" bIns="0" rtlCol="0" anchor="t"/>
          <a:lstStyle/>
          <a:p>
            <a:endParaRPr lang="en-US" dirty="0"/>
          </a:p>
        </p:txBody>
      </p:sp>
      <p:sp>
        <p:nvSpPr>
          <p:cNvPr id="24" name="Text 14"/>
          <p:cNvSpPr/>
          <p:nvPr/>
        </p:nvSpPr>
        <p:spPr>
          <a:xfrm>
            <a:off x="923258" y="8460146"/>
            <a:ext cx="3272537" cy="276520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复合属性（font）：用于同时设置字体样式的多个属性，包括字体大小、字体族、粗细、倾斜等。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h2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font: italic bold 24px/1.5 Arial, sans-serif;</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通过使用这些字体样式属性，可以轻松地控制文本在网页中的外观和呈现效果。可以根据具体需求和设计要求选择适当的样式属性，以获得所需的字体效果。</a:t>
            </a:r>
            <a:endParaRPr lang="en-US" sz="1178" dirty="0"/>
          </a:p>
        </p:txBody>
      </p:sp>
      <p:sp>
        <p:nvSpPr>
          <p:cNvPr id="25" name="Text 15"/>
          <p:cNvSpPr/>
          <p:nvPr/>
        </p:nvSpPr>
        <p:spPr>
          <a:xfrm>
            <a:off x="923258" y="11271054"/>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31"/>
            <a:ext cx="538615" cy="182610"/>
          </a:xfrm>
          <a:prstGeom prst="rect">
            <a:avLst/>
          </a:prstGeom>
        </p:spPr>
      </p:pic>
      <p:pic>
        <p:nvPicPr>
          <p:cNvPr id="3" name="Image 1" descr="preencoded.png">    </p:cNvPr>
          <p:cNvPicPr>
            <a:picLocks noChangeAspect="1"/>
          </p:cNvPicPr>
          <p:nvPr/>
        </p:nvPicPr>
        <p:blipFill>
          <a:blip r:embed="rId2"/>
          <a:stretch>
            <a:fillRect/>
          </a:stretch>
        </p:blipFill>
        <p:spPr>
          <a:xfrm>
            <a:off x="4753406" y="3025725"/>
            <a:ext cx="3656466" cy="1654552"/>
          </a:xfrm>
          <a:prstGeom prst="rect">
            <a:avLst/>
          </a:prstGeom>
        </p:spPr>
      </p:pic>
      <p:pic>
        <p:nvPicPr>
          <p:cNvPr id="4" name="Image 2" descr="preencoded.png">    </p:cNvPr>
          <p:cNvPicPr>
            <a:picLocks noChangeAspect="1"/>
          </p:cNvPicPr>
          <p:nvPr/>
        </p:nvPicPr>
        <p:blipFill>
          <a:blip r:embed="rId3"/>
          <a:stretch>
            <a:fillRect/>
          </a:stretch>
        </p:blipFill>
        <p:spPr>
          <a:xfrm>
            <a:off x="731295" y="3025725"/>
            <a:ext cx="3656466" cy="1654552"/>
          </a:xfrm>
          <a:prstGeom prst="rect">
            <a:avLst/>
          </a:prstGeom>
        </p:spPr>
      </p:pic>
      <p:pic>
        <p:nvPicPr>
          <p:cNvPr id="5" name="Image 3" descr="preencoded.png">    </p:cNvPr>
          <p:cNvPicPr>
            <a:picLocks noChangeAspect="1"/>
          </p:cNvPicPr>
          <p:nvPr/>
        </p:nvPicPr>
        <p:blipFill>
          <a:blip r:embed="rId4"/>
          <a:stretch>
            <a:fillRect/>
          </a:stretch>
        </p:blipFill>
        <p:spPr>
          <a:xfrm>
            <a:off x="4753406" y="1142646"/>
            <a:ext cx="3656466" cy="1654550"/>
          </a:xfrm>
          <a:prstGeom prst="rect">
            <a:avLst/>
          </a:prstGeom>
        </p:spPr>
      </p:pic>
      <p:pic>
        <p:nvPicPr>
          <p:cNvPr id="6" name="Image 4" descr="preencoded.png">    </p:cNvPr>
          <p:cNvPicPr>
            <a:picLocks noChangeAspect="1"/>
          </p:cNvPicPr>
          <p:nvPr/>
        </p:nvPicPr>
        <p:blipFill>
          <a:blip r:embed="rId5"/>
          <a:stretch>
            <a:fillRect/>
          </a:stretch>
        </p:blipFill>
        <p:spPr>
          <a:xfrm>
            <a:off x="731295" y="1142646"/>
            <a:ext cx="3656466" cy="1654550"/>
          </a:xfrm>
          <a:prstGeom prst="rect">
            <a:avLst/>
          </a:prstGeom>
        </p:spPr>
      </p:pic>
      <p:sp>
        <p:nvSpPr>
          <p:cNvPr id="7"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行高（line-height）是 CSS 中用于设置行间距或行高的属性。它决定了文本行的高度，包括文本的高度、上方间距和下方间距。以下是关于行高的详细介绍：</a:t>
            </a:r>
            <a:endParaRPr lang="en-US" sz="1631" dirty="0"/>
          </a:p>
        </p:txBody>
      </p:sp>
      <p:sp>
        <p:nvSpPr>
          <p:cNvPr id="8"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302617"/>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值的表示：</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`line-height: 40px;`：该值表示行高为具体的像素值，即每行的高度为 40 像素。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`line-height: 2;`：该值表示行高为文本字号的倍数，即每行的高度为文本字号的两倍。</a:t>
            </a:r>
            <a:endParaRPr lang="en-US" sz="1178" dirty="0"/>
          </a:p>
        </p:txBody>
      </p:sp>
      <p:sp>
        <p:nvSpPr>
          <p:cNvPr id="10" name="Text 3"/>
          <p:cNvSpPr/>
          <p:nvPr/>
        </p:nvSpPr>
        <p:spPr>
          <a:xfrm>
            <a:off x="923258" y="2605233"/>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302617"/>
            <a:ext cx="3272537" cy="100552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行高的计算：</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行高的计算公式是 "上方间距 + 文本高度 + 下方间距"。上方间距和下方间距的大小由字体决定，文本高度由字体的具体字符决定。</a:t>
            </a:r>
            <a:endParaRPr lang="en-US" sz="1178" dirty="0"/>
          </a:p>
        </p:txBody>
      </p:sp>
      <p:sp>
        <p:nvSpPr>
          <p:cNvPr id="12" name="Text 5"/>
          <p:cNvSpPr/>
          <p:nvPr/>
        </p:nvSpPr>
        <p:spPr>
          <a:xfrm>
            <a:off x="4945371" y="2353851"/>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3185696"/>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单行文字的垂直居中：</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要让单行文字垂直居中，可以将行高设置为与容器的高度相等，即 `line-height` 的值等于容器的高度。这是因为行高定义了行框的高度，当行高等于容器高度时，文本将垂直居中在行框内。</a:t>
            </a:r>
            <a:endParaRPr lang="en-US" sz="1178" dirty="0"/>
          </a:p>
        </p:txBody>
      </p:sp>
      <p:sp>
        <p:nvSpPr>
          <p:cNvPr id="14" name="Text 7"/>
          <p:cNvSpPr/>
          <p:nvPr/>
        </p:nvSpPr>
        <p:spPr>
          <a:xfrm>
            <a:off x="923258" y="4488313"/>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3185696"/>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为什么 `height` 等于 `line-height` 可以垂直居中？</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当 `height` 和 `line-height` 的值相等时，行框的高度与容器高度相等，而文本则位于行框的中央位置，从而实现了单行文字的垂直居中。</a:t>
            </a:r>
            <a:endParaRPr lang="en-US" sz="1178" dirty="0"/>
          </a:p>
        </p:txBody>
      </p:sp>
      <p:sp>
        <p:nvSpPr>
          <p:cNvPr id="16" name="Text 9"/>
          <p:cNvSpPr/>
          <p:nvPr/>
        </p:nvSpPr>
        <p:spPr>
          <a:xfrm>
            <a:off x="4945371" y="423693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29"/>
            <a:ext cx="538615" cy="182607"/>
          </a:xfrm>
          <a:prstGeom prst="rect">
            <a:avLst/>
          </a:prstGeom>
        </p:spPr>
      </p:pic>
      <p:pic>
        <p:nvPicPr>
          <p:cNvPr id="3" name="Image 1" descr="preencoded.png">    </p:cNvPr>
          <p:cNvPicPr>
            <a:picLocks noChangeAspect="1"/>
          </p:cNvPicPr>
          <p:nvPr/>
        </p:nvPicPr>
        <p:blipFill>
          <a:blip r:embed="rId2"/>
          <a:stretch>
            <a:fillRect/>
          </a:stretch>
        </p:blipFill>
        <p:spPr>
          <a:xfrm>
            <a:off x="6878726" y="1348322"/>
            <a:ext cx="1759674" cy="2056762"/>
          </a:xfrm>
          <a:prstGeom prst="rect">
            <a:avLst/>
          </a:prstGeom>
        </p:spPr>
      </p:pic>
      <p:pic>
        <p:nvPicPr>
          <p:cNvPr id="4" name="Image 2" descr="preencoded.png">    </p:cNvPr>
          <p:cNvPicPr>
            <a:picLocks noChangeAspect="1"/>
          </p:cNvPicPr>
          <p:nvPr/>
        </p:nvPicPr>
        <p:blipFill>
          <a:blip r:embed="rId3"/>
          <a:stretch>
            <a:fillRect/>
          </a:stretch>
        </p:blipFill>
        <p:spPr>
          <a:xfrm>
            <a:off x="4753406" y="1348322"/>
            <a:ext cx="1759674" cy="2810906"/>
          </a:xfrm>
          <a:prstGeom prst="rect">
            <a:avLst/>
          </a:prstGeom>
        </p:spPr>
      </p:pic>
      <p:pic>
        <p:nvPicPr>
          <p:cNvPr id="5" name="Image 3" descr="preencoded.png">    </p:cNvPr>
          <p:cNvPicPr>
            <a:picLocks noChangeAspect="1"/>
          </p:cNvPicPr>
          <p:nvPr/>
        </p:nvPicPr>
        <p:blipFill>
          <a:blip r:embed="rId4"/>
          <a:stretch>
            <a:fillRect/>
          </a:stretch>
        </p:blipFill>
        <p:spPr>
          <a:xfrm>
            <a:off x="2628086" y="1348322"/>
            <a:ext cx="1759674" cy="2559525"/>
          </a:xfrm>
          <a:prstGeom prst="rect">
            <a:avLst/>
          </a:prstGeom>
        </p:spPr>
      </p:pic>
      <p:pic>
        <p:nvPicPr>
          <p:cNvPr id="6" name="Image 4" descr="preencoded.png">    </p:cNvPr>
          <p:cNvPicPr>
            <a:picLocks noChangeAspect="1"/>
          </p:cNvPicPr>
          <p:nvPr/>
        </p:nvPicPr>
        <p:blipFill>
          <a:blip r:embed="rId5"/>
          <a:stretch>
            <a:fillRect/>
          </a:stretch>
        </p:blipFill>
        <p:spPr>
          <a:xfrm>
            <a:off x="502765" y="1348322"/>
            <a:ext cx="1759674" cy="2308143"/>
          </a:xfrm>
          <a:prstGeom prst="rect">
            <a:avLst/>
          </a:prstGeom>
        </p:spPr>
      </p:pic>
      <p:sp>
        <p:nvSpPr>
          <p:cNvPr id="7"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文本缩进（text-indent）是 CSS 中用于指定文本首行缩进的属性。它控制文本在块级元素中的第一行相对于左边界的缩进量。以下是关于文本缩进的详细介绍：</a:t>
            </a:r>
            <a:endParaRPr lang="en-US" sz="1631" dirty="0"/>
          </a:p>
        </p:txBody>
      </p:sp>
      <p:sp>
        <p:nvSpPr>
          <p:cNvPr id="8" name="Text 1"/>
          <p:cNvSpPr/>
          <p:nvPr/>
        </p:nvSpPr>
        <p:spPr>
          <a:xfrm>
            <a:off x="365646" y="868413"/>
            <a:ext cx="8409873" cy="0"/>
          </a:xfrm>
          <a:prstGeom prst="rect">
            <a:avLst/>
          </a:prstGeom>
          <a:noFill/>
          <a:ln/>
        </p:spPr>
        <p:txBody>
          <a:bodyPr wrap="square" lIns="0" tIns="0" rIns="0" bIns="0" rtlCol="0" anchor="t"/>
          <a:lstStyle/>
          <a:p>
            <a:endParaRPr lang="en-US" dirty="0"/>
          </a:p>
        </p:txBody>
      </p:sp>
      <p:sp>
        <p:nvSpPr>
          <p:cNvPr id="9" name="Text 2"/>
          <p:cNvSpPr/>
          <p:nvPr/>
        </p:nvSpPr>
        <p:spPr>
          <a:xfrm>
            <a:off x="594176" y="1371174"/>
            <a:ext cx="1668264" cy="2262439"/>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值的表示：</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`text-indent: 20px;`：该值表示文本首行向右缩进 20 像素的距离。</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`text-indent: 2em;`：该值表示文本首行向右缩进 2 倍于当前字体大小的距离。</a:t>
            </a:r>
            <a:endParaRPr lang="en-US" sz="1178" dirty="0"/>
          </a:p>
        </p:txBody>
      </p:sp>
      <p:sp>
        <p:nvSpPr>
          <p:cNvPr id="10" name="Text 3"/>
          <p:cNvSpPr/>
          <p:nvPr/>
        </p:nvSpPr>
        <p:spPr>
          <a:xfrm>
            <a:off x="502765" y="3702171"/>
            <a:ext cx="1759674" cy="0"/>
          </a:xfrm>
          <a:prstGeom prst="rect">
            <a:avLst/>
          </a:prstGeom>
          <a:noFill/>
          <a:ln/>
        </p:spPr>
        <p:txBody>
          <a:bodyPr wrap="square" lIns="0" tIns="0" rIns="0" bIns="0" rtlCol="0" anchor="t"/>
          <a:lstStyle/>
          <a:p>
            <a:endParaRPr lang="en-US" dirty="0"/>
          </a:p>
        </p:txBody>
      </p:sp>
      <p:sp>
        <p:nvSpPr>
          <p:cNvPr id="11" name="Text 4"/>
          <p:cNvSpPr/>
          <p:nvPr/>
        </p:nvSpPr>
        <p:spPr>
          <a:xfrm>
            <a:off x="2719498" y="1371174"/>
            <a:ext cx="1668262" cy="251382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`text-indent` 的工作原理：</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`px` 值：指定一个具体的像素值，表示首行缩进的距离。</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`em` 值：基于当前元素的字体大小，指定首行缩进的距离。`1em` 等于当前元素的字体大小。</a:t>
            </a:r>
            <a:endParaRPr lang="en-US" sz="1178" dirty="0"/>
          </a:p>
        </p:txBody>
      </p:sp>
      <p:sp>
        <p:nvSpPr>
          <p:cNvPr id="12" name="Text 5"/>
          <p:cNvSpPr/>
          <p:nvPr/>
        </p:nvSpPr>
        <p:spPr>
          <a:xfrm>
            <a:off x="2628086" y="3953556"/>
            <a:ext cx="1759674" cy="0"/>
          </a:xfrm>
          <a:prstGeom prst="rect">
            <a:avLst/>
          </a:prstGeom>
          <a:noFill/>
          <a:ln/>
        </p:spPr>
        <p:txBody>
          <a:bodyPr wrap="square" lIns="0" tIns="0" rIns="0" bIns="0" rtlCol="0" anchor="t"/>
          <a:lstStyle/>
          <a:p>
            <a:endParaRPr lang="en-US" dirty="0"/>
          </a:p>
        </p:txBody>
      </p:sp>
      <p:sp>
        <p:nvSpPr>
          <p:cNvPr id="13" name="Text 6"/>
          <p:cNvSpPr/>
          <p:nvPr/>
        </p:nvSpPr>
        <p:spPr>
          <a:xfrm>
            <a:off x="4844818" y="1371174"/>
            <a:ext cx="1668262" cy="2765202"/>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使用场景：</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文本段落：通过设置合适的文本缩进，可以使段落的第一行以特定的距离向右缩进，从而提升文本的可读性。</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列表项：通过设置文本缩进，可以使列表项的内容在每一行都对齐，突出显示列表的层次结构。</a:t>
            </a:r>
            <a:endParaRPr lang="en-US" sz="1178" dirty="0"/>
          </a:p>
        </p:txBody>
      </p:sp>
      <p:sp>
        <p:nvSpPr>
          <p:cNvPr id="14" name="Text 7"/>
          <p:cNvSpPr/>
          <p:nvPr/>
        </p:nvSpPr>
        <p:spPr>
          <a:xfrm>
            <a:off x="4753406" y="4204936"/>
            <a:ext cx="1759674" cy="0"/>
          </a:xfrm>
          <a:prstGeom prst="rect">
            <a:avLst/>
          </a:prstGeom>
          <a:noFill/>
          <a:ln/>
        </p:spPr>
        <p:txBody>
          <a:bodyPr wrap="square" lIns="0" tIns="0" rIns="0" bIns="0" rtlCol="0" anchor="t"/>
          <a:lstStyle/>
          <a:p>
            <a:endParaRPr lang="en-US" dirty="0"/>
          </a:p>
        </p:txBody>
      </p:sp>
      <p:sp>
        <p:nvSpPr>
          <p:cNvPr id="15" name="Text 8"/>
          <p:cNvSpPr/>
          <p:nvPr/>
        </p:nvSpPr>
        <p:spPr>
          <a:xfrm>
            <a:off x="6970138" y="1371174"/>
            <a:ext cx="1668262" cy="201105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注意事项：</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`text-indent` 只适用于块级元素，不适用于内联元素。</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设置负值的 `text-indent` 可以将文本的第一行向左移动，实现特殊效果。</a:t>
            </a:r>
            <a:endParaRPr lang="en-US" sz="1178" dirty="0"/>
          </a:p>
        </p:txBody>
      </p:sp>
      <p:sp>
        <p:nvSpPr>
          <p:cNvPr id="16" name="Text 9"/>
          <p:cNvSpPr/>
          <p:nvPr/>
        </p:nvSpPr>
        <p:spPr>
          <a:xfrm>
            <a:off x="6878726" y="3450789"/>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31"/>
            <a:ext cx="538615" cy="182607"/>
          </a:xfrm>
          <a:prstGeom prst="rect">
            <a:avLst/>
          </a:prstGeom>
        </p:spPr>
      </p:pic>
      <p:pic>
        <p:nvPicPr>
          <p:cNvPr id="3" name="Image 1" descr="preencoded.png">    </p:cNvPr>
          <p:cNvPicPr>
            <a:picLocks noChangeAspect="1"/>
          </p:cNvPicPr>
          <p:nvPr/>
        </p:nvPicPr>
        <p:blipFill>
          <a:blip r:embed="rId2"/>
          <a:stretch>
            <a:fillRect/>
          </a:stretch>
        </p:blipFill>
        <p:spPr>
          <a:xfrm>
            <a:off x="6184426" y="1234057"/>
            <a:ext cx="2439763" cy="2308143"/>
          </a:xfrm>
          <a:prstGeom prst="rect">
            <a:avLst/>
          </a:prstGeom>
        </p:spPr>
      </p:pic>
      <p:pic>
        <p:nvPicPr>
          <p:cNvPr id="4" name="Image 2" descr="preencoded.png">    </p:cNvPr>
          <p:cNvPicPr>
            <a:picLocks noChangeAspect="1"/>
          </p:cNvPicPr>
          <p:nvPr/>
        </p:nvPicPr>
        <p:blipFill>
          <a:blip r:embed="rId3"/>
          <a:stretch>
            <a:fillRect/>
          </a:stretch>
        </p:blipFill>
        <p:spPr>
          <a:xfrm>
            <a:off x="3350664" y="1234057"/>
            <a:ext cx="2439763" cy="4570582"/>
          </a:xfrm>
          <a:prstGeom prst="rect">
            <a:avLst/>
          </a:prstGeom>
        </p:spPr>
      </p:pic>
      <p:pic>
        <p:nvPicPr>
          <p:cNvPr id="5" name="Image 3" descr="preencoded.png">    </p:cNvPr>
          <p:cNvPicPr>
            <a:picLocks noChangeAspect="1"/>
          </p:cNvPicPr>
          <p:nvPr/>
        </p:nvPicPr>
        <p:blipFill>
          <a:blip r:embed="rId4"/>
          <a:stretch>
            <a:fillRect/>
          </a:stretch>
        </p:blipFill>
        <p:spPr>
          <a:xfrm>
            <a:off x="516905" y="1234057"/>
            <a:ext cx="2439763" cy="2308143"/>
          </a:xfrm>
          <a:prstGeom prst="rect">
            <a:avLst/>
          </a:prstGeom>
        </p:spPr>
      </p:pic>
      <p:sp>
        <p:nvSpPr>
          <p:cNvPr id="6"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文字水平对齐方式（text-align）是 CSS 中用于控制文本在水平方向上对齐的属性。以下是对于不同取值的介绍：</a:t>
            </a:r>
            <a:endParaRPr lang="en-US" sz="1631" dirty="0"/>
          </a:p>
        </p:txBody>
      </p:sp>
      <p:sp>
        <p:nvSpPr>
          <p:cNvPr id="7"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8" name="Text 2"/>
          <p:cNvSpPr/>
          <p:nvPr/>
        </p:nvSpPr>
        <p:spPr>
          <a:xfrm>
            <a:off x="608317" y="1256911"/>
            <a:ext cx="2348350" cy="2262439"/>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`text-align: left;`：文本向左对齐。这是默认值。</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`text-align: right;`：文本向右对齐。</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 `text-align: center;`：文本居中对齐。</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这些取值可以应用于块级元素或内联元素，并控制元素内文本内容的对齐方式。</a:t>
            </a:r>
            <a:endParaRPr lang="en-US" sz="1178" dirty="0"/>
          </a:p>
        </p:txBody>
      </p:sp>
      <p:sp>
        <p:nvSpPr>
          <p:cNvPr id="9" name="Text 3"/>
          <p:cNvSpPr/>
          <p:nvPr/>
        </p:nvSpPr>
        <p:spPr>
          <a:xfrm>
            <a:off x="516905" y="3587908"/>
            <a:ext cx="2439763" cy="0"/>
          </a:xfrm>
          <a:prstGeom prst="rect">
            <a:avLst/>
          </a:prstGeom>
          <a:noFill/>
          <a:ln/>
        </p:spPr>
        <p:txBody>
          <a:bodyPr wrap="square" lIns="0" tIns="0" rIns="0" bIns="0" rtlCol="0" anchor="t"/>
          <a:lstStyle/>
          <a:p>
            <a:endParaRPr lang="en-US" dirty="0"/>
          </a:p>
        </p:txBody>
      </p:sp>
      <p:sp>
        <p:nvSpPr>
          <p:cNvPr id="10" name="Text 4"/>
          <p:cNvSpPr/>
          <p:nvPr/>
        </p:nvSpPr>
        <p:spPr>
          <a:xfrm>
            <a:off x="3442078" y="1256911"/>
            <a:ext cx="2348350" cy="452487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关于实现套在 `&lt;div&gt;` 内的图片居中，可以通过以下方法使用 `text-align` 实现：</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 代码：</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&lt;div class="container"&gt;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&lt;img src="image.jpg" alt="图片"&gt;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&lt;/div&gt;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CSS 代码：</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.container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text-align: center;</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.container img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display: inline-block;</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1" name="Text 5"/>
          <p:cNvSpPr/>
          <p:nvPr/>
        </p:nvSpPr>
        <p:spPr>
          <a:xfrm>
            <a:off x="3350664" y="5850345"/>
            <a:ext cx="2439763" cy="0"/>
          </a:xfrm>
          <a:prstGeom prst="rect">
            <a:avLst/>
          </a:prstGeom>
          <a:noFill/>
          <a:ln/>
        </p:spPr>
        <p:txBody>
          <a:bodyPr wrap="square" lIns="0" tIns="0" rIns="0" bIns="0" rtlCol="0" anchor="t"/>
          <a:lstStyle/>
          <a:p>
            <a:endParaRPr lang="en-US" dirty="0"/>
          </a:p>
        </p:txBody>
      </p:sp>
      <p:sp>
        <p:nvSpPr>
          <p:cNvPr id="12" name="Text 6"/>
          <p:cNvSpPr/>
          <p:nvPr/>
        </p:nvSpPr>
        <p:spPr>
          <a:xfrm>
            <a:off x="6275840" y="1256911"/>
            <a:ext cx="2348350" cy="2262439"/>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上述示例中，通过给包含图片的 `&lt;div&gt;` 元素设置 `text-align: center;`，实现了图片的水平居中对齐。为了使图片在行内显示并居中对齐，还需要将图片的显示模式设置为 `display: inline-block;`。</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通过这种方式，可以轻松实现套在 `&lt;div&gt;` 内的图片水平居中对齐，使其在视觉上居中显示。</a:t>
            </a:r>
            <a:endParaRPr lang="en-US" sz="1178" dirty="0"/>
          </a:p>
        </p:txBody>
      </p:sp>
      <p:sp>
        <p:nvSpPr>
          <p:cNvPr id="13" name="Text 7"/>
          <p:cNvSpPr/>
          <p:nvPr/>
        </p:nvSpPr>
        <p:spPr>
          <a:xfrm>
            <a:off x="6184426" y="3587908"/>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31"/>
            <a:ext cx="538615" cy="182607"/>
          </a:xfrm>
          <a:prstGeom prst="rect">
            <a:avLst/>
          </a:prstGeom>
        </p:spPr>
      </p:pic>
      <p:pic>
        <p:nvPicPr>
          <p:cNvPr id="3" name="Image 1" descr="preencoded.png">    </p:cNvPr>
          <p:cNvPicPr>
            <a:picLocks noChangeAspect="1"/>
          </p:cNvPicPr>
          <p:nvPr/>
        </p:nvPicPr>
        <p:blipFill>
          <a:blip r:embed="rId2"/>
          <a:stretch>
            <a:fillRect/>
          </a:stretch>
        </p:blipFill>
        <p:spPr>
          <a:xfrm>
            <a:off x="4753406" y="2673791"/>
            <a:ext cx="3656466" cy="1403168"/>
          </a:xfrm>
          <a:prstGeom prst="rect">
            <a:avLst/>
          </a:prstGeom>
        </p:spPr>
      </p:pic>
      <p:pic>
        <p:nvPicPr>
          <p:cNvPr id="4" name="Image 2" descr="preencoded.png">    </p:cNvPr>
          <p:cNvPicPr>
            <a:picLocks noChangeAspect="1"/>
          </p:cNvPicPr>
          <p:nvPr/>
        </p:nvPicPr>
        <p:blipFill>
          <a:blip r:embed="rId3"/>
          <a:stretch>
            <a:fillRect/>
          </a:stretch>
        </p:blipFill>
        <p:spPr>
          <a:xfrm>
            <a:off x="731295" y="2673791"/>
            <a:ext cx="3656466" cy="1403168"/>
          </a:xfrm>
          <a:prstGeom prst="rect">
            <a:avLst/>
          </a:prstGeom>
        </p:spPr>
      </p:pic>
      <p:pic>
        <p:nvPicPr>
          <p:cNvPr id="5" name="Image 3" descr="preencoded.png">    </p:cNvPr>
          <p:cNvPicPr>
            <a:picLocks noChangeAspect="1"/>
          </p:cNvPicPr>
          <p:nvPr/>
        </p:nvPicPr>
        <p:blipFill>
          <a:blip r:embed="rId4"/>
          <a:stretch>
            <a:fillRect/>
          </a:stretch>
        </p:blipFill>
        <p:spPr>
          <a:xfrm>
            <a:off x="4753406" y="1293475"/>
            <a:ext cx="3656466" cy="1151784"/>
          </a:xfrm>
          <a:prstGeom prst="rect">
            <a:avLst/>
          </a:prstGeom>
        </p:spPr>
      </p:pic>
      <p:pic>
        <p:nvPicPr>
          <p:cNvPr id="6" name="Image 4" descr="preencoded.png">    </p:cNvPr>
          <p:cNvPicPr>
            <a:picLocks noChangeAspect="1"/>
          </p:cNvPicPr>
          <p:nvPr/>
        </p:nvPicPr>
        <p:blipFill>
          <a:blip r:embed="rId5"/>
          <a:stretch>
            <a:fillRect/>
          </a:stretch>
        </p:blipFill>
        <p:spPr>
          <a:xfrm>
            <a:off x="731295" y="1293475"/>
            <a:ext cx="3656466" cy="1151784"/>
          </a:xfrm>
          <a:prstGeom prst="rect">
            <a:avLst/>
          </a:prstGeom>
        </p:spPr>
      </p:pic>
      <p:sp>
        <p:nvSpPr>
          <p:cNvPr id="7"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CSS 的 `text-decoration` 属性中，有几个常用的取值可以用于修饰文本的装饰线。以下是对这些取值的介绍：</a:t>
            </a:r>
            <a:endParaRPr lang="en-US" sz="1631" dirty="0"/>
          </a:p>
        </p:txBody>
      </p:sp>
      <p:sp>
        <p:nvSpPr>
          <p:cNvPr id="8"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453444"/>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`text-decoration: none;`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作用：移除文本的装饰线。</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示例：`text-decoration: none;`</a:t>
            </a:r>
            <a:endParaRPr lang="en-US" sz="1178" dirty="0"/>
          </a:p>
        </p:txBody>
      </p:sp>
      <p:sp>
        <p:nvSpPr>
          <p:cNvPr id="10" name="Text 3"/>
          <p:cNvSpPr/>
          <p:nvPr/>
        </p:nvSpPr>
        <p:spPr>
          <a:xfrm>
            <a:off x="923258" y="2253297"/>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453444"/>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`text-decoration: underline;`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作用：为文本添加下划线。</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示例：`text-decoration: underline;`</a:t>
            </a:r>
            <a:endParaRPr lang="en-US" sz="1178" dirty="0"/>
          </a:p>
        </p:txBody>
      </p:sp>
      <p:sp>
        <p:nvSpPr>
          <p:cNvPr id="12" name="Text 5"/>
          <p:cNvSpPr/>
          <p:nvPr/>
        </p:nvSpPr>
        <p:spPr>
          <a:xfrm>
            <a:off x="4945371" y="2253297"/>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2833760"/>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`text-decoration: line-through;`</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作用：在文本中添加一条删除线，贯穿整个文本的中间。</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示例：`text-decoration: line-through;`</a:t>
            </a:r>
            <a:endParaRPr lang="en-US" sz="1178" dirty="0"/>
          </a:p>
        </p:txBody>
      </p:sp>
      <p:sp>
        <p:nvSpPr>
          <p:cNvPr id="14" name="Text 7"/>
          <p:cNvSpPr/>
          <p:nvPr/>
        </p:nvSpPr>
        <p:spPr>
          <a:xfrm>
            <a:off x="923258" y="3884994"/>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2833760"/>
            <a:ext cx="3272537" cy="75414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`text-decoration: overline;`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作用：在文本上方添加一条装饰线。</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示例：`text-decoration: overline;`</a:t>
            </a:r>
            <a:endParaRPr lang="en-US" sz="1178" dirty="0"/>
          </a:p>
        </p:txBody>
      </p:sp>
      <p:sp>
        <p:nvSpPr>
          <p:cNvPr id="16" name="Text 9"/>
          <p:cNvSpPr/>
          <p:nvPr/>
        </p:nvSpPr>
        <p:spPr>
          <a:xfrm>
            <a:off x="4945371" y="3633614"/>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cos.sankki.com/user/54150/ppt/20230625161413/ync6bylw5ite31k2kswp1lf152skiwut">    </p:cNvPr>
          <p:cNvPicPr>
            <a:picLocks noChangeAspect="1"/>
          </p:cNvPicPr>
          <p:nvPr/>
        </p:nvPicPr>
        <p:blipFill>
          <a:blip r:embed="rId1"/>
          <a:stretch>
            <a:fillRect/>
          </a:stretch>
        </p:blipFill>
        <p:spPr>
          <a:xfrm>
            <a:off x="8618813" y="-4327"/>
            <a:ext cx="538615" cy="182607"/>
          </a:xfrm>
          <a:prstGeom prst="rect">
            <a:avLst/>
          </a:prstGeom>
        </p:spPr>
      </p:pic>
      <p:pic>
        <p:nvPicPr>
          <p:cNvPr id="3" name="Image 1" descr="preencoded.png">    </p:cNvPr>
          <p:cNvPicPr>
            <a:picLocks noChangeAspect="1"/>
          </p:cNvPicPr>
          <p:nvPr/>
        </p:nvPicPr>
        <p:blipFill>
          <a:blip r:embed="rId2"/>
          <a:stretch>
            <a:fillRect/>
          </a:stretch>
        </p:blipFill>
        <p:spPr>
          <a:xfrm>
            <a:off x="5313302" y="4433467"/>
            <a:ext cx="639881" cy="639879"/>
          </a:xfrm>
          <a:prstGeom prst="rect">
            <a:avLst/>
          </a:prstGeom>
        </p:spPr>
      </p:pic>
      <p:pic>
        <p:nvPicPr>
          <p:cNvPr id="4" name="Image 2" descr="preencoded.png">    </p:cNvPr>
          <p:cNvPicPr>
            <a:picLocks noChangeAspect="1"/>
          </p:cNvPicPr>
          <p:nvPr/>
        </p:nvPicPr>
        <p:blipFill>
          <a:blip r:embed="rId3"/>
          <a:stretch>
            <a:fillRect/>
          </a:stretch>
        </p:blipFill>
        <p:spPr>
          <a:xfrm>
            <a:off x="3187982" y="4433467"/>
            <a:ext cx="639881" cy="639879"/>
          </a:xfrm>
          <a:prstGeom prst="rect">
            <a:avLst/>
          </a:prstGeom>
        </p:spPr>
      </p:pic>
      <p:pic>
        <p:nvPicPr>
          <p:cNvPr id="5" name="Image 3" descr="preencoded.png">    </p:cNvPr>
          <p:cNvPicPr>
            <a:picLocks noChangeAspect="1"/>
          </p:cNvPicPr>
          <p:nvPr/>
        </p:nvPicPr>
        <p:blipFill>
          <a:blip r:embed="rId4"/>
          <a:stretch>
            <a:fillRect/>
          </a:stretch>
        </p:blipFill>
        <p:spPr>
          <a:xfrm>
            <a:off x="1062662" y="4433467"/>
            <a:ext cx="639881" cy="639879"/>
          </a:xfrm>
          <a:prstGeom prst="rect">
            <a:avLst/>
          </a:prstGeom>
        </p:spPr>
      </p:pic>
      <p:pic>
        <p:nvPicPr>
          <p:cNvPr id="6" name="Image 4" descr="preencoded.png">    </p:cNvPr>
          <p:cNvPicPr>
            <a:picLocks noChangeAspect="1"/>
          </p:cNvPicPr>
          <p:nvPr/>
        </p:nvPicPr>
        <p:blipFill>
          <a:blip r:embed="rId5"/>
          <a:stretch>
            <a:fillRect/>
          </a:stretch>
        </p:blipFill>
        <p:spPr>
          <a:xfrm>
            <a:off x="7438622" y="1234061"/>
            <a:ext cx="639881" cy="639879"/>
          </a:xfrm>
          <a:prstGeom prst="rect">
            <a:avLst/>
          </a:prstGeom>
        </p:spPr>
      </p:pic>
      <p:pic>
        <p:nvPicPr>
          <p:cNvPr id="7" name="Image 5" descr="preencoded.png">    </p:cNvPr>
          <p:cNvPicPr>
            <a:picLocks noChangeAspect="1"/>
          </p:cNvPicPr>
          <p:nvPr/>
        </p:nvPicPr>
        <p:blipFill>
          <a:blip r:embed="rId6"/>
          <a:stretch>
            <a:fillRect/>
          </a:stretch>
        </p:blipFill>
        <p:spPr>
          <a:xfrm>
            <a:off x="5313302" y="1234061"/>
            <a:ext cx="639881" cy="639879"/>
          </a:xfrm>
          <a:prstGeom prst="rect">
            <a:avLst/>
          </a:prstGeom>
        </p:spPr>
      </p:pic>
      <p:pic>
        <p:nvPicPr>
          <p:cNvPr id="8" name="Image 6" descr="preencoded.png">    </p:cNvPr>
          <p:cNvPicPr>
            <a:picLocks noChangeAspect="1"/>
          </p:cNvPicPr>
          <p:nvPr/>
        </p:nvPicPr>
        <p:blipFill>
          <a:blip r:embed="rId7"/>
          <a:stretch>
            <a:fillRect/>
          </a:stretch>
        </p:blipFill>
        <p:spPr>
          <a:xfrm>
            <a:off x="3187982" y="1234061"/>
            <a:ext cx="639881" cy="639879"/>
          </a:xfrm>
          <a:prstGeom prst="rect">
            <a:avLst/>
          </a:prstGeom>
        </p:spPr>
      </p:pic>
      <p:pic>
        <p:nvPicPr>
          <p:cNvPr id="9" name="Image 7" descr="preencoded.png">    </p:cNvPr>
          <p:cNvPicPr>
            <a:picLocks noChangeAspect="1"/>
          </p:cNvPicPr>
          <p:nvPr/>
        </p:nvPicPr>
        <p:blipFill>
          <a:blip r:embed="rId8"/>
          <a:stretch>
            <a:fillRect/>
          </a:stretch>
        </p:blipFill>
        <p:spPr>
          <a:xfrm>
            <a:off x="1062662" y="1234061"/>
            <a:ext cx="639881" cy="639879"/>
          </a:xfrm>
          <a:prstGeom prst="rect">
            <a:avLst/>
          </a:prstGeom>
        </p:spPr>
      </p:pic>
      <p:sp>
        <p:nvSpPr>
          <p:cNvPr id="10"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F12 调试工具是现代浏览器中内置的开发者工具，提供了调试和分析网页的功能。以下是使用 F12 调试工具的一般步骤：</a:t>
            </a:r>
            <a:endParaRPr lang="en-US" sz="1631" dirty="0"/>
          </a:p>
        </p:txBody>
      </p:sp>
      <p:sp>
        <p:nvSpPr>
          <p:cNvPr id="11"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12" name="Text 2"/>
          <p:cNvSpPr/>
          <p:nvPr/>
        </p:nvSpPr>
        <p:spPr>
          <a:xfrm>
            <a:off x="502765" y="1965353"/>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打开调试工具：在浏览器中按下 F12 键，或右键点击页面中的任何位置，然后选择 "检查" 或 "审查元素" 选项。</a:t>
            </a:r>
            <a:endParaRPr lang="en-US" sz="1178" dirty="0"/>
          </a:p>
        </p:txBody>
      </p:sp>
      <p:sp>
        <p:nvSpPr>
          <p:cNvPr id="13" name="Text 3"/>
          <p:cNvSpPr/>
          <p:nvPr/>
        </p:nvSpPr>
        <p:spPr>
          <a:xfrm>
            <a:off x="502765" y="3313676"/>
            <a:ext cx="1759674" cy="0"/>
          </a:xfrm>
          <a:prstGeom prst="rect">
            <a:avLst/>
          </a:prstGeom>
          <a:noFill/>
          <a:ln/>
        </p:spPr>
        <p:txBody>
          <a:bodyPr wrap="square" lIns="0" tIns="0" rIns="0" bIns="0" rtlCol="0" anchor="t"/>
          <a:lstStyle/>
          <a:p>
            <a:endParaRPr lang="en-US" dirty="0"/>
          </a:p>
        </p:txBody>
      </p:sp>
      <p:sp>
        <p:nvSpPr>
          <p:cNvPr id="14" name="Text 4"/>
          <p:cNvSpPr/>
          <p:nvPr/>
        </p:nvSpPr>
        <p:spPr>
          <a:xfrm>
            <a:off x="2628086" y="1965353"/>
            <a:ext cx="1759674" cy="150829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导航到 "Elements"（元素）面板：调试工具打开后，通常会默认显示 "Elements"（元素）面板，用于查看和编辑网页的 HTML 结构和 CSS 样式。</a:t>
            </a:r>
            <a:endParaRPr lang="en-US" sz="1178" dirty="0"/>
          </a:p>
        </p:txBody>
      </p:sp>
      <p:sp>
        <p:nvSpPr>
          <p:cNvPr id="15" name="Text 5"/>
          <p:cNvSpPr/>
          <p:nvPr/>
        </p:nvSpPr>
        <p:spPr>
          <a:xfrm>
            <a:off x="2628086" y="3565056"/>
            <a:ext cx="1759674" cy="0"/>
          </a:xfrm>
          <a:prstGeom prst="rect">
            <a:avLst/>
          </a:prstGeom>
          <a:noFill/>
          <a:ln/>
        </p:spPr>
        <p:txBody>
          <a:bodyPr wrap="square" lIns="0" tIns="0" rIns="0" bIns="0" rtlCol="0" anchor="t"/>
          <a:lstStyle/>
          <a:p>
            <a:endParaRPr lang="en-US" dirty="0"/>
          </a:p>
        </p:txBody>
      </p:sp>
      <p:sp>
        <p:nvSpPr>
          <p:cNvPr id="16" name="Text 6"/>
          <p:cNvSpPr/>
          <p:nvPr/>
        </p:nvSpPr>
        <p:spPr>
          <a:xfrm>
            <a:off x="4753406" y="1965353"/>
            <a:ext cx="1759674" cy="175967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查看和编辑元素：在 "Elements" 面板中，可以通过选择不同的 HTML 元素，查看其属性、样式和内容。还可以实时编辑 HTML 和 CSS，并观察更改后的效果。</a:t>
            </a:r>
            <a:endParaRPr lang="en-US" sz="1178" dirty="0"/>
          </a:p>
        </p:txBody>
      </p:sp>
      <p:sp>
        <p:nvSpPr>
          <p:cNvPr id="17" name="Text 7"/>
          <p:cNvSpPr/>
          <p:nvPr/>
        </p:nvSpPr>
        <p:spPr>
          <a:xfrm>
            <a:off x="4753406" y="3816437"/>
            <a:ext cx="1759674" cy="0"/>
          </a:xfrm>
          <a:prstGeom prst="rect">
            <a:avLst/>
          </a:prstGeom>
          <a:noFill/>
          <a:ln/>
        </p:spPr>
        <p:txBody>
          <a:bodyPr wrap="square" lIns="0" tIns="0" rIns="0" bIns="0" rtlCol="0" anchor="t"/>
          <a:lstStyle/>
          <a:p>
            <a:endParaRPr lang="en-US" dirty="0"/>
          </a:p>
        </p:txBody>
      </p:sp>
      <p:sp>
        <p:nvSpPr>
          <p:cNvPr id="18" name="Text 8"/>
          <p:cNvSpPr/>
          <p:nvPr/>
        </p:nvSpPr>
        <p:spPr>
          <a:xfrm>
            <a:off x="6878726" y="1965353"/>
            <a:ext cx="1759674" cy="201105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调试 JavaScript：切换到 "Console"（控制台）面板，可以在控制台中执行 JavaScript 代码，调试 JavaScript 错误和日志信息。还可以设置断点、单步执行代码以及监视变量和表达式的值。</a:t>
            </a:r>
            <a:endParaRPr lang="en-US" sz="1178" dirty="0"/>
          </a:p>
        </p:txBody>
      </p:sp>
      <p:sp>
        <p:nvSpPr>
          <p:cNvPr id="19" name="Text 9"/>
          <p:cNvSpPr/>
          <p:nvPr/>
        </p:nvSpPr>
        <p:spPr>
          <a:xfrm>
            <a:off x="6878726" y="4067821"/>
            <a:ext cx="1759674" cy="0"/>
          </a:xfrm>
          <a:prstGeom prst="rect">
            <a:avLst/>
          </a:prstGeom>
          <a:noFill/>
          <a:ln/>
        </p:spPr>
        <p:txBody>
          <a:bodyPr wrap="square" lIns="0" tIns="0" rIns="0" bIns="0" rtlCol="0" anchor="t"/>
          <a:lstStyle/>
          <a:p>
            <a:endParaRPr lang="en-US" dirty="0"/>
          </a:p>
        </p:txBody>
      </p:sp>
      <p:sp>
        <p:nvSpPr>
          <p:cNvPr id="20" name="Text 10"/>
          <p:cNvSpPr/>
          <p:nvPr/>
        </p:nvSpPr>
        <p:spPr>
          <a:xfrm>
            <a:off x="502765" y="5164759"/>
            <a:ext cx="1759674" cy="150829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网络分析：切换到 "Network"（网络）面板，可以查看网页的网络请求和响应，包括请求头、响应状态、传输时间等。还可以检查网络请求的性能和优化。</a:t>
            </a:r>
            <a:endParaRPr lang="en-US" sz="1178" dirty="0"/>
          </a:p>
        </p:txBody>
      </p:sp>
      <p:sp>
        <p:nvSpPr>
          <p:cNvPr id="21" name="Text 11"/>
          <p:cNvSpPr/>
          <p:nvPr/>
        </p:nvSpPr>
        <p:spPr>
          <a:xfrm>
            <a:off x="502765" y="6764462"/>
            <a:ext cx="1759674" cy="0"/>
          </a:xfrm>
          <a:prstGeom prst="rect">
            <a:avLst/>
          </a:prstGeom>
          <a:noFill/>
          <a:ln/>
        </p:spPr>
        <p:txBody>
          <a:bodyPr wrap="square" lIns="0" tIns="0" rIns="0" bIns="0" rtlCol="0" anchor="t"/>
          <a:lstStyle/>
          <a:p>
            <a:endParaRPr lang="en-US" dirty="0"/>
          </a:p>
        </p:txBody>
      </p:sp>
      <p:sp>
        <p:nvSpPr>
          <p:cNvPr id="22" name="Text 12"/>
          <p:cNvSpPr/>
          <p:nvPr/>
        </p:nvSpPr>
        <p:spPr>
          <a:xfrm>
            <a:off x="2628086" y="5164759"/>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调整页面视图：通过调试工具的选项，可以模拟不同的设备和屏幕尺寸，查看网页在不同环境下的布局和响应式设计。</a:t>
            </a:r>
            <a:endParaRPr lang="en-US" sz="1178" dirty="0"/>
          </a:p>
        </p:txBody>
      </p:sp>
      <p:sp>
        <p:nvSpPr>
          <p:cNvPr id="23" name="Text 13"/>
          <p:cNvSpPr/>
          <p:nvPr/>
        </p:nvSpPr>
        <p:spPr>
          <a:xfrm>
            <a:off x="2628086" y="6513081"/>
            <a:ext cx="1759674" cy="0"/>
          </a:xfrm>
          <a:prstGeom prst="rect">
            <a:avLst/>
          </a:prstGeom>
          <a:noFill/>
          <a:ln/>
        </p:spPr>
        <p:txBody>
          <a:bodyPr wrap="square" lIns="0" tIns="0" rIns="0" bIns="0" rtlCol="0" anchor="t"/>
          <a:lstStyle/>
          <a:p>
            <a:endParaRPr lang="en-US" dirty="0"/>
          </a:p>
        </p:txBody>
      </p:sp>
      <p:sp>
        <p:nvSpPr>
          <p:cNvPr id="24" name="Text 14"/>
          <p:cNvSpPr/>
          <p:nvPr/>
        </p:nvSpPr>
        <p:spPr>
          <a:xfrm>
            <a:off x="4753406" y="5164759"/>
            <a:ext cx="1759674" cy="1005529"/>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其他功能：F12 调试工具还提供了其他功能，如调试样式、查看页面资源、查找和替换文本等。</a:t>
            </a:r>
            <a:endParaRPr lang="en-US" sz="1178" dirty="0"/>
          </a:p>
        </p:txBody>
      </p:sp>
      <p:sp>
        <p:nvSpPr>
          <p:cNvPr id="25" name="Text 15"/>
          <p:cNvSpPr/>
          <p:nvPr/>
        </p:nvSpPr>
        <p:spPr>
          <a:xfrm>
            <a:off x="4753406" y="6261701"/>
            <a:ext cx="1759674" cy="0"/>
          </a:xfrm>
          <a:prstGeom prst="rect">
            <a:avLst/>
          </a:prstGeom>
          <a:noFill/>
          <a:ln/>
        </p:spPr>
        <p:txBody>
          <a:bodyPr wrap="square" lIns="0" tIns="0" rIns="0" bIns="0" rtlCol="0" anchor="t"/>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28</Slides>
  <Notes>28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2023-08-09T06:38:44Z</dcterms:created>
  <dcterms:modified xsi:type="dcterms:W3CDTF">2023-08-09T06:38:44Z</dcterms:modified>
</cp:coreProperties>
</file>