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notesMasterIdLst>
    <p:notesMasterId r:id="rId2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3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slideLayout" Target="../slideLayouts/slideLayout1.xml"/><Relationship Id="rId7"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slideLayout" Target="../slideLayouts/slideLayout1.xml"/><Relationship Id="rId9"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slideLayout" Target="../slideLayouts/slideLayout1.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slideLayout" Target="../slideLayouts/slideLayout1.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slideLayout" Target="../slideLayouts/slideLayout1.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image" Target="../media/image-14-6.png"/><Relationship Id="rId7" Type="http://schemas.openxmlformats.org/officeDocument/2006/relationships/image" Target="../media/image-14-7.png"/><Relationship Id="rId8" Type="http://schemas.openxmlformats.org/officeDocument/2006/relationships/image" Target="../media/image-14-8.png"/><Relationship Id="rId9" Type="http://schemas.openxmlformats.org/officeDocument/2006/relationships/image" Target="../media/image-14-9.png"/><Relationship Id="rId10" Type="http://schemas.openxmlformats.org/officeDocument/2006/relationships/image" Target="../media/image-14-10.png"/><Relationship Id="rId11" Type="http://schemas.openxmlformats.org/officeDocument/2006/relationships/slideLayout" Target="../slideLayouts/slideLayout1.xml"/><Relationship Id="rId1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slideLayout" Target="../slideLayouts/slideLayout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slideLayout" Target="../slideLayouts/slideLayout1.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slideLayout" Target="../slideLayouts/slideLayout1.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slideLayout" Target="../slideLayouts/slideLayout1.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slideLayout" Target="../slideLayouts/slideLayout1.xml"/><Relationship Id="rId6"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image" Target="../media/image-21-3.png"/><Relationship Id="rId4" Type="http://schemas.openxmlformats.org/officeDocument/2006/relationships/image" Target="../media/image-21-4.png"/><Relationship Id="rId5" Type="http://schemas.openxmlformats.org/officeDocument/2006/relationships/slideLayout" Target="../slideLayouts/slideLayout1.xml"/><Relationship Id="rId6"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image" Target="../media/image-22-4.png"/><Relationship Id="rId5" Type="http://schemas.openxmlformats.org/officeDocument/2006/relationships/slideLayout" Target="../slideLayouts/slideLayout1.xml"/><Relationship Id="rId6"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3-2.png"/><Relationship Id="rId3" Type="http://schemas.openxmlformats.org/officeDocument/2006/relationships/image" Target="../media/image-23-3.png"/><Relationship Id="rId4" Type="http://schemas.openxmlformats.org/officeDocument/2006/relationships/image" Target="../media/image-23-4.png"/><Relationship Id="rId5" Type="http://schemas.openxmlformats.org/officeDocument/2006/relationships/image" Target="../media/image-23-5.png"/><Relationship Id="rId6" Type="http://schemas.openxmlformats.org/officeDocument/2006/relationships/slideLayout" Target="../slideLayouts/slideLayout1.xml"/><Relationship Id="rId7"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image" Target="../media/image-24-2.png"/><Relationship Id="rId3" Type="http://schemas.openxmlformats.org/officeDocument/2006/relationships/image" Target="../media/image-24-3.png"/><Relationship Id="rId4" Type="http://schemas.openxmlformats.org/officeDocument/2006/relationships/image" Target="../media/image-24-4.png"/><Relationship Id="rId5" Type="http://schemas.openxmlformats.org/officeDocument/2006/relationships/slideLayout" Target="../slideLayouts/slideLayout1.xml"/><Relationship Id="rId6"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png"/><Relationship Id="rId3" Type="http://schemas.openxmlformats.org/officeDocument/2006/relationships/slideLayout" Target="../slideLayouts/slideLayout1.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image" Target="../media/image-27-2.png"/><Relationship Id="rId3" Type="http://schemas.openxmlformats.org/officeDocument/2006/relationships/image" Target="../media/image-27-3.png"/><Relationship Id="rId4" Type="http://schemas.openxmlformats.org/officeDocument/2006/relationships/slideLayout" Target="../slideLayouts/slideLayout1.xml"/><Relationship Id="rId5"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slideLayout" Target="../slideLayouts/slideLayout1.xml"/><Relationship Id="rId8"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slideLayout" Target="../slideLayouts/slideLayout1.xml"/><Relationship Id="rId10"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slideLayout" Target="../slideLayouts/slideLayout1.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320158"/>
            <a:ext cx="3656466" cy="7939101"/>
          </a:xfrm>
          <a:prstGeom prst="rect">
            <a:avLst/>
          </a:prstGeom>
        </p:spPr>
      </p:pic>
      <p:pic>
        <p:nvPicPr>
          <p:cNvPr id="3" name="Image 1" descr="preencoded.png">    </p:cNvPr>
          <p:cNvPicPr>
            <a:picLocks noChangeAspect="1"/>
          </p:cNvPicPr>
          <p:nvPr/>
        </p:nvPicPr>
        <p:blipFill>
          <a:blip r:embed="rId2"/>
          <a:stretch>
            <a:fillRect/>
          </a:stretch>
        </p:blipFill>
        <p:spPr>
          <a:xfrm>
            <a:off x="4753406" y="3688460"/>
            <a:ext cx="3656466" cy="1403169"/>
          </a:xfrm>
          <a:prstGeom prst="rect">
            <a:avLst/>
          </a:prstGeom>
        </p:spPr>
      </p:pic>
      <p:pic>
        <p:nvPicPr>
          <p:cNvPr id="4" name="Image 2" descr="preencoded.png">    </p:cNvPr>
          <p:cNvPicPr>
            <a:picLocks noChangeAspect="1"/>
          </p:cNvPicPr>
          <p:nvPr/>
        </p:nvPicPr>
        <p:blipFill>
          <a:blip r:embed="rId3"/>
          <a:stretch>
            <a:fillRect/>
          </a:stretch>
        </p:blipFill>
        <p:spPr>
          <a:xfrm>
            <a:off x="731295" y="3688460"/>
            <a:ext cx="3656466" cy="1403169"/>
          </a:xfrm>
          <a:prstGeom prst="rect">
            <a:avLst/>
          </a:prstGeom>
        </p:spPr>
      </p:pic>
      <p:pic>
        <p:nvPicPr>
          <p:cNvPr id="5" name="Image 3" descr="preencoded.png">    </p:cNvPr>
          <p:cNvPicPr>
            <a:picLocks noChangeAspect="1"/>
          </p:cNvPicPr>
          <p:nvPr/>
        </p:nvPicPr>
        <p:blipFill>
          <a:blip r:embed="rId4"/>
          <a:stretch>
            <a:fillRect/>
          </a:stretch>
        </p:blipFill>
        <p:spPr>
          <a:xfrm>
            <a:off x="4753406" y="1439734"/>
            <a:ext cx="3656466" cy="2020197"/>
          </a:xfrm>
          <a:prstGeom prst="rect">
            <a:avLst/>
          </a:prstGeom>
        </p:spPr>
      </p:pic>
      <p:pic>
        <p:nvPicPr>
          <p:cNvPr id="6" name="Image 4" descr="preencoded.png">    </p:cNvPr>
          <p:cNvPicPr>
            <a:picLocks noChangeAspect="1"/>
          </p:cNvPicPr>
          <p:nvPr/>
        </p:nvPicPr>
        <p:blipFill>
          <a:blip r:embed="rId5"/>
          <a:stretch>
            <a:fillRect/>
          </a:stretch>
        </p:blipFill>
        <p:spPr>
          <a:xfrm>
            <a:off x="731295" y="1439734"/>
            <a:ext cx="3656466" cy="2020197"/>
          </a:xfrm>
          <a:prstGeom prst="rect">
            <a:avLst/>
          </a:prstGeom>
        </p:spPr>
      </p:pic>
      <p:sp>
        <p:nvSpPr>
          <p:cNvPr id="7" name="Text 0"/>
          <p:cNvSpPr/>
          <p:nvPr/>
        </p:nvSpPr>
        <p:spPr>
          <a:xfrm>
            <a:off x="365646" y="228529"/>
            <a:ext cx="8409873" cy="891263"/>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标准流（Normal Flow）是指在网页布局中，元素按照其在 HTML 中的顺序依次从上到下排列的方式。元素在标准流中根据其元素类型的默认显示属性（display）来进行布局，例如块级元素会独占一行，行内元素则会在同一行内显示。</a:t>
            </a:r>
            <a:endParaRPr lang="en-US" sz="1631" dirty="0"/>
          </a:p>
        </p:txBody>
      </p:sp>
      <p:sp>
        <p:nvSpPr>
          <p:cNvPr id="8" name="Text 1"/>
          <p:cNvSpPr/>
          <p:nvPr/>
        </p:nvSpPr>
        <p:spPr>
          <a:xfrm>
            <a:off x="365646" y="1165498"/>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599704"/>
            <a:ext cx="3272537" cy="10055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浮动（Float）是 CSS 中的一种定位属性，通过设置元素的 `float` 属性为 `left` 或 `right`，可以使元素浮动到其父级元素的左侧或右侧。浮动元素会脱离标准流，并与其后面的元素进行交互。</a:t>
            </a:r>
            <a:endParaRPr lang="en-US" sz="1178" dirty="0"/>
          </a:p>
        </p:txBody>
      </p:sp>
      <p:sp>
        <p:nvSpPr>
          <p:cNvPr id="10" name="Text 3"/>
          <p:cNvSpPr/>
          <p:nvPr/>
        </p:nvSpPr>
        <p:spPr>
          <a:xfrm>
            <a:off x="923258" y="2650938"/>
            <a:ext cx="3272537" cy="617028"/>
          </a:xfrm>
          <a:prstGeom prst="rect">
            <a:avLst/>
          </a:prstGeom>
          <a:noFill/>
          <a:ln/>
        </p:spPr>
        <p:txBody>
          <a:bodyPr wrap="square" lIns="0" tIns="0" rIns="0" bIns="0" rtlCol="0" anchor="t"/>
          <a:lstStyle/>
          <a:p>
            <a:pPr>
              <a:lnSpc>
                <a:spcPts val="1631"/>
              </a:lnSpc>
            </a:pPr>
            <a:r>
              <a:rPr lang="en-US" sz="1000" b="0" spc="-30" kern="0" dirty="0">
                <a:solidFill>
                  <a:srgbClr val="888888"/>
                </a:solidFill>
                <a:latin typeface="HarmonyOS Sans SC" pitchFamily="34" charset="0"/>
                <a:ea typeface="HarmonyOS Sans SC" pitchFamily="34" charset="-122"/>
                <a:cs typeface="HarmonyOS Sans SC" pitchFamily="34" charset="-120"/>
              </a:rPr>
              <a:t>1浮动的特点包括：顶对齐（Top Alignment）：浮动元素会尽可能地靠近父级容器的上边缘，如果有其他浮动元素，它们会尽可能地排列在一行上。</a:t>
            </a:r>
            <a:endParaRPr lang="en-US" sz="997" dirty="0"/>
          </a:p>
        </p:txBody>
      </p:sp>
      <p:sp>
        <p:nvSpPr>
          <p:cNvPr id="11" name="Text 4"/>
          <p:cNvSpPr/>
          <p:nvPr/>
        </p:nvSpPr>
        <p:spPr>
          <a:xfrm>
            <a:off x="4945371" y="1599704"/>
            <a:ext cx="3272537" cy="7541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行内块（Inline Block）：浮动元素会表现得像行内块元素，即宽度由内容撑开，不会独占一行，可以与其他元素在同一行内显示。</a:t>
            </a:r>
            <a:endParaRPr lang="en-US" sz="1178" dirty="0"/>
          </a:p>
        </p:txBody>
      </p:sp>
      <p:sp>
        <p:nvSpPr>
          <p:cNvPr id="12" name="Text 5"/>
          <p:cNvSpPr/>
          <p:nvPr/>
        </p:nvSpPr>
        <p:spPr>
          <a:xfrm>
            <a:off x="4945371" y="2399556"/>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3848430"/>
            <a:ext cx="3272537" cy="7541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脱离标准流控制（Out of Normal Flow）：浮动元素脱离了标准流，不再占据文档流中的位置，不会影响其他元素的布局。</a:t>
            </a:r>
            <a:endParaRPr lang="en-US" sz="1178" dirty="0"/>
          </a:p>
        </p:txBody>
      </p:sp>
      <p:sp>
        <p:nvSpPr>
          <p:cNvPr id="14" name="Text 7"/>
          <p:cNvSpPr/>
          <p:nvPr/>
        </p:nvSpPr>
        <p:spPr>
          <a:xfrm>
            <a:off x="923258" y="4648282"/>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3848430"/>
            <a:ext cx="3272537" cy="100552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父级宽度不够，子级会换行（Wrap When Parent Width is Insufficient）：当浮动元素的父级容器宽度不足以容纳浮动元素时，后续的浮动元素会换行显示。</a:t>
            </a:r>
            <a:endParaRPr lang="en-US" sz="1178" dirty="0"/>
          </a:p>
        </p:txBody>
      </p:sp>
      <p:sp>
        <p:nvSpPr>
          <p:cNvPr id="16" name="Text 9"/>
          <p:cNvSpPr/>
          <p:nvPr/>
        </p:nvSpPr>
        <p:spPr>
          <a:xfrm>
            <a:off x="4945371" y="4899664"/>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5480128"/>
            <a:ext cx="3272537" cy="754146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margin: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padding: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.container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width: 500px;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height: 240px;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list-style: none;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margin: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padding: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border: 1px solid black;</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overflow: hidden;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.container li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float: left;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width: 140px;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height: 90px;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background-color: green;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margin: 10px;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ol class="container"&gt;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li&gt;这是一句话/li&gt;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a:t>
            </a:r>
            <a:endParaRPr lang="en-US" sz="1178" dirty="0"/>
          </a:p>
        </p:txBody>
      </p:sp>
      <p:sp>
        <p:nvSpPr>
          <p:cNvPr id="18" name="Text 11"/>
          <p:cNvSpPr/>
          <p:nvPr/>
        </p:nvSpPr>
        <p:spPr>
          <a:xfrm>
            <a:off x="923258" y="1306729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9598222"/>
            <a:ext cx="68558" cy="68560"/>
          </a:xfrm>
          <a:prstGeom prst="rect">
            <a:avLst/>
          </a:prstGeom>
        </p:spPr>
      </p:pic>
      <p:pic>
        <p:nvPicPr>
          <p:cNvPr id="3" name="Image 1" descr="preencoded.png">    </p:cNvPr>
          <p:cNvPicPr>
            <a:picLocks noChangeAspect="1"/>
          </p:cNvPicPr>
          <p:nvPr/>
        </p:nvPicPr>
        <p:blipFill>
          <a:blip r:embed="rId2"/>
          <a:stretch>
            <a:fillRect/>
          </a:stretch>
        </p:blipFill>
        <p:spPr>
          <a:xfrm>
            <a:off x="731295" y="7701431"/>
            <a:ext cx="68558" cy="68560"/>
          </a:xfrm>
          <a:prstGeom prst="rect">
            <a:avLst/>
          </a:prstGeom>
        </p:spPr>
      </p:pic>
      <p:pic>
        <p:nvPicPr>
          <p:cNvPr id="4" name="Image 2" descr="preencoded.png">    </p:cNvPr>
          <p:cNvPicPr>
            <a:picLocks noChangeAspect="1"/>
          </p:cNvPicPr>
          <p:nvPr/>
        </p:nvPicPr>
        <p:blipFill>
          <a:blip r:embed="rId3"/>
          <a:stretch>
            <a:fillRect/>
          </a:stretch>
        </p:blipFill>
        <p:spPr>
          <a:xfrm>
            <a:off x="731295" y="6056020"/>
            <a:ext cx="68558" cy="68560"/>
          </a:xfrm>
          <a:prstGeom prst="rect">
            <a:avLst/>
          </a:prstGeom>
        </p:spPr>
      </p:pic>
      <p:pic>
        <p:nvPicPr>
          <p:cNvPr id="5" name="Image 3" descr="preencoded.png">    </p:cNvPr>
          <p:cNvPicPr>
            <a:picLocks noChangeAspect="1"/>
          </p:cNvPicPr>
          <p:nvPr/>
        </p:nvPicPr>
        <p:blipFill>
          <a:blip r:embed="rId4"/>
          <a:stretch>
            <a:fillRect/>
          </a:stretch>
        </p:blipFill>
        <p:spPr>
          <a:xfrm>
            <a:off x="731295" y="4159229"/>
            <a:ext cx="68558" cy="68560"/>
          </a:xfrm>
          <a:prstGeom prst="rect">
            <a:avLst/>
          </a:prstGeom>
        </p:spPr>
      </p:pic>
      <p:pic>
        <p:nvPicPr>
          <p:cNvPr id="6" name="Image 4" descr="preencoded.png">    </p:cNvPr>
          <p:cNvPicPr>
            <a:picLocks noChangeAspect="1"/>
          </p:cNvPicPr>
          <p:nvPr/>
        </p:nvPicPr>
        <p:blipFill>
          <a:blip r:embed="rId5"/>
          <a:stretch>
            <a:fillRect/>
          </a:stretch>
        </p:blipFill>
        <p:spPr>
          <a:xfrm>
            <a:off x="731295" y="2765202"/>
            <a:ext cx="68558" cy="68560"/>
          </a:xfrm>
          <a:prstGeom prst="rect">
            <a:avLst/>
          </a:prstGeom>
        </p:spPr>
      </p:pic>
      <p:pic>
        <p:nvPicPr>
          <p:cNvPr id="7" name="Image 5" descr="preencoded.png">    </p:cNvPr>
          <p:cNvPicPr>
            <a:picLocks noChangeAspect="1"/>
          </p:cNvPicPr>
          <p:nvPr/>
        </p:nvPicPr>
        <p:blipFill>
          <a:blip r:embed="rId6"/>
          <a:stretch>
            <a:fillRect/>
          </a:stretch>
        </p:blipFill>
        <p:spPr>
          <a:xfrm>
            <a:off x="731295" y="1622557"/>
            <a:ext cx="68558" cy="68560"/>
          </a:xfrm>
          <a:prstGeom prst="rect">
            <a:avLst/>
          </a:prstGeom>
        </p:spPr>
      </p:pic>
      <p:pic>
        <p:nvPicPr>
          <p:cNvPr id="8" name="Image 6" descr="preencoded.png">    </p:cNvPr>
          <p:cNvPicPr>
            <a:picLocks noChangeAspect="1"/>
          </p:cNvPicPr>
          <p:nvPr/>
        </p:nvPicPr>
        <p:blipFill>
          <a:blip r:embed="rId7"/>
          <a:stretch>
            <a:fillRect/>
          </a:stretch>
        </p:blipFill>
        <p:spPr>
          <a:xfrm>
            <a:off x="4570583" y="0"/>
            <a:ext cx="4570582" cy="5141905"/>
          </a:xfrm>
          <a:prstGeom prst="rect">
            <a:avLst/>
          </a:prstGeom>
        </p:spPr>
      </p:pic>
      <p:sp>
        <p:nvSpPr>
          <p:cNvPr id="9" name="Text 0"/>
          <p:cNvSpPr/>
          <p:nvPr/>
        </p:nvSpPr>
        <p:spPr>
          <a:xfrm>
            <a:off x="365646" y="228527"/>
            <a:ext cx="3839290"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CSS中的`position`属性用于定义元素的定位方式。它可以接受以下不同的值来指定元素的定位模式：</a:t>
            </a:r>
            <a:endParaRPr lang="en-US" sz="1631" dirty="0"/>
          </a:p>
        </p:txBody>
      </p:sp>
      <p:sp>
        <p:nvSpPr>
          <p:cNvPr id="10" name="Text 1"/>
          <p:cNvSpPr/>
          <p:nvPr/>
        </p:nvSpPr>
        <p:spPr>
          <a:xfrm>
            <a:off x="365646" y="1165495"/>
            <a:ext cx="3839290" cy="0"/>
          </a:xfrm>
          <a:prstGeom prst="rect">
            <a:avLst/>
          </a:prstGeom>
          <a:noFill/>
          <a:ln/>
        </p:spPr>
        <p:txBody>
          <a:bodyPr wrap="square" lIns="0" tIns="0" rIns="0" bIns="0" rtlCol="0" anchor="t"/>
          <a:lstStyle/>
          <a:p>
            <a:endParaRPr lang="en-US" dirty="0"/>
          </a:p>
        </p:txBody>
      </p:sp>
      <p:sp>
        <p:nvSpPr>
          <p:cNvPr id="11" name="Text 2"/>
          <p:cNvSpPr/>
          <p:nvPr/>
        </p:nvSpPr>
        <p:spPr>
          <a:xfrm>
            <a:off x="868410" y="1531141"/>
            <a:ext cx="3336526" cy="1005529"/>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1. `static`：</a:t>
            </a:r>
            <a:endParaRPr lang="en-US" sz="1178" dirty="0"/>
          </a:p>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默认值。元素使用正常的文档流定位，不进行特殊定位。`top`、`bottom`、`left`、`right` 和 `z-index` 属性对其没有影响。</a:t>
            </a:r>
            <a:endParaRPr lang="en-US" sz="1178" dirty="0"/>
          </a:p>
        </p:txBody>
      </p:sp>
      <p:sp>
        <p:nvSpPr>
          <p:cNvPr id="12" name="Text 3"/>
          <p:cNvSpPr/>
          <p:nvPr/>
        </p:nvSpPr>
        <p:spPr>
          <a:xfrm>
            <a:off x="868410" y="2536672"/>
            <a:ext cx="3336526" cy="0"/>
          </a:xfrm>
          <a:prstGeom prst="rect">
            <a:avLst/>
          </a:prstGeom>
          <a:noFill/>
          <a:ln/>
        </p:spPr>
        <p:txBody>
          <a:bodyPr wrap="square" lIns="0" tIns="0" rIns="0" bIns="0" rtlCol="0" anchor="t"/>
          <a:lstStyle/>
          <a:p>
            <a:endParaRPr lang="en-US" dirty="0"/>
          </a:p>
        </p:txBody>
      </p:sp>
      <p:sp>
        <p:nvSpPr>
          <p:cNvPr id="13" name="Text 4"/>
          <p:cNvSpPr/>
          <p:nvPr/>
        </p:nvSpPr>
        <p:spPr>
          <a:xfrm>
            <a:off x="868410" y="2673787"/>
            <a:ext cx="3336526" cy="1256910"/>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2. `relative`：</a:t>
            </a:r>
            <a:endParaRPr lang="en-US" sz="1178" dirty="0"/>
          </a:p>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元素相对于其正常位置进行定位。通过设置`top`、`bottom`、`left`、`right`属性来调整元素的位置。相对定位不会影响其他元素的布局，其他元素仍会根据元素在文档流中的位置进行定位。</a:t>
            </a:r>
            <a:endParaRPr lang="en-US" sz="1178" dirty="0"/>
          </a:p>
        </p:txBody>
      </p:sp>
      <p:sp>
        <p:nvSpPr>
          <p:cNvPr id="14" name="Text 5"/>
          <p:cNvSpPr/>
          <p:nvPr/>
        </p:nvSpPr>
        <p:spPr>
          <a:xfrm>
            <a:off x="868410" y="3930698"/>
            <a:ext cx="3336526" cy="0"/>
          </a:xfrm>
          <a:prstGeom prst="rect">
            <a:avLst/>
          </a:prstGeom>
          <a:noFill/>
          <a:ln/>
        </p:spPr>
        <p:txBody>
          <a:bodyPr wrap="square" lIns="0" tIns="0" rIns="0" bIns="0" rtlCol="0" anchor="t"/>
          <a:lstStyle/>
          <a:p>
            <a:endParaRPr lang="en-US" dirty="0"/>
          </a:p>
        </p:txBody>
      </p:sp>
      <p:sp>
        <p:nvSpPr>
          <p:cNvPr id="15" name="Text 6"/>
          <p:cNvSpPr/>
          <p:nvPr/>
        </p:nvSpPr>
        <p:spPr>
          <a:xfrm>
            <a:off x="868410" y="4067817"/>
            <a:ext cx="3336526" cy="1759673"/>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3. `absolute`：</a:t>
            </a:r>
            <a:endParaRPr lang="en-US" sz="1178" dirty="0"/>
          </a:p>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元素相对于其最近的已定位祖先元素进行定位，如果不存在已定位的祖先元素，则相对于文档的初始包含块进行定位。通过设置`top`、`bottom`、`left`、`right`属性来确定元素在其定位上下文中的位置。绝对定位会从文档流中脱离，其他元素不会对其产生任何影响。</a:t>
            </a:r>
            <a:endParaRPr lang="en-US" sz="1178" dirty="0"/>
          </a:p>
        </p:txBody>
      </p:sp>
      <p:sp>
        <p:nvSpPr>
          <p:cNvPr id="16" name="Text 7"/>
          <p:cNvSpPr/>
          <p:nvPr/>
        </p:nvSpPr>
        <p:spPr>
          <a:xfrm>
            <a:off x="868410" y="5827493"/>
            <a:ext cx="3336526" cy="0"/>
          </a:xfrm>
          <a:prstGeom prst="rect">
            <a:avLst/>
          </a:prstGeom>
          <a:noFill/>
          <a:ln/>
        </p:spPr>
        <p:txBody>
          <a:bodyPr wrap="square" lIns="0" tIns="0" rIns="0" bIns="0" rtlCol="0" anchor="t"/>
          <a:lstStyle/>
          <a:p>
            <a:endParaRPr lang="en-US" dirty="0"/>
          </a:p>
        </p:txBody>
      </p:sp>
      <p:sp>
        <p:nvSpPr>
          <p:cNvPr id="17" name="Text 8"/>
          <p:cNvSpPr/>
          <p:nvPr/>
        </p:nvSpPr>
        <p:spPr>
          <a:xfrm>
            <a:off x="868410" y="5964608"/>
            <a:ext cx="3336526" cy="1508291"/>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4. `fixed`：</a:t>
            </a:r>
            <a:endParaRPr lang="en-US" sz="1178" dirty="0"/>
          </a:p>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元素相对于浏览器窗口进行定位，即使页面滚动，元素也会保持在固定位置。通过设置`top`、`bottom`、`left`、`right`属性来确定元素在窗口中的位置。固定定位会从文档流中脱离，其他元素不会对其产生任何影响。</a:t>
            </a:r>
            <a:endParaRPr lang="en-US" sz="1178" dirty="0"/>
          </a:p>
        </p:txBody>
      </p:sp>
      <p:sp>
        <p:nvSpPr>
          <p:cNvPr id="18" name="Text 9"/>
          <p:cNvSpPr/>
          <p:nvPr/>
        </p:nvSpPr>
        <p:spPr>
          <a:xfrm>
            <a:off x="868410" y="7472900"/>
            <a:ext cx="3336526" cy="0"/>
          </a:xfrm>
          <a:prstGeom prst="rect">
            <a:avLst/>
          </a:prstGeom>
          <a:noFill/>
          <a:ln/>
        </p:spPr>
        <p:txBody>
          <a:bodyPr wrap="square" lIns="0" tIns="0" rIns="0" bIns="0" rtlCol="0" anchor="t"/>
          <a:lstStyle/>
          <a:p>
            <a:endParaRPr lang="en-US" dirty="0"/>
          </a:p>
        </p:txBody>
      </p:sp>
      <p:sp>
        <p:nvSpPr>
          <p:cNvPr id="19" name="Text 10"/>
          <p:cNvSpPr/>
          <p:nvPr/>
        </p:nvSpPr>
        <p:spPr>
          <a:xfrm>
            <a:off x="868410" y="7610019"/>
            <a:ext cx="3336526" cy="1759673"/>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5. `sticky`：</a:t>
            </a:r>
            <a:endParaRPr lang="en-US" sz="1178" dirty="0"/>
          </a:p>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   元素根据正常文档流进行定位，然后相对于其最近的滚动容器和边界框进行定位。它的行为类似于相对定位和固定定位的混合。通过设置`top`、`bottom`、`left`、`right`属性来确定元素在其定位上下文中的位置。当滚动到特定阈值时，元素会变为固定定位，保持在其指定的位置。</a:t>
            </a:r>
            <a:endParaRPr lang="en-US" sz="1178" dirty="0"/>
          </a:p>
        </p:txBody>
      </p:sp>
      <p:sp>
        <p:nvSpPr>
          <p:cNvPr id="20" name="Text 11"/>
          <p:cNvSpPr/>
          <p:nvPr/>
        </p:nvSpPr>
        <p:spPr>
          <a:xfrm>
            <a:off x="868410" y="9369691"/>
            <a:ext cx="3336526" cy="0"/>
          </a:xfrm>
          <a:prstGeom prst="rect">
            <a:avLst/>
          </a:prstGeom>
          <a:noFill/>
          <a:ln/>
        </p:spPr>
        <p:txBody>
          <a:bodyPr wrap="square" lIns="0" tIns="0" rIns="0" bIns="0" rtlCol="0" anchor="t"/>
          <a:lstStyle/>
          <a:p>
            <a:endParaRPr lang="en-US" dirty="0"/>
          </a:p>
        </p:txBody>
      </p:sp>
      <p:sp>
        <p:nvSpPr>
          <p:cNvPr id="21" name="Text 12"/>
          <p:cNvSpPr/>
          <p:nvPr/>
        </p:nvSpPr>
        <p:spPr>
          <a:xfrm>
            <a:off x="868410" y="9506815"/>
            <a:ext cx="3336526" cy="754141"/>
          </a:xfrm>
          <a:prstGeom prst="rect">
            <a:avLst/>
          </a:prstGeom>
          <a:noFill/>
          <a:ln/>
        </p:spPr>
        <p:txBody>
          <a:bodyPr wrap="square" lIns="0" tIns="0" rIns="0" bIns="0" rtlCol="0" anchor="t"/>
          <a:lstStyle/>
          <a:p>
            <a:pPr>
              <a:lnSpc>
                <a:spcPts val="1994"/>
              </a:lnSpc>
            </a:pPr>
            <a:r>
              <a:rPr lang="en-US" sz="1200" b="0" spc="-35" kern="0" dirty="0">
                <a:solidFill>
                  <a:srgbClr val="333333"/>
                </a:solidFill>
                <a:latin typeface="HarmonyOS Sans SC" pitchFamily="34" charset="0"/>
                <a:ea typeface="HarmonyOS Sans SC" pitchFamily="34" charset="-122"/>
                <a:cs typeface="HarmonyOS Sans SC" pitchFamily="34" charset="-120"/>
              </a:rPr>
              <a:t>不同的定位模式可用于实现元素在页面中的特定定位需求。使用适当的定位模式和属性，可以实现元素的自由定位、粘性定位、固定定位等效果。</a:t>
            </a:r>
            <a:endParaRPr lang="en-US" sz="1178" dirty="0"/>
          </a:p>
        </p:txBody>
      </p:sp>
      <p:sp>
        <p:nvSpPr>
          <p:cNvPr id="22" name="Text 13"/>
          <p:cNvSpPr/>
          <p:nvPr/>
        </p:nvSpPr>
        <p:spPr>
          <a:xfrm>
            <a:off x="868410" y="10260952"/>
            <a:ext cx="3336526" cy="0"/>
          </a:xfrm>
          <a:prstGeom prst="rect">
            <a:avLst/>
          </a:prstGeom>
          <a:noFill/>
          <a:ln/>
        </p:spPr>
        <p:txBody>
          <a:bodyPr wrap="square" lIns="0" tIns="0" rIns="0" bIns="0" rtlCol="0" anchor="t"/>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084403" y="936969"/>
            <a:ext cx="639881" cy="639879"/>
          </a:xfrm>
          <a:prstGeom prst="rect">
            <a:avLst/>
          </a:prstGeom>
        </p:spPr>
      </p:pic>
      <p:pic>
        <p:nvPicPr>
          <p:cNvPr id="3" name="Image 1" descr="preencoded.png">    </p:cNvPr>
          <p:cNvPicPr>
            <a:picLocks noChangeAspect="1"/>
          </p:cNvPicPr>
          <p:nvPr/>
        </p:nvPicPr>
        <p:blipFill>
          <a:blip r:embed="rId2"/>
          <a:stretch>
            <a:fillRect/>
          </a:stretch>
        </p:blipFill>
        <p:spPr>
          <a:xfrm>
            <a:off x="4250641" y="936969"/>
            <a:ext cx="639883" cy="639879"/>
          </a:xfrm>
          <a:prstGeom prst="rect">
            <a:avLst/>
          </a:prstGeom>
        </p:spPr>
      </p:pic>
      <p:pic>
        <p:nvPicPr>
          <p:cNvPr id="4" name="Image 2" descr="preencoded.png">    </p:cNvPr>
          <p:cNvPicPr>
            <a:picLocks noChangeAspect="1"/>
          </p:cNvPicPr>
          <p:nvPr/>
        </p:nvPicPr>
        <p:blipFill>
          <a:blip r:embed="rId3"/>
          <a:stretch>
            <a:fillRect/>
          </a:stretch>
        </p:blipFill>
        <p:spPr>
          <a:xfrm>
            <a:off x="1416881" y="936969"/>
            <a:ext cx="639881" cy="639879"/>
          </a:xfrm>
          <a:prstGeom prst="rect">
            <a:avLst/>
          </a:prstGeom>
        </p:spPr>
      </p:pic>
      <p:sp>
        <p:nvSpPr>
          <p:cNvPr id="5"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"子绝父相"是一种CSS定位原则</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644452" y="1668265"/>
            <a:ext cx="2184739" cy="301658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它指的是在页面布局中，子元素使用绝对定位（`position: absolute`）时，父元素应使用相对定位（`position: relative`）作为定位的参照点。</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"子绝父相"定位原则的基本思想是，通过将父元素设置为相对定位，可以创建一个定位上下文（positioning context），使得子元素的绝对定位相对于父元素进行定位，而不是相对于文档流中的其他元素。</a:t>
            </a:r>
            <a:endParaRPr lang="en-US" sz="1178" dirty="0"/>
          </a:p>
        </p:txBody>
      </p:sp>
      <p:sp>
        <p:nvSpPr>
          <p:cNvPr id="8" name="Text 3"/>
          <p:cNvSpPr/>
          <p:nvPr/>
        </p:nvSpPr>
        <p:spPr>
          <a:xfrm>
            <a:off x="644452" y="4776255"/>
            <a:ext cx="2184739" cy="0"/>
          </a:xfrm>
          <a:prstGeom prst="rect">
            <a:avLst/>
          </a:prstGeom>
          <a:noFill/>
          <a:ln/>
        </p:spPr>
        <p:txBody>
          <a:bodyPr wrap="square" lIns="0" tIns="0" rIns="0" bIns="0" rtlCol="0" anchor="t"/>
          <a:lstStyle/>
          <a:p>
            <a:endParaRPr lang="en-US" dirty="0"/>
          </a:p>
        </p:txBody>
      </p:sp>
      <p:sp>
        <p:nvSpPr>
          <p:cNvPr id="9" name="Text 4"/>
          <p:cNvSpPr/>
          <p:nvPr/>
        </p:nvSpPr>
        <p:spPr>
          <a:xfrm>
            <a:off x="3478213" y="1668265"/>
            <a:ext cx="2184737" cy="351934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这个定位原则的优势在于：</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父元素作为参照点：相对定位的父元素成为子元素绝对定位的参照点，使得子元素的定位相对于父元素进行，更容易控制和调整子元素的位置。</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避免影响其他元素：通过将子元素脱离文档流，不会对其他元素产生影响，避免可能的布局冲突。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简化布局调整：使用"子绝父相"原则可以更灵活地调整子元素的位置，只需要修改父元素的位置或尺寸，而无需改变子元素的定位。</a:t>
            </a:r>
            <a:endParaRPr lang="en-US" sz="1178" dirty="0"/>
          </a:p>
        </p:txBody>
      </p:sp>
      <p:sp>
        <p:nvSpPr>
          <p:cNvPr id="10" name="Text 5"/>
          <p:cNvSpPr/>
          <p:nvPr/>
        </p:nvSpPr>
        <p:spPr>
          <a:xfrm>
            <a:off x="3478213" y="5279024"/>
            <a:ext cx="2184737" cy="0"/>
          </a:xfrm>
          <a:prstGeom prst="rect">
            <a:avLst/>
          </a:prstGeom>
          <a:noFill/>
          <a:ln/>
        </p:spPr>
        <p:txBody>
          <a:bodyPr wrap="square" lIns="0" tIns="0" rIns="0" bIns="0" rtlCol="0" anchor="t"/>
          <a:lstStyle/>
          <a:p>
            <a:endParaRPr lang="en-US" dirty="0"/>
          </a:p>
        </p:txBody>
      </p:sp>
      <p:sp>
        <p:nvSpPr>
          <p:cNvPr id="11" name="Text 6"/>
          <p:cNvSpPr/>
          <p:nvPr/>
        </p:nvSpPr>
        <p:spPr>
          <a:xfrm>
            <a:off x="6311973" y="1668265"/>
            <a:ext cx="2184739" cy="553040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使用"子绝父相"定位原则的示例代码如下：</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&lt;div class="parent"&gt;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&lt;/div&gt;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.parent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position: relative;</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.child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position: absolute;</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top: 0;</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left: 0;</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在上述示例中，`.parent`元素被设置为相对定位，创建了一个定位上下文。`.child`元素被设置为绝对定位，并使用`top`和`left`属性相对于父元素进行定位。</a:t>
            </a:r>
            <a:endParaRPr lang="en-US" sz="1178" dirty="0"/>
          </a:p>
        </p:txBody>
      </p:sp>
      <p:sp>
        <p:nvSpPr>
          <p:cNvPr id="12" name="Text 7"/>
          <p:cNvSpPr/>
          <p:nvPr/>
        </p:nvSpPr>
        <p:spPr>
          <a:xfrm>
            <a:off x="6311973" y="7290077"/>
            <a:ext cx="2184739" cy="0"/>
          </a:xfrm>
          <a:prstGeom prst="rect">
            <a:avLst/>
          </a:prstGeom>
          <a:noFill/>
          <a:ln/>
        </p:spPr>
        <p:txBody>
          <a:bodyPr wrap="square" lIns="0" tIns="0" rIns="0" bIns="0" rtlCol="0" anchor="t"/>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948391"/>
            <a:ext cx="2439763" cy="3313672"/>
          </a:xfrm>
          <a:prstGeom prst="rect">
            <a:avLst/>
          </a:prstGeom>
        </p:spPr>
      </p:pic>
      <p:pic>
        <p:nvPicPr>
          <p:cNvPr id="3" name="Image 1" descr="preencoded.png">    </p:cNvPr>
          <p:cNvPicPr>
            <a:picLocks noChangeAspect="1"/>
          </p:cNvPicPr>
          <p:nvPr/>
        </p:nvPicPr>
        <p:blipFill>
          <a:blip r:embed="rId2"/>
          <a:stretch>
            <a:fillRect/>
          </a:stretch>
        </p:blipFill>
        <p:spPr>
          <a:xfrm>
            <a:off x="3350664" y="948391"/>
            <a:ext cx="2439763" cy="2559532"/>
          </a:xfrm>
          <a:prstGeom prst="rect">
            <a:avLst/>
          </a:prstGeom>
        </p:spPr>
      </p:pic>
      <p:pic>
        <p:nvPicPr>
          <p:cNvPr id="4" name="Image 2" descr="preencoded.png">    </p:cNvPr>
          <p:cNvPicPr>
            <a:picLocks noChangeAspect="1"/>
          </p:cNvPicPr>
          <p:nvPr/>
        </p:nvPicPr>
        <p:blipFill>
          <a:blip r:embed="rId3"/>
          <a:stretch>
            <a:fillRect/>
          </a:stretch>
        </p:blipFill>
        <p:spPr>
          <a:xfrm>
            <a:off x="516905" y="948391"/>
            <a:ext cx="2439763" cy="2810910"/>
          </a:xfrm>
          <a:prstGeom prst="rect">
            <a:avLst/>
          </a:prstGeom>
        </p:spPr>
      </p:pic>
      <p:sp>
        <p:nvSpPr>
          <p:cNvPr id="5" name="Text 0"/>
          <p:cNvSpPr/>
          <p:nvPr/>
        </p:nvSpPr>
        <p:spPr>
          <a:xfrm>
            <a:off x="365646" y="228527"/>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可以使用以下两种方法之一来将弹窗居中在盒子的中间，使用绝对定位和适当的CSS属性：</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971245"/>
            <a:ext cx="2348350" cy="276520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方法1: 使用left、top和负margin实现居中对齐</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将弹窗的`position`设置为`absolute`。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使用`left: 50%`和`top: 50%`将弹窗的左上角定位在父元素的中心位置。</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使用负的`margin-left`和`margin-top`将弹窗自身的一半宽度和高度向左和向上偏移，使其居中。</a:t>
            </a:r>
            <a:endParaRPr lang="en-US" sz="1178" dirty="0"/>
          </a:p>
        </p:txBody>
      </p:sp>
      <p:sp>
        <p:nvSpPr>
          <p:cNvPr id="8" name="Text 3"/>
          <p:cNvSpPr/>
          <p:nvPr/>
        </p:nvSpPr>
        <p:spPr>
          <a:xfrm>
            <a:off x="516905" y="3805005"/>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971245"/>
            <a:ext cx="2348350"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方法2: 使用`transform`的`translate`函数实现居中对齐</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将弹窗的`position`设置为`absolute`。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使用`left: 50%`和`top: 50%`将弹窗的左上角定位在父元素的中心位置。</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使用`transform: translate(-50%, -50%)`将弹窗自身相对于其自身尺寸的一半居中。</a:t>
            </a:r>
            <a:endParaRPr lang="en-US" sz="1178" dirty="0"/>
          </a:p>
        </p:txBody>
      </p:sp>
      <p:sp>
        <p:nvSpPr>
          <p:cNvPr id="10" name="Text 5"/>
          <p:cNvSpPr/>
          <p:nvPr/>
        </p:nvSpPr>
        <p:spPr>
          <a:xfrm>
            <a:off x="3350664" y="3553629"/>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971245"/>
            <a:ext cx="2348350" cy="326796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示例代码：</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.parent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position: relative;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.popup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position: absolute;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left: 50%;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top: 50%;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transform: translate(-50%, -50%);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p:txBody>
      </p:sp>
      <p:sp>
        <p:nvSpPr>
          <p:cNvPr id="12" name="Text 7"/>
          <p:cNvSpPr/>
          <p:nvPr/>
        </p:nvSpPr>
        <p:spPr>
          <a:xfrm>
            <a:off x="6184426" y="4307775"/>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084403" y="1234053"/>
            <a:ext cx="639881" cy="639883"/>
          </a:xfrm>
          <a:prstGeom prst="rect">
            <a:avLst/>
          </a:prstGeom>
        </p:spPr>
      </p:pic>
      <p:pic>
        <p:nvPicPr>
          <p:cNvPr id="3" name="Image 1" descr="preencoded.png">    </p:cNvPr>
          <p:cNvPicPr>
            <a:picLocks noChangeAspect="1"/>
          </p:cNvPicPr>
          <p:nvPr/>
        </p:nvPicPr>
        <p:blipFill>
          <a:blip r:embed="rId2"/>
          <a:stretch>
            <a:fillRect/>
          </a:stretch>
        </p:blipFill>
        <p:spPr>
          <a:xfrm>
            <a:off x="4250641" y="1234053"/>
            <a:ext cx="639883" cy="639883"/>
          </a:xfrm>
          <a:prstGeom prst="rect">
            <a:avLst/>
          </a:prstGeom>
        </p:spPr>
      </p:pic>
      <p:pic>
        <p:nvPicPr>
          <p:cNvPr id="4" name="Image 2" descr="preencoded.png">    </p:cNvPr>
          <p:cNvPicPr>
            <a:picLocks noChangeAspect="1"/>
          </p:cNvPicPr>
          <p:nvPr/>
        </p:nvPicPr>
        <p:blipFill>
          <a:blip r:embed="rId3"/>
          <a:stretch>
            <a:fillRect/>
          </a:stretch>
        </p:blipFill>
        <p:spPr>
          <a:xfrm>
            <a:off x="1416881" y="1234053"/>
            <a:ext cx="639881" cy="639883"/>
          </a:xfrm>
          <a:prstGeom prst="rect">
            <a:avLst/>
          </a:prstGeom>
        </p:spPr>
      </p:pic>
      <p:sp>
        <p:nvSpPr>
          <p:cNvPr id="5"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`z-index`是CSS属性，用于指定元素在垂直层叠顺序中的位置。它定义了元素在堆叠上下文（stacking context）中的显示顺序，控制元素的覆盖和重叠关系。</a:t>
            </a:r>
            <a:endParaRPr lang="en-US" sz="1631" dirty="0"/>
          </a:p>
        </p:txBody>
      </p:sp>
      <p:sp>
        <p:nvSpPr>
          <p:cNvPr id="6"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7" name="Text 2"/>
          <p:cNvSpPr/>
          <p:nvPr/>
        </p:nvSpPr>
        <p:spPr>
          <a:xfrm>
            <a:off x="644452" y="1965353"/>
            <a:ext cx="2184739" cy="150828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`z-index`属性接受一个整数或`auto`作为值。较大的值表示元素位于较高的层叠顺序上，即位于其他元素之上。相同层叠顺序的元素按照它们在HTML文档中的先后顺序进行层叠。</a:t>
            </a:r>
            <a:endParaRPr lang="en-US" sz="1178" dirty="0"/>
          </a:p>
        </p:txBody>
      </p:sp>
      <p:sp>
        <p:nvSpPr>
          <p:cNvPr id="8" name="Text 3"/>
          <p:cNvSpPr/>
          <p:nvPr/>
        </p:nvSpPr>
        <p:spPr>
          <a:xfrm>
            <a:off x="644452" y="3565056"/>
            <a:ext cx="2184739" cy="0"/>
          </a:xfrm>
          <a:prstGeom prst="rect">
            <a:avLst/>
          </a:prstGeom>
          <a:noFill/>
          <a:ln/>
        </p:spPr>
        <p:txBody>
          <a:bodyPr wrap="square" lIns="0" tIns="0" rIns="0" bIns="0" rtlCol="0" anchor="t"/>
          <a:lstStyle/>
          <a:p>
            <a:endParaRPr lang="en-US" dirty="0"/>
          </a:p>
        </p:txBody>
      </p:sp>
      <p:sp>
        <p:nvSpPr>
          <p:cNvPr id="9" name="Text 4"/>
          <p:cNvSpPr/>
          <p:nvPr/>
        </p:nvSpPr>
        <p:spPr>
          <a:xfrm>
            <a:off x="3478213" y="1965353"/>
            <a:ext cx="2184737" cy="276519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.element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z-index: 1;</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在上述示例中，`.element`元素的`z-index`属性被设置为1，表示它位于默认层叠顺序之上。如果其他元素的`z-index`值较小或未指定，那么`.element`元素将位于其他元素的上方。</a:t>
            </a:r>
            <a:endParaRPr lang="en-US" sz="1178" dirty="0"/>
          </a:p>
        </p:txBody>
      </p:sp>
      <p:sp>
        <p:nvSpPr>
          <p:cNvPr id="10" name="Text 5"/>
          <p:cNvSpPr/>
          <p:nvPr/>
        </p:nvSpPr>
        <p:spPr>
          <a:xfrm>
            <a:off x="3478213" y="4821971"/>
            <a:ext cx="2184737" cy="0"/>
          </a:xfrm>
          <a:prstGeom prst="rect">
            <a:avLst/>
          </a:prstGeom>
          <a:noFill/>
          <a:ln/>
        </p:spPr>
        <p:txBody>
          <a:bodyPr wrap="square" lIns="0" tIns="0" rIns="0" bIns="0" rtlCol="0" anchor="t"/>
          <a:lstStyle/>
          <a:p>
            <a:endParaRPr lang="en-US" dirty="0"/>
          </a:p>
        </p:txBody>
      </p:sp>
      <p:sp>
        <p:nvSpPr>
          <p:cNvPr id="11" name="Text 6"/>
          <p:cNvSpPr/>
          <p:nvPr/>
        </p:nvSpPr>
        <p:spPr>
          <a:xfrm>
            <a:off x="6311973" y="1965353"/>
            <a:ext cx="2184739" cy="3519346"/>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一些注意事项：</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`z-index`仅在具有定位（`position`属性为`relative`、`absolute`或`fixed`）的元素上起作用。对于`position`属性为`static`的元素，`z-index`无效。</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`z-index`值仅在同一堆叠上下文内才有意义。每个堆叠上下文都是独立的层叠环境。</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具有较高层叠顺序的元素会覆盖具有较低层叠顺序的元素。</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对于处于同一堆叠上下文内的元素，可以使用负数的`z-index`值来降低它们的层叠顺序。</a:t>
            </a:r>
            <a:endParaRPr lang="en-US" sz="1178" dirty="0"/>
          </a:p>
        </p:txBody>
      </p:sp>
      <p:sp>
        <p:nvSpPr>
          <p:cNvPr id="12" name="Text 7"/>
          <p:cNvSpPr/>
          <p:nvPr/>
        </p:nvSpPr>
        <p:spPr>
          <a:xfrm>
            <a:off x="6311973" y="5576109"/>
            <a:ext cx="2184739" cy="0"/>
          </a:xfrm>
          <a:prstGeom prst="rect">
            <a:avLst/>
          </a:prstGeom>
          <a:noFill/>
          <a:ln/>
        </p:spPr>
        <p:txBody>
          <a:bodyPr wrap="square" lIns="0" tIns="0" rIns="0" bIns="0" rtlCol="0" anchor="t"/>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187982" y="5324728"/>
            <a:ext cx="639881" cy="639883"/>
          </a:xfrm>
          <a:prstGeom prst="rect">
            <a:avLst/>
          </a:prstGeom>
        </p:spPr>
      </p:pic>
      <p:pic>
        <p:nvPicPr>
          <p:cNvPr id="3" name="Image 1" descr="preencoded.png">    </p:cNvPr>
          <p:cNvPicPr>
            <a:picLocks noChangeAspect="1"/>
          </p:cNvPicPr>
          <p:nvPr/>
        </p:nvPicPr>
        <p:blipFill>
          <a:blip r:embed="rId2"/>
          <a:stretch>
            <a:fillRect/>
          </a:stretch>
        </p:blipFill>
        <p:spPr>
          <a:xfrm>
            <a:off x="1062662" y="5324728"/>
            <a:ext cx="639881" cy="639883"/>
          </a:xfrm>
          <a:prstGeom prst="rect">
            <a:avLst/>
          </a:prstGeom>
        </p:spPr>
      </p:pic>
      <p:pic>
        <p:nvPicPr>
          <p:cNvPr id="4" name="Image 2" descr="preencoded.png">    </p:cNvPr>
          <p:cNvPicPr>
            <a:picLocks noChangeAspect="1"/>
          </p:cNvPicPr>
          <p:nvPr/>
        </p:nvPicPr>
        <p:blipFill>
          <a:blip r:embed="rId3"/>
          <a:stretch>
            <a:fillRect/>
          </a:stretch>
        </p:blipFill>
        <p:spPr>
          <a:xfrm>
            <a:off x="7438622" y="3130844"/>
            <a:ext cx="639881" cy="639883"/>
          </a:xfrm>
          <a:prstGeom prst="rect">
            <a:avLst/>
          </a:prstGeom>
        </p:spPr>
      </p:pic>
      <p:pic>
        <p:nvPicPr>
          <p:cNvPr id="5" name="Image 3" descr="preencoded.png">    </p:cNvPr>
          <p:cNvPicPr>
            <a:picLocks noChangeAspect="1"/>
          </p:cNvPicPr>
          <p:nvPr/>
        </p:nvPicPr>
        <p:blipFill>
          <a:blip r:embed="rId4"/>
          <a:stretch>
            <a:fillRect/>
          </a:stretch>
        </p:blipFill>
        <p:spPr>
          <a:xfrm>
            <a:off x="5313302" y="3130844"/>
            <a:ext cx="639881" cy="639883"/>
          </a:xfrm>
          <a:prstGeom prst="rect">
            <a:avLst/>
          </a:prstGeom>
        </p:spPr>
      </p:pic>
      <p:pic>
        <p:nvPicPr>
          <p:cNvPr id="6" name="Image 4" descr="preencoded.png">    </p:cNvPr>
          <p:cNvPicPr>
            <a:picLocks noChangeAspect="1"/>
          </p:cNvPicPr>
          <p:nvPr/>
        </p:nvPicPr>
        <p:blipFill>
          <a:blip r:embed="rId5"/>
          <a:stretch>
            <a:fillRect/>
          </a:stretch>
        </p:blipFill>
        <p:spPr>
          <a:xfrm>
            <a:off x="3187982" y="3130844"/>
            <a:ext cx="639881" cy="639883"/>
          </a:xfrm>
          <a:prstGeom prst="rect">
            <a:avLst/>
          </a:prstGeom>
        </p:spPr>
      </p:pic>
      <p:pic>
        <p:nvPicPr>
          <p:cNvPr id="7" name="Image 5" descr="preencoded.png">    </p:cNvPr>
          <p:cNvPicPr>
            <a:picLocks noChangeAspect="1"/>
          </p:cNvPicPr>
          <p:nvPr/>
        </p:nvPicPr>
        <p:blipFill>
          <a:blip r:embed="rId6"/>
          <a:stretch>
            <a:fillRect/>
          </a:stretch>
        </p:blipFill>
        <p:spPr>
          <a:xfrm>
            <a:off x="1062662" y="3130844"/>
            <a:ext cx="639881" cy="639883"/>
          </a:xfrm>
          <a:prstGeom prst="rect">
            <a:avLst/>
          </a:prstGeom>
        </p:spPr>
      </p:pic>
      <p:pic>
        <p:nvPicPr>
          <p:cNvPr id="8" name="Image 6" descr="preencoded.png">    </p:cNvPr>
          <p:cNvPicPr>
            <a:picLocks noChangeAspect="1"/>
          </p:cNvPicPr>
          <p:nvPr/>
        </p:nvPicPr>
        <p:blipFill>
          <a:blip r:embed="rId7"/>
          <a:stretch>
            <a:fillRect/>
          </a:stretch>
        </p:blipFill>
        <p:spPr>
          <a:xfrm>
            <a:off x="7438622" y="936969"/>
            <a:ext cx="639881" cy="639876"/>
          </a:xfrm>
          <a:prstGeom prst="rect">
            <a:avLst/>
          </a:prstGeom>
        </p:spPr>
      </p:pic>
      <p:pic>
        <p:nvPicPr>
          <p:cNvPr id="9" name="Image 7" descr="preencoded.png">    </p:cNvPr>
          <p:cNvPicPr>
            <a:picLocks noChangeAspect="1"/>
          </p:cNvPicPr>
          <p:nvPr/>
        </p:nvPicPr>
        <p:blipFill>
          <a:blip r:embed="rId8"/>
          <a:stretch>
            <a:fillRect/>
          </a:stretch>
        </p:blipFill>
        <p:spPr>
          <a:xfrm>
            <a:off x="5313302" y="936969"/>
            <a:ext cx="639881" cy="639876"/>
          </a:xfrm>
          <a:prstGeom prst="rect">
            <a:avLst/>
          </a:prstGeom>
        </p:spPr>
      </p:pic>
      <p:pic>
        <p:nvPicPr>
          <p:cNvPr id="10" name="Image 8" descr="preencoded.png">    </p:cNvPr>
          <p:cNvPicPr>
            <a:picLocks noChangeAspect="1"/>
          </p:cNvPicPr>
          <p:nvPr/>
        </p:nvPicPr>
        <p:blipFill>
          <a:blip r:embed="rId9"/>
          <a:stretch>
            <a:fillRect/>
          </a:stretch>
        </p:blipFill>
        <p:spPr>
          <a:xfrm>
            <a:off x="3187982" y="936969"/>
            <a:ext cx="639881" cy="639876"/>
          </a:xfrm>
          <a:prstGeom prst="rect">
            <a:avLst/>
          </a:prstGeom>
        </p:spPr>
      </p:pic>
      <p:pic>
        <p:nvPicPr>
          <p:cNvPr id="11" name="Image 9" descr="preencoded.png">    </p:cNvPr>
          <p:cNvPicPr>
            <a:picLocks noChangeAspect="1"/>
          </p:cNvPicPr>
          <p:nvPr/>
        </p:nvPicPr>
        <p:blipFill>
          <a:blip r:embed="rId10"/>
          <a:stretch>
            <a:fillRect/>
          </a:stretch>
        </p:blipFill>
        <p:spPr>
          <a:xfrm>
            <a:off x="1062662" y="936969"/>
            <a:ext cx="639881" cy="639876"/>
          </a:xfrm>
          <a:prstGeom prst="rect">
            <a:avLst/>
          </a:prstGeom>
        </p:spPr>
      </p:pic>
      <p:sp>
        <p:nvSpPr>
          <p:cNvPr id="12"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要从 Iconfont 网站获取图标，可以按照以下步骤进行操作：</a:t>
            </a:r>
            <a:endParaRPr lang="en-US" sz="1631" dirty="0"/>
          </a:p>
        </p:txBody>
      </p:sp>
      <p:sp>
        <p:nvSpPr>
          <p:cNvPr id="13"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4" name="Text 2"/>
          <p:cNvSpPr/>
          <p:nvPr/>
        </p:nvSpPr>
        <p:spPr>
          <a:xfrm>
            <a:off x="502765" y="1668260"/>
            <a:ext cx="1759674" cy="100552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打开 Iconfont 网站（例如：https://www.iconfont.cn/）。</a:t>
            </a:r>
            <a:endParaRPr lang="en-US" sz="1178" dirty="0"/>
          </a:p>
        </p:txBody>
      </p:sp>
      <p:sp>
        <p:nvSpPr>
          <p:cNvPr id="15" name="Text 3"/>
          <p:cNvSpPr/>
          <p:nvPr/>
        </p:nvSpPr>
        <p:spPr>
          <a:xfrm>
            <a:off x="502765" y="2765207"/>
            <a:ext cx="1759674" cy="0"/>
          </a:xfrm>
          <a:prstGeom prst="rect">
            <a:avLst/>
          </a:prstGeom>
          <a:noFill/>
          <a:ln/>
        </p:spPr>
        <p:txBody>
          <a:bodyPr wrap="square" lIns="0" tIns="0" rIns="0" bIns="0" rtlCol="0" anchor="t"/>
          <a:lstStyle/>
          <a:p>
            <a:endParaRPr lang="en-US" dirty="0"/>
          </a:p>
        </p:txBody>
      </p:sp>
      <p:sp>
        <p:nvSpPr>
          <p:cNvPr id="16" name="Text 4"/>
          <p:cNvSpPr/>
          <p:nvPr/>
        </p:nvSpPr>
        <p:spPr>
          <a:xfrm>
            <a:off x="2628086" y="1668260"/>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注册一个账号并登录，或者直接使用已有的账号进行登录。</a:t>
            </a:r>
            <a:endParaRPr lang="en-US" sz="1178" dirty="0"/>
          </a:p>
        </p:txBody>
      </p:sp>
      <p:sp>
        <p:nvSpPr>
          <p:cNvPr id="17" name="Text 5"/>
          <p:cNvSpPr/>
          <p:nvPr/>
        </p:nvSpPr>
        <p:spPr>
          <a:xfrm>
            <a:off x="2628086" y="2513822"/>
            <a:ext cx="1759674" cy="0"/>
          </a:xfrm>
          <a:prstGeom prst="rect">
            <a:avLst/>
          </a:prstGeom>
          <a:noFill/>
          <a:ln/>
        </p:spPr>
        <p:txBody>
          <a:bodyPr wrap="square" lIns="0" tIns="0" rIns="0" bIns="0" rtlCol="0" anchor="t"/>
          <a:lstStyle/>
          <a:p>
            <a:endParaRPr lang="en-US" dirty="0"/>
          </a:p>
        </p:txBody>
      </p:sp>
      <p:sp>
        <p:nvSpPr>
          <p:cNvPr id="18" name="Text 6"/>
          <p:cNvSpPr/>
          <p:nvPr/>
        </p:nvSpPr>
        <p:spPr>
          <a:xfrm>
            <a:off x="4753406" y="1668260"/>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在搜索栏中输入关键词，或者浏览不同的图标库，找到你感兴趣的图标。</a:t>
            </a:r>
            <a:endParaRPr lang="en-US" sz="1178" dirty="0"/>
          </a:p>
        </p:txBody>
      </p:sp>
      <p:sp>
        <p:nvSpPr>
          <p:cNvPr id="19" name="Text 7"/>
          <p:cNvSpPr/>
          <p:nvPr/>
        </p:nvSpPr>
        <p:spPr>
          <a:xfrm>
            <a:off x="4753406" y="2513822"/>
            <a:ext cx="1759674" cy="0"/>
          </a:xfrm>
          <a:prstGeom prst="rect">
            <a:avLst/>
          </a:prstGeom>
          <a:noFill/>
          <a:ln/>
        </p:spPr>
        <p:txBody>
          <a:bodyPr wrap="square" lIns="0" tIns="0" rIns="0" bIns="0" rtlCol="0" anchor="t"/>
          <a:lstStyle/>
          <a:p>
            <a:endParaRPr lang="en-US" dirty="0"/>
          </a:p>
        </p:txBody>
      </p:sp>
      <p:sp>
        <p:nvSpPr>
          <p:cNvPr id="20" name="Text 8"/>
          <p:cNvSpPr/>
          <p:nvPr/>
        </p:nvSpPr>
        <p:spPr>
          <a:xfrm>
            <a:off x="6878726" y="1668260"/>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点击选中你想要使用的图标，可以单独选中一个或多个图标。</a:t>
            </a:r>
            <a:endParaRPr lang="en-US" sz="1178" dirty="0"/>
          </a:p>
        </p:txBody>
      </p:sp>
      <p:sp>
        <p:nvSpPr>
          <p:cNvPr id="21" name="Text 9"/>
          <p:cNvSpPr/>
          <p:nvPr/>
        </p:nvSpPr>
        <p:spPr>
          <a:xfrm>
            <a:off x="6878726" y="2513822"/>
            <a:ext cx="1759674" cy="0"/>
          </a:xfrm>
          <a:prstGeom prst="rect">
            <a:avLst/>
          </a:prstGeom>
          <a:noFill/>
          <a:ln/>
        </p:spPr>
        <p:txBody>
          <a:bodyPr wrap="square" lIns="0" tIns="0" rIns="0" bIns="0" rtlCol="0" anchor="t"/>
          <a:lstStyle/>
          <a:p>
            <a:endParaRPr lang="en-US" dirty="0"/>
          </a:p>
        </p:txBody>
      </p:sp>
      <p:sp>
        <p:nvSpPr>
          <p:cNvPr id="22" name="Text 10"/>
          <p:cNvSpPr/>
          <p:nvPr/>
        </p:nvSpPr>
        <p:spPr>
          <a:xfrm>
            <a:off x="502765" y="3862136"/>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确认选中的图标后，点击右上角的 "加入购物车" 按钮</a:t>
            </a:r>
            <a:endParaRPr lang="en-US" sz="1178" dirty="0"/>
          </a:p>
        </p:txBody>
      </p:sp>
      <p:sp>
        <p:nvSpPr>
          <p:cNvPr id="23" name="Text 11"/>
          <p:cNvSpPr/>
          <p:nvPr/>
        </p:nvSpPr>
        <p:spPr>
          <a:xfrm>
            <a:off x="502765" y="4707697"/>
            <a:ext cx="1759674" cy="0"/>
          </a:xfrm>
          <a:prstGeom prst="rect">
            <a:avLst/>
          </a:prstGeom>
          <a:noFill/>
          <a:ln/>
        </p:spPr>
        <p:txBody>
          <a:bodyPr wrap="square" lIns="0" tIns="0" rIns="0" bIns="0" rtlCol="0" anchor="t"/>
          <a:lstStyle/>
          <a:p>
            <a:endParaRPr lang="en-US" dirty="0"/>
          </a:p>
        </p:txBody>
      </p:sp>
      <p:sp>
        <p:nvSpPr>
          <p:cNvPr id="24" name="Text 12"/>
          <p:cNvSpPr/>
          <p:nvPr/>
        </p:nvSpPr>
        <p:spPr>
          <a:xfrm>
            <a:off x="2628086" y="3862136"/>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进入购物车页面，在这里你可以对选中的图标进行进一步的调整和配置。</a:t>
            </a:r>
            <a:endParaRPr lang="en-US" sz="1178" dirty="0"/>
          </a:p>
        </p:txBody>
      </p:sp>
      <p:sp>
        <p:nvSpPr>
          <p:cNvPr id="25" name="Text 13"/>
          <p:cNvSpPr/>
          <p:nvPr/>
        </p:nvSpPr>
        <p:spPr>
          <a:xfrm>
            <a:off x="2628086" y="4707697"/>
            <a:ext cx="1759674" cy="0"/>
          </a:xfrm>
          <a:prstGeom prst="rect">
            <a:avLst/>
          </a:prstGeom>
          <a:noFill/>
          <a:ln/>
        </p:spPr>
        <p:txBody>
          <a:bodyPr wrap="square" lIns="0" tIns="0" rIns="0" bIns="0" rtlCol="0" anchor="t"/>
          <a:lstStyle/>
          <a:p>
            <a:endParaRPr lang="en-US" dirty="0"/>
          </a:p>
        </p:txBody>
      </p:sp>
      <p:sp>
        <p:nvSpPr>
          <p:cNvPr id="26" name="Text 14"/>
          <p:cNvSpPr/>
          <p:nvPr/>
        </p:nvSpPr>
        <p:spPr>
          <a:xfrm>
            <a:off x="4753406" y="3862136"/>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确认购物车中的图标以及其相关属性，例如图标大小、颜色等。</a:t>
            </a:r>
            <a:endParaRPr lang="en-US" sz="1178" dirty="0"/>
          </a:p>
        </p:txBody>
      </p:sp>
      <p:sp>
        <p:nvSpPr>
          <p:cNvPr id="27" name="Text 15"/>
          <p:cNvSpPr/>
          <p:nvPr/>
        </p:nvSpPr>
        <p:spPr>
          <a:xfrm>
            <a:off x="4753406" y="4707697"/>
            <a:ext cx="1759674" cy="0"/>
          </a:xfrm>
          <a:prstGeom prst="rect">
            <a:avLst/>
          </a:prstGeom>
          <a:noFill/>
          <a:ln/>
        </p:spPr>
        <p:txBody>
          <a:bodyPr wrap="square" lIns="0" tIns="0" rIns="0" bIns="0" rtlCol="0" anchor="t"/>
          <a:lstStyle/>
          <a:p>
            <a:endParaRPr lang="en-US" dirty="0"/>
          </a:p>
        </p:txBody>
      </p:sp>
      <p:sp>
        <p:nvSpPr>
          <p:cNvPr id="28" name="Text 16"/>
          <p:cNvSpPr/>
          <p:nvPr/>
        </p:nvSpPr>
        <p:spPr>
          <a:xfrm>
            <a:off x="6878726" y="3862136"/>
            <a:ext cx="1759674" cy="1005532"/>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点击购物车页面中的 "下载" 按钮，选择下载图标的格式（通常有字体、SVG、PNG、EPS 等格式可选）。</a:t>
            </a:r>
            <a:endParaRPr lang="en-US" sz="1178" dirty="0"/>
          </a:p>
        </p:txBody>
      </p:sp>
      <p:sp>
        <p:nvSpPr>
          <p:cNvPr id="29" name="Text 17"/>
          <p:cNvSpPr/>
          <p:nvPr/>
        </p:nvSpPr>
        <p:spPr>
          <a:xfrm>
            <a:off x="6878726" y="4959082"/>
            <a:ext cx="1759674" cy="0"/>
          </a:xfrm>
          <a:prstGeom prst="rect">
            <a:avLst/>
          </a:prstGeom>
          <a:noFill/>
          <a:ln/>
        </p:spPr>
        <p:txBody>
          <a:bodyPr wrap="square" lIns="0" tIns="0" rIns="0" bIns="0" rtlCol="0" anchor="t"/>
          <a:lstStyle/>
          <a:p>
            <a:endParaRPr lang="en-US" dirty="0"/>
          </a:p>
        </p:txBody>
      </p:sp>
      <p:sp>
        <p:nvSpPr>
          <p:cNvPr id="30" name="Text 18"/>
          <p:cNvSpPr/>
          <p:nvPr/>
        </p:nvSpPr>
        <p:spPr>
          <a:xfrm>
            <a:off x="502765" y="6056020"/>
            <a:ext cx="1759674" cy="502763"/>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根据你的需求选择合适的下载格式并下载图标。</a:t>
            </a:r>
            <a:endParaRPr lang="en-US" sz="1178" dirty="0"/>
          </a:p>
        </p:txBody>
      </p:sp>
      <p:sp>
        <p:nvSpPr>
          <p:cNvPr id="31" name="Text 19"/>
          <p:cNvSpPr/>
          <p:nvPr/>
        </p:nvSpPr>
        <p:spPr>
          <a:xfrm>
            <a:off x="502765" y="6650197"/>
            <a:ext cx="1759674" cy="0"/>
          </a:xfrm>
          <a:prstGeom prst="rect">
            <a:avLst/>
          </a:prstGeom>
          <a:noFill/>
          <a:ln/>
        </p:spPr>
        <p:txBody>
          <a:bodyPr wrap="square" lIns="0" tIns="0" rIns="0" bIns="0" rtlCol="0" anchor="t"/>
          <a:lstStyle/>
          <a:p>
            <a:endParaRPr lang="en-US" dirty="0"/>
          </a:p>
        </p:txBody>
      </p:sp>
      <p:sp>
        <p:nvSpPr>
          <p:cNvPr id="32" name="Text 20"/>
          <p:cNvSpPr/>
          <p:nvPr/>
        </p:nvSpPr>
        <p:spPr>
          <a:xfrm>
            <a:off x="2628086" y="6056020"/>
            <a:ext cx="1759674" cy="75414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解压下载的文件，并将其中包含的相关图标文件用于你的项目。</a:t>
            </a:r>
            <a:endParaRPr lang="en-US" sz="1178" dirty="0"/>
          </a:p>
        </p:txBody>
      </p:sp>
      <p:sp>
        <p:nvSpPr>
          <p:cNvPr id="33" name="Text 21"/>
          <p:cNvSpPr/>
          <p:nvPr/>
        </p:nvSpPr>
        <p:spPr>
          <a:xfrm>
            <a:off x="2628086" y="6901573"/>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965938" y="1234053"/>
            <a:ext cx="3459931" cy="4319204"/>
          </a:xfrm>
          <a:prstGeom prst="rect">
            <a:avLst/>
          </a:prstGeom>
        </p:spPr>
      </p:pic>
      <p:pic>
        <p:nvPicPr>
          <p:cNvPr id="3" name="Image 1" descr="preencoded.png">    </p:cNvPr>
          <p:cNvPicPr>
            <a:picLocks noChangeAspect="1"/>
          </p:cNvPicPr>
          <p:nvPr/>
        </p:nvPicPr>
        <p:blipFill>
          <a:blip r:embed="rId2"/>
          <a:stretch>
            <a:fillRect/>
          </a:stretch>
        </p:blipFill>
        <p:spPr>
          <a:xfrm>
            <a:off x="715298" y="1234053"/>
            <a:ext cx="3459931" cy="4067820"/>
          </a:xfrm>
          <a:prstGeom prst="rect">
            <a:avLst/>
          </a:prstGeom>
        </p:spPr>
      </p:pic>
      <p:sp>
        <p:nvSpPr>
          <p:cNvPr id="4"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`vertical-align`是CSS中用于控制行内元素（inline elements）或表格单元格（table cells）在垂直方向上对齐的属性。它影响元素相对于其父元素或相邻元素的垂直位置。</a:t>
            </a:r>
            <a:endParaRPr lang="en-US" sz="1631" dirty="0"/>
          </a:p>
        </p:txBody>
      </p:sp>
      <p:sp>
        <p:nvSpPr>
          <p:cNvPr id="5"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6" name="Text 2"/>
          <p:cNvSpPr/>
          <p:nvPr/>
        </p:nvSpPr>
        <p:spPr>
          <a:xfrm>
            <a:off x="806707" y="1256907"/>
            <a:ext cx="3368520" cy="402211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注意：`vertical-align`只适用于行内元素和表格单元格，对于块级元素不起作用。</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`vertical-align`属性可以接受以下不同的值：</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`baseline`（默认值）：元素的基线与父元素的基线对齐。这是默认的对齐方式。</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`top`：元素的顶部与父元素的顶部对齐。</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`bottom`：元素的底部与父元素的底部对齐。</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4. `middle`：元素的中间与父元素的中间对齐。</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5. `text-top`：元素的顶部与父元素的文本顶部对齐。</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6. `text-bottom`：元素的底部与父元素的文本底部对齐。</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7. `sub`：使元素相对于父元素的基线向下偏移，用于下标。</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8. `super`：使元素相对于父元素的基线向上偏移，用于上标。</a:t>
            </a:r>
            <a:endParaRPr lang="en-US" sz="1178" dirty="0"/>
          </a:p>
        </p:txBody>
      </p:sp>
      <p:sp>
        <p:nvSpPr>
          <p:cNvPr id="7" name="Text 3"/>
          <p:cNvSpPr/>
          <p:nvPr/>
        </p:nvSpPr>
        <p:spPr>
          <a:xfrm>
            <a:off x="715298" y="5347582"/>
            <a:ext cx="3459931" cy="0"/>
          </a:xfrm>
          <a:prstGeom prst="rect">
            <a:avLst/>
          </a:prstGeom>
          <a:noFill/>
          <a:ln/>
        </p:spPr>
        <p:txBody>
          <a:bodyPr wrap="square" lIns="0" tIns="0" rIns="0" bIns="0" rtlCol="0" anchor="t"/>
          <a:lstStyle/>
          <a:p>
            <a:endParaRPr lang="en-US" dirty="0"/>
          </a:p>
        </p:txBody>
      </p:sp>
      <p:sp>
        <p:nvSpPr>
          <p:cNvPr id="8" name="Text 4"/>
          <p:cNvSpPr/>
          <p:nvPr/>
        </p:nvSpPr>
        <p:spPr>
          <a:xfrm>
            <a:off x="5057350" y="1256907"/>
            <a:ext cx="3368520" cy="427349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示例代码：</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.inline-element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vertical-align: middle;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.table-cell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vertical-align: top;</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示例中，`.inline-element`是一个行内元素，通过将`vertical-align`属性设置为`middle`，使其在父元素的中间垂直对齐。而`.table-cell`是一个表格单元格，通过将`vertical-align`属性设置为`top`，使其在父元素的顶部垂直对齐。</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通过调整`vertical-align`属性的值，可以控制行内元素或表格单元格在垂直方向上的对齐方式，实现不同的布局需求。</a:t>
            </a:r>
            <a:endParaRPr lang="en-US" sz="1178" dirty="0"/>
          </a:p>
        </p:txBody>
      </p:sp>
      <p:sp>
        <p:nvSpPr>
          <p:cNvPr id="9" name="Text 5"/>
          <p:cNvSpPr/>
          <p:nvPr/>
        </p:nvSpPr>
        <p:spPr>
          <a:xfrm>
            <a:off x="4965938" y="5598967"/>
            <a:ext cx="3459931" cy="0"/>
          </a:xfrm>
          <a:prstGeom prst="rect">
            <a:avLst/>
          </a:prstGeom>
          <a:noFill/>
          <a:ln/>
        </p:spPr>
        <p:txBody>
          <a:bodyPr wrap="square" lIns="0" tIns="0" rIns="0" bIns="0" rtlCol="0" anchor="t"/>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845561"/>
            <a:ext cx="3656466" cy="3665611"/>
          </a:xfrm>
          <a:prstGeom prst="rect">
            <a:avLst/>
          </a:prstGeom>
        </p:spPr>
      </p:pic>
      <p:pic>
        <p:nvPicPr>
          <p:cNvPr id="3" name="Image 1" descr="preencoded.png">    </p:cNvPr>
          <p:cNvPicPr>
            <a:picLocks noChangeAspect="1"/>
          </p:cNvPicPr>
          <p:nvPr/>
        </p:nvPicPr>
        <p:blipFill>
          <a:blip r:embed="rId2"/>
          <a:stretch>
            <a:fillRect/>
          </a:stretch>
        </p:blipFill>
        <p:spPr>
          <a:xfrm>
            <a:off x="731295" y="845561"/>
            <a:ext cx="3656466" cy="3665611"/>
          </a:xfrm>
          <a:prstGeom prst="rect">
            <a:avLst/>
          </a:prstGeom>
        </p:spPr>
      </p:pic>
      <p:sp>
        <p:nvSpPr>
          <p:cNvPr id="4"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`opacity`是CSS属性，用于设置元素的透明度。它控制元素及其内容的可见性和不透明度级别。</a:t>
            </a:r>
            <a:endParaRPr lang="en-US" sz="1631" dirty="0"/>
          </a:p>
        </p:txBody>
      </p:sp>
      <p:sp>
        <p:nvSpPr>
          <p:cNvPr id="5"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005530"/>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`opacity`属性可以接受一个介于0和1之间的数值作为值，其中0表示完全透明（不可见），1表示完全不透明（完全可见）。也可以使用百分比表示透明度。</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.element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opacity: 0.5;</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在上述示例中，`.element`是一个元素，通过将`opacity`属性设置为0.5，将其透明度设置为50%，即半透明。</a:t>
            </a:r>
            <a:endParaRPr lang="en-US" sz="1178" dirty="0"/>
          </a:p>
        </p:txBody>
      </p:sp>
      <p:sp>
        <p:nvSpPr>
          <p:cNvPr id="7" name="Text 3"/>
          <p:cNvSpPr/>
          <p:nvPr/>
        </p:nvSpPr>
        <p:spPr>
          <a:xfrm>
            <a:off x="923258" y="4319198"/>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005530"/>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一些注意事项：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`opacity`属性会影响元素及其内容的透明度。如果元素具有子元素，子元素的透明度也会受到影响。</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透明元素会继续占据页面上的空间，即使它们是透明的，也会影响布局。</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如果需要隐藏元素而不占用空间，可以考虑使用`visibility: hidden`或`display: none`。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通过调整`opacity`属性的值，可以实现元素的不同透明度级别，从而创建各种视觉效果和交互效果。</a:t>
            </a:r>
            <a:endParaRPr lang="en-US" sz="1178" dirty="0"/>
          </a:p>
        </p:txBody>
      </p:sp>
      <p:sp>
        <p:nvSpPr>
          <p:cNvPr id="9" name="Text 5"/>
          <p:cNvSpPr/>
          <p:nvPr/>
        </p:nvSpPr>
        <p:spPr>
          <a:xfrm>
            <a:off x="4945371" y="356506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142646"/>
            <a:ext cx="3656466" cy="3916989"/>
          </a:xfrm>
          <a:prstGeom prst="rect">
            <a:avLst/>
          </a:prstGeom>
        </p:spPr>
      </p:pic>
      <p:pic>
        <p:nvPicPr>
          <p:cNvPr id="3" name="Image 1" descr="preencoded.png">    </p:cNvPr>
          <p:cNvPicPr>
            <a:picLocks noChangeAspect="1"/>
          </p:cNvPicPr>
          <p:nvPr/>
        </p:nvPicPr>
        <p:blipFill>
          <a:blip r:embed="rId2"/>
          <a:stretch>
            <a:fillRect/>
          </a:stretch>
        </p:blipFill>
        <p:spPr>
          <a:xfrm>
            <a:off x="731295" y="1142646"/>
            <a:ext cx="3656466" cy="3916989"/>
          </a:xfrm>
          <a:prstGeom prst="rect">
            <a:avLst/>
          </a:prstGeom>
        </p:spPr>
      </p:pic>
      <p:sp>
        <p:nvSpPr>
          <p:cNvPr id="4"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`cursor`是CSS属性，用于设置鼠标指针在元素上的样式。通过`cursor`属性，可以改变鼠标指针的形状，以提供视觉提示和指示用户与元素进行交互的方式。</a:t>
            </a:r>
            <a:endParaRPr lang="en-US" sz="1631" dirty="0"/>
          </a:p>
        </p:txBody>
      </p:sp>
      <p:sp>
        <p:nvSpPr>
          <p:cNvPr id="5"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302615"/>
            <a:ext cx="3272537" cy="351935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`cursor`属性可以接受多种不同的值，每个值代表了一个特定的鼠标指针样式，例如：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`auto`：浏览器自动选择适合当前上下文的指针样式。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`default`：默认的鼠标指针样式，通常是一个小箭头。</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`pointer`：指示可以点击的链接或可交互元素。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`crosshair`：十字线样式的指针，表示可以进行选取或绘制操作。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5. `move`：指示元素可以拖动或移动。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6. `text`：指示可以输入文本的区域，通常是一个竖线或光标。</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7. `wait`：指示正在进行处理或等待的操作。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8. `help`：指示提供帮助或信息的区域。</a:t>
            </a:r>
            <a:endParaRPr lang="en-US" sz="1178" dirty="0"/>
          </a:p>
        </p:txBody>
      </p:sp>
      <p:sp>
        <p:nvSpPr>
          <p:cNvPr id="7" name="Text 3"/>
          <p:cNvSpPr/>
          <p:nvPr/>
        </p:nvSpPr>
        <p:spPr>
          <a:xfrm>
            <a:off x="923258" y="4867675"/>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302615"/>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.element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cursor: pointer;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在上述示例中，`.element`是一个元素，通过将`cursor`属性设置为`pointer`，将鼠标指针样式设置为指示可以点击的链接或可交互元素。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通过调整`cursor`属性的值，可以改变鼠标指针在元素上的样式，提供更好的用户体验和交互提示。不同的`cursor`值可以根据元素的功能和交互行为进行选择，以满足特定设计和用户需求。</a:t>
            </a:r>
            <a:endParaRPr lang="en-US" sz="1178" dirty="0"/>
          </a:p>
        </p:txBody>
      </p:sp>
      <p:sp>
        <p:nvSpPr>
          <p:cNvPr id="9" name="Text 5"/>
          <p:cNvSpPr/>
          <p:nvPr/>
        </p:nvSpPr>
        <p:spPr>
          <a:xfrm>
            <a:off x="4945371" y="461629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5141905"/>
          </a:xfrm>
          <a:prstGeom prst="rect">
            <a:avLst/>
          </a:prstGeom>
        </p:spPr>
      </p:pic>
      <p:sp>
        <p:nvSpPr>
          <p:cNvPr id="3" name="Text 0"/>
          <p:cNvSpPr/>
          <p:nvPr/>
        </p:nvSpPr>
        <p:spPr>
          <a:xfrm>
            <a:off x="365646" y="228522"/>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`transition`是CSS属性，用于在元素状态改变时创建平滑过渡效果。通过`transition`属性，可以指定元素的属性在一段时间内从一个状态过渡到另一个状态，从而实现动画效果和平滑的变化。</a:t>
            </a:r>
            <a:endParaRPr lang="en-US" sz="1631" dirty="0"/>
          </a:p>
        </p:txBody>
      </p:sp>
      <p:sp>
        <p:nvSpPr>
          <p:cNvPr id="4"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5" name="Text 2"/>
          <p:cNvSpPr/>
          <p:nvPr/>
        </p:nvSpPr>
        <p:spPr>
          <a:xfrm>
            <a:off x="365646" y="1439730"/>
            <a:ext cx="8409873" cy="1256910"/>
          </a:xfrm>
          <a:prstGeom prst="rect">
            <a:avLst/>
          </a:prstGeom>
          <a:noFill/>
          <a:ln/>
        </p:spPr>
        <p:txBody>
          <a:bodyPr wrap="square" lIns="0" tIns="0" rIns="0" bIns="0" rtlCol="0" anchor="t"/>
          <a:lstStyle/>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`transition`属性需要指定以下几个关键部分：</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1. `transition-property`：指定要过渡的CSS属性的名称，可以是单个属性或多个属性，用逗号分隔。</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2. `transition-duration`：指定过渡的持续时间，可以使用毫秒（ms）或秒（s）作为单位。</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3. `transition-timing-function`：指定过渡的时间函数，控制过渡的速度曲线，例如匀速、加速、减速等。</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4. `transition-delay`：指定过渡开始前的延迟时间，可以使用毫秒（ms）或秒（s）作为单位。</a:t>
            </a:r>
            <a:endParaRPr lang="en-US" sz="1178" dirty="0"/>
          </a:p>
        </p:txBody>
      </p:sp>
      <p:sp>
        <p:nvSpPr>
          <p:cNvPr id="6" name="Text 3"/>
          <p:cNvSpPr/>
          <p:nvPr/>
        </p:nvSpPr>
        <p:spPr>
          <a:xfrm>
            <a:off x="365646" y="2696645"/>
            <a:ext cx="8409873" cy="0"/>
          </a:xfrm>
          <a:prstGeom prst="rect">
            <a:avLst/>
          </a:prstGeom>
          <a:noFill/>
          <a:ln/>
        </p:spPr>
        <p:txBody>
          <a:bodyPr wrap="square" lIns="0" tIns="0" rIns="0" bIns="0" rtlCol="0" anchor="t"/>
          <a:lstStyle/>
          <a:p>
            <a:endParaRPr lang="en-US" dirty="0"/>
          </a:p>
        </p:txBody>
      </p:sp>
      <p:sp>
        <p:nvSpPr>
          <p:cNvPr id="7" name="Text 4"/>
          <p:cNvSpPr/>
          <p:nvPr/>
        </p:nvSpPr>
        <p:spPr>
          <a:xfrm>
            <a:off x="365646" y="2925167"/>
            <a:ext cx="8409873" cy="2765198"/>
          </a:xfrm>
          <a:prstGeom prst="rect">
            <a:avLst/>
          </a:prstGeom>
          <a:noFill/>
          <a:ln/>
        </p:spPr>
        <p:txBody>
          <a:bodyPr wrap="square" lIns="0" tIns="0" rIns="0" bIns="0" rtlCol="0" anchor="t"/>
          <a:lstStyle/>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示例代码：</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.element {</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  transition-property: width;</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  transition-duration: 0.5s;</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  transition-timing-function: ease-in-out;</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  transition-delay: 0.2s;</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在上述示例中，`.element`是一个元素，通过`transition`属性设置了宽度属性的过渡效果。过渡的持续时间为0.5秒，时间函数为缓入缓出（ease-in-out），延迟0.2秒开始过渡。</a:t>
            </a:r>
            <a:endParaRPr lang="en-US" sz="1178" dirty="0"/>
          </a:p>
        </p:txBody>
      </p:sp>
      <p:sp>
        <p:nvSpPr>
          <p:cNvPr id="8" name="Text 5"/>
          <p:cNvSpPr/>
          <p:nvPr/>
        </p:nvSpPr>
        <p:spPr>
          <a:xfrm>
            <a:off x="365646" y="5690365"/>
            <a:ext cx="8409873" cy="0"/>
          </a:xfrm>
          <a:prstGeom prst="rect">
            <a:avLst/>
          </a:prstGeom>
          <a:noFill/>
          <a:ln/>
        </p:spPr>
        <p:txBody>
          <a:bodyPr wrap="square" lIns="0" tIns="0" rIns="0" bIns="0" rtlCol="0" anchor="t"/>
          <a:lstStyle/>
          <a:p>
            <a:endParaRPr lang="en-US" dirty="0"/>
          </a:p>
        </p:txBody>
      </p:sp>
      <p:sp>
        <p:nvSpPr>
          <p:cNvPr id="9" name="Text 6"/>
          <p:cNvSpPr/>
          <p:nvPr/>
        </p:nvSpPr>
        <p:spPr>
          <a:xfrm>
            <a:off x="365646" y="5918896"/>
            <a:ext cx="8409873" cy="502770"/>
          </a:xfrm>
          <a:prstGeom prst="rect">
            <a:avLst/>
          </a:prstGeom>
          <a:noFill/>
          <a:ln/>
        </p:spPr>
        <p:txBody>
          <a:bodyPr wrap="square" lIns="0" tIns="0" rIns="0" bIns="0" rtlCol="0" anchor="t"/>
          <a:lstStyle/>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通过使用`transition`属性，可以实现元素在不同状态之间的平滑过渡，例如改变元素的尺寸、颜色、位置等属性时的动画效果。通过调整`transition`属性的各个部分，可以定制过渡效果的持续时间、时间函数和延迟时间，以满足特定的设计需求。</a:t>
            </a:r>
            <a:endParaRPr lang="en-US" sz="1178" dirty="0"/>
          </a:p>
        </p:txBody>
      </p:sp>
      <p:sp>
        <p:nvSpPr>
          <p:cNvPr id="10" name="Text 7"/>
          <p:cNvSpPr/>
          <p:nvPr/>
        </p:nvSpPr>
        <p:spPr>
          <a:xfrm>
            <a:off x="365646" y="6421666"/>
            <a:ext cx="8409873" cy="0"/>
          </a:xfrm>
          <a:prstGeom prst="rect">
            <a:avLst/>
          </a:prstGeom>
          <a:noFill/>
          <a:ln/>
        </p:spPr>
        <p:txBody>
          <a:bodyPr wrap="square" lIns="0" tIns="0" rIns="0" bIns="0" rtlCol="0" anchor="t"/>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439730"/>
            <a:ext cx="3656466" cy="4168367"/>
          </a:xfrm>
          <a:prstGeom prst="rect">
            <a:avLst/>
          </a:prstGeom>
        </p:spPr>
      </p:pic>
      <p:pic>
        <p:nvPicPr>
          <p:cNvPr id="3" name="Image 1" descr="preencoded.png">    </p:cNvPr>
          <p:cNvPicPr>
            <a:picLocks noChangeAspect="1"/>
          </p:cNvPicPr>
          <p:nvPr/>
        </p:nvPicPr>
        <p:blipFill>
          <a:blip r:embed="rId2"/>
          <a:stretch>
            <a:fillRect/>
          </a:stretch>
        </p:blipFill>
        <p:spPr>
          <a:xfrm>
            <a:off x="731295" y="1439730"/>
            <a:ext cx="3656466" cy="4168367"/>
          </a:xfrm>
          <a:prstGeom prst="rect">
            <a:avLst/>
          </a:prstGeom>
        </p:spPr>
      </p:pic>
      <p:sp>
        <p:nvSpPr>
          <p:cNvPr id="4" name="Text 0"/>
          <p:cNvSpPr/>
          <p:nvPr/>
        </p:nvSpPr>
        <p:spPr>
          <a:xfrm>
            <a:off x="365646" y="228531"/>
            <a:ext cx="8409873" cy="89126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`transform`是CSS属性，用于对元素进行变换和转换的操作。通过`transform`属性，可以改变元素的形状、位置、尺寸和方向，实现各种视觉效果和动画效果，而无需改变文档流或影响其他元素。</a:t>
            </a:r>
            <a:endParaRPr lang="en-US" sz="1631" dirty="0"/>
          </a:p>
        </p:txBody>
      </p:sp>
      <p:sp>
        <p:nvSpPr>
          <p:cNvPr id="5"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599699"/>
            <a:ext cx="3272537" cy="30165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`transform`属性可以接受多个变换函数，每个函数代表一种变换操作。常见的变换函数包括：</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`translate()`：平移元素，根据给定的水平和垂直距离移动元素。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`rotate()`：旋转元素，按给定的角度顺时针或逆时针旋转元素。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`scale()`：缩放元素，按给定的比例水平和垂直缩放元素。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`skew()`：倾斜元素，根据给定的角度倾斜元素的水平和垂直方向。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5. `matrix()`：通过矩阵变换自定义元素的变换效果。</a:t>
            </a:r>
            <a:endParaRPr lang="en-US" sz="1178" dirty="0"/>
          </a:p>
        </p:txBody>
      </p:sp>
      <p:sp>
        <p:nvSpPr>
          <p:cNvPr id="7" name="Text 3"/>
          <p:cNvSpPr/>
          <p:nvPr/>
        </p:nvSpPr>
        <p:spPr>
          <a:xfrm>
            <a:off x="923258" y="4661989"/>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599699"/>
            <a:ext cx="3272537" cy="377073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.element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transform: translate(50px, 50px) rotate(45deg) scale(1.2);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在上述示例中，`.element`是一个元素，通过`transform`属性应用了多个变换函数。元素被平移了50像素水平和50像素垂直方向，然后以45度顺时针旋转，并最后按1.2倍的比例缩放。</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通过使用`transform`属性，可以实现元素在不改变文档流的情况下进行平移、旋转、缩放、倾斜等变换效果。可以根据需要组合和使用不同的变换函数，以创建各种复杂的动画和视觉效果。</a:t>
            </a:r>
            <a:endParaRPr lang="en-US" sz="1178" dirty="0"/>
          </a:p>
        </p:txBody>
      </p:sp>
      <p:sp>
        <p:nvSpPr>
          <p:cNvPr id="9" name="Text 5"/>
          <p:cNvSpPr/>
          <p:nvPr/>
        </p:nvSpPr>
        <p:spPr>
          <a:xfrm>
            <a:off x="4945371" y="541613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084403" y="1234057"/>
            <a:ext cx="639881" cy="639882"/>
          </a:xfrm>
          <a:prstGeom prst="rect">
            <a:avLst/>
          </a:prstGeom>
        </p:spPr>
      </p:pic>
      <p:pic>
        <p:nvPicPr>
          <p:cNvPr id="3" name="Image 1" descr="preencoded.png">    </p:cNvPr>
          <p:cNvPicPr>
            <a:picLocks noChangeAspect="1"/>
          </p:cNvPicPr>
          <p:nvPr/>
        </p:nvPicPr>
        <p:blipFill>
          <a:blip r:embed="rId2"/>
          <a:stretch>
            <a:fillRect/>
          </a:stretch>
        </p:blipFill>
        <p:spPr>
          <a:xfrm>
            <a:off x="4250641" y="1234057"/>
            <a:ext cx="639883" cy="639882"/>
          </a:xfrm>
          <a:prstGeom prst="rect">
            <a:avLst/>
          </a:prstGeom>
        </p:spPr>
      </p:pic>
      <p:pic>
        <p:nvPicPr>
          <p:cNvPr id="4" name="Image 2" descr="preencoded.png">    </p:cNvPr>
          <p:cNvPicPr>
            <a:picLocks noChangeAspect="1"/>
          </p:cNvPicPr>
          <p:nvPr/>
        </p:nvPicPr>
        <p:blipFill>
          <a:blip r:embed="rId3"/>
          <a:stretch>
            <a:fillRect/>
          </a:stretch>
        </p:blipFill>
        <p:spPr>
          <a:xfrm>
            <a:off x="1416881" y="1234057"/>
            <a:ext cx="639881" cy="639882"/>
          </a:xfrm>
          <a:prstGeom prst="rect">
            <a:avLst/>
          </a:prstGeom>
        </p:spPr>
      </p:pic>
      <p:sp>
        <p:nvSpPr>
          <p:cNvPr id="5"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浮动元素导致父元素塌陷 问题。当子元素都设置了浮动（float: left 或 float: right）时，子元素会从标准流中脱离，导致父元素无法正常计算子元素的高度，从而导致父元素塌陷。</a:t>
            </a:r>
            <a:endParaRPr lang="en-US" sz="1631" dirty="0"/>
          </a:p>
        </p:txBody>
      </p:sp>
      <p:sp>
        <p:nvSpPr>
          <p:cNvPr id="6"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7" name="Text 2"/>
          <p:cNvSpPr/>
          <p:nvPr/>
        </p:nvSpPr>
        <p:spPr>
          <a:xfrm>
            <a:off x="644452" y="1965350"/>
            <a:ext cx="2184739" cy="3519348"/>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通过单个伪元素 clearfix::after：</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这是一种常见的清除浮动的方法。通过在父元素最后添加一个伪元素（::after），并设置其内容为空，显示为块级元素，并清除浮动，可以使父元素正确计算子元素的高度。</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```css</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.clearfix::after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content: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display: block;</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clear: both;</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8" name="Text 3"/>
          <p:cNvSpPr/>
          <p:nvPr/>
        </p:nvSpPr>
        <p:spPr>
          <a:xfrm>
            <a:off x="644452" y="5576110"/>
            <a:ext cx="2184739" cy="0"/>
          </a:xfrm>
          <a:prstGeom prst="rect">
            <a:avLst/>
          </a:prstGeom>
          <a:noFill/>
          <a:ln/>
        </p:spPr>
        <p:txBody>
          <a:bodyPr wrap="square" lIns="0" tIns="0" rIns="0" bIns="0" rtlCol="0" anchor="t"/>
          <a:lstStyle/>
          <a:p>
            <a:endParaRPr lang="en-US" dirty="0"/>
          </a:p>
        </p:txBody>
      </p:sp>
      <p:sp>
        <p:nvSpPr>
          <p:cNvPr id="9" name="Text 4"/>
          <p:cNvSpPr/>
          <p:nvPr/>
        </p:nvSpPr>
        <p:spPr>
          <a:xfrm>
            <a:off x="3478213" y="1965350"/>
            <a:ext cx="2184737" cy="3770729"/>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双伪元素法：</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这种方法与单个伪元素方法类似，只是添加了一个额外的伪元素（::before）。这种方法也可以用于清除浮动并防止父元素塌陷。</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```css</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.clearfix::before,</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.clearfix::after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content: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display: table;</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.clearfix::after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clear: both;</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0" name="Text 5"/>
          <p:cNvSpPr/>
          <p:nvPr/>
        </p:nvSpPr>
        <p:spPr>
          <a:xfrm>
            <a:off x="3478213" y="5827493"/>
            <a:ext cx="2184737" cy="0"/>
          </a:xfrm>
          <a:prstGeom prst="rect">
            <a:avLst/>
          </a:prstGeom>
          <a:noFill/>
          <a:ln/>
        </p:spPr>
        <p:txBody>
          <a:bodyPr wrap="square" lIns="0" tIns="0" rIns="0" bIns="0" rtlCol="0" anchor="t"/>
          <a:lstStyle/>
          <a:p>
            <a:endParaRPr lang="en-US" dirty="0"/>
          </a:p>
        </p:txBody>
      </p:sp>
      <p:sp>
        <p:nvSpPr>
          <p:cNvPr id="11" name="Text 6"/>
          <p:cNvSpPr/>
          <p:nvPr/>
        </p:nvSpPr>
        <p:spPr>
          <a:xfrm>
            <a:off x="6311973" y="1965350"/>
            <a:ext cx="2184739" cy="527902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父元素的内容最后加上一个块级元素：</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这是另一种常见的解决方法。在父元素的最后添加一个块级元素，并设置其清除浮动。这样可以强制父元素包含浮动的子元素。</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```html</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&lt;div class="parent"&gt;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浮动子元素1</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浮动子元素2</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&lt;/div&gt;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```css</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.clear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clear: both;</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这些方法都可以解决浮动元素导致父元素塌陷的问题。具体选择哪种方法取决于个人偏好和项目需求。</a:t>
            </a:r>
            <a:endParaRPr lang="en-US" sz="1178" dirty="0"/>
          </a:p>
        </p:txBody>
      </p:sp>
      <p:sp>
        <p:nvSpPr>
          <p:cNvPr id="12" name="Text 7"/>
          <p:cNvSpPr/>
          <p:nvPr/>
        </p:nvSpPr>
        <p:spPr>
          <a:xfrm>
            <a:off x="6311973" y="7335784"/>
            <a:ext cx="2184739" cy="0"/>
          </a:xfrm>
          <a:prstGeom prst="rect">
            <a:avLst/>
          </a:prstGeom>
          <a:noFill/>
          <a:ln/>
        </p:spPr>
        <p:txBody>
          <a:bodyPr wrap="square" lIns="0" tIns="0" rIns="0" bIns="0" rtlCol="0" anchor="t"/>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785399"/>
            <a:ext cx="3656466" cy="2660079"/>
          </a:xfrm>
          <a:prstGeom prst="rect">
            <a:avLst/>
          </a:prstGeom>
        </p:spPr>
      </p:pic>
      <p:pic>
        <p:nvPicPr>
          <p:cNvPr id="3" name="Image 1" descr="preencoded.png">    </p:cNvPr>
          <p:cNvPicPr>
            <a:picLocks noChangeAspect="1"/>
          </p:cNvPicPr>
          <p:nvPr/>
        </p:nvPicPr>
        <p:blipFill>
          <a:blip r:embed="rId2"/>
          <a:stretch>
            <a:fillRect/>
          </a:stretch>
        </p:blipFill>
        <p:spPr>
          <a:xfrm>
            <a:off x="731295" y="4785399"/>
            <a:ext cx="3656466" cy="2660079"/>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3414226"/>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3414226"/>
          </a:xfrm>
          <a:prstGeom prst="rect">
            <a:avLst/>
          </a:prstGeom>
        </p:spPr>
      </p:pic>
      <p:sp>
        <p:nvSpPr>
          <p:cNvPr id="6"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`translate()`是CSS的一个变换函数，用于平移（移动）元素的位置。它可以在水平和垂直方向上移动元素相对于其原始位置的距离。</a:t>
            </a:r>
            <a:endParaRPr lang="en-US" sz="1631" dirty="0"/>
          </a:p>
        </p:txBody>
      </p:sp>
      <p:sp>
        <p:nvSpPr>
          <p:cNvPr id="7"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5"/>
            <a:ext cx="3272537" cy="30165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`translate()`函数接受两个参数，分别表示水平和垂直方向的平移距离。参数可以使用长度单位（如像素px、百分比%等）或无单位的数字表示。</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写法如下：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translate(tx)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translate(tx, ty)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`tx`：表示在水平方向上的平移距离。可以是正值（向右平移）或负值（向左平移）。</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`ty`（可选）：表示在垂直方向上的平移距离。可以是正值（向下平移）或负值（向上平移）。</a:t>
            </a:r>
            <a:endParaRPr lang="en-US" sz="1178" dirty="0"/>
          </a:p>
        </p:txBody>
      </p:sp>
      <p:sp>
        <p:nvSpPr>
          <p:cNvPr id="9" name="Text 3"/>
          <p:cNvSpPr/>
          <p:nvPr/>
        </p:nvSpPr>
        <p:spPr>
          <a:xfrm>
            <a:off x="923258" y="4364905"/>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5"/>
            <a:ext cx="3272537" cy="22624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.element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transform: translate(50px);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在上述示例中，`.element`是一个元素，通过`translate(50px)`将其在水平方向上向右平移了50像素。</a:t>
            </a:r>
            <a:endParaRPr lang="en-US" sz="1178" dirty="0"/>
          </a:p>
        </p:txBody>
      </p:sp>
      <p:sp>
        <p:nvSpPr>
          <p:cNvPr id="11" name="Text 5"/>
          <p:cNvSpPr/>
          <p:nvPr/>
        </p:nvSpPr>
        <p:spPr>
          <a:xfrm>
            <a:off x="4945371" y="3610760"/>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4945368"/>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.element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transform: translate(-20%, 30px);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在上述示例中，`.element`是一个元素，通过`translate(-20%, 30px)`将其在水平方向上向左平移了20%的宽度，并在垂直方向上向下平移了30像素。</a:t>
            </a:r>
            <a:endParaRPr lang="en-US" sz="1178" dirty="0"/>
          </a:p>
        </p:txBody>
      </p:sp>
      <p:sp>
        <p:nvSpPr>
          <p:cNvPr id="13" name="Text 7"/>
          <p:cNvSpPr/>
          <p:nvPr/>
        </p:nvSpPr>
        <p:spPr>
          <a:xfrm>
            <a:off x="923258" y="7253513"/>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4945368"/>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通过使用`translate()`函数，可以按需求在水平和垂直方向上平移元素的位置。可以使用正负值、像素或百分比来指定平移的距离，从而实现元素位置的调整和动画效果。</a:t>
            </a:r>
            <a:endParaRPr lang="en-US" sz="1178" dirty="0"/>
          </a:p>
        </p:txBody>
      </p:sp>
      <p:sp>
        <p:nvSpPr>
          <p:cNvPr id="15" name="Text 9"/>
          <p:cNvSpPr/>
          <p:nvPr/>
        </p:nvSpPr>
        <p:spPr>
          <a:xfrm>
            <a:off x="4945371" y="599660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282630"/>
            <a:ext cx="3656466" cy="2157316"/>
          </a:xfrm>
          <a:prstGeom prst="rect">
            <a:avLst/>
          </a:prstGeom>
        </p:spPr>
      </p:pic>
      <p:pic>
        <p:nvPicPr>
          <p:cNvPr id="3" name="Image 1" descr="preencoded.png">    </p:cNvPr>
          <p:cNvPicPr>
            <a:picLocks noChangeAspect="1"/>
          </p:cNvPicPr>
          <p:nvPr/>
        </p:nvPicPr>
        <p:blipFill>
          <a:blip r:embed="rId2"/>
          <a:stretch>
            <a:fillRect/>
          </a:stretch>
        </p:blipFill>
        <p:spPr>
          <a:xfrm>
            <a:off x="731295" y="4282630"/>
            <a:ext cx="3656466" cy="2157316"/>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2911464"/>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2911464"/>
          </a:xfrm>
          <a:prstGeom prst="rect">
            <a:avLst/>
          </a:prstGeom>
        </p:spPr>
      </p:pic>
      <p:sp>
        <p:nvSpPr>
          <p:cNvPr id="6"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`rotate()`是CSS的一个变换函数，用于旋转元素。它可以根据给定的角度对元素进行顺时针或逆时针旋转。</a:t>
            </a:r>
            <a:endParaRPr lang="en-US" sz="1631" dirty="0"/>
          </a:p>
        </p:txBody>
      </p:sp>
      <p:sp>
        <p:nvSpPr>
          <p:cNvPr id="7"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5"/>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`rotate()`函数接受一个参数，表示旋转的角度。参数可以使用度数单位（如度deg）或无单位的数字表示。正值表示顺时针旋转，负值表示逆时针旋转。</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写法如下：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rotate(angle)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`angle`：表示旋转的角度。可以是正值（顺时针旋转）或负值（逆时针旋转）。</a:t>
            </a:r>
            <a:endParaRPr lang="en-US" sz="1178" dirty="0"/>
          </a:p>
        </p:txBody>
      </p:sp>
      <p:sp>
        <p:nvSpPr>
          <p:cNvPr id="9" name="Text 3"/>
          <p:cNvSpPr/>
          <p:nvPr/>
        </p:nvSpPr>
        <p:spPr>
          <a:xfrm>
            <a:off x="923258" y="3862144"/>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5"/>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.element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transform: rotate(45deg);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在上述示例中，`.element`是一个元素，通过`rotate(45deg)`将其顺时针旋转了45度。</a:t>
            </a:r>
            <a:endParaRPr lang="en-US" sz="1178" dirty="0"/>
          </a:p>
        </p:txBody>
      </p:sp>
      <p:sp>
        <p:nvSpPr>
          <p:cNvPr id="11" name="Text 5"/>
          <p:cNvSpPr/>
          <p:nvPr/>
        </p:nvSpPr>
        <p:spPr>
          <a:xfrm>
            <a:off x="4945371" y="3359375"/>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4442607"/>
            <a:ext cx="3272537" cy="175968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.element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transform: rotate(-90deg);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在上述示例中，`.element`是一个元素，通过`rotate(-90deg)`将其逆时针旋转了90度。</a:t>
            </a:r>
            <a:endParaRPr lang="en-US" sz="1178" dirty="0"/>
          </a:p>
        </p:txBody>
      </p:sp>
      <p:sp>
        <p:nvSpPr>
          <p:cNvPr id="13" name="Text 7"/>
          <p:cNvSpPr/>
          <p:nvPr/>
        </p:nvSpPr>
        <p:spPr>
          <a:xfrm>
            <a:off x="923258" y="6247983"/>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4442607"/>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通过使用`rotate()`函数，可以根据需要对元素进行旋转。可以根据角度的正负值和单位来确定旋转方向和旋转角度的大小。旋转的元素可以用于创建各种动画效果和视觉变化。</a:t>
            </a:r>
            <a:endParaRPr lang="en-US" sz="1178" dirty="0"/>
          </a:p>
        </p:txBody>
      </p:sp>
      <p:sp>
        <p:nvSpPr>
          <p:cNvPr id="15" name="Text 9"/>
          <p:cNvSpPr/>
          <p:nvPr/>
        </p:nvSpPr>
        <p:spPr>
          <a:xfrm>
            <a:off x="4945371" y="549384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878726" y="1828238"/>
            <a:ext cx="1759674" cy="2810903"/>
          </a:xfrm>
          <a:prstGeom prst="rect">
            <a:avLst/>
          </a:prstGeom>
        </p:spPr>
      </p:pic>
      <p:pic>
        <p:nvPicPr>
          <p:cNvPr id="3" name="Image 1" descr="preencoded.png">    </p:cNvPr>
          <p:cNvPicPr>
            <a:picLocks noChangeAspect="1"/>
          </p:cNvPicPr>
          <p:nvPr/>
        </p:nvPicPr>
        <p:blipFill>
          <a:blip r:embed="rId2"/>
          <a:stretch>
            <a:fillRect/>
          </a:stretch>
        </p:blipFill>
        <p:spPr>
          <a:xfrm>
            <a:off x="4753406" y="1828238"/>
            <a:ext cx="1759674" cy="3313672"/>
          </a:xfrm>
          <a:prstGeom prst="rect">
            <a:avLst/>
          </a:prstGeom>
        </p:spPr>
      </p:pic>
      <p:pic>
        <p:nvPicPr>
          <p:cNvPr id="4" name="Image 2" descr="preencoded.png">    </p:cNvPr>
          <p:cNvPicPr>
            <a:picLocks noChangeAspect="1"/>
          </p:cNvPicPr>
          <p:nvPr/>
        </p:nvPicPr>
        <p:blipFill>
          <a:blip r:embed="rId3"/>
          <a:stretch>
            <a:fillRect/>
          </a:stretch>
        </p:blipFill>
        <p:spPr>
          <a:xfrm>
            <a:off x="2628086" y="1828238"/>
            <a:ext cx="1759674" cy="3313672"/>
          </a:xfrm>
          <a:prstGeom prst="rect">
            <a:avLst/>
          </a:prstGeom>
        </p:spPr>
      </p:pic>
      <p:pic>
        <p:nvPicPr>
          <p:cNvPr id="5" name="Image 3" descr="preencoded.png">    </p:cNvPr>
          <p:cNvPicPr>
            <a:picLocks noChangeAspect="1"/>
          </p:cNvPicPr>
          <p:nvPr/>
        </p:nvPicPr>
        <p:blipFill>
          <a:blip r:embed="rId4"/>
          <a:stretch>
            <a:fillRect/>
          </a:stretch>
        </p:blipFill>
        <p:spPr>
          <a:xfrm>
            <a:off x="502765" y="1828238"/>
            <a:ext cx="1759674" cy="4067813"/>
          </a:xfrm>
          <a:prstGeom prst="rect">
            <a:avLst/>
          </a:prstGeom>
        </p:spPr>
      </p:pic>
      <p:sp>
        <p:nvSpPr>
          <p:cNvPr id="6" name="Text 0"/>
          <p:cNvSpPr/>
          <p:nvPr/>
        </p:nvSpPr>
        <p:spPr>
          <a:xfrm>
            <a:off x="365646" y="228531"/>
            <a:ext cx="8409873" cy="1188357"/>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`transform-origin`是CSS属性，用于指定元素变换（`transform`）的原点位置。原点是变换操作的基准点，即围绕该点进行变换操作，例如旋转、缩放和平移等。</a:t>
            </a:r>
            <a:endParaRPr lang="en-US" sz="1631" dirty="0"/>
          </a:p>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`transform-origin`属性可以接受一个或两个值，用于确定变换原点的位置。如果只提供一个值，它将同时应用于水平和垂直方向。</a:t>
            </a:r>
            <a:endParaRPr lang="en-US" sz="1631" dirty="0"/>
          </a:p>
        </p:txBody>
      </p:sp>
      <p:sp>
        <p:nvSpPr>
          <p:cNvPr id="7" name="Text 1"/>
          <p:cNvSpPr/>
          <p:nvPr/>
        </p:nvSpPr>
        <p:spPr>
          <a:xfrm>
            <a:off x="365646" y="1462584"/>
            <a:ext cx="8409873" cy="0"/>
          </a:xfrm>
          <a:prstGeom prst="rect">
            <a:avLst/>
          </a:prstGeom>
          <a:noFill/>
          <a:ln/>
        </p:spPr>
        <p:txBody>
          <a:bodyPr wrap="square" lIns="0" tIns="0" rIns="0" bIns="0" rtlCol="0" anchor="t"/>
          <a:lstStyle/>
          <a:p>
            <a:endParaRPr lang="en-US" dirty="0"/>
          </a:p>
        </p:txBody>
      </p:sp>
      <p:sp>
        <p:nvSpPr>
          <p:cNvPr id="8" name="Text 2"/>
          <p:cNvSpPr/>
          <p:nvPr/>
        </p:nvSpPr>
        <p:spPr>
          <a:xfrm>
            <a:off x="594176" y="1851092"/>
            <a:ext cx="1668264" cy="402211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常见的取值方式包括：</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关键字值：可以使用预定义的关键字来指定原点位置，如 `top`、`bottom`、`left`、`right`、`center` 等。</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百分比值：可以使用百分比值来相对于元素自身尺寸指定原点位置，如 `50%` 表示水平和垂直方向上的中心位置。</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长度值：可以使用长度单位（如像素px）来指定原点相对于元素边界的具体偏移位置。</a:t>
            </a:r>
            <a:endParaRPr lang="en-US" sz="1178" dirty="0"/>
          </a:p>
        </p:txBody>
      </p:sp>
      <p:sp>
        <p:nvSpPr>
          <p:cNvPr id="9" name="Text 3"/>
          <p:cNvSpPr/>
          <p:nvPr/>
        </p:nvSpPr>
        <p:spPr>
          <a:xfrm>
            <a:off x="502765" y="5941759"/>
            <a:ext cx="1759674" cy="0"/>
          </a:xfrm>
          <a:prstGeom prst="rect">
            <a:avLst/>
          </a:prstGeom>
          <a:noFill/>
          <a:ln/>
        </p:spPr>
        <p:txBody>
          <a:bodyPr wrap="square" lIns="0" tIns="0" rIns="0" bIns="0" rtlCol="0" anchor="t"/>
          <a:lstStyle/>
          <a:p>
            <a:endParaRPr lang="en-US" dirty="0"/>
          </a:p>
        </p:txBody>
      </p:sp>
      <p:sp>
        <p:nvSpPr>
          <p:cNvPr id="10" name="Text 4"/>
          <p:cNvSpPr/>
          <p:nvPr/>
        </p:nvSpPr>
        <p:spPr>
          <a:xfrm>
            <a:off x="2719498" y="1851092"/>
            <a:ext cx="1668262" cy="326796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示例代码：</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.element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transform-origin: top left;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在上述示例中，`.element`是一个元素，通过将`transform-origin`属性设置为`top left`，将变换的原点位置设置在元素的左上角。</a:t>
            </a:r>
            <a:endParaRPr lang="en-US" sz="1178" dirty="0"/>
          </a:p>
        </p:txBody>
      </p:sp>
      <p:sp>
        <p:nvSpPr>
          <p:cNvPr id="11" name="Text 5"/>
          <p:cNvSpPr/>
          <p:nvPr/>
        </p:nvSpPr>
        <p:spPr>
          <a:xfrm>
            <a:off x="2628086" y="5187621"/>
            <a:ext cx="1759674" cy="0"/>
          </a:xfrm>
          <a:prstGeom prst="rect">
            <a:avLst/>
          </a:prstGeom>
          <a:noFill/>
          <a:ln/>
        </p:spPr>
        <p:txBody>
          <a:bodyPr wrap="square" lIns="0" tIns="0" rIns="0" bIns="0" rtlCol="0" anchor="t"/>
          <a:lstStyle/>
          <a:p>
            <a:endParaRPr lang="en-US" dirty="0"/>
          </a:p>
        </p:txBody>
      </p:sp>
      <p:sp>
        <p:nvSpPr>
          <p:cNvPr id="12" name="Text 6"/>
          <p:cNvSpPr/>
          <p:nvPr/>
        </p:nvSpPr>
        <p:spPr>
          <a:xfrm>
            <a:off x="4844818" y="1851092"/>
            <a:ext cx="1668262" cy="326796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.element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transform-origin: 50% 50%;</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在上述示例中，`.element`是一个元素，通过将`transform-origin`属性设置为`50% 50%`，将变换的原点位置设置在元素的水平和垂直中心。</a:t>
            </a:r>
            <a:endParaRPr lang="en-US" sz="1178" dirty="0"/>
          </a:p>
        </p:txBody>
      </p:sp>
      <p:sp>
        <p:nvSpPr>
          <p:cNvPr id="13" name="Text 7"/>
          <p:cNvSpPr/>
          <p:nvPr/>
        </p:nvSpPr>
        <p:spPr>
          <a:xfrm>
            <a:off x="4753406" y="5187621"/>
            <a:ext cx="1759674" cy="0"/>
          </a:xfrm>
          <a:prstGeom prst="rect">
            <a:avLst/>
          </a:prstGeom>
          <a:noFill/>
          <a:ln/>
        </p:spPr>
        <p:txBody>
          <a:bodyPr wrap="square" lIns="0" tIns="0" rIns="0" bIns="0" rtlCol="0" anchor="t"/>
          <a:lstStyle/>
          <a:p>
            <a:endParaRPr lang="en-US" dirty="0"/>
          </a:p>
        </p:txBody>
      </p:sp>
      <p:sp>
        <p:nvSpPr>
          <p:cNvPr id="14" name="Text 8"/>
          <p:cNvSpPr/>
          <p:nvPr/>
        </p:nvSpPr>
        <p:spPr>
          <a:xfrm>
            <a:off x="6970138" y="1851092"/>
            <a:ext cx="1668262" cy="276520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通过使用`transform-origin`属性，可以控制元素变换的中心点，从而实现不同的变换效果。可以根据需要指定固定的原点位置或相对于元素自身进行偏移的原点位置。这样可以实现更精确的变换操作，满足不同的设计和交互需求。</a:t>
            </a:r>
            <a:endParaRPr lang="en-US" sz="1178" dirty="0"/>
          </a:p>
        </p:txBody>
      </p:sp>
      <p:sp>
        <p:nvSpPr>
          <p:cNvPr id="15" name="Text 9"/>
          <p:cNvSpPr/>
          <p:nvPr/>
        </p:nvSpPr>
        <p:spPr>
          <a:xfrm>
            <a:off x="6878726" y="4684852"/>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062662" y="5690365"/>
            <a:ext cx="639881" cy="639890"/>
          </a:xfrm>
          <a:prstGeom prst="rect">
            <a:avLst/>
          </a:prstGeom>
        </p:spPr>
      </p:pic>
      <p:pic>
        <p:nvPicPr>
          <p:cNvPr id="3" name="Image 1" descr="preencoded.png">    </p:cNvPr>
          <p:cNvPicPr>
            <a:picLocks noChangeAspect="1"/>
          </p:cNvPicPr>
          <p:nvPr/>
        </p:nvPicPr>
        <p:blipFill>
          <a:blip r:embed="rId2"/>
          <a:stretch>
            <a:fillRect/>
          </a:stretch>
        </p:blipFill>
        <p:spPr>
          <a:xfrm>
            <a:off x="7438622" y="1234053"/>
            <a:ext cx="639881" cy="639890"/>
          </a:xfrm>
          <a:prstGeom prst="rect">
            <a:avLst/>
          </a:prstGeom>
        </p:spPr>
      </p:pic>
      <p:pic>
        <p:nvPicPr>
          <p:cNvPr id="4" name="Image 2" descr="preencoded.png">    </p:cNvPr>
          <p:cNvPicPr>
            <a:picLocks noChangeAspect="1"/>
          </p:cNvPicPr>
          <p:nvPr/>
        </p:nvPicPr>
        <p:blipFill>
          <a:blip r:embed="rId3"/>
          <a:stretch>
            <a:fillRect/>
          </a:stretch>
        </p:blipFill>
        <p:spPr>
          <a:xfrm>
            <a:off x="5313302" y="1234053"/>
            <a:ext cx="639881" cy="639890"/>
          </a:xfrm>
          <a:prstGeom prst="rect">
            <a:avLst/>
          </a:prstGeom>
        </p:spPr>
      </p:pic>
      <p:pic>
        <p:nvPicPr>
          <p:cNvPr id="5" name="Image 3" descr="preencoded.png">    </p:cNvPr>
          <p:cNvPicPr>
            <a:picLocks noChangeAspect="1"/>
          </p:cNvPicPr>
          <p:nvPr/>
        </p:nvPicPr>
        <p:blipFill>
          <a:blip r:embed="rId4"/>
          <a:stretch>
            <a:fillRect/>
          </a:stretch>
        </p:blipFill>
        <p:spPr>
          <a:xfrm>
            <a:off x="3187982" y="1234053"/>
            <a:ext cx="639881" cy="639890"/>
          </a:xfrm>
          <a:prstGeom prst="rect">
            <a:avLst/>
          </a:prstGeom>
        </p:spPr>
      </p:pic>
      <p:pic>
        <p:nvPicPr>
          <p:cNvPr id="6" name="Image 4" descr="preencoded.png">    </p:cNvPr>
          <p:cNvPicPr>
            <a:picLocks noChangeAspect="1"/>
          </p:cNvPicPr>
          <p:nvPr/>
        </p:nvPicPr>
        <p:blipFill>
          <a:blip r:embed="rId5"/>
          <a:stretch>
            <a:fillRect/>
          </a:stretch>
        </p:blipFill>
        <p:spPr>
          <a:xfrm>
            <a:off x="1062662" y="1234053"/>
            <a:ext cx="639881" cy="639890"/>
          </a:xfrm>
          <a:prstGeom prst="rect">
            <a:avLst/>
          </a:prstGeom>
        </p:spPr>
      </p:pic>
      <p:sp>
        <p:nvSpPr>
          <p:cNvPr id="7" name="Text 0"/>
          <p:cNvSpPr/>
          <p:nvPr/>
        </p:nvSpPr>
        <p:spPr>
          <a:xfrm>
            <a:off x="365646" y="228522"/>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`scale()`是CSS的一个变换函数，用于缩放元素的大小。它可以根据给定的比例因子水平和垂直地缩放元素。</a:t>
            </a:r>
            <a:endParaRPr lang="en-US" sz="1631" dirty="0"/>
          </a:p>
        </p:txBody>
      </p:sp>
      <p:sp>
        <p:nvSpPr>
          <p:cNvPr id="8" name="Text 1"/>
          <p:cNvSpPr/>
          <p:nvPr/>
        </p:nvSpPr>
        <p:spPr>
          <a:xfrm>
            <a:off x="365646" y="868398"/>
            <a:ext cx="8409873" cy="0"/>
          </a:xfrm>
          <a:prstGeom prst="rect">
            <a:avLst/>
          </a:prstGeom>
          <a:noFill/>
          <a:ln/>
        </p:spPr>
        <p:txBody>
          <a:bodyPr wrap="square" lIns="0" tIns="0" rIns="0" bIns="0" rtlCol="0" anchor="t"/>
          <a:lstStyle/>
          <a:p>
            <a:endParaRPr lang="en-US" dirty="0"/>
          </a:p>
        </p:txBody>
      </p:sp>
      <p:sp>
        <p:nvSpPr>
          <p:cNvPr id="9" name="Text 2"/>
          <p:cNvSpPr/>
          <p:nvPr/>
        </p:nvSpPr>
        <p:spPr>
          <a:xfrm>
            <a:off x="502765" y="1965353"/>
            <a:ext cx="1759674" cy="150829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`scale()`函数接受一个参数，表示水平和垂直方向上的缩放比例。参数可以是一个无单位的数字，表示相对于元素原始大小的缩放比例。</a:t>
            </a:r>
            <a:endParaRPr lang="en-US" sz="1178" dirty="0"/>
          </a:p>
        </p:txBody>
      </p:sp>
      <p:sp>
        <p:nvSpPr>
          <p:cNvPr id="10" name="Text 3"/>
          <p:cNvSpPr/>
          <p:nvPr/>
        </p:nvSpPr>
        <p:spPr>
          <a:xfrm>
            <a:off x="502765" y="3565052"/>
            <a:ext cx="1759674" cy="0"/>
          </a:xfrm>
          <a:prstGeom prst="rect">
            <a:avLst/>
          </a:prstGeom>
          <a:noFill/>
          <a:ln/>
        </p:spPr>
        <p:txBody>
          <a:bodyPr wrap="square" lIns="0" tIns="0" rIns="0" bIns="0" rtlCol="0" anchor="t"/>
          <a:lstStyle/>
          <a:p>
            <a:endParaRPr lang="en-US" dirty="0"/>
          </a:p>
        </p:txBody>
      </p:sp>
      <p:sp>
        <p:nvSpPr>
          <p:cNvPr id="11" name="Text 4"/>
          <p:cNvSpPr/>
          <p:nvPr/>
        </p:nvSpPr>
        <p:spPr>
          <a:xfrm>
            <a:off x="2628086" y="1965353"/>
            <a:ext cx="1759674" cy="3267961"/>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写法如下：</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scale(sx)</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scale(sx, sy)</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`sx`：表示在水平方向上的缩放比例。可以是正值（放大）或负值（缩小）。</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`sy`（可选）：表示在垂直方向上的缩放比例。可以是正值（放大）或负值（缩小）。如果省略，则默认与`sx`相同。</a:t>
            </a:r>
            <a:endParaRPr lang="en-US" sz="1178" dirty="0"/>
          </a:p>
        </p:txBody>
      </p:sp>
      <p:sp>
        <p:nvSpPr>
          <p:cNvPr id="12" name="Text 5"/>
          <p:cNvSpPr/>
          <p:nvPr/>
        </p:nvSpPr>
        <p:spPr>
          <a:xfrm>
            <a:off x="2628086" y="5324719"/>
            <a:ext cx="1759674" cy="0"/>
          </a:xfrm>
          <a:prstGeom prst="rect">
            <a:avLst/>
          </a:prstGeom>
          <a:noFill/>
          <a:ln/>
        </p:spPr>
        <p:txBody>
          <a:bodyPr wrap="square" lIns="0" tIns="0" rIns="0" bIns="0" rtlCol="0" anchor="t"/>
          <a:lstStyle/>
          <a:p>
            <a:endParaRPr lang="en-US" dirty="0"/>
          </a:p>
        </p:txBody>
      </p:sp>
      <p:sp>
        <p:nvSpPr>
          <p:cNvPr id="13" name="Text 6"/>
          <p:cNvSpPr/>
          <p:nvPr/>
        </p:nvSpPr>
        <p:spPr>
          <a:xfrm>
            <a:off x="4753406" y="1965353"/>
            <a:ext cx="1759674" cy="251382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示例代码：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.element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transform: scale(1.5);</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在上述示例中，`.element`是一个元素，通过`scale(1.5)`将其在水平和垂直方向上放大了1.5倍。</a:t>
            </a:r>
            <a:endParaRPr lang="en-US" sz="1178" dirty="0"/>
          </a:p>
        </p:txBody>
      </p:sp>
      <p:sp>
        <p:nvSpPr>
          <p:cNvPr id="14" name="Text 7"/>
          <p:cNvSpPr/>
          <p:nvPr/>
        </p:nvSpPr>
        <p:spPr>
          <a:xfrm>
            <a:off x="4753406" y="4570582"/>
            <a:ext cx="1759674" cy="0"/>
          </a:xfrm>
          <a:prstGeom prst="rect">
            <a:avLst/>
          </a:prstGeom>
          <a:noFill/>
          <a:ln/>
        </p:spPr>
        <p:txBody>
          <a:bodyPr wrap="square" lIns="0" tIns="0" rIns="0" bIns="0" rtlCol="0" anchor="t"/>
          <a:lstStyle/>
          <a:p>
            <a:endParaRPr lang="en-US" dirty="0"/>
          </a:p>
        </p:txBody>
      </p:sp>
      <p:sp>
        <p:nvSpPr>
          <p:cNvPr id="15" name="Text 8"/>
          <p:cNvSpPr/>
          <p:nvPr/>
        </p:nvSpPr>
        <p:spPr>
          <a:xfrm>
            <a:off x="6878726" y="1965353"/>
            <a:ext cx="1759674" cy="276520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.element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transform: scale(0.8, 1.2);</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在上述示例中，`.element`是一个元素，通过`scale(0.8, 1.2)`将其在水平方向上缩小为原来的0.8倍，在垂直方向上放大为原来的1.2倍。</a:t>
            </a:r>
            <a:endParaRPr lang="en-US" sz="1178" dirty="0"/>
          </a:p>
        </p:txBody>
      </p:sp>
      <p:sp>
        <p:nvSpPr>
          <p:cNvPr id="16" name="Text 9"/>
          <p:cNvSpPr/>
          <p:nvPr/>
        </p:nvSpPr>
        <p:spPr>
          <a:xfrm>
            <a:off x="6878726" y="4821967"/>
            <a:ext cx="1759674" cy="0"/>
          </a:xfrm>
          <a:prstGeom prst="rect">
            <a:avLst/>
          </a:prstGeom>
          <a:noFill/>
          <a:ln/>
        </p:spPr>
        <p:txBody>
          <a:bodyPr wrap="square" lIns="0" tIns="0" rIns="0" bIns="0" rtlCol="0" anchor="t"/>
          <a:lstStyle/>
          <a:p>
            <a:endParaRPr lang="en-US" dirty="0"/>
          </a:p>
        </p:txBody>
      </p:sp>
      <p:sp>
        <p:nvSpPr>
          <p:cNvPr id="17" name="Text 10"/>
          <p:cNvSpPr/>
          <p:nvPr/>
        </p:nvSpPr>
        <p:spPr>
          <a:xfrm>
            <a:off x="502765" y="6421666"/>
            <a:ext cx="1759674" cy="150829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通过使用`scale()`函数，可以根据需要在水平和垂直方向上缩放元素的大小。可以使用正负值和比例因子来指定缩放比例，从而实现元素大小的调整和动画效果。</a:t>
            </a:r>
            <a:endParaRPr lang="en-US" sz="1178" dirty="0"/>
          </a:p>
        </p:txBody>
      </p:sp>
      <p:sp>
        <p:nvSpPr>
          <p:cNvPr id="18" name="Text 11"/>
          <p:cNvSpPr/>
          <p:nvPr/>
        </p:nvSpPr>
        <p:spPr>
          <a:xfrm>
            <a:off x="502765" y="8021373"/>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922523"/>
            <a:ext cx="3656466" cy="2408687"/>
          </a:xfrm>
          <a:prstGeom prst="rect">
            <a:avLst/>
          </a:prstGeom>
        </p:spPr>
      </p:pic>
      <p:pic>
        <p:nvPicPr>
          <p:cNvPr id="3" name="Image 1" descr="preencoded.png">    </p:cNvPr>
          <p:cNvPicPr>
            <a:picLocks noChangeAspect="1"/>
          </p:cNvPicPr>
          <p:nvPr/>
        </p:nvPicPr>
        <p:blipFill>
          <a:blip r:embed="rId2"/>
          <a:stretch>
            <a:fillRect/>
          </a:stretch>
        </p:blipFill>
        <p:spPr>
          <a:xfrm>
            <a:off x="731295" y="4922523"/>
            <a:ext cx="3656466" cy="2408687"/>
          </a:xfrm>
          <a:prstGeom prst="rect">
            <a:avLst/>
          </a:prstGeom>
        </p:spPr>
      </p:pic>
      <p:pic>
        <p:nvPicPr>
          <p:cNvPr id="4" name="Image 2" descr="preencoded.png">    </p:cNvPr>
          <p:cNvPicPr>
            <a:picLocks noChangeAspect="1"/>
          </p:cNvPicPr>
          <p:nvPr/>
        </p:nvPicPr>
        <p:blipFill>
          <a:blip r:embed="rId3"/>
          <a:stretch>
            <a:fillRect/>
          </a:stretch>
        </p:blipFill>
        <p:spPr>
          <a:xfrm>
            <a:off x="4753406" y="2033906"/>
            <a:ext cx="3656466" cy="2660085"/>
          </a:xfrm>
          <a:prstGeom prst="rect">
            <a:avLst/>
          </a:prstGeom>
        </p:spPr>
      </p:pic>
      <p:pic>
        <p:nvPicPr>
          <p:cNvPr id="5" name="Image 3" descr="preencoded.png">    </p:cNvPr>
          <p:cNvPicPr>
            <a:picLocks noChangeAspect="1"/>
          </p:cNvPicPr>
          <p:nvPr/>
        </p:nvPicPr>
        <p:blipFill>
          <a:blip r:embed="rId4"/>
          <a:stretch>
            <a:fillRect/>
          </a:stretch>
        </p:blipFill>
        <p:spPr>
          <a:xfrm>
            <a:off x="731295" y="2033906"/>
            <a:ext cx="3656466" cy="2660085"/>
          </a:xfrm>
          <a:prstGeom prst="rect">
            <a:avLst/>
          </a:prstGeom>
        </p:spPr>
      </p:pic>
      <p:sp>
        <p:nvSpPr>
          <p:cNvPr id="6" name="Text 0"/>
          <p:cNvSpPr/>
          <p:nvPr/>
        </p:nvSpPr>
        <p:spPr>
          <a:xfrm>
            <a:off x="365646" y="228531"/>
            <a:ext cx="8409873" cy="148543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`skew()`是CSS的一个变换函数，用于倾斜元素。它可以根据给定的角度对元素进行水平和垂直方向上的倾斜。</a:t>
            </a:r>
            <a:endParaRPr lang="en-US" sz="1631" dirty="0"/>
          </a:p>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`skew()`函数接受一个或两个参数，分别表示水平和垂直方向的倾斜角度。参数可以使用度数单位（如度deg）或无单位的数字表示。正值表示顺时针方向的倾斜，负值表示逆时针方向的倾斜。</a:t>
            </a:r>
            <a:endParaRPr lang="en-US" sz="1631" dirty="0"/>
          </a:p>
        </p:txBody>
      </p:sp>
      <p:sp>
        <p:nvSpPr>
          <p:cNvPr id="7" name="Text 1"/>
          <p:cNvSpPr/>
          <p:nvPr/>
        </p:nvSpPr>
        <p:spPr>
          <a:xfrm>
            <a:off x="365646" y="1759676"/>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2193884"/>
            <a:ext cx="3272537" cy="201105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写法如下：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skew(ax)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skew(ax, ay)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`ax`：表示在水平方向上的倾斜角度。</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`ay`（可选）：表示在垂直方向上的倾斜角度。如果省略，则默认为0。</a:t>
            </a:r>
            <a:endParaRPr lang="en-US" sz="1178" dirty="0"/>
          </a:p>
        </p:txBody>
      </p:sp>
      <p:sp>
        <p:nvSpPr>
          <p:cNvPr id="9" name="Text 3"/>
          <p:cNvSpPr/>
          <p:nvPr/>
        </p:nvSpPr>
        <p:spPr>
          <a:xfrm>
            <a:off x="923258" y="4250644"/>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2193884"/>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.element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transform: skew(20deg);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在上述示例中，`.element`是一个元素，通过`skew(20deg)`将其在水平方向上顺时针倾斜20度。</a:t>
            </a:r>
            <a:endParaRPr lang="en-US" sz="1178" dirty="0"/>
          </a:p>
        </p:txBody>
      </p:sp>
      <p:sp>
        <p:nvSpPr>
          <p:cNvPr id="11" name="Text 5"/>
          <p:cNvSpPr/>
          <p:nvPr/>
        </p:nvSpPr>
        <p:spPr>
          <a:xfrm>
            <a:off x="4945371" y="4502029"/>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5082483"/>
            <a:ext cx="3272537" cy="201106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.element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transform: skew(-10deg, 15deg);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在上述示例中，`.element`是一个元素，通过`skew(-10deg, 15deg)`将其在水平方向上逆时针倾斜10度，在垂直方向上顺时针倾斜15度。</a:t>
            </a:r>
            <a:endParaRPr lang="en-US" sz="1178" dirty="0"/>
          </a:p>
        </p:txBody>
      </p:sp>
      <p:sp>
        <p:nvSpPr>
          <p:cNvPr id="13" name="Text 7"/>
          <p:cNvSpPr/>
          <p:nvPr/>
        </p:nvSpPr>
        <p:spPr>
          <a:xfrm>
            <a:off x="923258" y="7139243"/>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5082483"/>
            <a:ext cx="3272537" cy="100553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通过使用`skew()`函数，可以根据需要在水平和垂直方向上对元素进行倾斜。可以根据角度的正负值和单位来确定倾斜的方向和角度大小。倾斜的元素可以用于创建各种动画效果和视觉变化。</a:t>
            </a:r>
            <a:endParaRPr lang="en-US" sz="1178" dirty="0"/>
          </a:p>
        </p:txBody>
      </p:sp>
      <p:sp>
        <p:nvSpPr>
          <p:cNvPr id="15" name="Text 9"/>
          <p:cNvSpPr/>
          <p:nvPr/>
        </p:nvSpPr>
        <p:spPr>
          <a:xfrm>
            <a:off x="4945371" y="6133721"/>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736822"/>
            <a:ext cx="3656466" cy="4419752"/>
          </a:xfrm>
          <a:prstGeom prst="rect">
            <a:avLst/>
          </a:prstGeom>
        </p:spPr>
      </p:pic>
      <p:pic>
        <p:nvPicPr>
          <p:cNvPr id="3" name="Image 1" descr="preencoded.png">    </p:cNvPr>
          <p:cNvPicPr>
            <a:picLocks noChangeAspect="1"/>
          </p:cNvPicPr>
          <p:nvPr/>
        </p:nvPicPr>
        <p:blipFill>
          <a:blip r:embed="rId2"/>
          <a:stretch>
            <a:fillRect/>
          </a:stretch>
        </p:blipFill>
        <p:spPr>
          <a:xfrm>
            <a:off x="731295" y="1736822"/>
            <a:ext cx="3656466" cy="4419752"/>
          </a:xfrm>
          <a:prstGeom prst="rect">
            <a:avLst/>
          </a:prstGeom>
        </p:spPr>
      </p:pic>
      <p:sp>
        <p:nvSpPr>
          <p:cNvPr id="4" name="Text 0"/>
          <p:cNvSpPr/>
          <p:nvPr/>
        </p:nvSpPr>
        <p:spPr>
          <a:xfrm>
            <a:off x="365646" y="228531"/>
            <a:ext cx="8409873" cy="1188357"/>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`radial-gradient()`是CSS的一个渐变函数，用于创建径向渐变效果。它可以在元素的背景中从一个颜色逐渐过渡到另一个颜色，形成从中心向外辐射的渐变效果。</a:t>
            </a:r>
            <a:endParaRPr lang="en-US" sz="1631" dirty="0"/>
          </a:p>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`radial-gradient()`函数接受一个或多个颜色值和位置值作为参数，用于定义渐变的颜色和位置。</a:t>
            </a:r>
            <a:endParaRPr lang="en-US" sz="1631" dirty="0"/>
          </a:p>
        </p:txBody>
      </p:sp>
      <p:sp>
        <p:nvSpPr>
          <p:cNvPr id="5" name="Text 1"/>
          <p:cNvSpPr/>
          <p:nvPr/>
        </p:nvSpPr>
        <p:spPr>
          <a:xfrm>
            <a:off x="365646" y="1462584"/>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896783"/>
            <a:ext cx="3272537" cy="402211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基本语法如下：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radial-gradient([shape] [size] at [position], color-stop1, color-stop2,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`shape`（可选）：指定渐变形状，默认为`ellipse`（椭圆形）。也可以使用`circle`（圆形）来定义一个圆形渐变。</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`size`（可选）：指定渐变的大小，默认为`farthest-corner`（从中心到最远的角落）。也可以使用`closest-side`、`closest-corner`、`farthest-side`等值。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`position`：指定渐变的位置，可以使用百分比或长度单位来定义。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`color-stop`：表示颜色的渐变停止点，可以是一个颜色值或颜色值与位置值的组合。</a:t>
            </a:r>
            <a:endParaRPr lang="en-US" sz="1178" dirty="0"/>
          </a:p>
        </p:txBody>
      </p:sp>
      <p:sp>
        <p:nvSpPr>
          <p:cNvPr id="7" name="Text 3"/>
          <p:cNvSpPr/>
          <p:nvPr/>
        </p:nvSpPr>
        <p:spPr>
          <a:xfrm>
            <a:off x="923258" y="5964613"/>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896783"/>
            <a:ext cx="3272537" cy="276520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示例代码：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.element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background: radial-gradient(circle at 50% 50%, #ff0000, #0000ff);</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在上述示例中，`.element`是一个元素，通过`radial-gradient()`创建了一个从红色到蓝色的径向渐变背景。`circle at 50% 50%`表示渐变是以圆形形状，位于元素的水平和垂直中心。</a:t>
            </a:r>
            <a:endParaRPr lang="en-US" sz="1178" dirty="0"/>
          </a:p>
        </p:txBody>
      </p:sp>
      <p:sp>
        <p:nvSpPr>
          <p:cNvPr id="9" name="Text 5"/>
          <p:cNvSpPr/>
          <p:nvPr/>
        </p:nvSpPr>
        <p:spPr>
          <a:xfrm>
            <a:off x="4945371" y="4707706"/>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5141905"/>
          </a:xfrm>
          <a:prstGeom prst="rect">
            <a:avLst/>
          </a:prstGeom>
        </p:spPr>
      </p:pic>
      <p:sp>
        <p:nvSpPr>
          <p:cNvPr id="3"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`translate3d()`和`translateX()`都是CSS的变换函数，用于对元素进行平移操作。它们可以改变元素的位置，实现在水平方向上的移动效果。</a:t>
            </a:r>
            <a:endParaRPr lang="en-US" sz="1631" dirty="0"/>
          </a:p>
        </p:txBody>
      </p:sp>
      <p:sp>
        <p:nvSpPr>
          <p:cNvPr id="4"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5" name="Text 2"/>
          <p:cNvSpPr/>
          <p:nvPr/>
        </p:nvSpPr>
        <p:spPr>
          <a:xfrm>
            <a:off x="365646" y="1142646"/>
            <a:ext cx="8409873" cy="1256910"/>
          </a:xfrm>
          <a:prstGeom prst="rect">
            <a:avLst/>
          </a:prstGeom>
          <a:noFill/>
          <a:ln/>
        </p:spPr>
        <p:txBody>
          <a:bodyPr wrap="square" lIns="0" tIns="0" rIns="0" bIns="0" rtlCol="0" anchor="t"/>
          <a:lstStyle/>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1. `translate3d()`：</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   - `translate3d()`函数接受三个参数，分别表示元素在X、Y和Z轴上的平移距离。</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   - 参数可以是长度值（如像素px）或百分比值。</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   - `translate3d()`函数可以同时应用于X、Y和Z轴上的平移，适用于3D变换效果。</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   - 示例代码：`transform: translate3d(100px, 0, 0);` 将元素在水平方向上向右平移100像素。</a:t>
            </a:r>
            <a:endParaRPr lang="en-US" sz="1178" dirty="0"/>
          </a:p>
        </p:txBody>
      </p:sp>
      <p:sp>
        <p:nvSpPr>
          <p:cNvPr id="6" name="Text 3"/>
          <p:cNvSpPr/>
          <p:nvPr/>
        </p:nvSpPr>
        <p:spPr>
          <a:xfrm>
            <a:off x="365646" y="2399561"/>
            <a:ext cx="8409873" cy="0"/>
          </a:xfrm>
          <a:prstGeom prst="rect">
            <a:avLst/>
          </a:prstGeom>
          <a:noFill/>
          <a:ln/>
        </p:spPr>
        <p:txBody>
          <a:bodyPr wrap="square" lIns="0" tIns="0" rIns="0" bIns="0" rtlCol="0" anchor="t"/>
          <a:lstStyle/>
          <a:p>
            <a:endParaRPr lang="en-US" dirty="0"/>
          </a:p>
        </p:txBody>
      </p:sp>
      <p:sp>
        <p:nvSpPr>
          <p:cNvPr id="7" name="Text 4"/>
          <p:cNvSpPr/>
          <p:nvPr/>
        </p:nvSpPr>
        <p:spPr>
          <a:xfrm>
            <a:off x="365646" y="2628083"/>
            <a:ext cx="8409873" cy="1256910"/>
          </a:xfrm>
          <a:prstGeom prst="rect">
            <a:avLst/>
          </a:prstGeom>
          <a:noFill/>
          <a:ln/>
        </p:spPr>
        <p:txBody>
          <a:bodyPr wrap="square" lIns="0" tIns="0" rIns="0" bIns="0" rtlCol="0" anchor="t"/>
          <a:lstStyle/>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2. `translateX()`：</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   - `translateX()`函数接受一个参数，表示元素在X轴上的平移距离。</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   - 参数可以是长度值（如像素px）或百分比值。</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   - `translateX()`函数只能应用于X轴上的平移，适用于2D变换效果。</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   - 示例代码：`transform: translateX(50%);` 将元素在水平方向上平移到其父元素宽度的50%处。</a:t>
            </a:r>
            <a:endParaRPr lang="en-US" sz="1178" dirty="0"/>
          </a:p>
        </p:txBody>
      </p:sp>
      <p:sp>
        <p:nvSpPr>
          <p:cNvPr id="8" name="Text 5"/>
          <p:cNvSpPr/>
          <p:nvPr/>
        </p:nvSpPr>
        <p:spPr>
          <a:xfrm>
            <a:off x="365646" y="3884998"/>
            <a:ext cx="8409873" cy="0"/>
          </a:xfrm>
          <a:prstGeom prst="rect">
            <a:avLst/>
          </a:prstGeom>
          <a:noFill/>
          <a:ln/>
        </p:spPr>
        <p:txBody>
          <a:bodyPr wrap="square" lIns="0" tIns="0" rIns="0" bIns="0" rtlCol="0" anchor="t"/>
          <a:lstStyle/>
          <a:p>
            <a:endParaRPr lang="en-US" dirty="0"/>
          </a:p>
        </p:txBody>
      </p:sp>
      <p:sp>
        <p:nvSpPr>
          <p:cNvPr id="9" name="Text 6"/>
          <p:cNvSpPr/>
          <p:nvPr/>
        </p:nvSpPr>
        <p:spPr>
          <a:xfrm>
            <a:off x="365646" y="4113529"/>
            <a:ext cx="8409873" cy="502770"/>
          </a:xfrm>
          <a:prstGeom prst="rect">
            <a:avLst/>
          </a:prstGeom>
          <a:noFill/>
          <a:ln/>
        </p:spPr>
        <p:txBody>
          <a:bodyPr wrap="square" lIns="0" tIns="0" rIns="0" bIns="0" rtlCol="0" anchor="t"/>
          <a:lstStyle/>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这些平移函数可以与其他变换函数组合使用，如旋转、缩放等，以创建复杂的变换效果。通过调整参数的值，可以根据需要在水平方向上移动元素的位置。它们提供了更灵活和精确的控制，使得元素的平移效果更加丰富和多样化。</a:t>
            </a:r>
            <a:endParaRPr lang="en-US" sz="1178" dirty="0"/>
          </a:p>
        </p:txBody>
      </p:sp>
      <p:sp>
        <p:nvSpPr>
          <p:cNvPr id="10" name="Text 7"/>
          <p:cNvSpPr/>
          <p:nvPr/>
        </p:nvSpPr>
        <p:spPr>
          <a:xfrm>
            <a:off x="365646" y="4616299"/>
            <a:ext cx="8409873" cy="0"/>
          </a:xfrm>
          <a:prstGeom prst="rect">
            <a:avLst/>
          </a:prstGeom>
          <a:noFill/>
          <a:ln/>
        </p:spPr>
        <p:txBody>
          <a:bodyPr wrap="square" lIns="0" tIns="0" rIns="0" bIns="0" rtlCol="0" anchor="t"/>
          <a:lstStyle/>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084403" y="1234053"/>
            <a:ext cx="639881" cy="639890"/>
          </a:xfrm>
          <a:prstGeom prst="rect">
            <a:avLst/>
          </a:prstGeom>
        </p:spPr>
      </p:pic>
      <p:pic>
        <p:nvPicPr>
          <p:cNvPr id="3" name="Image 1" descr="preencoded.png">    </p:cNvPr>
          <p:cNvPicPr>
            <a:picLocks noChangeAspect="1"/>
          </p:cNvPicPr>
          <p:nvPr/>
        </p:nvPicPr>
        <p:blipFill>
          <a:blip r:embed="rId2"/>
          <a:stretch>
            <a:fillRect/>
          </a:stretch>
        </p:blipFill>
        <p:spPr>
          <a:xfrm>
            <a:off x="4250641" y="1234053"/>
            <a:ext cx="639883" cy="639890"/>
          </a:xfrm>
          <a:prstGeom prst="rect">
            <a:avLst/>
          </a:prstGeom>
        </p:spPr>
      </p:pic>
      <p:pic>
        <p:nvPicPr>
          <p:cNvPr id="4" name="Image 2" descr="preencoded.png">    </p:cNvPr>
          <p:cNvPicPr>
            <a:picLocks noChangeAspect="1"/>
          </p:cNvPicPr>
          <p:nvPr/>
        </p:nvPicPr>
        <p:blipFill>
          <a:blip r:embed="rId3"/>
          <a:stretch>
            <a:fillRect/>
          </a:stretch>
        </p:blipFill>
        <p:spPr>
          <a:xfrm>
            <a:off x="1416881" y="1234053"/>
            <a:ext cx="639881" cy="639890"/>
          </a:xfrm>
          <a:prstGeom prst="rect">
            <a:avLst/>
          </a:prstGeom>
        </p:spPr>
      </p:pic>
      <p:sp>
        <p:nvSpPr>
          <p:cNvPr id="5"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`perspective`是CSS的属性，用于为元素创建三维空间的透视效果。通过设置`perspective`属性，可以为元素及其子元素创建一种深度感，使其看起来像在一个三维空间中。</a:t>
            </a:r>
            <a:endParaRPr lang="en-US" sz="1631" dirty="0"/>
          </a:p>
        </p:txBody>
      </p:sp>
      <p:sp>
        <p:nvSpPr>
          <p:cNvPr id="6"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7" name="Text 2"/>
          <p:cNvSpPr/>
          <p:nvPr/>
        </p:nvSpPr>
        <p:spPr>
          <a:xfrm>
            <a:off x="644452" y="1965362"/>
            <a:ext cx="2184739" cy="2765205"/>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`perspective`属性可以接受一个长度值或`none`作为值，用于确定观察者与元素之间的距离。较小的值会产生更强烈的透视效果，而较大的值则会产生较弱的透视效果。</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写法如下：</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perspective: value;</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`value`：表示透视的距离，可以是长度值或`none`。</a:t>
            </a:r>
            <a:endParaRPr lang="en-US" sz="1178" dirty="0"/>
          </a:p>
        </p:txBody>
      </p:sp>
      <p:sp>
        <p:nvSpPr>
          <p:cNvPr id="8" name="Text 3"/>
          <p:cNvSpPr/>
          <p:nvPr/>
        </p:nvSpPr>
        <p:spPr>
          <a:xfrm>
            <a:off x="644452" y="4821976"/>
            <a:ext cx="2184739" cy="0"/>
          </a:xfrm>
          <a:prstGeom prst="rect">
            <a:avLst/>
          </a:prstGeom>
          <a:noFill/>
          <a:ln/>
        </p:spPr>
        <p:txBody>
          <a:bodyPr wrap="square" lIns="0" tIns="0" rIns="0" bIns="0" rtlCol="0" anchor="t"/>
          <a:lstStyle/>
          <a:p>
            <a:endParaRPr lang="en-US" dirty="0"/>
          </a:p>
        </p:txBody>
      </p:sp>
      <p:sp>
        <p:nvSpPr>
          <p:cNvPr id="9" name="Text 4"/>
          <p:cNvSpPr/>
          <p:nvPr/>
        </p:nvSpPr>
        <p:spPr>
          <a:xfrm>
            <a:off x="3478213" y="1965362"/>
            <a:ext cx="2184737" cy="251382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示例代码：</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.container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perspective: 1000px;</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在上述示例中，`.container`是一个容器元素，通过`perspective: 1000px`设置了透视效果，距离观察者1000像素远。</a:t>
            </a:r>
            <a:endParaRPr lang="en-US" sz="1178" dirty="0"/>
          </a:p>
        </p:txBody>
      </p:sp>
      <p:sp>
        <p:nvSpPr>
          <p:cNvPr id="10" name="Text 5"/>
          <p:cNvSpPr/>
          <p:nvPr/>
        </p:nvSpPr>
        <p:spPr>
          <a:xfrm>
            <a:off x="3478213" y="4570591"/>
            <a:ext cx="2184737" cy="0"/>
          </a:xfrm>
          <a:prstGeom prst="rect">
            <a:avLst/>
          </a:prstGeom>
          <a:noFill/>
          <a:ln/>
        </p:spPr>
        <p:txBody>
          <a:bodyPr wrap="square" lIns="0" tIns="0" rIns="0" bIns="0" rtlCol="0" anchor="t"/>
          <a:lstStyle/>
          <a:p>
            <a:endParaRPr lang="en-US" dirty="0"/>
          </a:p>
        </p:txBody>
      </p:sp>
      <p:sp>
        <p:nvSpPr>
          <p:cNvPr id="11" name="Text 6"/>
          <p:cNvSpPr/>
          <p:nvPr/>
        </p:nvSpPr>
        <p:spPr>
          <a:xfrm>
            <a:off x="6311973" y="1965362"/>
            <a:ext cx="2184739" cy="251382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为元素设置`perspective`属性，可以影响其子元素的三维变换效果，如旋转、缩放和平移。这样可以创建更加真实和具有层次感的视觉效果，使元素在三维空间中呈现出更加逼真的效果。注意，`perspective`属性仅适用于具有三维变换效果的元素，如使用`transform`属性进行三维变换的元素。</a:t>
            </a:r>
            <a:endParaRPr lang="en-US" sz="1178" dirty="0"/>
          </a:p>
        </p:txBody>
      </p:sp>
      <p:sp>
        <p:nvSpPr>
          <p:cNvPr id="12" name="Text 7"/>
          <p:cNvSpPr/>
          <p:nvPr/>
        </p:nvSpPr>
        <p:spPr>
          <a:xfrm>
            <a:off x="6311973" y="4570591"/>
            <a:ext cx="2184739" cy="0"/>
          </a:xfrm>
          <a:prstGeom prst="rect">
            <a:avLst/>
          </a:prstGeom>
          <a:noFill/>
          <a:ln/>
        </p:spPr>
        <p:txBody>
          <a:bodyPr wrap="square" lIns="0" tIns="0" rIns="0" bIns="0" rtlCol="0" anchor="t"/>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7674010"/>
            <a:ext cx="3656466" cy="3665606"/>
          </a:xfrm>
          <a:prstGeom prst="rect">
            <a:avLst/>
          </a:prstGeom>
        </p:spPr>
      </p:pic>
      <p:pic>
        <p:nvPicPr>
          <p:cNvPr id="3" name="Image 1" descr="preencoded.png">    </p:cNvPr>
          <p:cNvPicPr>
            <a:picLocks noChangeAspect="1"/>
          </p:cNvPicPr>
          <p:nvPr/>
        </p:nvPicPr>
        <p:blipFill>
          <a:blip r:embed="rId2"/>
          <a:stretch>
            <a:fillRect/>
          </a:stretch>
        </p:blipFill>
        <p:spPr>
          <a:xfrm>
            <a:off x="731295" y="7674010"/>
            <a:ext cx="3656466" cy="3665606"/>
          </a:xfrm>
          <a:prstGeom prst="rect">
            <a:avLst/>
          </a:prstGeom>
        </p:spPr>
      </p:pic>
      <p:pic>
        <p:nvPicPr>
          <p:cNvPr id="4" name="Image 2" descr="preencoded.png">    </p:cNvPr>
          <p:cNvPicPr>
            <a:picLocks noChangeAspect="1"/>
          </p:cNvPicPr>
          <p:nvPr/>
        </p:nvPicPr>
        <p:blipFill>
          <a:blip r:embed="rId3"/>
          <a:stretch>
            <a:fillRect/>
          </a:stretch>
        </p:blipFill>
        <p:spPr>
          <a:xfrm>
            <a:off x="4753406" y="4282635"/>
            <a:ext cx="3656466" cy="3162845"/>
          </a:xfrm>
          <a:prstGeom prst="rect">
            <a:avLst/>
          </a:prstGeom>
        </p:spPr>
      </p:pic>
      <p:pic>
        <p:nvPicPr>
          <p:cNvPr id="5" name="Image 3" descr="preencoded.png">    </p:cNvPr>
          <p:cNvPicPr>
            <a:picLocks noChangeAspect="1"/>
          </p:cNvPicPr>
          <p:nvPr/>
        </p:nvPicPr>
        <p:blipFill>
          <a:blip r:embed="rId4"/>
          <a:stretch>
            <a:fillRect/>
          </a:stretch>
        </p:blipFill>
        <p:spPr>
          <a:xfrm>
            <a:off x="731295" y="4282635"/>
            <a:ext cx="3656466" cy="3162845"/>
          </a:xfrm>
          <a:prstGeom prst="rect">
            <a:avLst/>
          </a:prstGeom>
        </p:spPr>
      </p:pic>
      <p:pic>
        <p:nvPicPr>
          <p:cNvPr id="6" name="Image 4" descr="preencoded.png">    </p:cNvPr>
          <p:cNvPicPr>
            <a:picLocks noChangeAspect="1"/>
          </p:cNvPicPr>
          <p:nvPr/>
        </p:nvPicPr>
        <p:blipFill>
          <a:blip r:embed="rId5"/>
          <a:stretch>
            <a:fillRect/>
          </a:stretch>
        </p:blipFill>
        <p:spPr>
          <a:xfrm>
            <a:off x="4753406" y="1142646"/>
            <a:ext cx="3656466" cy="2911460"/>
          </a:xfrm>
          <a:prstGeom prst="rect">
            <a:avLst/>
          </a:prstGeom>
        </p:spPr>
      </p:pic>
      <p:pic>
        <p:nvPicPr>
          <p:cNvPr id="7" name="Image 5" descr="preencoded.png">    </p:cNvPr>
          <p:cNvPicPr>
            <a:picLocks noChangeAspect="1"/>
          </p:cNvPicPr>
          <p:nvPr/>
        </p:nvPicPr>
        <p:blipFill>
          <a:blip r:embed="rId6"/>
          <a:stretch>
            <a:fillRect/>
          </a:stretch>
        </p:blipFill>
        <p:spPr>
          <a:xfrm>
            <a:off x="731295" y="1142646"/>
            <a:ext cx="3656466" cy="2911460"/>
          </a:xfrm>
          <a:prstGeom prst="rect">
            <a:avLst/>
          </a:prstGeom>
        </p:spPr>
      </p:pic>
      <p:sp>
        <p:nvSpPr>
          <p:cNvPr id="8" name="Text 0"/>
          <p:cNvSpPr/>
          <p:nvPr/>
        </p:nvSpPr>
        <p:spPr>
          <a:xfrm>
            <a:off x="365646" y="228530"/>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Flex布局是一种用于网页布局的CSS3模块，通过将父元素设置为`display: flex`来创建一个弹性容器（flex container）。</a:t>
            </a:r>
            <a:endParaRPr lang="en-US" sz="1631" dirty="0"/>
          </a:p>
        </p:txBody>
      </p:sp>
      <p:sp>
        <p:nvSpPr>
          <p:cNvPr id="9"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302617"/>
            <a:ext cx="3272537" cy="100552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在Flex布局中，父元素成为弹性容器，它包含了一组子元素，这些子元素成为弹性盒子（flex items）。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Flex布局有以下四个主要组成部分：</a:t>
            </a:r>
            <a:endParaRPr lang="en-US" sz="1178" dirty="0"/>
          </a:p>
        </p:txBody>
      </p:sp>
      <p:sp>
        <p:nvSpPr>
          <p:cNvPr id="11" name="Text 3"/>
          <p:cNvSpPr/>
          <p:nvPr/>
        </p:nvSpPr>
        <p:spPr>
          <a:xfrm>
            <a:off x="923258" y="2353850"/>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302617"/>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弹性容器（Flex Container）：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弹性容器是父元素，通过将其CSS属性`display`设置为`flex`或`inline-flex`来创建。它定义了一个弹性上下文，用于布局其子元素。弹性容器的子元素将成为弹性盒子。</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.flex-container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display: flex; /* 或者 display: inline-flex;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3" name="Text 5"/>
          <p:cNvSpPr/>
          <p:nvPr/>
        </p:nvSpPr>
        <p:spPr>
          <a:xfrm>
            <a:off x="4945371" y="3862143"/>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4442606"/>
            <a:ext cx="3272537" cy="276520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弹性盒子（Flex Items）：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弹性盒子是弹性容器中的子元素。它们通过弹性布局在弹性容器内部进行排列。弹性盒子可以是任何HTML元素。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&lt;div class="flex-container"&gt;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弹性盒子1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弹性盒子2</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弹性盒子3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5" name="Text 7"/>
          <p:cNvSpPr/>
          <p:nvPr/>
        </p:nvSpPr>
        <p:spPr>
          <a:xfrm>
            <a:off x="923258" y="7253514"/>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4442606"/>
            <a:ext cx="3272537" cy="150829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主轴（Main Axis）：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主轴是弹性容器的水平或垂直方向，决定了弹性盒子在主轴上的排列方式。主轴具有起点（main start）和终点（main end），并且可以根据需要进行正向排列（从起点到终点）或反向排列（从终点到起点）。</a:t>
            </a:r>
            <a:endParaRPr lang="en-US" sz="1178" dirty="0"/>
          </a:p>
        </p:txBody>
      </p:sp>
      <p:sp>
        <p:nvSpPr>
          <p:cNvPr id="17" name="Text 9"/>
          <p:cNvSpPr/>
          <p:nvPr/>
        </p:nvSpPr>
        <p:spPr>
          <a:xfrm>
            <a:off x="4945371" y="5996603"/>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7833979"/>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侧轴（Cross Axis）：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侧轴是与主轴垂直的方向，用于控制弹性盒子在侧轴上的对齐方式。侧轴具有起点（cross start）和终点（cross end），弹性盒子可以在侧轴上进行拉伸、对齐和定位。</a:t>
            </a:r>
            <a:endParaRPr lang="en-US" sz="1178" dirty="0"/>
          </a:p>
        </p:txBody>
      </p:sp>
      <p:sp>
        <p:nvSpPr>
          <p:cNvPr id="19" name="Text 11"/>
          <p:cNvSpPr/>
          <p:nvPr/>
        </p:nvSpPr>
        <p:spPr>
          <a:xfrm>
            <a:off x="923258" y="9136594"/>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7833979"/>
            <a:ext cx="3272537" cy="32679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通过设置弹性容器的属性，可以实现各种弹性布局效果，例如：</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`flex-direction`：控制弹性盒子在主轴上的排列方向（水平或垂直）。</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`justify-content`：控制弹性盒子在主轴上的对齐方式。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`align-items`：控制弹性盒子在侧轴上的对齐方式。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`flex-wrap`：控制弹性盒子是否换行。</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`align-content`：在多行的弹性容器中控制行的对齐方式。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这些属性和更多的Flex布局属性可以用来创建灵活且响应式的布局，使子元素能够根据</a:t>
            </a:r>
            <a:endParaRPr lang="en-US" sz="1178" dirty="0"/>
          </a:p>
        </p:txBody>
      </p:sp>
      <p:sp>
        <p:nvSpPr>
          <p:cNvPr id="21" name="Text 13"/>
          <p:cNvSpPr/>
          <p:nvPr/>
        </p:nvSpPr>
        <p:spPr>
          <a:xfrm>
            <a:off x="4945371" y="1114765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5283592"/>
            <a:ext cx="3656466" cy="3665607"/>
          </a:xfrm>
          <a:prstGeom prst="rect">
            <a:avLst/>
          </a:prstGeom>
        </p:spPr>
      </p:pic>
      <p:pic>
        <p:nvPicPr>
          <p:cNvPr id="3" name="Image 1" descr="preencoded.png">    </p:cNvPr>
          <p:cNvPicPr>
            <a:picLocks noChangeAspect="1"/>
          </p:cNvPicPr>
          <p:nvPr/>
        </p:nvPicPr>
        <p:blipFill>
          <a:blip r:embed="rId2"/>
          <a:stretch>
            <a:fillRect/>
          </a:stretch>
        </p:blipFill>
        <p:spPr>
          <a:xfrm>
            <a:off x="731295" y="5283592"/>
            <a:ext cx="3656466" cy="3665607"/>
          </a:xfrm>
          <a:prstGeom prst="rect">
            <a:avLst/>
          </a:prstGeom>
        </p:spPr>
      </p:pic>
      <p:pic>
        <p:nvPicPr>
          <p:cNvPr id="4" name="Image 2" descr="preencoded.png">    </p:cNvPr>
          <p:cNvPicPr>
            <a:picLocks noChangeAspect="1"/>
          </p:cNvPicPr>
          <p:nvPr/>
        </p:nvPicPr>
        <p:blipFill>
          <a:blip r:embed="rId3"/>
          <a:stretch>
            <a:fillRect/>
          </a:stretch>
        </p:blipFill>
        <p:spPr>
          <a:xfrm>
            <a:off x="4753406" y="3903278"/>
            <a:ext cx="3656466" cy="1151785"/>
          </a:xfrm>
          <a:prstGeom prst="rect">
            <a:avLst/>
          </a:prstGeom>
        </p:spPr>
      </p:pic>
      <p:pic>
        <p:nvPicPr>
          <p:cNvPr id="5" name="Image 3" descr="preencoded.png">    </p:cNvPr>
          <p:cNvPicPr>
            <a:picLocks noChangeAspect="1"/>
          </p:cNvPicPr>
          <p:nvPr/>
        </p:nvPicPr>
        <p:blipFill>
          <a:blip r:embed="rId4"/>
          <a:stretch>
            <a:fillRect/>
          </a:stretch>
        </p:blipFill>
        <p:spPr>
          <a:xfrm>
            <a:off x="731295" y="3903278"/>
            <a:ext cx="3656466" cy="1151785"/>
          </a:xfrm>
          <a:prstGeom prst="rect">
            <a:avLst/>
          </a:prstGeom>
        </p:spPr>
      </p:pic>
      <p:pic>
        <p:nvPicPr>
          <p:cNvPr id="6" name="Image 4" descr="preencoded.png">    </p:cNvPr>
          <p:cNvPicPr>
            <a:picLocks noChangeAspect="1"/>
          </p:cNvPicPr>
          <p:nvPr/>
        </p:nvPicPr>
        <p:blipFill>
          <a:blip r:embed="rId5"/>
          <a:stretch>
            <a:fillRect/>
          </a:stretch>
        </p:blipFill>
        <p:spPr>
          <a:xfrm>
            <a:off x="4753406" y="2271577"/>
            <a:ext cx="3656466" cy="1403170"/>
          </a:xfrm>
          <a:prstGeom prst="rect">
            <a:avLst/>
          </a:prstGeom>
        </p:spPr>
      </p:pic>
      <p:pic>
        <p:nvPicPr>
          <p:cNvPr id="7" name="Image 5" descr="preencoded.png">    </p:cNvPr>
          <p:cNvPicPr>
            <a:picLocks noChangeAspect="1"/>
          </p:cNvPicPr>
          <p:nvPr/>
        </p:nvPicPr>
        <p:blipFill>
          <a:blip r:embed="rId6"/>
          <a:stretch>
            <a:fillRect/>
          </a:stretch>
        </p:blipFill>
        <p:spPr>
          <a:xfrm>
            <a:off x="731295" y="2271577"/>
            <a:ext cx="3656466" cy="1403170"/>
          </a:xfrm>
          <a:prstGeom prst="rect">
            <a:avLst/>
          </a:prstGeom>
        </p:spPr>
      </p:pic>
      <p:pic>
        <p:nvPicPr>
          <p:cNvPr id="8" name="Image 6" descr="preencoded.png">    </p:cNvPr>
          <p:cNvPicPr>
            <a:picLocks noChangeAspect="1"/>
          </p:cNvPicPr>
          <p:nvPr/>
        </p:nvPicPr>
        <p:blipFill>
          <a:blip r:embed="rId7"/>
          <a:stretch>
            <a:fillRect/>
          </a:stretch>
        </p:blipFill>
        <p:spPr>
          <a:xfrm>
            <a:off x="4753406" y="1142646"/>
            <a:ext cx="3656466" cy="900404"/>
          </a:xfrm>
          <a:prstGeom prst="rect">
            <a:avLst/>
          </a:prstGeom>
        </p:spPr>
      </p:pic>
      <p:pic>
        <p:nvPicPr>
          <p:cNvPr id="9" name="Image 7" descr="preencoded.png">    </p:cNvPr>
          <p:cNvPicPr>
            <a:picLocks noChangeAspect="1"/>
          </p:cNvPicPr>
          <p:nvPr/>
        </p:nvPicPr>
        <p:blipFill>
          <a:blip r:embed="rId8"/>
          <a:stretch>
            <a:fillRect/>
          </a:stretch>
        </p:blipFill>
        <p:spPr>
          <a:xfrm>
            <a:off x="731295" y="1142646"/>
            <a:ext cx="3656466" cy="900404"/>
          </a:xfrm>
          <a:prstGeom prst="rect">
            <a:avLst/>
          </a:prstGeom>
        </p:spPr>
      </p:pic>
      <p:sp>
        <p:nvSpPr>
          <p:cNvPr id="10"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`justify-content`是Flex布局中用于控制弹性盒子在主轴上的对齐方式的属性。它可以设置以下不同的值：</a:t>
            </a:r>
            <a:endParaRPr lang="en-US" sz="1631" dirty="0"/>
          </a:p>
        </p:txBody>
      </p:sp>
      <p:sp>
        <p:nvSpPr>
          <p:cNvPr id="11" name="Text 1"/>
          <p:cNvSpPr/>
          <p:nvPr/>
        </p:nvSpPr>
        <p:spPr>
          <a:xfrm>
            <a:off x="365646" y="868409"/>
            <a:ext cx="8409873" cy="0"/>
          </a:xfrm>
          <a:prstGeom prst="rect">
            <a:avLst/>
          </a:prstGeom>
          <a:noFill/>
          <a:ln/>
        </p:spPr>
        <p:txBody>
          <a:bodyPr wrap="square" lIns="0" tIns="0" rIns="0" bIns="0" rtlCol="0" anchor="t"/>
          <a:lstStyle/>
          <a:p>
            <a:endParaRPr lang="en-US" dirty="0"/>
          </a:p>
        </p:txBody>
      </p:sp>
      <p:sp>
        <p:nvSpPr>
          <p:cNvPr id="12" name="Text 2"/>
          <p:cNvSpPr/>
          <p:nvPr/>
        </p:nvSpPr>
        <p:spPr>
          <a:xfrm>
            <a:off x="923258" y="1302615"/>
            <a:ext cx="3272537" cy="50276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`flex-start`：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弹性盒子在主轴上靠主轴起点对齐。</a:t>
            </a:r>
            <a:endParaRPr lang="en-US" sz="1178" dirty="0"/>
          </a:p>
        </p:txBody>
      </p:sp>
      <p:sp>
        <p:nvSpPr>
          <p:cNvPr id="13" name="Text 3"/>
          <p:cNvSpPr/>
          <p:nvPr/>
        </p:nvSpPr>
        <p:spPr>
          <a:xfrm>
            <a:off x="923258" y="1851083"/>
            <a:ext cx="3272537" cy="0"/>
          </a:xfrm>
          <a:prstGeom prst="rect">
            <a:avLst/>
          </a:prstGeom>
          <a:noFill/>
          <a:ln/>
        </p:spPr>
        <p:txBody>
          <a:bodyPr wrap="square" lIns="0" tIns="0" rIns="0" bIns="0" rtlCol="0" anchor="t"/>
          <a:lstStyle/>
          <a:p>
            <a:endParaRPr lang="en-US" dirty="0"/>
          </a:p>
        </p:txBody>
      </p:sp>
      <p:sp>
        <p:nvSpPr>
          <p:cNvPr id="14" name="Text 4"/>
          <p:cNvSpPr/>
          <p:nvPr/>
        </p:nvSpPr>
        <p:spPr>
          <a:xfrm>
            <a:off x="4945371" y="1302615"/>
            <a:ext cx="3272537" cy="50276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`flex-end`：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弹性盒子在主轴上靠主轴终点对齐。</a:t>
            </a:r>
            <a:endParaRPr lang="en-US" sz="1178" dirty="0"/>
          </a:p>
        </p:txBody>
      </p:sp>
      <p:sp>
        <p:nvSpPr>
          <p:cNvPr id="15" name="Text 5"/>
          <p:cNvSpPr/>
          <p:nvPr/>
        </p:nvSpPr>
        <p:spPr>
          <a:xfrm>
            <a:off x="4945371" y="1851083"/>
            <a:ext cx="3272537" cy="0"/>
          </a:xfrm>
          <a:prstGeom prst="rect">
            <a:avLst/>
          </a:prstGeom>
          <a:noFill/>
          <a:ln/>
        </p:spPr>
        <p:txBody>
          <a:bodyPr wrap="square" lIns="0" tIns="0" rIns="0" bIns="0" rtlCol="0" anchor="t"/>
          <a:lstStyle/>
          <a:p>
            <a:endParaRPr lang="en-US" dirty="0"/>
          </a:p>
        </p:txBody>
      </p:sp>
      <p:sp>
        <p:nvSpPr>
          <p:cNvPr id="16" name="Text 6"/>
          <p:cNvSpPr/>
          <p:nvPr/>
        </p:nvSpPr>
        <p:spPr>
          <a:xfrm>
            <a:off x="923258" y="2431548"/>
            <a:ext cx="3272537" cy="50276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`center`：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弹性盒子在主轴上居中对齐。</a:t>
            </a:r>
            <a:endParaRPr lang="en-US" sz="1178" dirty="0"/>
          </a:p>
        </p:txBody>
      </p:sp>
      <p:sp>
        <p:nvSpPr>
          <p:cNvPr id="17" name="Text 7"/>
          <p:cNvSpPr/>
          <p:nvPr/>
        </p:nvSpPr>
        <p:spPr>
          <a:xfrm>
            <a:off x="923258" y="2980019"/>
            <a:ext cx="3272537" cy="0"/>
          </a:xfrm>
          <a:prstGeom prst="rect">
            <a:avLst/>
          </a:prstGeom>
          <a:noFill/>
          <a:ln/>
        </p:spPr>
        <p:txBody>
          <a:bodyPr wrap="square" lIns="0" tIns="0" rIns="0" bIns="0" rtlCol="0" anchor="t"/>
          <a:lstStyle/>
          <a:p>
            <a:endParaRPr lang="en-US" dirty="0"/>
          </a:p>
        </p:txBody>
      </p:sp>
      <p:sp>
        <p:nvSpPr>
          <p:cNvPr id="18" name="Text 8"/>
          <p:cNvSpPr/>
          <p:nvPr/>
        </p:nvSpPr>
        <p:spPr>
          <a:xfrm>
            <a:off x="4945371" y="2431548"/>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`space-between`：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弹性盒子在主轴上平均分布，使第一个弹性盒子靠主轴起点，最后一个弹性盒子靠主轴终点，中间的弹性盒子之间平均分布。</a:t>
            </a:r>
            <a:endParaRPr lang="en-US" sz="1178" dirty="0"/>
          </a:p>
        </p:txBody>
      </p:sp>
      <p:sp>
        <p:nvSpPr>
          <p:cNvPr id="19" name="Text 9"/>
          <p:cNvSpPr/>
          <p:nvPr/>
        </p:nvSpPr>
        <p:spPr>
          <a:xfrm>
            <a:off x="4945371" y="3482782"/>
            <a:ext cx="3272537" cy="0"/>
          </a:xfrm>
          <a:prstGeom prst="rect">
            <a:avLst/>
          </a:prstGeom>
          <a:noFill/>
          <a:ln/>
        </p:spPr>
        <p:txBody>
          <a:bodyPr wrap="square" lIns="0" tIns="0" rIns="0" bIns="0" rtlCol="0" anchor="t"/>
          <a:lstStyle/>
          <a:p>
            <a:endParaRPr lang="en-US" dirty="0"/>
          </a:p>
        </p:txBody>
      </p:sp>
      <p:sp>
        <p:nvSpPr>
          <p:cNvPr id="20" name="Text 10"/>
          <p:cNvSpPr/>
          <p:nvPr/>
        </p:nvSpPr>
        <p:spPr>
          <a:xfrm>
            <a:off x="923258" y="4063247"/>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5. `space-evenly`：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弹性盒子在主轴上平均分布，使所有弹性盒子之间和弹性容器之间的空间相等。</a:t>
            </a:r>
            <a:endParaRPr lang="en-US" sz="1178" dirty="0"/>
          </a:p>
        </p:txBody>
      </p:sp>
      <p:sp>
        <p:nvSpPr>
          <p:cNvPr id="21" name="Text 11"/>
          <p:cNvSpPr/>
          <p:nvPr/>
        </p:nvSpPr>
        <p:spPr>
          <a:xfrm>
            <a:off x="923258" y="4863099"/>
            <a:ext cx="3272537" cy="0"/>
          </a:xfrm>
          <a:prstGeom prst="rect">
            <a:avLst/>
          </a:prstGeom>
          <a:noFill/>
          <a:ln/>
        </p:spPr>
        <p:txBody>
          <a:bodyPr wrap="square" lIns="0" tIns="0" rIns="0" bIns="0" rtlCol="0" anchor="t"/>
          <a:lstStyle/>
          <a:p>
            <a:endParaRPr lang="en-US" dirty="0"/>
          </a:p>
        </p:txBody>
      </p:sp>
      <p:sp>
        <p:nvSpPr>
          <p:cNvPr id="22" name="Text 12"/>
          <p:cNvSpPr/>
          <p:nvPr/>
        </p:nvSpPr>
        <p:spPr>
          <a:xfrm>
            <a:off x="4945371" y="4063247"/>
            <a:ext cx="3272537" cy="75414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6. `space-around`：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弹性盒子在主轴上平均分布，使弹性容器两侧和每个弹性盒子之间的空间相等。</a:t>
            </a:r>
            <a:endParaRPr lang="en-US" sz="1178" dirty="0"/>
          </a:p>
        </p:txBody>
      </p:sp>
      <p:sp>
        <p:nvSpPr>
          <p:cNvPr id="23" name="Text 13"/>
          <p:cNvSpPr/>
          <p:nvPr/>
        </p:nvSpPr>
        <p:spPr>
          <a:xfrm>
            <a:off x="4945371" y="4863099"/>
            <a:ext cx="3272537" cy="0"/>
          </a:xfrm>
          <a:prstGeom prst="rect">
            <a:avLst/>
          </a:prstGeom>
          <a:noFill/>
          <a:ln/>
        </p:spPr>
        <p:txBody>
          <a:bodyPr wrap="square" lIns="0" tIns="0" rIns="0" bIns="0" rtlCol="0" anchor="t"/>
          <a:lstStyle/>
          <a:p>
            <a:endParaRPr lang="en-US" dirty="0"/>
          </a:p>
        </p:txBody>
      </p:sp>
      <p:sp>
        <p:nvSpPr>
          <p:cNvPr id="24" name="Text 14"/>
          <p:cNvSpPr/>
          <p:nvPr/>
        </p:nvSpPr>
        <p:spPr>
          <a:xfrm>
            <a:off x="923258" y="5443563"/>
            <a:ext cx="3272537" cy="32679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这些不同的值可以通过设置`justify-content`属性来实现不同的布局效果。以下是一个示例：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.flex-container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display: flex;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justify-content: space-between;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在这个示例中，`.flex-container`是一个弹性容器，通过将`justify-content`属性设置为`space-between`，弹性盒子将在主轴上平均分布，第一个弹性盒子靠主轴起点，最后一个弹性盒子靠主轴终点。</a:t>
            </a:r>
            <a:endParaRPr lang="en-US" sz="1178" dirty="0"/>
          </a:p>
        </p:txBody>
      </p:sp>
      <p:sp>
        <p:nvSpPr>
          <p:cNvPr id="25" name="Text 15"/>
          <p:cNvSpPr/>
          <p:nvPr/>
        </p:nvSpPr>
        <p:spPr>
          <a:xfrm>
            <a:off x="923258" y="8757235"/>
            <a:ext cx="3272537" cy="0"/>
          </a:xfrm>
          <a:prstGeom prst="rect">
            <a:avLst/>
          </a:prstGeom>
          <a:noFill/>
          <a:ln/>
        </p:spPr>
        <p:txBody>
          <a:bodyPr wrap="square" lIns="0" tIns="0" rIns="0" bIns="0" rtlCol="0" anchor="t"/>
          <a:lstStyle/>
          <a:p>
            <a:endParaRPr lang="en-US" dirty="0"/>
          </a:p>
        </p:txBody>
      </p:sp>
      <p:sp>
        <p:nvSpPr>
          <p:cNvPr id="26" name="Text 16"/>
          <p:cNvSpPr/>
          <p:nvPr/>
        </p:nvSpPr>
        <p:spPr>
          <a:xfrm>
            <a:off x="4945371" y="5443563"/>
            <a:ext cx="3272537" cy="50276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Flex布局的`justify-content`属性提供了灵活的对齐方式，可以根据具体的布局需求选择合适的值。</a:t>
            </a:r>
            <a:endParaRPr lang="en-US" sz="1178" dirty="0"/>
          </a:p>
        </p:txBody>
      </p:sp>
      <p:sp>
        <p:nvSpPr>
          <p:cNvPr id="27" name="Text 17"/>
          <p:cNvSpPr/>
          <p:nvPr/>
        </p:nvSpPr>
        <p:spPr>
          <a:xfrm>
            <a:off x="4945371" y="5992032"/>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1165" cy="5141905"/>
          </a:xfrm>
          <a:prstGeom prst="rect">
            <a:avLst/>
          </a:prstGeom>
        </p:spPr>
      </p:pic>
      <p:sp>
        <p:nvSpPr>
          <p:cNvPr id="3" name="Text 0"/>
          <p:cNvSpPr/>
          <p:nvPr/>
        </p:nvSpPr>
        <p:spPr>
          <a:xfrm>
            <a:off x="365646" y="228531"/>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`align-content`是Flex布局中用于控制多行弹性盒子（flex lines）在侧轴上的对齐方式的属性。它只在存在多行弹性盒子时才会生效，当所有弹性盒子在侧轴上的总高度小于弹性容器的高度时，`align-content`不起作用。</a:t>
            </a:r>
            <a:endParaRPr lang="en-US" sz="1631" dirty="0"/>
          </a:p>
        </p:txBody>
      </p:sp>
      <p:sp>
        <p:nvSpPr>
          <p:cNvPr id="4"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5" name="Text 2"/>
          <p:cNvSpPr/>
          <p:nvPr/>
        </p:nvSpPr>
        <p:spPr>
          <a:xfrm>
            <a:off x="365646" y="1439734"/>
            <a:ext cx="8409873" cy="251383"/>
          </a:xfrm>
          <a:prstGeom prst="rect">
            <a:avLst/>
          </a:prstGeom>
          <a:noFill/>
          <a:ln/>
        </p:spPr>
        <p:txBody>
          <a:bodyPr wrap="square" lIns="0" tIns="0" rIns="0" bIns="0" rtlCol="0" anchor="t"/>
          <a:lstStyle/>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`align-content`属性可以接受以下不同的值：</a:t>
            </a:r>
            <a:endParaRPr lang="en-US" sz="1178" dirty="0"/>
          </a:p>
        </p:txBody>
      </p:sp>
      <p:sp>
        <p:nvSpPr>
          <p:cNvPr id="6" name="Text 3"/>
          <p:cNvSpPr/>
          <p:nvPr/>
        </p:nvSpPr>
        <p:spPr>
          <a:xfrm>
            <a:off x="365646" y="1691117"/>
            <a:ext cx="8409873" cy="0"/>
          </a:xfrm>
          <a:prstGeom prst="rect">
            <a:avLst/>
          </a:prstGeom>
          <a:noFill/>
          <a:ln/>
        </p:spPr>
        <p:txBody>
          <a:bodyPr wrap="square" lIns="0" tIns="0" rIns="0" bIns="0" rtlCol="0" anchor="t"/>
          <a:lstStyle/>
          <a:p>
            <a:endParaRPr lang="en-US" dirty="0"/>
          </a:p>
        </p:txBody>
      </p:sp>
      <p:sp>
        <p:nvSpPr>
          <p:cNvPr id="7" name="Text 4"/>
          <p:cNvSpPr/>
          <p:nvPr/>
        </p:nvSpPr>
        <p:spPr>
          <a:xfrm>
            <a:off x="365646" y="1919645"/>
            <a:ext cx="8409873" cy="502763"/>
          </a:xfrm>
          <a:prstGeom prst="rect">
            <a:avLst/>
          </a:prstGeom>
          <a:noFill/>
          <a:ln/>
        </p:spPr>
        <p:txBody>
          <a:bodyPr wrap="square" lIns="0" tIns="0" rIns="0" bIns="0" rtlCol="0" anchor="t"/>
          <a:lstStyle/>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1. `flex-start`：</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   弹性盒子在侧轴上靠侧轴起点对齐。</a:t>
            </a:r>
            <a:endParaRPr lang="en-US" sz="1178" dirty="0"/>
          </a:p>
        </p:txBody>
      </p:sp>
      <p:sp>
        <p:nvSpPr>
          <p:cNvPr id="8" name="Text 5"/>
          <p:cNvSpPr/>
          <p:nvPr/>
        </p:nvSpPr>
        <p:spPr>
          <a:xfrm>
            <a:off x="365646" y="2422408"/>
            <a:ext cx="8409873" cy="0"/>
          </a:xfrm>
          <a:prstGeom prst="rect">
            <a:avLst/>
          </a:prstGeom>
          <a:noFill/>
          <a:ln/>
        </p:spPr>
        <p:txBody>
          <a:bodyPr wrap="square" lIns="0" tIns="0" rIns="0" bIns="0" rtlCol="0" anchor="t"/>
          <a:lstStyle/>
          <a:p>
            <a:endParaRPr lang="en-US" dirty="0"/>
          </a:p>
        </p:txBody>
      </p:sp>
      <p:sp>
        <p:nvSpPr>
          <p:cNvPr id="9" name="Text 6"/>
          <p:cNvSpPr/>
          <p:nvPr/>
        </p:nvSpPr>
        <p:spPr>
          <a:xfrm>
            <a:off x="365646" y="2650937"/>
            <a:ext cx="8409873" cy="502764"/>
          </a:xfrm>
          <a:prstGeom prst="rect">
            <a:avLst/>
          </a:prstGeom>
          <a:noFill/>
          <a:ln/>
        </p:spPr>
        <p:txBody>
          <a:bodyPr wrap="square" lIns="0" tIns="0" rIns="0" bIns="0" rtlCol="0" anchor="t"/>
          <a:lstStyle/>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2. `flex-end`：</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   弹性盒子在侧轴上靠侧轴终点对齐。</a:t>
            </a:r>
            <a:endParaRPr lang="en-US" sz="1178" dirty="0"/>
          </a:p>
        </p:txBody>
      </p:sp>
      <p:sp>
        <p:nvSpPr>
          <p:cNvPr id="10" name="Text 7"/>
          <p:cNvSpPr/>
          <p:nvPr/>
        </p:nvSpPr>
        <p:spPr>
          <a:xfrm>
            <a:off x="365646" y="3153702"/>
            <a:ext cx="8409873" cy="0"/>
          </a:xfrm>
          <a:prstGeom prst="rect">
            <a:avLst/>
          </a:prstGeom>
          <a:noFill/>
          <a:ln/>
        </p:spPr>
        <p:txBody>
          <a:bodyPr wrap="square" lIns="0" tIns="0" rIns="0" bIns="0" rtlCol="0" anchor="t"/>
          <a:lstStyle/>
          <a:p>
            <a:endParaRPr lang="en-US" dirty="0"/>
          </a:p>
        </p:txBody>
      </p:sp>
      <p:sp>
        <p:nvSpPr>
          <p:cNvPr id="11" name="Text 8"/>
          <p:cNvSpPr/>
          <p:nvPr/>
        </p:nvSpPr>
        <p:spPr>
          <a:xfrm>
            <a:off x="365646" y="3382231"/>
            <a:ext cx="8409873" cy="502764"/>
          </a:xfrm>
          <a:prstGeom prst="rect">
            <a:avLst/>
          </a:prstGeom>
          <a:noFill/>
          <a:ln/>
        </p:spPr>
        <p:txBody>
          <a:bodyPr wrap="square" lIns="0" tIns="0" rIns="0" bIns="0" rtlCol="0" anchor="t"/>
          <a:lstStyle/>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3. `center`：</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   弹性盒子在侧轴上居中对齐。</a:t>
            </a:r>
            <a:endParaRPr lang="en-US" sz="1178" dirty="0"/>
          </a:p>
        </p:txBody>
      </p:sp>
      <p:sp>
        <p:nvSpPr>
          <p:cNvPr id="12" name="Text 9"/>
          <p:cNvSpPr/>
          <p:nvPr/>
        </p:nvSpPr>
        <p:spPr>
          <a:xfrm>
            <a:off x="365646" y="3884996"/>
            <a:ext cx="8409873" cy="0"/>
          </a:xfrm>
          <a:prstGeom prst="rect">
            <a:avLst/>
          </a:prstGeom>
          <a:noFill/>
          <a:ln/>
        </p:spPr>
        <p:txBody>
          <a:bodyPr wrap="square" lIns="0" tIns="0" rIns="0" bIns="0" rtlCol="0" anchor="t"/>
          <a:lstStyle/>
          <a:p>
            <a:endParaRPr lang="en-US" dirty="0"/>
          </a:p>
        </p:txBody>
      </p:sp>
      <p:sp>
        <p:nvSpPr>
          <p:cNvPr id="13" name="Text 10"/>
          <p:cNvSpPr/>
          <p:nvPr/>
        </p:nvSpPr>
        <p:spPr>
          <a:xfrm>
            <a:off x="365646" y="4113525"/>
            <a:ext cx="8409873" cy="502764"/>
          </a:xfrm>
          <a:prstGeom prst="rect">
            <a:avLst/>
          </a:prstGeom>
          <a:noFill/>
          <a:ln/>
        </p:spPr>
        <p:txBody>
          <a:bodyPr wrap="square" lIns="0" tIns="0" rIns="0" bIns="0" rtlCol="0" anchor="t"/>
          <a:lstStyle/>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4. `space-between`：</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   弹性盒子在侧轴上平均分布，使第一个弹性盒子靠侧轴起点，最后一个弹性盒子靠侧轴终点，中间的弹性盒子之间平均分布。</a:t>
            </a:r>
            <a:endParaRPr lang="en-US" sz="1178" dirty="0"/>
          </a:p>
        </p:txBody>
      </p:sp>
      <p:sp>
        <p:nvSpPr>
          <p:cNvPr id="14" name="Text 11"/>
          <p:cNvSpPr/>
          <p:nvPr/>
        </p:nvSpPr>
        <p:spPr>
          <a:xfrm>
            <a:off x="365646" y="4616290"/>
            <a:ext cx="8409873" cy="0"/>
          </a:xfrm>
          <a:prstGeom prst="rect">
            <a:avLst/>
          </a:prstGeom>
          <a:noFill/>
          <a:ln/>
        </p:spPr>
        <p:txBody>
          <a:bodyPr wrap="square" lIns="0" tIns="0" rIns="0" bIns="0" rtlCol="0" anchor="t"/>
          <a:lstStyle/>
          <a:p>
            <a:endParaRPr lang="en-US" dirty="0"/>
          </a:p>
        </p:txBody>
      </p:sp>
      <p:sp>
        <p:nvSpPr>
          <p:cNvPr id="15" name="Text 12"/>
          <p:cNvSpPr/>
          <p:nvPr/>
        </p:nvSpPr>
        <p:spPr>
          <a:xfrm>
            <a:off x="365646" y="4844819"/>
            <a:ext cx="8409873" cy="502764"/>
          </a:xfrm>
          <a:prstGeom prst="rect">
            <a:avLst/>
          </a:prstGeom>
          <a:noFill/>
          <a:ln/>
        </p:spPr>
        <p:txBody>
          <a:bodyPr wrap="square" lIns="0" tIns="0" rIns="0" bIns="0" rtlCol="0" anchor="t"/>
          <a:lstStyle/>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5. `space-around`：</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   弹性盒子在侧轴上平均分布，使弹性容器两侧和每个弹性盒子之间的空间相等。</a:t>
            </a:r>
            <a:endParaRPr lang="en-US" sz="1178" dirty="0"/>
          </a:p>
        </p:txBody>
      </p:sp>
      <p:sp>
        <p:nvSpPr>
          <p:cNvPr id="16" name="Text 13"/>
          <p:cNvSpPr/>
          <p:nvPr/>
        </p:nvSpPr>
        <p:spPr>
          <a:xfrm>
            <a:off x="365646" y="5347582"/>
            <a:ext cx="8409873" cy="0"/>
          </a:xfrm>
          <a:prstGeom prst="rect">
            <a:avLst/>
          </a:prstGeom>
          <a:noFill/>
          <a:ln/>
        </p:spPr>
        <p:txBody>
          <a:bodyPr wrap="square" lIns="0" tIns="0" rIns="0" bIns="0" rtlCol="0" anchor="t"/>
          <a:lstStyle/>
          <a:p>
            <a:endParaRPr lang="en-US" dirty="0"/>
          </a:p>
        </p:txBody>
      </p:sp>
      <p:sp>
        <p:nvSpPr>
          <p:cNvPr id="17" name="Text 14"/>
          <p:cNvSpPr/>
          <p:nvPr/>
        </p:nvSpPr>
        <p:spPr>
          <a:xfrm>
            <a:off x="365646" y="5576113"/>
            <a:ext cx="8409873" cy="502763"/>
          </a:xfrm>
          <a:prstGeom prst="rect">
            <a:avLst/>
          </a:prstGeom>
          <a:noFill/>
          <a:ln/>
        </p:spPr>
        <p:txBody>
          <a:bodyPr wrap="square" lIns="0" tIns="0" rIns="0" bIns="0" rtlCol="0" anchor="t"/>
          <a:lstStyle/>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6. `stretch`（默认值）：</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   弹性盒子在侧轴上拉伸以填充弹性容器的高度。</a:t>
            </a:r>
            <a:endParaRPr lang="en-US" sz="1178" dirty="0"/>
          </a:p>
        </p:txBody>
      </p:sp>
      <p:sp>
        <p:nvSpPr>
          <p:cNvPr id="18" name="Text 15"/>
          <p:cNvSpPr/>
          <p:nvPr/>
        </p:nvSpPr>
        <p:spPr>
          <a:xfrm>
            <a:off x="365646" y="6078874"/>
            <a:ext cx="8409873" cy="0"/>
          </a:xfrm>
          <a:prstGeom prst="rect">
            <a:avLst/>
          </a:prstGeom>
          <a:noFill/>
          <a:ln/>
        </p:spPr>
        <p:txBody>
          <a:bodyPr wrap="square" lIns="0" tIns="0" rIns="0" bIns="0" rtlCol="0" anchor="t"/>
          <a:lstStyle/>
          <a:p>
            <a:endParaRPr lang="en-US" dirty="0"/>
          </a:p>
        </p:txBody>
      </p:sp>
      <p:sp>
        <p:nvSpPr>
          <p:cNvPr id="19" name="Text 16"/>
          <p:cNvSpPr/>
          <p:nvPr/>
        </p:nvSpPr>
        <p:spPr>
          <a:xfrm>
            <a:off x="365646" y="6307405"/>
            <a:ext cx="8409873" cy="1508291"/>
          </a:xfrm>
          <a:prstGeom prst="rect">
            <a:avLst/>
          </a:prstGeom>
          <a:noFill/>
          <a:ln/>
        </p:spPr>
        <p:txBody>
          <a:bodyPr wrap="square" lIns="0" tIns="0" rIns="0" bIns="0" rtlCol="0" anchor="t"/>
          <a:lstStyle/>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.flex-container {</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  display: flex;</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  align-content: center;</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a:t>
            </a:r>
            <a:endParaRPr lang="en-US" sz="1178" dirty="0"/>
          </a:p>
        </p:txBody>
      </p:sp>
      <p:sp>
        <p:nvSpPr>
          <p:cNvPr id="20" name="Text 17"/>
          <p:cNvSpPr/>
          <p:nvPr/>
        </p:nvSpPr>
        <p:spPr>
          <a:xfrm>
            <a:off x="365646" y="7815696"/>
            <a:ext cx="8409873" cy="0"/>
          </a:xfrm>
          <a:prstGeom prst="rect">
            <a:avLst/>
          </a:prstGeom>
          <a:noFill/>
          <a:ln/>
        </p:spPr>
        <p:txBody>
          <a:bodyPr wrap="square" lIns="0" tIns="0" rIns="0" bIns="0" rtlCol="0" anchor="t"/>
          <a:lstStyle/>
          <a:p>
            <a:endParaRPr lang="en-US" dirty="0"/>
          </a:p>
        </p:txBody>
      </p:sp>
      <p:sp>
        <p:nvSpPr>
          <p:cNvPr id="21" name="Text 18"/>
          <p:cNvSpPr/>
          <p:nvPr/>
        </p:nvSpPr>
        <p:spPr>
          <a:xfrm>
            <a:off x="365646" y="8044225"/>
            <a:ext cx="8409873" cy="251385"/>
          </a:xfrm>
          <a:prstGeom prst="rect">
            <a:avLst/>
          </a:prstGeom>
          <a:noFill/>
          <a:ln/>
        </p:spPr>
        <p:txBody>
          <a:bodyPr wrap="square" lIns="0" tIns="0" rIns="0" bIns="0" rtlCol="0" anchor="t"/>
          <a:lstStyle/>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在上述示例中，`.flex-container`是一个弹性容器，通过将`align-content`属性设置为`center`，多行弹性盒子在侧轴上居中对齐。</a:t>
            </a:r>
            <a:endParaRPr lang="en-US" sz="1178" dirty="0"/>
          </a:p>
        </p:txBody>
      </p:sp>
      <p:sp>
        <p:nvSpPr>
          <p:cNvPr id="22" name="Text 19"/>
          <p:cNvSpPr/>
          <p:nvPr/>
        </p:nvSpPr>
        <p:spPr>
          <a:xfrm>
            <a:off x="365646" y="8295609"/>
            <a:ext cx="8409873" cy="0"/>
          </a:xfrm>
          <a:prstGeom prst="rect">
            <a:avLst/>
          </a:prstGeom>
          <a:noFill/>
          <a:ln/>
        </p:spPr>
        <p:txBody>
          <a:bodyPr wrap="square" lIns="0" tIns="0" rIns="0" bIns="0" rtlCol="0" anchor="t"/>
          <a:lstStyle/>
          <a:p>
            <a:endParaRPr lang="en-US" dirty="0"/>
          </a:p>
        </p:txBody>
      </p:sp>
      <p:sp>
        <p:nvSpPr>
          <p:cNvPr id="23" name="Text 20"/>
          <p:cNvSpPr/>
          <p:nvPr/>
        </p:nvSpPr>
        <p:spPr>
          <a:xfrm>
            <a:off x="365646" y="8524138"/>
            <a:ext cx="8409873" cy="502763"/>
          </a:xfrm>
          <a:prstGeom prst="rect">
            <a:avLst/>
          </a:prstGeom>
          <a:noFill/>
          <a:ln/>
        </p:spPr>
        <p:txBody>
          <a:bodyPr wrap="square" lIns="0" tIns="0" rIns="0" bIns="0" rtlCol="0" anchor="t"/>
          <a:lstStyle/>
          <a:p>
            <a:pPr>
              <a:lnSpc>
                <a:spcPts val="1994"/>
              </a:lnSpc>
            </a:pPr>
            <a:r>
              <a:rPr lang="en-US" sz="1200" b="1" spc="-35" kern="0" dirty="0">
                <a:solidFill>
                  <a:srgbClr val="6A4C9C"/>
                </a:solidFill>
                <a:latin typeface="HarmonyOS Sans SC" pitchFamily="34" charset="0"/>
                <a:ea typeface="HarmonyOS Sans SC" pitchFamily="34" charset="-122"/>
                <a:cs typeface="HarmonyOS Sans SC" pitchFamily="34" charset="-120"/>
              </a:rPr>
              <a:t>`align-content`属性对于在弹性容器中存在多行弹性盒子时调整它们的对齐方式非常有用。通过设置不同的`align-content`值，可以实现不同的布局效果。</a:t>
            </a:r>
            <a:endParaRPr lang="en-US" sz="1178" dirty="0"/>
          </a:p>
        </p:txBody>
      </p:sp>
      <p:sp>
        <p:nvSpPr>
          <p:cNvPr id="24" name="Text 21"/>
          <p:cNvSpPr/>
          <p:nvPr/>
        </p:nvSpPr>
        <p:spPr>
          <a:xfrm>
            <a:off x="365646" y="9026901"/>
            <a:ext cx="8409873" cy="0"/>
          </a:xfrm>
          <a:prstGeom prst="rect">
            <a:avLst/>
          </a:prstGeom>
          <a:noFill/>
          <a:ln/>
        </p:spPr>
        <p:txBody>
          <a:bodyPr wrap="square" lIns="0" tIns="0" rIns="0" bIns="0" rtlCol="0" anchor="t"/>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184426" y="936969"/>
            <a:ext cx="2439763" cy="6581640"/>
          </a:xfrm>
          <a:prstGeom prst="rect">
            <a:avLst/>
          </a:prstGeom>
        </p:spPr>
      </p:pic>
      <p:pic>
        <p:nvPicPr>
          <p:cNvPr id="3" name="Image 1" descr="preencoded.png">    </p:cNvPr>
          <p:cNvPicPr>
            <a:picLocks noChangeAspect="1"/>
          </p:cNvPicPr>
          <p:nvPr/>
        </p:nvPicPr>
        <p:blipFill>
          <a:blip r:embed="rId2"/>
          <a:stretch>
            <a:fillRect/>
          </a:stretch>
        </p:blipFill>
        <p:spPr>
          <a:xfrm>
            <a:off x="3350664" y="936969"/>
            <a:ext cx="2439763" cy="2559528"/>
          </a:xfrm>
          <a:prstGeom prst="rect">
            <a:avLst/>
          </a:prstGeom>
        </p:spPr>
      </p:pic>
      <p:pic>
        <p:nvPicPr>
          <p:cNvPr id="4" name="Image 2" descr="preencoded.png">    </p:cNvPr>
          <p:cNvPicPr>
            <a:picLocks noChangeAspect="1"/>
          </p:cNvPicPr>
          <p:nvPr/>
        </p:nvPicPr>
        <p:blipFill>
          <a:blip r:embed="rId3"/>
          <a:stretch>
            <a:fillRect/>
          </a:stretch>
        </p:blipFill>
        <p:spPr>
          <a:xfrm>
            <a:off x="516905" y="936969"/>
            <a:ext cx="2439763" cy="4067820"/>
          </a:xfrm>
          <a:prstGeom prst="rect">
            <a:avLst/>
          </a:prstGeom>
        </p:spPr>
      </p:pic>
      <p:sp>
        <p:nvSpPr>
          <p:cNvPr id="5" name="Text 0"/>
          <p:cNvSpPr/>
          <p:nvPr/>
        </p:nvSpPr>
        <p:spPr>
          <a:xfrm>
            <a:off x="365646" y="228529"/>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`align-items`和`align-self`是Flex布局中用于控制弹性盒子在侧轴上的对齐方式的属性。</a:t>
            </a:r>
            <a:endParaRPr lang="en-US" sz="1631" dirty="0"/>
          </a:p>
        </p:txBody>
      </p:sp>
      <p:sp>
        <p:nvSpPr>
          <p:cNvPr id="6"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7" name="Text 2"/>
          <p:cNvSpPr/>
          <p:nvPr/>
        </p:nvSpPr>
        <p:spPr>
          <a:xfrm>
            <a:off x="608317" y="959820"/>
            <a:ext cx="2348350" cy="402211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`align-items`：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`align-items`属性用于设置弹性容器（父元素）中所有弹性盒子（子元素）在侧轴上的对齐方式。它可以接受以下不同的值：</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`flex-start`：弹性盒子在侧轴上靠侧轴起点对齐。</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`flex-end`：弹性盒子在侧轴上靠侧轴终点对齐。</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`center`：弹性盒子在侧轴上居中对齐。</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`baseline`：弹性盒子在侧轴上按照基线对齐。</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 `stretch`：默认值。弹性盒子在侧轴上拉伸以填充弹性容器的高度。</a:t>
            </a:r>
            <a:endParaRPr lang="en-US" sz="1178" dirty="0"/>
          </a:p>
        </p:txBody>
      </p:sp>
      <p:sp>
        <p:nvSpPr>
          <p:cNvPr id="8" name="Text 3"/>
          <p:cNvSpPr/>
          <p:nvPr/>
        </p:nvSpPr>
        <p:spPr>
          <a:xfrm>
            <a:off x="516905" y="5050494"/>
            <a:ext cx="2439763" cy="0"/>
          </a:xfrm>
          <a:prstGeom prst="rect">
            <a:avLst/>
          </a:prstGeom>
          <a:noFill/>
          <a:ln/>
        </p:spPr>
        <p:txBody>
          <a:bodyPr wrap="square" lIns="0" tIns="0" rIns="0" bIns="0" rtlCol="0" anchor="t"/>
          <a:lstStyle/>
          <a:p>
            <a:endParaRPr lang="en-US" dirty="0"/>
          </a:p>
        </p:txBody>
      </p:sp>
      <p:sp>
        <p:nvSpPr>
          <p:cNvPr id="9" name="Text 4"/>
          <p:cNvSpPr/>
          <p:nvPr/>
        </p:nvSpPr>
        <p:spPr>
          <a:xfrm>
            <a:off x="3442078" y="959820"/>
            <a:ext cx="2348350" cy="2513820"/>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```css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.flex-container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display: flex;</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align-items: center;</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在上述示例中，`.flex-container`是一个弹性容器，通过将`align-items`属性设置为`center`，弹性盒子将在侧轴上居中对齐。</a:t>
            </a:r>
            <a:endParaRPr lang="en-US" sz="1178" dirty="0"/>
          </a:p>
        </p:txBody>
      </p:sp>
      <p:sp>
        <p:nvSpPr>
          <p:cNvPr id="10" name="Text 5"/>
          <p:cNvSpPr/>
          <p:nvPr/>
        </p:nvSpPr>
        <p:spPr>
          <a:xfrm>
            <a:off x="3350664" y="3542202"/>
            <a:ext cx="2439763" cy="0"/>
          </a:xfrm>
          <a:prstGeom prst="rect">
            <a:avLst/>
          </a:prstGeom>
          <a:noFill/>
          <a:ln/>
        </p:spPr>
        <p:txBody>
          <a:bodyPr wrap="square" lIns="0" tIns="0" rIns="0" bIns="0" rtlCol="0" anchor="t"/>
          <a:lstStyle/>
          <a:p>
            <a:endParaRPr lang="en-US" dirty="0"/>
          </a:p>
        </p:txBody>
      </p:sp>
      <p:sp>
        <p:nvSpPr>
          <p:cNvPr id="11" name="Text 6"/>
          <p:cNvSpPr/>
          <p:nvPr/>
        </p:nvSpPr>
        <p:spPr>
          <a:xfrm>
            <a:off x="6275840" y="959820"/>
            <a:ext cx="2348350" cy="6535935"/>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`align-self`：</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`align-self`属性用于设置单个弹性盒子（子元素）在侧轴上的对齐方式，它覆盖了弹性容器上的`align-items`属性。可以为每个弹性盒子单独设置对齐方式，而不影响其他弹性盒子。</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`align-self`属性可以接受与`align-items`相同的值：`flex-start`、`flex-end`、`center`、`baseline`和`stretch`。</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```css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.flex-item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align-self: flex-start;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在上述示例中，`.flex-item`是一个弹性盒子，通过将`align-self`属性设置为`flex-start`，该弹性盒子将在侧轴上靠侧轴起点对齐，与其他弹性盒子可能有不同的对齐方式。</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通过使用`align-items`和`align-self`属性，可以在Flex布局中对弹性盒子在侧轴上的对齐方式进行精确控制，以实现所需的布局效果。</a:t>
            </a:r>
            <a:endParaRPr lang="en-US" sz="1178" dirty="0"/>
          </a:p>
        </p:txBody>
      </p:sp>
      <p:sp>
        <p:nvSpPr>
          <p:cNvPr id="12" name="Text 7"/>
          <p:cNvSpPr/>
          <p:nvPr/>
        </p:nvSpPr>
        <p:spPr>
          <a:xfrm>
            <a:off x="6184426" y="7564316"/>
            <a:ext cx="2439763" cy="0"/>
          </a:xfrm>
          <a:prstGeom prst="rect">
            <a:avLst/>
          </a:prstGeom>
          <a:noFill/>
          <a:ln/>
        </p:spPr>
        <p:txBody>
          <a:bodyPr wrap="square" lIns="0" tIns="0" rIns="0" bIns="0" rtlCol="0" anchor="t"/>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187982" y="3427939"/>
            <a:ext cx="639881" cy="639883"/>
          </a:xfrm>
          <a:prstGeom prst="rect">
            <a:avLst/>
          </a:prstGeom>
        </p:spPr>
      </p:pic>
      <p:pic>
        <p:nvPicPr>
          <p:cNvPr id="3" name="Image 1" descr="preencoded.png">    </p:cNvPr>
          <p:cNvPicPr>
            <a:picLocks noChangeAspect="1"/>
          </p:cNvPicPr>
          <p:nvPr/>
        </p:nvPicPr>
        <p:blipFill>
          <a:blip r:embed="rId2"/>
          <a:stretch>
            <a:fillRect/>
          </a:stretch>
        </p:blipFill>
        <p:spPr>
          <a:xfrm>
            <a:off x="1062662" y="3427939"/>
            <a:ext cx="639881" cy="639883"/>
          </a:xfrm>
          <a:prstGeom prst="rect">
            <a:avLst/>
          </a:prstGeom>
        </p:spPr>
      </p:pic>
      <p:pic>
        <p:nvPicPr>
          <p:cNvPr id="4" name="Image 2" descr="preencoded.png">    </p:cNvPr>
          <p:cNvPicPr>
            <a:picLocks noChangeAspect="1"/>
          </p:cNvPicPr>
          <p:nvPr/>
        </p:nvPicPr>
        <p:blipFill>
          <a:blip r:embed="rId3"/>
          <a:stretch>
            <a:fillRect/>
          </a:stretch>
        </p:blipFill>
        <p:spPr>
          <a:xfrm>
            <a:off x="7438622" y="1234057"/>
            <a:ext cx="639881" cy="639879"/>
          </a:xfrm>
          <a:prstGeom prst="rect">
            <a:avLst/>
          </a:prstGeom>
        </p:spPr>
      </p:pic>
      <p:pic>
        <p:nvPicPr>
          <p:cNvPr id="5" name="Image 3" descr="preencoded.png">    </p:cNvPr>
          <p:cNvPicPr>
            <a:picLocks noChangeAspect="1"/>
          </p:cNvPicPr>
          <p:nvPr/>
        </p:nvPicPr>
        <p:blipFill>
          <a:blip r:embed="rId4"/>
          <a:stretch>
            <a:fillRect/>
          </a:stretch>
        </p:blipFill>
        <p:spPr>
          <a:xfrm>
            <a:off x="5313302" y="1234057"/>
            <a:ext cx="639881" cy="639879"/>
          </a:xfrm>
          <a:prstGeom prst="rect">
            <a:avLst/>
          </a:prstGeom>
        </p:spPr>
      </p:pic>
      <p:pic>
        <p:nvPicPr>
          <p:cNvPr id="6" name="Image 4" descr="preencoded.png">    </p:cNvPr>
          <p:cNvPicPr>
            <a:picLocks noChangeAspect="1"/>
          </p:cNvPicPr>
          <p:nvPr/>
        </p:nvPicPr>
        <p:blipFill>
          <a:blip r:embed="rId5"/>
          <a:stretch>
            <a:fillRect/>
          </a:stretch>
        </p:blipFill>
        <p:spPr>
          <a:xfrm>
            <a:off x="3187982" y="1234057"/>
            <a:ext cx="639881" cy="639879"/>
          </a:xfrm>
          <a:prstGeom prst="rect">
            <a:avLst/>
          </a:prstGeom>
        </p:spPr>
      </p:pic>
      <p:pic>
        <p:nvPicPr>
          <p:cNvPr id="7" name="Image 5" descr="preencoded.png">    </p:cNvPr>
          <p:cNvPicPr>
            <a:picLocks noChangeAspect="1"/>
          </p:cNvPicPr>
          <p:nvPr/>
        </p:nvPicPr>
        <p:blipFill>
          <a:blip r:embed="rId6"/>
          <a:stretch>
            <a:fillRect/>
          </a:stretch>
        </p:blipFill>
        <p:spPr>
          <a:xfrm>
            <a:off x="1062662" y="1234057"/>
            <a:ext cx="639881" cy="639879"/>
          </a:xfrm>
          <a:prstGeom prst="rect">
            <a:avLst/>
          </a:prstGeom>
        </p:spPr>
      </p:pic>
      <p:sp>
        <p:nvSpPr>
          <p:cNvPr id="8"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`flex-direction`是Flex布局中用于定义弹性容器中弹性盒子（子元素）在主轴上的排列方向的属性。它可以接受以下不同的值：</a:t>
            </a:r>
            <a:endParaRPr lang="en-US" sz="1631" dirty="0"/>
          </a:p>
        </p:txBody>
      </p:sp>
      <p:sp>
        <p:nvSpPr>
          <p:cNvPr id="9"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0" name="Text 2"/>
          <p:cNvSpPr/>
          <p:nvPr/>
        </p:nvSpPr>
        <p:spPr>
          <a:xfrm>
            <a:off x="502765" y="1965351"/>
            <a:ext cx="1759674" cy="1005529"/>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`row`（默认值）：</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弹性盒子按照主轴的方向水平排列。主轴起点在左端，终点在右端。</a:t>
            </a:r>
            <a:endParaRPr lang="en-US" sz="1178" dirty="0"/>
          </a:p>
        </p:txBody>
      </p:sp>
      <p:sp>
        <p:nvSpPr>
          <p:cNvPr id="11" name="Text 3"/>
          <p:cNvSpPr/>
          <p:nvPr/>
        </p:nvSpPr>
        <p:spPr>
          <a:xfrm>
            <a:off x="502765" y="3062293"/>
            <a:ext cx="1759674" cy="0"/>
          </a:xfrm>
          <a:prstGeom prst="rect">
            <a:avLst/>
          </a:prstGeom>
          <a:noFill/>
          <a:ln/>
        </p:spPr>
        <p:txBody>
          <a:bodyPr wrap="square" lIns="0" tIns="0" rIns="0" bIns="0" rtlCol="0" anchor="t"/>
          <a:lstStyle/>
          <a:p>
            <a:endParaRPr lang="en-US" dirty="0"/>
          </a:p>
        </p:txBody>
      </p:sp>
      <p:sp>
        <p:nvSpPr>
          <p:cNvPr id="12" name="Text 4"/>
          <p:cNvSpPr/>
          <p:nvPr/>
        </p:nvSpPr>
        <p:spPr>
          <a:xfrm>
            <a:off x="2628086" y="1965351"/>
            <a:ext cx="1759674" cy="1005529"/>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`row-reverse`：</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弹性盒子按照主轴的方向水平反向排列。主轴起点在右端，终点在左端。</a:t>
            </a:r>
            <a:endParaRPr lang="en-US" sz="1178" dirty="0"/>
          </a:p>
        </p:txBody>
      </p:sp>
      <p:sp>
        <p:nvSpPr>
          <p:cNvPr id="13" name="Text 5"/>
          <p:cNvSpPr/>
          <p:nvPr/>
        </p:nvSpPr>
        <p:spPr>
          <a:xfrm>
            <a:off x="2628086" y="3062293"/>
            <a:ext cx="1759674" cy="0"/>
          </a:xfrm>
          <a:prstGeom prst="rect">
            <a:avLst/>
          </a:prstGeom>
          <a:noFill/>
          <a:ln/>
        </p:spPr>
        <p:txBody>
          <a:bodyPr wrap="square" lIns="0" tIns="0" rIns="0" bIns="0" rtlCol="0" anchor="t"/>
          <a:lstStyle/>
          <a:p>
            <a:endParaRPr lang="en-US" dirty="0"/>
          </a:p>
        </p:txBody>
      </p:sp>
      <p:sp>
        <p:nvSpPr>
          <p:cNvPr id="14" name="Text 6"/>
          <p:cNvSpPr/>
          <p:nvPr/>
        </p:nvSpPr>
        <p:spPr>
          <a:xfrm>
            <a:off x="4753406" y="1965351"/>
            <a:ext cx="1759674" cy="1005529"/>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`column`：</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弹性盒子按照主轴的方向垂直排列。主轴起点在上端，终点在下端。</a:t>
            </a:r>
            <a:endParaRPr lang="en-US" sz="1178" dirty="0"/>
          </a:p>
        </p:txBody>
      </p:sp>
      <p:sp>
        <p:nvSpPr>
          <p:cNvPr id="15" name="Text 7"/>
          <p:cNvSpPr/>
          <p:nvPr/>
        </p:nvSpPr>
        <p:spPr>
          <a:xfrm>
            <a:off x="4753406" y="3062293"/>
            <a:ext cx="1759674" cy="0"/>
          </a:xfrm>
          <a:prstGeom prst="rect">
            <a:avLst/>
          </a:prstGeom>
          <a:noFill/>
          <a:ln/>
        </p:spPr>
        <p:txBody>
          <a:bodyPr wrap="square" lIns="0" tIns="0" rIns="0" bIns="0" rtlCol="0" anchor="t"/>
          <a:lstStyle/>
          <a:p>
            <a:endParaRPr lang="en-US" dirty="0"/>
          </a:p>
        </p:txBody>
      </p:sp>
      <p:sp>
        <p:nvSpPr>
          <p:cNvPr id="16" name="Text 8"/>
          <p:cNvSpPr/>
          <p:nvPr/>
        </p:nvSpPr>
        <p:spPr>
          <a:xfrm>
            <a:off x="6878726" y="1965351"/>
            <a:ext cx="1759674" cy="1005529"/>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`column-reverse`：</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弹性盒子按照主轴的方向垂直反向排列。主轴起点在下端，终点在上端。</a:t>
            </a:r>
            <a:endParaRPr lang="en-US" sz="1178" dirty="0"/>
          </a:p>
        </p:txBody>
      </p:sp>
      <p:sp>
        <p:nvSpPr>
          <p:cNvPr id="17" name="Text 9"/>
          <p:cNvSpPr/>
          <p:nvPr/>
        </p:nvSpPr>
        <p:spPr>
          <a:xfrm>
            <a:off x="6878726" y="3062293"/>
            <a:ext cx="1759674" cy="0"/>
          </a:xfrm>
          <a:prstGeom prst="rect">
            <a:avLst/>
          </a:prstGeom>
          <a:noFill/>
          <a:ln/>
        </p:spPr>
        <p:txBody>
          <a:bodyPr wrap="square" lIns="0" tIns="0" rIns="0" bIns="0" rtlCol="0" anchor="t"/>
          <a:lstStyle/>
          <a:p>
            <a:endParaRPr lang="en-US" dirty="0"/>
          </a:p>
        </p:txBody>
      </p:sp>
      <p:sp>
        <p:nvSpPr>
          <p:cNvPr id="18" name="Text 10"/>
          <p:cNvSpPr/>
          <p:nvPr/>
        </p:nvSpPr>
        <p:spPr>
          <a:xfrm>
            <a:off x="502765" y="4159231"/>
            <a:ext cx="1759674" cy="4273497"/>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这些不同的值可以通过设置`flex-direction`属性来实现不同的弹性布局效果。以下是示例：</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.flex-container {</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display: flex;</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flex-direction: row-reverse;</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在上述示例中，`.flex-container`是一个弹性容器，通过将`flex-direction`属性设置为`row-reverse`，弹性盒子将按照主轴的方向水平反向排列。</a:t>
            </a:r>
            <a:endParaRPr lang="en-US" sz="1178" dirty="0"/>
          </a:p>
        </p:txBody>
      </p:sp>
      <p:sp>
        <p:nvSpPr>
          <p:cNvPr id="19" name="Text 11"/>
          <p:cNvSpPr/>
          <p:nvPr/>
        </p:nvSpPr>
        <p:spPr>
          <a:xfrm>
            <a:off x="502765" y="8524136"/>
            <a:ext cx="1759674" cy="0"/>
          </a:xfrm>
          <a:prstGeom prst="rect">
            <a:avLst/>
          </a:prstGeom>
          <a:noFill/>
          <a:ln/>
        </p:spPr>
        <p:txBody>
          <a:bodyPr wrap="square" lIns="0" tIns="0" rIns="0" bIns="0" rtlCol="0" anchor="t"/>
          <a:lstStyle/>
          <a:p>
            <a:endParaRPr lang="en-US" dirty="0"/>
          </a:p>
        </p:txBody>
      </p:sp>
      <p:sp>
        <p:nvSpPr>
          <p:cNvPr id="20" name="Text 12"/>
          <p:cNvSpPr/>
          <p:nvPr/>
        </p:nvSpPr>
        <p:spPr>
          <a:xfrm>
            <a:off x="2628086" y="4159231"/>
            <a:ext cx="1759674" cy="1256910"/>
          </a:xfrm>
          <a:prstGeom prst="rect">
            <a:avLst/>
          </a:prstGeom>
          <a:noFill/>
          <a:ln/>
        </p:spPr>
        <p:txBody>
          <a:bodyPr wrap="square" lIns="0" tIns="0" rIns="0" bIns="0" rtlCol="0" anchor="t"/>
          <a:lstStyle/>
          <a:p>
            <a:pPr algn="ct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通过调整`flex-direction`属性，可以在Flex布局中改变弹性盒子的排列方向，从而实现水平或垂直方向上的不同布局。</a:t>
            </a:r>
            <a:endParaRPr lang="en-US" sz="1178" dirty="0"/>
          </a:p>
        </p:txBody>
      </p:sp>
      <p:sp>
        <p:nvSpPr>
          <p:cNvPr id="21" name="Text 13"/>
          <p:cNvSpPr/>
          <p:nvPr/>
        </p:nvSpPr>
        <p:spPr>
          <a:xfrm>
            <a:off x="2628086" y="5507553"/>
            <a:ext cx="1759674" cy="0"/>
          </a:xfrm>
          <a:prstGeom prst="rect">
            <a:avLst/>
          </a:prstGeom>
          <a:noFill/>
          <a:ln/>
        </p:spPr>
        <p:txBody>
          <a:bodyPr wrap="square" lIns="0" tIns="0" rIns="0" bIns="0" rtlCol="0" anchor="t"/>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5539545"/>
            <a:ext cx="3656466" cy="3414226"/>
          </a:xfrm>
          <a:prstGeom prst="rect">
            <a:avLst/>
          </a:prstGeom>
        </p:spPr>
      </p:pic>
      <p:pic>
        <p:nvPicPr>
          <p:cNvPr id="3" name="Image 1" descr="preencoded.png">    </p:cNvPr>
          <p:cNvPicPr>
            <a:picLocks noChangeAspect="1"/>
          </p:cNvPicPr>
          <p:nvPr/>
        </p:nvPicPr>
        <p:blipFill>
          <a:blip r:embed="rId2"/>
          <a:stretch>
            <a:fillRect/>
          </a:stretch>
        </p:blipFill>
        <p:spPr>
          <a:xfrm>
            <a:off x="4753406" y="1142646"/>
            <a:ext cx="3656466" cy="4168370"/>
          </a:xfrm>
          <a:prstGeom prst="rect">
            <a:avLst/>
          </a:prstGeom>
        </p:spPr>
      </p:pic>
      <p:pic>
        <p:nvPicPr>
          <p:cNvPr id="4" name="Image 2" descr="preencoded.png">    </p:cNvPr>
          <p:cNvPicPr>
            <a:picLocks noChangeAspect="1"/>
          </p:cNvPicPr>
          <p:nvPr/>
        </p:nvPicPr>
        <p:blipFill>
          <a:blip r:embed="rId3"/>
          <a:stretch>
            <a:fillRect/>
          </a:stretch>
        </p:blipFill>
        <p:spPr>
          <a:xfrm>
            <a:off x="731295" y="1142646"/>
            <a:ext cx="3656466" cy="4168370"/>
          </a:xfrm>
          <a:prstGeom prst="rect">
            <a:avLst/>
          </a:prstGeom>
        </p:spPr>
      </p:pic>
      <p:sp>
        <p:nvSpPr>
          <p:cNvPr id="5"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`flex`属性是Flex布局中用于设置弹性盒子（flex items）的伸缩性的属性。它是`flex-grow`、`flex-shrink`和`flex-basis`属性的缩写形式。</a:t>
            </a:r>
            <a:endParaRPr lang="en-US" sz="1631" dirty="0"/>
          </a:p>
        </p:txBody>
      </p:sp>
      <p:sp>
        <p:nvSpPr>
          <p:cNvPr id="6"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7" name="Text 2"/>
          <p:cNvSpPr/>
          <p:nvPr/>
        </p:nvSpPr>
        <p:spPr>
          <a:xfrm>
            <a:off x="923258" y="1302615"/>
            <a:ext cx="3272537" cy="100552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`flex`属性的语法如下：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flex: &lt;flex-grow&gt; &lt;flex-shrink&gt; &lt;flex-basis&gt;;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8" name="Text 3"/>
          <p:cNvSpPr/>
          <p:nvPr/>
        </p:nvSpPr>
        <p:spPr>
          <a:xfrm>
            <a:off x="923258" y="2353853"/>
            <a:ext cx="3272537" cy="0"/>
          </a:xfrm>
          <a:prstGeom prst="rect">
            <a:avLst/>
          </a:prstGeom>
          <a:noFill/>
          <a:ln/>
        </p:spPr>
        <p:txBody>
          <a:bodyPr wrap="square" lIns="0" tIns="0" rIns="0" bIns="0" rtlCol="0" anchor="t"/>
          <a:lstStyle/>
          <a:p>
            <a:endParaRPr lang="en-US" dirty="0"/>
          </a:p>
        </p:txBody>
      </p:sp>
      <p:sp>
        <p:nvSpPr>
          <p:cNvPr id="9" name="Text 4"/>
          <p:cNvSpPr/>
          <p:nvPr/>
        </p:nvSpPr>
        <p:spPr>
          <a:xfrm>
            <a:off x="4945371" y="1302615"/>
            <a:ext cx="3272537" cy="377073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flex-grow&gt;`：指定弹性盒子的放大比例。默认值为0，表示弹性盒子不会被放大。如果所有弹性盒子都设置为相同的`flex-grow`值，它们会等分剩余的可用空间。如果一个弹性盒子的`flex-grow`值是其他弹性盒子的两倍，它会获得的空间是其他弹性盒子的两倍。</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flex-shrink&gt;`：指定弹性盒子的缩小比例。默认值为1，表示弹性盒子可以缩小。如果空间不足，弹性盒子的缩小比例决定了它们缩小的程度。如果一个弹性盒子的`flex-shrink`值是其他弹性盒子的两倍，它会缩小的更多。</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`&lt;flex-basis&gt;`：指定弹性盒子的基准值。默认值为`auto`，表示弹性盒子将根据其内容的大小来决定其基准宽度或高度。可以设置为具体的长度值（像素、百分比等）。</a:t>
            </a:r>
            <a:endParaRPr lang="en-US" sz="1178" dirty="0"/>
          </a:p>
        </p:txBody>
      </p:sp>
      <p:sp>
        <p:nvSpPr>
          <p:cNvPr id="10" name="Text 5"/>
          <p:cNvSpPr/>
          <p:nvPr/>
        </p:nvSpPr>
        <p:spPr>
          <a:xfrm>
            <a:off x="4945371" y="5119051"/>
            <a:ext cx="3272537" cy="0"/>
          </a:xfrm>
          <a:prstGeom prst="rect">
            <a:avLst/>
          </a:prstGeom>
          <a:noFill/>
          <a:ln/>
        </p:spPr>
        <p:txBody>
          <a:bodyPr wrap="square" lIns="0" tIns="0" rIns="0" bIns="0" rtlCol="0" anchor="t"/>
          <a:lstStyle/>
          <a:p>
            <a:endParaRPr lang="en-US" dirty="0"/>
          </a:p>
        </p:txBody>
      </p:sp>
      <p:sp>
        <p:nvSpPr>
          <p:cNvPr id="11" name="Text 6"/>
          <p:cNvSpPr/>
          <p:nvPr/>
        </p:nvSpPr>
        <p:spPr>
          <a:xfrm>
            <a:off x="923258" y="5699518"/>
            <a:ext cx="3272537" cy="30165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.flex-item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flex: 1 0 200px;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在上述示例中，`.flex-item`是一个弹性盒子，通过设置`flex`属性为`1 0 200px`，它的`flex-grow`为1（可以根据可用空间放大），`flex-shrink`为0（不会缩小），`flex-basis`为200px（基准宽度为200px）。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通过调整`flex`属性的值，可以控制弹性盒子在Flex布局中的伸缩性，从而实现灵活的布局效果。</a:t>
            </a:r>
            <a:endParaRPr lang="en-US" sz="1178" dirty="0"/>
          </a:p>
        </p:txBody>
      </p:sp>
      <p:sp>
        <p:nvSpPr>
          <p:cNvPr id="12" name="Text 7"/>
          <p:cNvSpPr/>
          <p:nvPr/>
        </p:nvSpPr>
        <p:spPr>
          <a:xfrm>
            <a:off x="923258" y="8761805"/>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502765" y="5256170"/>
            <a:ext cx="1759674" cy="2056762"/>
          </a:xfrm>
          <a:prstGeom prst="rect">
            <a:avLst/>
          </a:prstGeom>
        </p:spPr>
      </p:pic>
      <p:pic>
        <p:nvPicPr>
          <p:cNvPr id="3" name="Image 1" descr="preencoded.png">    </p:cNvPr>
          <p:cNvPicPr>
            <a:picLocks noChangeAspect="1"/>
          </p:cNvPicPr>
          <p:nvPr/>
        </p:nvPicPr>
        <p:blipFill>
          <a:blip r:embed="rId2"/>
          <a:stretch>
            <a:fillRect/>
          </a:stretch>
        </p:blipFill>
        <p:spPr>
          <a:xfrm>
            <a:off x="6878726" y="1531145"/>
            <a:ext cx="1759674" cy="3313672"/>
          </a:xfrm>
          <a:prstGeom prst="rect">
            <a:avLst/>
          </a:prstGeom>
        </p:spPr>
      </p:pic>
      <p:pic>
        <p:nvPicPr>
          <p:cNvPr id="4" name="Image 2" descr="preencoded.png">    </p:cNvPr>
          <p:cNvPicPr>
            <a:picLocks noChangeAspect="1"/>
          </p:cNvPicPr>
          <p:nvPr/>
        </p:nvPicPr>
        <p:blipFill>
          <a:blip r:embed="rId3"/>
          <a:stretch>
            <a:fillRect/>
          </a:stretch>
        </p:blipFill>
        <p:spPr>
          <a:xfrm>
            <a:off x="4753406" y="1531145"/>
            <a:ext cx="1759674" cy="1553999"/>
          </a:xfrm>
          <a:prstGeom prst="rect">
            <a:avLst/>
          </a:prstGeom>
        </p:spPr>
      </p:pic>
      <p:pic>
        <p:nvPicPr>
          <p:cNvPr id="5" name="Image 3" descr="preencoded.png">    </p:cNvPr>
          <p:cNvPicPr>
            <a:picLocks noChangeAspect="1"/>
          </p:cNvPicPr>
          <p:nvPr/>
        </p:nvPicPr>
        <p:blipFill>
          <a:blip r:embed="rId4"/>
          <a:stretch>
            <a:fillRect/>
          </a:stretch>
        </p:blipFill>
        <p:spPr>
          <a:xfrm>
            <a:off x="2628086" y="1531145"/>
            <a:ext cx="1759674" cy="1553999"/>
          </a:xfrm>
          <a:prstGeom prst="rect">
            <a:avLst/>
          </a:prstGeom>
        </p:spPr>
      </p:pic>
      <p:pic>
        <p:nvPicPr>
          <p:cNvPr id="6" name="Image 4" descr="preencoded.png">    </p:cNvPr>
          <p:cNvPicPr>
            <a:picLocks noChangeAspect="1"/>
          </p:cNvPicPr>
          <p:nvPr/>
        </p:nvPicPr>
        <p:blipFill>
          <a:blip r:embed="rId5"/>
          <a:stretch>
            <a:fillRect/>
          </a:stretch>
        </p:blipFill>
        <p:spPr>
          <a:xfrm>
            <a:off x="502765" y="1531145"/>
            <a:ext cx="1759674" cy="1805381"/>
          </a:xfrm>
          <a:prstGeom prst="rect">
            <a:avLst/>
          </a:prstGeom>
        </p:spPr>
      </p:pic>
      <p:sp>
        <p:nvSpPr>
          <p:cNvPr id="7" name="Text 0"/>
          <p:cNvSpPr/>
          <p:nvPr/>
        </p:nvSpPr>
        <p:spPr>
          <a:xfrm>
            <a:off x="365646" y="228531"/>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`flex-wrap`是Flex布局中用于控制弹性盒子（flex items）是否换行的属性。它决定了当弹性容器（flex container）中的弹性盒子在主轴方向上无法完全容纳时，是否允许弹性盒子换行显示。</a:t>
            </a:r>
            <a:endParaRPr lang="en-US" sz="1631" dirty="0"/>
          </a:p>
        </p:txBody>
      </p:sp>
      <p:sp>
        <p:nvSpPr>
          <p:cNvPr id="8"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9" name="Text 2"/>
          <p:cNvSpPr/>
          <p:nvPr/>
        </p:nvSpPr>
        <p:spPr>
          <a:xfrm>
            <a:off x="594176" y="1553999"/>
            <a:ext cx="1668264" cy="175967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`flex-wrap`属性可以接受以下不同的值：</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1. `nowrap`（默认值）：</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弹性盒子不换行，弹性盒子会尽量在一行上放置。</a:t>
            </a:r>
            <a:endParaRPr lang="en-US" sz="1178" dirty="0"/>
          </a:p>
        </p:txBody>
      </p:sp>
      <p:sp>
        <p:nvSpPr>
          <p:cNvPr id="10" name="Text 3"/>
          <p:cNvSpPr/>
          <p:nvPr/>
        </p:nvSpPr>
        <p:spPr>
          <a:xfrm>
            <a:off x="502765" y="3382233"/>
            <a:ext cx="1759674" cy="0"/>
          </a:xfrm>
          <a:prstGeom prst="rect">
            <a:avLst/>
          </a:prstGeom>
          <a:noFill/>
          <a:ln/>
        </p:spPr>
        <p:txBody>
          <a:bodyPr wrap="square" lIns="0" tIns="0" rIns="0" bIns="0" rtlCol="0" anchor="t"/>
          <a:lstStyle/>
          <a:p>
            <a:endParaRPr lang="en-US" dirty="0"/>
          </a:p>
        </p:txBody>
      </p:sp>
      <p:sp>
        <p:nvSpPr>
          <p:cNvPr id="11" name="Text 4"/>
          <p:cNvSpPr/>
          <p:nvPr/>
        </p:nvSpPr>
        <p:spPr>
          <a:xfrm>
            <a:off x="2719498" y="1553999"/>
            <a:ext cx="1668262" cy="150829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2. `wrap`：</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弹性盒子换行，如果在弹性容器的一行上无法容纳所有的弹性盒子，它们将从下一行开始继续排列。</a:t>
            </a:r>
            <a:endParaRPr lang="en-US" sz="1178" dirty="0"/>
          </a:p>
        </p:txBody>
      </p:sp>
      <p:sp>
        <p:nvSpPr>
          <p:cNvPr id="12" name="Text 5"/>
          <p:cNvSpPr/>
          <p:nvPr/>
        </p:nvSpPr>
        <p:spPr>
          <a:xfrm>
            <a:off x="2628086" y="3130848"/>
            <a:ext cx="1759674" cy="0"/>
          </a:xfrm>
          <a:prstGeom prst="rect">
            <a:avLst/>
          </a:prstGeom>
          <a:noFill/>
          <a:ln/>
        </p:spPr>
        <p:txBody>
          <a:bodyPr wrap="square" lIns="0" tIns="0" rIns="0" bIns="0" rtlCol="0" anchor="t"/>
          <a:lstStyle/>
          <a:p>
            <a:endParaRPr lang="en-US" dirty="0"/>
          </a:p>
        </p:txBody>
      </p:sp>
      <p:sp>
        <p:nvSpPr>
          <p:cNvPr id="13" name="Text 6"/>
          <p:cNvSpPr/>
          <p:nvPr/>
        </p:nvSpPr>
        <p:spPr>
          <a:xfrm>
            <a:off x="4844818" y="1553999"/>
            <a:ext cx="1668262" cy="1508291"/>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3. `wrap-reverse`：</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弹性盒子换行，但是排列顺序与正常的换行方向相反。即从最后一行开始排列，直到第一行。</a:t>
            </a:r>
            <a:endParaRPr lang="en-US" sz="1178" dirty="0"/>
          </a:p>
        </p:txBody>
      </p:sp>
      <p:sp>
        <p:nvSpPr>
          <p:cNvPr id="14" name="Text 7"/>
          <p:cNvSpPr/>
          <p:nvPr/>
        </p:nvSpPr>
        <p:spPr>
          <a:xfrm>
            <a:off x="4753406" y="3130848"/>
            <a:ext cx="1759674" cy="0"/>
          </a:xfrm>
          <a:prstGeom prst="rect">
            <a:avLst/>
          </a:prstGeom>
          <a:noFill/>
          <a:ln/>
        </p:spPr>
        <p:txBody>
          <a:bodyPr wrap="square" lIns="0" tIns="0" rIns="0" bIns="0" rtlCol="0" anchor="t"/>
          <a:lstStyle/>
          <a:p>
            <a:endParaRPr lang="en-US" dirty="0"/>
          </a:p>
        </p:txBody>
      </p:sp>
      <p:sp>
        <p:nvSpPr>
          <p:cNvPr id="15" name="Text 8"/>
          <p:cNvSpPr/>
          <p:nvPr/>
        </p:nvSpPr>
        <p:spPr>
          <a:xfrm>
            <a:off x="6970138" y="1553999"/>
            <a:ext cx="1668262" cy="3267964"/>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```css</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.flex-container {</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display: flex;</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  flex-wrap: wrap;</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在上述示例中，`.flex-container`是一个弹性容器，通过将`flex-wrap`属性设置为`wrap`，当弹性盒子在主轴方向上无法完全容纳时，它们会换行显示。</a:t>
            </a:r>
            <a:endParaRPr lang="en-US" sz="1178" dirty="0"/>
          </a:p>
        </p:txBody>
      </p:sp>
      <p:sp>
        <p:nvSpPr>
          <p:cNvPr id="16" name="Text 9"/>
          <p:cNvSpPr/>
          <p:nvPr/>
        </p:nvSpPr>
        <p:spPr>
          <a:xfrm>
            <a:off x="6878726" y="4890525"/>
            <a:ext cx="1759674" cy="0"/>
          </a:xfrm>
          <a:prstGeom prst="rect">
            <a:avLst/>
          </a:prstGeom>
          <a:noFill/>
          <a:ln/>
        </p:spPr>
        <p:txBody>
          <a:bodyPr wrap="square" lIns="0" tIns="0" rIns="0" bIns="0" rtlCol="0" anchor="t"/>
          <a:lstStyle/>
          <a:p>
            <a:endParaRPr lang="en-US" dirty="0"/>
          </a:p>
        </p:txBody>
      </p:sp>
      <p:sp>
        <p:nvSpPr>
          <p:cNvPr id="17" name="Text 10"/>
          <p:cNvSpPr/>
          <p:nvPr/>
        </p:nvSpPr>
        <p:spPr>
          <a:xfrm>
            <a:off x="594176" y="5279024"/>
            <a:ext cx="1668264" cy="2011058"/>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`flex-wrap`属性对于创建响应式布局和处理多个弹性盒子时非常有用。通过调整`flex-wrap`属性的值，可以控制弹性盒子在主轴方向上的换行行为，以适应不同的布局需求。</a:t>
            </a:r>
            <a:endParaRPr lang="en-US" sz="1178" dirty="0"/>
          </a:p>
        </p:txBody>
      </p:sp>
      <p:sp>
        <p:nvSpPr>
          <p:cNvPr id="18" name="Text 11"/>
          <p:cNvSpPr/>
          <p:nvPr/>
        </p:nvSpPr>
        <p:spPr>
          <a:xfrm>
            <a:off x="502765" y="7358639"/>
            <a:ext cx="1759674" cy="0"/>
          </a:xfrm>
          <a:prstGeom prst="rect">
            <a:avLst/>
          </a:prstGeom>
          <a:noFill/>
          <a:ln/>
        </p:spPr>
        <p:txBody>
          <a:bodyPr wrap="square" lIns="0" tIns="0" rIns="0" bIns="0" rtlCol="0" anchor="t"/>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2023-08-09T06:40:39Z</dcterms:created>
  <dcterms:modified xsi:type="dcterms:W3CDTF">2023-08-09T06:40:39Z</dcterms:modified>
</cp:coreProperties>
</file>