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slideLayout" Target="../slideLayouts/slideLayout1.xml"/><Relationship Id="rId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slideLayout" Target="../slideLayouts/slideLayout1.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5" Type="http://schemas.openxmlformats.org/officeDocument/2006/relationships/hyperlink" Target="https://www.example.com" TargetMode="External"/><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slideLayout" Target="../slideLayouts/slideLayout1.xml"/><Relationship Id="rId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5" Type="http://schemas.openxmlformats.org/officeDocument/2006/relationships/hyperlink" Target="https://www.example.com" TargetMode="External"/><Relationship Id="rId6" Type="http://schemas.openxmlformats.org/officeDocument/2006/relationships/hyperlink" Target="https://www.example.com&quot; target=&quot;_blank" TargetMode="External"/><Relationship Id="rId7" Type="http://schemas.openxmlformats.org/officeDocument/2006/relationships/hyperlink" Target="#section1" TargetMode="External"/><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8" Type="http://schemas.openxmlformats.org/officeDocument/2006/relationships/slideLayout" Target="../slideLayouts/slideLayout1.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6" Type="http://schemas.openxmlformats.org/officeDocument/2006/relationships/hyperlink" Target="#" TargetMode="External"/><Relationship Id="rId7" Type="http://schemas.openxmlformats.org/officeDocument/2006/relationships/hyperlink" Target="#" TargetMode="External"/><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8" Type="http://schemas.openxmlformats.org/officeDocument/2006/relationships/slideLayout" Target="../slideLayouts/slideLayout1.xml"/><Relationship Id="rId9"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slideLayout" Target="../slideLayouts/slideLayout1.xml"/><Relationship Id="rId6"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image" Target="../media/image-25-6.png"/><Relationship Id="rId7" Type="http://schemas.openxmlformats.org/officeDocument/2006/relationships/image" Target="../media/image-25-7.png"/><Relationship Id="rId8" Type="http://schemas.openxmlformats.org/officeDocument/2006/relationships/image" Target="../media/image-25-8.png"/><Relationship Id="rId9" Type="http://schemas.openxmlformats.org/officeDocument/2006/relationships/slideLayout" Target="../slideLayouts/slideLayout1.xml"/><Relationship Id="rId10"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image" Target="../media/image-6-10.png"/><Relationship Id="rId11" Type="http://schemas.openxmlformats.org/officeDocument/2006/relationships/image" Target="../media/image-6-11.png"/><Relationship Id="rId12" Type="http://schemas.openxmlformats.org/officeDocument/2006/relationships/image" Target="../media/image-6-12.png"/><Relationship Id="rId13" Type="http://schemas.openxmlformats.org/officeDocument/2006/relationships/image" Target="../media/image-6-13.png"/><Relationship Id="rId14" Type="http://schemas.openxmlformats.org/officeDocument/2006/relationships/slideLayout" Target="../slideLayouts/slideLayout1.xml"/><Relationship Id="rId1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image" Target="../media/image-7-10.png"/><Relationship Id="rId11" Type="http://schemas.openxmlformats.org/officeDocument/2006/relationships/image" Target="../media/image-7-11.png"/><Relationship Id="rId12" Type="http://schemas.openxmlformats.org/officeDocument/2006/relationships/image" Target="../media/image-7-12.png"/><Relationship Id="rId13" Type="http://schemas.openxmlformats.org/officeDocument/2006/relationships/image" Target="../media/image-7-13.png"/><Relationship Id="rId14" Type="http://schemas.openxmlformats.org/officeDocument/2006/relationships/image" Target="../media/image-7-14.png"/><Relationship Id="rId15" Type="http://schemas.openxmlformats.org/officeDocument/2006/relationships/image" Target="../media/image-7-15.png"/><Relationship Id="rId16" Type="http://schemas.openxmlformats.org/officeDocument/2006/relationships/image" Target="../media/image-7-16.png"/><Relationship Id="rId17" Type="http://schemas.openxmlformats.org/officeDocument/2006/relationships/image" Target="../media/image-7-17.png"/><Relationship Id="rId18" Type="http://schemas.openxmlformats.org/officeDocument/2006/relationships/image" Target="../media/image-7-18.png"/><Relationship Id="rId19" Type="http://schemas.openxmlformats.org/officeDocument/2006/relationships/image" Target="../media/image-7-19.png"/><Relationship Id="rId20" Type="http://schemas.openxmlformats.org/officeDocument/2006/relationships/image" Target="../media/image-7-20.png"/><Relationship Id="rId21" Type="http://schemas.openxmlformats.org/officeDocument/2006/relationships/slideLayout" Target="../slideLayouts/slideLayout1.xml"/><Relationship Id="rId2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725982"/>
            <a:ext cx="3656466" cy="1654550"/>
          </a:xfrm>
          <a:prstGeom prst="rect">
            <a:avLst/>
          </a:prstGeom>
        </p:spPr>
      </p:pic>
      <p:pic>
        <p:nvPicPr>
          <p:cNvPr id="3" name="Image 1" descr="preencoded.png">    </p:cNvPr>
          <p:cNvPicPr>
            <a:picLocks noChangeAspect="1"/>
          </p:cNvPicPr>
          <p:nvPr/>
        </p:nvPicPr>
        <p:blipFill>
          <a:blip r:embed="rId2"/>
          <a:stretch>
            <a:fillRect/>
          </a:stretch>
        </p:blipFill>
        <p:spPr>
          <a:xfrm>
            <a:off x="731295" y="4725982"/>
            <a:ext cx="3656466" cy="1654550"/>
          </a:xfrm>
          <a:prstGeom prst="rect">
            <a:avLst/>
          </a:prstGeom>
        </p:spPr>
      </p:pic>
      <p:pic>
        <p:nvPicPr>
          <p:cNvPr id="4" name="Image 2" descr="preencoded.png">    </p:cNvPr>
          <p:cNvPicPr>
            <a:picLocks noChangeAspect="1"/>
          </p:cNvPicPr>
          <p:nvPr/>
        </p:nvPicPr>
        <p:blipFill>
          <a:blip r:embed="rId3"/>
          <a:stretch>
            <a:fillRect/>
          </a:stretch>
        </p:blipFill>
        <p:spPr>
          <a:xfrm>
            <a:off x="4753406" y="2842902"/>
            <a:ext cx="3656466" cy="1654551"/>
          </a:xfrm>
          <a:prstGeom prst="rect">
            <a:avLst/>
          </a:prstGeom>
        </p:spPr>
      </p:pic>
      <p:pic>
        <p:nvPicPr>
          <p:cNvPr id="5" name="Image 3" descr="preencoded.png">    </p:cNvPr>
          <p:cNvPicPr>
            <a:picLocks noChangeAspect="1"/>
          </p:cNvPicPr>
          <p:nvPr/>
        </p:nvPicPr>
        <p:blipFill>
          <a:blip r:embed="rId4"/>
          <a:stretch>
            <a:fillRect/>
          </a:stretch>
        </p:blipFill>
        <p:spPr>
          <a:xfrm>
            <a:off x="731295" y="2842902"/>
            <a:ext cx="3656466" cy="1654551"/>
          </a:xfrm>
          <a:prstGeom prst="rect">
            <a:avLst/>
          </a:prstGeom>
        </p:spPr>
      </p:pic>
      <p:pic>
        <p:nvPicPr>
          <p:cNvPr id="6" name="Image 4" descr="preencoded.png">    </p:cNvPr>
          <p:cNvPicPr>
            <a:picLocks noChangeAspect="1"/>
          </p:cNvPicPr>
          <p:nvPr/>
        </p:nvPicPr>
        <p:blipFill>
          <a:blip r:embed="rId5"/>
          <a:stretch>
            <a:fillRect/>
          </a:stretch>
        </p:blipFill>
        <p:spPr>
          <a:xfrm>
            <a:off x="4753406" y="845558"/>
            <a:ext cx="3656466" cy="1768815"/>
          </a:xfrm>
          <a:prstGeom prst="rect">
            <a:avLst/>
          </a:prstGeom>
        </p:spPr>
      </p:pic>
      <p:pic>
        <p:nvPicPr>
          <p:cNvPr id="7" name="Image 5" descr="preencoded.png">    </p:cNvPr>
          <p:cNvPicPr>
            <a:picLocks noChangeAspect="1"/>
          </p:cNvPicPr>
          <p:nvPr/>
        </p:nvPicPr>
        <p:blipFill>
          <a:blip r:embed="rId6"/>
          <a:stretch>
            <a:fillRect/>
          </a:stretch>
        </p:blipFill>
        <p:spPr>
          <a:xfrm>
            <a:off x="731295" y="845558"/>
            <a:ext cx="3656466" cy="1768815"/>
          </a:xfrm>
          <a:prstGeom prst="rect">
            <a:avLst/>
          </a:prstGeom>
        </p:spPr>
      </p:pic>
      <p:sp>
        <p:nvSpPr>
          <p:cNvPr id="8"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要在 Windows 上安装 Visual Studio Code（VSCode）</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28"/>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打开你的网页浏览器，前往 VSCode 官方网站：https://code.visualstudio.com/。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a:t>
            </a:r>
            <a:endParaRPr lang="en-US" sz="1178" dirty="0"/>
          </a:p>
        </p:txBody>
      </p:sp>
      <p:sp>
        <p:nvSpPr>
          <p:cNvPr id="11" name="Text 3"/>
          <p:cNvSpPr/>
          <p:nvPr/>
        </p:nvSpPr>
        <p:spPr>
          <a:xfrm>
            <a:off x="923258" y="1805380"/>
            <a:ext cx="3272537" cy="617029"/>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在官网的下载页面上，你会看到针对不同操作系统的下载链接。点击 Windows 下的下载链接，将会自动下载安装程序（`.exe` 文件）。</a:t>
            </a:r>
            <a:endParaRPr lang="en-US" sz="997" dirty="0"/>
          </a:p>
        </p:txBody>
      </p:sp>
      <p:sp>
        <p:nvSpPr>
          <p:cNvPr id="12" name="Text 4"/>
          <p:cNvSpPr/>
          <p:nvPr/>
        </p:nvSpPr>
        <p:spPr>
          <a:xfrm>
            <a:off x="4945371" y="1005528"/>
            <a:ext cx="3272537" cy="25138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下载完成后，双击运行下载的安装程序。</a:t>
            </a:r>
            <a:endParaRPr lang="en-US" sz="1178" dirty="0"/>
          </a:p>
        </p:txBody>
      </p:sp>
      <p:sp>
        <p:nvSpPr>
          <p:cNvPr id="13" name="Text 5"/>
          <p:cNvSpPr/>
          <p:nvPr/>
        </p:nvSpPr>
        <p:spPr>
          <a:xfrm>
            <a:off x="4945371" y="1302616"/>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002873"/>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接下来，你将会看到 Visual Studio Code 安装向导的欢迎页面。点击 "下一步" 继续安装。</a:t>
            </a:r>
            <a:endParaRPr lang="en-US" sz="1178" dirty="0"/>
          </a:p>
        </p:txBody>
      </p:sp>
      <p:sp>
        <p:nvSpPr>
          <p:cNvPr id="15" name="Text 7"/>
          <p:cNvSpPr/>
          <p:nvPr/>
        </p:nvSpPr>
        <p:spPr>
          <a:xfrm>
            <a:off x="923258" y="3551342"/>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002873"/>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在选择开始菜单文件夹页面，你可以选择是否将 VSCode 添加到开始菜单中。默认情况下，它将会添加一个名为 "Visual Studio Code" 的文件夹。如果你不想要添加到开始菜单，请取消选择 "添加到开始菜单" 选项。然后点击 "下一步"。</a:t>
            </a:r>
            <a:endParaRPr lang="en-US" sz="1178" dirty="0"/>
          </a:p>
        </p:txBody>
      </p:sp>
      <p:sp>
        <p:nvSpPr>
          <p:cNvPr id="17" name="Text 9"/>
          <p:cNvSpPr/>
          <p:nvPr/>
        </p:nvSpPr>
        <p:spPr>
          <a:xfrm>
            <a:off x="4945371" y="4305488"/>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4885952"/>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在选择附加任务页面，你可以选择是否创建桌面图标和快捷方式。根据个人喜好进行选择，并点击 "下一步"。</a:t>
            </a:r>
            <a:endParaRPr lang="en-US" sz="1178" dirty="0"/>
          </a:p>
        </p:txBody>
      </p:sp>
      <p:sp>
        <p:nvSpPr>
          <p:cNvPr id="19" name="Text 11"/>
          <p:cNvSpPr/>
          <p:nvPr/>
        </p:nvSpPr>
        <p:spPr>
          <a:xfrm>
            <a:off x="923258" y="5685804"/>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488595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点击 "完成" 完成安装过程。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现在，你已经成功安装了 Visual Studio Code。你可以在开始菜单中找到它，或者在桌面上找到快捷方式来启动它。启动 VSCode 后，你可以开始编写和调试代码了。</a:t>
            </a:r>
            <a:endParaRPr lang="en-US" sz="1178" dirty="0"/>
          </a:p>
        </p:txBody>
      </p:sp>
      <p:sp>
        <p:nvSpPr>
          <p:cNvPr id="21" name="Text 13"/>
          <p:cNvSpPr/>
          <p:nvPr/>
        </p:nvSpPr>
        <p:spPr>
          <a:xfrm>
            <a:off x="4945371" y="618856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936969"/>
            <a:ext cx="1759674" cy="799852"/>
          </a:xfrm>
          <a:prstGeom prst="rect">
            <a:avLst/>
          </a:prstGeom>
        </p:spPr>
      </p:pic>
      <p:pic>
        <p:nvPicPr>
          <p:cNvPr id="3" name="Image 1" descr="preencoded.png">    </p:cNvPr>
          <p:cNvPicPr>
            <a:picLocks noChangeAspect="1"/>
          </p:cNvPicPr>
          <p:nvPr/>
        </p:nvPicPr>
        <p:blipFill>
          <a:blip r:embed="rId2"/>
          <a:stretch>
            <a:fillRect/>
          </a:stretch>
        </p:blipFill>
        <p:spPr>
          <a:xfrm>
            <a:off x="4753406" y="936969"/>
            <a:ext cx="1759674" cy="4067820"/>
          </a:xfrm>
          <a:prstGeom prst="rect">
            <a:avLst/>
          </a:prstGeom>
        </p:spPr>
      </p:pic>
      <p:pic>
        <p:nvPicPr>
          <p:cNvPr id="4" name="Image 2" descr="preencoded.png">    </p:cNvPr>
          <p:cNvPicPr>
            <a:picLocks noChangeAspect="1"/>
          </p:cNvPicPr>
          <p:nvPr/>
        </p:nvPicPr>
        <p:blipFill>
          <a:blip r:embed="rId3"/>
          <a:stretch>
            <a:fillRect/>
          </a:stretch>
        </p:blipFill>
        <p:spPr>
          <a:xfrm>
            <a:off x="2628086" y="936969"/>
            <a:ext cx="1759674" cy="4067820"/>
          </a:xfrm>
          <a:prstGeom prst="rect">
            <a:avLst/>
          </a:prstGeom>
        </p:spPr>
      </p:pic>
      <p:pic>
        <p:nvPicPr>
          <p:cNvPr id="5" name="Image 3" descr="preencoded.png">    </p:cNvPr>
          <p:cNvPicPr>
            <a:picLocks noChangeAspect="1"/>
          </p:cNvPicPr>
          <p:nvPr/>
        </p:nvPicPr>
        <p:blipFill>
          <a:blip r:embed="rId4"/>
          <a:stretch>
            <a:fillRect/>
          </a:stretch>
        </p:blipFill>
        <p:spPr>
          <a:xfrm>
            <a:off x="502765" y="936969"/>
            <a:ext cx="1759674" cy="2559528"/>
          </a:xfrm>
          <a:prstGeom prst="rect">
            <a:avLst/>
          </a:prstGeom>
        </p:spPr>
      </p:pic>
      <p:sp>
        <p:nvSpPr>
          <p:cNvPr id="6"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HTML 中，换行和水平线是用于控制文本布局和视觉分隔的标签。</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959818"/>
            <a:ext cx="1668264"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换行：在 HTML 中，普通的回车换行并不能在页面中产生可见的换行效果。HTML 解释器会忽略多个连续的空格或回车，将它们视为单个空格。这是因为 HTML 将空白字符视为单个空格来处理，以保持文本在渲染时的一致性。</a:t>
            </a:r>
            <a:endParaRPr lang="en-US" sz="1178" dirty="0"/>
          </a:p>
        </p:txBody>
      </p:sp>
      <p:sp>
        <p:nvSpPr>
          <p:cNvPr id="9" name="Text 3"/>
          <p:cNvSpPr/>
          <p:nvPr/>
        </p:nvSpPr>
        <p:spPr>
          <a:xfrm>
            <a:off x="502765" y="3542202"/>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959818"/>
            <a:ext cx="1668262"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水平线标签（Horizontal Rule）：水平线标签用于在页面中创建一条水平分隔线，用于视觉上分隔内容。在 HTML 中，使用 `&lt;hr&gt;` 标签可以插入一条水平线。例如：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段落1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段落2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上述代码将在段落1和段落2之间插入一条水平线。</a:t>
            </a:r>
            <a:endParaRPr lang="en-US" sz="1178" dirty="0"/>
          </a:p>
        </p:txBody>
      </p:sp>
      <p:sp>
        <p:nvSpPr>
          <p:cNvPr id="11" name="Text 5"/>
          <p:cNvSpPr/>
          <p:nvPr/>
        </p:nvSpPr>
        <p:spPr>
          <a:xfrm>
            <a:off x="2628086" y="5050494"/>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959818"/>
            <a:ext cx="1668262"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`&lt;br&gt;` 标签：为了在 HTML 中实现换行效果，可以使用 `&lt;br&gt;` 标签。`&lt;br&gt;` 标签表示换行，用于在文本中创建强制换行的效果。它是一个单标签，不需要闭合。例如：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第一行&lt;br&gt;第二行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上述代码中，`&lt;br&gt;` 标签被插入在 `&lt;p&gt;` 元素的文本内容中，以在 "第一行" 和 "第二行" 之间产生一个换行效果。</a:t>
            </a:r>
            <a:endParaRPr lang="en-US" sz="1178" dirty="0"/>
          </a:p>
        </p:txBody>
      </p:sp>
      <p:sp>
        <p:nvSpPr>
          <p:cNvPr id="13" name="Text 7"/>
          <p:cNvSpPr/>
          <p:nvPr/>
        </p:nvSpPr>
        <p:spPr>
          <a:xfrm>
            <a:off x="4753406" y="5050494"/>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959818"/>
            <a:ext cx="1668262" cy="75414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`&lt;br&gt;` 的英文全称是 "Line Break"，表示换行。</a:t>
            </a:r>
            <a:endParaRPr lang="en-US" sz="1178" dirty="0"/>
          </a:p>
        </p:txBody>
      </p:sp>
      <p:sp>
        <p:nvSpPr>
          <p:cNvPr id="15" name="Text 9"/>
          <p:cNvSpPr/>
          <p:nvPr/>
        </p:nvSpPr>
        <p:spPr>
          <a:xfrm>
            <a:off x="6878726" y="1782526"/>
            <a:ext cx="1759674"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`&lt;hr&gt;` 的英文全称是 "Horizontal Rule"，表示水平线。</a:t>
            </a:r>
            <a:endParaRPr lang="en-US" sz="997"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325473"/>
            <a:ext cx="3459931" cy="2308140"/>
          </a:xfrm>
          <a:prstGeom prst="rect">
            <a:avLst/>
          </a:prstGeom>
        </p:spPr>
      </p:pic>
      <p:pic>
        <p:nvPicPr>
          <p:cNvPr id="3" name="Image 1" descr="preencoded.png">    </p:cNvPr>
          <p:cNvPicPr>
            <a:picLocks noChangeAspect="1"/>
          </p:cNvPicPr>
          <p:nvPr/>
        </p:nvPicPr>
        <p:blipFill>
          <a:blip r:embed="rId2"/>
          <a:stretch>
            <a:fillRect/>
          </a:stretch>
        </p:blipFill>
        <p:spPr>
          <a:xfrm>
            <a:off x="715298" y="1325473"/>
            <a:ext cx="3459931" cy="2559525"/>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HTML 中，某些标签会自动导致换行，而其他标签则不会。</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348318"/>
            <a:ext cx="3368520"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以下是一些常见的会导致换行的标签：</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`&lt;p&gt;`：`&lt;p&gt;` 标签用于定义段落，每个段落通常会自动换行。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`&lt;br&gt;`：`&lt;br&gt;` 标签用于显式插入换行符，它会在当前位置插入一个换行符，并使后续内容另起一行。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`&lt;div&gt;`：`&lt;div&gt;` 标签用于定义文档中的一个分隔块，通常会自动换行。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`&lt;h1&gt;` 到 `&lt;h6&gt;`：标题标签通常会独占一行，每个标题标签都会自动换行。</a:t>
            </a:r>
            <a:endParaRPr lang="en-US" sz="1178" dirty="0"/>
          </a:p>
        </p:txBody>
      </p:sp>
      <p:sp>
        <p:nvSpPr>
          <p:cNvPr id="7" name="Text 3"/>
          <p:cNvSpPr/>
          <p:nvPr/>
        </p:nvSpPr>
        <p:spPr>
          <a:xfrm>
            <a:off x="715298" y="3930702"/>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348318"/>
            <a:ext cx="3368520" cy="226244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以下是一些不会导致换行的标签：</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`&lt;span&gt;`：`&lt;span&gt;` 标签是一个行内元素，它不会独占一行，而是在行内显示。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`&lt;strong&gt;` 和 `&lt;b&gt;`：这些标签用于强调文本的重要性或加粗文本，但它们通常不会导致换行。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`&lt;em&gt;` 和 `&lt;i&gt;`：这些标签用于强调文本或斜体文本，它们通常也不会导致换行。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`&lt;a&gt;`：`&lt;a&gt;` 标签用于创建链接，它不会自动换行。</a:t>
            </a:r>
            <a:endParaRPr lang="en-US" sz="1178" dirty="0"/>
          </a:p>
        </p:txBody>
      </p:sp>
      <p:sp>
        <p:nvSpPr>
          <p:cNvPr id="9" name="Text 5"/>
          <p:cNvSpPr/>
          <p:nvPr/>
        </p:nvSpPr>
        <p:spPr>
          <a:xfrm>
            <a:off x="4965938" y="3679321"/>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314632"/>
            <a:ext cx="3656466" cy="1654546"/>
          </a:xfrm>
          <a:prstGeom prst="rect">
            <a:avLst/>
          </a:prstGeom>
        </p:spPr>
      </p:pic>
      <p:pic>
        <p:nvPicPr>
          <p:cNvPr id="3" name="Image 1" descr="preencoded.png">    </p:cNvPr>
          <p:cNvPicPr>
            <a:picLocks noChangeAspect="1"/>
          </p:cNvPicPr>
          <p:nvPr/>
        </p:nvPicPr>
        <p:blipFill>
          <a:blip r:embed="rId2"/>
          <a:stretch>
            <a:fillRect/>
          </a:stretch>
        </p:blipFill>
        <p:spPr>
          <a:xfrm>
            <a:off x="4753406" y="2431546"/>
            <a:ext cx="3656466" cy="1654553"/>
          </a:xfrm>
          <a:prstGeom prst="rect">
            <a:avLst/>
          </a:prstGeom>
        </p:spPr>
      </p:pic>
      <p:pic>
        <p:nvPicPr>
          <p:cNvPr id="4" name="Image 2" descr="preencoded.png">    </p:cNvPr>
          <p:cNvPicPr>
            <a:picLocks noChangeAspect="1"/>
          </p:cNvPicPr>
          <p:nvPr/>
        </p:nvPicPr>
        <p:blipFill>
          <a:blip r:embed="rId3"/>
          <a:stretch>
            <a:fillRect/>
          </a:stretch>
        </p:blipFill>
        <p:spPr>
          <a:xfrm>
            <a:off x="731295" y="2431546"/>
            <a:ext cx="3656466" cy="1654553"/>
          </a:xfrm>
          <a:prstGeom prst="rect">
            <a:avLst/>
          </a:prstGeom>
        </p:spPr>
      </p:pic>
      <p:pic>
        <p:nvPicPr>
          <p:cNvPr id="5" name="Image 3" descr="preencoded.png">    </p:cNvPr>
          <p:cNvPicPr>
            <a:picLocks noChangeAspect="1"/>
          </p:cNvPicPr>
          <p:nvPr/>
        </p:nvPicPr>
        <p:blipFill>
          <a:blip r:embed="rId4"/>
          <a:stretch>
            <a:fillRect/>
          </a:stretch>
        </p:blipFill>
        <p:spPr>
          <a:xfrm>
            <a:off x="4753406" y="548465"/>
            <a:ext cx="3656466" cy="1654553"/>
          </a:xfrm>
          <a:prstGeom prst="rect">
            <a:avLst/>
          </a:prstGeom>
        </p:spPr>
      </p:pic>
      <p:pic>
        <p:nvPicPr>
          <p:cNvPr id="6" name="Image 4" descr="preencoded.png">    </p:cNvPr>
          <p:cNvPicPr>
            <a:picLocks noChangeAspect="1"/>
          </p:cNvPicPr>
          <p:nvPr/>
        </p:nvPicPr>
        <p:blipFill>
          <a:blip r:embed="rId5"/>
          <a:stretch>
            <a:fillRect/>
          </a:stretch>
        </p:blipFill>
        <p:spPr>
          <a:xfrm>
            <a:off x="731295" y="548465"/>
            <a:ext cx="3656466" cy="1654553"/>
          </a:xfrm>
          <a:prstGeom prst="rect">
            <a:avLst/>
          </a:prstGeom>
        </p:spPr>
      </p:pic>
      <p:sp>
        <p:nvSpPr>
          <p:cNvPr id="7" name="Text 0"/>
          <p:cNvSpPr/>
          <p:nvPr/>
        </p:nvSpPr>
        <p:spPr>
          <a:xfrm>
            <a:off x="365646" y="228527"/>
            <a:ext cx="8409873" cy="0"/>
          </a:xfrm>
          <a:prstGeom prst="rect">
            <a:avLst/>
          </a:prstGeom>
          <a:noFill/>
          <a:ln/>
        </p:spPr>
        <p:txBody>
          <a:bodyPr wrap="square" lIns="0" tIns="0" rIns="0" bIns="0" rtlCol="0" anchor="t"/>
          <a:lstStyle/>
          <a:p>
            <a:endParaRPr lang="en-US" dirty="0"/>
          </a:p>
        </p:txBody>
      </p:sp>
      <p:sp>
        <p:nvSpPr>
          <p:cNvPr id="8" name="Text 1"/>
          <p:cNvSpPr/>
          <p:nvPr/>
        </p:nvSpPr>
        <p:spPr>
          <a:xfrm>
            <a:off x="365646" y="274230"/>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708442"/>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`&lt;strong&gt;` 和 `&lt;b&gt;`、`&lt;em&gt;` 和 `&lt;i&gt;`、`&lt;ins&gt;` 和 `&lt;u&gt;`、`&lt;del&gt;` 和 `&lt;s&gt;` 这些标签的效果在视觉上是相似的，但它们在语义上有一些差别。</a:t>
            </a:r>
            <a:endParaRPr lang="en-US" sz="1178" dirty="0"/>
          </a:p>
        </p:txBody>
      </p:sp>
      <p:sp>
        <p:nvSpPr>
          <p:cNvPr id="10" name="Text 3"/>
          <p:cNvSpPr/>
          <p:nvPr/>
        </p:nvSpPr>
        <p:spPr>
          <a:xfrm>
            <a:off x="923258" y="1508291"/>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70844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`&lt;strong&gt;` 和 `&lt;b&gt;`：在视觉上，两者都用于加粗文本。然而，它们在语义上有所不同。`&lt;strong&gt;` 表示强调的重要内容，是一种更加强调的语义标记，而 `&lt;b&gt;` 则仅仅表示文本的粗体展示。建议在需要强调重要性的场景中使用 `&lt;strong&gt;`。</a:t>
            </a:r>
            <a:endParaRPr lang="en-US" sz="1178" dirty="0"/>
          </a:p>
        </p:txBody>
      </p:sp>
      <p:sp>
        <p:nvSpPr>
          <p:cNvPr id="12" name="Text 5"/>
          <p:cNvSpPr/>
          <p:nvPr/>
        </p:nvSpPr>
        <p:spPr>
          <a:xfrm>
            <a:off x="4945371" y="2011057"/>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591515"/>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`&lt;em&gt;` 和 `&lt;i&gt;`：在视觉上，两者都用于斜体文本。`&lt;em&gt;` 表示强调文本的语义重点，而 `&lt;i&gt;` 则仅仅表示文本的斜体展示。通常情况下，应该优先使用 `&lt;em&gt;` 来表示强调内容的语义。</a:t>
            </a:r>
            <a:endParaRPr lang="en-US" sz="1178" dirty="0"/>
          </a:p>
        </p:txBody>
      </p:sp>
      <p:sp>
        <p:nvSpPr>
          <p:cNvPr id="14" name="Text 7"/>
          <p:cNvSpPr/>
          <p:nvPr/>
        </p:nvSpPr>
        <p:spPr>
          <a:xfrm>
            <a:off x="923258" y="3642753"/>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5915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`&lt;ins&gt;` 和 `&lt;u&gt;`：在视觉上，两者都用于给文本添加下划线。`&lt;ins&gt;` 表示插入的文本，通常用于显示新添加或更新的内容。`&lt;u&gt;` 用于给文本添加下划线，但它没有特定的语义含义。在大多数情况下，最好使用 `&lt;ins&gt;` 来表示插入的文本。</a:t>
            </a:r>
            <a:endParaRPr lang="en-US" sz="1178" dirty="0"/>
          </a:p>
        </p:txBody>
      </p:sp>
      <p:sp>
        <p:nvSpPr>
          <p:cNvPr id="16" name="Text 9"/>
          <p:cNvSpPr/>
          <p:nvPr/>
        </p:nvSpPr>
        <p:spPr>
          <a:xfrm>
            <a:off x="4945371" y="3894130"/>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4474601"/>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`&lt;del&gt;` 和 `&lt;s&gt;`：在视觉上，两者都用于给文本添加删除线。`&lt;del&gt;` 表示删除的文本，通常用于显示已删除或不再有效的内容。`&lt;s&gt;` 表示删除线文本，但它没有特定的语义含义。在大多数情况下，最好使用 `&lt;del&gt;` 来表示删除的文本。</a:t>
            </a:r>
            <a:endParaRPr lang="en-US" sz="1178" dirty="0"/>
          </a:p>
        </p:txBody>
      </p:sp>
      <p:sp>
        <p:nvSpPr>
          <p:cNvPr id="18" name="Text 11"/>
          <p:cNvSpPr/>
          <p:nvPr/>
        </p:nvSpPr>
        <p:spPr>
          <a:xfrm>
            <a:off x="923258" y="577721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985550"/>
            <a:ext cx="3656466" cy="3916989"/>
          </a:xfrm>
          <a:prstGeom prst="rect">
            <a:avLst/>
          </a:prstGeom>
        </p:spPr>
      </p:pic>
      <p:pic>
        <p:nvPicPr>
          <p:cNvPr id="3" name="Image 1" descr="preencoded.png">    </p:cNvPr>
          <p:cNvPicPr>
            <a:picLocks noChangeAspect="1"/>
          </p:cNvPicPr>
          <p:nvPr/>
        </p:nvPicPr>
        <p:blipFill>
          <a:blip r:embed="rId2"/>
          <a:stretch>
            <a:fillRect/>
          </a:stretch>
        </p:blipFill>
        <p:spPr>
          <a:xfrm>
            <a:off x="731295" y="3985550"/>
            <a:ext cx="3656466" cy="3916989"/>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2911464"/>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2911464"/>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相对路径和绝对路径是在文件系统中用于定位文件或目录的两种不同的方式。</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6"/>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相对路径：相对路径是相对于当前文件所在位置的路径。在相对路径中，常用的符号有 `./` 和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`./`：表示当前目录。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`../`：表示上一级目录。</a:t>
            </a:r>
            <a:endParaRPr lang="en-US" sz="1178" dirty="0"/>
          </a:p>
        </p:txBody>
      </p:sp>
      <p:sp>
        <p:nvSpPr>
          <p:cNvPr id="9" name="Text 3"/>
          <p:cNvSpPr/>
          <p:nvPr/>
        </p:nvSpPr>
        <p:spPr>
          <a:xfrm>
            <a:off x="923258" y="205676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6"/>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例如，如果当前 HTML 文件位于 `C:\web\pages\index.html`，而图片文件 `image.jpg` 位于同一目录下的 `C:\web\pages\images\`，则可以使用相对路径来调用图片：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&lt;img src="./images/image.jpg" alt="My Image"&gt;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 表示当前目录，`images/image.jpg` 是相对于当前目录的路径，用于定位图片文件。</a:t>
            </a:r>
            <a:endParaRPr lang="en-US" sz="1178" dirty="0"/>
          </a:p>
        </p:txBody>
      </p:sp>
      <p:sp>
        <p:nvSpPr>
          <p:cNvPr id="11" name="Text 5"/>
          <p:cNvSpPr/>
          <p:nvPr/>
        </p:nvSpPr>
        <p:spPr>
          <a:xfrm>
            <a:off x="4945371" y="3565056"/>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145519"/>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绝对路径：绝对路径是从文件系统的根目录开始的完整路径。在不同的操作系统中，文件路径的表示方式可能有所不同。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 Windows 系统中，绝对路径使用反斜杠 `\` 表示路径分隔符。例如，`C:\web\pages\images\image.jpg` 表示图片的绝对路径。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&lt;img src="C:\web\pages\images\image.jpg" alt="My Image"&gt;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6956425"/>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145519"/>
            <a:ext cx="3272537" cy="35193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在类 Unix 或 Linux 系统中，绝对路径使用正斜杠 `/` 表示路径分隔符。例如，`/home/user/web/pages/images/image.jpg` 表示图片的绝对路径。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&lt;img src="/home/user/web/pages/images/image.jpg" alt="My Image"&gt;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请注意，绝对路径会指定完整的文件路径，而相对路径则是相对于当前文件所在位置的路径。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根据具体情况选择使用相对路径还是绝对路径，通常相对路径更加灵活，因为它可以相对于当前文件的位置进行定位。</a:t>
            </a:r>
            <a:endParaRPr lang="en-US" sz="1178" dirty="0"/>
          </a:p>
        </p:txBody>
      </p:sp>
      <p:sp>
        <p:nvSpPr>
          <p:cNvPr id="15" name="Text 9"/>
          <p:cNvSpPr/>
          <p:nvPr/>
        </p:nvSpPr>
        <p:spPr>
          <a:xfrm>
            <a:off x="4945371" y="771057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936969"/>
            <a:ext cx="1759674" cy="3313672"/>
          </a:xfrm>
          <a:prstGeom prst="rect">
            <a:avLst/>
          </a:prstGeom>
        </p:spPr>
      </p:pic>
      <p:pic>
        <p:nvPicPr>
          <p:cNvPr id="3" name="Image 1" descr="preencoded.png">    </p:cNvPr>
          <p:cNvPicPr>
            <a:picLocks noChangeAspect="1"/>
          </p:cNvPicPr>
          <p:nvPr/>
        </p:nvPicPr>
        <p:blipFill>
          <a:blip r:embed="rId2"/>
          <a:stretch>
            <a:fillRect/>
          </a:stretch>
        </p:blipFill>
        <p:spPr>
          <a:xfrm>
            <a:off x="4753406" y="936969"/>
            <a:ext cx="1759674" cy="3565050"/>
          </a:xfrm>
          <a:prstGeom prst="rect">
            <a:avLst/>
          </a:prstGeom>
        </p:spPr>
      </p:pic>
      <p:pic>
        <p:nvPicPr>
          <p:cNvPr id="4" name="Image 2" descr="preencoded.png">    </p:cNvPr>
          <p:cNvPicPr>
            <a:picLocks noChangeAspect="1"/>
          </p:cNvPicPr>
          <p:nvPr/>
        </p:nvPicPr>
        <p:blipFill>
          <a:blip r:embed="rId3"/>
          <a:stretch>
            <a:fillRect/>
          </a:stretch>
        </p:blipFill>
        <p:spPr>
          <a:xfrm>
            <a:off x="2628086" y="936969"/>
            <a:ext cx="1759674" cy="3816435"/>
          </a:xfrm>
          <a:prstGeom prst="rect">
            <a:avLst/>
          </a:prstGeom>
        </p:spPr>
      </p:pic>
      <p:pic>
        <p:nvPicPr>
          <p:cNvPr id="5" name="Image 3" descr="preencoded.png">    </p:cNvPr>
          <p:cNvPicPr>
            <a:picLocks noChangeAspect="1"/>
          </p:cNvPicPr>
          <p:nvPr/>
        </p:nvPicPr>
        <p:blipFill>
          <a:blip r:embed="rId4"/>
          <a:stretch>
            <a:fillRect/>
          </a:stretch>
        </p:blipFill>
        <p:spPr>
          <a:xfrm>
            <a:off x="502765" y="936969"/>
            <a:ext cx="1759674" cy="3062287"/>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引用网站</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959823"/>
            <a:ext cx="1668264" cy="301658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要显示来自某个网址的在线图片，你可以使用 `&lt;img&gt;` 标签，并将图片的 URL（网址）作为 `src` 属性的值。以下是一个示例：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&lt;img src="https://example.com/image.jpg" alt="Online Image"&gt;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02765" y="4044959"/>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959823"/>
            <a:ext cx="1668262"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在上面的示例中，`src` 属性的值设置为图片的 URL，这里使用的是 `https://example.com/image.jpg`。`alt` 属性用于提供图片的替代文本，以便在图片无法显示时提供文字描述。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请确保提供的 URL 是有效的，并且在浏览器中可以访问。这样，当你在浏览器中加载包含该 `&lt;img&gt;` 标签的 HTML 页面时，就会显示来自指定网址的在线图片。</a:t>
            </a:r>
            <a:endParaRPr lang="en-US" sz="1178" dirty="0"/>
          </a:p>
        </p:txBody>
      </p:sp>
      <p:sp>
        <p:nvSpPr>
          <p:cNvPr id="11" name="Text 5"/>
          <p:cNvSpPr/>
          <p:nvPr/>
        </p:nvSpPr>
        <p:spPr>
          <a:xfrm>
            <a:off x="2628086" y="4799113"/>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959823"/>
            <a:ext cx="1668262" cy="351935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要在你的网页中嵌入其他网站的跳转链接，你可以使用 `&lt;a&gt;` 标签，并将要跳转到的网址作为 `href` 属性的值。以下是一个示例：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u="sng" spc="-35" kern="0" dirty="0">
                <a:solidFill>
                  <a:srgbClr val="6E9CFA"/>
                </a:solidFill>
                <a:latin typeface="HarmonyOS Sans SC" pitchFamily="34" charset="0"/>
                <a:ea typeface="HarmonyOS Sans SC" pitchFamily="34" charset="-122"/>
                <a:cs typeface="HarmonyOS Sans SC" pitchFamily="34" charset="-120"/>
                <a:hlinkClick r:id="rId5" invalidUrl="" action="" tgtFrame="" tooltip="" history="1" highlightClick="0" endSnd="0">
                  <a:extLst>
                    <a:ext uri="{A12FA001-AC4F-418D-AE19-62706E023703}">
                      <ahyp:hlinkClr xmlns:ahyp="http://schemas.microsoft.com/office/drawing/2018/hyperlinkcolor" val="tx"/>
                    </a:ext>
                  </a:extLst>
                </a:hlinkClick>
              </a:rPr>
              <a:t>访问示例网站</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在上述示例中，`href` 属性的值设置为要跳转到的网址，这里使用的是 `https://www.example.com`。</a:t>
            </a:r>
            <a:endParaRPr lang="en-US" sz="1178" dirty="0"/>
          </a:p>
        </p:txBody>
      </p:sp>
      <p:sp>
        <p:nvSpPr>
          <p:cNvPr id="13" name="Text 7"/>
          <p:cNvSpPr/>
          <p:nvPr/>
        </p:nvSpPr>
        <p:spPr>
          <a:xfrm>
            <a:off x="4753406" y="4547728"/>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959823"/>
            <a:ext cx="1668262"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链接文本 `"访问示例网站"` 是用户点击时显示的可点击文本。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当用户在浏览器中点击这个链接时，浏览器会跳转到指定的网址。</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请注意，当链接到其他网站时，尊重相关网站的链接政策和法律法规。确保你有合法的权限或许可来链接到其他网站，并遵守网站所有者的使用条款和规定。</a:t>
            </a:r>
            <a:endParaRPr lang="en-US" sz="1178" dirty="0"/>
          </a:p>
        </p:txBody>
      </p:sp>
      <p:sp>
        <p:nvSpPr>
          <p:cNvPr id="15" name="Text 9"/>
          <p:cNvSpPr/>
          <p:nvPr/>
        </p:nvSpPr>
        <p:spPr>
          <a:xfrm>
            <a:off x="6878726" y="4296344"/>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617246"/>
            <a:ext cx="3656466" cy="1905931"/>
          </a:xfrm>
          <a:prstGeom prst="rect">
            <a:avLst/>
          </a:prstGeom>
        </p:spPr>
      </p:pic>
      <p:pic>
        <p:nvPicPr>
          <p:cNvPr id="3" name="Image 1" descr="preencoded.png">    </p:cNvPr>
          <p:cNvPicPr>
            <a:picLocks noChangeAspect="1"/>
          </p:cNvPicPr>
          <p:nvPr/>
        </p:nvPicPr>
        <p:blipFill>
          <a:blip r:embed="rId2"/>
          <a:stretch>
            <a:fillRect/>
          </a:stretch>
        </p:blipFill>
        <p:spPr>
          <a:xfrm>
            <a:off x="4753406" y="3231400"/>
            <a:ext cx="3656466" cy="2157316"/>
          </a:xfrm>
          <a:prstGeom prst="rect">
            <a:avLst/>
          </a:prstGeom>
        </p:spPr>
      </p:pic>
      <p:pic>
        <p:nvPicPr>
          <p:cNvPr id="4" name="Image 2" descr="preencoded.png">    </p:cNvPr>
          <p:cNvPicPr>
            <a:picLocks noChangeAspect="1"/>
          </p:cNvPicPr>
          <p:nvPr/>
        </p:nvPicPr>
        <p:blipFill>
          <a:blip r:embed="rId3"/>
          <a:stretch>
            <a:fillRect/>
          </a:stretch>
        </p:blipFill>
        <p:spPr>
          <a:xfrm>
            <a:off x="731295" y="3231400"/>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4753406" y="845553"/>
            <a:ext cx="3656466" cy="2157316"/>
          </a:xfrm>
          <a:prstGeom prst="rect">
            <a:avLst/>
          </a:prstGeom>
        </p:spPr>
      </p:pic>
      <p:pic>
        <p:nvPicPr>
          <p:cNvPr id="6" name="Image 4" descr="preencoded.png">    </p:cNvPr>
          <p:cNvPicPr>
            <a:picLocks noChangeAspect="1"/>
          </p:cNvPicPr>
          <p:nvPr/>
        </p:nvPicPr>
        <p:blipFill>
          <a:blip r:embed="rId5"/>
          <a:stretch>
            <a:fillRect/>
          </a:stretch>
        </p:blipFill>
        <p:spPr>
          <a:xfrm>
            <a:off x="731295" y="845553"/>
            <a:ext cx="3656466" cy="2157316"/>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`&lt;img&gt;` 标签用于在 HTML 中插入图像。它具有以下常用属性：</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2"/>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`src` 属性：`src` 属性用于指定图像文件的 URL 或路径。它是 `&lt;img&gt;` 标签中最重要的属性，指定要显示的图像的位置。例如：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&lt;img src="image.jpg" alt="My Image"&gt;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2559521"/>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2"/>
            <a:ext cx="327253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`alt` 属性：`alt` 属性用于提供图像的替代文本。如果图像无法加载或无法显示，替代文本将被显示给用户。这对于辅助技术和搜索引擎优化非常重要。例如：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&lt;img src="image.jpg" alt="My Image"&gt;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2810906"/>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391369"/>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`title` 属性：`title` 属性用于提供图像的标题。当鼠标悬停在图像上时，标题文本会显示为工具提示。例如：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&lt;img src="image.jpg" alt="My Image" title="This is an image"&gt;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5196753"/>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391369"/>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和 `height` 属性：`width` 和 `height` 属性用于指定图像的宽度和高度。这些属性可以接受像素值或相对值（如百分比）。例如：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&lt;img src="image.jpg" alt="My Image" width="300" height="200"&gt;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5196753"/>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57772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这些属性的顺序不会影响它们的功能，可以根据需要选择适当的顺序。然而，一般来说，最好将 `src` 属性放在首位，因为它是必需的属性，并且在没有正确的 `src` 属性时，其他属性也不会起作用。接着可以按照需要添加 `alt`、`title`、`width` 和 `height` 属性。</a:t>
            </a:r>
            <a:endParaRPr lang="en-US" sz="1178" dirty="0"/>
          </a:p>
        </p:txBody>
      </p:sp>
      <p:sp>
        <p:nvSpPr>
          <p:cNvPr id="18" name="Text 11"/>
          <p:cNvSpPr/>
          <p:nvPr/>
        </p:nvSpPr>
        <p:spPr>
          <a:xfrm>
            <a:off x="923258" y="733121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234053"/>
            <a:ext cx="1759674" cy="5073352"/>
          </a:xfrm>
          <a:prstGeom prst="rect">
            <a:avLst/>
          </a:prstGeom>
        </p:spPr>
      </p:pic>
      <p:pic>
        <p:nvPicPr>
          <p:cNvPr id="3" name="Image 1" descr="preencoded.png">    </p:cNvPr>
          <p:cNvPicPr>
            <a:picLocks noChangeAspect="1"/>
          </p:cNvPicPr>
          <p:nvPr/>
        </p:nvPicPr>
        <p:blipFill>
          <a:blip r:embed="rId2"/>
          <a:stretch>
            <a:fillRect/>
          </a:stretch>
        </p:blipFill>
        <p:spPr>
          <a:xfrm>
            <a:off x="4753406" y="1234053"/>
            <a:ext cx="1759674" cy="3062294"/>
          </a:xfrm>
          <a:prstGeom prst="rect">
            <a:avLst/>
          </a:prstGeom>
        </p:spPr>
      </p:pic>
      <p:pic>
        <p:nvPicPr>
          <p:cNvPr id="4" name="Image 2" descr="preencoded.png">    </p:cNvPr>
          <p:cNvPicPr>
            <a:picLocks noChangeAspect="1"/>
          </p:cNvPicPr>
          <p:nvPr/>
        </p:nvPicPr>
        <p:blipFill>
          <a:blip r:embed="rId3"/>
          <a:stretch>
            <a:fillRect/>
          </a:stretch>
        </p:blipFill>
        <p:spPr>
          <a:xfrm>
            <a:off x="2628086" y="1234053"/>
            <a:ext cx="1759674" cy="3565057"/>
          </a:xfrm>
          <a:prstGeom prst="rect">
            <a:avLst/>
          </a:prstGeom>
        </p:spPr>
      </p:pic>
      <p:pic>
        <p:nvPicPr>
          <p:cNvPr id="5" name="Image 3" descr="preencoded.png">    </p:cNvPr>
          <p:cNvPicPr>
            <a:picLocks noChangeAspect="1"/>
          </p:cNvPicPr>
          <p:nvPr/>
        </p:nvPicPr>
        <p:blipFill>
          <a:blip r:embed="rId4"/>
          <a:stretch>
            <a:fillRect/>
          </a:stretch>
        </p:blipFill>
        <p:spPr>
          <a:xfrm>
            <a:off x="502765" y="1234053"/>
            <a:ext cx="1759674" cy="2810910"/>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超链接标签在 HTML 中用于创建链接到其他页面或资源的链接。它的英文全称是 "Hyperlink"，通常用 `&lt;a&gt;` 标签表示。</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256915"/>
            <a:ext cx="1668264" cy="276520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 `&lt;a&gt;` 标签的一些常见属性和用法：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`href` 属性：`href` 属性用于指定链接的目标 URL 或路径。它是 `&lt;a&gt;` 标签中最重要的属性，定义了链接的目标。例如：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u="sng" spc="-35" kern="0" dirty="0">
                <a:solidFill>
                  <a:srgbClr val="6E9CFA"/>
                </a:solidFill>
                <a:latin typeface="HarmonyOS Sans SC" pitchFamily="34" charset="0"/>
                <a:ea typeface="HarmonyOS Sans SC" pitchFamily="34" charset="-122"/>
                <a:cs typeface="HarmonyOS Sans SC" pitchFamily="34" charset="-120"/>
                <a:hlinkClick r:id="rId5" invalidUrl="" action="" tgtFrame="" tooltip="" history="1" highlightClick="0" endSnd="0">
                  <a:extLst>
                    <a:ext uri="{A12FA001-AC4F-418D-AE19-62706E023703}">
                      <ahyp:hlinkClr xmlns:ahyp="http://schemas.microsoft.com/office/drawing/2018/hyperlinkcolor" val="tx"/>
                    </a:ext>
                  </a:extLst>
                </a:hlinkClick>
              </a:rPr>
              <a:t>访问示例网站</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02765" y="4090667"/>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256915"/>
            <a:ext cx="1668262" cy="35193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`target` 属性：`target` 属性用于指定链接在何处打开。默认情况下，链接会在当前浏览器窗口或标签页中打开。通过设置 `target="_blank"`，可以使链接在新的浏览器窗口或标签页中打开。例如：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u="sng" spc="-35" kern="0" dirty="0">
                <a:solidFill>
                  <a:srgbClr val="6E9CFA"/>
                </a:solidFill>
                <a:latin typeface="HarmonyOS Sans SC" pitchFamily="34" charset="0"/>
                <a:ea typeface="HarmonyOS Sans SC" pitchFamily="34" charset="-122"/>
                <a:cs typeface="HarmonyOS Sans SC" pitchFamily="34" charset="-120"/>
                <a:hlinkClick r:id="rId6" invalidUrl="" action="" tgtFrame="" tooltip="" history="1" highlightClick="0" endSnd="0">
                  <a:extLst>
                    <a:ext uri="{A12FA001-AC4F-418D-AE19-62706E023703}">
                      <ahyp:hlinkClr xmlns:ahyp="http://schemas.microsoft.com/office/drawing/2018/hyperlinkcolor" val="tx"/>
                    </a:ext>
                  </a:extLst>
                </a:hlinkClick>
              </a:rPr>
              <a:t>在新窗口中打开示例网站</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2628086" y="4844821"/>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256915"/>
            <a:ext cx="1668262" cy="301658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作为 `href` 的值：当 `href` 属性的值为 `"#"` 时，点击链接不会导航到其他页面，而是会滚动到当前页面的顶部或指定的锚点位置。这在单页应用或需要内部页面导航的情况下很常见。例如：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u="sng" spc="-35" kern="0" dirty="0">
                <a:solidFill>
                  <a:srgbClr val="6E9CFA"/>
                </a:solidFill>
                <a:latin typeface="HarmonyOS Sans SC" pitchFamily="34" charset="0"/>
                <a:ea typeface="HarmonyOS Sans SC" pitchFamily="34" charset="-122"/>
                <a:cs typeface="HarmonyOS Sans SC" pitchFamily="34" charset="-120"/>
                <a:hlinkClick r:id="rId7" invalidUrl="" action="" tgtFrame="" tooltip="" history="1" highlightClick="0" endSnd="0">
                  <a:extLst>
                    <a:ext uri="{A12FA001-AC4F-418D-AE19-62706E023703}">
                      <ahyp:hlinkClr xmlns:ahyp="http://schemas.microsoft.com/office/drawing/2018/hyperlinkcolor" val="tx"/>
                    </a:ext>
                  </a:extLst>
                </a:hlinkClick>
              </a:rPr>
              <a:t>跳转到第一部分</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4753406" y="4342051"/>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256915"/>
            <a:ext cx="1668262" cy="502764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上述代码中，当点击链接时，页面将滚动到具有 `id="section1"` 的元素位置。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请注意，`href` 属性的值可以是绝对 URL，如 `"https://www.example.com"`，也可以是相对 URL，如 `"page.html"`。根据需要选择合适的 URL 或路径。</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总结：超链接标签 `&lt;a&gt;` 用于创建链接，其中 `href` 属性指定目标 URL 或路径，`target` 属性用于控制链接在何处打开。当 `href` 的值为 `"#"` 时，链接用于内部页面导航。</a:t>
            </a:r>
            <a:endParaRPr lang="en-US" sz="1178" dirty="0"/>
          </a:p>
        </p:txBody>
      </p:sp>
      <p:sp>
        <p:nvSpPr>
          <p:cNvPr id="15" name="Text 9"/>
          <p:cNvSpPr/>
          <p:nvPr/>
        </p:nvSpPr>
        <p:spPr>
          <a:xfrm>
            <a:off x="6878726" y="635311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234061"/>
            <a:ext cx="1759674" cy="4570582"/>
          </a:xfrm>
          <a:prstGeom prst="rect">
            <a:avLst/>
          </a:prstGeom>
        </p:spPr>
      </p:pic>
      <p:pic>
        <p:nvPicPr>
          <p:cNvPr id="3" name="Image 1" descr="preencoded.png">    </p:cNvPr>
          <p:cNvPicPr>
            <a:picLocks noChangeAspect="1"/>
          </p:cNvPicPr>
          <p:nvPr/>
        </p:nvPicPr>
        <p:blipFill>
          <a:blip r:embed="rId2"/>
          <a:stretch>
            <a:fillRect/>
          </a:stretch>
        </p:blipFill>
        <p:spPr>
          <a:xfrm>
            <a:off x="4753406" y="1234061"/>
            <a:ext cx="1759674" cy="2056762"/>
          </a:xfrm>
          <a:prstGeom prst="rect">
            <a:avLst/>
          </a:prstGeom>
        </p:spPr>
      </p:pic>
      <p:pic>
        <p:nvPicPr>
          <p:cNvPr id="4" name="Image 2" descr="preencoded.png">    </p:cNvPr>
          <p:cNvPicPr>
            <a:picLocks noChangeAspect="1"/>
          </p:cNvPicPr>
          <p:nvPr/>
        </p:nvPicPr>
        <p:blipFill>
          <a:blip r:embed="rId3"/>
          <a:stretch>
            <a:fillRect/>
          </a:stretch>
        </p:blipFill>
        <p:spPr>
          <a:xfrm>
            <a:off x="2628086" y="1234061"/>
            <a:ext cx="1759674" cy="2559532"/>
          </a:xfrm>
          <a:prstGeom prst="rect">
            <a:avLst/>
          </a:prstGeom>
        </p:spPr>
      </p:pic>
      <p:pic>
        <p:nvPicPr>
          <p:cNvPr id="5" name="Image 3" descr="preencoded.png">    </p:cNvPr>
          <p:cNvPicPr>
            <a:picLocks noChangeAspect="1"/>
          </p:cNvPicPr>
          <p:nvPr/>
        </p:nvPicPr>
        <p:blipFill>
          <a:blip r:embed="rId4"/>
          <a:stretch>
            <a:fillRect/>
          </a:stretch>
        </p:blipFill>
        <p:spPr>
          <a:xfrm>
            <a:off x="502765" y="1234061"/>
            <a:ext cx="1759674" cy="2559532"/>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`&lt;audio&gt;` 标签用于在 HTML 中嵌入音频内容。它可以让你在网页中播放音频文件，如音乐、音效等。</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256915"/>
            <a:ext cx="1668264"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 `&lt;audio&gt;` 标签的一些常见属性：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`src` 属性：`src` 属性用于指定音频文件的 URL 或路径。它是 `&lt;audio&gt;` 标签中必需的属性，指定要播放的音频文件的位置。例如：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02765" y="3839290"/>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256915"/>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`controls` 属性：`controls` 属性用于显示音频播放器的控制面板，包括播放/暂停按钮、音量控制、进度条等。它是一个布尔属性，不需要给出具体的值。例如：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2628086" y="3839290"/>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256915"/>
            <a:ext cx="1668262"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`loop` 属性：`loop` 属性用于指定音频是否循环播放。当设置为 `loop` 时，音频将在结束时自动重新开始播放。例如：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4753406" y="3336529"/>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256915"/>
            <a:ext cx="1668262" cy="452487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`autoplay` 属性：`autoplay` 属性用于指定音频在加载完成后是否自动播放。当设置为 `autoplay` 时，音频将在加载完成后自动开始播放。例如：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请注意，使用 `autoplay` 属性时要谨慎，因为它可能在页面加载时立即播放音频，可能会对用户体验产生意外的影响。根据需求和用户体验的考虑，适度使用 `autoplay` 属性。</a:t>
            </a:r>
            <a:endParaRPr lang="en-US" sz="1178" dirty="0"/>
          </a:p>
        </p:txBody>
      </p:sp>
      <p:sp>
        <p:nvSpPr>
          <p:cNvPr id="15" name="Text 9"/>
          <p:cNvSpPr/>
          <p:nvPr/>
        </p:nvSpPr>
        <p:spPr>
          <a:xfrm>
            <a:off x="6878726" y="585035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863092"/>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4753406" y="2980015"/>
            <a:ext cx="3656466" cy="1654553"/>
          </a:xfrm>
          <a:prstGeom prst="rect">
            <a:avLst/>
          </a:prstGeom>
        </p:spPr>
      </p:pic>
      <p:pic>
        <p:nvPicPr>
          <p:cNvPr id="4" name="Image 2" descr="preencoded.png">    </p:cNvPr>
          <p:cNvPicPr>
            <a:picLocks noChangeAspect="1"/>
          </p:cNvPicPr>
          <p:nvPr/>
        </p:nvPicPr>
        <p:blipFill>
          <a:blip r:embed="rId3"/>
          <a:stretch>
            <a:fillRect/>
          </a:stretch>
        </p:blipFill>
        <p:spPr>
          <a:xfrm>
            <a:off x="731295" y="2980015"/>
            <a:ext cx="3656466" cy="1654553"/>
          </a:xfrm>
          <a:prstGeom prst="rect">
            <a:avLst/>
          </a:prstGeom>
        </p:spPr>
      </p:pic>
      <p:pic>
        <p:nvPicPr>
          <p:cNvPr id="5" name="Image 3" descr="preencoded.png">    </p:cNvPr>
          <p:cNvPicPr>
            <a:picLocks noChangeAspect="1"/>
          </p:cNvPicPr>
          <p:nvPr/>
        </p:nvPicPr>
        <p:blipFill>
          <a:blip r:embed="rId4"/>
          <a:stretch>
            <a:fillRect/>
          </a:stretch>
        </p:blipFill>
        <p:spPr>
          <a:xfrm>
            <a:off x="4753406" y="845553"/>
            <a:ext cx="3656466" cy="1905931"/>
          </a:xfrm>
          <a:prstGeom prst="rect">
            <a:avLst/>
          </a:prstGeom>
        </p:spPr>
      </p:pic>
      <p:pic>
        <p:nvPicPr>
          <p:cNvPr id="6" name="Image 4" descr="preencoded.png">    </p:cNvPr>
          <p:cNvPicPr>
            <a:picLocks noChangeAspect="1"/>
          </p:cNvPicPr>
          <p:nvPr/>
        </p:nvPicPr>
        <p:blipFill>
          <a:blip r:embed="rId5"/>
          <a:stretch>
            <a:fillRect/>
          </a:stretch>
        </p:blipFill>
        <p:spPr>
          <a:xfrm>
            <a:off x="731295" y="845553"/>
            <a:ext cx="3656466" cy="1905931"/>
          </a:xfrm>
          <a:prstGeom prst="rect">
            <a:avLst/>
          </a:prstGeom>
        </p:spPr>
      </p:pic>
      <p:sp>
        <p:nvSpPr>
          <p:cNvPr id="7" name="Text 0"/>
          <p:cNvSpPr/>
          <p:nvPr/>
        </p:nvSpPr>
        <p:spPr>
          <a:xfrm>
            <a:off x="365646" y="228522"/>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a:t>
            </a:r>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标签用于在 HTML 中嵌入视频内容。它可以让你在网页中播放视频文件。</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2"/>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标签的一些常见属性：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`src` 属性：`src` 属性用于指定视频文件的 URL 或路径。它是 `&lt;video&gt;` 标签中最重要的属性，指定要播放的视频文件的位置。例如：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2559521"/>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2"/>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`controls` 属性：`controls` 属性用于显示视频播放器的控制面板，包括播放/暂停按钮、音量控制、进度条等。它是一个布尔属性，不需要给出具体的值。例如：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2559521"/>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13999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`loop` 属性：`loop` 属性用于指定视频是否循环播放。当设置为 `loop` 时，视频将在结束时自动重新开始播放。例如：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4442607"/>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13999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`muted` 属性：`muted` 属性用于指定视频是否静音播放。当设置为 `muted` 时，视频将以静音模式播放。例如：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4442607"/>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5023061"/>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`autoplay` 属性：`autoplay` 属性用于指定视频在加载完成后是否自动播放。当设置为 `autoplay` 时，视频将在加载完成后自动开始播放。例如：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请注意，使用 `autoplay` 属性时要谨慎，因为它可能在页面加载时立即播放视频，可能会对用户体验产生意外的影响。根据需求和用户体验的考虑，适度使用 `autoplay` 属性。</a:t>
            </a:r>
            <a:endParaRPr lang="en-US" sz="1178" dirty="0"/>
          </a:p>
        </p:txBody>
      </p:sp>
      <p:sp>
        <p:nvSpPr>
          <p:cNvPr id="18" name="Text 11"/>
          <p:cNvSpPr/>
          <p:nvPr/>
        </p:nvSpPr>
        <p:spPr>
          <a:xfrm>
            <a:off x="923258" y="733121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617246"/>
            <a:ext cx="3656466" cy="4419752"/>
          </a:xfrm>
          <a:prstGeom prst="rect">
            <a:avLst/>
          </a:prstGeom>
        </p:spPr>
      </p:pic>
      <p:pic>
        <p:nvPicPr>
          <p:cNvPr id="3" name="Image 1" descr="preencoded.png">    </p:cNvPr>
          <p:cNvPicPr>
            <a:picLocks noChangeAspect="1"/>
          </p:cNvPicPr>
          <p:nvPr/>
        </p:nvPicPr>
        <p:blipFill>
          <a:blip r:embed="rId2"/>
          <a:stretch>
            <a:fillRect/>
          </a:stretch>
        </p:blipFill>
        <p:spPr>
          <a:xfrm>
            <a:off x="4753406" y="3482784"/>
            <a:ext cx="3656466" cy="1905931"/>
          </a:xfrm>
          <a:prstGeom prst="rect">
            <a:avLst/>
          </a:prstGeom>
        </p:spPr>
      </p:pic>
      <p:pic>
        <p:nvPicPr>
          <p:cNvPr id="4" name="Image 2" descr="preencoded.png">    </p:cNvPr>
          <p:cNvPicPr>
            <a:picLocks noChangeAspect="1"/>
          </p:cNvPicPr>
          <p:nvPr/>
        </p:nvPicPr>
        <p:blipFill>
          <a:blip r:embed="rId3"/>
          <a:stretch>
            <a:fillRect/>
          </a:stretch>
        </p:blipFill>
        <p:spPr>
          <a:xfrm>
            <a:off x="731295" y="3482784"/>
            <a:ext cx="3656466" cy="1905931"/>
          </a:xfrm>
          <a:prstGeom prst="rect">
            <a:avLst/>
          </a:prstGeom>
        </p:spPr>
      </p:pic>
      <p:pic>
        <p:nvPicPr>
          <p:cNvPr id="5" name="Image 3" descr="preencoded.png">    </p:cNvPr>
          <p:cNvPicPr>
            <a:picLocks noChangeAspect="1"/>
          </p:cNvPicPr>
          <p:nvPr/>
        </p:nvPicPr>
        <p:blipFill>
          <a:blip r:embed="rId4"/>
          <a:stretch>
            <a:fillRect/>
          </a:stretch>
        </p:blipFill>
        <p:spPr>
          <a:xfrm>
            <a:off x="4753406" y="845553"/>
            <a:ext cx="3656466" cy="2408701"/>
          </a:xfrm>
          <a:prstGeom prst="rect">
            <a:avLst/>
          </a:prstGeom>
        </p:spPr>
      </p:pic>
      <p:pic>
        <p:nvPicPr>
          <p:cNvPr id="6" name="Image 4" descr="preencoded.png">    </p:cNvPr>
          <p:cNvPicPr>
            <a:picLocks noChangeAspect="1"/>
          </p:cNvPicPr>
          <p:nvPr/>
        </p:nvPicPr>
        <p:blipFill>
          <a:blip r:embed="rId5"/>
          <a:stretch>
            <a:fillRect/>
          </a:stretch>
        </p:blipFill>
        <p:spPr>
          <a:xfrm>
            <a:off x="731295" y="845553"/>
            <a:ext cx="3656466" cy="2408701"/>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列表标签</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2"/>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`&lt;ul&gt;` 标签是 HTML 中用于创建无序列表（Unordered List）的标签，它的英文全称是 "Unordered List". 无序列表是一组项目的集合，每个项目前面没有特定的顺序或编号。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`&lt;ul&gt;` 标签应该用于包含一组 `&lt;li&gt;` 标签，每个 `&lt;li&gt;` 标签代表一个列表项（List Item）。</a:t>
            </a:r>
            <a:endParaRPr lang="en-US" sz="1178" dirty="0"/>
          </a:p>
        </p:txBody>
      </p:sp>
      <p:sp>
        <p:nvSpPr>
          <p:cNvPr id="10" name="Text 3"/>
          <p:cNvSpPr/>
          <p:nvPr/>
        </p:nvSpPr>
        <p:spPr>
          <a:xfrm>
            <a:off x="923258" y="2559521"/>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2"/>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 `&lt;ul&gt;` 和 `&lt;li&gt;` 标签的示例用法：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项目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项目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项目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3062282"/>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642753"/>
            <a:ext cx="3272537"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在上述示例中，`&lt;ul&gt;` 标签用于创建一个无序列表，并包含了三个列表项，分别是 "项目 1"、"项目 2" 和 "项目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`&lt;ul&gt;` 标签适用于任何需要呈现没有特定顺序的项目列表的情况。常见的应用包括导航菜单、特性列表、选项列表等。</a:t>
            </a:r>
            <a:endParaRPr lang="en-US" sz="1178" dirty="0"/>
          </a:p>
        </p:txBody>
      </p:sp>
      <p:sp>
        <p:nvSpPr>
          <p:cNvPr id="14" name="Text 7"/>
          <p:cNvSpPr/>
          <p:nvPr/>
        </p:nvSpPr>
        <p:spPr>
          <a:xfrm>
            <a:off x="923258" y="5196753"/>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642753"/>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需要注意的是，`&lt;ul&gt;` 标签只能包含 `&lt;li&gt;` 标签作为其直接子元素。而 `&lt;li&gt;` 标签可以包含任何其他 HTML 元素，包括文本、图像、链接等。这使得 `&lt;li&gt;` 标签具有更大的灵活性，可以根据需要嵌套其他元素，创建更复杂的列表项。</a:t>
            </a:r>
            <a:endParaRPr lang="en-US" sz="1178" dirty="0"/>
          </a:p>
        </p:txBody>
      </p:sp>
      <p:sp>
        <p:nvSpPr>
          <p:cNvPr id="16" name="Text 9"/>
          <p:cNvSpPr/>
          <p:nvPr/>
        </p:nvSpPr>
        <p:spPr>
          <a:xfrm>
            <a:off x="4945371" y="4945368"/>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5777215"/>
            <a:ext cx="3272537" cy="40221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以下是一个示例，展示了 `&lt;li&gt;` 标签中嵌套其他元素的用法：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项目标题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项目描述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u="sng" spc="-35" kern="0" dirty="0">
                <a:solidFill>
                  <a:srgbClr val="6E9CFA"/>
                </a:solidFill>
                <a:latin typeface="HarmonyOS Sans SC" pitchFamily="34" charset="0"/>
                <a:ea typeface="HarmonyOS Sans SC" pitchFamily="34" charset="-122"/>
                <a:cs typeface="HarmonyOS Sans SC" pitchFamily="34" charset="-120"/>
                <a:hlinkClick r:id="rId6" invalidUrl="" action="" tgtFrame="" tooltip="" history="1" highlightClick="0" endSnd="0">
                  <a:extLst>
                    <a:ext uri="{A12FA001-AC4F-418D-AE19-62706E023703}">
                      <ahyp:hlinkClr xmlns:ahyp="http://schemas.microsoft.com/office/drawing/2018/hyperlinkcolor" val="tx"/>
                    </a:ext>
                  </a:extLst>
                </a:hlinkClick>
              </a:rPr>
              <a:t>了解更多</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另一个项目标题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另一个项目描述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u="sng" spc="-35" kern="0" dirty="0">
                <a:solidFill>
                  <a:srgbClr val="6E9CFA"/>
                </a:solidFill>
                <a:latin typeface="HarmonyOS Sans SC" pitchFamily="34" charset="0"/>
                <a:ea typeface="HarmonyOS Sans SC" pitchFamily="34" charset="-122"/>
                <a:cs typeface="HarmonyOS Sans SC" pitchFamily="34" charset="-120"/>
                <a:hlinkClick r:id="rId7" invalidUrl="" action="" tgtFrame="" tooltip="" history="1" highlightClick="0" endSnd="0">
                  <a:extLst>
                    <a:ext uri="{A12FA001-AC4F-418D-AE19-62706E023703}">
                      <ahyp:hlinkClr xmlns:ahyp="http://schemas.microsoft.com/office/drawing/2018/hyperlinkcolor" val="tx"/>
                    </a:ext>
                  </a:extLst>
                </a:hlinkClick>
              </a:rPr>
              <a:t>了解更多</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11"/>
          <p:cNvSpPr/>
          <p:nvPr/>
        </p:nvSpPr>
        <p:spPr>
          <a:xfrm>
            <a:off x="923258" y="984503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936970"/>
            <a:ext cx="3459931" cy="3816436"/>
          </a:xfrm>
          <a:prstGeom prst="rect">
            <a:avLst/>
          </a:prstGeom>
        </p:spPr>
      </p:pic>
      <p:pic>
        <p:nvPicPr>
          <p:cNvPr id="3" name="Image 1" descr="preencoded.png">    </p:cNvPr>
          <p:cNvPicPr>
            <a:picLocks noChangeAspect="1"/>
          </p:cNvPicPr>
          <p:nvPr/>
        </p:nvPicPr>
        <p:blipFill>
          <a:blip r:embed="rId2"/>
          <a:stretch>
            <a:fillRect/>
          </a:stretch>
        </p:blipFill>
        <p:spPr>
          <a:xfrm>
            <a:off x="715298" y="936970"/>
            <a:ext cx="3459931" cy="3062290"/>
          </a:xfrm>
          <a:prstGeom prst="rect">
            <a:avLst/>
          </a:prstGeom>
        </p:spPr>
      </p:pic>
      <p:sp>
        <p:nvSpPr>
          <p:cNvPr id="4"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安装插件</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959823"/>
            <a:ext cx="3368520" cy="301658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要安装 VSCode 插件 "Live Server" 和中文简体汉化，可以按照以下步骤进行操作：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安装 "Live Server" 插件：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打开 Visual Studio Code。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在侧边栏中选择 "Extensions"（或按下快捷键 `Ctrl+Shift+X`）。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在搜索框中输入 "Live Server"，然后按下 Enter 键进行搜索。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在搜索结果中，找到 "Live Server" 插件，并点击插件旁边的 "Install" 按钮进行安装。</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5. 安装完成后，"Live Server" 插件将会显示在已安装插件列表中。</a:t>
            </a:r>
            <a:endParaRPr lang="en-US" sz="1178" dirty="0"/>
          </a:p>
        </p:txBody>
      </p:sp>
      <p:sp>
        <p:nvSpPr>
          <p:cNvPr id="7" name="Text 3"/>
          <p:cNvSpPr/>
          <p:nvPr/>
        </p:nvSpPr>
        <p:spPr>
          <a:xfrm>
            <a:off x="715298" y="4044966"/>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959823"/>
            <a:ext cx="3368520"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安装中文简体汉化插件：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在 Visual Studio Code 中，打开侧边栏的 "Extensions"。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在搜索框中输入 "Chinese (Simplified) Language Pack for Visual Studio Code"，然后按下 Enter 键进行搜索。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在搜索结果中，找到 "Chinese (Simplified) Language Pack for Visual Studio Code" 插件，并点击插件旁边的 "Install" 按钮进行安装。</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安装完成后，中文简体汉化插件将会显示在已安装插件列表中。</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完成上述步骤后，你现在已经安装了 "Live Server" 插件和中文简体汉化插件。你可以在使用 VSCode 编写代码时使用 "Live Server" 进行实时预览，并在界面中切换为中文简体语言。</a:t>
            </a:r>
            <a:endParaRPr lang="en-US" sz="1178" dirty="0"/>
          </a:p>
        </p:txBody>
      </p:sp>
      <p:sp>
        <p:nvSpPr>
          <p:cNvPr id="9" name="Text 5"/>
          <p:cNvSpPr/>
          <p:nvPr/>
        </p:nvSpPr>
        <p:spPr>
          <a:xfrm>
            <a:off x="4965938" y="4799111"/>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828230"/>
            <a:ext cx="1759674" cy="6833018"/>
          </a:xfrm>
          <a:prstGeom prst="rect">
            <a:avLst/>
          </a:prstGeom>
        </p:spPr>
      </p:pic>
      <p:pic>
        <p:nvPicPr>
          <p:cNvPr id="3" name="Image 1" descr="preencoded.png">    </p:cNvPr>
          <p:cNvPicPr>
            <a:picLocks noChangeAspect="1"/>
          </p:cNvPicPr>
          <p:nvPr/>
        </p:nvPicPr>
        <p:blipFill>
          <a:blip r:embed="rId2"/>
          <a:stretch>
            <a:fillRect/>
          </a:stretch>
        </p:blipFill>
        <p:spPr>
          <a:xfrm>
            <a:off x="4753406" y="1828230"/>
            <a:ext cx="1759674" cy="1553999"/>
          </a:xfrm>
          <a:prstGeom prst="rect">
            <a:avLst/>
          </a:prstGeom>
        </p:spPr>
      </p:pic>
      <p:pic>
        <p:nvPicPr>
          <p:cNvPr id="4" name="Image 2" descr="preencoded.png">    </p:cNvPr>
          <p:cNvPicPr>
            <a:picLocks noChangeAspect="1"/>
          </p:cNvPicPr>
          <p:nvPr/>
        </p:nvPicPr>
        <p:blipFill>
          <a:blip r:embed="rId3"/>
          <a:stretch>
            <a:fillRect/>
          </a:stretch>
        </p:blipFill>
        <p:spPr>
          <a:xfrm>
            <a:off x="2628086" y="1828230"/>
            <a:ext cx="1759674" cy="4319198"/>
          </a:xfrm>
          <a:prstGeom prst="rect">
            <a:avLst/>
          </a:prstGeom>
        </p:spPr>
      </p:pic>
      <p:pic>
        <p:nvPicPr>
          <p:cNvPr id="5" name="Image 3" descr="preencoded.png">    </p:cNvPr>
          <p:cNvPicPr>
            <a:picLocks noChangeAspect="1"/>
          </p:cNvPicPr>
          <p:nvPr/>
        </p:nvPicPr>
        <p:blipFill>
          <a:blip r:embed="rId4"/>
          <a:stretch>
            <a:fillRect/>
          </a:stretch>
        </p:blipFill>
        <p:spPr>
          <a:xfrm>
            <a:off x="502765" y="1828230"/>
            <a:ext cx="1759674" cy="2308147"/>
          </a:xfrm>
          <a:prstGeom prst="rect">
            <a:avLst/>
          </a:prstGeom>
        </p:spPr>
      </p:pic>
      <p:sp>
        <p:nvSpPr>
          <p:cNvPr id="6" name="Text 0"/>
          <p:cNvSpPr/>
          <p:nvPr/>
        </p:nvSpPr>
        <p:spPr>
          <a:xfrm>
            <a:off x="365646" y="228531"/>
            <a:ext cx="8409873" cy="1188350"/>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`&lt;ol&gt;` 标签是 HTML 中用于创建有序列表（Ordered List）的标签，它的英文全称是 "Ordered List"。有序列表是一组项目的集合，每个项目都按照特定的顺序或编号进行排列。</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`&lt;ol&gt;` 标签应该用于包含一组 `&lt;li&gt;` 标签，每个 `&lt;li&gt;` 标签代表一个有序列表项（Ordered List Item）。</a:t>
            </a:r>
            <a:endParaRPr lang="en-US" sz="1631" dirty="0"/>
          </a:p>
        </p:txBody>
      </p:sp>
      <p:sp>
        <p:nvSpPr>
          <p:cNvPr id="7" name="Text 1"/>
          <p:cNvSpPr/>
          <p:nvPr/>
        </p:nvSpPr>
        <p:spPr>
          <a:xfrm>
            <a:off x="365646" y="1462584"/>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851092"/>
            <a:ext cx="1668264"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 `&lt;ol&gt;` 和 `&lt;li&gt;` 标签的示例用法：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&lt;ol&gt;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项目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项目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项目 3</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&lt;/ol&gt;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02765" y="4182082"/>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851092"/>
            <a:ext cx="1668262" cy="42734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在上述示例中，`&lt;ol&gt;` 标签用于创建一个有序列表，并包含了三个列表项，分别是 "项目 1"、"项目 2" 和 "项目 3"。</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与无序列表（`&lt;ul&gt;`）不同，有序列表使用自动生成的数字、字母或自定义符号来表示列表项的顺序。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`&lt;ol&gt;` 标签适用于任何需要呈现按照特定顺序排列的项目列表的情况。常见的应用包括步骤指南、排行榜、说明文档等。</a:t>
            </a:r>
            <a:endParaRPr lang="en-US" sz="1178" dirty="0"/>
          </a:p>
        </p:txBody>
      </p:sp>
      <p:sp>
        <p:nvSpPr>
          <p:cNvPr id="11" name="Text 5"/>
          <p:cNvSpPr/>
          <p:nvPr/>
        </p:nvSpPr>
        <p:spPr>
          <a:xfrm>
            <a:off x="2628086" y="6193143"/>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851092"/>
            <a:ext cx="1668262" cy="15082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类似于无序列表，`&lt;ol&gt;` 标签只能包含 `&lt;li&gt;` 标签作为其直接子元素。而 `&lt;li&gt;` 标签可以包含任何其他 HTML 元素，以创建更复杂的列表项。</a:t>
            </a:r>
            <a:endParaRPr lang="en-US" sz="1178" dirty="0"/>
          </a:p>
        </p:txBody>
      </p:sp>
      <p:sp>
        <p:nvSpPr>
          <p:cNvPr id="13" name="Text 7"/>
          <p:cNvSpPr/>
          <p:nvPr/>
        </p:nvSpPr>
        <p:spPr>
          <a:xfrm>
            <a:off x="4753406" y="3427937"/>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851092"/>
            <a:ext cx="1668262" cy="678731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以下是一个示例，展示了 `&lt;li&gt;` 标签中嵌套其他元素的用法：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&lt;ol&gt;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步骤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执行某个操作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步骤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执行另一个操作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步骤 3</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完成最后一步</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&lt;/li&gt;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&lt;/ol&gt;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上述示例中，每个列表项（`&lt;li&gt;`）包含一个标题（`&lt;h3&gt;`）和描述（`&lt;p&gt;`），形成了一个有序的步骤指南。这样的结构可以用于清晰地呈现按照顺序执行的任务或步骤。</a:t>
            </a:r>
            <a:endParaRPr lang="en-US" sz="1178" dirty="0"/>
          </a:p>
        </p:txBody>
      </p:sp>
      <p:sp>
        <p:nvSpPr>
          <p:cNvPr id="15" name="Text 9"/>
          <p:cNvSpPr/>
          <p:nvPr/>
        </p:nvSpPr>
        <p:spPr>
          <a:xfrm>
            <a:off x="6878726" y="8706965"/>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`&lt;dl&gt;` 标签是 HTML 中用于创建定义列表（Definition List）的标签，它的英文全称是 "Definition List"。</a:t>
            </a:r>
            <a:endParaRPr lang="en-US" sz="1631" dirty="0"/>
          </a:p>
        </p:txBody>
      </p:sp>
      <p:sp>
        <p:nvSpPr>
          <p:cNvPr id="4"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25138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定义列表由术语（Term）和对应的定义（Definition）组成，用于展示术语和其对应的解释、定义/详情。</a:t>
            </a:r>
            <a:endParaRPr lang="en-US" sz="1178" dirty="0"/>
          </a:p>
        </p:txBody>
      </p:sp>
      <p:sp>
        <p:nvSpPr>
          <p:cNvPr id="6" name="Text 3"/>
          <p:cNvSpPr/>
          <p:nvPr/>
        </p:nvSpPr>
        <p:spPr>
          <a:xfrm>
            <a:off x="365646" y="1394030"/>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1622561"/>
            <a:ext cx="8409873" cy="251378"/>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`&lt;dl&gt;` 标签通常包含一组 `&lt;dt&gt;`（术语定义/标题）和 `&lt;dd&gt;`（对应解释、定义/详情）标签.</a:t>
            </a:r>
            <a:endParaRPr lang="en-US" sz="1178" dirty="0"/>
          </a:p>
        </p:txBody>
      </p:sp>
      <p:sp>
        <p:nvSpPr>
          <p:cNvPr id="8" name="Text 5"/>
          <p:cNvSpPr/>
          <p:nvPr/>
        </p:nvSpPr>
        <p:spPr>
          <a:xfrm>
            <a:off x="365646" y="1873937"/>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2102468"/>
            <a:ext cx="8409873" cy="3267968"/>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以下是 `&lt;dl&gt;`、`&lt;dt&gt;` 和 `&lt;dd&gt;` 标签的示例用法：</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&lt;dl&gt;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超文本标记语言（Hypertext Markup Language）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层叠样式表（Cascading Style Sheets）</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一种基于对象和事件驱动的脚本语言</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&lt;/dl&gt;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0" name="Text 7"/>
          <p:cNvSpPr/>
          <p:nvPr/>
        </p:nvSpPr>
        <p:spPr>
          <a:xfrm>
            <a:off x="365646" y="5370436"/>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936977"/>
            <a:ext cx="2439763" cy="4319198"/>
          </a:xfrm>
          <a:prstGeom prst="rect">
            <a:avLst/>
          </a:prstGeom>
        </p:spPr>
      </p:pic>
      <p:pic>
        <p:nvPicPr>
          <p:cNvPr id="3" name="Image 1" descr="preencoded.png">    </p:cNvPr>
          <p:cNvPicPr>
            <a:picLocks noChangeAspect="1"/>
          </p:cNvPicPr>
          <p:nvPr/>
        </p:nvPicPr>
        <p:blipFill>
          <a:blip r:embed="rId2"/>
          <a:stretch>
            <a:fillRect/>
          </a:stretch>
        </p:blipFill>
        <p:spPr>
          <a:xfrm>
            <a:off x="3350664" y="936977"/>
            <a:ext cx="2439763" cy="5576108"/>
          </a:xfrm>
          <a:prstGeom prst="rect">
            <a:avLst/>
          </a:prstGeom>
        </p:spPr>
      </p:pic>
      <p:pic>
        <p:nvPicPr>
          <p:cNvPr id="4" name="Image 2" descr="preencoded.png">    </p:cNvPr>
          <p:cNvPicPr>
            <a:picLocks noChangeAspect="1"/>
          </p:cNvPicPr>
          <p:nvPr/>
        </p:nvPicPr>
        <p:blipFill>
          <a:blip r:embed="rId3"/>
          <a:stretch>
            <a:fillRect/>
          </a:stretch>
        </p:blipFill>
        <p:spPr>
          <a:xfrm>
            <a:off x="516905" y="936977"/>
            <a:ext cx="2439763" cy="3313672"/>
          </a:xfrm>
          <a:prstGeom prst="rect">
            <a:avLst/>
          </a:prstGeom>
        </p:spPr>
      </p:pic>
      <p:sp>
        <p:nvSpPr>
          <p:cNvPr id="5"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表格标签</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959831"/>
            <a:ext cx="2348350" cy="326796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`&lt;table&gt;` 标签的英文全称是 "Table"。它用于创建表格，包含行和列的结构。</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`&lt;tr&gt;` 标签的英文全称是 "Table Row"。它用于创建表格中的行。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`&lt;th&gt;` 标签的英文全称是 "Table Header Cell"。它用于创建表格中的表头单元格。表头单元格通常用于标识列的标题。</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`&lt;td&gt;` 标签的英文全称是 "Table Data Cell"。它用于创建表格中的数据单元格。数据单元格用于存储实际的表格数据。</a:t>
            </a:r>
            <a:endParaRPr lang="en-US" sz="1178" dirty="0"/>
          </a:p>
        </p:txBody>
      </p:sp>
      <p:sp>
        <p:nvSpPr>
          <p:cNvPr id="8" name="Text 3"/>
          <p:cNvSpPr/>
          <p:nvPr/>
        </p:nvSpPr>
        <p:spPr>
          <a:xfrm>
            <a:off x="516905" y="4296344"/>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959831"/>
            <a:ext cx="2348350" cy="553039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下面是一个示例，展示如何使用这些标签来创建一个带有边框线的简单表格：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&lt;table border="1"&gt;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姓名</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年龄</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城市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New York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Jane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London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&lt;/table&gt;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3350664" y="6558798"/>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959831"/>
            <a:ext cx="2348350" cy="427348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在上述示例中，我们使用 `&lt;table&gt;` 标签创建了一个表格，并使用 `border="1"` 属性为表格添加边框线。</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在表格中，使用 `&lt;tr&gt;` 标签创建了行，其中的 `&lt;th&gt;` 标签用于创建表头单元格，而 `&lt;td&gt;` 标签用于创建数据单元格。每个单元格中的内容是文本数据，例如姓名、年龄和城市。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使用 `border="1"` 属性可以在表格周围添加边框线，使表格更具可读性和美观性。你可以根据需要调整边框线的宽度和样式。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请注意，示例中的 `border="1"` 是为了展示边框线的效果，实际应用中建议使用 CSS 来定义样式。</a:t>
            </a:r>
            <a:endParaRPr lang="en-US" sz="1178" dirty="0"/>
          </a:p>
        </p:txBody>
      </p:sp>
      <p:sp>
        <p:nvSpPr>
          <p:cNvPr id="12" name="Text 7"/>
          <p:cNvSpPr/>
          <p:nvPr/>
        </p:nvSpPr>
        <p:spPr>
          <a:xfrm>
            <a:off x="6184426" y="5301883"/>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0818565"/>
            <a:ext cx="3656466" cy="2911457"/>
          </a:xfrm>
          <a:prstGeom prst="rect">
            <a:avLst/>
          </a:prstGeom>
        </p:spPr>
      </p:pic>
      <p:pic>
        <p:nvPicPr>
          <p:cNvPr id="3" name="Image 1" descr="preencoded.png">    </p:cNvPr>
          <p:cNvPicPr>
            <a:picLocks noChangeAspect="1"/>
          </p:cNvPicPr>
          <p:nvPr/>
        </p:nvPicPr>
        <p:blipFill>
          <a:blip r:embed="rId2"/>
          <a:stretch>
            <a:fillRect/>
          </a:stretch>
        </p:blipFill>
        <p:spPr>
          <a:xfrm>
            <a:off x="731295" y="10818565"/>
            <a:ext cx="3656466" cy="2911457"/>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9447392"/>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9447392"/>
          </a:xfrm>
          <a:prstGeom prst="rect">
            <a:avLst/>
          </a:prstGeom>
        </p:spPr>
      </p:pic>
      <p:sp>
        <p:nvSpPr>
          <p:cNvPr id="6"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`&lt;thead&gt;`、`&lt;tbody&gt;` 和 `&lt;tfoot&gt;` 标签用于在表格中创建更结构化和语义化的部分，使表格更易于理解和样式化。</a:t>
            </a:r>
            <a:endParaRPr lang="en-US" sz="1631" dirty="0"/>
          </a:p>
        </p:txBody>
      </p:sp>
      <p:sp>
        <p:nvSpPr>
          <p:cNvPr id="7" name="Text 1"/>
          <p:cNvSpPr/>
          <p:nvPr/>
        </p:nvSpPr>
        <p:spPr>
          <a:xfrm>
            <a:off x="365646" y="868398"/>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7596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`&lt;thead&gt;` 标签用于将表格中的表头部分进行组合。表头通常包含列标题。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`&lt;tbody&gt;` 标签用于将表格中的主体内容进行组合。主体部分包含表格中的数据行。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`&lt;tfoot&gt;` 标签用于将表格中的页脚部分进行组合。页脚通常包含表格的摘要、总结或其他相关信息。</a:t>
            </a:r>
            <a:endParaRPr lang="en-US" sz="1178" dirty="0"/>
          </a:p>
        </p:txBody>
      </p:sp>
      <p:sp>
        <p:nvSpPr>
          <p:cNvPr id="9" name="Text 3"/>
          <p:cNvSpPr/>
          <p:nvPr/>
        </p:nvSpPr>
        <p:spPr>
          <a:xfrm>
            <a:off x="923258" y="3107999"/>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90497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通过使用这些标签，我们可以明确表格的不同部分，并可以为每个部分应用不同的样式或进行操作。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下面是一个改进后的示例，展示了如何使用 `&lt;thead&gt;`、`&lt;tbody&gt;` 和 `&lt;tfoot&gt;` 标签改进之前的表格：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&lt;table border="1"&gt;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姓名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年龄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城市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New York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London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&lt;tfoot&gt;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总计：1 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总计：1 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总计：1 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&lt;/tfoot&gt;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10398071"/>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10978542"/>
            <a:ext cx="3272537"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在上述示例中，我们在表格中使用 `&lt;thead&gt;`、`&lt;tbody&gt;` 和 `&lt;tfoot&gt;` 标签将不同部分进行组合。</a:t>
            </a:r>
            <a:endParaRPr lang="en-US" sz="1178" dirty="0"/>
          </a:p>
        </p:txBody>
      </p:sp>
      <p:sp>
        <p:nvSpPr>
          <p:cNvPr id="13" name="Text 7"/>
          <p:cNvSpPr/>
          <p:nvPr/>
        </p:nvSpPr>
        <p:spPr>
          <a:xfrm>
            <a:off x="923258" y="1152700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10978542"/>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`&lt;thead&gt;` 包含表格的表头行，其中的 `&lt;tr&gt;` 标签用于定义表头行。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`&lt;tbody&gt;` 包含表格的数据行，其中的 `&lt;tr&gt;` 标签用于定义每个数据行。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`&lt;tfoot&gt;` 包含表格的页脚行，其中的 `&lt;tr&gt;` 标签用于定义页脚行。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`&lt;tfoot&gt;` 部分，我们使用了 `colspan="3"` 属性来跨越三列，并在总计行中显示总人数。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通过这种结构化的方式，我们能够更好地组织表格内容，并可以根据需要应用样式或进行其他操作。</a:t>
            </a:r>
            <a:endParaRPr lang="en-US" sz="1178" dirty="0"/>
          </a:p>
        </p:txBody>
      </p:sp>
      <p:sp>
        <p:nvSpPr>
          <p:cNvPr id="15" name="Text 9"/>
          <p:cNvSpPr/>
          <p:nvPr/>
        </p:nvSpPr>
        <p:spPr>
          <a:xfrm>
            <a:off x="4945371" y="1353805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504889"/>
            <a:ext cx="3656466" cy="2911457"/>
          </a:xfrm>
          <a:prstGeom prst="rect">
            <a:avLst/>
          </a:prstGeom>
        </p:spPr>
      </p:pic>
      <p:pic>
        <p:nvPicPr>
          <p:cNvPr id="3" name="Image 1" descr="preencoded.png">    </p:cNvPr>
          <p:cNvPicPr>
            <a:picLocks noChangeAspect="1"/>
          </p:cNvPicPr>
          <p:nvPr/>
        </p:nvPicPr>
        <p:blipFill>
          <a:blip r:embed="rId2"/>
          <a:stretch>
            <a:fillRect/>
          </a:stretch>
        </p:blipFill>
        <p:spPr>
          <a:xfrm>
            <a:off x="4753406" y="845561"/>
            <a:ext cx="3656466" cy="6430802"/>
          </a:xfrm>
          <a:prstGeom prst="rect">
            <a:avLst/>
          </a:prstGeom>
        </p:spPr>
      </p:pic>
      <p:pic>
        <p:nvPicPr>
          <p:cNvPr id="4" name="Image 2" descr="preencoded.png">    </p:cNvPr>
          <p:cNvPicPr>
            <a:picLocks noChangeAspect="1"/>
          </p:cNvPicPr>
          <p:nvPr/>
        </p:nvPicPr>
        <p:blipFill>
          <a:blip r:embed="rId3"/>
          <a:stretch>
            <a:fillRect/>
          </a:stretch>
        </p:blipFill>
        <p:spPr>
          <a:xfrm>
            <a:off x="731295" y="845561"/>
            <a:ext cx="3656466" cy="6430802"/>
          </a:xfrm>
          <a:prstGeom prst="rect">
            <a:avLst/>
          </a:prstGeom>
        </p:spPr>
      </p:pic>
      <p:sp>
        <p:nvSpPr>
          <p:cNvPr id="5"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要合并单元格，可以使用 `&lt;td&gt;` 或 `&lt;th&gt;` 元素的 `rowspan` 或 `colspan` 属性。</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22"/>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`rowspan` 属性用于指定要合并的单元格跨越的行数。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`colspan` 属性用于指定要合并的单元格跨越的列数。</a:t>
            </a:r>
            <a:endParaRPr lang="en-US" sz="1178" dirty="0"/>
          </a:p>
        </p:txBody>
      </p:sp>
      <p:sp>
        <p:nvSpPr>
          <p:cNvPr id="8" name="Text 3"/>
          <p:cNvSpPr/>
          <p:nvPr/>
        </p:nvSpPr>
        <p:spPr>
          <a:xfrm>
            <a:off x="923258" y="2056760"/>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22"/>
            <a:ext cx="3272537" cy="60331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以下是一个示例，展示如何合并竖向的城市单元格：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&lt;table border="1"&gt;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姓名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年龄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城市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New York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7084404"/>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7664867"/>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在上述示例中，我们将要合并的城市单元格（New York）的 `rowspan` 属性设置为 `2`，表示该单元格跨越了两行。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这样，对应的 `&lt;td&gt;` 元素将自动合并相邻的行，并将内容展示在合并后的单元格中。这样可以实现竖向合并。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在上述示例中，John 和 Jane 的城市单元格被合并为一个单元格，并显示为 New York。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注意，合并单元格会改变表格的结构，所以需要根据实际情况和需求来使用。</a:t>
            </a:r>
            <a:endParaRPr lang="en-US" sz="1178" dirty="0"/>
          </a:p>
        </p:txBody>
      </p:sp>
      <p:sp>
        <p:nvSpPr>
          <p:cNvPr id="12" name="Text 7"/>
          <p:cNvSpPr/>
          <p:nvPr/>
        </p:nvSpPr>
        <p:spPr>
          <a:xfrm>
            <a:off x="923258" y="1022438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4456321"/>
            <a:ext cx="1759674" cy="4319198"/>
          </a:xfrm>
          <a:prstGeom prst="rect">
            <a:avLst/>
          </a:prstGeom>
        </p:spPr>
      </p:pic>
      <p:pic>
        <p:nvPicPr>
          <p:cNvPr id="3" name="Image 1" descr="preencoded.png">    </p:cNvPr>
          <p:cNvPicPr>
            <a:picLocks noChangeAspect="1"/>
          </p:cNvPicPr>
          <p:nvPr/>
        </p:nvPicPr>
        <p:blipFill>
          <a:blip r:embed="rId2"/>
          <a:stretch>
            <a:fillRect/>
          </a:stretch>
        </p:blipFill>
        <p:spPr>
          <a:xfrm>
            <a:off x="4753406" y="4456321"/>
            <a:ext cx="1759674" cy="3062287"/>
          </a:xfrm>
          <a:prstGeom prst="rect">
            <a:avLst/>
          </a:prstGeom>
        </p:spPr>
      </p:pic>
      <p:pic>
        <p:nvPicPr>
          <p:cNvPr id="4" name="Image 2" descr="preencoded.png">    </p:cNvPr>
          <p:cNvPicPr>
            <a:picLocks noChangeAspect="1"/>
          </p:cNvPicPr>
          <p:nvPr/>
        </p:nvPicPr>
        <p:blipFill>
          <a:blip r:embed="rId3"/>
          <a:stretch>
            <a:fillRect/>
          </a:stretch>
        </p:blipFill>
        <p:spPr>
          <a:xfrm>
            <a:off x="2628086" y="4456321"/>
            <a:ext cx="1759674" cy="3816442"/>
          </a:xfrm>
          <a:prstGeom prst="rect">
            <a:avLst/>
          </a:prstGeom>
        </p:spPr>
      </p:pic>
      <p:pic>
        <p:nvPicPr>
          <p:cNvPr id="5" name="Image 3" descr="preencoded.png">    </p:cNvPr>
          <p:cNvPicPr>
            <a:picLocks noChangeAspect="1"/>
          </p:cNvPicPr>
          <p:nvPr/>
        </p:nvPicPr>
        <p:blipFill>
          <a:blip r:embed="rId4"/>
          <a:stretch>
            <a:fillRect/>
          </a:stretch>
        </p:blipFill>
        <p:spPr>
          <a:xfrm>
            <a:off x="502765" y="4456321"/>
            <a:ext cx="1759674" cy="3062287"/>
          </a:xfrm>
          <a:prstGeom prst="rect">
            <a:avLst/>
          </a:prstGeom>
        </p:spPr>
      </p:pic>
      <p:pic>
        <p:nvPicPr>
          <p:cNvPr id="6" name="Image 4" descr="preencoded.png">    </p:cNvPr>
          <p:cNvPicPr>
            <a:picLocks noChangeAspect="1"/>
          </p:cNvPicPr>
          <p:nvPr/>
        </p:nvPicPr>
        <p:blipFill>
          <a:blip r:embed="rId5"/>
          <a:stretch>
            <a:fillRect/>
          </a:stretch>
        </p:blipFill>
        <p:spPr>
          <a:xfrm>
            <a:off x="6878726" y="1234053"/>
            <a:ext cx="1759674" cy="2559532"/>
          </a:xfrm>
          <a:prstGeom prst="rect">
            <a:avLst/>
          </a:prstGeom>
        </p:spPr>
      </p:pic>
      <p:pic>
        <p:nvPicPr>
          <p:cNvPr id="7" name="Image 5" descr="preencoded.png">    </p:cNvPr>
          <p:cNvPicPr>
            <a:picLocks noChangeAspect="1"/>
          </p:cNvPicPr>
          <p:nvPr/>
        </p:nvPicPr>
        <p:blipFill>
          <a:blip r:embed="rId6"/>
          <a:stretch>
            <a:fillRect/>
          </a:stretch>
        </p:blipFill>
        <p:spPr>
          <a:xfrm>
            <a:off x="4753406" y="1234053"/>
            <a:ext cx="1759674" cy="2559532"/>
          </a:xfrm>
          <a:prstGeom prst="rect">
            <a:avLst/>
          </a:prstGeom>
        </p:spPr>
      </p:pic>
      <p:pic>
        <p:nvPicPr>
          <p:cNvPr id="8" name="Image 6" descr="preencoded.png">    </p:cNvPr>
          <p:cNvPicPr>
            <a:picLocks noChangeAspect="1"/>
          </p:cNvPicPr>
          <p:nvPr/>
        </p:nvPicPr>
        <p:blipFill>
          <a:blip r:embed="rId7"/>
          <a:stretch>
            <a:fillRect/>
          </a:stretch>
        </p:blipFill>
        <p:spPr>
          <a:xfrm>
            <a:off x="2628086" y="1234053"/>
            <a:ext cx="1759674" cy="2810916"/>
          </a:xfrm>
          <a:prstGeom prst="rect">
            <a:avLst/>
          </a:prstGeom>
        </p:spPr>
      </p:pic>
      <p:pic>
        <p:nvPicPr>
          <p:cNvPr id="9" name="Image 7" descr="preencoded.png">    </p:cNvPr>
          <p:cNvPicPr>
            <a:picLocks noChangeAspect="1"/>
          </p:cNvPicPr>
          <p:nvPr/>
        </p:nvPicPr>
        <p:blipFill>
          <a:blip r:embed="rId8"/>
          <a:stretch>
            <a:fillRect/>
          </a:stretch>
        </p:blipFill>
        <p:spPr>
          <a:xfrm>
            <a:off x="502765" y="1234053"/>
            <a:ext cx="1759674" cy="1554006"/>
          </a:xfrm>
          <a:prstGeom prst="rect">
            <a:avLst/>
          </a:prstGeom>
        </p:spPr>
      </p:pic>
      <p:sp>
        <p:nvSpPr>
          <p:cNvPr id="10"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`&lt;form&gt;` 标签用于创建一个表单，用于收集用户输入的数据。它提供了一种将用户数据发送到服务器或在客户端进行处理的方式。</a:t>
            </a:r>
            <a:endParaRPr lang="en-US" sz="1631" dirty="0"/>
          </a:p>
        </p:txBody>
      </p:sp>
      <p:sp>
        <p:nvSpPr>
          <p:cNvPr id="11"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12" name="Text 2"/>
          <p:cNvSpPr/>
          <p:nvPr/>
        </p:nvSpPr>
        <p:spPr>
          <a:xfrm>
            <a:off x="594176" y="1256907"/>
            <a:ext cx="1668264"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`&lt;input&gt;` 标签用于创建表单中的输入字段，它是最常用的表单元素之一。通过设置不同的 `type` 属性，可以创建不同类型的输入字段。</a:t>
            </a:r>
            <a:endParaRPr lang="en-US" sz="1178" dirty="0"/>
          </a:p>
        </p:txBody>
      </p:sp>
      <p:sp>
        <p:nvSpPr>
          <p:cNvPr id="13" name="Text 3"/>
          <p:cNvSpPr/>
          <p:nvPr/>
        </p:nvSpPr>
        <p:spPr>
          <a:xfrm>
            <a:off x="502765" y="2833760"/>
            <a:ext cx="1759674" cy="0"/>
          </a:xfrm>
          <a:prstGeom prst="rect">
            <a:avLst/>
          </a:prstGeom>
          <a:noFill/>
          <a:ln/>
        </p:spPr>
        <p:txBody>
          <a:bodyPr wrap="square" lIns="0" tIns="0" rIns="0" bIns="0" rtlCol="0" anchor="t"/>
          <a:lstStyle/>
          <a:p>
            <a:endParaRPr lang="en-US" dirty="0"/>
          </a:p>
        </p:txBody>
      </p:sp>
      <p:sp>
        <p:nvSpPr>
          <p:cNvPr id="14" name="Text 4"/>
          <p:cNvSpPr/>
          <p:nvPr/>
        </p:nvSpPr>
        <p:spPr>
          <a:xfrm>
            <a:off x="2719498" y="1256907"/>
            <a:ext cx="1668262" cy="276520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以下是对 `&lt;form&gt;` 和 `&lt;input&gt;` 标签以及常见的 `type` 属性的介绍：</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`&lt;form&gt;` 标签的英文全称是 "Form"。它用于创建表单，包含用于收集用户输入的字段。</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`&lt;input&gt;` 标签的英文全称是 "Input"。它用于创建不同类型的输入字段。</a:t>
            </a:r>
            <a:endParaRPr lang="en-US" sz="1178" dirty="0"/>
          </a:p>
        </p:txBody>
      </p:sp>
      <p:sp>
        <p:nvSpPr>
          <p:cNvPr id="15" name="Text 5"/>
          <p:cNvSpPr/>
          <p:nvPr/>
        </p:nvSpPr>
        <p:spPr>
          <a:xfrm>
            <a:off x="2628086" y="4090667"/>
            <a:ext cx="1759674" cy="0"/>
          </a:xfrm>
          <a:prstGeom prst="rect">
            <a:avLst/>
          </a:prstGeom>
          <a:noFill/>
          <a:ln/>
        </p:spPr>
        <p:txBody>
          <a:bodyPr wrap="square" lIns="0" tIns="0" rIns="0" bIns="0" rtlCol="0" anchor="t"/>
          <a:lstStyle/>
          <a:p>
            <a:endParaRPr lang="en-US" dirty="0"/>
          </a:p>
        </p:txBody>
      </p:sp>
      <p:sp>
        <p:nvSpPr>
          <p:cNvPr id="16" name="Text 6"/>
          <p:cNvSpPr/>
          <p:nvPr/>
        </p:nvSpPr>
        <p:spPr>
          <a:xfrm>
            <a:off x="4844818" y="1256907"/>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常见的 `type` 属性值及其作用如下：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`type="text"`：创建一个文本输入框，用于用户输入文本。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type="text" name="username" placeholder="用户名"&gt;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7" name="Text 7"/>
          <p:cNvSpPr/>
          <p:nvPr/>
        </p:nvSpPr>
        <p:spPr>
          <a:xfrm>
            <a:off x="4753406" y="3839282"/>
            <a:ext cx="1759674" cy="0"/>
          </a:xfrm>
          <a:prstGeom prst="rect">
            <a:avLst/>
          </a:prstGeom>
          <a:noFill/>
          <a:ln/>
        </p:spPr>
        <p:txBody>
          <a:bodyPr wrap="square" lIns="0" tIns="0" rIns="0" bIns="0" rtlCol="0" anchor="t"/>
          <a:lstStyle/>
          <a:p>
            <a:endParaRPr lang="en-US" dirty="0"/>
          </a:p>
        </p:txBody>
      </p:sp>
      <p:sp>
        <p:nvSpPr>
          <p:cNvPr id="18" name="Text 8"/>
          <p:cNvSpPr/>
          <p:nvPr/>
        </p:nvSpPr>
        <p:spPr>
          <a:xfrm>
            <a:off x="6970138" y="1256907"/>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`type="password"`：创建一个密码输入框，用户输入的内容会以星号或圆点形式显示。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type="password" name="password" placeholder="密码"&gt;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9" name="Text 9"/>
          <p:cNvSpPr/>
          <p:nvPr/>
        </p:nvSpPr>
        <p:spPr>
          <a:xfrm>
            <a:off x="6878726" y="3839282"/>
            <a:ext cx="1759674" cy="0"/>
          </a:xfrm>
          <a:prstGeom prst="rect">
            <a:avLst/>
          </a:prstGeom>
          <a:noFill/>
          <a:ln/>
        </p:spPr>
        <p:txBody>
          <a:bodyPr wrap="square" lIns="0" tIns="0" rIns="0" bIns="0" rtlCol="0" anchor="t"/>
          <a:lstStyle/>
          <a:p>
            <a:endParaRPr lang="en-US" dirty="0"/>
          </a:p>
        </p:txBody>
      </p:sp>
      <p:sp>
        <p:nvSpPr>
          <p:cNvPr id="20" name="Text 10"/>
          <p:cNvSpPr/>
          <p:nvPr/>
        </p:nvSpPr>
        <p:spPr>
          <a:xfrm>
            <a:off x="594176" y="4479175"/>
            <a:ext cx="1668264" cy="301657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`type="radio"`：创建一个单选按钮，允许用户在多个选项中选择一个。</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type="radio" name="gender" value="male"&gt;男</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type="radio" name="gender" value="female"&gt;女</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21" name="Text 11"/>
          <p:cNvSpPr/>
          <p:nvPr/>
        </p:nvSpPr>
        <p:spPr>
          <a:xfrm>
            <a:off x="502765" y="7564320"/>
            <a:ext cx="1759674" cy="0"/>
          </a:xfrm>
          <a:prstGeom prst="rect">
            <a:avLst/>
          </a:prstGeom>
          <a:noFill/>
          <a:ln/>
        </p:spPr>
        <p:txBody>
          <a:bodyPr wrap="square" lIns="0" tIns="0" rIns="0" bIns="0" rtlCol="0" anchor="t"/>
          <a:lstStyle/>
          <a:p>
            <a:endParaRPr lang="en-US" dirty="0"/>
          </a:p>
        </p:txBody>
      </p:sp>
      <p:sp>
        <p:nvSpPr>
          <p:cNvPr id="22" name="Text 12"/>
          <p:cNvSpPr/>
          <p:nvPr/>
        </p:nvSpPr>
        <p:spPr>
          <a:xfrm>
            <a:off x="2719498" y="4479175"/>
            <a:ext cx="1668262"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`type="checkbox"`：创建一个复选框，允许用户选择一个或多个选项。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type="checkbox" name="hobby" value="music"&gt;音乐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type="checkbox" name="hobby" value="sports"&gt;运动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type="checkbox" name="hobby" value="reading"&gt;阅读</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23" name="Text 13"/>
          <p:cNvSpPr/>
          <p:nvPr/>
        </p:nvSpPr>
        <p:spPr>
          <a:xfrm>
            <a:off x="2628086" y="8318457"/>
            <a:ext cx="1759674" cy="0"/>
          </a:xfrm>
          <a:prstGeom prst="rect">
            <a:avLst/>
          </a:prstGeom>
          <a:noFill/>
          <a:ln/>
        </p:spPr>
        <p:txBody>
          <a:bodyPr wrap="square" lIns="0" tIns="0" rIns="0" bIns="0" rtlCol="0" anchor="t"/>
          <a:lstStyle/>
          <a:p>
            <a:endParaRPr lang="en-US" dirty="0"/>
          </a:p>
        </p:txBody>
      </p:sp>
      <p:sp>
        <p:nvSpPr>
          <p:cNvPr id="24" name="Text 14"/>
          <p:cNvSpPr/>
          <p:nvPr/>
        </p:nvSpPr>
        <p:spPr>
          <a:xfrm>
            <a:off x="4844818" y="4479175"/>
            <a:ext cx="1668262" cy="301657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`type="file"`：创建一个文件上传字段，用于选择文件上传。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&lt;input type="file" name="file"&gt;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这些只是 `&lt;input&gt;` 标签的一些常见类型，还有其他类型可以用于创建日期选择、数字输入、按钮等。</a:t>
            </a:r>
            <a:endParaRPr lang="en-US" sz="1178" dirty="0"/>
          </a:p>
        </p:txBody>
      </p:sp>
      <p:sp>
        <p:nvSpPr>
          <p:cNvPr id="25" name="Text 15"/>
          <p:cNvSpPr/>
          <p:nvPr/>
        </p:nvSpPr>
        <p:spPr>
          <a:xfrm>
            <a:off x="4753406" y="7564320"/>
            <a:ext cx="1759674" cy="0"/>
          </a:xfrm>
          <a:prstGeom prst="rect">
            <a:avLst/>
          </a:prstGeom>
          <a:noFill/>
          <a:ln/>
        </p:spPr>
        <p:txBody>
          <a:bodyPr wrap="square" lIns="0" tIns="0" rIns="0" bIns="0" rtlCol="0" anchor="t"/>
          <a:lstStyle/>
          <a:p>
            <a:endParaRPr lang="en-US" dirty="0"/>
          </a:p>
        </p:txBody>
      </p:sp>
      <p:sp>
        <p:nvSpPr>
          <p:cNvPr id="26" name="Text 16"/>
          <p:cNvSpPr/>
          <p:nvPr/>
        </p:nvSpPr>
        <p:spPr>
          <a:xfrm>
            <a:off x="6970138" y="4479175"/>
            <a:ext cx="1668262" cy="427348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需要注意的是，`&lt;input&gt;` 标签通常会有 `name` 属性，用于在提交表单时标识该字段的名称和值。还可以使用 `placeholder` 属性为输入字段提供占位符文本。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总结：`&lt;form&gt;` 标签用于创建表单，`&lt;input&gt;` 标签用于创建输入字段。`&lt;input&gt;` 标签的 `type` 属性用于指定不同类型的输入字段，如文本输入框、密码输入框、单选按钮、复选框和文件上传字段。</a:t>
            </a:r>
            <a:endParaRPr lang="en-US" sz="1178" dirty="0"/>
          </a:p>
        </p:txBody>
      </p:sp>
      <p:sp>
        <p:nvSpPr>
          <p:cNvPr id="27" name="Text 17"/>
          <p:cNvSpPr/>
          <p:nvPr/>
        </p:nvSpPr>
        <p:spPr>
          <a:xfrm>
            <a:off x="6878726" y="882122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639881"/>
            <a:ext cx="2439763" cy="4570582"/>
          </a:xfrm>
          <a:prstGeom prst="rect">
            <a:avLst/>
          </a:prstGeom>
        </p:spPr>
      </p:pic>
      <p:pic>
        <p:nvPicPr>
          <p:cNvPr id="3" name="Image 1" descr="preencoded.png">    </p:cNvPr>
          <p:cNvPicPr>
            <a:picLocks noChangeAspect="1"/>
          </p:cNvPicPr>
          <p:nvPr/>
        </p:nvPicPr>
        <p:blipFill>
          <a:blip r:embed="rId2"/>
          <a:stretch>
            <a:fillRect/>
          </a:stretch>
        </p:blipFill>
        <p:spPr>
          <a:xfrm>
            <a:off x="3350664" y="639881"/>
            <a:ext cx="2439763" cy="3313672"/>
          </a:xfrm>
          <a:prstGeom prst="rect">
            <a:avLst/>
          </a:prstGeom>
        </p:spPr>
      </p:pic>
      <p:pic>
        <p:nvPicPr>
          <p:cNvPr id="4" name="Image 2" descr="preencoded.png">    </p:cNvPr>
          <p:cNvPicPr>
            <a:picLocks noChangeAspect="1"/>
          </p:cNvPicPr>
          <p:nvPr/>
        </p:nvPicPr>
        <p:blipFill>
          <a:blip r:embed="rId3"/>
          <a:stretch>
            <a:fillRect/>
          </a:stretch>
        </p:blipFill>
        <p:spPr>
          <a:xfrm>
            <a:off x="516905" y="639881"/>
            <a:ext cx="2439763" cy="4821965"/>
          </a:xfrm>
          <a:prstGeom prst="rect">
            <a:avLst/>
          </a:prstGeom>
        </p:spPr>
      </p:pic>
      <p:sp>
        <p:nvSpPr>
          <p:cNvPr id="5" name="Text 0"/>
          <p:cNvSpPr/>
          <p:nvPr/>
        </p:nvSpPr>
        <p:spPr>
          <a:xfrm>
            <a:off x="365646" y="228530"/>
            <a:ext cx="8409873" cy="0"/>
          </a:xfrm>
          <a:prstGeom prst="rect">
            <a:avLst/>
          </a:prstGeom>
          <a:noFill/>
          <a:ln/>
        </p:spPr>
        <p:txBody>
          <a:bodyPr wrap="square" lIns="0" tIns="0" rIns="0" bIns="0" rtlCol="0" anchor="t"/>
          <a:lstStyle/>
          <a:p>
            <a:endParaRPr lang="en-US" dirty="0"/>
          </a:p>
        </p:txBody>
      </p:sp>
      <p:sp>
        <p:nvSpPr>
          <p:cNvPr id="6" name="Text 1"/>
          <p:cNvSpPr/>
          <p:nvPr/>
        </p:nvSpPr>
        <p:spPr>
          <a:xfrm>
            <a:off x="365646" y="274235"/>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662734"/>
            <a:ext cx="2348350" cy="477625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Visual Studio Code（VSCode）有许多常用的快捷键，下面是一些常用的快捷键：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基本编辑快捷键：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X`：剪切当前行或选定的内容。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C`：复制当前行或选定的内容。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V`：粘贴剪贴板内容。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Z`：撤销上一步操作。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Y`：重做上一步操作。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F`：在当前文件中进行文本查找。</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H`：在当前文件中进行文本替换。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D`：选中下一个匹配项。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G`：跳转到指定行号。</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/`：注释或取消注释当前行或选定的内容。</a:t>
            </a:r>
            <a:endParaRPr lang="en-US" sz="1178" dirty="0"/>
          </a:p>
        </p:txBody>
      </p:sp>
      <p:sp>
        <p:nvSpPr>
          <p:cNvPr id="8" name="Text 3"/>
          <p:cNvSpPr/>
          <p:nvPr/>
        </p:nvSpPr>
        <p:spPr>
          <a:xfrm>
            <a:off x="516905" y="5507552"/>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662734"/>
            <a:ext cx="2348350" cy="326796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代码编辑快捷键：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Space`：触发代码补全。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Shift + Space`：触发参数提示。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.`：显示快速修复菜单。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`F12`：跳转到定义处。</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`Shift + F12`：查找所有引用。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Shift + F`：在整个项目中进行文本查找。</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Shift + H`：在整个项目中进行文本替换。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`Alt + ↑` / `Alt + ↓`：上移或下移当前行。</a:t>
            </a:r>
            <a:endParaRPr lang="en-US" sz="1178" dirty="0"/>
          </a:p>
        </p:txBody>
      </p:sp>
      <p:sp>
        <p:nvSpPr>
          <p:cNvPr id="10" name="Text 5"/>
          <p:cNvSpPr/>
          <p:nvPr/>
        </p:nvSpPr>
        <p:spPr>
          <a:xfrm>
            <a:off x="3350664" y="3999259"/>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662734"/>
            <a:ext cx="2348350" cy="452487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窗口和界面快捷键：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P`：快速打开文件。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Tab`：在打开的编辑器之间切换。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B`：切换侧边栏的可见性。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`（反引号键）：打开集成终端。</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J`：切换底部输出面板的可见性。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`Ctrl + K Ctrl + S`：打开键盘快捷键参考卡。</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这只是一小部分常用快捷键，VSCode 还有很多其他功能和相应的快捷键。你可以通过在 VSCode 中按下 `Ctrl + K Ctrl + S` 打开键盘快捷键参考卡，以查看完整的快捷键列表。</a:t>
            </a:r>
            <a:endParaRPr lang="en-US" sz="1178" dirty="0"/>
          </a:p>
        </p:txBody>
      </p:sp>
      <p:sp>
        <p:nvSpPr>
          <p:cNvPr id="12" name="Text 7"/>
          <p:cNvSpPr/>
          <p:nvPr/>
        </p:nvSpPr>
        <p:spPr>
          <a:xfrm>
            <a:off x="6184426" y="5256170"/>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980019"/>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2980019"/>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4753406" y="845557"/>
            <a:ext cx="3656466" cy="1905933"/>
          </a:xfrm>
          <a:prstGeom prst="rect">
            <a:avLst/>
          </a:prstGeom>
        </p:spPr>
      </p:pic>
      <p:pic>
        <p:nvPicPr>
          <p:cNvPr id="5" name="Image 3" descr="preencoded.png">    </p:cNvPr>
          <p:cNvPicPr>
            <a:picLocks noChangeAspect="1"/>
          </p:cNvPicPr>
          <p:nvPr/>
        </p:nvPicPr>
        <p:blipFill>
          <a:blip r:embed="rId4"/>
          <a:stretch>
            <a:fillRect/>
          </a:stretch>
        </p:blipFill>
        <p:spPr>
          <a:xfrm>
            <a:off x="731295" y="845557"/>
            <a:ext cx="3656466" cy="1905933"/>
          </a:xfrm>
          <a:prstGeom prst="rect">
            <a:avLst/>
          </a:prstGeom>
        </p:spPr>
      </p:pic>
      <p:sp>
        <p:nvSpPr>
          <p:cNvPr id="6"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html简介</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8"/>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的英文全称是 Hypertext Markup Language。</a:t>
            </a:r>
            <a:endParaRPr lang="en-US" sz="1178" dirty="0"/>
          </a:p>
        </p:txBody>
      </p:sp>
      <p:sp>
        <p:nvSpPr>
          <p:cNvPr id="9" name="Text 3"/>
          <p:cNvSpPr/>
          <p:nvPr/>
        </p:nvSpPr>
        <p:spPr>
          <a:xfrm>
            <a:off x="923258" y="1553997"/>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8"/>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超文本（Hypertext）是指在文本中嵌入了链接（或称为超链接）的文本。它通过使用超链接，使文本能够与其他相关的文本、图像、音频、视频等内容相互关联起来。超文本使得用户可以通过点击链接来跳转到其他文本或资源，实现非线性的信息浏览和导航。</a:t>
            </a:r>
            <a:endParaRPr lang="en-US" sz="1178" dirty="0"/>
          </a:p>
        </p:txBody>
      </p:sp>
      <p:sp>
        <p:nvSpPr>
          <p:cNvPr id="11" name="Text 5"/>
          <p:cNvSpPr/>
          <p:nvPr/>
        </p:nvSpPr>
        <p:spPr>
          <a:xfrm>
            <a:off x="4945371" y="2559526"/>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139988"/>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中使用的标签（Tags）是一种用于定义文档结构和呈现方式的标记语言。标签通常由一对尖括号 `&lt; &gt;` 包围，比如 `&lt;tagname&gt;`。HTML 中的标签用于描述文档中的各个元素，例如段落、标题、链接、图像等。每个标签都具有特定的含义和功能，可以通过嵌套和属性来组合和定制标签的行为和样式。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标签具有一定的语义，可以告诉浏览器如何解析和展示文档的内容。</a:t>
            </a:r>
            <a:endParaRPr lang="en-US" sz="1178" dirty="0"/>
          </a:p>
        </p:txBody>
      </p:sp>
      <p:sp>
        <p:nvSpPr>
          <p:cNvPr id="13" name="Text 7"/>
          <p:cNvSpPr/>
          <p:nvPr/>
        </p:nvSpPr>
        <p:spPr>
          <a:xfrm>
            <a:off x="923258" y="544813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139988"/>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比如，`&lt;p&gt;` 标签用于定义段落，`&lt;h1&gt;` 到 `&lt;h6&gt;` 标签用于定义标题的级别，`&lt;a&gt;` 标签用于创建链接等。通过使用不同的标签和属性，可以创建丰富多样的网页内容和交互效果。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总结起来，HTML 是一种使用超文本和标签来定义和展示网页内容的标记语言，通过超链接和标签的组合，实现了丰富的网页呈现和导航功能。</a:t>
            </a:r>
            <a:endParaRPr lang="en-US" sz="1178" dirty="0"/>
          </a:p>
        </p:txBody>
      </p:sp>
      <p:sp>
        <p:nvSpPr>
          <p:cNvPr id="15" name="Text 9"/>
          <p:cNvSpPr/>
          <p:nvPr/>
        </p:nvSpPr>
        <p:spPr>
          <a:xfrm>
            <a:off x="4945371" y="494536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231402"/>
            <a:ext cx="3656466" cy="1905933"/>
          </a:xfrm>
          <a:prstGeom prst="rect">
            <a:avLst/>
          </a:prstGeom>
        </p:spPr>
      </p:pic>
      <p:pic>
        <p:nvPicPr>
          <p:cNvPr id="3" name="Image 1" descr="preencoded.png">    </p:cNvPr>
          <p:cNvPicPr>
            <a:picLocks noChangeAspect="1"/>
          </p:cNvPicPr>
          <p:nvPr/>
        </p:nvPicPr>
        <p:blipFill>
          <a:blip r:embed="rId2"/>
          <a:stretch>
            <a:fillRect/>
          </a:stretch>
        </p:blipFill>
        <p:spPr>
          <a:xfrm>
            <a:off x="731295" y="3231402"/>
            <a:ext cx="3656466" cy="1905933"/>
          </a:xfrm>
          <a:prstGeom prst="rect">
            <a:avLst/>
          </a:prstGeom>
        </p:spPr>
      </p:pic>
      <p:pic>
        <p:nvPicPr>
          <p:cNvPr id="4" name="Image 2" descr="preencoded.png">    </p:cNvPr>
          <p:cNvPicPr>
            <a:picLocks noChangeAspect="1"/>
          </p:cNvPicPr>
          <p:nvPr/>
        </p:nvPicPr>
        <p:blipFill>
          <a:blip r:embed="rId3"/>
          <a:stretch>
            <a:fillRect/>
          </a:stretch>
        </p:blipFill>
        <p:spPr>
          <a:xfrm>
            <a:off x="4753406" y="845559"/>
            <a:ext cx="3656466" cy="2157314"/>
          </a:xfrm>
          <a:prstGeom prst="rect">
            <a:avLst/>
          </a:prstGeom>
        </p:spPr>
      </p:pic>
      <p:pic>
        <p:nvPicPr>
          <p:cNvPr id="5" name="Image 3" descr="preencoded.png">    </p:cNvPr>
          <p:cNvPicPr>
            <a:picLocks noChangeAspect="1"/>
          </p:cNvPicPr>
          <p:nvPr/>
        </p:nvPicPr>
        <p:blipFill>
          <a:blip r:embed="rId4"/>
          <a:stretch>
            <a:fillRect/>
          </a:stretch>
        </p:blipFill>
        <p:spPr>
          <a:xfrm>
            <a:off x="731295" y="845559"/>
            <a:ext cx="3656466" cy="2157314"/>
          </a:xfrm>
          <a:prstGeom prst="rect">
            <a:avLst/>
          </a:prstGeom>
        </p:spPr>
      </p:pic>
      <p:sp>
        <p:nvSpPr>
          <p:cNvPr id="6"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HTML 的英文全称是 Hypertext Markup Language。</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30"/>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超文本（Hypertext）是指在文本中嵌入了链接（或称为超链接）的文本。它通过使用超链接，使文本能够与其他相关的文本、图像、音频、视频等内容相互关联起来。超文本使得用户可以通过点击链接来跳转到其他文本或资源，实现非线性的信息浏览和导航。</a:t>
            </a:r>
            <a:endParaRPr lang="en-US" sz="1178" dirty="0"/>
          </a:p>
        </p:txBody>
      </p:sp>
      <p:sp>
        <p:nvSpPr>
          <p:cNvPr id="9" name="Text 3"/>
          <p:cNvSpPr/>
          <p:nvPr/>
        </p:nvSpPr>
        <p:spPr>
          <a:xfrm>
            <a:off x="923258" y="2559528"/>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30"/>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中使用的标签（Tags）是一种用于定义文档结构和呈现方式的标记语言。标签通常由一对尖括号 `&lt; &gt;` 包围，比如 `&lt;tagname&gt;`。HTML 中的标签用于描述文档中的各个元素，例如段落、标题、链接、图像等。每个标签都具有特定的含义和功能，可以通过嵌套和属性来组合和定制标签的行为和样式。</a:t>
            </a:r>
            <a:endParaRPr lang="en-US" sz="1178" dirty="0"/>
          </a:p>
        </p:txBody>
      </p:sp>
      <p:sp>
        <p:nvSpPr>
          <p:cNvPr id="11" name="Text 5"/>
          <p:cNvSpPr/>
          <p:nvPr/>
        </p:nvSpPr>
        <p:spPr>
          <a:xfrm>
            <a:off x="4945371" y="281090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391373"/>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标签具有一定的语义，可以告诉浏览器如何解析和展示文档的内容。比如，`&lt;p&gt;` 标签用于定义段落，`&lt;h1&gt;` 到 `&lt;h6&gt;` 标签用于定义标题的级别，`&lt;a&gt;` 标签用于创建链接等。通过使用不同的标签和属性，可以创建丰富多样的网页内容和交互效果。</a:t>
            </a:r>
            <a:endParaRPr lang="en-US" sz="1178" dirty="0"/>
          </a:p>
        </p:txBody>
      </p:sp>
      <p:sp>
        <p:nvSpPr>
          <p:cNvPr id="13" name="Text 7"/>
          <p:cNvSpPr/>
          <p:nvPr/>
        </p:nvSpPr>
        <p:spPr>
          <a:xfrm>
            <a:off x="923258" y="494537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391373"/>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总结起来，HTML 是一种使用超文本和标签来定义和展示网页内容的标记语言，通过超链接和标签的组合，实现了丰富的网页呈现和导航功能。</a:t>
            </a:r>
            <a:endParaRPr lang="en-US" sz="1178" dirty="0"/>
          </a:p>
        </p:txBody>
      </p:sp>
      <p:sp>
        <p:nvSpPr>
          <p:cNvPr id="15" name="Text 9"/>
          <p:cNvSpPr/>
          <p:nvPr/>
        </p:nvSpPr>
        <p:spPr>
          <a:xfrm>
            <a:off x="4945371" y="419122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865015"/>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4753406" y="5736080"/>
            <a:ext cx="3656466" cy="900406"/>
          </a:xfrm>
          <a:prstGeom prst="rect">
            <a:avLst/>
          </a:prstGeom>
        </p:spPr>
      </p:pic>
      <p:pic>
        <p:nvPicPr>
          <p:cNvPr id="4" name="Image 2" descr="preencoded.png">    </p:cNvPr>
          <p:cNvPicPr>
            <a:picLocks noChangeAspect="1"/>
          </p:cNvPicPr>
          <p:nvPr/>
        </p:nvPicPr>
        <p:blipFill>
          <a:blip r:embed="rId3"/>
          <a:stretch>
            <a:fillRect/>
          </a:stretch>
        </p:blipFill>
        <p:spPr>
          <a:xfrm>
            <a:off x="731295" y="5736080"/>
            <a:ext cx="3656466" cy="900406"/>
          </a:xfrm>
          <a:prstGeom prst="rect">
            <a:avLst/>
          </a:prstGeom>
        </p:spPr>
      </p:pic>
      <p:pic>
        <p:nvPicPr>
          <p:cNvPr id="5" name="Image 3" descr="preencoded.png">    </p:cNvPr>
          <p:cNvPicPr>
            <a:picLocks noChangeAspect="1"/>
          </p:cNvPicPr>
          <p:nvPr/>
        </p:nvPicPr>
        <p:blipFill>
          <a:blip r:embed="rId4"/>
          <a:stretch>
            <a:fillRect/>
          </a:stretch>
        </p:blipFill>
        <p:spPr>
          <a:xfrm>
            <a:off x="4753406" y="4858531"/>
            <a:ext cx="3656466" cy="649021"/>
          </a:xfrm>
          <a:prstGeom prst="rect">
            <a:avLst/>
          </a:prstGeom>
        </p:spPr>
      </p:pic>
      <p:pic>
        <p:nvPicPr>
          <p:cNvPr id="6" name="Image 4" descr="preencoded.png">    </p:cNvPr>
          <p:cNvPicPr>
            <a:picLocks noChangeAspect="1"/>
          </p:cNvPicPr>
          <p:nvPr/>
        </p:nvPicPr>
        <p:blipFill>
          <a:blip r:embed="rId5"/>
          <a:stretch>
            <a:fillRect/>
          </a:stretch>
        </p:blipFill>
        <p:spPr>
          <a:xfrm>
            <a:off x="731295" y="4858531"/>
            <a:ext cx="3656466" cy="649021"/>
          </a:xfrm>
          <a:prstGeom prst="rect">
            <a:avLst/>
          </a:prstGeom>
        </p:spPr>
      </p:pic>
      <p:pic>
        <p:nvPicPr>
          <p:cNvPr id="7" name="Image 5" descr="preencoded.png">    </p:cNvPr>
          <p:cNvPicPr>
            <a:picLocks noChangeAspect="1"/>
          </p:cNvPicPr>
          <p:nvPr/>
        </p:nvPicPr>
        <p:blipFill>
          <a:blip r:embed="rId6"/>
          <a:stretch>
            <a:fillRect/>
          </a:stretch>
        </p:blipFill>
        <p:spPr>
          <a:xfrm>
            <a:off x="4753406" y="3980978"/>
            <a:ext cx="3656466" cy="649024"/>
          </a:xfrm>
          <a:prstGeom prst="rect">
            <a:avLst/>
          </a:prstGeom>
        </p:spPr>
      </p:pic>
      <p:pic>
        <p:nvPicPr>
          <p:cNvPr id="8" name="Image 6" descr="preencoded.png">    </p:cNvPr>
          <p:cNvPicPr>
            <a:picLocks noChangeAspect="1"/>
          </p:cNvPicPr>
          <p:nvPr/>
        </p:nvPicPr>
        <p:blipFill>
          <a:blip r:embed="rId7"/>
          <a:stretch>
            <a:fillRect/>
          </a:stretch>
        </p:blipFill>
        <p:spPr>
          <a:xfrm>
            <a:off x="731295" y="3980978"/>
            <a:ext cx="3656466" cy="649024"/>
          </a:xfrm>
          <a:prstGeom prst="rect">
            <a:avLst/>
          </a:prstGeom>
        </p:spPr>
      </p:pic>
      <p:pic>
        <p:nvPicPr>
          <p:cNvPr id="9" name="Image 7" descr="preencoded.png">    </p:cNvPr>
          <p:cNvPicPr>
            <a:picLocks noChangeAspect="1"/>
          </p:cNvPicPr>
          <p:nvPr/>
        </p:nvPicPr>
        <p:blipFill>
          <a:blip r:embed="rId8"/>
          <a:stretch>
            <a:fillRect/>
          </a:stretch>
        </p:blipFill>
        <p:spPr>
          <a:xfrm>
            <a:off x="4753406" y="3103427"/>
            <a:ext cx="3656466" cy="649021"/>
          </a:xfrm>
          <a:prstGeom prst="rect">
            <a:avLst/>
          </a:prstGeom>
        </p:spPr>
      </p:pic>
      <p:pic>
        <p:nvPicPr>
          <p:cNvPr id="10" name="Image 8" descr="preencoded.png">    </p:cNvPr>
          <p:cNvPicPr>
            <a:picLocks noChangeAspect="1"/>
          </p:cNvPicPr>
          <p:nvPr/>
        </p:nvPicPr>
        <p:blipFill>
          <a:blip r:embed="rId9"/>
          <a:stretch>
            <a:fillRect/>
          </a:stretch>
        </p:blipFill>
        <p:spPr>
          <a:xfrm>
            <a:off x="731295" y="3103427"/>
            <a:ext cx="3656466" cy="649021"/>
          </a:xfrm>
          <a:prstGeom prst="rect">
            <a:avLst/>
          </a:prstGeom>
        </p:spPr>
      </p:pic>
      <p:pic>
        <p:nvPicPr>
          <p:cNvPr id="11" name="Image 9" descr="preencoded.png">    </p:cNvPr>
          <p:cNvPicPr>
            <a:picLocks noChangeAspect="1"/>
          </p:cNvPicPr>
          <p:nvPr/>
        </p:nvPicPr>
        <p:blipFill>
          <a:blip r:embed="rId10"/>
          <a:stretch>
            <a:fillRect/>
          </a:stretch>
        </p:blipFill>
        <p:spPr>
          <a:xfrm>
            <a:off x="4753406" y="1974491"/>
            <a:ext cx="3656466" cy="900406"/>
          </a:xfrm>
          <a:prstGeom prst="rect">
            <a:avLst/>
          </a:prstGeom>
        </p:spPr>
      </p:pic>
      <p:pic>
        <p:nvPicPr>
          <p:cNvPr id="12" name="Image 10" descr="preencoded.png">    </p:cNvPr>
          <p:cNvPicPr>
            <a:picLocks noChangeAspect="1"/>
          </p:cNvPicPr>
          <p:nvPr/>
        </p:nvPicPr>
        <p:blipFill>
          <a:blip r:embed="rId11"/>
          <a:stretch>
            <a:fillRect/>
          </a:stretch>
        </p:blipFill>
        <p:spPr>
          <a:xfrm>
            <a:off x="731295" y="1974491"/>
            <a:ext cx="3656466" cy="900406"/>
          </a:xfrm>
          <a:prstGeom prst="rect">
            <a:avLst/>
          </a:prstGeom>
        </p:spPr>
      </p:pic>
      <p:pic>
        <p:nvPicPr>
          <p:cNvPr id="13" name="Image 11" descr="preencoded.png">    </p:cNvPr>
          <p:cNvPicPr>
            <a:picLocks noChangeAspect="1"/>
          </p:cNvPicPr>
          <p:nvPr/>
        </p:nvPicPr>
        <p:blipFill>
          <a:blip r:embed="rId12"/>
          <a:stretch>
            <a:fillRect/>
          </a:stretch>
        </p:blipFill>
        <p:spPr>
          <a:xfrm>
            <a:off x="4753406" y="845557"/>
            <a:ext cx="3656466" cy="900406"/>
          </a:xfrm>
          <a:prstGeom prst="rect">
            <a:avLst/>
          </a:prstGeom>
        </p:spPr>
      </p:pic>
      <p:pic>
        <p:nvPicPr>
          <p:cNvPr id="14" name="Image 12" descr="preencoded.png">    </p:cNvPr>
          <p:cNvPicPr>
            <a:picLocks noChangeAspect="1"/>
          </p:cNvPicPr>
          <p:nvPr/>
        </p:nvPicPr>
        <p:blipFill>
          <a:blip r:embed="rId13"/>
          <a:stretch>
            <a:fillRect/>
          </a:stretch>
        </p:blipFill>
        <p:spPr>
          <a:xfrm>
            <a:off x="731295" y="845557"/>
            <a:ext cx="3656466" cy="900406"/>
          </a:xfrm>
          <a:prstGeom prst="rect">
            <a:avLst/>
          </a:prstGeom>
        </p:spPr>
      </p:pic>
      <p:sp>
        <p:nvSpPr>
          <p:cNvPr id="15"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以下是一些常用的文字类标签：</a:t>
            </a:r>
            <a:endParaRPr lang="en-US" sz="1631" dirty="0"/>
          </a:p>
        </p:txBody>
      </p:sp>
      <p:sp>
        <p:nvSpPr>
          <p:cNvPr id="1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7" name="Text 2"/>
          <p:cNvSpPr/>
          <p:nvPr/>
        </p:nvSpPr>
        <p:spPr>
          <a:xfrm>
            <a:off x="923258" y="1005528"/>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`&lt;h1&gt;` 到 `&lt;h6&gt;`：用于定义标题，其中 `&lt;h1&gt;` 表示最高级别的标题，`&lt;h6&gt;` 表示最低级别的标题。</a:t>
            </a:r>
            <a:endParaRPr lang="en-US" sz="1178" dirty="0"/>
          </a:p>
        </p:txBody>
      </p:sp>
      <p:sp>
        <p:nvSpPr>
          <p:cNvPr id="18" name="Text 3"/>
          <p:cNvSpPr/>
          <p:nvPr/>
        </p:nvSpPr>
        <p:spPr>
          <a:xfrm>
            <a:off x="923258" y="1553999"/>
            <a:ext cx="3272537" cy="0"/>
          </a:xfrm>
          <a:prstGeom prst="rect">
            <a:avLst/>
          </a:prstGeom>
          <a:noFill/>
          <a:ln/>
        </p:spPr>
        <p:txBody>
          <a:bodyPr wrap="square" lIns="0" tIns="0" rIns="0" bIns="0" rtlCol="0" anchor="t"/>
          <a:lstStyle/>
          <a:p>
            <a:endParaRPr lang="en-US" dirty="0"/>
          </a:p>
        </p:txBody>
      </p:sp>
      <p:sp>
        <p:nvSpPr>
          <p:cNvPr id="19" name="Text 4"/>
          <p:cNvSpPr/>
          <p:nvPr/>
        </p:nvSpPr>
        <p:spPr>
          <a:xfrm>
            <a:off x="4945371" y="1005528"/>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`&lt;p&gt;`：用于定义段落。</a:t>
            </a:r>
            <a:endParaRPr lang="en-US" sz="1178" dirty="0"/>
          </a:p>
        </p:txBody>
      </p:sp>
      <p:sp>
        <p:nvSpPr>
          <p:cNvPr id="20" name="Text 5"/>
          <p:cNvSpPr/>
          <p:nvPr/>
        </p:nvSpPr>
        <p:spPr>
          <a:xfrm>
            <a:off x="4945371" y="1302615"/>
            <a:ext cx="3272537" cy="0"/>
          </a:xfrm>
          <a:prstGeom prst="rect">
            <a:avLst/>
          </a:prstGeom>
          <a:noFill/>
          <a:ln/>
        </p:spPr>
        <p:txBody>
          <a:bodyPr wrap="square" lIns="0" tIns="0" rIns="0" bIns="0" rtlCol="0" anchor="t"/>
          <a:lstStyle/>
          <a:p>
            <a:endParaRPr lang="en-US" dirty="0"/>
          </a:p>
        </p:txBody>
      </p:sp>
      <p:sp>
        <p:nvSpPr>
          <p:cNvPr id="21" name="Text 6"/>
          <p:cNvSpPr/>
          <p:nvPr/>
        </p:nvSpPr>
        <p:spPr>
          <a:xfrm>
            <a:off x="923258" y="2134460"/>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`&lt;a&gt;`：用于创建链接，可以跳转到其他页面或定位到当前页面的特定部分。</a:t>
            </a:r>
            <a:endParaRPr lang="en-US" sz="1178" dirty="0"/>
          </a:p>
        </p:txBody>
      </p:sp>
      <p:sp>
        <p:nvSpPr>
          <p:cNvPr id="22" name="Text 7"/>
          <p:cNvSpPr/>
          <p:nvPr/>
        </p:nvSpPr>
        <p:spPr>
          <a:xfrm>
            <a:off x="923258" y="2682931"/>
            <a:ext cx="3272537" cy="0"/>
          </a:xfrm>
          <a:prstGeom prst="rect">
            <a:avLst/>
          </a:prstGeom>
          <a:noFill/>
          <a:ln/>
        </p:spPr>
        <p:txBody>
          <a:bodyPr wrap="square" lIns="0" tIns="0" rIns="0" bIns="0" rtlCol="0" anchor="t"/>
          <a:lstStyle/>
          <a:p>
            <a:endParaRPr lang="en-US" dirty="0"/>
          </a:p>
        </p:txBody>
      </p:sp>
      <p:sp>
        <p:nvSpPr>
          <p:cNvPr id="23" name="Text 8"/>
          <p:cNvSpPr/>
          <p:nvPr/>
        </p:nvSpPr>
        <p:spPr>
          <a:xfrm>
            <a:off x="4945371" y="2134460"/>
            <a:ext cx="3272537"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`&lt;strong&gt;` 或 `&lt;b&gt;`：用于表示文本的强调或加粗。</a:t>
            </a:r>
            <a:endParaRPr lang="en-US" sz="1178" dirty="0"/>
          </a:p>
        </p:txBody>
      </p:sp>
      <p:sp>
        <p:nvSpPr>
          <p:cNvPr id="24" name="Text 9"/>
          <p:cNvSpPr/>
          <p:nvPr/>
        </p:nvSpPr>
        <p:spPr>
          <a:xfrm>
            <a:off x="4945371" y="2682931"/>
            <a:ext cx="3272537" cy="0"/>
          </a:xfrm>
          <a:prstGeom prst="rect">
            <a:avLst/>
          </a:prstGeom>
          <a:noFill/>
          <a:ln/>
        </p:spPr>
        <p:txBody>
          <a:bodyPr wrap="square" lIns="0" tIns="0" rIns="0" bIns="0" rtlCol="0" anchor="t"/>
          <a:lstStyle/>
          <a:p>
            <a:endParaRPr lang="en-US" dirty="0"/>
          </a:p>
        </p:txBody>
      </p:sp>
      <p:sp>
        <p:nvSpPr>
          <p:cNvPr id="25" name="Text 10"/>
          <p:cNvSpPr/>
          <p:nvPr/>
        </p:nvSpPr>
        <p:spPr>
          <a:xfrm>
            <a:off x="923258" y="3263396"/>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`&lt;em&gt;` 或 `&lt;i&gt;`：用于表示文本的强调或斜体。</a:t>
            </a:r>
            <a:endParaRPr lang="en-US" sz="1178" dirty="0"/>
          </a:p>
        </p:txBody>
      </p:sp>
      <p:sp>
        <p:nvSpPr>
          <p:cNvPr id="26" name="Text 11"/>
          <p:cNvSpPr/>
          <p:nvPr/>
        </p:nvSpPr>
        <p:spPr>
          <a:xfrm>
            <a:off x="923258" y="3560484"/>
            <a:ext cx="3272537" cy="0"/>
          </a:xfrm>
          <a:prstGeom prst="rect">
            <a:avLst/>
          </a:prstGeom>
          <a:noFill/>
          <a:ln/>
        </p:spPr>
        <p:txBody>
          <a:bodyPr wrap="square" lIns="0" tIns="0" rIns="0" bIns="0" rtlCol="0" anchor="t"/>
          <a:lstStyle/>
          <a:p>
            <a:endParaRPr lang="en-US" dirty="0"/>
          </a:p>
        </p:txBody>
      </p:sp>
      <p:sp>
        <p:nvSpPr>
          <p:cNvPr id="27" name="Text 12"/>
          <p:cNvSpPr/>
          <p:nvPr/>
        </p:nvSpPr>
        <p:spPr>
          <a:xfrm>
            <a:off x="4945371" y="3263396"/>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`&lt;u&gt;`：用于给文本添加下划线。</a:t>
            </a:r>
            <a:endParaRPr lang="en-US" sz="1178" dirty="0"/>
          </a:p>
        </p:txBody>
      </p:sp>
      <p:sp>
        <p:nvSpPr>
          <p:cNvPr id="28" name="Text 13"/>
          <p:cNvSpPr/>
          <p:nvPr/>
        </p:nvSpPr>
        <p:spPr>
          <a:xfrm>
            <a:off x="4945371" y="3560484"/>
            <a:ext cx="3272537" cy="0"/>
          </a:xfrm>
          <a:prstGeom prst="rect">
            <a:avLst/>
          </a:prstGeom>
          <a:noFill/>
          <a:ln/>
        </p:spPr>
        <p:txBody>
          <a:bodyPr wrap="square" lIns="0" tIns="0" rIns="0" bIns="0" rtlCol="0" anchor="t"/>
          <a:lstStyle/>
          <a:p>
            <a:endParaRPr lang="en-US" dirty="0"/>
          </a:p>
        </p:txBody>
      </p:sp>
      <p:sp>
        <p:nvSpPr>
          <p:cNvPr id="29" name="Text 14"/>
          <p:cNvSpPr/>
          <p:nvPr/>
        </p:nvSpPr>
        <p:spPr>
          <a:xfrm>
            <a:off x="923258" y="4140949"/>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`&lt;s&gt;` 或 `&lt;del&gt;`：用于表示删除线文本。</a:t>
            </a:r>
            <a:endParaRPr lang="en-US" sz="1178" dirty="0"/>
          </a:p>
        </p:txBody>
      </p:sp>
      <p:sp>
        <p:nvSpPr>
          <p:cNvPr id="30" name="Text 15"/>
          <p:cNvSpPr/>
          <p:nvPr/>
        </p:nvSpPr>
        <p:spPr>
          <a:xfrm>
            <a:off x="923258" y="4438035"/>
            <a:ext cx="3272537" cy="0"/>
          </a:xfrm>
          <a:prstGeom prst="rect">
            <a:avLst/>
          </a:prstGeom>
          <a:noFill/>
          <a:ln/>
        </p:spPr>
        <p:txBody>
          <a:bodyPr wrap="square" lIns="0" tIns="0" rIns="0" bIns="0" rtlCol="0" anchor="t"/>
          <a:lstStyle/>
          <a:p>
            <a:endParaRPr lang="en-US" dirty="0"/>
          </a:p>
        </p:txBody>
      </p:sp>
      <p:sp>
        <p:nvSpPr>
          <p:cNvPr id="31" name="Text 16"/>
          <p:cNvSpPr/>
          <p:nvPr/>
        </p:nvSpPr>
        <p:spPr>
          <a:xfrm>
            <a:off x="4945371" y="4140949"/>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`&lt;ins&gt;`：用于表示插入的文本。</a:t>
            </a:r>
            <a:endParaRPr lang="en-US" sz="1178" dirty="0"/>
          </a:p>
        </p:txBody>
      </p:sp>
      <p:sp>
        <p:nvSpPr>
          <p:cNvPr id="32" name="Text 17"/>
          <p:cNvSpPr/>
          <p:nvPr/>
        </p:nvSpPr>
        <p:spPr>
          <a:xfrm>
            <a:off x="4945371" y="4438035"/>
            <a:ext cx="3272537" cy="0"/>
          </a:xfrm>
          <a:prstGeom prst="rect">
            <a:avLst/>
          </a:prstGeom>
          <a:noFill/>
          <a:ln/>
        </p:spPr>
        <p:txBody>
          <a:bodyPr wrap="square" lIns="0" tIns="0" rIns="0" bIns="0" rtlCol="0" anchor="t"/>
          <a:lstStyle/>
          <a:p>
            <a:endParaRPr lang="en-US" dirty="0"/>
          </a:p>
        </p:txBody>
      </p:sp>
      <p:sp>
        <p:nvSpPr>
          <p:cNvPr id="33" name="Text 18"/>
          <p:cNvSpPr/>
          <p:nvPr/>
        </p:nvSpPr>
        <p:spPr>
          <a:xfrm>
            <a:off x="923258" y="5018500"/>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`&lt;sub&gt;`：用于表示下标文本。</a:t>
            </a:r>
            <a:endParaRPr lang="en-US" sz="1178" dirty="0"/>
          </a:p>
        </p:txBody>
      </p:sp>
      <p:sp>
        <p:nvSpPr>
          <p:cNvPr id="34" name="Text 19"/>
          <p:cNvSpPr/>
          <p:nvPr/>
        </p:nvSpPr>
        <p:spPr>
          <a:xfrm>
            <a:off x="923258" y="5315588"/>
            <a:ext cx="3272537" cy="0"/>
          </a:xfrm>
          <a:prstGeom prst="rect">
            <a:avLst/>
          </a:prstGeom>
          <a:noFill/>
          <a:ln/>
        </p:spPr>
        <p:txBody>
          <a:bodyPr wrap="square" lIns="0" tIns="0" rIns="0" bIns="0" rtlCol="0" anchor="t"/>
          <a:lstStyle/>
          <a:p>
            <a:endParaRPr lang="en-US" dirty="0"/>
          </a:p>
        </p:txBody>
      </p:sp>
      <p:sp>
        <p:nvSpPr>
          <p:cNvPr id="35" name="Text 20"/>
          <p:cNvSpPr/>
          <p:nvPr/>
        </p:nvSpPr>
        <p:spPr>
          <a:xfrm>
            <a:off x="4945371" y="5018500"/>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`&lt;sup&gt;`：用于表示上标文本。</a:t>
            </a:r>
            <a:endParaRPr lang="en-US" sz="1178" dirty="0"/>
          </a:p>
        </p:txBody>
      </p:sp>
      <p:sp>
        <p:nvSpPr>
          <p:cNvPr id="36" name="Text 21"/>
          <p:cNvSpPr/>
          <p:nvPr/>
        </p:nvSpPr>
        <p:spPr>
          <a:xfrm>
            <a:off x="4945371" y="5315588"/>
            <a:ext cx="3272537" cy="0"/>
          </a:xfrm>
          <a:prstGeom prst="rect">
            <a:avLst/>
          </a:prstGeom>
          <a:noFill/>
          <a:ln/>
        </p:spPr>
        <p:txBody>
          <a:bodyPr wrap="square" lIns="0" tIns="0" rIns="0" bIns="0" rtlCol="0" anchor="t"/>
          <a:lstStyle/>
          <a:p>
            <a:endParaRPr lang="en-US" dirty="0"/>
          </a:p>
        </p:txBody>
      </p:sp>
      <p:sp>
        <p:nvSpPr>
          <p:cNvPr id="37" name="Text 22"/>
          <p:cNvSpPr/>
          <p:nvPr/>
        </p:nvSpPr>
        <p:spPr>
          <a:xfrm>
            <a:off x="923258" y="5896053"/>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`&lt;code&gt;`：用于表示计算机代码或程序代码。</a:t>
            </a:r>
            <a:endParaRPr lang="en-US" sz="1178" dirty="0"/>
          </a:p>
        </p:txBody>
      </p:sp>
      <p:sp>
        <p:nvSpPr>
          <p:cNvPr id="38" name="Text 23"/>
          <p:cNvSpPr/>
          <p:nvPr/>
        </p:nvSpPr>
        <p:spPr>
          <a:xfrm>
            <a:off x="923258" y="6193139"/>
            <a:ext cx="3272537" cy="0"/>
          </a:xfrm>
          <a:prstGeom prst="rect">
            <a:avLst/>
          </a:prstGeom>
          <a:noFill/>
          <a:ln/>
        </p:spPr>
        <p:txBody>
          <a:bodyPr wrap="square" lIns="0" tIns="0" rIns="0" bIns="0" rtlCol="0" anchor="t"/>
          <a:lstStyle/>
          <a:p>
            <a:endParaRPr lang="en-US" dirty="0"/>
          </a:p>
        </p:txBody>
      </p:sp>
      <p:sp>
        <p:nvSpPr>
          <p:cNvPr id="39" name="Text 24"/>
          <p:cNvSpPr/>
          <p:nvPr/>
        </p:nvSpPr>
        <p:spPr>
          <a:xfrm>
            <a:off x="4945371" y="5896053"/>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`&lt;pre&gt;`：用于表示预格式化的文本，保留原始的空白字符和换行符。</a:t>
            </a:r>
            <a:endParaRPr lang="en-US" sz="1178" dirty="0"/>
          </a:p>
        </p:txBody>
      </p:sp>
      <p:sp>
        <p:nvSpPr>
          <p:cNvPr id="40" name="Text 25"/>
          <p:cNvSpPr/>
          <p:nvPr/>
        </p:nvSpPr>
        <p:spPr>
          <a:xfrm>
            <a:off x="4945371" y="6444520"/>
            <a:ext cx="3272537" cy="0"/>
          </a:xfrm>
          <a:prstGeom prst="rect">
            <a:avLst/>
          </a:prstGeom>
          <a:noFill/>
          <a:ln/>
        </p:spPr>
        <p:txBody>
          <a:bodyPr wrap="square" lIns="0" tIns="0" rIns="0" bIns="0" rtlCol="0" anchor="t"/>
          <a:lstStyle/>
          <a:p>
            <a:endParaRPr lang="en-US" dirty="0"/>
          </a:p>
        </p:txBody>
      </p:sp>
      <p:sp>
        <p:nvSpPr>
          <p:cNvPr id="41" name="Text 26"/>
          <p:cNvSpPr/>
          <p:nvPr/>
        </p:nvSpPr>
        <p:spPr>
          <a:xfrm>
            <a:off x="923258" y="7024987"/>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这些标签只是文字类标签中的一部分，还有许多其他的标签可以用于控制文本的样式和语义。在编写网页时，根据需要选择适当的标签来组织和呈现文本内容，以达到预期的效果。</a:t>
            </a:r>
            <a:endParaRPr lang="en-US" sz="1178" dirty="0"/>
          </a:p>
        </p:txBody>
      </p:sp>
      <p:sp>
        <p:nvSpPr>
          <p:cNvPr id="42" name="Text 27"/>
          <p:cNvSpPr/>
          <p:nvPr/>
        </p:nvSpPr>
        <p:spPr>
          <a:xfrm>
            <a:off x="923258" y="807621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46434"/>
            <a:ext cx="3656466" cy="649024"/>
          </a:xfrm>
          <a:prstGeom prst="rect">
            <a:avLst/>
          </a:prstGeom>
        </p:spPr>
      </p:pic>
      <p:pic>
        <p:nvPicPr>
          <p:cNvPr id="3" name="Image 1" descr="preencoded.png">    </p:cNvPr>
          <p:cNvPicPr>
            <a:picLocks noChangeAspect="1"/>
          </p:cNvPicPr>
          <p:nvPr/>
        </p:nvPicPr>
        <p:blipFill>
          <a:blip r:embed="rId2"/>
          <a:stretch>
            <a:fillRect/>
          </a:stretch>
        </p:blipFill>
        <p:spPr>
          <a:xfrm>
            <a:off x="731295" y="8446434"/>
            <a:ext cx="3656466" cy="649024"/>
          </a:xfrm>
          <a:prstGeom prst="rect">
            <a:avLst/>
          </a:prstGeom>
        </p:spPr>
      </p:pic>
      <p:pic>
        <p:nvPicPr>
          <p:cNvPr id="4" name="Image 2" descr="preencoded.png">    </p:cNvPr>
          <p:cNvPicPr>
            <a:picLocks noChangeAspect="1"/>
          </p:cNvPicPr>
          <p:nvPr/>
        </p:nvPicPr>
        <p:blipFill>
          <a:blip r:embed="rId3"/>
          <a:stretch>
            <a:fillRect/>
          </a:stretch>
        </p:blipFill>
        <p:spPr>
          <a:xfrm>
            <a:off x="4753406" y="7568883"/>
            <a:ext cx="3656466" cy="649024"/>
          </a:xfrm>
          <a:prstGeom prst="rect">
            <a:avLst/>
          </a:prstGeom>
        </p:spPr>
      </p:pic>
      <p:pic>
        <p:nvPicPr>
          <p:cNvPr id="5" name="Image 3" descr="preencoded.png">    </p:cNvPr>
          <p:cNvPicPr>
            <a:picLocks noChangeAspect="1"/>
          </p:cNvPicPr>
          <p:nvPr/>
        </p:nvPicPr>
        <p:blipFill>
          <a:blip r:embed="rId4"/>
          <a:stretch>
            <a:fillRect/>
          </a:stretch>
        </p:blipFill>
        <p:spPr>
          <a:xfrm>
            <a:off x="731295" y="7568883"/>
            <a:ext cx="3656466" cy="649024"/>
          </a:xfrm>
          <a:prstGeom prst="rect">
            <a:avLst/>
          </a:prstGeom>
        </p:spPr>
      </p:pic>
      <p:pic>
        <p:nvPicPr>
          <p:cNvPr id="6" name="Image 4" descr="preencoded.png">    </p:cNvPr>
          <p:cNvPicPr>
            <a:picLocks noChangeAspect="1"/>
          </p:cNvPicPr>
          <p:nvPr/>
        </p:nvPicPr>
        <p:blipFill>
          <a:blip r:embed="rId5"/>
          <a:stretch>
            <a:fillRect/>
          </a:stretch>
        </p:blipFill>
        <p:spPr>
          <a:xfrm>
            <a:off x="4753406" y="6691332"/>
            <a:ext cx="3656466" cy="649021"/>
          </a:xfrm>
          <a:prstGeom prst="rect">
            <a:avLst/>
          </a:prstGeom>
        </p:spPr>
      </p:pic>
      <p:pic>
        <p:nvPicPr>
          <p:cNvPr id="7" name="Image 5" descr="preencoded.png">    </p:cNvPr>
          <p:cNvPicPr>
            <a:picLocks noChangeAspect="1"/>
          </p:cNvPicPr>
          <p:nvPr/>
        </p:nvPicPr>
        <p:blipFill>
          <a:blip r:embed="rId6"/>
          <a:stretch>
            <a:fillRect/>
          </a:stretch>
        </p:blipFill>
        <p:spPr>
          <a:xfrm>
            <a:off x="731295" y="6691332"/>
            <a:ext cx="3656466" cy="649021"/>
          </a:xfrm>
          <a:prstGeom prst="rect">
            <a:avLst/>
          </a:prstGeom>
        </p:spPr>
      </p:pic>
      <p:pic>
        <p:nvPicPr>
          <p:cNvPr id="8" name="Image 6" descr="preencoded.png">    </p:cNvPr>
          <p:cNvPicPr>
            <a:picLocks noChangeAspect="1"/>
          </p:cNvPicPr>
          <p:nvPr/>
        </p:nvPicPr>
        <p:blipFill>
          <a:blip r:embed="rId7"/>
          <a:stretch>
            <a:fillRect/>
          </a:stretch>
        </p:blipFill>
        <p:spPr>
          <a:xfrm>
            <a:off x="4753406" y="5813781"/>
            <a:ext cx="3656466" cy="649021"/>
          </a:xfrm>
          <a:prstGeom prst="rect">
            <a:avLst/>
          </a:prstGeom>
        </p:spPr>
      </p:pic>
      <p:pic>
        <p:nvPicPr>
          <p:cNvPr id="9" name="Image 7" descr="preencoded.png">    </p:cNvPr>
          <p:cNvPicPr>
            <a:picLocks noChangeAspect="1"/>
          </p:cNvPicPr>
          <p:nvPr/>
        </p:nvPicPr>
        <p:blipFill>
          <a:blip r:embed="rId8"/>
          <a:stretch>
            <a:fillRect/>
          </a:stretch>
        </p:blipFill>
        <p:spPr>
          <a:xfrm>
            <a:off x="731295" y="5813781"/>
            <a:ext cx="3656466" cy="649021"/>
          </a:xfrm>
          <a:prstGeom prst="rect">
            <a:avLst/>
          </a:prstGeom>
        </p:spPr>
      </p:pic>
      <p:pic>
        <p:nvPicPr>
          <p:cNvPr id="10" name="Image 8" descr="preencoded.png">    </p:cNvPr>
          <p:cNvPicPr>
            <a:picLocks noChangeAspect="1"/>
          </p:cNvPicPr>
          <p:nvPr/>
        </p:nvPicPr>
        <p:blipFill>
          <a:blip r:embed="rId9"/>
          <a:stretch>
            <a:fillRect/>
          </a:stretch>
        </p:blipFill>
        <p:spPr>
          <a:xfrm>
            <a:off x="4753406" y="4936230"/>
            <a:ext cx="3656466" cy="649024"/>
          </a:xfrm>
          <a:prstGeom prst="rect">
            <a:avLst/>
          </a:prstGeom>
        </p:spPr>
      </p:pic>
      <p:pic>
        <p:nvPicPr>
          <p:cNvPr id="11" name="Image 9" descr="preencoded.png">    </p:cNvPr>
          <p:cNvPicPr>
            <a:picLocks noChangeAspect="1"/>
          </p:cNvPicPr>
          <p:nvPr/>
        </p:nvPicPr>
        <p:blipFill>
          <a:blip r:embed="rId10"/>
          <a:stretch>
            <a:fillRect/>
          </a:stretch>
        </p:blipFill>
        <p:spPr>
          <a:xfrm>
            <a:off x="731295" y="4936230"/>
            <a:ext cx="3656466" cy="649024"/>
          </a:xfrm>
          <a:prstGeom prst="rect">
            <a:avLst/>
          </a:prstGeom>
        </p:spPr>
      </p:pic>
      <p:pic>
        <p:nvPicPr>
          <p:cNvPr id="12" name="Image 10" descr="preencoded.png">    </p:cNvPr>
          <p:cNvPicPr>
            <a:picLocks noChangeAspect="1"/>
          </p:cNvPicPr>
          <p:nvPr/>
        </p:nvPicPr>
        <p:blipFill>
          <a:blip r:embed="rId11"/>
          <a:stretch>
            <a:fillRect/>
          </a:stretch>
        </p:blipFill>
        <p:spPr>
          <a:xfrm>
            <a:off x="4753406" y="4058679"/>
            <a:ext cx="3656466" cy="649021"/>
          </a:xfrm>
          <a:prstGeom prst="rect">
            <a:avLst/>
          </a:prstGeom>
        </p:spPr>
      </p:pic>
      <p:pic>
        <p:nvPicPr>
          <p:cNvPr id="13" name="Image 11" descr="preencoded.png">    </p:cNvPr>
          <p:cNvPicPr>
            <a:picLocks noChangeAspect="1"/>
          </p:cNvPicPr>
          <p:nvPr/>
        </p:nvPicPr>
        <p:blipFill>
          <a:blip r:embed="rId12"/>
          <a:stretch>
            <a:fillRect/>
          </a:stretch>
        </p:blipFill>
        <p:spPr>
          <a:xfrm>
            <a:off x="731295" y="4058679"/>
            <a:ext cx="3656466" cy="649021"/>
          </a:xfrm>
          <a:prstGeom prst="rect">
            <a:avLst/>
          </a:prstGeom>
        </p:spPr>
      </p:pic>
      <p:pic>
        <p:nvPicPr>
          <p:cNvPr id="14" name="Image 12" descr="preencoded.png">    </p:cNvPr>
          <p:cNvPicPr>
            <a:picLocks noChangeAspect="1"/>
          </p:cNvPicPr>
          <p:nvPr/>
        </p:nvPicPr>
        <p:blipFill>
          <a:blip r:embed="rId13"/>
          <a:stretch>
            <a:fillRect/>
          </a:stretch>
        </p:blipFill>
        <p:spPr>
          <a:xfrm>
            <a:off x="4753406" y="3181124"/>
            <a:ext cx="3656466" cy="649024"/>
          </a:xfrm>
          <a:prstGeom prst="rect">
            <a:avLst/>
          </a:prstGeom>
        </p:spPr>
      </p:pic>
      <p:pic>
        <p:nvPicPr>
          <p:cNvPr id="15" name="Image 13" descr="preencoded.png">    </p:cNvPr>
          <p:cNvPicPr>
            <a:picLocks noChangeAspect="1"/>
          </p:cNvPicPr>
          <p:nvPr/>
        </p:nvPicPr>
        <p:blipFill>
          <a:blip r:embed="rId14"/>
          <a:stretch>
            <a:fillRect/>
          </a:stretch>
        </p:blipFill>
        <p:spPr>
          <a:xfrm>
            <a:off x="731295" y="3181124"/>
            <a:ext cx="3656466" cy="649024"/>
          </a:xfrm>
          <a:prstGeom prst="rect">
            <a:avLst/>
          </a:prstGeom>
        </p:spPr>
      </p:pic>
      <p:pic>
        <p:nvPicPr>
          <p:cNvPr id="16" name="Image 14" descr="preencoded.png">    </p:cNvPr>
          <p:cNvPicPr>
            <a:picLocks noChangeAspect="1"/>
          </p:cNvPicPr>
          <p:nvPr/>
        </p:nvPicPr>
        <p:blipFill>
          <a:blip r:embed="rId15"/>
          <a:stretch>
            <a:fillRect/>
          </a:stretch>
        </p:blipFill>
        <p:spPr>
          <a:xfrm>
            <a:off x="4753406" y="2303573"/>
            <a:ext cx="3656466" cy="649021"/>
          </a:xfrm>
          <a:prstGeom prst="rect">
            <a:avLst/>
          </a:prstGeom>
        </p:spPr>
      </p:pic>
      <p:pic>
        <p:nvPicPr>
          <p:cNvPr id="17" name="Image 15" descr="preencoded.png">    </p:cNvPr>
          <p:cNvPicPr>
            <a:picLocks noChangeAspect="1"/>
          </p:cNvPicPr>
          <p:nvPr/>
        </p:nvPicPr>
        <p:blipFill>
          <a:blip r:embed="rId16"/>
          <a:stretch>
            <a:fillRect/>
          </a:stretch>
        </p:blipFill>
        <p:spPr>
          <a:xfrm>
            <a:off x="731295" y="2303573"/>
            <a:ext cx="3656466" cy="649021"/>
          </a:xfrm>
          <a:prstGeom prst="rect">
            <a:avLst/>
          </a:prstGeom>
        </p:spPr>
      </p:pic>
      <p:pic>
        <p:nvPicPr>
          <p:cNvPr id="18" name="Image 16" descr="preencoded.png">    </p:cNvPr>
          <p:cNvPicPr>
            <a:picLocks noChangeAspect="1"/>
          </p:cNvPicPr>
          <p:nvPr/>
        </p:nvPicPr>
        <p:blipFill>
          <a:blip r:embed="rId17"/>
          <a:stretch>
            <a:fillRect/>
          </a:stretch>
        </p:blipFill>
        <p:spPr>
          <a:xfrm>
            <a:off x="4753406" y="1426020"/>
            <a:ext cx="3656466" cy="649024"/>
          </a:xfrm>
          <a:prstGeom prst="rect">
            <a:avLst/>
          </a:prstGeom>
        </p:spPr>
      </p:pic>
      <p:pic>
        <p:nvPicPr>
          <p:cNvPr id="19" name="Image 17" descr="preencoded.png">    </p:cNvPr>
          <p:cNvPicPr>
            <a:picLocks noChangeAspect="1"/>
          </p:cNvPicPr>
          <p:nvPr/>
        </p:nvPicPr>
        <p:blipFill>
          <a:blip r:embed="rId18"/>
          <a:stretch>
            <a:fillRect/>
          </a:stretch>
        </p:blipFill>
        <p:spPr>
          <a:xfrm>
            <a:off x="731295" y="1426020"/>
            <a:ext cx="3656466" cy="649024"/>
          </a:xfrm>
          <a:prstGeom prst="rect">
            <a:avLst/>
          </a:prstGeom>
        </p:spPr>
      </p:pic>
      <p:pic>
        <p:nvPicPr>
          <p:cNvPr id="20" name="Image 18" descr="preencoded.png">    </p:cNvPr>
          <p:cNvPicPr>
            <a:picLocks noChangeAspect="1"/>
          </p:cNvPicPr>
          <p:nvPr/>
        </p:nvPicPr>
        <p:blipFill>
          <a:blip r:embed="rId19"/>
          <a:stretch>
            <a:fillRect/>
          </a:stretch>
        </p:blipFill>
        <p:spPr>
          <a:xfrm>
            <a:off x="4753406" y="548471"/>
            <a:ext cx="3656466" cy="649021"/>
          </a:xfrm>
          <a:prstGeom prst="rect">
            <a:avLst/>
          </a:prstGeom>
        </p:spPr>
      </p:pic>
      <p:pic>
        <p:nvPicPr>
          <p:cNvPr id="21" name="Image 19" descr="preencoded.png">    </p:cNvPr>
          <p:cNvPicPr>
            <a:picLocks noChangeAspect="1"/>
          </p:cNvPicPr>
          <p:nvPr/>
        </p:nvPicPr>
        <p:blipFill>
          <a:blip r:embed="rId20"/>
          <a:stretch>
            <a:fillRect/>
          </a:stretch>
        </p:blipFill>
        <p:spPr>
          <a:xfrm>
            <a:off x="731295" y="548471"/>
            <a:ext cx="3656466" cy="649021"/>
          </a:xfrm>
          <a:prstGeom prst="rect">
            <a:avLst/>
          </a:prstGeom>
        </p:spPr>
      </p:pic>
      <p:sp>
        <p:nvSpPr>
          <p:cNvPr id="22" name="Text 0"/>
          <p:cNvSpPr/>
          <p:nvPr/>
        </p:nvSpPr>
        <p:spPr>
          <a:xfrm>
            <a:off x="365646" y="228529"/>
            <a:ext cx="8409873" cy="0"/>
          </a:xfrm>
          <a:prstGeom prst="rect">
            <a:avLst/>
          </a:prstGeom>
          <a:noFill/>
          <a:ln/>
        </p:spPr>
        <p:txBody>
          <a:bodyPr wrap="square" lIns="0" tIns="0" rIns="0" bIns="0" rtlCol="0" anchor="t"/>
          <a:lstStyle/>
          <a:p>
            <a:endParaRPr lang="en-US" dirty="0"/>
          </a:p>
        </p:txBody>
      </p:sp>
      <p:sp>
        <p:nvSpPr>
          <p:cNvPr id="23" name="Text 1"/>
          <p:cNvSpPr/>
          <p:nvPr/>
        </p:nvSpPr>
        <p:spPr>
          <a:xfrm>
            <a:off x="365646" y="274234"/>
            <a:ext cx="8409873" cy="0"/>
          </a:xfrm>
          <a:prstGeom prst="rect">
            <a:avLst/>
          </a:prstGeom>
          <a:noFill/>
          <a:ln/>
        </p:spPr>
        <p:txBody>
          <a:bodyPr wrap="square" lIns="0" tIns="0" rIns="0" bIns="0" rtlCol="0" anchor="t"/>
          <a:lstStyle/>
          <a:p>
            <a:endParaRPr lang="en-US" dirty="0"/>
          </a:p>
        </p:txBody>
      </p:sp>
      <p:sp>
        <p:nvSpPr>
          <p:cNvPr id="24" name="Text 2"/>
          <p:cNvSpPr/>
          <p:nvPr/>
        </p:nvSpPr>
        <p:spPr>
          <a:xfrm>
            <a:off x="923258" y="708440"/>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`&lt;h1&gt;`：Heading 1</a:t>
            </a:r>
            <a:endParaRPr lang="en-US" sz="1178" dirty="0"/>
          </a:p>
        </p:txBody>
      </p:sp>
      <p:sp>
        <p:nvSpPr>
          <p:cNvPr id="25" name="Text 3"/>
          <p:cNvSpPr/>
          <p:nvPr/>
        </p:nvSpPr>
        <p:spPr>
          <a:xfrm>
            <a:off x="923258" y="1005528"/>
            <a:ext cx="3272537" cy="0"/>
          </a:xfrm>
          <a:prstGeom prst="rect">
            <a:avLst/>
          </a:prstGeom>
          <a:noFill/>
          <a:ln/>
        </p:spPr>
        <p:txBody>
          <a:bodyPr wrap="square" lIns="0" tIns="0" rIns="0" bIns="0" rtlCol="0" anchor="t"/>
          <a:lstStyle/>
          <a:p>
            <a:endParaRPr lang="en-US" dirty="0"/>
          </a:p>
        </p:txBody>
      </p:sp>
      <p:sp>
        <p:nvSpPr>
          <p:cNvPr id="26" name="Text 4"/>
          <p:cNvSpPr/>
          <p:nvPr/>
        </p:nvSpPr>
        <p:spPr>
          <a:xfrm>
            <a:off x="4945371" y="708440"/>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`&lt;h2&gt;`：Heading 2</a:t>
            </a:r>
            <a:endParaRPr lang="en-US" sz="1178" dirty="0"/>
          </a:p>
        </p:txBody>
      </p:sp>
      <p:sp>
        <p:nvSpPr>
          <p:cNvPr id="27" name="Text 5"/>
          <p:cNvSpPr/>
          <p:nvPr/>
        </p:nvSpPr>
        <p:spPr>
          <a:xfrm>
            <a:off x="4945371" y="1005528"/>
            <a:ext cx="3272537" cy="0"/>
          </a:xfrm>
          <a:prstGeom prst="rect">
            <a:avLst/>
          </a:prstGeom>
          <a:noFill/>
          <a:ln/>
        </p:spPr>
        <p:txBody>
          <a:bodyPr wrap="square" lIns="0" tIns="0" rIns="0" bIns="0" rtlCol="0" anchor="t"/>
          <a:lstStyle/>
          <a:p>
            <a:endParaRPr lang="en-US" dirty="0"/>
          </a:p>
        </p:txBody>
      </p:sp>
      <p:sp>
        <p:nvSpPr>
          <p:cNvPr id="28" name="Text 6"/>
          <p:cNvSpPr/>
          <p:nvPr/>
        </p:nvSpPr>
        <p:spPr>
          <a:xfrm>
            <a:off x="923258" y="1585995"/>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`&lt;h3&gt;`：Heading 3</a:t>
            </a:r>
            <a:endParaRPr lang="en-US" sz="1178" dirty="0"/>
          </a:p>
        </p:txBody>
      </p:sp>
      <p:sp>
        <p:nvSpPr>
          <p:cNvPr id="29" name="Text 7"/>
          <p:cNvSpPr/>
          <p:nvPr/>
        </p:nvSpPr>
        <p:spPr>
          <a:xfrm>
            <a:off x="923258" y="1883079"/>
            <a:ext cx="3272537" cy="0"/>
          </a:xfrm>
          <a:prstGeom prst="rect">
            <a:avLst/>
          </a:prstGeom>
          <a:noFill/>
          <a:ln/>
        </p:spPr>
        <p:txBody>
          <a:bodyPr wrap="square" lIns="0" tIns="0" rIns="0" bIns="0" rtlCol="0" anchor="t"/>
          <a:lstStyle/>
          <a:p>
            <a:endParaRPr lang="en-US" dirty="0"/>
          </a:p>
        </p:txBody>
      </p:sp>
      <p:sp>
        <p:nvSpPr>
          <p:cNvPr id="30" name="Text 8"/>
          <p:cNvSpPr/>
          <p:nvPr/>
        </p:nvSpPr>
        <p:spPr>
          <a:xfrm>
            <a:off x="4945371" y="1585995"/>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`&lt;h4&gt;`：Heading 4</a:t>
            </a:r>
            <a:endParaRPr lang="en-US" sz="1178" dirty="0"/>
          </a:p>
        </p:txBody>
      </p:sp>
      <p:sp>
        <p:nvSpPr>
          <p:cNvPr id="31" name="Text 9"/>
          <p:cNvSpPr/>
          <p:nvPr/>
        </p:nvSpPr>
        <p:spPr>
          <a:xfrm>
            <a:off x="4945371" y="1883079"/>
            <a:ext cx="3272537" cy="0"/>
          </a:xfrm>
          <a:prstGeom prst="rect">
            <a:avLst/>
          </a:prstGeom>
          <a:noFill/>
          <a:ln/>
        </p:spPr>
        <p:txBody>
          <a:bodyPr wrap="square" lIns="0" tIns="0" rIns="0" bIns="0" rtlCol="0" anchor="t"/>
          <a:lstStyle/>
          <a:p>
            <a:endParaRPr lang="en-US" dirty="0"/>
          </a:p>
        </p:txBody>
      </p:sp>
      <p:sp>
        <p:nvSpPr>
          <p:cNvPr id="32" name="Text 10"/>
          <p:cNvSpPr/>
          <p:nvPr/>
        </p:nvSpPr>
        <p:spPr>
          <a:xfrm>
            <a:off x="923258" y="2463542"/>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`&lt;h5&gt;`：Heading 5</a:t>
            </a:r>
            <a:endParaRPr lang="en-US" sz="1178" dirty="0"/>
          </a:p>
        </p:txBody>
      </p:sp>
      <p:sp>
        <p:nvSpPr>
          <p:cNvPr id="33" name="Text 11"/>
          <p:cNvSpPr/>
          <p:nvPr/>
        </p:nvSpPr>
        <p:spPr>
          <a:xfrm>
            <a:off x="923258" y="2760635"/>
            <a:ext cx="3272537" cy="0"/>
          </a:xfrm>
          <a:prstGeom prst="rect">
            <a:avLst/>
          </a:prstGeom>
          <a:noFill/>
          <a:ln/>
        </p:spPr>
        <p:txBody>
          <a:bodyPr wrap="square" lIns="0" tIns="0" rIns="0" bIns="0" rtlCol="0" anchor="t"/>
          <a:lstStyle/>
          <a:p>
            <a:endParaRPr lang="en-US" dirty="0"/>
          </a:p>
        </p:txBody>
      </p:sp>
      <p:sp>
        <p:nvSpPr>
          <p:cNvPr id="34" name="Text 12"/>
          <p:cNvSpPr/>
          <p:nvPr/>
        </p:nvSpPr>
        <p:spPr>
          <a:xfrm>
            <a:off x="4945371" y="2463542"/>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`&lt;h6&gt;`：Heading 6</a:t>
            </a:r>
            <a:endParaRPr lang="en-US" sz="1178" dirty="0"/>
          </a:p>
        </p:txBody>
      </p:sp>
      <p:sp>
        <p:nvSpPr>
          <p:cNvPr id="35" name="Text 13"/>
          <p:cNvSpPr/>
          <p:nvPr/>
        </p:nvSpPr>
        <p:spPr>
          <a:xfrm>
            <a:off x="4945371" y="2760635"/>
            <a:ext cx="3272537" cy="0"/>
          </a:xfrm>
          <a:prstGeom prst="rect">
            <a:avLst/>
          </a:prstGeom>
          <a:noFill/>
          <a:ln/>
        </p:spPr>
        <p:txBody>
          <a:bodyPr wrap="square" lIns="0" tIns="0" rIns="0" bIns="0" rtlCol="0" anchor="t"/>
          <a:lstStyle/>
          <a:p>
            <a:endParaRPr lang="en-US" dirty="0"/>
          </a:p>
        </p:txBody>
      </p:sp>
      <p:sp>
        <p:nvSpPr>
          <p:cNvPr id="36" name="Text 14"/>
          <p:cNvSpPr/>
          <p:nvPr/>
        </p:nvSpPr>
        <p:spPr>
          <a:xfrm>
            <a:off x="923258" y="3341097"/>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`&lt;p&gt;`：Paragraph</a:t>
            </a:r>
            <a:endParaRPr lang="en-US" sz="1178" dirty="0"/>
          </a:p>
        </p:txBody>
      </p:sp>
      <p:sp>
        <p:nvSpPr>
          <p:cNvPr id="37" name="Text 15"/>
          <p:cNvSpPr/>
          <p:nvPr/>
        </p:nvSpPr>
        <p:spPr>
          <a:xfrm>
            <a:off x="923258" y="3638181"/>
            <a:ext cx="3272537" cy="0"/>
          </a:xfrm>
          <a:prstGeom prst="rect">
            <a:avLst/>
          </a:prstGeom>
          <a:noFill/>
          <a:ln/>
        </p:spPr>
        <p:txBody>
          <a:bodyPr wrap="square" lIns="0" tIns="0" rIns="0" bIns="0" rtlCol="0" anchor="t"/>
          <a:lstStyle/>
          <a:p>
            <a:endParaRPr lang="en-US" dirty="0"/>
          </a:p>
        </p:txBody>
      </p:sp>
      <p:sp>
        <p:nvSpPr>
          <p:cNvPr id="38" name="Text 16"/>
          <p:cNvSpPr/>
          <p:nvPr/>
        </p:nvSpPr>
        <p:spPr>
          <a:xfrm>
            <a:off x="4945371" y="3341097"/>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`&lt;a&gt;`：Anchor</a:t>
            </a:r>
            <a:endParaRPr lang="en-US" sz="1178" dirty="0"/>
          </a:p>
        </p:txBody>
      </p:sp>
      <p:sp>
        <p:nvSpPr>
          <p:cNvPr id="39" name="Text 17"/>
          <p:cNvSpPr/>
          <p:nvPr/>
        </p:nvSpPr>
        <p:spPr>
          <a:xfrm>
            <a:off x="4945371" y="3638181"/>
            <a:ext cx="3272537" cy="0"/>
          </a:xfrm>
          <a:prstGeom prst="rect">
            <a:avLst/>
          </a:prstGeom>
          <a:noFill/>
          <a:ln/>
        </p:spPr>
        <p:txBody>
          <a:bodyPr wrap="square" lIns="0" tIns="0" rIns="0" bIns="0" rtlCol="0" anchor="t"/>
          <a:lstStyle/>
          <a:p>
            <a:endParaRPr lang="en-US" dirty="0"/>
          </a:p>
        </p:txBody>
      </p:sp>
      <p:sp>
        <p:nvSpPr>
          <p:cNvPr id="40" name="Text 18"/>
          <p:cNvSpPr/>
          <p:nvPr/>
        </p:nvSpPr>
        <p:spPr>
          <a:xfrm>
            <a:off x="923258" y="4218648"/>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`&lt;strong&gt;`：Strong</a:t>
            </a:r>
            <a:endParaRPr lang="en-US" sz="1178" dirty="0"/>
          </a:p>
        </p:txBody>
      </p:sp>
      <p:sp>
        <p:nvSpPr>
          <p:cNvPr id="41" name="Text 19"/>
          <p:cNvSpPr/>
          <p:nvPr/>
        </p:nvSpPr>
        <p:spPr>
          <a:xfrm>
            <a:off x="923258" y="4515737"/>
            <a:ext cx="3272537" cy="0"/>
          </a:xfrm>
          <a:prstGeom prst="rect">
            <a:avLst/>
          </a:prstGeom>
          <a:noFill/>
          <a:ln/>
        </p:spPr>
        <p:txBody>
          <a:bodyPr wrap="square" lIns="0" tIns="0" rIns="0" bIns="0" rtlCol="0" anchor="t"/>
          <a:lstStyle/>
          <a:p>
            <a:endParaRPr lang="en-US" dirty="0"/>
          </a:p>
        </p:txBody>
      </p:sp>
      <p:sp>
        <p:nvSpPr>
          <p:cNvPr id="42" name="Text 20"/>
          <p:cNvSpPr/>
          <p:nvPr/>
        </p:nvSpPr>
        <p:spPr>
          <a:xfrm>
            <a:off x="4945371" y="4218648"/>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`&lt;b&gt;`：Bold</a:t>
            </a:r>
            <a:endParaRPr lang="en-US" sz="1178" dirty="0"/>
          </a:p>
        </p:txBody>
      </p:sp>
      <p:sp>
        <p:nvSpPr>
          <p:cNvPr id="43" name="Text 21"/>
          <p:cNvSpPr/>
          <p:nvPr/>
        </p:nvSpPr>
        <p:spPr>
          <a:xfrm>
            <a:off x="4945371" y="4515737"/>
            <a:ext cx="3272537" cy="0"/>
          </a:xfrm>
          <a:prstGeom prst="rect">
            <a:avLst/>
          </a:prstGeom>
          <a:noFill/>
          <a:ln/>
        </p:spPr>
        <p:txBody>
          <a:bodyPr wrap="square" lIns="0" tIns="0" rIns="0" bIns="0" rtlCol="0" anchor="t"/>
          <a:lstStyle/>
          <a:p>
            <a:endParaRPr lang="en-US" dirty="0"/>
          </a:p>
        </p:txBody>
      </p:sp>
      <p:sp>
        <p:nvSpPr>
          <p:cNvPr id="44" name="Text 22"/>
          <p:cNvSpPr/>
          <p:nvPr/>
        </p:nvSpPr>
        <p:spPr>
          <a:xfrm>
            <a:off x="923258" y="5096199"/>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`&lt;em&gt;`：Emphasis</a:t>
            </a:r>
            <a:endParaRPr lang="en-US" sz="1178" dirty="0"/>
          </a:p>
        </p:txBody>
      </p:sp>
      <p:sp>
        <p:nvSpPr>
          <p:cNvPr id="45" name="Text 23"/>
          <p:cNvSpPr/>
          <p:nvPr/>
        </p:nvSpPr>
        <p:spPr>
          <a:xfrm>
            <a:off x="923258" y="5393288"/>
            <a:ext cx="3272537" cy="0"/>
          </a:xfrm>
          <a:prstGeom prst="rect">
            <a:avLst/>
          </a:prstGeom>
          <a:noFill/>
          <a:ln/>
        </p:spPr>
        <p:txBody>
          <a:bodyPr wrap="square" lIns="0" tIns="0" rIns="0" bIns="0" rtlCol="0" anchor="t"/>
          <a:lstStyle/>
          <a:p>
            <a:endParaRPr lang="en-US" dirty="0"/>
          </a:p>
        </p:txBody>
      </p:sp>
      <p:sp>
        <p:nvSpPr>
          <p:cNvPr id="46" name="Text 24"/>
          <p:cNvSpPr/>
          <p:nvPr/>
        </p:nvSpPr>
        <p:spPr>
          <a:xfrm>
            <a:off x="4945371" y="5096199"/>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`&lt;i&gt;`：Italic</a:t>
            </a:r>
            <a:endParaRPr lang="en-US" sz="1178" dirty="0"/>
          </a:p>
        </p:txBody>
      </p:sp>
      <p:sp>
        <p:nvSpPr>
          <p:cNvPr id="47" name="Text 25"/>
          <p:cNvSpPr/>
          <p:nvPr/>
        </p:nvSpPr>
        <p:spPr>
          <a:xfrm>
            <a:off x="4945371" y="5393288"/>
            <a:ext cx="3272537" cy="0"/>
          </a:xfrm>
          <a:prstGeom prst="rect">
            <a:avLst/>
          </a:prstGeom>
          <a:noFill/>
          <a:ln/>
        </p:spPr>
        <p:txBody>
          <a:bodyPr wrap="square" lIns="0" tIns="0" rIns="0" bIns="0" rtlCol="0" anchor="t"/>
          <a:lstStyle/>
          <a:p>
            <a:endParaRPr lang="en-US" dirty="0"/>
          </a:p>
        </p:txBody>
      </p:sp>
      <p:sp>
        <p:nvSpPr>
          <p:cNvPr id="48" name="Text 26"/>
          <p:cNvSpPr/>
          <p:nvPr/>
        </p:nvSpPr>
        <p:spPr>
          <a:xfrm>
            <a:off x="923258" y="5973750"/>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`&lt;u&gt;`：Underline</a:t>
            </a:r>
            <a:endParaRPr lang="en-US" sz="1178" dirty="0"/>
          </a:p>
        </p:txBody>
      </p:sp>
      <p:sp>
        <p:nvSpPr>
          <p:cNvPr id="49" name="Text 27"/>
          <p:cNvSpPr/>
          <p:nvPr/>
        </p:nvSpPr>
        <p:spPr>
          <a:xfrm>
            <a:off x="923258" y="6270839"/>
            <a:ext cx="3272537" cy="0"/>
          </a:xfrm>
          <a:prstGeom prst="rect">
            <a:avLst/>
          </a:prstGeom>
          <a:noFill/>
          <a:ln/>
        </p:spPr>
        <p:txBody>
          <a:bodyPr wrap="square" lIns="0" tIns="0" rIns="0" bIns="0" rtlCol="0" anchor="t"/>
          <a:lstStyle/>
          <a:p>
            <a:endParaRPr lang="en-US" dirty="0"/>
          </a:p>
        </p:txBody>
      </p:sp>
      <p:sp>
        <p:nvSpPr>
          <p:cNvPr id="50" name="Text 28"/>
          <p:cNvSpPr/>
          <p:nvPr/>
        </p:nvSpPr>
        <p:spPr>
          <a:xfrm>
            <a:off x="4945371" y="5973750"/>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`&lt;s&gt;`：Strikethrough</a:t>
            </a:r>
            <a:endParaRPr lang="en-US" sz="1178" dirty="0"/>
          </a:p>
        </p:txBody>
      </p:sp>
      <p:sp>
        <p:nvSpPr>
          <p:cNvPr id="51" name="Text 29"/>
          <p:cNvSpPr/>
          <p:nvPr/>
        </p:nvSpPr>
        <p:spPr>
          <a:xfrm>
            <a:off x="4945371" y="6270839"/>
            <a:ext cx="3272537" cy="0"/>
          </a:xfrm>
          <a:prstGeom prst="rect">
            <a:avLst/>
          </a:prstGeom>
          <a:noFill/>
          <a:ln/>
        </p:spPr>
        <p:txBody>
          <a:bodyPr wrap="square" lIns="0" tIns="0" rIns="0" bIns="0" rtlCol="0" anchor="t"/>
          <a:lstStyle/>
          <a:p>
            <a:endParaRPr lang="en-US" dirty="0"/>
          </a:p>
        </p:txBody>
      </p:sp>
      <p:sp>
        <p:nvSpPr>
          <p:cNvPr id="52" name="Text 30"/>
          <p:cNvSpPr/>
          <p:nvPr/>
        </p:nvSpPr>
        <p:spPr>
          <a:xfrm>
            <a:off x="923258" y="6851301"/>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`&lt;del&gt;`：Deleted Text</a:t>
            </a:r>
            <a:endParaRPr lang="en-US" sz="1178" dirty="0"/>
          </a:p>
        </p:txBody>
      </p:sp>
      <p:sp>
        <p:nvSpPr>
          <p:cNvPr id="53" name="Text 31"/>
          <p:cNvSpPr/>
          <p:nvPr/>
        </p:nvSpPr>
        <p:spPr>
          <a:xfrm>
            <a:off x="923258" y="7148390"/>
            <a:ext cx="3272537" cy="0"/>
          </a:xfrm>
          <a:prstGeom prst="rect">
            <a:avLst/>
          </a:prstGeom>
          <a:noFill/>
          <a:ln/>
        </p:spPr>
        <p:txBody>
          <a:bodyPr wrap="square" lIns="0" tIns="0" rIns="0" bIns="0" rtlCol="0" anchor="t"/>
          <a:lstStyle/>
          <a:p>
            <a:endParaRPr lang="en-US" dirty="0"/>
          </a:p>
        </p:txBody>
      </p:sp>
      <p:sp>
        <p:nvSpPr>
          <p:cNvPr id="54" name="Text 32"/>
          <p:cNvSpPr/>
          <p:nvPr/>
        </p:nvSpPr>
        <p:spPr>
          <a:xfrm>
            <a:off x="4945371" y="6851301"/>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`&lt;ins&gt;`：Inserted Text</a:t>
            </a:r>
            <a:endParaRPr lang="en-US" sz="1178" dirty="0"/>
          </a:p>
        </p:txBody>
      </p:sp>
      <p:sp>
        <p:nvSpPr>
          <p:cNvPr id="55" name="Text 33"/>
          <p:cNvSpPr/>
          <p:nvPr/>
        </p:nvSpPr>
        <p:spPr>
          <a:xfrm>
            <a:off x="4945371" y="7148390"/>
            <a:ext cx="3272537" cy="0"/>
          </a:xfrm>
          <a:prstGeom prst="rect">
            <a:avLst/>
          </a:prstGeom>
          <a:noFill/>
          <a:ln/>
        </p:spPr>
        <p:txBody>
          <a:bodyPr wrap="square" lIns="0" tIns="0" rIns="0" bIns="0" rtlCol="0" anchor="t"/>
          <a:lstStyle/>
          <a:p>
            <a:endParaRPr lang="en-US" dirty="0"/>
          </a:p>
        </p:txBody>
      </p:sp>
      <p:sp>
        <p:nvSpPr>
          <p:cNvPr id="56" name="Text 34"/>
          <p:cNvSpPr/>
          <p:nvPr/>
        </p:nvSpPr>
        <p:spPr>
          <a:xfrm>
            <a:off x="923258" y="7728857"/>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`&lt;sub&gt;`：Subscript</a:t>
            </a:r>
            <a:endParaRPr lang="en-US" sz="1178" dirty="0"/>
          </a:p>
        </p:txBody>
      </p:sp>
      <p:sp>
        <p:nvSpPr>
          <p:cNvPr id="57" name="Text 35"/>
          <p:cNvSpPr/>
          <p:nvPr/>
        </p:nvSpPr>
        <p:spPr>
          <a:xfrm>
            <a:off x="923258" y="8025941"/>
            <a:ext cx="3272537" cy="0"/>
          </a:xfrm>
          <a:prstGeom prst="rect">
            <a:avLst/>
          </a:prstGeom>
          <a:noFill/>
          <a:ln/>
        </p:spPr>
        <p:txBody>
          <a:bodyPr wrap="square" lIns="0" tIns="0" rIns="0" bIns="0" rtlCol="0" anchor="t"/>
          <a:lstStyle/>
          <a:p>
            <a:endParaRPr lang="en-US" dirty="0"/>
          </a:p>
        </p:txBody>
      </p:sp>
      <p:sp>
        <p:nvSpPr>
          <p:cNvPr id="58" name="Text 36"/>
          <p:cNvSpPr/>
          <p:nvPr/>
        </p:nvSpPr>
        <p:spPr>
          <a:xfrm>
            <a:off x="4945371" y="7728857"/>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`&lt;sup&gt;`：Superscript</a:t>
            </a:r>
            <a:endParaRPr lang="en-US" sz="1178" dirty="0"/>
          </a:p>
        </p:txBody>
      </p:sp>
      <p:sp>
        <p:nvSpPr>
          <p:cNvPr id="59" name="Text 37"/>
          <p:cNvSpPr/>
          <p:nvPr/>
        </p:nvSpPr>
        <p:spPr>
          <a:xfrm>
            <a:off x="4945371" y="8025941"/>
            <a:ext cx="3272537" cy="0"/>
          </a:xfrm>
          <a:prstGeom prst="rect">
            <a:avLst/>
          </a:prstGeom>
          <a:noFill/>
          <a:ln/>
        </p:spPr>
        <p:txBody>
          <a:bodyPr wrap="square" lIns="0" tIns="0" rIns="0" bIns="0" rtlCol="0" anchor="t"/>
          <a:lstStyle/>
          <a:p>
            <a:endParaRPr lang="en-US" dirty="0"/>
          </a:p>
        </p:txBody>
      </p:sp>
      <p:sp>
        <p:nvSpPr>
          <p:cNvPr id="60" name="Text 38"/>
          <p:cNvSpPr/>
          <p:nvPr/>
        </p:nvSpPr>
        <p:spPr>
          <a:xfrm>
            <a:off x="923258" y="8606408"/>
            <a:ext cx="3272537" cy="2513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`&lt;code&gt;`：Code</a:t>
            </a:r>
            <a:endParaRPr lang="en-US" sz="1178" dirty="0"/>
          </a:p>
        </p:txBody>
      </p:sp>
      <p:sp>
        <p:nvSpPr>
          <p:cNvPr id="61" name="Text 39"/>
          <p:cNvSpPr/>
          <p:nvPr/>
        </p:nvSpPr>
        <p:spPr>
          <a:xfrm>
            <a:off x="923258" y="8903496"/>
            <a:ext cx="3272537" cy="0"/>
          </a:xfrm>
          <a:prstGeom prst="rect">
            <a:avLst/>
          </a:prstGeom>
          <a:noFill/>
          <a:ln/>
        </p:spPr>
        <p:txBody>
          <a:bodyPr wrap="square" lIns="0" tIns="0" rIns="0" bIns="0" rtlCol="0" anchor="t"/>
          <a:lstStyle/>
          <a:p>
            <a:endParaRPr lang="en-US" dirty="0"/>
          </a:p>
        </p:txBody>
      </p:sp>
      <p:sp>
        <p:nvSpPr>
          <p:cNvPr id="62" name="Text 40"/>
          <p:cNvSpPr/>
          <p:nvPr/>
        </p:nvSpPr>
        <p:spPr>
          <a:xfrm>
            <a:off x="4945371" y="8606408"/>
            <a:ext cx="3272537" cy="2513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`&lt;pre&gt;`：Preformatted Text</a:t>
            </a:r>
            <a:endParaRPr lang="en-US" sz="1178" dirty="0"/>
          </a:p>
        </p:txBody>
      </p:sp>
      <p:sp>
        <p:nvSpPr>
          <p:cNvPr id="63" name="Text 41"/>
          <p:cNvSpPr/>
          <p:nvPr/>
        </p:nvSpPr>
        <p:spPr>
          <a:xfrm>
            <a:off x="4945371" y="890349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8382449"/>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4753406" y="2477254"/>
            <a:ext cx="3656466" cy="5676665"/>
          </a:xfrm>
          <a:prstGeom prst="rect">
            <a:avLst/>
          </a:prstGeom>
        </p:spPr>
      </p:pic>
      <p:pic>
        <p:nvPicPr>
          <p:cNvPr id="4" name="Image 2" descr="preencoded.png">    </p:cNvPr>
          <p:cNvPicPr>
            <a:picLocks noChangeAspect="1"/>
          </p:cNvPicPr>
          <p:nvPr/>
        </p:nvPicPr>
        <p:blipFill>
          <a:blip r:embed="rId3"/>
          <a:stretch>
            <a:fillRect/>
          </a:stretch>
        </p:blipFill>
        <p:spPr>
          <a:xfrm>
            <a:off x="731295" y="2477254"/>
            <a:ext cx="3656466" cy="5676665"/>
          </a:xfrm>
          <a:prstGeom prst="rect">
            <a:avLst/>
          </a:prstGeom>
        </p:spPr>
      </p:pic>
      <p:pic>
        <p:nvPicPr>
          <p:cNvPr id="5" name="Image 3" descr="preencoded.png">    </p:cNvPr>
          <p:cNvPicPr>
            <a:picLocks noChangeAspect="1"/>
          </p:cNvPicPr>
          <p:nvPr/>
        </p:nvPicPr>
        <p:blipFill>
          <a:blip r:embed="rId4"/>
          <a:stretch>
            <a:fillRect/>
          </a:stretch>
        </p:blipFill>
        <p:spPr>
          <a:xfrm>
            <a:off x="4753406" y="845557"/>
            <a:ext cx="3656466" cy="1403168"/>
          </a:xfrm>
          <a:prstGeom prst="rect">
            <a:avLst/>
          </a:prstGeom>
        </p:spPr>
      </p:pic>
      <p:pic>
        <p:nvPicPr>
          <p:cNvPr id="6" name="Image 4" descr="preencoded.png">    </p:cNvPr>
          <p:cNvPicPr>
            <a:picLocks noChangeAspect="1"/>
          </p:cNvPicPr>
          <p:nvPr/>
        </p:nvPicPr>
        <p:blipFill>
          <a:blip r:embed="rId5"/>
          <a:stretch>
            <a:fillRect/>
          </a:stretch>
        </p:blipFill>
        <p:spPr>
          <a:xfrm>
            <a:off x="731295" y="845557"/>
            <a:ext cx="3656466" cy="1403168"/>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HTML 的基本结构由 `&lt;html&gt;`、`&lt;head&gt;` 和 `&lt;body&gt;` 组成。</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3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`&lt;html&gt;`：这是 HTML 文档的根元素，它包含整个 HTML 内容。</a:t>
            </a:r>
            <a:endParaRPr lang="en-US" sz="1178" dirty="0"/>
          </a:p>
        </p:txBody>
      </p:sp>
      <p:sp>
        <p:nvSpPr>
          <p:cNvPr id="10" name="Text 3"/>
          <p:cNvSpPr/>
          <p:nvPr/>
        </p:nvSpPr>
        <p:spPr>
          <a:xfrm>
            <a:off x="923258" y="155399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30"/>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`&lt;head&gt;`：位于 `&lt;html&gt;` 元素内部，用于定义文档的元数据和头部信息，如标题、样式表、脚本等。在 `&lt;head&gt;` 元素中定义的内容不会在页面中直接显示。</a:t>
            </a:r>
            <a:endParaRPr lang="en-US" sz="1178" dirty="0"/>
          </a:p>
        </p:txBody>
      </p:sp>
      <p:sp>
        <p:nvSpPr>
          <p:cNvPr id="12" name="Text 5"/>
          <p:cNvSpPr/>
          <p:nvPr/>
        </p:nvSpPr>
        <p:spPr>
          <a:xfrm>
            <a:off x="4945371" y="2056760"/>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637227"/>
            <a:ext cx="3272537" cy="754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`&lt;body&gt;`：位于 `&lt;html&gt;` 元素内部，用于定义文档的主体内容，如文本、图像、链接等。`&lt;body&gt;` 元素中的内容将会在页面中显示。</a:t>
            </a:r>
            <a:endParaRPr lang="en-US" sz="1178" dirty="0"/>
          </a:p>
        </p:txBody>
      </p:sp>
      <p:sp>
        <p:nvSpPr>
          <p:cNvPr id="14" name="Text 7"/>
          <p:cNvSpPr/>
          <p:nvPr/>
        </p:nvSpPr>
        <p:spPr>
          <a:xfrm>
            <a:off x="923258" y="3437077"/>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637227"/>
            <a:ext cx="3272537" cy="527902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你可以使用以下方式快速生成 HTML 的基本结构：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打开任何文本编辑器或集成开发环境（IDE）。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输入 `html` 并按下 `!` 键（通常位于键盘上方数字键 1 的左侧）。大多数编辑器和 IDE 会根据输入的 `html` 和 `!` 自动生成 HTML 基本结构。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按下 `Enter` 键，将会生成 HTML 的基本结构。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生成的基本结构如下所示：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&lt;meta charset="UTF-8"&gt;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Document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在生成的 HTML 结构中，`&lt;meta&gt;` 元素指定了文档的字符编码为 UTF-8，`&lt;title&gt;` 元素定义了文档的标题。</a:t>
            </a:r>
            <a:endParaRPr lang="en-US" sz="1178" dirty="0"/>
          </a:p>
        </p:txBody>
      </p:sp>
      <p:sp>
        <p:nvSpPr>
          <p:cNvPr id="16" name="Text 9"/>
          <p:cNvSpPr/>
          <p:nvPr/>
        </p:nvSpPr>
        <p:spPr>
          <a:xfrm>
            <a:off x="4945371" y="7961951"/>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8542418"/>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你可以在 `&lt;body&gt;` 标签内添加你的页面内容。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注意：上述的快速生成方式可能因为编辑器或 IDE 的设置而有所不同。在某些情况下，你可能需要手动输入基本的 HTML 结构。</a:t>
            </a:r>
            <a:endParaRPr lang="en-US" sz="1178" dirty="0"/>
          </a:p>
        </p:txBody>
      </p:sp>
      <p:sp>
        <p:nvSpPr>
          <p:cNvPr id="18" name="Text 11"/>
          <p:cNvSpPr/>
          <p:nvPr/>
        </p:nvSpPr>
        <p:spPr>
          <a:xfrm>
            <a:off x="923258" y="959365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936969"/>
            <a:ext cx="2439763" cy="5073349"/>
          </a:xfrm>
          <a:prstGeom prst="rect">
            <a:avLst/>
          </a:prstGeom>
        </p:spPr>
      </p:pic>
      <p:pic>
        <p:nvPicPr>
          <p:cNvPr id="3" name="Image 1" descr="preencoded.png">    </p:cNvPr>
          <p:cNvPicPr>
            <a:picLocks noChangeAspect="1"/>
          </p:cNvPicPr>
          <p:nvPr/>
        </p:nvPicPr>
        <p:blipFill>
          <a:blip r:embed="rId2"/>
          <a:stretch>
            <a:fillRect/>
          </a:stretch>
        </p:blipFill>
        <p:spPr>
          <a:xfrm>
            <a:off x="3350664" y="936969"/>
            <a:ext cx="2439763" cy="4067820"/>
          </a:xfrm>
          <a:prstGeom prst="rect">
            <a:avLst/>
          </a:prstGeom>
        </p:spPr>
      </p:pic>
      <p:pic>
        <p:nvPicPr>
          <p:cNvPr id="4" name="Image 2" descr="preencoded.png">    </p:cNvPr>
          <p:cNvPicPr>
            <a:picLocks noChangeAspect="1"/>
          </p:cNvPicPr>
          <p:nvPr/>
        </p:nvPicPr>
        <p:blipFill>
          <a:blip r:embed="rId3"/>
          <a:stretch>
            <a:fillRect/>
          </a:stretch>
        </p:blipFill>
        <p:spPr>
          <a:xfrm>
            <a:off x="516905" y="936969"/>
            <a:ext cx="2439763" cy="5073349"/>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HTML标签的结构和规范</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959823"/>
            <a:ext cx="2348350" cy="502764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 HTML 中，标签之间存在父子关系和兄弟关系，这些关系用于定义元素之间的层次结构和相互关联。</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父子关系（Parent-Child Relationship）：父子关系表示一个标签（元素）是另一个标签的直接包含内容。父标签包含了一个或多个子标签。父标签被称为父元素，子标签被称为子元素。子元素直接位于父元素内部。例如：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 &lt;!-- 父元素 --&gt;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子元素1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子元素2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在上述例子中，`&lt;div&gt;` 元素是父元素，而 `&lt;p&gt;` 元素是其子元素。`&lt;p&gt;` 元素直接位于 `&lt;div&gt;` 元素内部。</a:t>
            </a:r>
            <a:endParaRPr lang="en-US" sz="1178" dirty="0"/>
          </a:p>
        </p:txBody>
      </p:sp>
      <p:sp>
        <p:nvSpPr>
          <p:cNvPr id="8" name="Text 3"/>
          <p:cNvSpPr/>
          <p:nvPr/>
        </p:nvSpPr>
        <p:spPr>
          <a:xfrm>
            <a:off x="516905" y="6056024"/>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959823"/>
            <a:ext cx="2348350"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兄弟关系（Sibling Relationship）：兄弟关系表示两个或多个标签具有相同的父元素。这些标签被称为兄弟元素。兄弟元素在同一个层级上，彼此之间没有直接包含关系。例如：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 &lt;!-- 父元素 --&gt;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兄弟元素1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兄弟元素2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兄弟元素3</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在上述例子中，`&lt;h1&gt;`、`&lt;h2&gt;` 和 `&lt;h3&gt;` 元素都是兄弟元素，它们共享相同的父元素 `&lt;div&gt;`。</a:t>
            </a:r>
            <a:endParaRPr lang="en-US" sz="1178" dirty="0"/>
          </a:p>
        </p:txBody>
      </p:sp>
      <p:sp>
        <p:nvSpPr>
          <p:cNvPr id="10" name="Text 5"/>
          <p:cNvSpPr/>
          <p:nvPr/>
        </p:nvSpPr>
        <p:spPr>
          <a:xfrm>
            <a:off x="3350664" y="5050494"/>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959823"/>
            <a:ext cx="2348350" cy="502764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缩进规范（Indentation Convention）：在编写 HTML 代码时，缩进是一种常用的规范，用于增强代码的可读性和层次结构的可视化。根据约定，子元素通常在父元素的下一行进行缩进。例如：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子元素1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子元素2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缩进的数量可以根据你的个人偏好和团队约定进行调整。通常使用空格或制表符进行缩进，并在每个子元素的前面增加一个缩进级别。</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请注意，缩进在 HTML 中并不影响代码的运行或渲染结果，它仅仅是一种编码风格的规范，有助于代码的可维护性和可读性。</a:t>
            </a:r>
            <a:endParaRPr lang="en-US" sz="1178" dirty="0"/>
          </a:p>
        </p:txBody>
      </p:sp>
      <p:sp>
        <p:nvSpPr>
          <p:cNvPr id="12" name="Text 7"/>
          <p:cNvSpPr/>
          <p:nvPr/>
        </p:nvSpPr>
        <p:spPr>
          <a:xfrm>
            <a:off x="6184426" y="6056024"/>
            <a:ext cx="2439763"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2023-08-09T06:32:46Z</dcterms:created>
  <dcterms:modified xsi:type="dcterms:W3CDTF">2023-08-09T06:32:46Z</dcterms:modified>
</cp:coreProperties>
</file>