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crtg2v0e25fb0u618mubsc0u4kbzjndy" ContentType="image/crtg2v0e25fb0u618mubsc0u4kbzjndy"/>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crtg2v0e25fb0u618mubsc0u4kbzjndy"/><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slideLayout" Target="../slideLayouts/slideLayout1.xml"/><Relationship Id="rId11"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crtg2v0e25fb0u618mubsc0u4kbzjndy"/><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image" Target="../media/image-10-11.png"/><Relationship Id="rId12" Type="http://schemas.openxmlformats.org/officeDocument/2006/relationships/image" Target="../media/image-10-12.png"/><Relationship Id="rId13" Type="http://schemas.openxmlformats.org/officeDocument/2006/relationships/slideLayout" Target="../slideLayouts/slideLayout1.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crtg2v0e25fb0u618mubsc0u4kbzjndy"/><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image" Target="../media/image-11-10.png"/><Relationship Id="rId11" Type="http://schemas.openxmlformats.org/officeDocument/2006/relationships/image" Target="../media/image-11-11.png"/><Relationship Id="rId12" Type="http://schemas.openxmlformats.org/officeDocument/2006/relationships/image" Target="../media/image-11-12.png"/><Relationship Id="rId13" Type="http://schemas.openxmlformats.org/officeDocument/2006/relationships/slideLayout" Target="../slideLayouts/slideLayout1.xml"/><Relationship Id="rId1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crtg2v0e25fb0u618mubsc0u4kbzjndy"/><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crtg2v0e25fb0u618mubsc0u4kbzjndy"/><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slideLayout" Target="../slideLayouts/slideLayout1.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crtg2v0e25fb0u618mubsc0u4kbzjndy"/><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crtg2v0e25fb0u618mubsc0u4kbzjndy"/><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crtg2v0e25fb0u618mubsc0u4kbzjndy"/><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crtg2v0e25fb0u618mubsc0u4kbzjndy"/><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crtg2v0e25fb0u618mubsc0u4kbzjndy"/><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crtg2v0e25fb0u618mubsc0u4kbzjndy"/><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crtg2v0e25fb0u618mubsc0u4kbzjndy"/><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crtg2v0e25fb0u618mubsc0u4kbzjndy"/><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crtg2v0e25fb0u618mubsc0u4kbzjndy"/><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9-10.png"/><Relationship Id="rId11" Type="http://schemas.openxmlformats.org/officeDocument/2006/relationships/image" Target="../media/image-9-11.png"/><Relationship Id="rId12" Type="http://schemas.openxmlformats.org/officeDocument/2006/relationships/slideLayout" Target="../slideLayouts/slideLayout1.xml"/><Relationship Id="rId1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6"/>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4753406" y="8505853"/>
            <a:ext cx="3656466" cy="2408696"/>
          </a:xfrm>
          <a:prstGeom prst="rect">
            <a:avLst/>
          </a:prstGeom>
        </p:spPr>
      </p:pic>
      <p:pic>
        <p:nvPicPr>
          <p:cNvPr id="4" name="Image 2" descr="preencoded.png">    </p:cNvPr>
          <p:cNvPicPr>
            <a:picLocks noChangeAspect="1"/>
          </p:cNvPicPr>
          <p:nvPr/>
        </p:nvPicPr>
        <p:blipFill>
          <a:blip r:embed="rId3"/>
          <a:stretch>
            <a:fillRect/>
          </a:stretch>
        </p:blipFill>
        <p:spPr>
          <a:xfrm>
            <a:off x="731295" y="8505853"/>
            <a:ext cx="3656466" cy="2408696"/>
          </a:xfrm>
          <a:prstGeom prst="rect">
            <a:avLst/>
          </a:prstGeom>
        </p:spPr>
      </p:pic>
      <p:pic>
        <p:nvPicPr>
          <p:cNvPr id="5" name="Image 3" descr="preencoded.png">    </p:cNvPr>
          <p:cNvPicPr>
            <a:picLocks noChangeAspect="1"/>
          </p:cNvPicPr>
          <p:nvPr/>
        </p:nvPicPr>
        <p:blipFill>
          <a:blip r:embed="rId4"/>
          <a:stretch>
            <a:fillRect/>
          </a:stretch>
        </p:blipFill>
        <p:spPr>
          <a:xfrm>
            <a:off x="4753406" y="5365863"/>
            <a:ext cx="3656466" cy="2911461"/>
          </a:xfrm>
          <a:prstGeom prst="rect">
            <a:avLst/>
          </a:prstGeom>
        </p:spPr>
      </p:pic>
      <p:pic>
        <p:nvPicPr>
          <p:cNvPr id="6" name="Image 4" descr="preencoded.png">    </p:cNvPr>
          <p:cNvPicPr>
            <a:picLocks noChangeAspect="1"/>
          </p:cNvPicPr>
          <p:nvPr/>
        </p:nvPicPr>
        <p:blipFill>
          <a:blip r:embed="rId5"/>
          <a:stretch>
            <a:fillRect/>
          </a:stretch>
        </p:blipFill>
        <p:spPr>
          <a:xfrm>
            <a:off x="731295" y="5365863"/>
            <a:ext cx="3656466" cy="2911461"/>
          </a:xfrm>
          <a:prstGeom prst="rect">
            <a:avLst/>
          </a:prstGeom>
        </p:spPr>
      </p:pic>
      <p:pic>
        <p:nvPicPr>
          <p:cNvPr id="7" name="Image 5" descr="preencoded.png">    </p:cNvPr>
          <p:cNvPicPr>
            <a:picLocks noChangeAspect="1"/>
          </p:cNvPicPr>
          <p:nvPr/>
        </p:nvPicPr>
        <p:blipFill>
          <a:blip r:embed="rId6"/>
          <a:stretch>
            <a:fillRect/>
          </a:stretch>
        </p:blipFill>
        <p:spPr>
          <a:xfrm>
            <a:off x="4753406" y="2980019"/>
            <a:ext cx="3656466" cy="2157315"/>
          </a:xfrm>
          <a:prstGeom prst="rect">
            <a:avLst/>
          </a:prstGeom>
        </p:spPr>
      </p:pic>
      <p:pic>
        <p:nvPicPr>
          <p:cNvPr id="8" name="Image 6" descr="preencoded.png">    </p:cNvPr>
          <p:cNvPicPr>
            <a:picLocks noChangeAspect="1"/>
          </p:cNvPicPr>
          <p:nvPr/>
        </p:nvPicPr>
        <p:blipFill>
          <a:blip r:embed="rId7"/>
          <a:stretch>
            <a:fillRect/>
          </a:stretch>
        </p:blipFill>
        <p:spPr>
          <a:xfrm>
            <a:off x="731295" y="2980019"/>
            <a:ext cx="3656466" cy="2157315"/>
          </a:xfrm>
          <a:prstGeom prst="rect">
            <a:avLst/>
          </a:prstGeom>
        </p:spPr>
      </p:pic>
      <p:pic>
        <p:nvPicPr>
          <p:cNvPr id="9" name="Image 7" descr="preencoded.png">    </p:cNvPr>
          <p:cNvPicPr>
            <a:picLocks noChangeAspect="1"/>
          </p:cNvPicPr>
          <p:nvPr/>
        </p:nvPicPr>
        <p:blipFill>
          <a:blip r:embed="rId8"/>
          <a:stretch>
            <a:fillRect/>
          </a:stretch>
        </p:blipFill>
        <p:spPr>
          <a:xfrm>
            <a:off x="4753406" y="845558"/>
            <a:ext cx="3656466" cy="1905933"/>
          </a:xfrm>
          <a:prstGeom prst="rect">
            <a:avLst/>
          </a:prstGeom>
        </p:spPr>
      </p:pic>
      <p:pic>
        <p:nvPicPr>
          <p:cNvPr id="10" name="Image 8" descr="preencoded.png">    </p:cNvPr>
          <p:cNvPicPr>
            <a:picLocks noChangeAspect="1"/>
          </p:cNvPicPr>
          <p:nvPr/>
        </p:nvPicPr>
        <p:blipFill>
          <a:blip r:embed="rId9"/>
          <a:stretch>
            <a:fillRect/>
          </a:stretch>
        </p:blipFill>
        <p:spPr>
          <a:xfrm>
            <a:off x="731295" y="845558"/>
            <a:ext cx="3656466" cy="1905933"/>
          </a:xfrm>
          <a:prstGeom prst="rect">
            <a:avLst/>
          </a:prstGeom>
        </p:spPr>
      </p:pic>
      <p:sp>
        <p:nvSpPr>
          <p:cNvPr id="11"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其他标签</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23258" y="1005528"/>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`&lt;input&gt;` 标签用于创建表单中的输入字段，它是最常用的表单元素之一。通过设置不同的 `type` 属性，可以创建不同类型的输入字段。</a:t>
            </a:r>
            <a:endParaRPr lang="en-US" sz="1178" dirty="0"/>
          </a:p>
        </p:txBody>
      </p:sp>
      <p:sp>
        <p:nvSpPr>
          <p:cNvPr id="14" name="Text 3"/>
          <p:cNvSpPr/>
          <p:nvPr/>
        </p:nvSpPr>
        <p:spPr>
          <a:xfrm>
            <a:off x="923258" y="1805380"/>
            <a:ext cx="3272537" cy="0"/>
          </a:xfrm>
          <a:prstGeom prst="rect">
            <a:avLst/>
          </a:prstGeom>
          <a:noFill/>
          <a:ln/>
        </p:spPr>
        <p:txBody>
          <a:bodyPr wrap="square" lIns="0" tIns="0" rIns="0" bIns="0" rtlCol="0" anchor="t"/>
          <a:lstStyle/>
          <a:p>
            <a:endParaRPr lang="en-US" dirty="0"/>
          </a:p>
        </p:txBody>
      </p:sp>
      <p:sp>
        <p:nvSpPr>
          <p:cNvPr id="15" name="Text 4"/>
          <p:cNvSpPr/>
          <p:nvPr/>
        </p:nvSpPr>
        <p:spPr>
          <a:xfrm>
            <a:off x="4945371" y="1005528"/>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以下是对 `&lt;form&gt;` 和 `&lt;input&gt;` 标签以及常见的 `type` 属性的介绍：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`&lt;form&gt;` 标签的英文全称是 "Form"。它用于创建表单，包含用于收集用户输入的字段。</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`&lt;input&gt;` 标签的英文全称是 "Input"。它用于创建不同类型的输入字段。</a:t>
            </a:r>
            <a:endParaRPr lang="en-US" sz="1178" dirty="0"/>
          </a:p>
        </p:txBody>
      </p:sp>
      <p:sp>
        <p:nvSpPr>
          <p:cNvPr id="16" name="Text 5"/>
          <p:cNvSpPr/>
          <p:nvPr/>
        </p:nvSpPr>
        <p:spPr>
          <a:xfrm>
            <a:off x="4945371" y="2559526"/>
            <a:ext cx="3272537" cy="0"/>
          </a:xfrm>
          <a:prstGeom prst="rect">
            <a:avLst/>
          </a:prstGeom>
          <a:noFill/>
          <a:ln/>
        </p:spPr>
        <p:txBody>
          <a:bodyPr wrap="square" lIns="0" tIns="0" rIns="0" bIns="0" rtlCol="0" anchor="t"/>
          <a:lstStyle/>
          <a:p>
            <a:endParaRPr lang="en-US" dirty="0"/>
          </a:p>
        </p:txBody>
      </p:sp>
      <p:sp>
        <p:nvSpPr>
          <p:cNvPr id="17" name="Text 6"/>
          <p:cNvSpPr/>
          <p:nvPr/>
        </p:nvSpPr>
        <p:spPr>
          <a:xfrm>
            <a:off x="923258" y="3139990"/>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常见的 `type` 属性值及其作用如下：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`type="text"`：创建一个文本输入框，用于用户输入文本。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type="text" name="username" placeholder="用户名"&gt;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7"/>
          <p:cNvSpPr/>
          <p:nvPr/>
        </p:nvSpPr>
        <p:spPr>
          <a:xfrm>
            <a:off x="923258" y="4945370"/>
            <a:ext cx="3272537" cy="0"/>
          </a:xfrm>
          <a:prstGeom prst="rect">
            <a:avLst/>
          </a:prstGeom>
          <a:noFill/>
          <a:ln/>
        </p:spPr>
        <p:txBody>
          <a:bodyPr wrap="square" lIns="0" tIns="0" rIns="0" bIns="0" rtlCol="0" anchor="t"/>
          <a:lstStyle/>
          <a:p>
            <a:endParaRPr lang="en-US" dirty="0"/>
          </a:p>
        </p:txBody>
      </p:sp>
      <p:sp>
        <p:nvSpPr>
          <p:cNvPr id="19" name="Text 8"/>
          <p:cNvSpPr/>
          <p:nvPr/>
        </p:nvSpPr>
        <p:spPr>
          <a:xfrm>
            <a:off x="4945371" y="3139990"/>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`type="password"`：创建一个密码输入框，用户输入的内容会以星号或圆点形式显示。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type="password" name="password" placeholder="密码"&gt;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9"/>
          <p:cNvSpPr/>
          <p:nvPr/>
        </p:nvSpPr>
        <p:spPr>
          <a:xfrm>
            <a:off x="4945371" y="4693988"/>
            <a:ext cx="3272537" cy="0"/>
          </a:xfrm>
          <a:prstGeom prst="rect">
            <a:avLst/>
          </a:prstGeom>
          <a:noFill/>
          <a:ln/>
        </p:spPr>
        <p:txBody>
          <a:bodyPr wrap="square" lIns="0" tIns="0" rIns="0" bIns="0" rtlCol="0" anchor="t"/>
          <a:lstStyle/>
          <a:p>
            <a:endParaRPr lang="en-US" dirty="0"/>
          </a:p>
        </p:txBody>
      </p:sp>
      <p:sp>
        <p:nvSpPr>
          <p:cNvPr id="21" name="Text 10"/>
          <p:cNvSpPr/>
          <p:nvPr/>
        </p:nvSpPr>
        <p:spPr>
          <a:xfrm>
            <a:off x="923258" y="5525834"/>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`type="radio"`：创建一个单选按钮，允许用户在多个选项中选择一个。</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type="radio" name="gender" value="male"&gt;男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type="radio" name="gender" value="female"&gt;女</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11"/>
          <p:cNvSpPr/>
          <p:nvPr/>
        </p:nvSpPr>
        <p:spPr>
          <a:xfrm>
            <a:off x="923258" y="7582595"/>
            <a:ext cx="3272537" cy="0"/>
          </a:xfrm>
          <a:prstGeom prst="rect">
            <a:avLst/>
          </a:prstGeom>
          <a:noFill/>
          <a:ln/>
        </p:spPr>
        <p:txBody>
          <a:bodyPr wrap="square" lIns="0" tIns="0" rIns="0" bIns="0" rtlCol="0" anchor="t"/>
          <a:lstStyle/>
          <a:p>
            <a:endParaRPr lang="en-US" dirty="0"/>
          </a:p>
        </p:txBody>
      </p:sp>
      <p:sp>
        <p:nvSpPr>
          <p:cNvPr id="23" name="Text 12"/>
          <p:cNvSpPr/>
          <p:nvPr/>
        </p:nvSpPr>
        <p:spPr>
          <a:xfrm>
            <a:off x="4945371" y="5525834"/>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`type="checkbox"`：创建一个复选框，允许用户选择一个或多个选项。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type="checkbox" name="hobby" value="music"&gt;音乐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type="checkbox" name="hobby" value="sports"&gt;运动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type="checkbox" name="hobby" value="reading"&gt;阅读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3"/>
          <p:cNvSpPr/>
          <p:nvPr/>
        </p:nvSpPr>
        <p:spPr>
          <a:xfrm>
            <a:off x="4945371" y="8085359"/>
            <a:ext cx="3272537" cy="0"/>
          </a:xfrm>
          <a:prstGeom prst="rect">
            <a:avLst/>
          </a:prstGeom>
          <a:noFill/>
          <a:ln/>
        </p:spPr>
        <p:txBody>
          <a:bodyPr wrap="square" lIns="0" tIns="0" rIns="0" bIns="0" rtlCol="0" anchor="t"/>
          <a:lstStyle/>
          <a:p>
            <a:endParaRPr lang="en-US" dirty="0"/>
          </a:p>
        </p:txBody>
      </p:sp>
      <p:sp>
        <p:nvSpPr>
          <p:cNvPr id="25" name="Text 14"/>
          <p:cNvSpPr/>
          <p:nvPr/>
        </p:nvSpPr>
        <p:spPr>
          <a:xfrm>
            <a:off x="923258" y="8665824"/>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`type="file"`：创建一个文件上传字段，用于选择文件上传。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type="file" name="file"&gt;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这些只是 `&lt;input&gt;` 标签的一些常见类型，还有其他类型可以用于创建日期选择、数字输入、按钮等。</a:t>
            </a:r>
            <a:endParaRPr lang="en-US" sz="1178" dirty="0"/>
          </a:p>
        </p:txBody>
      </p:sp>
      <p:sp>
        <p:nvSpPr>
          <p:cNvPr id="26" name="Text 15"/>
          <p:cNvSpPr/>
          <p:nvPr/>
        </p:nvSpPr>
        <p:spPr>
          <a:xfrm>
            <a:off x="923258" y="10722586"/>
            <a:ext cx="3272537" cy="0"/>
          </a:xfrm>
          <a:prstGeom prst="rect">
            <a:avLst/>
          </a:prstGeom>
          <a:noFill/>
          <a:ln/>
        </p:spPr>
        <p:txBody>
          <a:bodyPr wrap="square" lIns="0" tIns="0" rIns="0" bIns="0" rtlCol="0" anchor="t"/>
          <a:lstStyle/>
          <a:p>
            <a:endParaRPr lang="en-US" dirty="0"/>
          </a:p>
        </p:txBody>
      </p:sp>
      <p:sp>
        <p:nvSpPr>
          <p:cNvPr id="27" name="Text 16"/>
          <p:cNvSpPr/>
          <p:nvPr/>
        </p:nvSpPr>
        <p:spPr>
          <a:xfrm>
            <a:off x="4945371" y="8665824"/>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需要注意的是，`&lt;input&gt;` 标签通常会有 `name` 属性，用于在提交表单时标识该字段的名称和值。还可以使用 `placeholder` 属性为输入字段提供占位符文本。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总结：`&lt;form&gt;` 标签用于创建表单，`&lt;input&gt;` 标签用于创建输入字段。`&lt;input&gt;` 标签的 `type` 属性用于指定不同类型的输入字段，如文本输入框、密码输入框、单选按钮、复选框和文件上传字段。</a:t>
            </a:r>
            <a:endParaRPr lang="en-US" sz="1178" dirty="0"/>
          </a:p>
        </p:txBody>
      </p:sp>
      <p:sp>
        <p:nvSpPr>
          <p:cNvPr id="28" name="Text 17"/>
          <p:cNvSpPr/>
          <p:nvPr/>
        </p:nvSpPr>
        <p:spPr>
          <a:xfrm>
            <a:off x="4945371" y="1072258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731295" y="7290077"/>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5658380"/>
            <a:ext cx="3656466" cy="1403165"/>
          </a:xfrm>
          <a:prstGeom prst="rect">
            <a:avLst/>
          </a:prstGeom>
        </p:spPr>
      </p:pic>
      <p:pic>
        <p:nvPicPr>
          <p:cNvPr id="5" name="Image 3" descr="preencoded.png">    </p:cNvPr>
          <p:cNvPicPr>
            <a:picLocks noChangeAspect="1"/>
          </p:cNvPicPr>
          <p:nvPr/>
        </p:nvPicPr>
        <p:blipFill>
          <a:blip r:embed="rId4"/>
          <a:stretch>
            <a:fillRect/>
          </a:stretch>
        </p:blipFill>
        <p:spPr>
          <a:xfrm>
            <a:off x="731295" y="5658380"/>
            <a:ext cx="3656466" cy="1403165"/>
          </a:xfrm>
          <a:prstGeom prst="rect">
            <a:avLst/>
          </a:prstGeom>
        </p:spPr>
      </p:pic>
      <p:pic>
        <p:nvPicPr>
          <p:cNvPr id="6" name="Image 4" descr="preencoded.png">    </p:cNvPr>
          <p:cNvPicPr>
            <a:picLocks noChangeAspect="1"/>
          </p:cNvPicPr>
          <p:nvPr/>
        </p:nvPicPr>
        <p:blipFill>
          <a:blip r:embed="rId5"/>
          <a:stretch>
            <a:fillRect/>
          </a:stretch>
        </p:blipFill>
        <p:spPr>
          <a:xfrm>
            <a:off x="4753406" y="4529444"/>
            <a:ext cx="3656466" cy="900406"/>
          </a:xfrm>
          <a:prstGeom prst="rect">
            <a:avLst/>
          </a:prstGeom>
        </p:spPr>
      </p:pic>
      <p:pic>
        <p:nvPicPr>
          <p:cNvPr id="7" name="Image 5" descr="preencoded.png">    </p:cNvPr>
          <p:cNvPicPr>
            <a:picLocks noChangeAspect="1"/>
          </p:cNvPicPr>
          <p:nvPr/>
        </p:nvPicPr>
        <p:blipFill>
          <a:blip r:embed="rId6"/>
          <a:stretch>
            <a:fillRect/>
          </a:stretch>
        </p:blipFill>
        <p:spPr>
          <a:xfrm>
            <a:off x="731295" y="4529444"/>
            <a:ext cx="3656466" cy="900406"/>
          </a:xfrm>
          <a:prstGeom prst="rect">
            <a:avLst/>
          </a:prstGeom>
        </p:spPr>
      </p:pic>
      <p:pic>
        <p:nvPicPr>
          <p:cNvPr id="8" name="Image 6" descr="preencoded.png">    </p:cNvPr>
          <p:cNvPicPr>
            <a:picLocks noChangeAspect="1"/>
          </p:cNvPicPr>
          <p:nvPr/>
        </p:nvPicPr>
        <p:blipFill>
          <a:blip r:embed="rId7"/>
          <a:stretch>
            <a:fillRect/>
          </a:stretch>
        </p:blipFill>
        <p:spPr>
          <a:xfrm>
            <a:off x="4753406" y="3400513"/>
            <a:ext cx="3656466" cy="900406"/>
          </a:xfrm>
          <a:prstGeom prst="rect">
            <a:avLst/>
          </a:prstGeom>
        </p:spPr>
      </p:pic>
      <p:pic>
        <p:nvPicPr>
          <p:cNvPr id="9" name="Image 7" descr="preencoded.png">    </p:cNvPr>
          <p:cNvPicPr>
            <a:picLocks noChangeAspect="1"/>
          </p:cNvPicPr>
          <p:nvPr/>
        </p:nvPicPr>
        <p:blipFill>
          <a:blip r:embed="rId8"/>
          <a:stretch>
            <a:fillRect/>
          </a:stretch>
        </p:blipFill>
        <p:spPr>
          <a:xfrm>
            <a:off x="731295" y="3400513"/>
            <a:ext cx="3656466" cy="900406"/>
          </a:xfrm>
          <a:prstGeom prst="rect">
            <a:avLst/>
          </a:prstGeom>
        </p:spPr>
      </p:pic>
      <p:pic>
        <p:nvPicPr>
          <p:cNvPr id="10" name="Image 8" descr="preencoded.png">    </p:cNvPr>
          <p:cNvPicPr>
            <a:picLocks noChangeAspect="1"/>
          </p:cNvPicPr>
          <p:nvPr/>
        </p:nvPicPr>
        <p:blipFill>
          <a:blip r:embed="rId9"/>
          <a:stretch>
            <a:fillRect/>
          </a:stretch>
        </p:blipFill>
        <p:spPr>
          <a:xfrm>
            <a:off x="4753406" y="2271581"/>
            <a:ext cx="3656466" cy="900402"/>
          </a:xfrm>
          <a:prstGeom prst="rect">
            <a:avLst/>
          </a:prstGeom>
        </p:spPr>
      </p:pic>
      <p:pic>
        <p:nvPicPr>
          <p:cNvPr id="11" name="Image 9" descr="preencoded.png">    </p:cNvPr>
          <p:cNvPicPr>
            <a:picLocks noChangeAspect="1"/>
          </p:cNvPicPr>
          <p:nvPr/>
        </p:nvPicPr>
        <p:blipFill>
          <a:blip r:embed="rId10"/>
          <a:stretch>
            <a:fillRect/>
          </a:stretch>
        </p:blipFill>
        <p:spPr>
          <a:xfrm>
            <a:off x="731295" y="2271581"/>
            <a:ext cx="3656466" cy="900402"/>
          </a:xfrm>
          <a:prstGeom prst="rect">
            <a:avLst/>
          </a:prstGeom>
        </p:spPr>
      </p:pic>
      <p:pic>
        <p:nvPicPr>
          <p:cNvPr id="12" name="Image 10" descr="preencoded.png">    </p:cNvPr>
          <p:cNvPicPr>
            <a:picLocks noChangeAspect="1"/>
          </p:cNvPicPr>
          <p:nvPr/>
        </p:nvPicPr>
        <p:blipFill>
          <a:blip r:embed="rId11"/>
          <a:stretch>
            <a:fillRect/>
          </a:stretch>
        </p:blipFill>
        <p:spPr>
          <a:xfrm>
            <a:off x="4753406" y="1142646"/>
            <a:ext cx="3656466" cy="900406"/>
          </a:xfrm>
          <a:prstGeom prst="rect">
            <a:avLst/>
          </a:prstGeom>
        </p:spPr>
      </p:pic>
      <p:pic>
        <p:nvPicPr>
          <p:cNvPr id="13" name="Image 11" descr="preencoded.png">    </p:cNvPr>
          <p:cNvPicPr>
            <a:picLocks noChangeAspect="1"/>
          </p:cNvPicPr>
          <p:nvPr/>
        </p:nvPicPr>
        <p:blipFill>
          <a:blip r:embed="rId12"/>
          <a:stretch>
            <a:fillRect/>
          </a:stretch>
        </p:blipFill>
        <p:spPr>
          <a:xfrm>
            <a:off x="731295" y="1142646"/>
            <a:ext cx="3656466" cy="900406"/>
          </a:xfrm>
          <a:prstGeom prst="rect">
            <a:avLst/>
          </a:prstGeom>
        </p:spPr>
      </p:pic>
      <p:sp>
        <p:nvSpPr>
          <p:cNvPr id="14"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HTML 中，有一些字符被称为预留字符（Reserved Characters），它们具有特殊的含义或用途，需要进行转义或特殊处理才能在 HTML 文档中正确显示。以下是 HTML 中的预留字符：</a:t>
            </a:r>
            <a:endParaRPr lang="en-US" sz="1631" dirty="0"/>
          </a:p>
        </p:txBody>
      </p:sp>
      <p:sp>
        <p:nvSpPr>
          <p:cNvPr id="1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6" name="Text 2"/>
          <p:cNvSpPr/>
          <p:nvPr/>
        </p:nvSpPr>
        <p:spPr>
          <a:xfrm>
            <a:off x="923258" y="1302615"/>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`&lt;`（小于号）：用于开始标签的起始部分，需要使用 `&amp;lt;` 进行转义。</a:t>
            </a:r>
            <a:endParaRPr lang="en-US" sz="1178" dirty="0"/>
          </a:p>
        </p:txBody>
      </p:sp>
      <p:sp>
        <p:nvSpPr>
          <p:cNvPr id="17" name="Text 3"/>
          <p:cNvSpPr/>
          <p:nvPr/>
        </p:nvSpPr>
        <p:spPr>
          <a:xfrm>
            <a:off x="923258" y="1851083"/>
            <a:ext cx="3272537" cy="0"/>
          </a:xfrm>
          <a:prstGeom prst="rect">
            <a:avLst/>
          </a:prstGeom>
          <a:noFill/>
          <a:ln/>
        </p:spPr>
        <p:txBody>
          <a:bodyPr wrap="square" lIns="0" tIns="0" rIns="0" bIns="0" rtlCol="0" anchor="t"/>
          <a:lstStyle/>
          <a:p>
            <a:endParaRPr lang="en-US" dirty="0"/>
          </a:p>
        </p:txBody>
      </p:sp>
      <p:sp>
        <p:nvSpPr>
          <p:cNvPr id="18" name="Text 4"/>
          <p:cNvSpPr/>
          <p:nvPr/>
        </p:nvSpPr>
        <p:spPr>
          <a:xfrm>
            <a:off x="4945371" y="1302615"/>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`&gt;`（大于号）：用于结束标签的结束部分，需要使用 `&amp;gt;` 进行转义。</a:t>
            </a:r>
            <a:endParaRPr lang="en-US" sz="1178" dirty="0"/>
          </a:p>
        </p:txBody>
      </p:sp>
      <p:sp>
        <p:nvSpPr>
          <p:cNvPr id="19" name="Text 5"/>
          <p:cNvSpPr/>
          <p:nvPr/>
        </p:nvSpPr>
        <p:spPr>
          <a:xfrm>
            <a:off x="4945371" y="1851083"/>
            <a:ext cx="3272537" cy="0"/>
          </a:xfrm>
          <a:prstGeom prst="rect">
            <a:avLst/>
          </a:prstGeom>
          <a:noFill/>
          <a:ln/>
        </p:spPr>
        <p:txBody>
          <a:bodyPr wrap="square" lIns="0" tIns="0" rIns="0" bIns="0" rtlCol="0" anchor="t"/>
          <a:lstStyle/>
          <a:p>
            <a:endParaRPr lang="en-US" dirty="0"/>
          </a:p>
        </p:txBody>
      </p:sp>
      <p:sp>
        <p:nvSpPr>
          <p:cNvPr id="20" name="Text 6"/>
          <p:cNvSpPr/>
          <p:nvPr/>
        </p:nvSpPr>
        <p:spPr>
          <a:xfrm>
            <a:off x="923258" y="243155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`&amp;`（和号）：用于表示实体字符的开始部分，需要使用 `&amp;amp;` 进行转义。</a:t>
            </a:r>
            <a:endParaRPr lang="en-US" sz="1178" dirty="0"/>
          </a:p>
        </p:txBody>
      </p:sp>
      <p:sp>
        <p:nvSpPr>
          <p:cNvPr id="21" name="Text 7"/>
          <p:cNvSpPr/>
          <p:nvPr/>
        </p:nvSpPr>
        <p:spPr>
          <a:xfrm>
            <a:off x="923258" y="2980019"/>
            <a:ext cx="3272537" cy="0"/>
          </a:xfrm>
          <a:prstGeom prst="rect">
            <a:avLst/>
          </a:prstGeom>
          <a:noFill/>
          <a:ln/>
        </p:spPr>
        <p:txBody>
          <a:bodyPr wrap="square" lIns="0" tIns="0" rIns="0" bIns="0" rtlCol="0" anchor="t"/>
          <a:lstStyle/>
          <a:p>
            <a:endParaRPr lang="en-US" dirty="0"/>
          </a:p>
        </p:txBody>
      </p:sp>
      <p:sp>
        <p:nvSpPr>
          <p:cNvPr id="22" name="Text 8"/>
          <p:cNvSpPr/>
          <p:nvPr/>
        </p:nvSpPr>
        <p:spPr>
          <a:xfrm>
            <a:off x="4945371" y="243155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`"`（双引号）：用于属性值的引号，需要使用 `&amp;quot;` 进行转义。</a:t>
            </a:r>
            <a:endParaRPr lang="en-US" sz="1178" dirty="0"/>
          </a:p>
        </p:txBody>
      </p:sp>
      <p:sp>
        <p:nvSpPr>
          <p:cNvPr id="23" name="Text 9"/>
          <p:cNvSpPr/>
          <p:nvPr/>
        </p:nvSpPr>
        <p:spPr>
          <a:xfrm>
            <a:off x="4945371" y="2980019"/>
            <a:ext cx="3272537" cy="0"/>
          </a:xfrm>
          <a:prstGeom prst="rect">
            <a:avLst/>
          </a:prstGeom>
          <a:noFill/>
          <a:ln/>
        </p:spPr>
        <p:txBody>
          <a:bodyPr wrap="square" lIns="0" tIns="0" rIns="0" bIns="0" rtlCol="0" anchor="t"/>
          <a:lstStyle/>
          <a:p>
            <a:endParaRPr lang="en-US" dirty="0"/>
          </a:p>
        </p:txBody>
      </p:sp>
      <p:sp>
        <p:nvSpPr>
          <p:cNvPr id="24" name="Text 10"/>
          <p:cNvSpPr/>
          <p:nvPr/>
        </p:nvSpPr>
        <p:spPr>
          <a:xfrm>
            <a:off x="923258" y="356048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`'`（单引号）：用于属性值的引号，需要使用 `&amp;apos;` 或 `&amp;#39;` 进行转义。</a:t>
            </a:r>
            <a:endParaRPr lang="en-US" sz="1178" dirty="0"/>
          </a:p>
        </p:txBody>
      </p:sp>
      <p:sp>
        <p:nvSpPr>
          <p:cNvPr id="25" name="Text 11"/>
          <p:cNvSpPr/>
          <p:nvPr/>
        </p:nvSpPr>
        <p:spPr>
          <a:xfrm>
            <a:off x="923258" y="4108951"/>
            <a:ext cx="3272537" cy="0"/>
          </a:xfrm>
          <a:prstGeom prst="rect">
            <a:avLst/>
          </a:prstGeom>
          <a:noFill/>
          <a:ln/>
        </p:spPr>
        <p:txBody>
          <a:bodyPr wrap="square" lIns="0" tIns="0" rIns="0" bIns="0" rtlCol="0" anchor="t"/>
          <a:lstStyle/>
          <a:p>
            <a:endParaRPr lang="en-US" dirty="0"/>
          </a:p>
        </p:txBody>
      </p:sp>
      <p:sp>
        <p:nvSpPr>
          <p:cNvPr id="26" name="Text 12"/>
          <p:cNvSpPr/>
          <p:nvPr/>
        </p:nvSpPr>
        <p:spPr>
          <a:xfrm>
            <a:off x="4945371" y="356048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`（空格）：用于表示连续的空格，需要使用 `&amp;nbsp;` 进行转义。</a:t>
            </a:r>
            <a:endParaRPr lang="en-US" sz="1178" dirty="0"/>
          </a:p>
        </p:txBody>
      </p:sp>
      <p:sp>
        <p:nvSpPr>
          <p:cNvPr id="27" name="Text 13"/>
          <p:cNvSpPr/>
          <p:nvPr/>
        </p:nvSpPr>
        <p:spPr>
          <a:xfrm>
            <a:off x="4945371" y="4108951"/>
            <a:ext cx="3272537" cy="0"/>
          </a:xfrm>
          <a:prstGeom prst="rect">
            <a:avLst/>
          </a:prstGeom>
          <a:noFill/>
          <a:ln/>
        </p:spPr>
        <p:txBody>
          <a:bodyPr wrap="square" lIns="0" tIns="0" rIns="0" bIns="0" rtlCol="0" anchor="t"/>
          <a:lstStyle/>
          <a:p>
            <a:endParaRPr lang="en-US" dirty="0"/>
          </a:p>
        </p:txBody>
      </p:sp>
      <p:sp>
        <p:nvSpPr>
          <p:cNvPr id="28" name="Text 14"/>
          <p:cNvSpPr/>
          <p:nvPr/>
        </p:nvSpPr>
        <p:spPr>
          <a:xfrm>
            <a:off x="923258" y="4689413"/>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`©`（版权符号）：用于表示版权信息，需要使用 `&amp;copy;` 进行转义。</a:t>
            </a:r>
            <a:endParaRPr lang="en-US" sz="1178" dirty="0"/>
          </a:p>
        </p:txBody>
      </p:sp>
      <p:sp>
        <p:nvSpPr>
          <p:cNvPr id="29" name="Text 15"/>
          <p:cNvSpPr/>
          <p:nvPr/>
        </p:nvSpPr>
        <p:spPr>
          <a:xfrm>
            <a:off x="923258" y="5237886"/>
            <a:ext cx="3272537" cy="0"/>
          </a:xfrm>
          <a:prstGeom prst="rect">
            <a:avLst/>
          </a:prstGeom>
          <a:noFill/>
          <a:ln/>
        </p:spPr>
        <p:txBody>
          <a:bodyPr wrap="square" lIns="0" tIns="0" rIns="0" bIns="0" rtlCol="0" anchor="t"/>
          <a:lstStyle/>
          <a:p>
            <a:endParaRPr lang="en-US" dirty="0"/>
          </a:p>
        </p:txBody>
      </p:sp>
      <p:sp>
        <p:nvSpPr>
          <p:cNvPr id="30" name="Text 16"/>
          <p:cNvSpPr/>
          <p:nvPr/>
        </p:nvSpPr>
        <p:spPr>
          <a:xfrm>
            <a:off x="4945371" y="4689413"/>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`®`（注册商标符号）：用于表示注册商标，需要使用 `&amp;reg;` 进行转义。</a:t>
            </a:r>
            <a:endParaRPr lang="en-US" sz="1178" dirty="0"/>
          </a:p>
        </p:txBody>
      </p:sp>
      <p:sp>
        <p:nvSpPr>
          <p:cNvPr id="31" name="Text 17"/>
          <p:cNvSpPr/>
          <p:nvPr/>
        </p:nvSpPr>
        <p:spPr>
          <a:xfrm>
            <a:off x="4945371" y="5237886"/>
            <a:ext cx="3272537" cy="0"/>
          </a:xfrm>
          <a:prstGeom prst="rect">
            <a:avLst/>
          </a:prstGeom>
          <a:noFill/>
          <a:ln/>
        </p:spPr>
        <p:txBody>
          <a:bodyPr wrap="square" lIns="0" tIns="0" rIns="0" bIns="0" rtlCol="0" anchor="t"/>
          <a:lstStyle/>
          <a:p>
            <a:endParaRPr lang="en-US" dirty="0"/>
          </a:p>
        </p:txBody>
      </p:sp>
      <p:sp>
        <p:nvSpPr>
          <p:cNvPr id="32" name="Text 18"/>
          <p:cNvSpPr/>
          <p:nvPr/>
        </p:nvSpPr>
        <p:spPr>
          <a:xfrm>
            <a:off x="923258" y="5818349"/>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`™`（商标符号）：用于表示商标，需要使用 `&amp;trade;` 进行转义。</a:t>
            </a:r>
            <a:endParaRPr lang="en-US" sz="1178" dirty="0"/>
          </a:p>
        </p:txBody>
      </p:sp>
      <p:sp>
        <p:nvSpPr>
          <p:cNvPr id="33" name="Text 19"/>
          <p:cNvSpPr/>
          <p:nvPr/>
        </p:nvSpPr>
        <p:spPr>
          <a:xfrm>
            <a:off x="923258" y="6366822"/>
            <a:ext cx="3272537" cy="0"/>
          </a:xfrm>
          <a:prstGeom prst="rect">
            <a:avLst/>
          </a:prstGeom>
          <a:noFill/>
          <a:ln/>
        </p:spPr>
        <p:txBody>
          <a:bodyPr wrap="square" lIns="0" tIns="0" rIns="0" bIns="0" rtlCol="0" anchor="t"/>
          <a:lstStyle/>
          <a:p>
            <a:endParaRPr lang="en-US" dirty="0"/>
          </a:p>
        </p:txBody>
      </p:sp>
      <p:sp>
        <p:nvSpPr>
          <p:cNvPr id="34" name="Text 20"/>
          <p:cNvSpPr/>
          <p:nvPr/>
        </p:nvSpPr>
        <p:spPr>
          <a:xfrm>
            <a:off x="4945371" y="5818349"/>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这些预留字符在 HTML 中具有特殊的意义，如果直接使用它们而不进行转义，可能导致 HTML 解析错误或无法正确显示。为了避免这种情况，应该使用对应的转义实体来代替这些字符。</a:t>
            </a:r>
            <a:endParaRPr lang="en-US" sz="1178" dirty="0"/>
          </a:p>
        </p:txBody>
      </p:sp>
      <p:sp>
        <p:nvSpPr>
          <p:cNvPr id="35" name="Text 21"/>
          <p:cNvSpPr/>
          <p:nvPr/>
        </p:nvSpPr>
        <p:spPr>
          <a:xfrm>
            <a:off x="4945371" y="6869583"/>
            <a:ext cx="3272537" cy="0"/>
          </a:xfrm>
          <a:prstGeom prst="rect">
            <a:avLst/>
          </a:prstGeom>
          <a:noFill/>
          <a:ln/>
        </p:spPr>
        <p:txBody>
          <a:bodyPr wrap="square" lIns="0" tIns="0" rIns="0" bIns="0" rtlCol="0" anchor="t"/>
          <a:lstStyle/>
          <a:p>
            <a:endParaRPr lang="en-US" dirty="0"/>
          </a:p>
        </p:txBody>
      </p:sp>
      <p:sp>
        <p:nvSpPr>
          <p:cNvPr id="36" name="Text 22"/>
          <p:cNvSpPr/>
          <p:nvPr/>
        </p:nvSpPr>
        <p:spPr>
          <a:xfrm>
            <a:off x="923258" y="745005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需要注意的是，除了上述预留字符外，还有一些特定的字符序列在 HTML 中也需要进行转义，例如非英语字符、表情符号等。如果遇到这些情况，可以使用相应的转义实体或 Unicode 编码来表示字符。</a:t>
            </a:r>
            <a:endParaRPr lang="en-US" sz="1178" dirty="0"/>
          </a:p>
        </p:txBody>
      </p:sp>
      <p:sp>
        <p:nvSpPr>
          <p:cNvPr id="37" name="Text 23"/>
          <p:cNvSpPr/>
          <p:nvPr/>
        </p:nvSpPr>
        <p:spPr>
          <a:xfrm>
            <a:off x="923258" y="850128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731295" y="7290077"/>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5658380"/>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731295" y="5658380"/>
            <a:ext cx="3656466" cy="1403168"/>
          </a:xfrm>
          <a:prstGeom prst="rect">
            <a:avLst/>
          </a:prstGeom>
        </p:spPr>
      </p:pic>
      <p:pic>
        <p:nvPicPr>
          <p:cNvPr id="6" name="Image 4" descr="preencoded.png">    </p:cNvPr>
          <p:cNvPicPr>
            <a:picLocks noChangeAspect="1"/>
          </p:cNvPicPr>
          <p:nvPr/>
        </p:nvPicPr>
        <p:blipFill>
          <a:blip r:embed="rId5"/>
          <a:stretch>
            <a:fillRect/>
          </a:stretch>
        </p:blipFill>
        <p:spPr>
          <a:xfrm>
            <a:off x="4753406" y="4529453"/>
            <a:ext cx="3656466" cy="900399"/>
          </a:xfrm>
          <a:prstGeom prst="rect">
            <a:avLst/>
          </a:prstGeom>
        </p:spPr>
      </p:pic>
      <p:pic>
        <p:nvPicPr>
          <p:cNvPr id="7" name="Image 5" descr="preencoded.png">    </p:cNvPr>
          <p:cNvPicPr>
            <a:picLocks noChangeAspect="1"/>
          </p:cNvPicPr>
          <p:nvPr/>
        </p:nvPicPr>
        <p:blipFill>
          <a:blip r:embed="rId6"/>
          <a:stretch>
            <a:fillRect/>
          </a:stretch>
        </p:blipFill>
        <p:spPr>
          <a:xfrm>
            <a:off x="731295" y="4529453"/>
            <a:ext cx="3656466" cy="900399"/>
          </a:xfrm>
          <a:prstGeom prst="rect">
            <a:avLst/>
          </a:prstGeom>
        </p:spPr>
      </p:pic>
      <p:pic>
        <p:nvPicPr>
          <p:cNvPr id="8" name="Image 6" descr="preencoded.png">    </p:cNvPr>
          <p:cNvPicPr>
            <a:picLocks noChangeAspect="1"/>
          </p:cNvPicPr>
          <p:nvPr/>
        </p:nvPicPr>
        <p:blipFill>
          <a:blip r:embed="rId7"/>
          <a:stretch>
            <a:fillRect/>
          </a:stretch>
        </p:blipFill>
        <p:spPr>
          <a:xfrm>
            <a:off x="4753406" y="3400517"/>
            <a:ext cx="3656466" cy="900406"/>
          </a:xfrm>
          <a:prstGeom prst="rect">
            <a:avLst/>
          </a:prstGeom>
        </p:spPr>
      </p:pic>
      <p:pic>
        <p:nvPicPr>
          <p:cNvPr id="9" name="Image 7" descr="preencoded.png">    </p:cNvPr>
          <p:cNvPicPr>
            <a:picLocks noChangeAspect="1"/>
          </p:cNvPicPr>
          <p:nvPr/>
        </p:nvPicPr>
        <p:blipFill>
          <a:blip r:embed="rId8"/>
          <a:stretch>
            <a:fillRect/>
          </a:stretch>
        </p:blipFill>
        <p:spPr>
          <a:xfrm>
            <a:off x="731295" y="3400517"/>
            <a:ext cx="3656466" cy="900406"/>
          </a:xfrm>
          <a:prstGeom prst="rect">
            <a:avLst/>
          </a:prstGeom>
        </p:spPr>
      </p:pic>
      <p:pic>
        <p:nvPicPr>
          <p:cNvPr id="10" name="Image 8" descr="preencoded.png">    </p:cNvPr>
          <p:cNvPicPr>
            <a:picLocks noChangeAspect="1"/>
          </p:cNvPicPr>
          <p:nvPr/>
        </p:nvPicPr>
        <p:blipFill>
          <a:blip r:embed="rId9"/>
          <a:stretch>
            <a:fillRect/>
          </a:stretch>
        </p:blipFill>
        <p:spPr>
          <a:xfrm>
            <a:off x="4753406" y="2271581"/>
            <a:ext cx="3656466" cy="900406"/>
          </a:xfrm>
          <a:prstGeom prst="rect">
            <a:avLst/>
          </a:prstGeom>
        </p:spPr>
      </p:pic>
      <p:pic>
        <p:nvPicPr>
          <p:cNvPr id="11" name="Image 9" descr="preencoded.png">    </p:cNvPr>
          <p:cNvPicPr>
            <a:picLocks noChangeAspect="1"/>
          </p:cNvPicPr>
          <p:nvPr/>
        </p:nvPicPr>
        <p:blipFill>
          <a:blip r:embed="rId10"/>
          <a:stretch>
            <a:fillRect/>
          </a:stretch>
        </p:blipFill>
        <p:spPr>
          <a:xfrm>
            <a:off x="731295" y="2271581"/>
            <a:ext cx="3656466" cy="900406"/>
          </a:xfrm>
          <a:prstGeom prst="rect">
            <a:avLst/>
          </a:prstGeom>
        </p:spPr>
      </p:pic>
      <p:pic>
        <p:nvPicPr>
          <p:cNvPr id="12" name="Image 10" descr="preencoded.png">    </p:cNvPr>
          <p:cNvPicPr>
            <a:picLocks noChangeAspect="1"/>
          </p:cNvPicPr>
          <p:nvPr/>
        </p:nvPicPr>
        <p:blipFill>
          <a:blip r:embed="rId11"/>
          <a:stretch>
            <a:fillRect/>
          </a:stretch>
        </p:blipFill>
        <p:spPr>
          <a:xfrm>
            <a:off x="4753406" y="1142646"/>
            <a:ext cx="3656466" cy="900406"/>
          </a:xfrm>
          <a:prstGeom prst="rect">
            <a:avLst/>
          </a:prstGeom>
        </p:spPr>
      </p:pic>
      <p:pic>
        <p:nvPicPr>
          <p:cNvPr id="13" name="Image 11" descr="preencoded.png">    </p:cNvPr>
          <p:cNvPicPr>
            <a:picLocks noChangeAspect="1"/>
          </p:cNvPicPr>
          <p:nvPr/>
        </p:nvPicPr>
        <p:blipFill>
          <a:blip r:embed="rId12"/>
          <a:stretch>
            <a:fillRect/>
          </a:stretch>
        </p:blipFill>
        <p:spPr>
          <a:xfrm>
            <a:off x="731295" y="1142646"/>
            <a:ext cx="3656466" cy="900406"/>
          </a:xfrm>
          <a:prstGeom prst="rect">
            <a:avLst/>
          </a:prstGeom>
        </p:spPr>
      </p:pic>
      <p:sp>
        <p:nvSpPr>
          <p:cNvPr id="1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HTML 中，有一些字符被称为预留字符（Reserved Characters），它们具有特殊的含义或用途，需要进行转义或特殊处理才能在 HTML 文档中正确显示。以下是 HTML 中的预留字符：</a:t>
            </a:r>
            <a:endParaRPr lang="en-US" sz="1631" dirty="0"/>
          </a:p>
        </p:txBody>
      </p:sp>
      <p:sp>
        <p:nvSpPr>
          <p:cNvPr id="1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6" name="Text 2"/>
          <p:cNvSpPr/>
          <p:nvPr/>
        </p:nvSpPr>
        <p:spPr>
          <a:xfrm>
            <a:off x="923258"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`&lt;`（小于号）：用于开始标签的起始部分，需要使用 `&amp;lt;` 进行转义。</a:t>
            </a:r>
            <a:endParaRPr lang="en-US" sz="1178" dirty="0"/>
          </a:p>
        </p:txBody>
      </p:sp>
      <p:sp>
        <p:nvSpPr>
          <p:cNvPr id="17" name="Text 3"/>
          <p:cNvSpPr/>
          <p:nvPr/>
        </p:nvSpPr>
        <p:spPr>
          <a:xfrm>
            <a:off x="923258" y="1851088"/>
            <a:ext cx="3272537" cy="0"/>
          </a:xfrm>
          <a:prstGeom prst="rect">
            <a:avLst/>
          </a:prstGeom>
          <a:noFill/>
          <a:ln/>
        </p:spPr>
        <p:txBody>
          <a:bodyPr wrap="square" lIns="0" tIns="0" rIns="0" bIns="0" rtlCol="0" anchor="t"/>
          <a:lstStyle/>
          <a:p>
            <a:endParaRPr lang="en-US" dirty="0"/>
          </a:p>
        </p:txBody>
      </p:sp>
      <p:sp>
        <p:nvSpPr>
          <p:cNvPr id="18" name="Text 4"/>
          <p:cNvSpPr/>
          <p:nvPr/>
        </p:nvSpPr>
        <p:spPr>
          <a:xfrm>
            <a:off x="4945371"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`&gt;`（大于号）：用于结束标签的结束部分，需要使用 `&amp;gt;` 进行转义。</a:t>
            </a:r>
            <a:endParaRPr lang="en-US" sz="1178" dirty="0"/>
          </a:p>
        </p:txBody>
      </p:sp>
      <p:sp>
        <p:nvSpPr>
          <p:cNvPr id="19" name="Text 5"/>
          <p:cNvSpPr/>
          <p:nvPr/>
        </p:nvSpPr>
        <p:spPr>
          <a:xfrm>
            <a:off x="4945371" y="1851088"/>
            <a:ext cx="3272537" cy="0"/>
          </a:xfrm>
          <a:prstGeom prst="rect">
            <a:avLst/>
          </a:prstGeom>
          <a:noFill/>
          <a:ln/>
        </p:spPr>
        <p:txBody>
          <a:bodyPr wrap="square" lIns="0" tIns="0" rIns="0" bIns="0" rtlCol="0" anchor="t"/>
          <a:lstStyle/>
          <a:p>
            <a:endParaRPr lang="en-US" dirty="0"/>
          </a:p>
        </p:txBody>
      </p:sp>
      <p:sp>
        <p:nvSpPr>
          <p:cNvPr id="20" name="Text 6"/>
          <p:cNvSpPr/>
          <p:nvPr/>
        </p:nvSpPr>
        <p:spPr>
          <a:xfrm>
            <a:off x="923258" y="243155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`&amp;`（和号）：用于表示实体字符的开始部分，需要使用 `&amp;amp;` 进行转义。</a:t>
            </a:r>
            <a:endParaRPr lang="en-US" sz="1178" dirty="0"/>
          </a:p>
        </p:txBody>
      </p:sp>
      <p:sp>
        <p:nvSpPr>
          <p:cNvPr id="21" name="Text 7"/>
          <p:cNvSpPr/>
          <p:nvPr/>
        </p:nvSpPr>
        <p:spPr>
          <a:xfrm>
            <a:off x="923258" y="2980019"/>
            <a:ext cx="3272537" cy="0"/>
          </a:xfrm>
          <a:prstGeom prst="rect">
            <a:avLst/>
          </a:prstGeom>
          <a:noFill/>
          <a:ln/>
        </p:spPr>
        <p:txBody>
          <a:bodyPr wrap="square" lIns="0" tIns="0" rIns="0" bIns="0" rtlCol="0" anchor="t"/>
          <a:lstStyle/>
          <a:p>
            <a:endParaRPr lang="en-US" dirty="0"/>
          </a:p>
        </p:txBody>
      </p:sp>
      <p:sp>
        <p:nvSpPr>
          <p:cNvPr id="22" name="Text 8"/>
          <p:cNvSpPr/>
          <p:nvPr/>
        </p:nvSpPr>
        <p:spPr>
          <a:xfrm>
            <a:off x="4945371" y="243155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`"`（双引号）：用于属性值的引号，需要使用 `&amp;quot;` 进行转义。</a:t>
            </a:r>
            <a:endParaRPr lang="en-US" sz="1178" dirty="0"/>
          </a:p>
        </p:txBody>
      </p:sp>
      <p:sp>
        <p:nvSpPr>
          <p:cNvPr id="23" name="Text 9"/>
          <p:cNvSpPr/>
          <p:nvPr/>
        </p:nvSpPr>
        <p:spPr>
          <a:xfrm>
            <a:off x="4945371" y="2980019"/>
            <a:ext cx="3272537" cy="0"/>
          </a:xfrm>
          <a:prstGeom prst="rect">
            <a:avLst/>
          </a:prstGeom>
          <a:noFill/>
          <a:ln/>
        </p:spPr>
        <p:txBody>
          <a:bodyPr wrap="square" lIns="0" tIns="0" rIns="0" bIns="0" rtlCol="0" anchor="t"/>
          <a:lstStyle/>
          <a:p>
            <a:endParaRPr lang="en-US" dirty="0"/>
          </a:p>
        </p:txBody>
      </p:sp>
      <p:sp>
        <p:nvSpPr>
          <p:cNvPr id="24" name="Text 10"/>
          <p:cNvSpPr/>
          <p:nvPr/>
        </p:nvSpPr>
        <p:spPr>
          <a:xfrm>
            <a:off x="923258" y="3560486"/>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`'`（单引号）：用于属性值的引号，需要使用 `&amp;apos;` 或 `&amp;#39;` 进行转义。</a:t>
            </a:r>
            <a:endParaRPr lang="en-US" sz="1178" dirty="0"/>
          </a:p>
        </p:txBody>
      </p:sp>
      <p:sp>
        <p:nvSpPr>
          <p:cNvPr id="25" name="Text 11"/>
          <p:cNvSpPr/>
          <p:nvPr/>
        </p:nvSpPr>
        <p:spPr>
          <a:xfrm>
            <a:off x="923258" y="4108951"/>
            <a:ext cx="3272537" cy="0"/>
          </a:xfrm>
          <a:prstGeom prst="rect">
            <a:avLst/>
          </a:prstGeom>
          <a:noFill/>
          <a:ln/>
        </p:spPr>
        <p:txBody>
          <a:bodyPr wrap="square" lIns="0" tIns="0" rIns="0" bIns="0" rtlCol="0" anchor="t"/>
          <a:lstStyle/>
          <a:p>
            <a:endParaRPr lang="en-US" dirty="0"/>
          </a:p>
        </p:txBody>
      </p:sp>
      <p:sp>
        <p:nvSpPr>
          <p:cNvPr id="26" name="Text 12"/>
          <p:cNvSpPr/>
          <p:nvPr/>
        </p:nvSpPr>
        <p:spPr>
          <a:xfrm>
            <a:off x="4945371" y="3560486"/>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`（空格）：用于表示连续的空格，需要使用 `&amp;nbsp;` 进行转义。</a:t>
            </a:r>
            <a:endParaRPr lang="en-US" sz="1178" dirty="0"/>
          </a:p>
        </p:txBody>
      </p:sp>
      <p:sp>
        <p:nvSpPr>
          <p:cNvPr id="27" name="Text 13"/>
          <p:cNvSpPr/>
          <p:nvPr/>
        </p:nvSpPr>
        <p:spPr>
          <a:xfrm>
            <a:off x="4945371" y="4108951"/>
            <a:ext cx="3272537" cy="0"/>
          </a:xfrm>
          <a:prstGeom prst="rect">
            <a:avLst/>
          </a:prstGeom>
          <a:noFill/>
          <a:ln/>
        </p:spPr>
        <p:txBody>
          <a:bodyPr wrap="square" lIns="0" tIns="0" rIns="0" bIns="0" rtlCol="0" anchor="t"/>
          <a:lstStyle/>
          <a:p>
            <a:endParaRPr lang="en-US" dirty="0"/>
          </a:p>
        </p:txBody>
      </p:sp>
      <p:sp>
        <p:nvSpPr>
          <p:cNvPr id="28" name="Text 14"/>
          <p:cNvSpPr/>
          <p:nvPr/>
        </p:nvSpPr>
        <p:spPr>
          <a:xfrm>
            <a:off x="923258" y="468942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`©`（版权符号）：用于表示版权信息，需要使用 `&amp;copy;` 进行转义。</a:t>
            </a:r>
            <a:endParaRPr lang="en-US" sz="1178" dirty="0"/>
          </a:p>
        </p:txBody>
      </p:sp>
      <p:sp>
        <p:nvSpPr>
          <p:cNvPr id="29" name="Text 15"/>
          <p:cNvSpPr/>
          <p:nvPr/>
        </p:nvSpPr>
        <p:spPr>
          <a:xfrm>
            <a:off x="923258" y="5237886"/>
            <a:ext cx="3272537" cy="0"/>
          </a:xfrm>
          <a:prstGeom prst="rect">
            <a:avLst/>
          </a:prstGeom>
          <a:noFill/>
          <a:ln/>
        </p:spPr>
        <p:txBody>
          <a:bodyPr wrap="square" lIns="0" tIns="0" rIns="0" bIns="0" rtlCol="0" anchor="t"/>
          <a:lstStyle/>
          <a:p>
            <a:endParaRPr lang="en-US" dirty="0"/>
          </a:p>
        </p:txBody>
      </p:sp>
      <p:sp>
        <p:nvSpPr>
          <p:cNvPr id="30" name="Text 16"/>
          <p:cNvSpPr/>
          <p:nvPr/>
        </p:nvSpPr>
        <p:spPr>
          <a:xfrm>
            <a:off x="4945371" y="468942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`®`（注册商标符号）：用于表示注册商标，需要使用 `&amp;reg;` 进行转义。</a:t>
            </a:r>
            <a:endParaRPr lang="en-US" sz="1178" dirty="0"/>
          </a:p>
        </p:txBody>
      </p:sp>
      <p:sp>
        <p:nvSpPr>
          <p:cNvPr id="31" name="Text 17"/>
          <p:cNvSpPr/>
          <p:nvPr/>
        </p:nvSpPr>
        <p:spPr>
          <a:xfrm>
            <a:off x="4945371" y="5237886"/>
            <a:ext cx="3272537" cy="0"/>
          </a:xfrm>
          <a:prstGeom prst="rect">
            <a:avLst/>
          </a:prstGeom>
          <a:noFill/>
          <a:ln/>
        </p:spPr>
        <p:txBody>
          <a:bodyPr wrap="square" lIns="0" tIns="0" rIns="0" bIns="0" rtlCol="0" anchor="t"/>
          <a:lstStyle/>
          <a:p>
            <a:endParaRPr lang="en-US" dirty="0"/>
          </a:p>
        </p:txBody>
      </p:sp>
      <p:sp>
        <p:nvSpPr>
          <p:cNvPr id="32" name="Text 18"/>
          <p:cNvSpPr/>
          <p:nvPr/>
        </p:nvSpPr>
        <p:spPr>
          <a:xfrm>
            <a:off x="923258" y="5818349"/>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`™`（商标符号）：用于表示商标，需要使用 `&amp;trade;` 进行转义。</a:t>
            </a:r>
            <a:endParaRPr lang="en-US" sz="1178" dirty="0"/>
          </a:p>
        </p:txBody>
      </p:sp>
      <p:sp>
        <p:nvSpPr>
          <p:cNvPr id="33" name="Text 19"/>
          <p:cNvSpPr/>
          <p:nvPr/>
        </p:nvSpPr>
        <p:spPr>
          <a:xfrm>
            <a:off x="923258" y="6366822"/>
            <a:ext cx="3272537" cy="0"/>
          </a:xfrm>
          <a:prstGeom prst="rect">
            <a:avLst/>
          </a:prstGeom>
          <a:noFill/>
          <a:ln/>
        </p:spPr>
        <p:txBody>
          <a:bodyPr wrap="square" lIns="0" tIns="0" rIns="0" bIns="0" rtlCol="0" anchor="t"/>
          <a:lstStyle/>
          <a:p>
            <a:endParaRPr lang="en-US" dirty="0"/>
          </a:p>
        </p:txBody>
      </p:sp>
      <p:sp>
        <p:nvSpPr>
          <p:cNvPr id="34" name="Text 20"/>
          <p:cNvSpPr/>
          <p:nvPr/>
        </p:nvSpPr>
        <p:spPr>
          <a:xfrm>
            <a:off x="4945371" y="5818349"/>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这些预留字符在 HTML 中具有特殊的意义，如果直接使用它们而不进行转义，可能导致 HTML 解析错误或无法正确显示。为了避免这种情况，应该使用对应的转义实体来代替这些字符。</a:t>
            </a:r>
            <a:endParaRPr lang="en-US" sz="1178" dirty="0"/>
          </a:p>
        </p:txBody>
      </p:sp>
      <p:sp>
        <p:nvSpPr>
          <p:cNvPr id="35" name="Text 21"/>
          <p:cNvSpPr/>
          <p:nvPr/>
        </p:nvSpPr>
        <p:spPr>
          <a:xfrm>
            <a:off x="4945371" y="6869583"/>
            <a:ext cx="3272537" cy="0"/>
          </a:xfrm>
          <a:prstGeom prst="rect">
            <a:avLst/>
          </a:prstGeom>
          <a:noFill/>
          <a:ln/>
        </p:spPr>
        <p:txBody>
          <a:bodyPr wrap="square" lIns="0" tIns="0" rIns="0" bIns="0" rtlCol="0" anchor="t"/>
          <a:lstStyle/>
          <a:p>
            <a:endParaRPr lang="en-US" dirty="0"/>
          </a:p>
        </p:txBody>
      </p:sp>
      <p:sp>
        <p:nvSpPr>
          <p:cNvPr id="36" name="Text 22"/>
          <p:cNvSpPr/>
          <p:nvPr/>
        </p:nvSpPr>
        <p:spPr>
          <a:xfrm>
            <a:off x="923258" y="7450054"/>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需要注意的是，除了上述预留字符外，还有一些特定的字符序列在 HTML 中也需要进行转义，例如非英语字符、表情符号等。如果遇到这些情况，可以使用相应的转义实体或 Unicode 编码来表示字符。</a:t>
            </a:r>
            <a:endParaRPr lang="en-US" sz="1178" dirty="0"/>
          </a:p>
        </p:txBody>
      </p:sp>
      <p:sp>
        <p:nvSpPr>
          <p:cNvPr id="37" name="Text 23"/>
          <p:cNvSpPr/>
          <p:nvPr/>
        </p:nvSpPr>
        <p:spPr>
          <a:xfrm>
            <a:off x="923258" y="850128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8"/>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4753406" y="3528488"/>
            <a:ext cx="3656466" cy="2911457"/>
          </a:xfrm>
          <a:prstGeom prst="rect">
            <a:avLst/>
          </a:prstGeom>
        </p:spPr>
      </p:pic>
      <p:pic>
        <p:nvPicPr>
          <p:cNvPr id="4" name="Image 2" descr="preencoded.png">    </p:cNvPr>
          <p:cNvPicPr>
            <a:picLocks noChangeAspect="1"/>
          </p:cNvPicPr>
          <p:nvPr/>
        </p:nvPicPr>
        <p:blipFill>
          <a:blip r:embed="rId3"/>
          <a:stretch>
            <a:fillRect/>
          </a:stretch>
        </p:blipFill>
        <p:spPr>
          <a:xfrm>
            <a:off x="731295" y="3528488"/>
            <a:ext cx="3656466" cy="2911457"/>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157316"/>
          </a:xfrm>
          <a:prstGeom prst="rect">
            <a:avLst/>
          </a:prstGeom>
        </p:spPr>
      </p:pic>
      <p:sp>
        <p:nvSpPr>
          <p:cNvPr id="7" name="Text 0"/>
          <p:cNvSpPr/>
          <p:nvPr/>
        </p:nvSpPr>
        <p:spPr>
          <a:xfrm>
            <a:off x="365646" y="228527"/>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HTML 中，可以使用注释来添加对代码的说明或注解。注释是一种不会在浏览器中显示或呈现给用户的文本，它只是用于开发人员或维护者的参考。</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HTML 中，注释的语法如下：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 这是一个注释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注释以 `&lt;!--` 开始，以 `--&gt;` 结束。在这两个符号之间的内容被视为注释，并且不会在浏览器中显示。</a:t>
            </a:r>
            <a:endParaRPr lang="en-US" sz="1178" dirty="0"/>
          </a:p>
        </p:txBody>
      </p:sp>
      <p:sp>
        <p:nvSpPr>
          <p:cNvPr id="10" name="Text 3"/>
          <p:cNvSpPr/>
          <p:nvPr/>
        </p:nvSpPr>
        <p:spPr>
          <a:xfrm>
            <a:off x="923258" y="310799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以下是一些关于 HTML 注释的注意事项：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注释可以位于任何位置，包括标签的内部、标签之间或标签的外部。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注释可以用于暂时禁用或排除某些代码。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注释也可以用于添加对代码的说明或提醒。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注释不会影响 HTML 文档的结构或布局。</a:t>
            </a:r>
            <a:endParaRPr lang="en-US" sz="1178" dirty="0"/>
          </a:p>
        </p:txBody>
      </p:sp>
      <p:sp>
        <p:nvSpPr>
          <p:cNvPr id="12"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688457"/>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以下是一些示例，展示了注释在 HTML 中的应用：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 这是一个单行注释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这是一个</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多行注释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这是一个段落。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这是另一个段落。</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247983"/>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688457"/>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在上述示例中，第一个注释是单行注释，第二个注释是多行注释。最后一个注释是将一行代码注释掉，使其不在页面中显示。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通过使用注释，您可以向代码添加有关目的、功能或其他信息的注解，从而提高代码的可读性和可维护性。请注意，注释应该被视为开发人员之间的交流工具，而不是用于在页面中向用户提供信息的方式。</a:t>
            </a:r>
            <a:endParaRPr lang="en-US" sz="1178" dirty="0"/>
          </a:p>
        </p:txBody>
      </p:sp>
      <p:sp>
        <p:nvSpPr>
          <p:cNvPr id="16" name="Text 9"/>
          <p:cNvSpPr/>
          <p:nvPr/>
        </p:nvSpPr>
        <p:spPr>
          <a:xfrm>
            <a:off x="4945371" y="5745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6184426" y="1234053"/>
            <a:ext cx="2439763" cy="4319204"/>
          </a:xfrm>
          <a:prstGeom prst="rect">
            <a:avLst/>
          </a:prstGeom>
        </p:spPr>
      </p:pic>
      <p:pic>
        <p:nvPicPr>
          <p:cNvPr id="4" name="Image 2" descr="preencoded.png">    </p:cNvPr>
          <p:cNvPicPr>
            <a:picLocks noChangeAspect="1"/>
          </p:cNvPicPr>
          <p:nvPr/>
        </p:nvPicPr>
        <p:blipFill>
          <a:blip r:embed="rId3"/>
          <a:stretch>
            <a:fillRect/>
          </a:stretch>
        </p:blipFill>
        <p:spPr>
          <a:xfrm>
            <a:off x="3350664" y="1234053"/>
            <a:ext cx="2439763" cy="3565057"/>
          </a:xfrm>
          <a:prstGeom prst="rect">
            <a:avLst/>
          </a:prstGeom>
        </p:spPr>
      </p:pic>
      <p:pic>
        <p:nvPicPr>
          <p:cNvPr id="5" name="Image 3" descr="preencoded.png">    </p:cNvPr>
          <p:cNvPicPr>
            <a:picLocks noChangeAspect="1"/>
          </p:cNvPicPr>
          <p:nvPr/>
        </p:nvPicPr>
        <p:blipFill>
          <a:blip r:embed="rId4"/>
          <a:stretch>
            <a:fillRect/>
          </a:stretch>
        </p:blipFill>
        <p:spPr>
          <a:xfrm>
            <a:off x="516905" y="1234053"/>
            <a:ext cx="2439763" cy="3816442"/>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 的英文全称是 "Cascading Style Sheets",层叠样式表。</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 可以通过三种引用方式应用到 HTML 页面中：</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608317" y="1256911"/>
            <a:ext cx="2348350"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内部样式表（Internal Style Sheet）：将 CSS 样式直接写在 HTML 文件的 `&lt;style&gt;` 标签内部。该样式表只适用于当前的 HTML 页面。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font-size: 16px;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16905" y="5096201"/>
            <a:ext cx="2439763" cy="0"/>
          </a:xfrm>
          <a:prstGeom prst="rect">
            <a:avLst/>
          </a:prstGeom>
          <a:noFill/>
          <a:ln/>
        </p:spPr>
        <p:txBody>
          <a:bodyPr wrap="square" lIns="0" tIns="0" rIns="0" bIns="0" rtlCol="0" anchor="t"/>
          <a:lstStyle/>
          <a:p>
            <a:endParaRPr lang="en-US" dirty="0"/>
          </a:p>
        </p:txBody>
      </p:sp>
      <p:sp>
        <p:nvSpPr>
          <p:cNvPr id="10" name="Text 4"/>
          <p:cNvSpPr/>
          <p:nvPr/>
        </p:nvSpPr>
        <p:spPr>
          <a:xfrm>
            <a:off x="3442078" y="1256911"/>
            <a:ext cx="2348350" cy="35193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外部样式表（External Style Sheet）：将 CSS 样式编写在独立的 .css 文件中，然后在 HTML 文件中使用 `&lt;link&gt;` 标签将样式表链接到页面上。这种方式适用于多个 HTML 页面共享相同的样式。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&lt;link rel="stylesheet" href="styles.css"&gt;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 `href` 属性中指定样式表文件的路径和文件名。</a:t>
            </a:r>
            <a:endParaRPr lang="en-US" sz="1178" dirty="0"/>
          </a:p>
        </p:txBody>
      </p:sp>
      <p:sp>
        <p:nvSpPr>
          <p:cNvPr id="11" name="Text 5"/>
          <p:cNvSpPr/>
          <p:nvPr/>
        </p:nvSpPr>
        <p:spPr>
          <a:xfrm>
            <a:off x="3350664" y="4844817"/>
            <a:ext cx="2439763" cy="0"/>
          </a:xfrm>
          <a:prstGeom prst="rect">
            <a:avLst/>
          </a:prstGeom>
          <a:noFill/>
          <a:ln/>
        </p:spPr>
        <p:txBody>
          <a:bodyPr wrap="square" lIns="0" tIns="0" rIns="0" bIns="0" rtlCol="0" anchor="t"/>
          <a:lstStyle/>
          <a:p>
            <a:endParaRPr lang="en-US" dirty="0"/>
          </a:p>
        </p:txBody>
      </p:sp>
      <p:sp>
        <p:nvSpPr>
          <p:cNvPr id="12" name="Text 6"/>
          <p:cNvSpPr/>
          <p:nvPr/>
        </p:nvSpPr>
        <p:spPr>
          <a:xfrm>
            <a:off x="6275840" y="1256911"/>
            <a:ext cx="2348350"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行内样式（Inline Style）：将 CSS 样式直接应用到 HTML 元素的 `style` 属性中。该样式仅适用于特定的 HTML 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这是一段红色、字号为 18px 的文本。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行内样式直接应用于特定的 HTML 元素，具有最高的优先级。但是，当样式需要在多个元素上重复使用时，不建议使用行内样式，而应该考虑使用内部样式表或外部样式表。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这三种引用方式使得 CSS 可以灵活地应用于 HTML 页面，根据需要选择合适的方式来组织和管理样式。</a:t>
            </a:r>
            <a:endParaRPr lang="en-US" sz="1178" dirty="0"/>
          </a:p>
        </p:txBody>
      </p:sp>
      <p:sp>
        <p:nvSpPr>
          <p:cNvPr id="13" name="Text 7"/>
          <p:cNvSpPr/>
          <p:nvPr/>
        </p:nvSpPr>
        <p:spPr>
          <a:xfrm>
            <a:off x="6184426" y="5598962"/>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8"/>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6184426" y="936969"/>
            <a:ext cx="2439763" cy="4319198"/>
          </a:xfrm>
          <a:prstGeom prst="rect">
            <a:avLst/>
          </a:prstGeom>
        </p:spPr>
      </p:pic>
      <p:pic>
        <p:nvPicPr>
          <p:cNvPr id="4" name="Image 2" descr="preencoded.png">    </p:cNvPr>
          <p:cNvPicPr>
            <a:picLocks noChangeAspect="1"/>
          </p:cNvPicPr>
          <p:nvPr/>
        </p:nvPicPr>
        <p:blipFill>
          <a:blip r:embed="rId3"/>
          <a:stretch>
            <a:fillRect/>
          </a:stretch>
        </p:blipFill>
        <p:spPr>
          <a:xfrm>
            <a:off x="3350664" y="936969"/>
            <a:ext cx="2439763" cy="3565050"/>
          </a:xfrm>
          <a:prstGeom prst="rect">
            <a:avLst/>
          </a:prstGeom>
        </p:spPr>
      </p:pic>
      <p:pic>
        <p:nvPicPr>
          <p:cNvPr id="5" name="Image 3" descr="preencoded.png">    </p:cNvPr>
          <p:cNvPicPr>
            <a:picLocks noChangeAspect="1"/>
          </p:cNvPicPr>
          <p:nvPr/>
        </p:nvPicPr>
        <p:blipFill>
          <a:blip r:embed="rId4"/>
          <a:stretch>
            <a:fillRect/>
          </a:stretch>
        </p:blipFill>
        <p:spPr>
          <a:xfrm>
            <a:off x="516905" y="936969"/>
            <a:ext cx="2439763" cy="4319198"/>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 的英文全称是 "Cascading Style Sheets",层叠样式表。</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608317" y="959823"/>
            <a:ext cx="2348350"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 可以通过三种引用方式应用到 HTML 页面中：</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内部样式表（Internal Style Sheet）：将 CSS 样式直接写在 HTML 文件的 `&lt;style&gt;` 标签内部。该样式表只适用于当前的 HTML 页面。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font-size: 16px;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16905" y="5301874"/>
            <a:ext cx="2439763" cy="0"/>
          </a:xfrm>
          <a:prstGeom prst="rect">
            <a:avLst/>
          </a:prstGeom>
          <a:noFill/>
          <a:ln/>
        </p:spPr>
        <p:txBody>
          <a:bodyPr wrap="square" lIns="0" tIns="0" rIns="0" bIns="0" rtlCol="0" anchor="t"/>
          <a:lstStyle/>
          <a:p>
            <a:endParaRPr lang="en-US" dirty="0"/>
          </a:p>
        </p:txBody>
      </p:sp>
      <p:sp>
        <p:nvSpPr>
          <p:cNvPr id="10" name="Text 4"/>
          <p:cNvSpPr/>
          <p:nvPr/>
        </p:nvSpPr>
        <p:spPr>
          <a:xfrm>
            <a:off x="3442078" y="959823"/>
            <a:ext cx="2348350" cy="351935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外部样式表（External Style Sheet）：将 CSS 样式编写在独立的 .css 文件中，然后在 HTML 文件中使用 `&lt;link&gt;` 标签将样式表链接到页面上。这种方式适用于多个 HTML 页面共享相同的样式。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&lt;link rel="stylesheet" href="styles.css"&gt;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 `href` 属性中指定样式表文件的路径和文件名。</a:t>
            </a:r>
            <a:endParaRPr lang="en-US" sz="1178" dirty="0"/>
          </a:p>
        </p:txBody>
      </p:sp>
      <p:sp>
        <p:nvSpPr>
          <p:cNvPr id="11" name="Text 5"/>
          <p:cNvSpPr/>
          <p:nvPr/>
        </p:nvSpPr>
        <p:spPr>
          <a:xfrm>
            <a:off x="3350664" y="4547728"/>
            <a:ext cx="2439763" cy="0"/>
          </a:xfrm>
          <a:prstGeom prst="rect">
            <a:avLst/>
          </a:prstGeom>
          <a:noFill/>
          <a:ln/>
        </p:spPr>
        <p:txBody>
          <a:bodyPr wrap="square" lIns="0" tIns="0" rIns="0" bIns="0" rtlCol="0" anchor="t"/>
          <a:lstStyle/>
          <a:p>
            <a:endParaRPr lang="en-US" dirty="0"/>
          </a:p>
        </p:txBody>
      </p:sp>
      <p:sp>
        <p:nvSpPr>
          <p:cNvPr id="12" name="Text 6"/>
          <p:cNvSpPr/>
          <p:nvPr/>
        </p:nvSpPr>
        <p:spPr>
          <a:xfrm>
            <a:off x="6275840" y="959823"/>
            <a:ext cx="2348350"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行内样式（Inline Style）：将 CSS 样式直接应用到 HTML 元素的 `style` 属性中。该样式仅适用于特定的 HTML 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这是一段红色、字号为 18px 的文本。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行内样式直接应用于特定的 HTML 元素，具有最高的优先级。但是，当样式需要在多个元素上重复使用时，不建议使用行内样式，而应该考虑使用内部样式表或外部样式表。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这三种引用方式使得 CSS 可以灵活地应用于 HTML 页面，根据需要选择合适的方式来组织和管理样式。</a:t>
            </a:r>
            <a:endParaRPr lang="en-US" sz="1178" dirty="0"/>
          </a:p>
        </p:txBody>
      </p:sp>
      <p:sp>
        <p:nvSpPr>
          <p:cNvPr id="13" name="Text 7"/>
          <p:cNvSpPr/>
          <p:nvPr/>
        </p:nvSpPr>
        <p:spPr>
          <a:xfrm>
            <a:off x="6184426" y="5301874"/>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6"/>
            <a:ext cx="669161" cy="321654"/>
          </a:xfrm>
          <a:prstGeom prst="rect">
            <a:avLst/>
          </a:prstGeom>
        </p:spPr>
      </p:pic>
      <p:pic>
        <p:nvPicPr>
          <p:cNvPr id="3" name="Image 1" descr="preencoded.png">    </p:cNvPr>
          <p:cNvPicPr>
            <a:picLocks noChangeAspect="1"/>
          </p:cNvPicPr>
          <p:nvPr/>
        </p:nvPicPr>
        <p:blipFill>
          <a:blip r:embed="rId2"/>
          <a:stretch>
            <a:fillRect/>
          </a:stretch>
        </p:blipFill>
        <p:spPr>
          <a:xfrm>
            <a:off x="4965938" y="936970"/>
            <a:ext cx="3459931" cy="5073346"/>
          </a:xfrm>
          <a:prstGeom prst="rect">
            <a:avLst/>
          </a:prstGeom>
        </p:spPr>
      </p:pic>
      <p:pic>
        <p:nvPicPr>
          <p:cNvPr id="4" name="Image 2" descr="preencoded.png">    </p:cNvPr>
          <p:cNvPicPr>
            <a:picLocks noChangeAspect="1"/>
          </p:cNvPicPr>
          <p:nvPr/>
        </p:nvPicPr>
        <p:blipFill>
          <a:blip r:embed="rId3"/>
          <a:stretch>
            <a:fillRect/>
          </a:stretch>
        </p:blipFill>
        <p:spPr>
          <a:xfrm>
            <a:off x="715298" y="936970"/>
            <a:ext cx="3459931" cy="8341312"/>
          </a:xfrm>
          <a:prstGeom prst="rect">
            <a:avLst/>
          </a:prstGeom>
        </p:spPr>
      </p:pic>
      <p:sp>
        <p:nvSpPr>
          <p:cNvPr id="5"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下面是一个例子，展示如何创建一个用户信息调查表，其中包含了上述介绍的各种表单元素：</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806707" y="959823"/>
            <a:ext cx="3368520" cy="829560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&lt;form action="/submit" method="post"&gt;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用户名:</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type="text" id="username" name="username" placeholder="请输入用户名" required&gt;&lt;br&gt;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密码: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type="password" id="password" name="password" placeholder="请输入密码" required&gt;&lt;br&gt;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性别:</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type="radio" id="male" name="gender" value="male"&gt;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男</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type="radio" id="female" name="gender" value="female"&gt;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女</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&lt;br&gt;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爱好:</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type="checkbox" id="music" name="hobby" value="music"&gt;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音乐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type="checkbox" id="sports" name="hobby" value="sports"&gt;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运动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type="checkbox" id="reading" name="hobby" value="reading"&gt;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阅读</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&lt;br&gt;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头像: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type="file" id="profile-pic" name="profile-pic"&gt;&lt;br&gt;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 type="submit" value="提交"&gt;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&lt;/form&gt;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715298" y="9323988"/>
            <a:ext cx="3459931" cy="0"/>
          </a:xfrm>
          <a:prstGeom prst="rect">
            <a:avLst/>
          </a:prstGeom>
          <a:noFill/>
          <a:ln/>
        </p:spPr>
        <p:txBody>
          <a:bodyPr wrap="square" lIns="0" tIns="0" rIns="0" bIns="0" rtlCol="0" anchor="t"/>
          <a:lstStyle/>
          <a:p>
            <a:endParaRPr lang="en-US" dirty="0"/>
          </a:p>
        </p:txBody>
      </p:sp>
      <p:sp>
        <p:nvSpPr>
          <p:cNvPr id="9" name="Text 4"/>
          <p:cNvSpPr/>
          <p:nvPr/>
        </p:nvSpPr>
        <p:spPr>
          <a:xfrm>
            <a:off x="5057350" y="959823"/>
            <a:ext cx="3368520" cy="502764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在上述示例中，我们创建了一个用户信息调查表。表单使用 `&lt;form&gt;` 标签包裹，设置了 `action` 属性指定表单提交的目标地址，使用 `method="post"` 指定使用 POST 方法提交表单数据。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输入用户名的文本框使用了 `&lt;input type="text"&gt;`，设置了 `required` 属性表示该字段为必填字段。</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输入密码的密码框使用了 `&lt;input type="password"&gt;`，也设置了 `required` 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性别选择使用了两个单选按钮 `&lt;input type="radio"&gt;`，它们具有相同的 `name` 属性，可以让用户选择男性或女性。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爱好选择使用了三个复选框 `&lt;input type="checkbox"&gt;`，它们具有相同的 `name` 属性，用户可以选择一个或多个爱好选项。- 头像上传使用了文件上传字段 `&lt;input type="file"&gt;`。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提交按钮使用了 `&lt;input type="submit"&gt;`。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这样，用户就可以填写表单中的信息，并通过提交按钮将表单数据发送到服务器进行处理。根据实际需求，你可以调整表单的样式和行为。</a:t>
            </a:r>
            <a:endParaRPr lang="en-US" sz="1178" dirty="0"/>
          </a:p>
        </p:txBody>
      </p:sp>
      <p:sp>
        <p:nvSpPr>
          <p:cNvPr id="10" name="Text 5"/>
          <p:cNvSpPr/>
          <p:nvPr/>
        </p:nvSpPr>
        <p:spPr>
          <a:xfrm>
            <a:off x="4965938" y="6056021"/>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5"/>
            <a:ext cx="669161" cy="321654"/>
          </a:xfrm>
          <a:prstGeom prst="rect">
            <a:avLst/>
          </a:prstGeom>
        </p:spPr>
      </p:pic>
      <p:pic>
        <p:nvPicPr>
          <p:cNvPr id="3" name="Image 1" descr="preencoded.png">    </p:cNvPr>
          <p:cNvPicPr>
            <a:picLocks noChangeAspect="1"/>
          </p:cNvPicPr>
          <p:nvPr/>
        </p:nvPicPr>
        <p:blipFill>
          <a:blip r:embed="rId2"/>
          <a:stretch>
            <a:fillRect/>
          </a:stretch>
        </p:blipFill>
        <p:spPr>
          <a:xfrm>
            <a:off x="4753406" y="3734166"/>
            <a:ext cx="3656466" cy="2408696"/>
          </a:xfrm>
          <a:prstGeom prst="rect">
            <a:avLst/>
          </a:prstGeom>
        </p:spPr>
      </p:pic>
      <p:pic>
        <p:nvPicPr>
          <p:cNvPr id="4" name="Image 2" descr="preencoded.png">    </p:cNvPr>
          <p:cNvPicPr>
            <a:picLocks noChangeAspect="1"/>
          </p:cNvPicPr>
          <p:nvPr/>
        </p:nvPicPr>
        <p:blipFill>
          <a:blip r:embed="rId3"/>
          <a:stretch>
            <a:fillRect/>
          </a:stretch>
        </p:blipFill>
        <p:spPr>
          <a:xfrm>
            <a:off x="731295" y="3734166"/>
            <a:ext cx="3656466" cy="2408696"/>
          </a:xfrm>
          <a:prstGeom prst="rect">
            <a:avLst/>
          </a:prstGeom>
        </p:spPr>
      </p:pic>
      <p:pic>
        <p:nvPicPr>
          <p:cNvPr id="5" name="Image 3" descr="preencoded.png">    </p:cNvPr>
          <p:cNvPicPr>
            <a:picLocks noChangeAspect="1"/>
          </p:cNvPicPr>
          <p:nvPr/>
        </p:nvPicPr>
        <p:blipFill>
          <a:blip r:embed="rId4"/>
          <a:stretch>
            <a:fillRect/>
          </a:stretch>
        </p:blipFill>
        <p:spPr>
          <a:xfrm>
            <a:off x="4753406" y="845558"/>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731295" y="845558"/>
            <a:ext cx="3656466" cy="2660079"/>
          </a:xfrm>
          <a:prstGeom prst="rect">
            <a:avLst/>
          </a:prstGeom>
        </p:spPr>
      </p:pic>
      <p:sp>
        <p:nvSpPr>
          <p:cNvPr id="7"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place holder</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8"/>
            <a:ext cx="3272537" cy="125691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`placeholder` 是表单元素的一个属性，用于在输入字段中显示占位符文本。它提供了对用户的输入提供建议或说明的简短提示。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下面是对 `placeholder` 属性在表单中的使用进行介绍，以示例说明：</a:t>
            </a:r>
            <a:endParaRPr lang="en-US" sz="1178" dirty="0"/>
          </a:p>
        </p:txBody>
      </p:sp>
      <p:sp>
        <p:nvSpPr>
          <p:cNvPr id="10" name="Text 3"/>
          <p:cNvSpPr/>
          <p:nvPr/>
        </p:nvSpPr>
        <p:spPr>
          <a:xfrm>
            <a:off x="923258" y="2308144"/>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8"/>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"QQ账号"：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type="text" name="qq" placeholder="请输入QQ账号"&gt;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在上述示例中，`placeholder` 属性被设置为 "请输入QQ账号"。当用户未输入任何内容时，输入字段会显示这个占位符文本。一旦用户开始输入内容，占位符文本会自动消失。</a:t>
            </a:r>
            <a:endParaRPr lang="en-US" sz="1178" dirty="0"/>
          </a:p>
        </p:txBody>
      </p:sp>
      <p:sp>
        <p:nvSpPr>
          <p:cNvPr id="12" name="Text 5"/>
          <p:cNvSpPr/>
          <p:nvPr/>
        </p:nvSpPr>
        <p:spPr>
          <a:xfrm>
            <a:off x="4945371" y="331367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894137"/>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"密码"：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&lt;input type="password" name="password" placeholder="请输入密码"&gt;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在上述示例中，`placeholder` 属性被设置为 "请输入密码"。这样，在密码输入框中会显示这个占位符文本，用户可以根据提示输入密码。</a:t>
            </a:r>
            <a:endParaRPr lang="en-US" sz="1178" dirty="0"/>
          </a:p>
        </p:txBody>
      </p:sp>
      <p:sp>
        <p:nvSpPr>
          <p:cNvPr id="14" name="Text 7"/>
          <p:cNvSpPr/>
          <p:nvPr/>
        </p:nvSpPr>
        <p:spPr>
          <a:xfrm>
            <a:off x="923258" y="5950900"/>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894137"/>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"其他信息（选填）"：</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在上述示例中，使用 `&lt;textarea&gt;` 元素创建一个文本区域输入字段，并设置了 `placeholder` 属性为 "请输入其他信息（选填）"。这个占位符文本将在用户未输入内容时显示在文本区域中。</a:t>
            </a:r>
            <a:endParaRPr lang="en-US" sz="1178" dirty="0"/>
          </a:p>
        </p:txBody>
      </p:sp>
      <p:sp>
        <p:nvSpPr>
          <p:cNvPr id="16" name="Text 9"/>
          <p:cNvSpPr/>
          <p:nvPr/>
        </p:nvSpPr>
        <p:spPr>
          <a:xfrm>
            <a:off x="4945371" y="569951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6"/>
            <a:ext cx="669161" cy="321654"/>
          </a:xfrm>
          <a:prstGeom prst="rect">
            <a:avLst/>
          </a:prstGeom>
        </p:spPr>
      </p:pic>
      <p:pic>
        <p:nvPicPr>
          <p:cNvPr id="3" name="Image 1" descr="preencoded.png">    </p:cNvPr>
          <p:cNvPicPr>
            <a:picLocks noChangeAspect="1"/>
          </p:cNvPicPr>
          <p:nvPr/>
        </p:nvPicPr>
        <p:blipFill>
          <a:blip r:embed="rId2"/>
          <a:stretch>
            <a:fillRect/>
          </a:stretch>
        </p:blipFill>
        <p:spPr>
          <a:xfrm>
            <a:off x="6184426" y="936969"/>
            <a:ext cx="2439763" cy="3565055"/>
          </a:xfrm>
          <a:prstGeom prst="rect">
            <a:avLst/>
          </a:prstGeom>
        </p:spPr>
      </p:pic>
      <p:pic>
        <p:nvPicPr>
          <p:cNvPr id="4" name="Image 2" descr="preencoded.png">    </p:cNvPr>
          <p:cNvPicPr>
            <a:picLocks noChangeAspect="1"/>
          </p:cNvPicPr>
          <p:nvPr/>
        </p:nvPicPr>
        <p:blipFill>
          <a:blip r:embed="rId3"/>
          <a:stretch>
            <a:fillRect/>
          </a:stretch>
        </p:blipFill>
        <p:spPr>
          <a:xfrm>
            <a:off x="3350664" y="936969"/>
            <a:ext cx="2439763" cy="1051235"/>
          </a:xfrm>
          <a:prstGeom prst="rect">
            <a:avLst/>
          </a:prstGeom>
        </p:spPr>
      </p:pic>
      <p:pic>
        <p:nvPicPr>
          <p:cNvPr id="5" name="Image 3" descr="preencoded.png">    </p:cNvPr>
          <p:cNvPicPr>
            <a:picLocks noChangeAspect="1"/>
          </p:cNvPicPr>
          <p:nvPr/>
        </p:nvPicPr>
        <p:blipFill>
          <a:blip r:embed="rId4"/>
          <a:stretch>
            <a:fillRect/>
          </a:stretch>
        </p:blipFill>
        <p:spPr>
          <a:xfrm>
            <a:off x="516905" y="936969"/>
            <a:ext cx="2439763" cy="2308145"/>
          </a:xfrm>
          <a:prstGeom prst="rect">
            <a:avLst/>
          </a:prstGeom>
        </p:spPr>
      </p:pic>
      <p:sp>
        <p:nvSpPr>
          <p:cNvPr id="6"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`&lt;textarea&gt;` 标签用于创建一个多行文本输入框，它允许用户输入多行文本数据。</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608317" y="959823"/>
            <a:ext cx="2348350" cy="226243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以下是一个示例，展示如何使用 `&lt;textarea&gt;` 标签创建一个多行文本输入框：</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textarea name="message" rows="4" cols="50" placeholder="请输入消息"&gt;&lt;/textarea&gt;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16905" y="3290819"/>
            <a:ext cx="2439763" cy="0"/>
          </a:xfrm>
          <a:prstGeom prst="rect">
            <a:avLst/>
          </a:prstGeom>
          <a:noFill/>
          <a:ln/>
        </p:spPr>
        <p:txBody>
          <a:bodyPr wrap="square" lIns="0" tIns="0" rIns="0" bIns="0" rtlCol="0" anchor="t"/>
          <a:lstStyle/>
          <a:p>
            <a:endParaRPr lang="en-US" dirty="0"/>
          </a:p>
        </p:txBody>
      </p:sp>
      <p:sp>
        <p:nvSpPr>
          <p:cNvPr id="10" name="Text 4"/>
          <p:cNvSpPr/>
          <p:nvPr/>
        </p:nvSpPr>
        <p:spPr>
          <a:xfrm>
            <a:off x="3442078" y="959823"/>
            <a:ext cx="2348350" cy="100552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在上述示例中，我们创建了一个多行文本输入框。它具有 `name` 属性为 "message"，以便在提交表单时标识该字段的名称和值。</a:t>
            </a:r>
            <a:endParaRPr lang="en-US" sz="1178" dirty="0"/>
          </a:p>
        </p:txBody>
      </p:sp>
      <p:sp>
        <p:nvSpPr>
          <p:cNvPr id="11" name="Text 5"/>
          <p:cNvSpPr/>
          <p:nvPr/>
        </p:nvSpPr>
        <p:spPr>
          <a:xfrm>
            <a:off x="3350664" y="2033909"/>
            <a:ext cx="2439763" cy="0"/>
          </a:xfrm>
          <a:prstGeom prst="rect">
            <a:avLst/>
          </a:prstGeom>
          <a:noFill/>
          <a:ln/>
        </p:spPr>
        <p:txBody>
          <a:bodyPr wrap="square" lIns="0" tIns="0" rIns="0" bIns="0" rtlCol="0" anchor="t"/>
          <a:lstStyle/>
          <a:p>
            <a:endParaRPr lang="en-US" dirty="0"/>
          </a:p>
        </p:txBody>
      </p:sp>
      <p:sp>
        <p:nvSpPr>
          <p:cNvPr id="12" name="Text 6"/>
          <p:cNvSpPr/>
          <p:nvPr/>
        </p:nvSpPr>
        <p:spPr>
          <a:xfrm>
            <a:off x="6275840" y="959823"/>
            <a:ext cx="2348350" cy="351934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 `rows` 和 `cols` 属性，我们可以指定文本框的可见行数和列数。在上述示例中，设置了 `rows="4"`，表示文本框显示四行文本；设置了 `cols="50"`，表示文本框的宽度可以显示 50 个字符。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可以使用 `placeholder` 属性为输入框提供占位符文本，以提示用户输入内容。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用户可以在 `&lt;textarea&gt;` 标签之间输入多行文本。提交表单时，输入框中的文本将作为表单数据的一部分发送到服务器或在客户端脚本中进行处理。</a:t>
            </a:r>
            <a:endParaRPr lang="en-US" sz="1178" dirty="0"/>
          </a:p>
        </p:txBody>
      </p:sp>
      <p:sp>
        <p:nvSpPr>
          <p:cNvPr id="13" name="Text 7"/>
          <p:cNvSpPr/>
          <p:nvPr/>
        </p:nvSpPr>
        <p:spPr>
          <a:xfrm>
            <a:off x="6184426" y="4547728"/>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4"/>
          </a:xfrm>
          <a:prstGeom prst="rect">
            <a:avLst/>
          </a:prstGeom>
        </p:spPr>
      </p:pic>
      <p:pic>
        <p:nvPicPr>
          <p:cNvPr id="3" name="Image 1" descr="preencoded.png">    </p:cNvPr>
          <p:cNvPicPr>
            <a:picLocks noChangeAspect="1"/>
          </p:cNvPicPr>
          <p:nvPr/>
        </p:nvPicPr>
        <p:blipFill>
          <a:blip r:embed="rId2"/>
          <a:stretch>
            <a:fillRect/>
          </a:stretch>
        </p:blipFill>
        <p:spPr>
          <a:xfrm>
            <a:off x="731295" y="6874157"/>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3985548"/>
            <a:ext cx="3656466" cy="2660080"/>
          </a:xfrm>
          <a:prstGeom prst="rect">
            <a:avLst/>
          </a:prstGeom>
        </p:spPr>
      </p:pic>
      <p:pic>
        <p:nvPicPr>
          <p:cNvPr id="5" name="Image 3" descr="preencoded.png">    </p:cNvPr>
          <p:cNvPicPr>
            <a:picLocks noChangeAspect="1"/>
          </p:cNvPicPr>
          <p:nvPr/>
        </p:nvPicPr>
        <p:blipFill>
          <a:blip r:embed="rId4"/>
          <a:stretch>
            <a:fillRect/>
          </a:stretch>
        </p:blipFill>
        <p:spPr>
          <a:xfrm>
            <a:off x="731295" y="3985548"/>
            <a:ext cx="3656466" cy="2660080"/>
          </a:xfrm>
          <a:prstGeom prst="rect">
            <a:avLst/>
          </a:prstGeom>
        </p:spPr>
      </p:pic>
      <p:pic>
        <p:nvPicPr>
          <p:cNvPr id="6" name="Image 4" descr="preencoded.png">    </p:cNvPr>
          <p:cNvPicPr>
            <a:picLocks noChangeAspect="1"/>
          </p:cNvPicPr>
          <p:nvPr/>
        </p:nvPicPr>
        <p:blipFill>
          <a:blip r:embed="rId5"/>
          <a:stretch>
            <a:fillRect/>
          </a:stretch>
        </p:blipFill>
        <p:spPr>
          <a:xfrm>
            <a:off x="4753406" y="845559"/>
            <a:ext cx="3656466" cy="2911460"/>
          </a:xfrm>
          <a:prstGeom prst="rect">
            <a:avLst/>
          </a:prstGeom>
        </p:spPr>
      </p:pic>
      <p:pic>
        <p:nvPicPr>
          <p:cNvPr id="7" name="Image 5" descr="preencoded.png">    </p:cNvPr>
          <p:cNvPicPr>
            <a:picLocks noChangeAspect="1"/>
          </p:cNvPicPr>
          <p:nvPr/>
        </p:nvPicPr>
        <p:blipFill>
          <a:blip r:embed="rId6"/>
          <a:stretch>
            <a:fillRect/>
          </a:stretch>
        </p:blipFill>
        <p:spPr>
          <a:xfrm>
            <a:off x="731295" y="845559"/>
            <a:ext cx="3656466" cy="2911460"/>
          </a:xfrm>
          <a:prstGeom prst="rect">
            <a:avLst/>
          </a:prstGeom>
        </p:spPr>
      </p:pic>
      <p:sp>
        <p:nvSpPr>
          <p:cNvPr id="8"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`&lt;button&gt;` 标签用于创建一个按钮，用户可以点击该按钮执行特定的操作。</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3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以下是对 `&lt;button&gt;` 标签及其常见的 `type` 属性的介绍：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`&lt;button&gt;` 标签用于创建按钮。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`&lt;button&gt;` 标签可以包含文本内容或其他标签作为按钮的标签。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2559528"/>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3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`type="submit"`：创建一个提交按钮，用于提交表单数据。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type="submit"&gt;提交/button&gt;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`type="reset"`：创建一个重置按钮，用于重置表单的输入字段为默认值。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type="reset"&gt;重置&lt;/button&gt;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3565054"/>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4145519"/>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`type="button"`：创建一个普通按钮，不具有特定的默认行为，需要通过 JavaScript 进行自定义操作。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type="button" onclick="myFunction()"&gt;点击我&lt;/button&gt;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5950899"/>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4145519"/>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在上述示例中，通过设置 `type` 属性，可以指定按钮的类型。这决定了按钮的默认行为。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`type="submit"` 的按钮会将所在表单中的数据提交到服务器，触发表单提交行为。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`type="reset"` 的按钮会将所在表单中的输入字段重置为初始值，恢复为默认状态。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`type="button"` 的按钮不具有特定的默认行为，可以根据需要添加自定义的点击事件处理函数。</a:t>
            </a:r>
            <a:endParaRPr lang="en-US" sz="1178" dirty="0"/>
          </a:p>
        </p:txBody>
      </p:sp>
      <p:sp>
        <p:nvSpPr>
          <p:cNvPr id="17" name="Text 9"/>
          <p:cNvSpPr/>
          <p:nvPr/>
        </p:nvSpPr>
        <p:spPr>
          <a:xfrm>
            <a:off x="4945371" y="6453662"/>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7034126"/>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需要注意的是，`&lt;button&gt;` 标签可以包含文本或其他 HTML 元素作为按钮的内容。可以在 `&lt;button&gt;` 标签之间直接添加文本或其他标签，以便创建具有丰富内容的按钮。</a:t>
            </a:r>
            <a:endParaRPr lang="en-US" sz="1178" dirty="0"/>
          </a:p>
        </p:txBody>
      </p:sp>
      <p:sp>
        <p:nvSpPr>
          <p:cNvPr id="19" name="Text 11"/>
          <p:cNvSpPr/>
          <p:nvPr/>
        </p:nvSpPr>
        <p:spPr>
          <a:xfrm>
            <a:off x="923258" y="808536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4753406" y="1439736"/>
            <a:ext cx="3656466" cy="4671133"/>
          </a:xfrm>
          <a:prstGeom prst="rect">
            <a:avLst/>
          </a:prstGeom>
        </p:spPr>
      </p:pic>
      <p:pic>
        <p:nvPicPr>
          <p:cNvPr id="4" name="Image 2" descr="preencoded.png">    </p:cNvPr>
          <p:cNvPicPr>
            <a:picLocks noChangeAspect="1"/>
          </p:cNvPicPr>
          <p:nvPr/>
        </p:nvPicPr>
        <p:blipFill>
          <a:blip r:embed="rId3"/>
          <a:stretch>
            <a:fillRect/>
          </a:stretch>
        </p:blipFill>
        <p:spPr>
          <a:xfrm>
            <a:off x="731295" y="1439736"/>
            <a:ext cx="3656466" cy="4671133"/>
          </a:xfrm>
          <a:prstGeom prst="rect">
            <a:avLst/>
          </a:prstGeom>
        </p:spPr>
      </p:pic>
      <p:sp>
        <p:nvSpPr>
          <p:cNvPr id="5"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`&lt;label&gt;` 标签用于为表单元素创建关联的文本标签。它可以扩大点击范围，提升用户体验，并增加对辅助技术的可访问性支持。</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`&lt;label&gt;` 标签有两种常见的用法：</a:t>
            </a:r>
            <a:endParaRPr lang="en-US" sz="1631" dirty="0"/>
          </a:p>
        </p:txBody>
      </p:sp>
      <p:sp>
        <p:nvSpPr>
          <p:cNvPr id="6"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705"/>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不包裹表单控件：将 `&lt;label&gt;` 标签包裹在表单控件的外部，使其与表单控件相关联。</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label for="username"&gt;用户名：&lt;/label&gt;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input type="text" id="username"name="username"&gt;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在上述示例中，`&lt;label&gt;` 标签的 `for` 属性与 `&lt;input&gt;` 标签的 `id` 属性相对应。这种关联使得用户可以通过点击标签来选中关联的表单控件。例如，当用户点击 "用户名：" 文本时，关联的输入框会自动获得焦点或被选中。</a:t>
            </a:r>
            <a:endParaRPr lang="en-US" sz="1178" dirty="0"/>
          </a:p>
        </p:txBody>
      </p:sp>
      <p:sp>
        <p:nvSpPr>
          <p:cNvPr id="8" name="Text 3"/>
          <p:cNvSpPr/>
          <p:nvPr/>
        </p:nvSpPr>
        <p:spPr>
          <a:xfrm>
            <a:off x="923258" y="4410613"/>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99705"/>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包裹表单控件：直接将表单控件放在 `&lt;label&gt;` 标签内部，省略 `for` 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type="checkbox" name="agree"&gt;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我同意服务条款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在上述示例中，`&lt;input&gt;` 标签被包含在 `&lt;label&gt;` 标签内部。这种方式适用于单选按钮、复选框等表单元素，使得点击文本或表单元素本身都能触发相应的操作。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 `&lt;label&gt;` 标签，用户点击相关的文本时，与之关联的表单控件将获得焦点或被选中。这提高了表单的可用性，并改善了用户体验。此外，`&lt;label&gt;` 标签还对辅助技术（如屏幕阅读器）提供了更好的支持，使得表单更易于理解和操作。</a:t>
            </a:r>
            <a:endParaRPr lang="en-US" sz="1178" dirty="0"/>
          </a:p>
        </p:txBody>
      </p:sp>
      <p:sp>
        <p:nvSpPr>
          <p:cNvPr id="10" name="Text 5"/>
          <p:cNvSpPr/>
          <p:nvPr/>
        </p:nvSpPr>
        <p:spPr>
          <a:xfrm>
            <a:off x="4945371" y="591890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731295" y="548471"/>
            <a:ext cx="3656466" cy="8190482"/>
          </a:xfrm>
          <a:prstGeom prst="rect">
            <a:avLst/>
          </a:prstGeom>
        </p:spPr>
      </p:pic>
      <p:sp>
        <p:nvSpPr>
          <p:cNvPr id="4" name="Text 0"/>
          <p:cNvSpPr/>
          <p:nvPr/>
        </p:nvSpPr>
        <p:spPr>
          <a:xfrm>
            <a:off x="365646" y="228529"/>
            <a:ext cx="8409873" cy="0"/>
          </a:xfrm>
          <a:prstGeom prst="rect">
            <a:avLst/>
          </a:prstGeom>
          <a:noFill/>
          <a:ln/>
        </p:spPr>
        <p:txBody>
          <a:bodyPr wrap="square" lIns="0" tIns="0" rIns="0" bIns="0" rtlCol="0" anchor="t"/>
          <a:lstStyle/>
          <a:p>
            <a:endParaRPr lang="en-US" dirty="0"/>
          </a:p>
        </p:txBody>
      </p:sp>
      <p:sp>
        <p:nvSpPr>
          <p:cNvPr id="5" name="Text 1"/>
          <p:cNvSpPr/>
          <p:nvPr/>
        </p:nvSpPr>
        <p:spPr>
          <a:xfrm>
            <a:off x="365646" y="274234"/>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708440"/>
            <a:ext cx="3272537" cy="77928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&lt;form action="/submit" method="post"&gt;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for="username"&gt;用户名:label&gt;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type="text" id="username" name="username" placeholder="请输入用户名" required&gt;&lt;br&gt;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for="password"&gt;密码:label&gt;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type="password" id="password" name="password" placeholder="请输入密码" required&gt;&lt;br&gt;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for="gender"&gt;性别:label&gt;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type="radio" id="male" name="gender" value="male"&gt;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for="male"&gt;男label&gt;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type="radio" id="female" name="gender" value="female"&gt;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for="female"&gt;女label&gt;&lt;br&gt;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for="hobby"&gt;爱好:label&gt;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type="checkbox" id="music" name="hobby" value="music"&gt;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for="music"&gt;音乐label&gt;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type="checkbox" id="sports" name="hobby" value="sports"&gt;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for="sports"&gt;运动label&gt;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type="checkbox" id="reading" name="hobby" value="reading"&gt;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for="reading"&gt;阅读label&gt;&lt;br&gt;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&lt;label for="profile-pic"&gt;头像:label&gt;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type="file" id="profile-pic" name="profile-pic"&gt;&lt;br&gt;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&lt;input type="submit" value="提交"&gt;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form&gt;</a:t>
            </a:r>
            <a:endParaRPr lang="en-US" sz="1178" dirty="0"/>
          </a:p>
        </p:txBody>
      </p:sp>
      <p:sp>
        <p:nvSpPr>
          <p:cNvPr id="7" name="Text 3"/>
          <p:cNvSpPr/>
          <p:nvPr/>
        </p:nvSpPr>
        <p:spPr>
          <a:xfrm>
            <a:off x="923258" y="854699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4753406" y="4785399"/>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731295" y="4785399"/>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3414226"/>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3414226"/>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`&lt;div&gt;` 和 `&lt;span&gt;` 是两个常见的无语义标签，它们没有特定的含义或语义，主要用于在 HTML 中进行布局和样式化。</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301658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以下是对 `&lt;div&gt;` 和 `&lt;span&gt;` 标签的介绍，以及它们的使用场景和区别：</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`&lt;div&gt;` 标签是一个块级元素，用于创建一个容器，通常用于组合其他元素或创建页面的不同区块。它可以包含其他块级元素和内联元素，用于分组和样式化内容。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h1&gt;标题&lt;/h1&gt;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p&gt;这是一段文本。&lt;/p&gt;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4364905"/>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`&lt;span&gt;` 标签是一个内联元素，用于在行内文本中创建一个容器，通常用于对文本进行特殊样式或处理。它通常用于包裹少量文本或应用特定的样式。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&lt;p&gt;这是一段包含span class="highlight"&gt;高亮&lt;/span&gt;文本的段落。/p&gt;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359375"/>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94536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区别和使用场景：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区别：`&lt;div&gt;` 是一个块级元素，它会自动换行并占据一行的宽度，可以容纳其他块级元素或内联元素。`&lt;span&gt;` 是一个内联元素，它不会自动换行，只占据其内容的宽度。</a:t>
            </a:r>
            <a:endParaRPr lang="en-US" sz="1178" dirty="0"/>
          </a:p>
        </p:txBody>
      </p:sp>
      <p:sp>
        <p:nvSpPr>
          <p:cNvPr id="14" name="Text 7"/>
          <p:cNvSpPr/>
          <p:nvPr/>
        </p:nvSpPr>
        <p:spPr>
          <a:xfrm>
            <a:off x="923258" y="6247983"/>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945368"/>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使用场景：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`&lt;div&gt;` 适合用于创建页面的不同区块、布局结构、容器等，常用于组织和样式化页面的内容块。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`&lt;span&gt;` 适合用于对文本进行特殊样式、标记或处理，常用于添加特定的样式类、设置文本颜色、应用行内样式等。</a:t>
            </a:r>
            <a:endParaRPr lang="en-US" sz="1178" dirty="0"/>
          </a:p>
        </p:txBody>
      </p:sp>
      <p:sp>
        <p:nvSpPr>
          <p:cNvPr id="16" name="Text 9"/>
          <p:cNvSpPr/>
          <p:nvPr/>
        </p:nvSpPr>
        <p:spPr>
          <a:xfrm>
            <a:off x="4945371" y="649936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cos.sankki.com/user/54150/ppt/20230625121001/crtg2v0e25fb0u618mubsc0u4kbzjndy">    </p:cNvPr>
          <p:cNvPicPr>
            <a:picLocks noChangeAspect="1"/>
          </p:cNvPicPr>
          <p:nvPr/>
        </p:nvPicPr>
        <p:blipFill>
          <a:blip r:embed="rId1"/>
          <a:stretch>
            <a:fillRect/>
          </a:stretch>
        </p:blipFill>
        <p:spPr>
          <a:xfrm>
            <a:off x="8504548" y="-1614"/>
            <a:ext cx="669161" cy="321655"/>
          </a:xfrm>
          <a:prstGeom prst="rect">
            <a:avLst/>
          </a:prstGeom>
        </p:spPr>
      </p:pic>
      <p:pic>
        <p:nvPicPr>
          <p:cNvPr id="3" name="Image 1" descr="preencoded.png">    </p:cNvPr>
          <p:cNvPicPr>
            <a:picLocks noChangeAspect="1"/>
          </p:cNvPicPr>
          <p:nvPr/>
        </p:nvPicPr>
        <p:blipFill>
          <a:blip r:embed="rId2"/>
          <a:stretch>
            <a:fillRect/>
          </a:stretch>
        </p:blipFill>
        <p:spPr>
          <a:xfrm>
            <a:off x="4753406" y="16216425"/>
            <a:ext cx="3656466" cy="3665611"/>
          </a:xfrm>
          <a:prstGeom prst="rect">
            <a:avLst/>
          </a:prstGeom>
        </p:spPr>
      </p:pic>
      <p:pic>
        <p:nvPicPr>
          <p:cNvPr id="4" name="Image 2" descr="preencoded.png">    </p:cNvPr>
          <p:cNvPicPr>
            <a:picLocks noChangeAspect="1"/>
          </p:cNvPicPr>
          <p:nvPr/>
        </p:nvPicPr>
        <p:blipFill>
          <a:blip r:embed="rId3"/>
          <a:stretch>
            <a:fillRect/>
          </a:stretch>
        </p:blipFill>
        <p:spPr>
          <a:xfrm>
            <a:off x="731295" y="16216425"/>
            <a:ext cx="3656466" cy="3665611"/>
          </a:xfrm>
          <a:prstGeom prst="rect">
            <a:avLst/>
          </a:prstGeom>
        </p:spPr>
      </p:pic>
      <p:pic>
        <p:nvPicPr>
          <p:cNvPr id="5" name="Image 3" descr="preencoded.png">    </p:cNvPr>
          <p:cNvPicPr>
            <a:picLocks noChangeAspect="1"/>
          </p:cNvPicPr>
          <p:nvPr/>
        </p:nvPicPr>
        <p:blipFill>
          <a:blip r:embed="rId4"/>
          <a:stretch>
            <a:fillRect/>
          </a:stretch>
        </p:blipFill>
        <p:spPr>
          <a:xfrm>
            <a:off x="4753406" y="12322291"/>
            <a:ext cx="3656466" cy="3665604"/>
          </a:xfrm>
          <a:prstGeom prst="rect">
            <a:avLst/>
          </a:prstGeom>
        </p:spPr>
      </p:pic>
      <p:pic>
        <p:nvPicPr>
          <p:cNvPr id="6" name="Image 4" descr="preencoded.png">    </p:cNvPr>
          <p:cNvPicPr>
            <a:picLocks noChangeAspect="1"/>
          </p:cNvPicPr>
          <p:nvPr/>
        </p:nvPicPr>
        <p:blipFill>
          <a:blip r:embed="rId5"/>
          <a:stretch>
            <a:fillRect/>
          </a:stretch>
        </p:blipFill>
        <p:spPr>
          <a:xfrm>
            <a:off x="731295" y="12322291"/>
            <a:ext cx="3656466" cy="3665604"/>
          </a:xfrm>
          <a:prstGeom prst="rect">
            <a:avLst/>
          </a:prstGeom>
        </p:spPr>
      </p:pic>
      <p:pic>
        <p:nvPicPr>
          <p:cNvPr id="7" name="Image 5" descr="preencoded.png">    </p:cNvPr>
          <p:cNvPicPr>
            <a:picLocks noChangeAspect="1"/>
          </p:cNvPicPr>
          <p:nvPr/>
        </p:nvPicPr>
        <p:blipFill>
          <a:blip r:embed="rId6"/>
          <a:stretch>
            <a:fillRect/>
          </a:stretch>
        </p:blipFill>
        <p:spPr>
          <a:xfrm>
            <a:off x="4753406" y="8679537"/>
            <a:ext cx="3656466" cy="3414226"/>
          </a:xfrm>
          <a:prstGeom prst="rect">
            <a:avLst/>
          </a:prstGeom>
        </p:spPr>
      </p:pic>
      <p:pic>
        <p:nvPicPr>
          <p:cNvPr id="8" name="Image 6" descr="preencoded.png">    </p:cNvPr>
          <p:cNvPicPr>
            <a:picLocks noChangeAspect="1"/>
          </p:cNvPicPr>
          <p:nvPr/>
        </p:nvPicPr>
        <p:blipFill>
          <a:blip r:embed="rId7"/>
          <a:stretch>
            <a:fillRect/>
          </a:stretch>
        </p:blipFill>
        <p:spPr>
          <a:xfrm>
            <a:off x="731295" y="8679537"/>
            <a:ext cx="3656466" cy="3414226"/>
          </a:xfrm>
          <a:prstGeom prst="rect">
            <a:avLst/>
          </a:prstGeom>
        </p:spPr>
      </p:pic>
      <p:pic>
        <p:nvPicPr>
          <p:cNvPr id="9" name="Image 7" descr="preencoded.png">    </p:cNvPr>
          <p:cNvPicPr>
            <a:picLocks noChangeAspect="1"/>
          </p:cNvPicPr>
          <p:nvPr/>
        </p:nvPicPr>
        <p:blipFill>
          <a:blip r:embed="rId8"/>
          <a:stretch>
            <a:fillRect/>
          </a:stretch>
        </p:blipFill>
        <p:spPr>
          <a:xfrm>
            <a:off x="4753406" y="4785403"/>
            <a:ext cx="3656466" cy="3665604"/>
          </a:xfrm>
          <a:prstGeom prst="rect">
            <a:avLst/>
          </a:prstGeom>
        </p:spPr>
      </p:pic>
      <p:pic>
        <p:nvPicPr>
          <p:cNvPr id="10" name="Image 8" descr="preencoded.png">    </p:cNvPr>
          <p:cNvPicPr>
            <a:picLocks noChangeAspect="1"/>
          </p:cNvPicPr>
          <p:nvPr/>
        </p:nvPicPr>
        <p:blipFill>
          <a:blip r:embed="rId9"/>
          <a:stretch>
            <a:fillRect/>
          </a:stretch>
        </p:blipFill>
        <p:spPr>
          <a:xfrm>
            <a:off x="731295" y="4785403"/>
            <a:ext cx="3656466" cy="3665604"/>
          </a:xfrm>
          <a:prstGeom prst="rect">
            <a:avLst/>
          </a:prstGeom>
        </p:spPr>
      </p:pic>
      <p:pic>
        <p:nvPicPr>
          <p:cNvPr id="11" name="Image 9" descr="preencoded.png">    </p:cNvPr>
          <p:cNvPicPr>
            <a:picLocks noChangeAspect="1"/>
          </p:cNvPicPr>
          <p:nvPr/>
        </p:nvPicPr>
        <p:blipFill>
          <a:blip r:embed="rId10"/>
          <a:stretch>
            <a:fillRect/>
          </a:stretch>
        </p:blipFill>
        <p:spPr>
          <a:xfrm>
            <a:off x="4753406" y="1142646"/>
            <a:ext cx="3656466" cy="3414226"/>
          </a:xfrm>
          <a:prstGeom prst="rect">
            <a:avLst/>
          </a:prstGeom>
        </p:spPr>
      </p:pic>
      <p:pic>
        <p:nvPicPr>
          <p:cNvPr id="12" name="Image 10" descr="preencoded.png">    </p:cNvPr>
          <p:cNvPicPr>
            <a:picLocks noChangeAspect="1"/>
          </p:cNvPicPr>
          <p:nvPr/>
        </p:nvPicPr>
        <p:blipFill>
          <a:blip r:embed="rId11"/>
          <a:stretch>
            <a:fillRect/>
          </a:stretch>
        </p:blipFill>
        <p:spPr>
          <a:xfrm>
            <a:off x="731295" y="1142646"/>
            <a:ext cx="3656466" cy="3414226"/>
          </a:xfrm>
          <a:prstGeom prst="rect">
            <a:avLst/>
          </a:prstGeom>
        </p:spPr>
      </p:pic>
      <p:sp>
        <p:nvSpPr>
          <p:cNvPr id="13"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`&lt;iframe&gt;` 标签用于在网页中嵌入另一个文档或页面。它允许您在当前页面内显示其他网页、嵌入地图、视频、音频播放器等内容。</a:t>
            </a:r>
            <a:endParaRPr lang="en-US" sz="1631" dirty="0"/>
          </a:p>
        </p:txBody>
      </p:sp>
      <p:sp>
        <p:nvSpPr>
          <p:cNvPr id="14"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15"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以下是对 `iframe&gt;` 标签的介绍：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`iframe&gt;` 标签用于在网页中创建一个内联框架。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`iframe&gt;` 标签具有 `src` 属性，用于指定要嵌入的文档或页面的 URL。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`iframe&gt;` 标签可以设置 `width` 和 `height` 属性，用于指定框架的显示宽度和高度。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`iframe&gt;` 标签还可以设置其他属性，如 `title`（框架的标题）、`sandbox`（安全策略）等。</a:t>
            </a:r>
            <a:endParaRPr lang="en-US" sz="1178" dirty="0"/>
          </a:p>
        </p:txBody>
      </p:sp>
      <p:sp>
        <p:nvSpPr>
          <p:cNvPr id="16" name="Text 3"/>
          <p:cNvSpPr/>
          <p:nvPr/>
        </p:nvSpPr>
        <p:spPr>
          <a:xfrm>
            <a:off x="923258" y="3359379"/>
            <a:ext cx="3272537" cy="0"/>
          </a:xfrm>
          <a:prstGeom prst="rect">
            <a:avLst/>
          </a:prstGeom>
          <a:noFill/>
          <a:ln/>
        </p:spPr>
        <p:txBody>
          <a:bodyPr wrap="square" lIns="0" tIns="0" rIns="0" bIns="0" rtlCol="0" anchor="t"/>
          <a:lstStyle/>
          <a:p>
            <a:endParaRPr lang="en-US" dirty="0"/>
          </a:p>
        </p:txBody>
      </p:sp>
      <p:sp>
        <p:nvSpPr>
          <p:cNvPr id="17" name="Text 4"/>
          <p:cNvSpPr/>
          <p:nvPr/>
        </p:nvSpPr>
        <p:spPr>
          <a:xfrm>
            <a:off x="4945371" y="1302615"/>
            <a:ext cx="3272537" cy="301658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以下是一个示例，展示如何使用 `iframe&gt;` 标签嵌入另一个页面：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iframe src="https://www.example.com" width="800" height="600"&gt;/iframe&gt;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在上述示例中，`src` 属性指定了要嵌入的页面的 URL。`width` 和 `height` 属性指定了框架的显示宽度和高度。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 `iframe&gt;` 标签，您可以在网页中嵌入其他页面或内容，提供更丰富的用户体验和功能。请注意，在嵌入其他网页时要确保来源可信和安全。</a:t>
            </a:r>
            <a:endParaRPr lang="en-US" sz="1178" dirty="0"/>
          </a:p>
        </p:txBody>
      </p:sp>
      <p:sp>
        <p:nvSpPr>
          <p:cNvPr id="18" name="Text 5"/>
          <p:cNvSpPr/>
          <p:nvPr/>
        </p:nvSpPr>
        <p:spPr>
          <a:xfrm>
            <a:off x="4945371" y="4364905"/>
            <a:ext cx="3272537" cy="0"/>
          </a:xfrm>
          <a:prstGeom prst="rect">
            <a:avLst/>
          </a:prstGeom>
          <a:noFill/>
          <a:ln/>
        </p:spPr>
        <p:txBody>
          <a:bodyPr wrap="square" lIns="0" tIns="0" rIns="0" bIns="0" rtlCol="0" anchor="t"/>
          <a:lstStyle/>
          <a:p>
            <a:endParaRPr lang="en-US" dirty="0"/>
          </a:p>
        </p:txBody>
      </p:sp>
      <p:sp>
        <p:nvSpPr>
          <p:cNvPr id="19" name="Text 6"/>
          <p:cNvSpPr/>
          <p:nvPr/>
        </p:nvSpPr>
        <p:spPr>
          <a:xfrm>
            <a:off x="923258" y="4945372"/>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`nav&gt;` 标签：用于定义导航链接的容器。它通常包含网站的主要导航菜单或链接集合。使用 `nav&gt;` 标签有助于提升导航的可访问性和语义性。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nav&gt;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 href="/"&gt;首页/a&gt;/li&gt;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 href="/about"&gt;关于我们/a&gt;/li&gt;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 href="/services"&gt;服务/a&gt;/li&gt;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 href="/contact"&gt;联系我们/a&gt;/li&gt;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/nav&gt;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7"/>
          <p:cNvSpPr/>
          <p:nvPr/>
        </p:nvSpPr>
        <p:spPr>
          <a:xfrm>
            <a:off x="923258" y="8259044"/>
            <a:ext cx="3272537" cy="0"/>
          </a:xfrm>
          <a:prstGeom prst="rect">
            <a:avLst/>
          </a:prstGeom>
          <a:noFill/>
          <a:ln/>
        </p:spPr>
        <p:txBody>
          <a:bodyPr wrap="square" lIns="0" tIns="0" rIns="0" bIns="0" rtlCol="0" anchor="t"/>
          <a:lstStyle/>
          <a:p>
            <a:endParaRPr lang="en-US" dirty="0"/>
          </a:p>
        </p:txBody>
      </p:sp>
      <p:sp>
        <p:nvSpPr>
          <p:cNvPr id="21" name="Text 8"/>
          <p:cNvSpPr/>
          <p:nvPr/>
        </p:nvSpPr>
        <p:spPr>
          <a:xfrm>
            <a:off x="4945371" y="4945372"/>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`header&gt;` 标签：用于定义页面或节的页眉。它常用于包含网页的标题、标志、导航等元素。`header&gt;` 标签一般位于页面的顶部或每个节的起始位置。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h1&gt;网页标题/h1&gt;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导航链接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9"/>
          <p:cNvSpPr/>
          <p:nvPr/>
        </p:nvSpPr>
        <p:spPr>
          <a:xfrm>
            <a:off x="4945371" y="8007663"/>
            <a:ext cx="3272537" cy="0"/>
          </a:xfrm>
          <a:prstGeom prst="rect">
            <a:avLst/>
          </a:prstGeom>
          <a:noFill/>
          <a:ln/>
        </p:spPr>
        <p:txBody>
          <a:bodyPr wrap="square" lIns="0" tIns="0" rIns="0" bIns="0" rtlCol="0" anchor="t"/>
          <a:lstStyle/>
          <a:p>
            <a:endParaRPr lang="en-US" dirty="0"/>
          </a:p>
        </p:txBody>
      </p:sp>
      <p:sp>
        <p:nvSpPr>
          <p:cNvPr id="23" name="Text 10"/>
          <p:cNvSpPr/>
          <p:nvPr/>
        </p:nvSpPr>
        <p:spPr>
          <a:xfrm>
            <a:off x="923258" y="8839506"/>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`footer&gt;` 标签：用于定义页面或节的页脚。它通常包含版权信息、联系方式、相关链接等内容。`footer&gt;` 标签一般位于页面的底部或每个节的结束位置。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p&gt;&amp;copy; 2023 公司名称. All rights reserved./p&gt;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相关链接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1"/>
          <p:cNvSpPr/>
          <p:nvPr/>
        </p:nvSpPr>
        <p:spPr>
          <a:xfrm>
            <a:off x="923258" y="11901797"/>
            <a:ext cx="3272537" cy="0"/>
          </a:xfrm>
          <a:prstGeom prst="rect">
            <a:avLst/>
          </a:prstGeom>
          <a:noFill/>
          <a:ln/>
        </p:spPr>
        <p:txBody>
          <a:bodyPr wrap="square" lIns="0" tIns="0" rIns="0" bIns="0" rtlCol="0" anchor="t"/>
          <a:lstStyle/>
          <a:p>
            <a:endParaRPr lang="en-US" dirty="0"/>
          </a:p>
        </p:txBody>
      </p:sp>
      <p:sp>
        <p:nvSpPr>
          <p:cNvPr id="25" name="Text 12"/>
          <p:cNvSpPr/>
          <p:nvPr/>
        </p:nvSpPr>
        <p:spPr>
          <a:xfrm>
            <a:off x="4945371" y="8839506"/>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`section&gt;` 标签：用于定义文档中的独立区域或节。它表示文档的一个主题或相关内容的集合。`section&gt;` 标签有助于组织和结构化页面的内容。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section&gt;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h2&gt;产品特点/h2&gt;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p&gt;描述产品的特点和优势。/p&gt;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/section&gt;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6" name="Text 13"/>
          <p:cNvSpPr/>
          <p:nvPr/>
        </p:nvSpPr>
        <p:spPr>
          <a:xfrm>
            <a:off x="4945371" y="11147651"/>
            <a:ext cx="3272537" cy="0"/>
          </a:xfrm>
          <a:prstGeom prst="rect">
            <a:avLst/>
          </a:prstGeom>
          <a:noFill/>
          <a:ln/>
        </p:spPr>
        <p:txBody>
          <a:bodyPr wrap="square" lIns="0" tIns="0" rIns="0" bIns="0" rtlCol="0" anchor="t"/>
          <a:lstStyle/>
          <a:p>
            <a:endParaRPr lang="en-US" dirty="0"/>
          </a:p>
        </p:txBody>
      </p:sp>
      <p:sp>
        <p:nvSpPr>
          <p:cNvPr id="27" name="Text 14"/>
          <p:cNvSpPr/>
          <p:nvPr/>
        </p:nvSpPr>
        <p:spPr>
          <a:xfrm>
            <a:off x="923258" y="12482260"/>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`aside&gt;` 标签：用于定义页面内容之外的内容，通常用于侧边栏、引用、注释等。`aside&gt;` 标签的内容与页面的主要内容相关，但可在不引起歧义的情况下被移除。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aside&gt;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h3&gt;相关文章/h3&gt;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 href="/article1"&gt;文章1/a&gt;/li&gt;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 href="/article2"&gt;文章2/a&gt;/li&gt;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/aside&gt;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8" name="Text 15"/>
          <p:cNvSpPr/>
          <p:nvPr/>
        </p:nvSpPr>
        <p:spPr>
          <a:xfrm>
            <a:off x="923258" y="15795931"/>
            <a:ext cx="3272537" cy="0"/>
          </a:xfrm>
          <a:prstGeom prst="rect">
            <a:avLst/>
          </a:prstGeom>
          <a:noFill/>
          <a:ln/>
        </p:spPr>
        <p:txBody>
          <a:bodyPr wrap="square" lIns="0" tIns="0" rIns="0" bIns="0" rtlCol="0" anchor="t"/>
          <a:lstStyle/>
          <a:p>
            <a:endParaRPr lang="en-US" dirty="0"/>
          </a:p>
        </p:txBody>
      </p:sp>
      <p:sp>
        <p:nvSpPr>
          <p:cNvPr id="29" name="Text 16"/>
          <p:cNvSpPr/>
          <p:nvPr/>
        </p:nvSpPr>
        <p:spPr>
          <a:xfrm>
            <a:off x="4945371" y="12482260"/>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`time&gt;` 标签：用于表示时间或日期。它提供了语义化的方式来标记时间信息。`time&gt;` 标签的内容可以是日期、时间、日期时间或持续时间。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p&gt;会议时间：time datetime="2023-07-01T09:00"&gt;2023年7月1日 上午9:00/time&gt;/p&gt;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0" name="Text 17"/>
          <p:cNvSpPr/>
          <p:nvPr/>
        </p:nvSpPr>
        <p:spPr>
          <a:xfrm>
            <a:off x="4945371" y="14287644"/>
            <a:ext cx="3272537" cy="0"/>
          </a:xfrm>
          <a:prstGeom prst="rect">
            <a:avLst/>
          </a:prstGeom>
          <a:noFill/>
          <a:ln/>
        </p:spPr>
        <p:txBody>
          <a:bodyPr wrap="square" lIns="0" tIns="0" rIns="0" bIns="0" rtlCol="0" anchor="t"/>
          <a:lstStyle/>
          <a:p>
            <a:endParaRPr lang="en-US" dirty="0"/>
          </a:p>
        </p:txBody>
      </p:sp>
      <p:sp>
        <p:nvSpPr>
          <p:cNvPr id="31" name="Text 18"/>
          <p:cNvSpPr/>
          <p:nvPr/>
        </p:nvSpPr>
        <p:spPr>
          <a:xfrm>
            <a:off x="923258" y="16376398"/>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`details&gt;` 标签：用于创建可展开的内容块。它可以包含默认显示的摘要信息，并提供一个折叠/展开的交互机制。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details&gt;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summary&gt;点击查看更多信息/summary&gt;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p&gt;这里是更多的详细内容。/p&gt;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/details&gt;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2" name="Text 19"/>
          <p:cNvSpPr/>
          <p:nvPr/>
        </p:nvSpPr>
        <p:spPr>
          <a:xfrm>
            <a:off x="923258" y="18684539"/>
            <a:ext cx="3272537" cy="0"/>
          </a:xfrm>
          <a:prstGeom prst="rect">
            <a:avLst/>
          </a:prstGeom>
          <a:noFill/>
          <a:ln/>
        </p:spPr>
        <p:txBody>
          <a:bodyPr wrap="square" lIns="0" tIns="0" rIns="0" bIns="0" rtlCol="0" anchor="t"/>
          <a:lstStyle/>
          <a:p>
            <a:endParaRPr lang="en-US" dirty="0"/>
          </a:p>
        </p:txBody>
      </p:sp>
      <p:sp>
        <p:nvSpPr>
          <p:cNvPr id="33" name="Text 20"/>
          <p:cNvSpPr/>
          <p:nvPr/>
        </p:nvSpPr>
        <p:spPr>
          <a:xfrm>
            <a:off x="4945371" y="16376398"/>
            <a:ext cx="3272537" cy="32679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`summary&gt;` 标签：与 `details&gt;` 标签一起使用，用于指定展开内容的摘要或标题。它在默认情况下会显示为 `details&gt;` 标签的摘要，用户点击摘要时将展开相关内容。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details&gt;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summary&gt;产品规格/summary&gt;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li&gt;规格1/li&gt;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li&gt;规格2/li&gt;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/details&gt;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4" name="Text 21"/>
          <p:cNvSpPr/>
          <p:nvPr/>
        </p:nvSpPr>
        <p:spPr>
          <a:xfrm>
            <a:off x="4945371" y="1969007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2023-08-09T06:34:48Z</dcterms:created>
  <dcterms:modified xsi:type="dcterms:W3CDTF">2023-08-09T06:34:48Z</dcterms:modified>
</cp:coreProperties>
</file>