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notesMasterIdLst>
    <p:notesMasterId r:id="rId24"/>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image" Target="../media/image-10-4.png"/><Relationship Id="rId5" Type="http://schemas.openxmlformats.org/officeDocument/2006/relationships/image" Target="../media/image-10-5.png"/><Relationship Id="rId6" Type="http://schemas.openxmlformats.org/officeDocument/2006/relationships/image" Target="../media/image-10-6.png"/><Relationship Id="rId7" Type="http://schemas.openxmlformats.org/officeDocument/2006/relationships/image" Target="../media/image-10-7.png"/><Relationship Id="rId8" Type="http://schemas.openxmlformats.org/officeDocument/2006/relationships/image" Target="../media/image-10-8.png"/><Relationship Id="rId9" Type="http://schemas.openxmlformats.org/officeDocument/2006/relationships/image" Target="../media/image-10-9.png"/><Relationship Id="rId10" Type="http://schemas.openxmlformats.org/officeDocument/2006/relationships/image" Target="../media/image-10-10.png"/><Relationship Id="rId11" Type="http://schemas.openxmlformats.org/officeDocument/2006/relationships/slideLayout" Target="../slideLayouts/slideLayout1.xml"/><Relationship Id="rId1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image" Target="../media/image-11-2.png"/><Relationship Id="rId3" Type="http://schemas.openxmlformats.org/officeDocument/2006/relationships/slideLayout" Target="../slideLayouts/slideLayout1.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image" Target="../media/image-12-4.png"/><Relationship Id="rId5" Type="http://schemas.openxmlformats.org/officeDocument/2006/relationships/image" Target="../media/image-12-5.png"/><Relationship Id="rId6" Type="http://schemas.openxmlformats.org/officeDocument/2006/relationships/image" Target="../media/image-12-6.png"/><Relationship Id="rId7" Type="http://schemas.openxmlformats.org/officeDocument/2006/relationships/image" Target="../media/image-12-7.png"/><Relationship Id="rId8" Type="http://schemas.openxmlformats.org/officeDocument/2006/relationships/image" Target="../media/image-12-8.png"/><Relationship Id="rId9" Type="http://schemas.openxmlformats.org/officeDocument/2006/relationships/slideLayout" Target="../slideLayouts/slideLayout1.xml"/><Relationship Id="rId10"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image" Target="../media/image-13-2.png"/><Relationship Id="rId3" Type="http://schemas.openxmlformats.org/officeDocument/2006/relationships/image" Target="../media/image-13-3.png"/><Relationship Id="rId4" Type="http://schemas.openxmlformats.org/officeDocument/2006/relationships/image" Target="../media/image-13-4.png"/><Relationship Id="rId5" Type="http://schemas.openxmlformats.org/officeDocument/2006/relationships/image" Target="../media/image-13-5.png"/><Relationship Id="rId6" Type="http://schemas.openxmlformats.org/officeDocument/2006/relationships/slideLayout" Target="../slideLayouts/slideLayout1.xml"/><Relationship Id="rId7"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image" Target="../media/image-14-2.png"/><Relationship Id="rId3" Type="http://schemas.openxmlformats.org/officeDocument/2006/relationships/image" Target="../media/image-14-3.png"/><Relationship Id="rId4" Type="http://schemas.openxmlformats.org/officeDocument/2006/relationships/image" Target="../media/image-14-4.png"/><Relationship Id="rId5" Type="http://schemas.openxmlformats.org/officeDocument/2006/relationships/image" Target="../media/image-14-5.png"/><Relationship Id="rId6" Type="http://schemas.openxmlformats.org/officeDocument/2006/relationships/image" Target="../media/image-14-6.png"/><Relationship Id="rId7" Type="http://schemas.openxmlformats.org/officeDocument/2006/relationships/slideLayout" Target="../slideLayouts/slideLayout1.xml"/><Relationship Id="rId8"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image" Target="../media/image-15-2.png"/><Relationship Id="rId3" Type="http://schemas.openxmlformats.org/officeDocument/2006/relationships/image" Target="../media/image-15-3.png"/><Relationship Id="rId4" Type="http://schemas.openxmlformats.org/officeDocument/2006/relationships/slideLayout" Target="../slideLayouts/slideLayout1.xml"/><Relationship Id="rId5"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image" Target="../media/image-17-2.png"/><Relationship Id="rId3" Type="http://schemas.openxmlformats.org/officeDocument/2006/relationships/image" Target="../media/image-17-3.png"/><Relationship Id="rId4" Type="http://schemas.openxmlformats.org/officeDocument/2006/relationships/image" Target="../media/image-17-4.png"/><Relationship Id="rId5" Type="http://schemas.openxmlformats.org/officeDocument/2006/relationships/image" Target="../media/image-17-5.png"/><Relationship Id="rId6" Type="http://schemas.openxmlformats.org/officeDocument/2006/relationships/slideLayout" Target="../slideLayouts/slideLayout1.xml"/><Relationship Id="rId7"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image" Target="../media/image-18-2.png"/><Relationship Id="rId3" Type="http://schemas.openxmlformats.org/officeDocument/2006/relationships/image" Target="../media/image-18-3.png"/><Relationship Id="rId4" Type="http://schemas.openxmlformats.org/officeDocument/2006/relationships/image" Target="../media/image-18-4.png"/><Relationship Id="rId5" Type="http://schemas.openxmlformats.org/officeDocument/2006/relationships/image" Target="../media/image-18-5.png"/><Relationship Id="rId6" Type="http://schemas.openxmlformats.org/officeDocument/2006/relationships/slideLayout" Target="../slideLayouts/slideLayout1.xml"/><Relationship Id="rId7"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image" Target="../media/image-19-2.png"/><Relationship Id="rId3" Type="http://schemas.openxmlformats.org/officeDocument/2006/relationships/image" Target="../media/image-19-3.png"/><Relationship Id="rId4" Type="http://schemas.openxmlformats.org/officeDocument/2006/relationships/image" Target="../media/image-19-4.png"/><Relationship Id="rId5" Type="http://schemas.openxmlformats.org/officeDocument/2006/relationships/image" Target="../media/image-19-5.png"/><Relationship Id="rId6" Type="http://schemas.openxmlformats.org/officeDocument/2006/relationships/slideLayout" Target="../slideLayouts/slideLayout1.xml"/><Relationship Id="rId7"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image" Target="../media/image-20-2.png"/><Relationship Id="rId3" Type="http://schemas.openxmlformats.org/officeDocument/2006/relationships/image" Target="../media/image-20-3.png"/><Relationship Id="rId4" Type="http://schemas.openxmlformats.org/officeDocument/2006/relationships/image" Target="../media/image-20-4.png"/><Relationship Id="rId5" Type="http://schemas.openxmlformats.org/officeDocument/2006/relationships/image" Target="../media/image-20-5.png"/><Relationship Id="rId6" Type="http://schemas.openxmlformats.org/officeDocument/2006/relationships/slideLayout" Target="../slideLayouts/slideLayout1.xml"/><Relationship Id="rId7"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21-1.png"/><Relationship Id="rId2" Type="http://schemas.openxmlformats.org/officeDocument/2006/relationships/slideLayout" Target="../slideLayouts/slideLayout1.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22-1.png"/><Relationship Id="rId2" Type="http://schemas.openxmlformats.org/officeDocument/2006/relationships/image" Target="../media/image-22-2.png"/><Relationship Id="rId3" Type="http://schemas.openxmlformats.org/officeDocument/2006/relationships/image" Target="../media/image-22-3.png"/><Relationship Id="rId4" Type="http://schemas.openxmlformats.org/officeDocument/2006/relationships/image" Target="../media/image-22-4.png"/><Relationship Id="rId5" Type="http://schemas.openxmlformats.org/officeDocument/2006/relationships/slideLayout" Target="../slideLayouts/slideLayout1.xml"/><Relationship Id="rId6"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slideLayout" Target="../slideLayouts/slideLayout1.xml"/><Relationship Id="rId8"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slideLayout" Target="../slideLayouts/slideLayout1.xml"/><Relationship Id="rId6"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slideLayout" Target="../slideLayouts/slideLayout1.xml"/><Relationship Id="rId6"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6" Type="http://schemas.openxmlformats.org/officeDocument/2006/relationships/slideLayout" Target="../slideLayouts/slideLayout1.xml"/><Relationship Id="rId7"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6042309"/>
            <a:ext cx="3656466" cy="2911461"/>
          </a:xfrm>
          <a:prstGeom prst="rect">
            <a:avLst/>
          </a:prstGeom>
        </p:spPr>
      </p:pic>
      <p:pic>
        <p:nvPicPr>
          <p:cNvPr id="3" name="Image 1" descr="preencoded.png">    </p:cNvPr>
          <p:cNvPicPr>
            <a:picLocks noChangeAspect="1"/>
          </p:cNvPicPr>
          <p:nvPr/>
        </p:nvPicPr>
        <p:blipFill>
          <a:blip r:embed="rId2"/>
          <a:stretch>
            <a:fillRect/>
          </a:stretch>
        </p:blipFill>
        <p:spPr>
          <a:xfrm>
            <a:off x="4753406" y="1142646"/>
            <a:ext cx="3656466" cy="4671135"/>
          </a:xfrm>
          <a:prstGeom prst="rect">
            <a:avLst/>
          </a:prstGeom>
        </p:spPr>
      </p:pic>
      <p:pic>
        <p:nvPicPr>
          <p:cNvPr id="4" name="Image 2" descr="preencoded.png">    </p:cNvPr>
          <p:cNvPicPr>
            <a:picLocks noChangeAspect="1"/>
          </p:cNvPicPr>
          <p:nvPr/>
        </p:nvPicPr>
        <p:blipFill>
          <a:blip r:embed="rId3"/>
          <a:stretch>
            <a:fillRect/>
          </a:stretch>
        </p:blipFill>
        <p:spPr>
          <a:xfrm>
            <a:off x="731295" y="1142646"/>
            <a:ext cx="3656466" cy="4671135"/>
          </a:xfrm>
          <a:prstGeom prst="rect">
            <a:avLst/>
          </a:prstGeom>
        </p:spPr>
      </p:pic>
      <p:sp>
        <p:nvSpPr>
          <p:cNvPr id="5" name="Text 0"/>
          <p:cNvSpPr/>
          <p:nvPr/>
        </p:nvSpPr>
        <p:spPr>
          <a:xfrm>
            <a:off x="365646" y="228529"/>
            <a:ext cx="8409873" cy="594176"/>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在JavaScript中，可以将代码放置在不同的位置进行书写，包括内部、外部和行内。下面是对每种位置的简要介绍以及一个简单的示例：</a:t>
            </a:r>
            <a:endParaRPr lang="en-US" sz="1631" dirty="0"/>
          </a:p>
        </p:txBody>
      </p:sp>
      <p:sp>
        <p:nvSpPr>
          <p:cNvPr id="6"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7" name="Text 2"/>
          <p:cNvSpPr/>
          <p:nvPr/>
        </p:nvSpPr>
        <p:spPr>
          <a:xfrm>
            <a:off x="923258" y="1302616"/>
            <a:ext cx="3272537" cy="326796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内部（Inline）：将JavaScript代码直接嵌入到HTML文档中，一般放置在`《script&gt;`标签内部。这种方式适用于简单的脚本或与特定HTML元素相关的交互。</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《body&gt;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《h1&gt;Hello, World!《/h1&gt;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内部位置的JavaScript代码</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alert("Hello from inline 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《/body&gt;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8" name="Text 3"/>
          <p:cNvSpPr/>
          <p:nvPr/>
        </p:nvSpPr>
        <p:spPr>
          <a:xfrm>
            <a:off x="923258" y="4616288"/>
            <a:ext cx="3272537" cy="0"/>
          </a:xfrm>
          <a:prstGeom prst="rect">
            <a:avLst/>
          </a:prstGeom>
          <a:noFill/>
          <a:ln/>
        </p:spPr>
        <p:txBody>
          <a:bodyPr wrap="square" lIns="0" tIns="0" rIns="0" bIns="0" rtlCol="0" anchor="t"/>
          <a:lstStyle/>
          <a:p>
            <a:endParaRPr lang="en-US" dirty="0"/>
          </a:p>
        </p:txBody>
      </p:sp>
      <p:sp>
        <p:nvSpPr>
          <p:cNvPr id="9" name="Text 4"/>
          <p:cNvSpPr/>
          <p:nvPr/>
        </p:nvSpPr>
        <p:spPr>
          <a:xfrm>
            <a:off x="4945371" y="1302616"/>
            <a:ext cx="3272537" cy="427349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外部（External）：将JavaScript代码写入一个单独的外部文件（通常以`.js`为后缀），然后通过`《script&gt;`标签引入到HTML文档中。这种方式适用于需要在多个页面中重复使用的代码或复杂的功能模块化。</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在`script.js`文件中的代码：</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外部位置的JavaScript代码</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alert("Hello from external 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在HTML中引入外部JavaScript文件：</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《body&gt;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《h1&gt;Hello, World!《/h1&gt;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《script src="script.js"&gt;《/script&gt;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《/body&gt;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0" name="Text 5"/>
          <p:cNvSpPr/>
          <p:nvPr/>
        </p:nvSpPr>
        <p:spPr>
          <a:xfrm>
            <a:off x="4945371" y="5621816"/>
            <a:ext cx="3272537" cy="0"/>
          </a:xfrm>
          <a:prstGeom prst="rect">
            <a:avLst/>
          </a:prstGeom>
          <a:noFill/>
          <a:ln/>
        </p:spPr>
        <p:txBody>
          <a:bodyPr wrap="square" lIns="0" tIns="0" rIns="0" bIns="0" rtlCol="0" anchor="t"/>
          <a:lstStyle/>
          <a:p>
            <a:endParaRPr lang="en-US" dirty="0"/>
          </a:p>
        </p:txBody>
      </p:sp>
      <p:sp>
        <p:nvSpPr>
          <p:cNvPr id="11" name="Text 6"/>
          <p:cNvSpPr/>
          <p:nvPr/>
        </p:nvSpPr>
        <p:spPr>
          <a:xfrm>
            <a:off x="923258" y="6202280"/>
            <a:ext cx="3272537" cy="251382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行内（Inline）：直接将JavaScript代码写入HTML标签的`on`属性中，通常用于简单的事件处理。</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《body&gt;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《h1&gt;Hello, World!《/h1&gt;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《button onclick="alert('Hello from inline JavaScript!')"&gt;Click me《/button&gt;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《/body&gt;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2" name="Text 7"/>
          <p:cNvSpPr/>
          <p:nvPr/>
        </p:nvSpPr>
        <p:spPr>
          <a:xfrm>
            <a:off x="923258" y="8761806"/>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2628086" y="8432722"/>
            <a:ext cx="1759674" cy="2056762"/>
          </a:xfrm>
          <a:prstGeom prst="rect">
            <a:avLst/>
          </a:prstGeom>
        </p:spPr>
      </p:pic>
      <p:pic>
        <p:nvPicPr>
          <p:cNvPr id="3" name="Image 1" descr="preencoded.png">    </p:cNvPr>
          <p:cNvPicPr>
            <a:picLocks noChangeAspect="1"/>
          </p:cNvPicPr>
          <p:nvPr/>
        </p:nvPicPr>
        <p:blipFill>
          <a:blip r:embed="rId2"/>
          <a:stretch>
            <a:fillRect/>
          </a:stretch>
        </p:blipFill>
        <p:spPr>
          <a:xfrm>
            <a:off x="502765" y="8432722"/>
            <a:ext cx="1759674" cy="2308147"/>
          </a:xfrm>
          <a:prstGeom prst="rect">
            <a:avLst/>
          </a:prstGeom>
        </p:spPr>
      </p:pic>
      <p:pic>
        <p:nvPicPr>
          <p:cNvPr id="4" name="Image 2" descr="preencoded.png">    </p:cNvPr>
          <p:cNvPicPr>
            <a:picLocks noChangeAspect="1"/>
          </p:cNvPicPr>
          <p:nvPr/>
        </p:nvPicPr>
        <p:blipFill>
          <a:blip r:embed="rId3"/>
          <a:stretch>
            <a:fillRect/>
          </a:stretch>
        </p:blipFill>
        <p:spPr>
          <a:xfrm>
            <a:off x="6878726" y="6215989"/>
            <a:ext cx="1759674" cy="1805384"/>
          </a:xfrm>
          <a:prstGeom prst="rect">
            <a:avLst/>
          </a:prstGeom>
        </p:spPr>
      </p:pic>
      <p:pic>
        <p:nvPicPr>
          <p:cNvPr id="5" name="Image 3" descr="preencoded.png">    </p:cNvPr>
          <p:cNvPicPr>
            <a:picLocks noChangeAspect="1"/>
          </p:cNvPicPr>
          <p:nvPr/>
        </p:nvPicPr>
        <p:blipFill>
          <a:blip r:embed="rId4"/>
          <a:stretch>
            <a:fillRect/>
          </a:stretch>
        </p:blipFill>
        <p:spPr>
          <a:xfrm>
            <a:off x="4753406" y="6215989"/>
            <a:ext cx="1759674" cy="1051237"/>
          </a:xfrm>
          <a:prstGeom prst="rect">
            <a:avLst/>
          </a:prstGeom>
        </p:spPr>
      </p:pic>
      <p:pic>
        <p:nvPicPr>
          <p:cNvPr id="6" name="Image 4" descr="preencoded.png">    </p:cNvPr>
          <p:cNvPicPr>
            <a:picLocks noChangeAspect="1"/>
          </p:cNvPicPr>
          <p:nvPr/>
        </p:nvPicPr>
        <p:blipFill>
          <a:blip r:embed="rId5"/>
          <a:stretch>
            <a:fillRect/>
          </a:stretch>
        </p:blipFill>
        <p:spPr>
          <a:xfrm>
            <a:off x="2628086" y="6215989"/>
            <a:ext cx="1759674" cy="1051237"/>
          </a:xfrm>
          <a:prstGeom prst="rect">
            <a:avLst/>
          </a:prstGeom>
        </p:spPr>
      </p:pic>
      <p:pic>
        <p:nvPicPr>
          <p:cNvPr id="7" name="Image 5" descr="preencoded.png">    </p:cNvPr>
          <p:cNvPicPr>
            <a:picLocks noChangeAspect="1"/>
          </p:cNvPicPr>
          <p:nvPr/>
        </p:nvPicPr>
        <p:blipFill>
          <a:blip r:embed="rId6"/>
          <a:stretch>
            <a:fillRect/>
          </a:stretch>
        </p:blipFill>
        <p:spPr>
          <a:xfrm>
            <a:off x="502765" y="6215989"/>
            <a:ext cx="1759674" cy="1553999"/>
          </a:xfrm>
          <a:prstGeom prst="rect">
            <a:avLst/>
          </a:prstGeom>
        </p:spPr>
      </p:pic>
      <p:pic>
        <p:nvPicPr>
          <p:cNvPr id="8" name="Image 6" descr="preencoded.png">    </p:cNvPr>
          <p:cNvPicPr>
            <a:picLocks noChangeAspect="1"/>
          </p:cNvPicPr>
          <p:nvPr/>
        </p:nvPicPr>
        <p:blipFill>
          <a:blip r:embed="rId7"/>
          <a:stretch>
            <a:fillRect/>
          </a:stretch>
        </p:blipFill>
        <p:spPr>
          <a:xfrm>
            <a:off x="6878726" y="1234057"/>
            <a:ext cx="1759674" cy="3313672"/>
          </a:xfrm>
          <a:prstGeom prst="rect">
            <a:avLst/>
          </a:prstGeom>
        </p:spPr>
      </p:pic>
      <p:pic>
        <p:nvPicPr>
          <p:cNvPr id="9" name="Image 7" descr="preencoded.png">    </p:cNvPr>
          <p:cNvPicPr>
            <a:picLocks noChangeAspect="1"/>
          </p:cNvPicPr>
          <p:nvPr/>
        </p:nvPicPr>
        <p:blipFill>
          <a:blip r:embed="rId8"/>
          <a:stretch>
            <a:fillRect/>
          </a:stretch>
        </p:blipFill>
        <p:spPr>
          <a:xfrm>
            <a:off x="4753406" y="1234057"/>
            <a:ext cx="1759674" cy="2810906"/>
          </a:xfrm>
          <a:prstGeom prst="rect">
            <a:avLst/>
          </a:prstGeom>
        </p:spPr>
      </p:pic>
      <p:pic>
        <p:nvPicPr>
          <p:cNvPr id="10" name="Image 8" descr="preencoded.png">    </p:cNvPr>
          <p:cNvPicPr>
            <a:picLocks noChangeAspect="1"/>
          </p:cNvPicPr>
          <p:nvPr/>
        </p:nvPicPr>
        <p:blipFill>
          <a:blip r:embed="rId9"/>
          <a:stretch>
            <a:fillRect/>
          </a:stretch>
        </p:blipFill>
        <p:spPr>
          <a:xfrm>
            <a:off x="2628086" y="1234057"/>
            <a:ext cx="1759674" cy="2308143"/>
          </a:xfrm>
          <a:prstGeom prst="rect">
            <a:avLst/>
          </a:prstGeom>
        </p:spPr>
      </p:pic>
      <p:pic>
        <p:nvPicPr>
          <p:cNvPr id="11" name="Image 9" descr="preencoded.png">    </p:cNvPr>
          <p:cNvPicPr>
            <a:picLocks noChangeAspect="1"/>
          </p:cNvPicPr>
          <p:nvPr/>
        </p:nvPicPr>
        <p:blipFill>
          <a:blip r:embed="rId10"/>
          <a:stretch>
            <a:fillRect/>
          </a:stretch>
        </p:blipFill>
        <p:spPr>
          <a:xfrm>
            <a:off x="502765" y="1234057"/>
            <a:ext cx="1759674" cy="4570582"/>
          </a:xfrm>
          <a:prstGeom prst="rect">
            <a:avLst/>
          </a:prstGeom>
        </p:spPr>
      </p:pic>
      <p:sp>
        <p:nvSpPr>
          <p:cNvPr id="12" name="Text 0"/>
          <p:cNvSpPr/>
          <p:nvPr/>
        </p:nvSpPr>
        <p:spPr>
          <a:xfrm>
            <a:off x="365646" y="228527"/>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JavaScript提供了多种运算符，用于执行各种操作和计算。以下是JavaScript中常见的运算符分类和示例：</a:t>
            </a:r>
            <a:endParaRPr lang="en-US" sz="1631" dirty="0"/>
          </a:p>
        </p:txBody>
      </p:sp>
      <p:sp>
        <p:nvSpPr>
          <p:cNvPr id="13"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14" name="Text 2"/>
          <p:cNvSpPr/>
          <p:nvPr/>
        </p:nvSpPr>
        <p:spPr>
          <a:xfrm>
            <a:off x="594176" y="1256911"/>
            <a:ext cx="1668264" cy="4524878"/>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1. 算术运算符（Arithmetic Operators）：</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加法：`+`：用于相加两个值。</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减法：`-`：用于从第一个值中减去第二个值。</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乘法：`*`：用于将两个值相乘。</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除法：`/`：用于将第一个值除以第二个值。</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求余：`%`：返回两个值相除后的余数。</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递增：`++`：将变量的值增加1。</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递减：`--`：将变量的值减少1。</a:t>
            </a:r>
            <a:endParaRPr lang="en-US" sz="1178" dirty="0"/>
          </a:p>
        </p:txBody>
      </p:sp>
      <p:sp>
        <p:nvSpPr>
          <p:cNvPr id="15" name="Text 3"/>
          <p:cNvSpPr/>
          <p:nvPr/>
        </p:nvSpPr>
        <p:spPr>
          <a:xfrm>
            <a:off x="502765" y="5850343"/>
            <a:ext cx="1759674" cy="0"/>
          </a:xfrm>
          <a:prstGeom prst="rect">
            <a:avLst/>
          </a:prstGeom>
          <a:noFill/>
          <a:ln/>
        </p:spPr>
        <p:txBody>
          <a:bodyPr wrap="square" lIns="0" tIns="0" rIns="0" bIns="0" rtlCol="0" anchor="t"/>
          <a:lstStyle/>
          <a:p>
            <a:endParaRPr lang="en-US" dirty="0"/>
          </a:p>
        </p:txBody>
      </p:sp>
      <p:sp>
        <p:nvSpPr>
          <p:cNvPr id="16" name="Text 4"/>
          <p:cNvSpPr/>
          <p:nvPr/>
        </p:nvSpPr>
        <p:spPr>
          <a:xfrm>
            <a:off x="2719498" y="1256911"/>
            <a:ext cx="1668262" cy="2262439"/>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2. 赋值运算符（Assignment Operators）：</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简单赋值：`=`</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加法赋值：`+=`</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减法赋值：`-=`</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乘法赋值：`*=`</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除法赋值：`/=`</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求余赋值：`%=`</a:t>
            </a:r>
            <a:endParaRPr lang="en-US" sz="1178" dirty="0"/>
          </a:p>
        </p:txBody>
      </p:sp>
      <p:sp>
        <p:nvSpPr>
          <p:cNvPr id="17" name="Text 5"/>
          <p:cNvSpPr/>
          <p:nvPr/>
        </p:nvSpPr>
        <p:spPr>
          <a:xfrm>
            <a:off x="2628086" y="3587906"/>
            <a:ext cx="1759674" cy="0"/>
          </a:xfrm>
          <a:prstGeom prst="rect">
            <a:avLst/>
          </a:prstGeom>
          <a:noFill/>
          <a:ln/>
        </p:spPr>
        <p:txBody>
          <a:bodyPr wrap="square" lIns="0" tIns="0" rIns="0" bIns="0" rtlCol="0" anchor="t"/>
          <a:lstStyle/>
          <a:p>
            <a:endParaRPr lang="en-US" dirty="0"/>
          </a:p>
        </p:txBody>
      </p:sp>
      <p:sp>
        <p:nvSpPr>
          <p:cNvPr id="18" name="Text 6"/>
          <p:cNvSpPr/>
          <p:nvPr/>
        </p:nvSpPr>
        <p:spPr>
          <a:xfrm>
            <a:off x="4844818" y="1256911"/>
            <a:ext cx="1668262" cy="2765202"/>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3. 比较运算符（Comparison Operators）：</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等于：`==` 或 `===`（严格相等）</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不等于：`!=` 或 `!==`（严格不相等）</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大于：`&gt;`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小于：`&lt;`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大于等于：`&gt;=`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小于等于：`&lt;=`</a:t>
            </a:r>
            <a:endParaRPr lang="en-US" sz="1178" dirty="0"/>
          </a:p>
        </p:txBody>
      </p:sp>
      <p:sp>
        <p:nvSpPr>
          <p:cNvPr id="19" name="Text 7"/>
          <p:cNvSpPr/>
          <p:nvPr/>
        </p:nvSpPr>
        <p:spPr>
          <a:xfrm>
            <a:off x="4753406" y="4090671"/>
            <a:ext cx="1759674" cy="0"/>
          </a:xfrm>
          <a:prstGeom prst="rect">
            <a:avLst/>
          </a:prstGeom>
          <a:noFill/>
          <a:ln/>
        </p:spPr>
        <p:txBody>
          <a:bodyPr wrap="square" lIns="0" tIns="0" rIns="0" bIns="0" rtlCol="0" anchor="t"/>
          <a:lstStyle/>
          <a:p>
            <a:endParaRPr lang="en-US" dirty="0"/>
          </a:p>
        </p:txBody>
      </p:sp>
      <p:sp>
        <p:nvSpPr>
          <p:cNvPr id="20" name="Text 8"/>
          <p:cNvSpPr/>
          <p:nvPr/>
        </p:nvSpPr>
        <p:spPr>
          <a:xfrm>
            <a:off x="6970138" y="1256911"/>
            <a:ext cx="1668262" cy="3267968"/>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4. 逻辑运算符（Logical Operators）：</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逻辑与：`&amp;&amp;`：如果两个操作数都为`true`，则返回`true`，否则返回`false`。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逻辑或：`||`：如果两个操作数中有任意一个为`true`，则返回`true`，否则返回`false`。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逻辑非：`!`：将操作数的逻辑值取反。</a:t>
            </a:r>
            <a:endParaRPr lang="en-US" sz="1178" dirty="0"/>
          </a:p>
        </p:txBody>
      </p:sp>
      <p:sp>
        <p:nvSpPr>
          <p:cNvPr id="21" name="Text 9"/>
          <p:cNvSpPr/>
          <p:nvPr/>
        </p:nvSpPr>
        <p:spPr>
          <a:xfrm>
            <a:off x="6878726" y="4593432"/>
            <a:ext cx="1759674" cy="0"/>
          </a:xfrm>
          <a:prstGeom prst="rect">
            <a:avLst/>
          </a:prstGeom>
          <a:noFill/>
          <a:ln/>
        </p:spPr>
        <p:txBody>
          <a:bodyPr wrap="square" lIns="0" tIns="0" rIns="0" bIns="0" rtlCol="0" anchor="t"/>
          <a:lstStyle/>
          <a:p>
            <a:endParaRPr lang="en-US" dirty="0"/>
          </a:p>
        </p:txBody>
      </p:sp>
      <p:sp>
        <p:nvSpPr>
          <p:cNvPr id="22" name="Text 10"/>
          <p:cNvSpPr/>
          <p:nvPr/>
        </p:nvSpPr>
        <p:spPr>
          <a:xfrm>
            <a:off x="594176" y="6238847"/>
            <a:ext cx="1668264" cy="1508288"/>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5. 条件运算符（Conditional Operator）：</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三元运算符：`? :`：根据条件的真假返回不同的值。</a:t>
            </a:r>
            <a:endParaRPr lang="en-US" sz="1178" dirty="0"/>
          </a:p>
        </p:txBody>
      </p:sp>
      <p:sp>
        <p:nvSpPr>
          <p:cNvPr id="23" name="Text 11"/>
          <p:cNvSpPr/>
          <p:nvPr/>
        </p:nvSpPr>
        <p:spPr>
          <a:xfrm>
            <a:off x="502765" y="7815692"/>
            <a:ext cx="1759674" cy="0"/>
          </a:xfrm>
          <a:prstGeom prst="rect">
            <a:avLst/>
          </a:prstGeom>
          <a:noFill/>
          <a:ln/>
        </p:spPr>
        <p:txBody>
          <a:bodyPr wrap="square" lIns="0" tIns="0" rIns="0" bIns="0" rtlCol="0" anchor="t"/>
          <a:lstStyle/>
          <a:p>
            <a:endParaRPr lang="en-US" dirty="0"/>
          </a:p>
        </p:txBody>
      </p:sp>
      <p:sp>
        <p:nvSpPr>
          <p:cNvPr id="24" name="Text 12"/>
          <p:cNvSpPr/>
          <p:nvPr/>
        </p:nvSpPr>
        <p:spPr>
          <a:xfrm>
            <a:off x="2719498" y="6238847"/>
            <a:ext cx="1668262" cy="1005525"/>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6. 字符串运算符（String Operators）：</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字符串连接：`+`：用于连接两个字符串。</a:t>
            </a:r>
            <a:endParaRPr lang="en-US" sz="1178" dirty="0"/>
          </a:p>
        </p:txBody>
      </p:sp>
      <p:sp>
        <p:nvSpPr>
          <p:cNvPr id="25" name="Text 13"/>
          <p:cNvSpPr/>
          <p:nvPr/>
        </p:nvSpPr>
        <p:spPr>
          <a:xfrm>
            <a:off x="2628086" y="7312931"/>
            <a:ext cx="1759674" cy="0"/>
          </a:xfrm>
          <a:prstGeom prst="rect">
            <a:avLst/>
          </a:prstGeom>
          <a:noFill/>
          <a:ln/>
        </p:spPr>
        <p:txBody>
          <a:bodyPr wrap="square" lIns="0" tIns="0" rIns="0" bIns="0" rtlCol="0" anchor="t"/>
          <a:lstStyle/>
          <a:p>
            <a:endParaRPr lang="en-US" dirty="0"/>
          </a:p>
        </p:txBody>
      </p:sp>
      <p:sp>
        <p:nvSpPr>
          <p:cNvPr id="26" name="Text 14"/>
          <p:cNvSpPr/>
          <p:nvPr/>
        </p:nvSpPr>
        <p:spPr>
          <a:xfrm>
            <a:off x="4844818" y="6238847"/>
            <a:ext cx="1668262" cy="1005525"/>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7. 类型运算符（Type Operators）：</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`typeof`：返回操作数的数据类型。</a:t>
            </a:r>
            <a:endParaRPr lang="en-US" sz="1178" dirty="0"/>
          </a:p>
        </p:txBody>
      </p:sp>
      <p:sp>
        <p:nvSpPr>
          <p:cNvPr id="27" name="Text 15"/>
          <p:cNvSpPr/>
          <p:nvPr/>
        </p:nvSpPr>
        <p:spPr>
          <a:xfrm>
            <a:off x="4753406" y="7312931"/>
            <a:ext cx="1759674" cy="0"/>
          </a:xfrm>
          <a:prstGeom prst="rect">
            <a:avLst/>
          </a:prstGeom>
          <a:noFill/>
          <a:ln/>
        </p:spPr>
        <p:txBody>
          <a:bodyPr wrap="square" lIns="0" tIns="0" rIns="0" bIns="0" rtlCol="0" anchor="t"/>
          <a:lstStyle/>
          <a:p>
            <a:endParaRPr lang="en-US" dirty="0"/>
          </a:p>
        </p:txBody>
      </p:sp>
      <p:sp>
        <p:nvSpPr>
          <p:cNvPr id="28" name="Text 16"/>
          <p:cNvSpPr/>
          <p:nvPr/>
        </p:nvSpPr>
        <p:spPr>
          <a:xfrm>
            <a:off x="6970138" y="6238847"/>
            <a:ext cx="1668262" cy="1759673"/>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8. 成员访问运算符（Member Access Operators）：</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对象属性访问：`.`：用于访问对象的属性。</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数组元素访问：`[]`：用于访问数组的元素。</a:t>
            </a:r>
            <a:endParaRPr lang="en-US" sz="1178" dirty="0"/>
          </a:p>
        </p:txBody>
      </p:sp>
      <p:sp>
        <p:nvSpPr>
          <p:cNvPr id="29" name="Text 17"/>
          <p:cNvSpPr/>
          <p:nvPr/>
        </p:nvSpPr>
        <p:spPr>
          <a:xfrm>
            <a:off x="6878726" y="8067077"/>
            <a:ext cx="1759674" cy="0"/>
          </a:xfrm>
          <a:prstGeom prst="rect">
            <a:avLst/>
          </a:prstGeom>
          <a:noFill/>
          <a:ln/>
        </p:spPr>
        <p:txBody>
          <a:bodyPr wrap="square" lIns="0" tIns="0" rIns="0" bIns="0" rtlCol="0" anchor="t"/>
          <a:lstStyle/>
          <a:p>
            <a:endParaRPr lang="en-US" dirty="0"/>
          </a:p>
        </p:txBody>
      </p:sp>
      <p:sp>
        <p:nvSpPr>
          <p:cNvPr id="30" name="Text 18"/>
          <p:cNvSpPr/>
          <p:nvPr/>
        </p:nvSpPr>
        <p:spPr>
          <a:xfrm>
            <a:off x="594176" y="8455576"/>
            <a:ext cx="1668264" cy="2262436"/>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9. 其他运算符：</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条件运算符：`delete`：用于删除对象的属性。</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类型转换运算符：`new`：用于创建对象的实例。</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扩展运算符：`...`：用于展开数组或对象。</a:t>
            </a:r>
            <a:endParaRPr lang="en-US" sz="1178" dirty="0"/>
          </a:p>
        </p:txBody>
      </p:sp>
      <p:sp>
        <p:nvSpPr>
          <p:cNvPr id="31" name="Text 19"/>
          <p:cNvSpPr/>
          <p:nvPr/>
        </p:nvSpPr>
        <p:spPr>
          <a:xfrm>
            <a:off x="502765" y="10786571"/>
            <a:ext cx="1759674" cy="0"/>
          </a:xfrm>
          <a:prstGeom prst="rect">
            <a:avLst/>
          </a:prstGeom>
          <a:noFill/>
          <a:ln/>
        </p:spPr>
        <p:txBody>
          <a:bodyPr wrap="square" lIns="0" tIns="0" rIns="0" bIns="0" rtlCol="0" anchor="t"/>
          <a:lstStyle/>
          <a:p>
            <a:endParaRPr lang="en-US" dirty="0"/>
          </a:p>
        </p:txBody>
      </p:sp>
      <p:sp>
        <p:nvSpPr>
          <p:cNvPr id="32" name="Text 20"/>
          <p:cNvSpPr/>
          <p:nvPr/>
        </p:nvSpPr>
        <p:spPr>
          <a:xfrm>
            <a:off x="2719498" y="8455576"/>
            <a:ext cx="1668262" cy="2011058"/>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这些是JavaScript中常见的运算符，每个运算符都有其特定的用途和语法。在编写JavaScript代码时，你可以</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根据需要选择适当的运算符来执行各种计算和操作。</a:t>
            </a:r>
            <a:endParaRPr lang="en-US" sz="1178" dirty="0"/>
          </a:p>
        </p:txBody>
      </p:sp>
      <p:sp>
        <p:nvSpPr>
          <p:cNvPr id="33" name="Text 21"/>
          <p:cNvSpPr/>
          <p:nvPr/>
        </p:nvSpPr>
        <p:spPr>
          <a:xfrm>
            <a:off x="2628086" y="10535195"/>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1142646"/>
            <a:ext cx="3656466" cy="4922514"/>
          </a:xfrm>
          <a:prstGeom prst="rect">
            <a:avLst/>
          </a:prstGeom>
        </p:spPr>
      </p:pic>
      <p:pic>
        <p:nvPicPr>
          <p:cNvPr id="3" name="Image 1" descr="preencoded.png">    </p:cNvPr>
          <p:cNvPicPr>
            <a:picLocks noChangeAspect="1"/>
          </p:cNvPicPr>
          <p:nvPr/>
        </p:nvPicPr>
        <p:blipFill>
          <a:blip r:embed="rId2"/>
          <a:stretch>
            <a:fillRect/>
          </a:stretch>
        </p:blipFill>
        <p:spPr>
          <a:xfrm>
            <a:off x="731295" y="1142646"/>
            <a:ext cx="3656466" cy="4922514"/>
          </a:xfrm>
          <a:prstGeom prst="rect">
            <a:avLst/>
          </a:prstGeom>
        </p:spPr>
      </p:pic>
      <p:sp>
        <p:nvSpPr>
          <p:cNvPr id="4" name="Text 0"/>
          <p:cNvSpPr/>
          <p:nvPr/>
        </p:nvSpPr>
        <p:spPr>
          <a:xfrm>
            <a:off x="365646" y="228531"/>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JavaScript中的运算符优先级指定了不同运算符之间的执行顺序。当一个表达式包含多个运算符时，优先级决定了运算的顺序。以下是一些常见运算符的优先级顺序（从高到低）：</a:t>
            </a:r>
            <a:endParaRPr lang="en-US" sz="1631" dirty="0"/>
          </a:p>
        </p:txBody>
      </p:sp>
      <p:sp>
        <p:nvSpPr>
          <p:cNvPr id="5"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6" name="Text 2"/>
          <p:cNvSpPr/>
          <p:nvPr/>
        </p:nvSpPr>
        <p:spPr>
          <a:xfrm>
            <a:off x="923258" y="1302615"/>
            <a:ext cx="3272537" cy="351935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小括号：`()`，优先级最高，用于分组和明确指定运算顺序。</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成员访问运算符：`.`、`[]`，用于访问对象的属性或数组的元素。</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递增/递减运算符：`++`、`--`，用于增加或减少变量的值。</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4. 一元运算符：`+`（正号）、`-`（负号）、`!`（逻辑非）等。</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5. 算术运算符：`*`、`/`、`%`、`+`、`-`等。</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6. 关系运算符：`&gt;`、`&lt;`、`&gt;=`、`&lt;=`等。</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7. 相等运算符：`==`、`!=`、`===`、`!==`等。</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8. 逻辑运算符：`&amp;&amp;`、`||`、`!`等。</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9. 赋值运算符：`=`、`+=`、`-=`、`*=`、`/=`等。</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10. 条件运算符：`? :`，也称为三元运算符。</a:t>
            </a:r>
            <a:endParaRPr lang="en-US" sz="1178" dirty="0"/>
          </a:p>
        </p:txBody>
      </p:sp>
      <p:sp>
        <p:nvSpPr>
          <p:cNvPr id="7" name="Text 3"/>
          <p:cNvSpPr/>
          <p:nvPr/>
        </p:nvSpPr>
        <p:spPr>
          <a:xfrm>
            <a:off x="923258" y="4867671"/>
            <a:ext cx="3272537" cy="0"/>
          </a:xfrm>
          <a:prstGeom prst="rect">
            <a:avLst/>
          </a:prstGeom>
          <a:noFill/>
          <a:ln/>
        </p:spPr>
        <p:txBody>
          <a:bodyPr wrap="square" lIns="0" tIns="0" rIns="0" bIns="0" rtlCol="0" anchor="t"/>
          <a:lstStyle/>
          <a:p>
            <a:endParaRPr lang="en-US" dirty="0"/>
          </a:p>
        </p:txBody>
      </p:sp>
      <p:sp>
        <p:nvSpPr>
          <p:cNvPr id="8" name="Text 4"/>
          <p:cNvSpPr/>
          <p:nvPr/>
        </p:nvSpPr>
        <p:spPr>
          <a:xfrm>
            <a:off x="4945371" y="1302615"/>
            <a:ext cx="3272537" cy="452487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运算符的优先级决定了它们在表达式中的计算顺序。如果有多个运算符具有相同的优先级，则按照从左到右的顺序进行计算。</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关于 `==` 和 `===` 的区别如下：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是相等运算符，用于比较两个值是否相等。在进行比较时，它会自动进行类型转换。如果两个值类型不同，它会尝试将它们转换为相同类型后再进行比较。</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是严格相等运算符，用于比较两个值是否严格相等，即值和类型都要相等。它不会进行类型转换，只有当两个值的类型和值都相等时，才会返回 `true`。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例如：</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console.log(5 == "5"); // 输出：true，进行了类型转换后比较</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console.log(5 === "5"); // 输出：false，类型不同，不进行类型转换</a:t>
            </a:r>
            <a:endParaRPr lang="en-US" sz="1178" dirty="0"/>
          </a:p>
        </p:txBody>
      </p:sp>
      <p:sp>
        <p:nvSpPr>
          <p:cNvPr id="9" name="Text 5"/>
          <p:cNvSpPr/>
          <p:nvPr/>
        </p:nvSpPr>
        <p:spPr>
          <a:xfrm>
            <a:off x="4945371" y="5873197"/>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8802943"/>
            <a:ext cx="3656466" cy="2660079"/>
          </a:xfrm>
          <a:prstGeom prst="rect">
            <a:avLst/>
          </a:prstGeom>
        </p:spPr>
      </p:pic>
      <p:pic>
        <p:nvPicPr>
          <p:cNvPr id="3" name="Image 1" descr="preencoded.png">    </p:cNvPr>
          <p:cNvPicPr>
            <a:picLocks noChangeAspect="1"/>
          </p:cNvPicPr>
          <p:nvPr/>
        </p:nvPicPr>
        <p:blipFill>
          <a:blip r:embed="rId2"/>
          <a:stretch>
            <a:fillRect/>
          </a:stretch>
        </p:blipFill>
        <p:spPr>
          <a:xfrm>
            <a:off x="731295" y="8802943"/>
            <a:ext cx="3656466" cy="2660079"/>
          </a:xfrm>
          <a:prstGeom prst="rect">
            <a:avLst/>
          </a:prstGeom>
        </p:spPr>
      </p:pic>
      <p:pic>
        <p:nvPicPr>
          <p:cNvPr id="4" name="Image 2" descr="preencoded.png">    </p:cNvPr>
          <p:cNvPicPr>
            <a:picLocks noChangeAspect="1"/>
          </p:cNvPicPr>
          <p:nvPr/>
        </p:nvPicPr>
        <p:blipFill>
          <a:blip r:embed="rId3"/>
          <a:stretch>
            <a:fillRect/>
          </a:stretch>
        </p:blipFill>
        <p:spPr>
          <a:xfrm>
            <a:off x="4753406" y="6417096"/>
            <a:ext cx="3656466" cy="2157316"/>
          </a:xfrm>
          <a:prstGeom prst="rect">
            <a:avLst/>
          </a:prstGeom>
        </p:spPr>
      </p:pic>
      <p:pic>
        <p:nvPicPr>
          <p:cNvPr id="5" name="Image 3" descr="preencoded.png">    </p:cNvPr>
          <p:cNvPicPr>
            <a:picLocks noChangeAspect="1"/>
          </p:cNvPicPr>
          <p:nvPr/>
        </p:nvPicPr>
        <p:blipFill>
          <a:blip r:embed="rId4"/>
          <a:stretch>
            <a:fillRect/>
          </a:stretch>
        </p:blipFill>
        <p:spPr>
          <a:xfrm>
            <a:off x="731295" y="6417096"/>
            <a:ext cx="3656466" cy="2157316"/>
          </a:xfrm>
          <a:prstGeom prst="rect">
            <a:avLst/>
          </a:prstGeom>
        </p:spPr>
      </p:pic>
      <p:pic>
        <p:nvPicPr>
          <p:cNvPr id="6" name="Image 4" descr="preencoded.png">    </p:cNvPr>
          <p:cNvPicPr>
            <a:picLocks noChangeAspect="1"/>
          </p:cNvPicPr>
          <p:nvPr/>
        </p:nvPicPr>
        <p:blipFill>
          <a:blip r:embed="rId5"/>
          <a:stretch>
            <a:fillRect/>
          </a:stretch>
        </p:blipFill>
        <p:spPr>
          <a:xfrm>
            <a:off x="4753406" y="3779869"/>
            <a:ext cx="3656466" cy="2408701"/>
          </a:xfrm>
          <a:prstGeom prst="rect">
            <a:avLst/>
          </a:prstGeom>
        </p:spPr>
      </p:pic>
      <p:pic>
        <p:nvPicPr>
          <p:cNvPr id="7" name="Image 5" descr="preencoded.png">    </p:cNvPr>
          <p:cNvPicPr>
            <a:picLocks noChangeAspect="1"/>
          </p:cNvPicPr>
          <p:nvPr/>
        </p:nvPicPr>
        <p:blipFill>
          <a:blip r:embed="rId6"/>
          <a:stretch>
            <a:fillRect/>
          </a:stretch>
        </p:blipFill>
        <p:spPr>
          <a:xfrm>
            <a:off x="731295" y="3779869"/>
            <a:ext cx="3656466" cy="2408701"/>
          </a:xfrm>
          <a:prstGeom prst="rect">
            <a:avLst/>
          </a:prstGeom>
        </p:spPr>
      </p:pic>
      <p:pic>
        <p:nvPicPr>
          <p:cNvPr id="8" name="Image 6" descr="preencoded.png">    </p:cNvPr>
          <p:cNvPicPr>
            <a:picLocks noChangeAspect="1"/>
          </p:cNvPicPr>
          <p:nvPr/>
        </p:nvPicPr>
        <p:blipFill>
          <a:blip r:embed="rId7"/>
          <a:stretch>
            <a:fillRect/>
          </a:stretch>
        </p:blipFill>
        <p:spPr>
          <a:xfrm>
            <a:off x="4753406" y="1142646"/>
            <a:ext cx="3656466" cy="2408694"/>
          </a:xfrm>
          <a:prstGeom prst="rect">
            <a:avLst/>
          </a:prstGeom>
        </p:spPr>
      </p:pic>
      <p:pic>
        <p:nvPicPr>
          <p:cNvPr id="9" name="Image 7" descr="preencoded.png">    </p:cNvPr>
          <p:cNvPicPr>
            <a:picLocks noChangeAspect="1"/>
          </p:cNvPicPr>
          <p:nvPr/>
        </p:nvPicPr>
        <p:blipFill>
          <a:blip r:embed="rId8"/>
          <a:stretch>
            <a:fillRect/>
          </a:stretch>
        </p:blipFill>
        <p:spPr>
          <a:xfrm>
            <a:off x="731295" y="1142646"/>
            <a:ext cx="3656466" cy="2408694"/>
          </a:xfrm>
          <a:prstGeom prst="rect">
            <a:avLst/>
          </a:prstGeom>
        </p:spPr>
      </p:pic>
      <p:sp>
        <p:nvSpPr>
          <p:cNvPr id="10" name="Text 0"/>
          <p:cNvSpPr/>
          <p:nvPr/>
        </p:nvSpPr>
        <p:spPr>
          <a:xfrm>
            <a:off x="365646" y="228527"/>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JavaScript提供了多种字符串技巧，用于操作和处理字符串数据。以下是一些常见的字符串技巧：</a:t>
            </a:r>
            <a:endParaRPr lang="en-US" sz="1631" dirty="0"/>
          </a:p>
        </p:txBody>
      </p:sp>
      <p:sp>
        <p:nvSpPr>
          <p:cNvPr id="11"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12" name="Text 2"/>
          <p:cNvSpPr/>
          <p:nvPr/>
        </p:nvSpPr>
        <p:spPr>
          <a:xfrm>
            <a:off x="923258" y="1302615"/>
            <a:ext cx="3272537" cy="201105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字符串拼接（String Concatenation）：使用加号 `+` 来拼接多个字符串。</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greeting = "Hello";</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name = "John";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message = greeting + " " + name;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console.log(message); // 输出：Hello John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3" name="Text 3"/>
          <p:cNvSpPr/>
          <p:nvPr/>
        </p:nvSpPr>
        <p:spPr>
          <a:xfrm>
            <a:off x="923258" y="3359375"/>
            <a:ext cx="3272537" cy="0"/>
          </a:xfrm>
          <a:prstGeom prst="rect">
            <a:avLst/>
          </a:prstGeom>
          <a:noFill/>
          <a:ln/>
        </p:spPr>
        <p:txBody>
          <a:bodyPr wrap="square" lIns="0" tIns="0" rIns="0" bIns="0" rtlCol="0" anchor="t"/>
          <a:lstStyle/>
          <a:p>
            <a:endParaRPr lang="en-US" dirty="0"/>
          </a:p>
        </p:txBody>
      </p:sp>
      <p:sp>
        <p:nvSpPr>
          <p:cNvPr id="14" name="Text 4"/>
          <p:cNvSpPr/>
          <p:nvPr/>
        </p:nvSpPr>
        <p:spPr>
          <a:xfrm>
            <a:off x="4945371" y="1302615"/>
            <a:ext cx="3272537" cy="150829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字符串长度（String Length）：使用字符串的 `length` 属性来获取字符串的长度。</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text = "Hello World";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console.log(text.length); // 输出：11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5" name="Text 5"/>
          <p:cNvSpPr/>
          <p:nvPr/>
        </p:nvSpPr>
        <p:spPr>
          <a:xfrm>
            <a:off x="4945371" y="2856614"/>
            <a:ext cx="3272537" cy="0"/>
          </a:xfrm>
          <a:prstGeom prst="rect">
            <a:avLst/>
          </a:prstGeom>
          <a:noFill/>
          <a:ln/>
        </p:spPr>
        <p:txBody>
          <a:bodyPr wrap="square" lIns="0" tIns="0" rIns="0" bIns="0" rtlCol="0" anchor="t"/>
          <a:lstStyle/>
          <a:p>
            <a:endParaRPr lang="en-US" dirty="0"/>
          </a:p>
        </p:txBody>
      </p:sp>
      <p:sp>
        <p:nvSpPr>
          <p:cNvPr id="16" name="Text 6"/>
          <p:cNvSpPr/>
          <p:nvPr/>
        </p:nvSpPr>
        <p:spPr>
          <a:xfrm>
            <a:off x="923258" y="3939842"/>
            <a:ext cx="3272537" cy="201105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字符串索引（String Indexing）：使用方括号和索引值来访问字符串中的特定字符。索引从0开始。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text = "Hello";</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console.log(text[0]); // 输出：H</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console.log(text[1]); // 输出：e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7" name="Text 7"/>
          <p:cNvSpPr/>
          <p:nvPr/>
        </p:nvSpPr>
        <p:spPr>
          <a:xfrm>
            <a:off x="923258" y="5996606"/>
            <a:ext cx="3272537" cy="0"/>
          </a:xfrm>
          <a:prstGeom prst="rect">
            <a:avLst/>
          </a:prstGeom>
          <a:noFill/>
          <a:ln/>
        </p:spPr>
        <p:txBody>
          <a:bodyPr wrap="square" lIns="0" tIns="0" rIns="0" bIns="0" rtlCol="0" anchor="t"/>
          <a:lstStyle/>
          <a:p>
            <a:endParaRPr lang="en-US" dirty="0"/>
          </a:p>
        </p:txBody>
      </p:sp>
      <p:sp>
        <p:nvSpPr>
          <p:cNvPr id="18" name="Text 8"/>
          <p:cNvSpPr/>
          <p:nvPr/>
        </p:nvSpPr>
        <p:spPr>
          <a:xfrm>
            <a:off x="4945371" y="3939842"/>
            <a:ext cx="3272537" cy="175967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4. 字符串切割（String Split）：使用 `split()` 方法将字符串按指定的分隔符切割成数组。</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text = "Hello,World";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parts = text.split(",");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console.log(parts); // 输出：["Hello", "World"]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9" name="Text 9"/>
          <p:cNvSpPr/>
          <p:nvPr/>
        </p:nvSpPr>
        <p:spPr>
          <a:xfrm>
            <a:off x="4945371" y="5745222"/>
            <a:ext cx="3272537" cy="0"/>
          </a:xfrm>
          <a:prstGeom prst="rect">
            <a:avLst/>
          </a:prstGeom>
          <a:noFill/>
          <a:ln/>
        </p:spPr>
        <p:txBody>
          <a:bodyPr wrap="square" lIns="0" tIns="0" rIns="0" bIns="0" rtlCol="0" anchor="t"/>
          <a:lstStyle/>
          <a:p>
            <a:endParaRPr lang="en-US" dirty="0"/>
          </a:p>
        </p:txBody>
      </p:sp>
      <p:sp>
        <p:nvSpPr>
          <p:cNvPr id="20" name="Text 10"/>
          <p:cNvSpPr/>
          <p:nvPr/>
        </p:nvSpPr>
        <p:spPr>
          <a:xfrm>
            <a:off x="923258" y="6577065"/>
            <a:ext cx="3272537" cy="150829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5. 字符串查找（String Searching）：使用 `indexOf()` 方法来查找子串在字符串中的位置。</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text = "Hello World";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console.log(text.indexOf("World")); // 输出：6</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21" name="Text 11"/>
          <p:cNvSpPr/>
          <p:nvPr/>
        </p:nvSpPr>
        <p:spPr>
          <a:xfrm>
            <a:off x="923258" y="8131064"/>
            <a:ext cx="3272537" cy="0"/>
          </a:xfrm>
          <a:prstGeom prst="rect">
            <a:avLst/>
          </a:prstGeom>
          <a:noFill/>
          <a:ln/>
        </p:spPr>
        <p:txBody>
          <a:bodyPr wrap="square" lIns="0" tIns="0" rIns="0" bIns="0" rtlCol="0" anchor="t"/>
          <a:lstStyle/>
          <a:p>
            <a:endParaRPr lang="en-US" dirty="0"/>
          </a:p>
        </p:txBody>
      </p:sp>
      <p:sp>
        <p:nvSpPr>
          <p:cNvPr id="22" name="Text 12"/>
          <p:cNvSpPr/>
          <p:nvPr/>
        </p:nvSpPr>
        <p:spPr>
          <a:xfrm>
            <a:off x="4945371" y="6577065"/>
            <a:ext cx="3272537" cy="175967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6. 字符串替换（String Replacement）：使用 `replace()` 方法来替换字符串中的子串。</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text = "Hello World";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newText = text.replace("World", "John");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console.log(newText); // 输出：Hello John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23" name="Text 13"/>
          <p:cNvSpPr/>
          <p:nvPr/>
        </p:nvSpPr>
        <p:spPr>
          <a:xfrm>
            <a:off x="4945371" y="8382445"/>
            <a:ext cx="3272537" cy="0"/>
          </a:xfrm>
          <a:prstGeom prst="rect">
            <a:avLst/>
          </a:prstGeom>
          <a:noFill/>
          <a:ln/>
        </p:spPr>
        <p:txBody>
          <a:bodyPr wrap="square" lIns="0" tIns="0" rIns="0" bIns="0" rtlCol="0" anchor="t"/>
          <a:lstStyle/>
          <a:p>
            <a:endParaRPr lang="en-US" dirty="0"/>
          </a:p>
        </p:txBody>
      </p:sp>
      <p:sp>
        <p:nvSpPr>
          <p:cNvPr id="24" name="Text 14"/>
          <p:cNvSpPr/>
          <p:nvPr/>
        </p:nvSpPr>
        <p:spPr>
          <a:xfrm>
            <a:off x="923258" y="8962912"/>
            <a:ext cx="3272537" cy="226243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7. 字符串转换（String Conversion）：使用 `toString()` 方法将其他类型的值转换为字符串类型。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number = 10;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numberString = number.toString();</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console.log(typeof numberString); // 输出：string</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25" name="Text 15"/>
          <p:cNvSpPr/>
          <p:nvPr/>
        </p:nvSpPr>
        <p:spPr>
          <a:xfrm>
            <a:off x="923258" y="11271057"/>
            <a:ext cx="3272537" cy="0"/>
          </a:xfrm>
          <a:prstGeom prst="rect">
            <a:avLst/>
          </a:prstGeom>
          <a:noFill/>
          <a:ln/>
        </p:spPr>
        <p:txBody>
          <a:bodyPr wrap="square" lIns="0" tIns="0" rIns="0" bIns="0" rtlCol="0" anchor="t"/>
          <a:lstStyle/>
          <a:p>
            <a:endParaRPr lang="en-US" dirty="0"/>
          </a:p>
        </p:txBody>
      </p:sp>
      <p:sp>
        <p:nvSpPr>
          <p:cNvPr id="26" name="Text 16"/>
          <p:cNvSpPr/>
          <p:nvPr/>
        </p:nvSpPr>
        <p:spPr>
          <a:xfrm>
            <a:off x="4945371" y="8962912"/>
            <a:ext cx="3272537" cy="75414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这些是JavaScript中常见的字符串技巧，可以帮助你操作和处理字符串数据。请根据具体的需求选择合适的技巧来操作字符串。</a:t>
            </a:r>
            <a:endParaRPr lang="en-US" sz="1178" dirty="0"/>
          </a:p>
        </p:txBody>
      </p:sp>
      <p:sp>
        <p:nvSpPr>
          <p:cNvPr id="27" name="Text 17"/>
          <p:cNvSpPr/>
          <p:nvPr/>
        </p:nvSpPr>
        <p:spPr>
          <a:xfrm>
            <a:off x="4945371" y="9762761"/>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6919865"/>
            <a:ext cx="3656466" cy="3414226"/>
          </a:xfrm>
          <a:prstGeom prst="rect">
            <a:avLst/>
          </a:prstGeom>
        </p:spPr>
      </p:pic>
      <p:pic>
        <p:nvPicPr>
          <p:cNvPr id="3" name="Image 1" descr="preencoded.png">    </p:cNvPr>
          <p:cNvPicPr>
            <a:picLocks noChangeAspect="1"/>
          </p:cNvPicPr>
          <p:nvPr/>
        </p:nvPicPr>
        <p:blipFill>
          <a:blip r:embed="rId2"/>
          <a:stretch>
            <a:fillRect/>
          </a:stretch>
        </p:blipFill>
        <p:spPr>
          <a:xfrm>
            <a:off x="4753406" y="4282638"/>
            <a:ext cx="3656466" cy="2408694"/>
          </a:xfrm>
          <a:prstGeom prst="rect">
            <a:avLst/>
          </a:prstGeom>
        </p:spPr>
      </p:pic>
      <p:pic>
        <p:nvPicPr>
          <p:cNvPr id="4" name="Image 2" descr="preencoded.png">    </p:cNvPr>
          <p:cNvPicPr>
            <a:picLocks noChangeAspect="1"/>
          </p:cNvPicPr>
          <p:nvPr/>
        </p:nvPicPr>
        <p:blipFill>
          <a:blip r:embed="rId3"/>
          <a:stretch>
            <a:fillRect/>
          </a:stretch>
        </p:blipFill>
        <p:spPr>
          <a:xfrm>
            <a:off x="731295" y="4282638"/>
            <a:ext cx="3656466" cy="2408694"/>
          </a:xfrm>
          <a:prstGeom prst="rect">
            <a:avLst/>
          </a:prstGeom>
        </p:spPr>
      </p:pic>
      <p:pic>
        <p:nvPicPr>
          <p:cNvPr id="5" name="Image 3" descr="preencoded.png">    </p:cNvPr>
          <p:cNvPicPr>
            <a:picLocks noChangeAspect="1"/>
          </p:cNvPicPr>
          <p:nvPr/>
        </p:nvPicPr>
        <p:blipFill>
          <a:blip r:embed="rId4"/>
          <a:stretch>
            <a:fillRect/>
          </a:stretch>
        </p:blipFill>
        <p:spPr>
          <a:xfrm>
            <a:off x="4753406" y="1142646"/>
            <a:ext cx="3656466" cy="2911464"/>
          </a:xfrm>
          <a:prstGeom prst="rect">
            <a:avLst/>
          </a:prstGeom>
        </p:spPr>
      </p:pic>
      <p:pic>
        <p:nvPicPr>
          <p:cNvPr id="6" name="Image 4" descr="preencoded.png">    </p:cNvPr>
          <p:cNvPicPr>
            <a:picLocks noChangeAspect="1"/>
          </p:cNvPicPr>
          <p:nvPr/>
        </p:nvPicPr>
        <p:blipFill>
          <a:blip r:embed="rId5"/>
          <a:stretch>
            <a:fillRect/>
          </a:stretch>
        </p:blipFill>
        <p:spPr>
          <a:xfrm>
            <a:off x="731295" y="1142646"/>
            <a:ext cx="3656466" cy="2911464"/>
          </a:xfrm>
          <a:prstGeom prst="rect">
            <a:avLst/>
          </a:prstGeom>
        </p:spPr>
      </p:pic>
      <p:sp>
        <p:nvSpPr>
          <p:cNvPr id="7"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在JavaScript中，字符串可以使用单引号（'）、双引号（"）和反引号（`）来表示。每种引号的使用场景略有不同，以下是对它们的介绍：</a:t>
            </a:r>
            <a:endParaRPr lang="en-US" sz="1631" dirty="0"/>
          </a:p>
        </p:txBody>
      </p:sp>
      <p:sp>
        <p:nvSpPr>
          <p:cNvPr id="8"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9" name="Text 2"/>
          <p:cNvSpPr/>
          <p:nvPr/>
        </p:nvSpPr>
        <p:spPr>
          <a:xfrm>
            <a:off x="923258" y="1302615"/>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单引号和双引号：</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单引号和双引号可以用来表示简单的字符串，两者之间没有明显的差异。</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例如：`let name = 'John';` 或 `let message = "Hello World";`</a:t>
            </a:r>
            <a:endParaRPr lang="en-US" sz="1178" dirty="0"/>
          </a:p>
        </p:txBody>
      </p:sp>
      <p:sp>
        <p:nvSpPr>
          <p:cNvPr id="10" name="Text 3"/>
          <p:cNvSpPr/>
          <p:nvPr/>
        </p:nvSpPr>
        <p:spPr>
          <a:xfrm>
            <a:off x="923258" y="2605229"/>
            <a:ext cx="3272537" cy="0"/>
          </a:xfrm>
          <a:prstGeom prst="rect">
            <a:avLst/>
          </a:prstGeom>
          <a:noFill/>
          <a:ln/>
        </p:spPr>
        <p:txBody>
          <a:bodyPr wrap="square" lIns="0" tIns="0" rIns="0" bIns="0" rtlCol="0" anchor="t"/>
          <a:lstStyle/>
          <a:p>
            <a:endParaRPr lang="en-US" dirty="0"/>
          </a:p>
        </p:txBody>
      </p:sp>
      <p:sp>
        <p:nvSpPr>
          <p:cNvPr id="11" name="Text 4"/>
          <p:cNvSpPr/>
          <p:nvPr/>
        </p:nvSpPr>
        <p:spPr>
          <a:xfrm>
            <a:off x="4945371" y="1302615"/>
            <a:ext cx="3272537" cy="251382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反引号（模板字符串）：</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反引号用于定义模板字符串，支持更多的字符串操作功能。</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在反引号内，可以使用`${}`语法将变量或表达式嵌入到字符串中。</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例如：</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let name = "John";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let message = `Hello ${name}!`;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12" name="Text 5"/>
          <p:cNvSpPr/>
          <p:nvPr/>
        </p:nvSpPr>
        <p:spPr>
          <a:xfrm>
            <a:off x="4945371" y="3862140"/>
            <a:ext cx="3272537" cy="0"/>
          </a:xfrm>
          <a:prstGeom prst="rect">
            <a:avLst/>
          </a:prstGeom>
          <a:noFill/>
          <a:ln/>
        </p:spPr>
        <p:txBody>
          <a:bodyPr wrap="square" lIns="0" tIns="0" rIns="0" bIns="0" rtlCol="0" anchor="t"/>
          <a:lstStyle/>
          <a:p>
            <a:endParaRPr lang="en-US" dirty="0"/>
          </a:p>
        </p:txBody>
      </p:sp>
      <p:sp>
        <p:nvSpPr>
          <p:cNvPr id="13" name="Text 6"/>
          <p:cNvSpPr/>
          <p:nvPr/>
        </p:nvSpPr>
        <p:spPr>
          <a:xfrm>
            <a:off x="923258" y="4442607"/>
            <a:ext cx="3272537" cy="175967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在上述例子中，`${name}`会被变量`name`的值替代。</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字符串嵌套是指将一个引号类型的字符串放在另一个引号类型的字符串中。例如：</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sentence = 'I said, "Hello!"';</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4" name="Text 7"/>
          <p:cNvSpPr/>
          <p:nvPr/>
        </p:nvSpPr>
        <p:spPr>
          <a:xfrm>
            <a:off x="923258" y="6247987"/>
            <a:ext cx="3272537" cy="0"/>
          </a:xfrm>
          <a:prstGeom prst="rect">
            <a:avLst/>
          </a:prstGeom>
          <a:noFill/>
          <a:ln/>
        </p:spPr>
        <p:txBody>
          <a:bodyPr wrap="square" lIns="0" tIns="0" rIns="0" bIns="0" rtlCol="0" anchor="t"/>
          <a:lstStyle/>
          <a:p>
            <a:endParaRPr lang="en-US" dirty="0"/>
          </a:p>
        </p:txBody>
      </p:sp>
      <p:sp>
        <p:nvSpPr>
          <p:cNvPr id="15" name="Text 8"/>
          <p:cNvSpPr/>
          <p:nvPr/>
        </p:nvSpPr>
        <p:spPr>
          <a:xfrm>
            <a:off x="4945371" y="4442607"/>
            <a:ext cx="3272537" cy="201105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在上述例子中，双引号包裹的字符串嵌套在单引号的字符串中。</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字符串转义是指使用反斜杠（\）在字符串中插入特殊字符，以防止其被解释为字符串的一部分。例如，要在字符串中插入双引号：</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message = "He said, \"Hello!\"";</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6" name="Text 9"/>
          <p:cNvSpPr/>
          <p:nvPr/>
        </p:nvSpPr>
        <p:spPr>
          <a:xfrm>
            <a:off x="4945371" y="6499372"/>
            <a:ext cx="3272537" cy="0"/>
          </a:xfrm>
          <a:prstGeom prst="rect">
            <a:avLst/>
          </a:prstGeom>
          <a:noFill/>
          <a:ln/>
        </p:spPr>
        <p:txBody>
          <a:bodyPr wrap="square" lIns="0" tIns="0" rIns="0" bIns="0" rtlCol="0" anchor="t"/>
          <a:lstStyle/>
          <a:p>
            <a:endParaRPr lang="en-US" dirty="0"/>
          </a:p>
        </p:txBody>
      </p:sp>
      <p:sp>
        <p:nvSpPr>
          <p:cNvPr id="17" name="Text 10"/>
          <p:cNvSpPr/>
          <p:nvPr/>
        </p:nvSpPr>
        <p:spPr>
          <a:xfrm>
            <a:off x="923258" y="7079834"/>
            <a:ext cx="3272537" cy="301658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在上述例子中，反斜杠用于转义双引号，以确保它被视为字符串的一部分。</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字符串拼接是将多个字符串连接在一起。在JavaScript中，可以使用加号（+）运算符进行字符串拼接。例如：</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firstName = "John";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lastName = "Doe";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fullName = firstName + " " + lastName;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在上述例子中，`firstName`、空格字符串和`lastName`被拼接在一起，形成完整的姓名。</a:t>
            </a:r>
            <a:endParaRPr lang="en-US" sz="1178" dirty="0"/>
          </a:p>
        </p:txBody>
      </p:sp>
      <p:sp>
        <p:nvSpPr>
          <p:cNvPr id="18" name="Text 11"/>
          <p:cNvSpPr/>
          <p:nvPr/>
        </p:nvSpPr>
        <p:spPr>
          <a:xfrm>
            <a:off x="923258" y="10142125"/>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2628086" y="5964613"/>
            <a:ext cx="1759674" cy="4821960"/>
          </a:xfrm>
          <a:prstGeom prst="rect">
            <a:avLst/>
          </a:prstGeom>
        </p:spPr>
      </p:pic>
      <p:pic>
        <p:nvPicPr>
          <p:cNvPr id="3" name="Image 1" descr="preencoded.png">    </p:cNvPr>
          <p:cNvPicPr>
            <a:picLocks noChangeAspect="1"/>
          </p:cNvPicPr>
          <p:nvPr/>
        </p:nvPicPr>
        <p:blipFill>
          <a:blip r:embed="rId2"/>
          <a:stretch>
            <a:fillRect/>
          </a:stretch>
        </p:blipFill>
        <p:spPr>
          <a:xfrm>
            <a:off x="502765" y="5964613"/>
            <a:ext cx="1759674" cy="2559525"/>
          </a:xfrm>
          <a:prstGeom prst="rect">
            <a:avLst/>
          </a:prstGeom>
        </p:spPr>
      </p:pic>
      <p:pic>
        <p:nvPicPr>
          <p:cNvPr id="4" name="Image 2" descr="preencoded.png">    </p:cNvPr>
          <p:cNvPicPr>
            <a:picLocks noChangeAspect="1"/>
          </p:cNvPicPr>
          <p:nvPr/>
        </p:nvPicPr>
        <p:blipFill>
          <a:blip r:embed="rId3"/>
          <a:stretch>
            <a:fillRect/>
          </a:stretch>
        </p:blipFill>
        <p:spPr>
          <a:xfrm>
            <a:off x="6878726" y="1234053"/>
            <a:ext cx="1759674" cy="4319204"/>
          </a:xfrm>
          <a:prstGeom prst="rect">
            <a:avLst/>
          </a:prstGeom>
        </p:spPr>
      </p:pic>
      <p:pic>
        <p:nvPicPr>
          <p:cNvPr id="5" name="Image 3" descr="preencoded.png">    </p:cNvPr>
          <p:cNvPicPr>
            <a:picLocks noChangeAspect="1"/>
          </p:cNvPicPr>
          <p:nvPr/>
        </p:nvPicPr>
        <p:blipFill>
          <a:blip r:embed="rId4"/>
          <a:stretch>
            <a:fillRect/>
          </a:stretch>
        </p:blipFill>
        <p:spPr>
          <a:xfrm>
            <a:off x="4753406" y="1234053"/>
            <a:ext cx="1759674" cy="3313672"/>
          </a:xfrm>
          <a:prstGeom prst="rect">
            <a:avLst/>
          </a:prstGeom>
        </p:spPr>
      </p:pic>
      <p:pic>
        <p:nvPicPr>
          <p:cNvPr id="6" name="Image 4" descr="preencoded.png">    </p:cNvPr>
          <p:cNvPicPr>
            <a:picLocks noChangeAspect="1"/>
          </p:cNvPicPr>
          <p:nvPr/>
        </p:nvPicPr>
        <p:blipFill>
          <a:blip r:embed="rId5"/>
          <a:stretch>
            <a:fillRect/>
          </a:stretch>
        </p:blipFill>
        <p:spPr>
          <a:xfrm>
            <a:off x="2628086" y="1234053"/>
            <a:ext cx="1759674" cy="3062294"/>
          </a:xfrm>
          <a:prstGeom prst="rect">
            <a:avLst/>
          </a:prstGeom>
        </p:spPr>
      </p:pic>
      <p:pic>
        <p:nvPicPr>
          <p:cNvPr id="7" name="Image 5" descr="preencoded.png">    </p:cNvPr>
          <p:cNvPicPr>
            <a:picLocks noChangeAspect="1"/>
          </p:cNvPicPr>
          <p:nvPr/>
        </p:nvPicPr>
        <p:blipFill>
          <a:blip r:embed="rId6"/>
          <a:stretch>
            <a:fillRect/>
          </a:stretch>
        </p:blipFill>
        <p:spPr>
          <a:xfrm>
            <a:off x="502765" y="1234053"/>
            <a:ext cx="1759674" cy="1805384"/>
          </a:xfrm>
          <a:prstGeom prst="rect">
            <a:avLst/>
          </a:prstGeom>
        </p:spPr>
      </p:pic>
      <p:sp>
        <p:nvSpPr>
          <p:cNvPr id="8"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模板字符串是一种特殊类型的字符串，使用反引号（`）包裹起来。它提供了更灵活和方便的字符串处理方式，允许在字符串中嵌入变量、表达式和换行符等。</a:t>
            </a:r>
            <a:endParaRPr lang="en-US" sz="1631" dirty="0"/>
          </a:p>
        </p:txBody>
      </p:sp>
      <p:sp>
        <p:nvSpPr>
          <p:cNvPr id="9" name="Text 1"/>
          <p:cNvSpPr/>
          <p:nvPr/>
        </p:nvSpPr>
        <p:spPr>
          <a:xfrm>
            <a:off x="365646" y="868407"/>
            <a:ext cx="8409873" cy="0"/>
          </a:xfrm>
          <a:prstGeom prst="rect">
            <a:avLst/>
          </a:prstGeom>
          <a:noFill/>
          <a:ln/>
        </p:spPr>
        <p:txBody>
          <a:bodyPr wrap="square" lIns="0" tIns="0" rIns="0" bIns="0" rtlCol="0" anchor="t"/>
          <a:lstStyle/>
          <a:p>
            <a:endParaRPr lang="en-US" dirty="0"/>
          </a:p>
        </p:txBody>
      </p:sp>
      <p:sp>
        <p:nvSpPr>
          <p:cNvPr id="10" name="Text 2"/>
          <p:cNvSpPr/>
          <p:nvPr/>
        </p:nvSpPr>
        <p:spPr>
          <a:xfrm>
            <a:off x="594176" y="1256907"/>
            <a:ext cx="1668264" cy="1759673"/>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在模板字符串中，可以使用`${}`语法来插入变量或表达式，并将其动态地替换为对应的值。`${}`中可以包含任意有效的 JavaScript 表达式。</a:t>
            </a:r>
            <a:endParaRPr lang="en-US" sz="1178" dirty="0"/>
          </a:p>
        </p:txBody>
      </p:sp>
      <p:sp>
        <p:nvSpPr>
          <p:cNvPr id="11" name="Text 3"/>
          <p:cNvSpPr/>
          <p:nvPr/>
        </p:nvSpPr>
        <p:spPr>
          <a:xfrm>
            <a:off x="502765" y="3085145"/>
            <a:ext cx="1759674" cy="0"/>
          </a:xfrm>
          <a:prstGeom prst="rect">
            <a:avLst/>
          </a:prstGeom>
          <a:noFill/>
          <a:ln/>
        </p:spPr>
        <p:txBody>
          <a:bodyPr wrap="square" lIns="0" tIns="0" rIns="0" bIns="0" rtlCol="0" anchor="t"/>
          <a:lstStyle/>
          <a:p>
            <a:endParaRPr lang="en-US" dirty="0"/>
          </a:p>
        </p:txBody>
      </p:sp>
      <p:sp>
        <p:nvSpPr>
          <p:cNvPr id="12" name="Text 4"/>
          <p:cNvSpPr/>
          <p:nvPr/>
        </p:nvSpPr>
        <p:spPr>
          <a:xfrm>
            <a:off x="2719498" y="1256907"/>
            <a:ext cx="1668262" cy="3016583"/>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以下是模板字符串的一些特点和用法：</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1. 插入变量：使用`${}`语法将变量嵌入到字符串中。</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let name = "John";</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let message = `Hello ${name}!`;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console.log(message); // 输出：Hello John!</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13" name="Text 5"/>
          <p:cNvSpPr/>
          <p:nvPr/>
        </p:nvSpPr>
        <p:spPr>
          <a:xfrm>
            <a:off x="2628086" y="4342051"/>
            <a:ext cx="1759674" cy="0"/>
          </a:xfrm>
          <a:prstGeom prst="rect">
            <a:avLst/>
          </a:prstGeom>
          <a:noFill/>
          <a:ln/>
        </p:spPr>
        <p:txBody>
          <a:bodyPr wrap="square" lIns="0" tIns="0" rIns="0" bIns="0" rtlCol="0" anchor="t"/>
          <a:lstStyle/>
          <a:p>
            <a:endParaRPr lang="en-US" dirty="0"/>
          </a:p>
        </p:txBody>
      </p:sp>
      <p:sp>
        <p:nvSpPr>
          <p:cNvPr id="14" name="Text 6"/>
          <p:cNvSpPr/>
          <p:nvPr/>
        </p:nvSpPr>
        <p:spPr>
          <a:xfrm>
            <a:off x="4844818" y="1256907"/>
            <a:ext cx="1668262" cy="3267968"/>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2. 插入表达式：`${}`中可以包含任意的 JavaScript 表达式。</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let x = 5;</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let y = 10;</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let sum = `The sum of ${x} and ${y} is ${x + y}`;</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console.log(sum); // 输出：The sum of 5 and 10 is 15</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15" name="Text 7"/>
          <p:cNvSpPr/>
          <p:nvPr/>
        </p:nvSpPr>
        <p:spPr>
          <a:xfrm>
            <a:off x="4753406" y="4593436"/>
            <a:ext cx="1759674" cy="0"/>
          </a:xfrm>
          <a:prstGeom prst="rect">
            <a:avLst/>
          </a:prstGeom>
          <a:noFill/>
          <a:ln/>
        </p:spPr>
        <p:txBody>
          <a:bodyPr wrap="square" lIns="0" tIns="0" rIns="0" bIns="0" rtlCol="0" anchor="t"/>
          <a:lstStyle/>
          <a:p>
            <a:endParaRPr lang="en-US" dirty="0"/>
          </a:p>
        </p:txBody>
      </p:sp>
      <p:sp>
        <p:nvSpPr>
          <p:cNvPr id="16" name="Text 8"/>
          <p:cNvSpPr/>
          <p:nvPr/>
        </p:nvSpPr>
        <p:spPr>
          <a:xfrm>
            <a:off x="6970138" y="1256907"/>
            <a:ext cx="1668262" cy="4273493"/>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3. 多行字符串：模板字符串支持多行文本，保留字符串中的换行符。</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let multiline =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This is</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 multiline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string.</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console.log(multiline);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输出：</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This is</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 multiline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string.</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17" name="Text 9"/>
          <p:cNvSpPr/>
          <p:nvPr/>
        </p:nvSpPr>
        <p:spPr>
          <a:xfrm>
            <a:off x="6878726" y="5598958"/>
            <a:ext cx="1759674" cy="0"/>
          </a:xfrm>
          <a:prstGeom prst="rect">
            <a:avLst/>
          </a:prstGeom>
          <a:noFill/>
          <a:ln/>
        </p:spPr>
        <p:txBody>
          <a:bodyPr wrap="square" lIns="0" tIns="0" rIns="0" bIns="0" rtlCol="0" anchor="t"/>
          <a:lstStyle/>
          <a:p>
            <a:endParaRPr lang="en-US" dirty="0"/>
          </a:p>
        </p:txBody>
      </p:sp>
      <p:sp>
        <p:nvSpPr>
          <p:cNvPr id="18" name="Text 10"/>
          <p:cNvSpPr/>
          <p:nvPr/>
        </p:nvSpPr>
        <p:spPr>
          <a:xfrm>
            <a:off x="594176" y="5987458"/>
            <a:ext cx="1668264" cy="2513820"/>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4. 嵌套模板字符串：可以在模板字符串中嵌套使用其他模板字符串。</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let name = "John";</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let message = `Hello ${`Mr. ${name}`}`;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console.log(message); // 输出：Hello Mr. John</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19" name="Text 11"/>
          <p:cNvSpPr/>
          <p:nvPr/>
        </p:nvSpPr>
        <p:spPr>
          <a:xfrm>
            <a:off x="502765" y="8569842"/>
            <a:ext cx="1759674" cy="0"/>
          </a:xfrm>
          <a:prstGeom prst="rect">
            <a:avLst/>
          </a:prstGeom>
          <a:noFill/>
          <a:ln/>
        </p:spPr>
        <p:txBody>
          <a:bodyPr wrap="square" lIns="0" tIns="0" rIns="0" bIns="0" rtlCol="0" anchor="t"/>
          <a:lstStyle/>
          <a:p>
            <a:endParaRPr lang="en-US" dirty="0"/>
          </a:p>
        </p:txBody>
      </p:sp>
      <p:sp>
        <p:nvSpPr>
          <p:cNvPr id="20" name="Text 12"/>
          <p:cNvSpPr/>
          <p:nvPr/>
        </p:nvSpPr>
        <p:spPr>
          <a:xfrm>
            <a:off x="2719498" y="5987458"/>
            <a:ext cx="1668262" cy="4776263"/>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5. 原始字符串：在模板字符串前添加 `String.raw` 可以获取原始字符串，其中的转义字符不会被处理。</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let path = String.raw`C:\Users\John`;</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console.log(path); // 输出：C:\Users\John</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模板字符串提供了一种更简洁、可读性更高的字符串构建方式，并提供了更多灵活性和功能。它在处理动态文本和字符串拼接时非常有用。</a:t>
            </a:r>
            <a:endParaRPr lang="en-US" sz="1178" dirty="0"/>
          </a:p>
        </p:txBody>
      </p:sp>
      <p:sp>
        <p:nvSpPr>
          <p:cNvPr id="21" name="Text 13"/>
          <p:cNvSpPr/>
          <p:nvPr/>
        </p:nvSpPr>
        <p:spPr>
          <a:xfrm>
            <a:off x="2628086" y="10832279"/>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3530775"/>
            <a:ext cx="3656466" cy="649021"/>
          </a:xfrm>
          <a:prstGeom prst="rect">
            <a:avLst/>
          </a:prstGeom>
        </p:spPr>
      </p:pic>
      <p:pic>
        <p:nvPicPr>
          <p:cNvPr id="3" name="Image 1" descr="preencoded.png">    </p:cNvPr>
          <p:cNvPicPr>
            <a:picLocks noChangeAspect="1"/>
          </p:cNvPicPr>
          <p:nvPr/>
        </p:nvPicPr>
        <p:blipFill>
          <a:blip r:embed="rId2"/>
          <a:stretch>
            <a:fillRect/>
          </a:stretch>
        </p:blipFill>
        <p:spPr>
          <a:xfrm>
            <a:off x="4753406" y="893552"/>
            <a:ext cx="3656466" cy="2408694"/>
          </a:xfrm>
          <a:prstGeom prst="rect">
            <a:avLst/>
          </a:prstGeom>
        </p:spPr>
      </p:pic>
      <p:pic>
        <p:nvPicPr>
          <p:cNvPr id="4" name="Image 2" descr="preencoded.png">    </p:cNvPr>
          <p:cNvPicPr>
            <a:picLocks noChangeAspect="1"/>
          </p:cNvPicPr>
          <p:nvPr/>
        </p:nvPicPr>
        <p:blipFill>
          <a:blip r:embed="rId3"/>
          <a:stretch>
            <a:fillRect/>
          </a:stretch>
        </p:blipFill>
        <p:spPr>
          <a:xfrm>
            <a:off x="731295" y="893552"/>
            <a:ext cx="3656466" cy="2408694"/>
          </a:xfrm>
          <a:prstGeom prst="rect">
            <a:avLst/>
          </a:prstGeom>
        </p:spPr>
      </p:pic>
      <p:sp>
        <p:nvSpPr>
          <p:cNvPr id="5"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 JavaScript 中，`undefined` 和 `null` 是两个特殊的值，用于表示缺少值或空值。</a:t>
            </a:r>
            <a:endParaRPr lang="en-US" sz="1631" dirty="0"/>
          </a:p>
        </p:txBody>
      </p:sp>
      <p:sp>
        <p:nvSpPr>
          <p:cNvPr id="6"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7" name="Text 2"/>
          <p:cNvSpPr/>
          <p:nvPr/>
        </p:nvSpPr>
        <p:spPr>
          <a:xfrm>
            <a:off x="923258" y="1053521"/>
            <a:ext cx="3272537" cy="201105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`undefined` 类型：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当声明了一个变量但未对其进行赋值时，该变量的值为 `undefined`。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当函数没有返回值时，默认返回 `undefined`。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当访问对象中不存在的属性时，返回值也是 `undefined`。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在条件语句中，未初始化的变量被视为 `undefined`。</a:t>
            </a:r>
            <a:endParaRPr lang="en-US" sz="1178" dirty="0"/>
          </a:p>
        </p:txBody>
      </p:sp>
      <p:sp>
        <p:nvSpPr>
          <p:cNvPr id="8" name="Text 3"/>
          <p:cNvSpPr/>
          <p:nvPr/>
        </p:nvSpPr>
        <p:spPr>
          <a:xfrm>
            <a:off x="923258" y="3110282"/>
            <a:ext cx="3272537" cy="0"/>
          </a:xfrm>
          <a:prstGeom prst="rect">
            <a:avLst/>
          </a:prstGeom>
          <a:noFill/>
          <a:ln/>
        </p:spPr>
        <p:txBody>
          <a:bodyPr wrap="square" lIns="0" tIns="0" rIns="0" bIns="0" rtlCol="0" anchor="t"/>
          <a:lstStyle/>
          <a:p>
            <a:endParaRPr lang="en-US" dirty="0"/>
          </a:p>
        </p:txBody>
      </p:sp>
      <p:sp>
        <p:nvSpPr>
          <p:cNvPr id="9" name="Text 4"/>
          <p:cNvSpPr/>
          <p:nvPr/>
        </p:nvSpPr>
        <p:spPr>
          <a:xfrm>
            <a:off x="4945371" y="1053521"/>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`null` 类型：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`null` 表示一个特定的空值，即该变量被明确赋值为 `null`。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`null` 是一个表示空对象指针的特殊值，它表示变量不指向任何对象。</a:t>
            </a:r>
            <a:endParaRPr lang="en-US" sz="1178" dirty="0"/>
          </a:p>
        </p:txBody>
      </p:sp>
      <p:sp>
        <p:nvSpPr>
          <p:cNvPr id="10" name="Text 5"/>
          <p:cNvSpPr/>
          <p:nvPr/>
        </p:nvSpPr>
        <p:spPr>
          <a:xfrm>
            <a:off x="4945371" y="2356136"/>
            <a:ext cx="3272537" cy="0"/>
          </a:xfrm>
          <a:prstGeom prst="rect">
            <a:avLst/>
          </a:prstGeom>
          <a:noFill/>
          <a:ln/>
        </p:spPr>
        <p:txBody>
          <a:bodyPr wrap="square" lIns="0" tIns="0" rIns="0" bIns="0" rtlCol="0" anchor="t"/>
          <a:lstStyle/>
          <a:p>
            <a:endParaRPr lang="en-US" dirty="0"/>
          </a:p>
        </p:txBody>
      </p:sp>
      <p:sp>
        <p:nvSpPr>
          <p:cNvPr id="11" name="Text 6"/>
          <p:cNvSpPr/>
          <p:nvPr/>
        </p:nvSpPr>
        <p:spPr>
          <a:xfrm>
            <a:off x="923258" y="3690744"/>
            <a:ext cx="3272537" cy="25138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在计算上，`undefined` 和 `null` 之间有一些区别：</a:t>
            </a:r>
            <a:endParaRPr lang="en-US" sz="1178" dirty="0"/>
          </a:p>
        </p:txBody>
      </p:sp>
      <p:sp>
        <p:nvSpPr>
          <p:cNvPr id="12" name="Text 7"/>
          <p:cNvSpPr/>
          <p:nvPr/>
        </p:nvSpPr>
        <p:spPr>
          <a:xfrm>
            <a:off x="923258" y="3987828"/>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1165" cy="5141905"/>
          </a:xfrm>
          <a:prstGeom prst="rect">
            <a:avLst/>
          </a:prstGeom>
        </p:spPr>
      </p:pic>
      <p:sp>
        <p:nvSpPr>
          <p:cNvPr id="3"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前置自增和后置自增是 JavaScript 中的两种自增运算符，用于将变量的值增加 1。它们的使用方式和效果略有不同：</a:t>
            </a:r>
            <a:endParaRPr lang="en-US" sz="1631" dirty="0"/>
          </a:p>
        </p:txBody>
      </p:sp>
      <p:sp>
        <p:nvSpPr>
          <p:cNvPr id="4" name="Text 1"/>
          <p:cNvSpPr/>
          <p:nvPr/>
        </p:nvSpPr>
        <p:spPr>
          <a:xfrm>
            <a:off x="365646" y="868415"/>
            <a:ext cx="8409873" cy="0"/>
          </a:xfrm>
          <a:prstGeom prst="rect">
            <a:avLst/>
          </a:prstGeom>
          <a:noFill/>
          <a:ln/>
        </p:spPr>
        <p:txBody>
          <a:bodyPr wrap="square" lIns="0" tIns="0" rIns="0" bIns="0" rtlCol="0" anchor="t"/>
          <a:lstStyle/>
          <a:p>
            <a:endParaRPr lang="en-US" dirty="0"/>
          </a:p>
        </p:txBody>
      </p:sp>
      <p:sp>
        <p:nvSpPr>
          <p:cNvPr id="5" name="Text 2"/>
          <p:cNvSpPr/>
          <p:nvPr/>
        </p:nvSpPr>
        <p:spPr>
          <a:xfrm>
            <a:off x="365646" y="1142646"/>
            <a:ext cx="8409873" cy="1005525"/>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1. 前置自增（++i）：</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 前置自增运算符 `++i` 会先将变量的值增加 1，然后返回增加后的值。</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 即先执行自增操作，再使用变量的新值。</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 适用于需要在使用变量之前就增加其值的情况。</a:t>
            </a:r>
            <a:endParaRPr lang="en-US" sz="1178" dirty="0"/>
          </a:p>
        </p:txBody>
      </p:sp>
      <p:sp>
        <p:nvSpPr>
          <p:cNvPr id="6" name="Text 3"/>
          <p:cNvSpPr/>
          <p:nvPr/>
        </p:nvSpPr>
        <p:spPr>
          <a:xfrm>
            <a:off x="365646" y="2148176"/>
            <a:ext cx="8409873" cy="0"/>
          </a:xfrm>
          <a:prstGeom prst="rect">
            <a:avLst/>
          </a:prstGeom>
          <a:noFill/>
          <a:ln/>
        </p:spPr>
        <p:txBody>
          <a:bodyPr wrap="square" lIns="0" tIns="0" rIns="0" bIns="0" rtlCol="0" anchor="t"/>
          <a:lstStyle/>
          <a:p>
            <a:endParaRPr lang="en-US" dirty="0"/>
          </a:p>
        </p:txBody>
      </p:sp>
      <p:sp>
        <p:nvSpPr>
          <p:cNvPr id="7" name="Text 4"/>
          <p:cNvSpPr/>
          <p:nvPr/>
        </p:nvSpPr>
        <p:spPr>
          <a:xfrm>
            <a:off x="365646" y="2376698"/>
            <a:ext cx="8409873" cy="1005532"/>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2. 后置自增（i++）：</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 后置自增运算符 `i++` 会先返回变量的当前值，然后再将变量的值增加 1。</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 即先使用变量的当前值，再执行自增操作。</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 适用于需要先使用变量的值，再将其增加的情况。</a:t>
            </a:r>
            <a:endParaRPr lang="en-US" sz="1178" dirty="0"/>
          </a:p>
        </p:txBody>
      </p:sp>
      <p:sp>
        <p:nvSpPr>
          <p:cNvPr id="8" name="Text 5"/>
          <p:cNvSpPr/>
          <p:nvPr/>
        </p:nvSpPr>
        <p:spPr>
          <a:xfrm>
            <a:off x="365646" y="3382237"/>
            <a:ext cx="8409873" cy="0"/>
          </a:xfrm>
          <a:prstGeom prst="rect">
            <a:avLst/>
          </a:prstGeom>
          <a:noFill/>
          <a:ln/>
        </p:spPr>
        <p:txBody>
          <a:bodyPr wrap="square" lIns="0" tIns="0" rIns="0" bIns="0" rtlCol="0" anchor="t"/>
          <a:lstStyle/>
          <a:p>
            <a:endParaRPr lang="en-US" dirty="0"/>
          </a:p>
        </p:txBody>
      </p:sp>
      <p:sp>
        <p:nvSpPr>
          <p:cNvPr id="9" name="Text 6"/>
          <p:cNvSpPr/>
          <p:nvPr/>
        </p:nvSpPr>
        <p:spPr>
          <a:xfrm>
            <a:off x="365646" y="3610760"/>
            <a:ext cx="8409873" cy="2513820"/>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以下是前置自增和后置自增的示例：</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let i = 5;</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let preIncrement = ++i;</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console.log(preIncrement); // 输出：6，先自增再返回值</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let j = 10;</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let postIncrement = j++;</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console.log(postIncrement); // 输出：10，先返回值再自增</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console.log(j); // 输出：11，自增后的值</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a:t>
            </a:r>
            <a:endParaRPr lang="en-US" sz="1178" dirty="0"/>
          </a:p>
        </p:txBody>
      </p:sp>
      <p:sp>
        <p:nvSpPr>
          <p:cNvPr id="10" name="Text 7"/>
          <p:cNvSpPr/>
          <p:nvPr/>
        </p:nvSpPr>
        <p:spPr>
          <a:xfrm>
            <a:off x="365646" y="6124582"/>
            <a:ext cx="8409873" cy="0"/>
          </a:xfrm>
          <a:prstGeom prst="rect">
            <a:avLst/>
          </a:prstGeom>
          <a:noFill/>
          <a:ln/>
        </p:spPr>
        <p:txBody>
          <a:bodyPr wrap="square" lIns="0" tIns="0" rIns="0" bIns="0" rtlCol="0" anchor="t"/>
          <a:lstStyle/>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4154663"/>
            <a:ext cx="3656466" cy="4922521"/>
          </a:xfrm>
          <a:prstGeom prst="rect">
            <a:avLst/>
          </a:prstGeom>
        </p:spPr>
      </p:pic>
      <p:pic>
        <p:nvPicPr>
          <p:cNvPr id="3" name="Image 1" descr="preencoded.png">    </p:cNvPr>
          <p:cNvPicPr>
            <a:picLocks noChangeAspect="1"/>
          </p:cNvPicPr>
          <p:nvPr/>
        </p:nvPicPr>
        <p:blipFill>
          <a:blip r:embed="rId2"/>
          <a:stretch>
            <a:fillRect/>
          </a:stretch>
        </p:blipFill>
        <p:spPr>
          <a:xfrm>
            <a:off x="4753406" y="2271586"/>
            <a:ext cx="3656466" cy="1654546"/>
          </a:xfrm>
          <a:prstGeom prst="rect">
            <a:avLst/>
          </a:prstGeom>
        </p:spPr>
      </p:pic>
      <p:pic>
        <p:nvPicPr>
          <p:cNvPr id="4" name="Image 2" descr="preencoded.png">    </p:cNvPr>
          <p:cNvPicPr>
            <a:picLocks noChangeAspect="1"/>
          </p:cNvPicPr>
          <p:nvPr/>
        </p:nvPicPr>
        <p:blipFill>
          <a:blip r:embed="rId3"/>
          <a:stretch>
            <a:fillRect/>
          </a:stretch>
        </p:blipFill>
        <p:spPr>
          <a:xfrm>
            <a:off x="731295" y="2271586"/>
            <a:ext cx="3656466" cy="1654546"/>
          </a:xfrm>
          <a:prstGeom prst="rect">
            <a:avLst/>
          </a:prstGeom>
        </p:spPr>
      </p:pic>
      <p:pic>
        <p:nvPicPr>
          <p:cNvPr id="5" name="Image 3" descr="preencoded.png">    </p:cNvPr>
          <p:cNvPicPr>
            <a:picLocks noChangeAspect="1"/>
          </p:cNvPicPr>
          <p:nvPr/>
        </p:nvPicPr>
        <p:blipFill>
          <a:blip r:embed="rId4"/>
          <a:stretch>
            <a:fillRect/>
          </a:stretch>
        </p:blipFill>
        <p:spPr>
          <a:xfrm>
            <a:off x="4753406" y="1142646"/>
            <a:ext cx="3656466" cy="900406"/>
          </a:xfrm>
          <a:prstGeom prst="rect">
            <a:avLst/>
          </a:prstGeom>
        </p:spPr>
      </p:pic>
      <p:pic>
        <p:nvPicPr>
          <p:cNvPr id="6" name="Image 4" descr="preencoded.png">    </p:cNvPr>
          <p:cNvPicPr>
            <a:picLocks noChangeAspect="1"/>
          </p:cNvPicPr>
          <p:nvPr/>
        </p:nvPicPr>
        <p:blipFill>
          <a:blip r:embed="rId5"/>
          <a:stretch>
            <a:fillRect/>
          </a:stretch>
        </p:blipFill>
        <p:spPr>
          <a:xfrm>
            <a:off x="731295" y="1142646"/>
            <a:ext cx="3656466" cy="900406"/>
          </a:xfrm>
          <a:prstGeom prst="rect">
            <a:avLst/>
          </a:prstGeom>
        </p:spPr>
      </p:pic>
      <p:sp>
        <p:nvSpPr>
          <p:cNvPr id="7"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比较运算符 `===` 是 JavaScript 中的严格相等运算符，用于比较两个值是否在类型和值上完全相等。相比于松散相等运算符 `==`，建议优先使用 `===` 来进行比较，因为它具有以下优点：</a:t>
            </a:r>
            <a:endParaRPr lang="en-US" sz="1631" dirty="0"/>
          </a:p>
        </p:txBody>
      </p:sp>
      <p:sp>
        <p:nvSpPr>
          <p:cNvPr id="8" name="Text 1"/>
          <p:cNvSpPr/>
          <p:nvPr/>
        </p:nvSpPr>
        <p:spPr>
          <a:xfrm>
            <a:off x="365646" y="868415"/>
            <a:ext cx="8409873" cy="0"/>
          </a:xfrm>
          <a:prstGeom prst="rect">
            <a:avLst/>
          </a:prstGeom>
          <a:noFill/>
          <a:ln/>
        </p:spPr>
        <p:txBody>
          <a:bodyPr wrap="square" lIns="0" tIns="0" rIns="0" bIns="0" rtlCol="0" anchor="t"/>
          <a:lstStyle/>
          <a:p>
            <a:endParaRPr lang="en-US" dirty="0"/>
          </a:p>
        </p:txBody>
      </p:sp>
      <p:sp>
        <p:nvSpPr>
          <p:cNvPr id="9" name="Text 2"/>
          <p:cNvSpPr/>
          <p:nvPr/>
        </p:nvSpPr>
        <p:spPr>
          <a:xfrm>
            <a:off x="923258" y="1302615"/>
            <a:ext cx="3272537" cy="5027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严格匹配类型：`===` 要求比较的两个值的类型必须相同，这可以避免类型转换带来的意外结果。</a:t>
            </a:r>
            <a:endParaRPr lang="en-US" sz="1178" dirty="0"/>
          </a:p>
        </p:txBody>
      </p:sp>
      <p:sp>
        <p:nvSpPr>
          <p:cNvPr id="10" name="Text 3"/>
          <p:cNvSpPr/>
          <p:nvPr/>
        </p:nvSpPr>
        <p:spPr>
          <a:xfrm>
            <a:off x="923258" y="1851092"/>
            <a:ext cx="3272537" cy="0"/>
          </a:xfrm>
          <a:prstGeom prst="rect">
            <a:avLst/>
          </a:prstGeom>
          <a:noFill/>
          <a:ln/>
        </p:spPr>
        <p:txBody>
          <a:bodyPr wrap="square" lIns="0" tIns="0" rIns="0" bIns="0" rtlCol="0" anchor="t"/>
          <a:lstStyle/>
          <a:p>
            <a:endParaRPr lang="en-US" dirty="0"/>
          </a:p>
        </p:txBody>
      </p:sp>
      <p:sp>
        <p:nvSpPr>
          <p:cNvPr id="11" name="Text 4"/>
          <p:cNvSpPr/>
          <p:nvPr/>
        </p:nvSpPr>
        <p:spPr>
          <a:xfrm>
            <a:off x="4945371" y="1302615"/>
            <a:ext cx="3272537" cy="5027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无隐式类型转换：`===` 不会进行隐式的类型转换，因此比较的结果更加准确可靠。</a:t>
            </a:r>
            <a:endParaRPr lang="en-US" sz="1178" dirty="0"/>
          </a:p>
        </p:txBody>
      </p:sp>
      <p:sp>
        <p:nvSpPr>
          <p:cNvPr id="12" name="Text 5"/>
          <p:cNvSpPr/>
          <p:nvPr/>
        </p:nvSpPr>
        <p:spPr>
          <a:xfrm>
            <a:off x="4945371" y="1851092"/>
            <a:ext cx="3272537" cy="0"/>
          </a:xfrm>
          <a:prstGeom prst="rect">
            <a:avLst/>
          </a:prstGeom>
          <a:noFill/>
          <a:ln/>
        </p:spPr>
        <p:txBody>
          <a:bodyPr wrap="square" lIns="0" tIns="0" rIns="0" bIns="0" rtlCol="0" anchor="t"/>
          <a:lstStyle/>
          <a:p>
            <a:endParaRPr lang="en-US" dirty="0"/>
          </a:p>
        </p:txBody>
      </p:sp>
      <p:sp>
        <p:nvSpPr>
          <p:cNvPr id="13" name="Text 6"/>
          <p:cNvSpPr/>
          <p:nvPr/>
        </p:nvSpPr>
        <p:spPr>
          <a:xfrm>
            <a:off x="923258" y="2431555"/>
            <a:ext cx="3272537" cy="75414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代码可读性更好：使用 `===` 显式地表明比较的目的是完全相等，可以提高代码的可读性和可维护性。</a:t>
            </a:r>
            <a:endParaRPr lang="en-US" sz="1178" dirty="0"/>
          </a:p>
        </p:txBody>
      </p:sp>
      <p:sp>
        <p:nvSpPr>
          <p:cNvPr id="14" name="Text 7"/>
          <p:cNvSpPr/>
          <p:nvPr/>
        </p:nvSpPr>
        <p:spPr>
          <a:xfrm>
            <a:off x="923258" y="3231408"/>
            <a:ext cx="3272537" cy="0"/>
          </a:xfrm>
          <a:prstGeom prst="rect">
            <a:avLst/>
          </a:prstGeom>
          <a:noFill/>
          <a:ln/>
        </p:spPr>
        <p:txBody>
          <a:bodyPr wrap="square" lIns="0" tIns="0" rIns="0" bIns="0" rtlCol="0" anchor="t"/>
          <a:lstStyle/>
          <a:p>
            <a:endParaRPr lang="en-US" dirty="0"/>
          </a:p>
        </p:txBody>
      </p:sp>
      <p:sp>
        <p:nvSpPr>
          <p:cNvPr id="15" name="Text 8"/>
          <p:cNvSpPr/>
          <p:nvPr/>
        </p:nvSpPr>
        <p:spPr>
          <a:xfrm>
            <a:off x="4945371" y="2431555"/>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关于字符串的比较，JavaScript 中的字符串按照字典序进行比较。字符串的字典顺序是根据字符的 Unicode 编码值进行排序。在比较字符串时，JavaScript 会逐个比较字符的编码值，直到找到不同字符或其中一个字符串结束。</a:t>
            </a:r>
            <a:endParaRPr lang="en-US" sz="1178" dirty="0"/>
          </a:p>
        </p:txBody>
      </p:sp>
      <p:sp>
        <p:nvSpPr>
          <p:cNvPr id="16" name="Text 9"/>
          <p:cNvSpPr/>
          <p:nvPr/>
        </p:nvSpPr>
        <p:spPr>
          <a:xfrm>
            <a:off x="4945371" y="3734169"/>
            <a:ext cx="3272537" cy="0"/>
          </a:xfrm>
          <a:prstGeom prst="rect">
            <a:avLst/>
          </a:prstGeom>
          <a:noFill/>
          <a:ln/>
        </p:spPr>
        <p:txBody>
          <a:bodyPr wrap="square" lIns="0" tIns="0" rIns="0" bIns="0" rtlCol="0" anchor="t"/>
          <a:lstStyle/>
          <a:p>
            <a:endParaRPr lang="en-US" dirty="0"/>
          </a:p>
        </p:txBody>
      </p:sp>
      <p:sp>
        <p:nvSpPr>
          <p:cNvPr id="17" name="Text 10"/>
          <p:cNvSpPr/>
          <p:nvPr/>
        </p:nvSpPr>
        <p:spPr>
          <a:xfrm>
            <a:off x="923258" y="4314632"/>
            <a:ext cx="3272537" cy="452487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示例：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console.log("apple" &lt; "banana"); // 输出：true，"a" 的编码值小于 "b" 的编码值</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console.log("apple" &gt; "banana"); // 输出：false，"a" 的编码值大于 "b" 的编码值</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console.log("hello" === "hello"); // 输出：true，完全相等</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console.log("hello" === "Hello"); // 输出：false，大小写不同</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console.log("123" === 123); // 输出：false，不同的类型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需要注意的是，字符串的比较是基于字符的 Unicode 编码值，因此在某些情况下可能会出现意想不到的结果。如果需要进行更复杂的字符串比较，可以使用字符串的 `localeCompare()` 方法或其他自定义的比较函数来实现。</a:t>
            </a:r>
            <a:endParaRPr lang="en-US" sz="1178" dirty="0"/>
          </a:p>
        </p:txBody>
      </p:sp>
      <p:sp>
        <p:nvSpPr>
          <p:cNvPr id="18" name="Text 11"/>
          <p:cNvSpPr/>
          <p:nvPr/>
        </p:nvSpPr>
        <p:spPr>
          <a:xfrm>
            <a:off x="923258" y="8885214"/>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1062662" y="7198665"/>
            <a:ext cx="639881" cy="639883"/>
          </a:xfrm>
          <a:prstGeom prst="rect">
            <a:avLst/>
          </a:prstGeom>
        </p:spPr>
      </p:pic>
      <p:pic>
        <p:nvPicPr>
          <p:cNvPr id="3" name="Image 1" descr="preencoded.png">    </p:cNvPr>
          <p:cNvPicPr>
            <a:picLocks noChangeAspect="1"/>
          </p:cNvPicPr>
          <p:nvPr/>
        </p:nvPicPr>
        <p:blipFill>
          <a:blip r:embed="rId2"/>
          <a:stretch>
            <a:fillRect/>
          </a:stretch>
        </p:blipFill>
        <p:spPr>
          <a:xfrm>
            <a:off x="7438622" y="1234053"/>
            <a:ext cx="639881" cy="639883"/>
          </a:xfrm>
          <a:prstGeom prst="rect">
            <a:avLst/>
          </a:prstGeom>
        </p:spPr>
      </p:pic>
      <p:pic>
        <p:nvPicPr>
          <p:cNvPr id="4" name="Image 2" descr="preencoded.png">    </p:cNvPr>
          <p:cNvPicPr>
            <a:picLocks noChangeAspect="1"/>
          </p:cNvPicPr>
          <p:nvPr/>
        </p:nvPicPr>
        <p:blipFill>
          <a:blip r:embed="rId3"/>
          <a:stretch>
            <a:fillRect/>
          </a:stretch>
        </p:blipFill>
        <p:spPr>
          <a:xfrm>
            <a:off x="5313302" y="1234053"/>
            <a:ext cx="639881" cy="639883"/>
          </a:xfrm>
          <a:prstGeom prst="rect">
            <a:avLst/>
          </a:prstGeom>
        </p:spPr>
      </p:pic>
      <p:pic>
        <p:nvPicPr>
          <p:cNvPr id="5" name="Image 3" descr="preencoded.png">    </p:cNvPr>
          <p:cNvPicPr>
            <a:picLocks noChangeAspect="1"/>
          </p:cNvPicPr>
          <p:nvPr/>
        </p:nvPicPr>
        <p:blipFill>
          <a:blip r:embed="rId4"/>
          <a:stretch>
            <a:fillRect/>
          </a:stretch>
        </p:blipFill>
        <p:spPr>
          <a:xfrm>
            <a:off x="3187982" y="1234053"/>
            <a:ext cx="639881" cy="639883"/>
          </a:xfrm>
          <a:prstGeom prst="rect">
            <a:avLst/>
          </a:prstGeom>
        </p:spPr>
      </p:pic>
      <p:pic>
        <p:nvPicPr>
          <p:cNvPr id="6" name="Image 4" descr="preencoded.png">    </p:cNvPr>
          <p:cNvPicPr>
            <a:picLocks noChangeAspect="1"/>
          </p:cNvPicPr>
          <p:nvPr/>
        </p:nvPicPr>
        <p:blipFill>
          <a:blip r:embed="rId5"/>
          <a:stretch>
            <a:fillRect/>
          </a:stretch>
        </p:blipFill>
        <p:spPr>
          <a:xfrm>
            <a:off x="1062662" y="1234053"/>
            <a:ext cx="639881" cy="639883"/>
          </a:xfrm>
          <a:prstGeom prst="rect">
            <a:avLst/>
          </a:prstGeom>
        </p:spPr>
      </p:pic>
      <p:sp>
        <p:nvSpPr>
          <p:cNvPr id="7" name="Text 0"/>
          <p:cNvSpPr/>
          <p:nvPr/>
        </p:nvSpPr>
        <p:spPr>
          <a:xfrm>
            <a:off x="365646" y="228522"/>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JavaScript 中的分支语句用于根据条件执行不同的代码块。以下是 JavaScript 中常用的分支语句：</a:t>
            </a:r>
            <a:endParaRPr lang="en-US" sz="1631" dirty="0"/>
          </a:p>
        </p:txBody>
      </p:sp>
      <p:sp>
        <p:nvSpPr>
          <p:cNvPr id="8" name="Text 1"/>
          <p:cNvSpPr/>
          <p:nvPr/>
        </p:nvSpPr>
        <p:spPr>
          <a:xfrm>
            <a:off x="365646" y="868407"/>
            <a:ext cx="8409873" cy="0"/>
          </a:xfrm>
          <a:prstGeom prst="rect">
            <a:avLst/>
          </a:prstGeom>
          <a:noFill/>
          <a:ln/>
        </p:spPr>
        <p:txBody>
          <a:bodyPr wrap="square" lIns="0" tIns="0" rIns="0" bIns="0" rtlCol="0" anchor="t"/>
          <a:lstStyle/>
          <a:p>
            <a:endParaRPr lang="en-US" dirty="0"/>
          </a:p>
        </p:txBody>
      </p:sp>
      <p:sp>
        <p:nvSpPr>
          <p:cNvPr id="9" name="Text 2"/>
          <p:cNvSpPr/>
          <p:nvPr/>
        </p:nvSpPr>
        <p:spPr>
          <a:xfrm>
            <a:off x="502765" y="1965353"/>
            <a:ext cx="1759674" cy="3016583"/>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if 语句：</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if 语句根据指定的条件执行不同的代码块。</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```javascript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if (条件)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如果条件为真，则执行这里的代码</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else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如果条件为假，则执行这里的代码</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10" name="Text 3"/>
          <p:cNvSpPr/>
          <p:nvPr/>
        </p:nvSpPr>
        <p:spPr>
          <a:xfrm>
            <a:off x="502765" y="5073343"/>
            <a:ext cx="1759674" cy="0"/>
          </a:xfrm>
          <a:prstGeom prst="rect">
            <a:avLst/>
          </a:prstGeom>
          <a:noFill/>
          <a:ln/>
        </p:spPr>
        <p:txBody>
          <a:bodyPr wrap="square" lIns="0" tIns="0" rIns="0" bIns="0" rtlCol="0" anchor="t"/>
          <a:lstStyle/>
          <a:p>
            <a:endParaRPr lang="en-US" dirty="0"/>
          </a:p>
        </p:txBody>
      </p:sp>
      <p:sp>
        <p:nvSpPr>
          <p:cNvPr id="11" name="Text 4"/>
          <p:cNvSpPr/>
          <p:nvPr/>
        </p:nvSpPr>
        <p:spPr>
          <a:xfrm>
            <a:off x="2628086" y="1965353"/>
            <a:ext cx="1759674" cy="4022108"/>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if...else if...else 语句：</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if...else if...else 语句用于根据多个条件执行不同的代码块。</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```javascript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if (条件1)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如果条件1为真，则执行这里的代码</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else if (条件2)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如果条件2为真，则执行这里的代码</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else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如果以上条件都不为真，则执行这里的代码</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12" name="Text 5"/>
          <p:cNvSpPr/>
          <p:nvPr/>
        </p:nvSpPr>
        <p:spPr>
          <a:xfrm>
            <a:off x="2628086" y="6078874"/>
            <a:ext cx="1759674" cy="0"/>
          </a:xfrm>
          <a:prstGeom prst="rect">
            <a:avLst/>
          </a:prstGeom>
          <a:noFill/>
          <a:ln/>
        </p:spPr>
        <p:txBody>
          <a:bodyPr wrap="square" lIns="0" tIns="0" rIns="0" bIns="0" rtlCol="0" anchor="t"/>
          <a:lstStyle/>
          <a:p>
            <a:endParaRPr lang="en-US" dirty="0"/>
          </a:p>
        </p:txBody>
      </p:sp>
      <p:sp>
        <p:nvSpPr>
          <p:cNvPr id="13" name="Text 6"/>
          <p:cNvSpPr/>
          <p:nvPr/>
        </p:nvSpPr>
        <p:spPr>
          <a:xfrm>
            <a:off x="4753406" y="1965353"/>
            <a:ext cx="1759674" cy="4776256"/>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switch 语句：</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switch 语句根据表达式的值选择执行不同的代码块。</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```javascript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switch (表达式)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case 值1:</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如果表达式的值与值1匹配，则执行这里的代码</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break;</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case 值2:</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如果表达式的值与值2匹配，则执行这里的代码</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break;</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default: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如果以上条件都不匹配，则执行这里的代码</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break;</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14" name="Text 7"/>
          <p:cNvSpPr/>
          <p:nvPr/>
        </p:nvSpPr>
        <p:spPr>
          <a:xfrm>
            <a:off x="4753406" y="6833011"/>
            <a:ext cx="1759674" cy="0"/>
          </a:xfrm>
          <a:prstGeom prst="rect">
            <a:avLst/>
          </a:prstGeom>
          <a:noFill/>
          <a:ln/>
        </p:spPr>
        <p:txBody>
          <a:bodyPr wrap="square" lIns="0" tIns="0" rIns="0" bIns="0" rtlCol="0" anchor="t"/>
          <a:lstStyle/>
          <a:p>
            <a:endParaRPr lang="en-US" dirty="0"/>
          </a:p>
        </p:txBody>
      </p:sp>
      <p:sp>
        <p:nvSpPr>
          <p:cNvPr id="15" name="Text 8"/>
          <p:cNvSpPr/>
          <p:nvPr/>
        </p:nvSpPr>
        <p:spPr>
          <a:xfrm>
            <a:off x="6878726" y="1965353"/>
            <a:ext cx="1759674" cy="1005525"/>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4. 三元运算符：</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三元运算符是一种简洁的条件语句，根据条件返回两个值中的一个。</a:t>
            </a:r>
            <a:endParaRPr lang="en-US" sz="1178" dirty="0"/>
          </a:p>
        </p:txBody>
      </p:sp>
      <p:sp>
        <p:nvSpPr>
          <p:cNvPr id="16" name="Text 9"/>
          <p:cNvSpPr/>
          <p:nvPr/>
        </p:nvSpPr>
        <p:spPr>
          <a:xfrm>
            <a:off x="6878726" y="3062282"/>
            <a:ext cx="1759674" cy="0"/>
          </a:xfrm>
          <a:prstGeom prst="rect">
            <a:avLst/>
          </a:prstGeom>
          <a:noFill/>
          <a:ln/>
        </p:spPr>
        <p:txBody>
          <a:bodyPr wrap="square" lIns="0" tIns="0" rIns="0" bIns="0" rtlCol="0" anchor="t"/>
          <a:lstStyle/>
          <a:p>
            <a:endParaRPr lang="en-US" dirty="0"/>
          </a:p>
        </p:txBody>
      </p:sp>
      <p:sp>
        <p:nvSpPr>
          <p:cNvPr id="17" name="Text 10"/>
          <p:cNvSpPr/>
          <p:nvPr/>
        </p:nvSpPr>
        <p:spPr>
          <a:xfrm>
            <a:off x="502765" y="7929957"/>
            <a:ext cx="1759674" cy="2011058"/>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```javascript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条件 ? 值1 : 值2;</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以上是 JavaScript 中常用的分支语句。通过这些语句，可以根据不同的条件选择性地执行不同的代码块，实现程序的控制流程。</a:t>
            </a:r>
            <a:endParaRPr lang="en-US" sz="1178" dirty="0"/>
          </a:p>
        </p:txBody>
      </p:sp>
      <p:sp>
        <p:nvSpPr>
          <p:cNvPr id="18" name="Text 11"/>
          <p:cNvSpPr/>
          <p:nvPr/>
        </p:nvSpPr>
        <p:spPr>
          <a:xfrm>
            <a:off x="502765" y="10032425"/>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1062662" y="7198665"/>
            <a:ext cx="639881" cy="639883"/>
          </a:xfrm>
          <a:prstGeom prst="rect">
            <a:avLst/>
          </a:prstGeom>
        </p:spPr>
      </p:pic>
      <p:pic>
        <p:nvPicPr>
          <p:cNvPr id="3" name="Image 1" descr="preencoded.png">    </p:cNvPr>
          <p:cNvPicPr>
            <a:picLocks noChangeAspect="1"/>
          </p:cNvPicPr>
          <p:nvPr/>
        </p:nvPicPr>
        <p:blipFill>
          <a:blip r:embed="rId2"/>
          <a:stretch>
            <a:fillRect/>
          </a:stretch>
        </p:blipFill>
        <p:spPr>
          <a:xfrm>
            <a:off x="7438622" y="1234053"/>
            <a:ext cx="639881" cy="639883"/>
          </a:xfrm>
          <a:prstGeom prst="rect">
            <a:avLst/>
          </a:prstGeom>
        </p:spPr>
      </p:pic>
      <p:pic>
        <p:nvPicPr>
          <p:cNvPr id="4" name="Image 2" descr="preencoded.png">    </p:cNvPr>
          <p:cNvPicPr>
            <a:picLocks noChangeAspect="1"/>
          </p:cNvPicPr>
          <p:nvPr/>
        </p:nvPicPr>
        <p:blipFill>
          <a:blip r:embed="rId3"/>
          <a:stretch>
            <a:fillRect/>
          </a:stretch>
        </p:blipFill>
        <p:spPr>
          <a:xfrm>
            <a:off x="5313302" y="1234053"/>
            <a:ext cx="639881" cy="639883"/>
          </a:xfrm>
          <a:prstGeom prst="rect">
            <a:avLst/>
          </a:prstGeom>
        </p:spPr>
      </p:pic>
      <p:pic>
        <p:nvPicPr>
          <p:cNvPr id="5" name="Image 3" descr="preencoded.png">    </p:cNvPr>
          <p:cNvPicPr>
            <a:picLocks noChangeAspect="1"/>
          </p:cNvPicPr>
          <p:nvPr/>
        </p:nvPicPr>
        <p:blipFill>
          <a:blip r:embed="rId4"/>
          <a:stretch>
            <a:fillRect/>
          </a:stretch>
        </p:blipFill>
        <p:spPr>
          <a:xfrm>
            <a:off x="3187982" y="1234053"/>
            <a:ext cx="639881" cy="639883"/>
          </a:xfrm>
          <a:prstGeom prst="rect">
            <a:avLst/>
          </a:prstGeom>
        </p:spPr>
      </p:pic>
      <p:pic>
        <p:nvPicPr>
          <p:cNvPr id="6" name="Image 4" descr="preencoded.png">    </p:cNvPr>
          <p:cNvPicPr>
            <a:picLocks noChangeAspect="1"/>
          </p:cNvPicPr>
          <p:nvPr/>
        </p:nvPicPr>
        <p:blipFill>
          <a:blip r:embed="rId5"/>
          <a:stretch>
            <a:fillRect/>
          </a:stretch>
        </p:blipFill>
        <p:spPr>
          <a:xfrm>
            <a:off x="1062662" y="1234053"/>
            <a:ext cx="639881" cy="639883"/>
          </a:xfrm>
          <a:prstGeom prst="rect">
            <a:avLst/>
          </a:prstGeom>
        </p:spPr>
      </p:pic>
      <p:sp>
        <p:nvSpPr>
          <p:cNvPr id="7"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JavaScript 中的分支语句用于根据条件执行不同的代码块。以下是 JavaScript 中常用的分支语句：</a:t>
            </a:r>
            <a:endParaRPr lang="en-US" sz="1631" dirty="0"/>
          </a:p>
        </p:txBody>
      </p:sp>
      <p:sp>
        <p:nvSpPr>
          <p:cNvPr id="8" name="Text 1"/>
          <p:cNvSpPr/>
          <p:nvPr/>
        </p:nvSpPr>
        <p:spPr>
          <a:xfrm>
            <a:off x="365646" y="868407"/>
            <a:ext cx="8409873" cy="0"/>
          </a:xfrm>
          <a:prstGeom prst="rect">
            <a:avLst/>
          </a:prstGeom>
          <a:noFill/>
          <a:ln/>
        </p:spPr>
        <p:txBody>
          <a:bodyPr wrap="square" lIns="0" tIns="0" rIns="0" bIns="0" rtlCol="0" anchor="t"/>
          <a:lstStyle/>
          <a:p>
            <a:endParaRPr lang="en-US" dirty="0"/>
          </a:p>
        </p:txBody>
      </p:sp>
      <p:sp>
        <p:nvSpPr>
          <p:cNvPr id="9" name="Text 2"/>
          <p:cNvSpPr/>
          <p:nvPr/>
        </p:nvSpPr>
        <p:spPr>
          <a:xfrm>
            <a:off x="502765" y="1965353"/>
            <a:ext cx="1759674" cy="3016583"/>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if 语句：</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if 语句根据指定的条件执行不同的代码块。</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```javascript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if (条件)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如果条件为真，则执行这里的代码</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else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如果条件为假，则执行这里的代码</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10" name="Text 3"/>
          <p:cNvSpPr/>
          <p:nvPr/>
        </p:nvSpPr>
        <p:spPr>
          <a:xfrm>
            <a:off x="502765" y="5073343"/>
            <a:ext cx="1759674" cy="0"/>
          </a:xfrm>
          <a:prstGeom prst="rect">
            <a:avLst/>
          </a:prstGeom>
          <a:noFill/>
          <a:ln/>
        </p:spPr>
        <p:txBody>
          <a:bodyPr wrap="square" lIns="0" tIns="0" rIns="0" bIns="0" rtlCol="0" anchor="t"/>
          <a:lstStyle/>
          <a:p>
            <a:endParaRPr lang="en-US" dirty="0"/>
          </a:p>
        </p:txBody>
      </p:sp>
      <p:sp>
        <p:nvSpPr>
          <p:cNvPr id="11" name="Text 4"/>
          <p:cNvSpPr/>
          <p:nvPr/>
        </p:nvSpPr>
        <p:spPr>
          <a:xfrm>
            <a:off x="2628086" y="1965353"/>
            <a:ext cx="1759674" cy="4022108"/>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if...else if...else 语句：</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if...else if...else 语句用于根据多个条件执行不同的代码块。</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```javascript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if (条件1)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如果条件1为真，则执行这里的代码</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else if (条件2)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如果条件2为真，则执行这里的代码</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else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如果以上条件都不为真，则执行这里的代码</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12" name="Text 5"/>
          <p:cNvSpPr/>
          <p:nvPr/>
        </p:nvSpPr>
        <p:spPr>
          <a:xfrm>
            <a:off x="2628086" y="6078874"/>
            <a:ext cx="1759674" cy="0"/>
          </a:xfrm>
          <a:prstGeom prst="rect">
            <a:avLst/>
          </a:prstGeom>
          <a:noFill/>
          <a:ln/>
        </p:spPr>
        <p:txBody>
          <a:bodyPr wrap="square" lIns="0" tIns="0" rIns="0" bIns="0" rtlCol="0" anchor="t"/>
          <a:lstStyle/>
          <a:p>
            <a:endParaRPr lang="en-US" dirty="0"/>
          </a:p>
        </p:txBody>
      </p:sp>
      <p:sp>
        <p:nvSpPr>
          <p:cNvPr id="13" name="Text 6"/>
          <p:cNvSpPr/>
          <p:nvPr/>
        </p:nvSpPr>
        <p:spPr>
          <a:xfrm>
            <a:off x="4753406" y="1965353"/>
            <a:ext cx="1759674" cy="4776256"/>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switch 语句：</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switch 语句根据表达式的值选择执行不同的代码块。</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```javascript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switch (表达式)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case 值1:</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如果表达式的值与值1匹配，则执行这里的代码</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break;</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case 值2:</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如果表达式的值与值2匹配，则执行这里的代码</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break;</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default: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如果以上条件都不匹配，则执行这里的代码</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break;</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14" name="Text 7"/>
          <p:cNvSpPr/>
          <p:nvPr/>
        </p:nvSpPr>
        <p:spPr>
          <a:xfrm>
            <a:off x="4753406" y="6833019"/>
            <a:ext cx="1759674" cy="0"/>
          </a:xfrm>
          <a:prstGeom prst="rect">
            <a:avLst/>
          </a:prstGeom>
          <a:noFill/>
          <a:ln/>
        </p:spPr>
        <p:txBody>
          <a:bodyPr wrap="square" lIns="0" tIns="0" rIns="0" bIns="0" rtlCol="0" anchor="t"/>
          <a:lstStyle/>
          <a:p>
            <a:endParaRPr lang="en-US" dirty="0"/>
          </a:p>
        </p:txBody>
      </p:sp>
      <p:sp>
        <p:nvSpPr>
          <p:cNvPr id="15" name="Text 8"/>
          <p:cNvSpPr/>
          <p:nvPr/>
        </p:nvSpPr>
        <p:spPr>
          <a:xfrm>
            <a:off x="6878726" y="1965353"/>
            <a:ext cx="1759674" cy="1005525"/>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4. 三元运算符：</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三元运算符是一种简洁的条件语句，根据条件返回两个值中的一个。</a:t>
            </a:r>
            <a:endParaRPr lang="en-US" sz="1178" dirty="0"/>
          </a:p>
        </p:txBody>
      </p:sp>
      <p:sp>
        <p:nvSpPr>
          <p:cNvPr id="16" name="Text 9"/>
          <p:cNvSpPr/>
          <p:nvPr/>
        </p:nvSpPr>
        <p:spPr>
          <a:xfrm>
            <a:off x="6878726" y="3062282"/>
            <a:ext cx="1759674" cy="0"/>
          </a:xfrm>
          <a:prstGeom prst="rect">
            <a:avLst/>
          </a:prstGeom>
          <a:noFill/>
          <a:ln/>
        </p:spPr>
        <p:txBody>
          <a:bodyPr wrap="square" lIns="0" tIns="0" rIns="0" bIns="0" rtlCol="0" anchor="t"/>
          <a:lstStyle/>
          <a:p>
            <a:endParaRPr lang="en-US" dirty="0"/>
          </a:p>
        </p:txBody>
      </p:sp>
      <p:sp>
        <p:nvSpPr>
          <p:cNvPr id="17" name="Text 10"/>
          <p:cNvSpPr/>
          <p:nvPr/>
        </p:nvSpPr>
        <p:spPr>
          <a:xfrm>
            <a:off x="502765" y="7929957"/>
            <a:ext cx="1759674" cy="2011058"/>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```javascript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条件 ? 值1 : 值2;</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以上是 JavaScript 中常用的分支语句。通过这些语句，可以根据不同的条件选择性地执行不同的代码块，实现程序的控制流程。</a:t>
            </a:r>
            <a:endParaRPr lang="en-US" sz="1178" dirty="0"/>
          </a:p>
        </p:txBody>
      </p:sp>
      <p:sp>
        <p:nvSpPr>
          <p:cNvPr id="18" name="Text 11"/>
          <p:cNvSpPr/>
          <p:nvPr/>
        </p:nvSpPr>
        <p:spPr>
          <a:xfrm>
            <a:off x="502765" y="10032425"/>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184426" y="1234057"/>
            <a:ext cx="2439763" cy="3816436"/>
          </a:xfrm>
          <a:prstGeom prst="rect">
            <a:avLst/>
          </a:prstGeom>
        </p:spPr>
      </p:pic>
      <p:pic>
        <p:nvPicPr>
          <p:cNvPr id="3" name="Image 1" descr="preencoded.png">    </p:cNvPr>
          <p:cNvPicPr>
            <a:picLocks noChangeAspect="1"/>
          </p:cNvPicPr>
          <p:nvPr/>
        </p:nvPicPr>
        <p:blipFill>
          <a:blip r:embed="rId2"/>
          <a:stretch>
            <a:fillRect/>
          </a:stretch>
        </p:blipFill>
        <p:spPr>
          <a:xfrm>
            <a:off x="3350664" y="1234057"/>
            <a:ext cx="2439763" cy="4067819"/>
          </a:xfrm>
          <a:prstGeom prst="rect">
            <a:avLst/>
          </a:prstGeom>
        </p:spPr>
      </p:pic>
      <p:pic>
        <p:nvPicPr>
          <p:cNvPr id="4" name="Image 2" descr="preencoded.png">    </p:cNvPr>
          <p:cNvPicPr>
            <a:picLocks noChangeAspect="1"/>
          </p:cNvPicPr>
          <p:nvPr/>
        </p:nvPicPr>
        <p:blipFill>
          <a:blip r:embed="rId3"/>
          <a:stretch>
            <a:fillRect/>
          </a:stretch>
        </p:blipFill>
        <p:spPr>
          <a:xfrm>
            <a:off x="516905" y="1234057"/>
            <a:ext cx="2439763" cy="3565054"/>
          </a:xfrm>
          <a:prstGeom prst="rect">
            <a:avLst/>
          </a:prstGeom>
        </p:spPr>
      </p:pic>
      <p:sp>
        <p:nvSpPr>
          <p:cNvPr id="5" name="Text 0"/>
          <p:cNvSpPr/>
          <p:nvPr/>
        </p:nvSpPr>
        <p:spPr>
          <a:xfrm>
            <a:off x="365646" y="228529"/>
            <a:ext cx="8409873" cy="594176"/>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在JavaScript中，可以使用单行注释、块注释和结束符来添加注释，以提供代码的说明和解释。以下是它们的详细介绍及规范：</a:t>
            </a:r>
            <a:endParaRPr lang="en-US" sz="1631" dirty="0"/>
          </a:p>
        </p:txBody>
      </p:sp>
      <p:sp>
        <p:nvSpPr>
          <p:cNvPr id="6"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7" name="Text 2"/>
          <p:cNvSpPr/>
          <p:nvPr/>
        </p:nvSpPr>
        <p:spPr>
          <a:xfrm>
            <a:off x="608317" y="1256910"/>
            <a:ext cx="2348350" cy="3519348"/>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1. 单行注释（Single-line Comment）：使用`//`符号来添加单行注释，注释从`//`后的文本开始，直到该行结束。</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这是一个单行注释</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var num = 10; // 这是给变量赋值的代码</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规范：单行注释通常用于对代码的某一行或某个特定语句进行解释，应保持简洁明了。注释应该与代码在同一行，或者在代码后面另起一行。</a:t>
            </a:r>
            <a:endParaRPr lang="en-US" sz="1178" dirty="0"/>
          </a:p>
        </p:txBody>
      </p:sp>
      <p:sp>
        <p:nvSpPr>
          <p:cNvPr id="8" name="Text 3"/>
          <p:cNvSpPr/>
          <p:nvPr/>
        </p:nvSpPr>
        <p:spPr>
          <a:xfrm>
            <a:off x="516905" y="4844818"/>
            <a:ext cx="2439763" cy="0"/>
          </a:xfrm>
          <a:prstGeom prst="rect">
            <a:avLst/>
          </a:prstGeom>
          <a:noFill/>
          <a:ln/>
        </p:spPr>
        <p:txBody>
          <a:bodyPr wrap="square" lIns="0" tIns="0" rIns="0" bIns="0" rtlCol="0" anchor="t"/>
          <a:lstStyle/>
          <a:p>
            <a:endParaRPr lang="en-US" dirty="0"/>
          </a:p>
        </p:txBody>
      </p:sp>
      <p:sp>
        <p:nvSpPr>
          <p:cNvPr id="9" name="Text 4"/>
          <p:cNvSpPr/>
          <p:nvPr/>
        </p:nvSpPr>
        <p:spPr>
          <a:xfrm>
            <a:off x="3442078" y="1256910"/>
            <a:ext cx="2348350" cy="4022112"/>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2. 块注释（Multi-line Comment）：使用`/*`和`*/`符号来添加块注释，注释位于这对符号之间，可以跨越多行。</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这是一个块注释</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可以跨越多行</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var num = 10; // 这是给变量赋值的代码</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规范：块注释通常用于对多行代码块进行解释或暂时注释掉一段代码。注释内容应保持简洁明了，避免注释代码本身。</a:t>
            </a:r>
            <a:endParaRPr lang="en-US" sz="1178" dirty="0"/>
          </a:p>
        </p:txBody>
      </p:sp>
      <p:sp>
        <p:nvSpPr>
          <p:cNvPr id="10" name="Text 5"/>
          <p:cNvSpPr/>
          <p:nvPr/>
        </p:nvSpPr>
        <p:spPr>
          <a:xfrm>
            <a:off x="3350664" y="5347581"/>
            <a:ext cx="2439763" cy="0"/>
          </a:xfrm>
          <a:prstGeom prst="rect">
            <a:avLst/>
          </a:prstGeom>
          <a:noFill/>
          <a:ln/>
        </p:spPr>
        <p:txBody>
          <a:bodyPr wrap="square" lIns="0" tIns="0" rIns="0" bIns="0" rtlCol="0" anchor="t"/>
          <a:lstStyle/>
          <a:p>
            <a:endParaRPr lang="en-US" dirty="0"/>
          </a:p>
        </p:txBody>
      </p:sp>
      <p:sp>
        <p:nvSpPr>
          <p:cNvPr id="11" name="Text 6"/>
          <p:cNvSpPr/>
          <p:nvPr/>
        </p:nvSpPr>
        <p:spPr>
          <a:xfrm>
            <a:off x="6275840" y="1256910"/>
            <a:ext cx="2348350" cy="3770731"/>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3. 结束符（Semicolon）：在JavaScript中，分号`';'`用作语句的结束符，表示一行代码的结束。在大多数情况下，分号是可选的，因为JavaScript会自动在语句的末尾添加分号。</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var num = 10;</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console.log(num);</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规范：建议在每个语句的末尾添加分号，以确保代码的可读性和一致性。这样可以防止一些潜在的错误和歧义，尤其是在使用压缩工具压缩代码时。</a:t>
            </a:r>
            <a:endParaRPr lang="en-US" sz="1178" dirty="0"/>
          </a:p>
        </p:txBody>
      </p:sp>
      <p:sp>
        <p:nvSpPr>
          <p:cNvPr id="12" name="Text 7"/>
          <p:cNvSpPr/>
          <p:nvPr/>
        </p:nvSpPr>
        <p:spPr>
          <a:xfrm>
            <a:off x="6184426" y="5096199"/>
            <a:ext cx="2439763" cy="0"/>
          </a:xfrm>
          <a:prstGeom prst="rect">
            <a:avLst/>
          </a:prstGeom>
          <a:noFill/>
          <a:ln/>
        </p:spPr>
        <p:txBody>
          <a:bodyPr wrap="square" lIns="0" tIns="0" rIns="0" bIns="0" rtlCol="0" anchor="t"/>
          <a:lstStyle/>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502765" y="3953552"/>
            <a:ext cx="1759674" cy="2559525"/>
          </a:xfrm>
          <a:prstGeom prst="rect">
            <a:avLst/>
          </a:prstGeom>
        </p:spPr>
      </p:pic>
      <p:pic>
        <p:nvPicPr>
          <p:cNvPr id="3" name="Image 1" descr="preencoded.png">    </p:cNvPr>
          <p:cNvPicPr>
            <a:picLocks noChangeAspect="1"/>
          </p:cNvPicPr>
          <p:nvPr/>
        </p:nvPicPr>
        <p:blipFill>
          <a:blip r:embed="rId2"/>
          <a:stretch>
            <a:fillRect/>
          </a:stretch>
        </p:blipFill>
        <p:spPr>
          <a:xfrm>
            <a:off x="6878726" y="1234053"/>
            <a:ext cx="1759674" cy="2056762"/>
          </a:xfrm>
          <a:prstGeom prst="rect">
            <a:avLst/>
          </a:prstGeom>
        </p:spPr>
      </p:pic>
      <p:pic>
        <p:nvPicPr>
          <p:cNvPr id="4" name="Image 2" descr="preencoded.png">    </p:cNvPr>
          <p:cNvPicPr>
            <a:picLocks noChangeAspect="1"/>
          </p:cNvPicPr>
          <p:nvPr/>
        </p:nvPicPr>
        <p:blipFill>
          <a:blip r:embed="rId3"/>
          <a:stretch>
            <a:fillRect/>
          </a:stretch>
        </p:blipFill>
        <p:spPr>
          <a:xfrm>
            <a:off x="4753406" y="1234053"/>
            <a:ext cx="1759674" cy="2056762"/>
          </a:xfrm>
          <a:prstGeom prst="rect">
            <a:avLst/>
          </a:prstGeom>
        </p:spPr>
      </p:pic>
      <p:pic>
        <p:nvPicPr>
          <p:cNvPr id="5" name="Image 3" descr="preencoded.png">    </p:cNvPr>
          <p:cNvPicPr>
            <a:picLocks noChangeAspect="1"/>
          </p:cNvPicPr>
          <p:nvPr/>
        </p:nvPicPr>
        <p:blipFill>
          <a:blip r:embed="rId4"/>
          <a:stretch>
            <a:fillRect/>
          </a:stretch>
        </p:blipFill>
        <p:spPr>
          <a:xfrm>
            <a:off x="2628086" y="1234053"/>
            <a:ext cx="1759674" cy="1553999"/>
          </a:xfrm>
          <a:prstGeom prst="rect">
            <a:avLst/>
          </a:prstGeom>
        </p:spPr>
      </p:pic>
      <p:pic>
        <p:nvPicPr>
          <p:cNvPr id="6" name="Image 4" descr="preencoded.png">    </p:cNvPr>
          <p:cNvPicPr>
            <a:picLocks noChangeAspect="1"/>
          </p:cNvPicPr>
          <p:nvPr/>
        </p:nvPicPr>
        <p:blipFill>
          <a:blip r:embed="rId5"/>
          <a:stretch>
            <a:fillRect/>
          </a:stretch>
        </p:blipFill>
        <p:spPr>
          <a:xfrm>
            <a:off x="502765" y="1234053"/>
            <a:ext cx="1759674" cy="2308147"/>
          </a:xfrm>
          <a:prstGeom prst="rect">
            <a:avLst/>
          </a:prstGeom>
        </p:spPr>
      </p:pic>
      <p:sp>
        <p:nvSpPr>
          <p:cNvPr id="7"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 JavaScript 中，可以使用开发者工具（如浏览器的开发者工具）来进行代码的调试和设置断点。以下是一般的步骤：</a:t>
            </a:r>
            <a:endParaRPr lang="en-US" sz="1631" dirty="0"/>
          </a:p>
        </p:txBody>
      </p:sp>
      <p:sp>
        <p:nvSpPr>
          <p:cNvPr id="8" name="Text 1"/>
          <p:cNvSpPr/>
          <p:nvPr/>
        </p:nvSpPr>
        <p:spPr>
          <a:xfrm>
            <a:off x="365646" y="868415"/>
            <a:ext cx="8409873" cy="0"/>
          </a:xfrm>
          <a:prstGeom prst="rect">
            <a:avLst/>
          </a:prstGeom>
          <a:noFill/>
          <a:ln/>
        </p:spPr>
        <p:txBody>
          <a:bodyPr wrap="square" lIns="0" tIns="0" rIns="0" bIns="0" rtlCol="0" anchor="t"/>
          <a:lstStyle/>
          <a:p>
            <a:endParaRPr lang="en-US" dirty="0"/>
          </a:p>
        </p:txBody>
      </p:sp>
      <p:sp>
        <p:nvSpPr>
          <p:cNvPr id="9" name="Text 2"/>
          <p:cNvSpPr/>
          <p:nvPr/>
        </p:nvSpPr>
        <p:spPr>
          <a:xfrm>
            <a:off x="594176" y="1256907"/>
            <a:ext cx="1668264" cy="2262436"/>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1. 打开开发者工具：</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大多数现代浏览器（如Chrome、Firefox、Safari）都提供了开发者工具，可以通过按 F12 键或右键点击网页并选择"检查"或"审查元素"等选项来打开开发者工具。</a:t>
            </a:r>
            <a:endParaRPr lang="en-US" sz="1178" dirty="0"/>
          </a:p>
        </p:txBody>
      </p:sp>
      <p:sp>
        <p:nvSpPr>
          <p:cNvPr id="10" name="Text 3"/>
          <p:cNvSpPr/>
          <p:nvPr/>
        </p:nvSpPr>
        <p:spPr>
          <a:xfrm>
            <a:off x="502765" y="3587906"/>
            <a:ext cx="1759674" cy="0"/>
          </a:xfrm>
          <a:prstGeom prst="rect">
            <a:avLst/>
          </a:prstGeom>
          <a:noFill/>
          <a:ln/>
        </p:spPr>
        <p:txBody>
          <a:bodyPr wrap="square" lIns="0" tIns="0" rIns="0" bIns="0" rtlCol="0" anchor="t"/>
          <a:lstStyle/>
          <a:p>
            <a:endParaRPr lang="en-US" dirty="0"/>
          </a:p>
        </p:txBody>
      </p:sp>
      <p:sp>
        <p:nvSpPr>
          <p:cNvPr id="11" name="Text 4"/>
          <p:cNvSpPr/>
          <p:nvPr/>
        </p:nvSpPr>
        <p:spPr>
          <a:xfrm>
            <a:off x="2719498" y="1256907"/>
            <a:ext cx="1668262" cy="1508295"/>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2. 切换到调试选项卡：</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在开发者工具中，通常有一个调试（Debug）选项卡或面板，可以在其中进行代码调试。</a:t>
            </a:r>
            <a:endParaRPr lang="en-US" sz="1178" dirty="0"/>
          </a:p>
        </p:txBody>
      </p:sp>
      <p:sp>
        <p:nvSpPr>
          <p:cNvPr id="12" name="Text 5"/>
          <p:cNvSpPr/>
          <p:nvPr/>
        </p:nvSpPr>
        <p:spPr>
          <a:xfrm>
            <a:off x="2628086" y="2833760"/>
            <a:ext cx="1759674" cy="0"/>
          </a:xfrm>
          <a:prstGeom prst="rect">
            <a:avLst/>
          </a:prstGeom>
          <a:noFill/>
          <a:ln/>
        </p:spPr>
        <p:txBody>
          <a:bodyPr wrap="square" lIns="0" tIns="0" rIns="0" bIns="0" rtlCol="0" anchor="t"/>
          <a:lstStyle/>
          <a:p>
            <a:endParaRPr lang="en-US" dirty="0"/>
          </a:p>
        </p:txBody>
      </p:sp>
      <p:sp>
        <p:nvSpPr>
          <p:cNvPr id="13" name="Text 6"/>
          <p:cNvSpPr/>
          <p:nvPr/>
        </p:nvSpPr>
        <p:spPr>
          <a:xfrm>
            <a:off x="4844818" y="1256907"/>
            <a:ext cx="1668262" cy="2011058"/>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3. 找到要设置断点的行：</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在调试面板中，找到您希望设置断点的行。您可以通过点击行号旁边的空白处来设置断点，通常会出现一个红色圆点或类似的标记。</a:t>
            </a:r>
            <a:endParaRPr lang="en-US" sz="1178" dirty="0"/>
          </a:p>
        </p:txBody>
      </p:sp>
      <p:sp>
        <p:nvSpPr>
          <p:cNvPr id="14" name="Text 7"/>
          <p:cNvSpPr/>
          <p:nvPr/>
        </p:nvSpPr>
        <p:spPr>
          <a:xfrm>
            <a:off x="4753406" y="3336529"/>
            <a:ext cx="1759674" cy="0"/>
          </a:xfrm>
          <a:prstGeom prst="rect">
            <a:avLst/>
          </a:prstGeom>
          <a:noFill/>
          <a:ln/>
        </p:spPr>
        <p:txBody>
          <a:bodyPr wrap="square" lIns="0" tIns="0" rIns="0" bIns="0" rtlCol="0" anchor="t"/>
          <a:lstStyle/>
          <a:p>
            <a:endParaRPr lang="en-US" dirty="0"/>
          </a:p>
        </p:txBody>
      </p:sp>
      <p:sp>
        <p:nvSpPr>
          <p:cNvPr id="15" name="Text 8"/>
          <p:cNvSpPr/>
          <p:nvPr/>
        </p:nvSpPr>
        <p:spPr>
          <a:xfrm>
            <a:off x="6970138" y="1256907"/>
            <a:ext cx="1668262" cy="2011058"/>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4. 执行代码并停在断点处：</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在设置了断点的行之前，执行代码（如刷新页面、触发事件等）。当代码执行到设置的断点处时，会自动暂停执行。</a:t>
            </a:r>
            <a:endParaRPr lang="en-US" sz="1178" dirty="0"/>
          </a:p>
        </p:txBody>
      </p:sp>
      <p:sp>
        <p:nvSpPr>
          <p:cNvPr id="16" name="Text 9"/>
          <p:cNvSpPr/>
          <p:nvPr/>
        </p:nvSpPr>
        <p:spPr>
          <a:xfrm>
            <a:off x="6878726" y="3336529"/>
            <a:ext cx="1759674" cy="0"/>
          </a:xfrm>
          <a:prstGeom prst="rect">
            <a:avLst/>
          </a:prstGeom>
          <a:noFill/>
          <a:ln/>
        </p:spPr>
        <p:txBody>
          <a:bodyPr wrap="square" lIns="0" tIns="0" rIns="0" bIns="0" rtlCol="0" anchor="t"/>
          <a:lstStyle/>
          <a:p>
            <a:endParaRPr lang="en-US" dirty="0"/>
          </a:p>
        </p:txBody>
      </p:sp>
      <p:sp>
        <p:nvSpPr>
          <p:cNvPr id="17" name="Text 10"/>
          <p:cNvSpPr/>
          <p:nvPr/>
        </p:nvSpPr>
        <p:spPr>
          <a:xfrm>
            <a:off x="594176" y="3976406"/>
            <a:ext cx="1668264" cy="2513820"/>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5. 调试代码：</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在断点停留的位置，您可以查看变量的值、执行表达式、单步执行代码等。常见的调试工具提供了诸如"继续"、"单步执行"、"逐出函数"等选项，可以帮助您逐行查看代码的执行过程。</a:t>
            </a:r>
            <a:endParaRPr lang="en-US" sz="1178" dirty="0"/>
          </a:p>
        </p:txBody>
      </p:sp>
      <p:sp>
        <p:nvSpPr>
          <p:cNvPr id="18" name="Text 11"/>
          <p:cNvSpPr/>
          <p:nvPr/>
        </p:nvSpPr>
        <p:spPr>
          <a:xfrm>
            <a:off x="502765" y="6558781"/>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1165" cy="5141905"/>
          </a:xfrm>
          <a:prstGeom prst="rect">
            <a:avLst/>
          </a:prstGeom>
        </p:spPr>
      </p:pic>
      <p:sp>
        <p:nvSpPr>
          <p:cNvPr id="3"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以下是一个判断用户输入的年份是否为闰年的案例：</a:t>
            </a:r>
            <a:endParaRPr lang="en-US" sz="1631" dirty="0"/>
          </a:p>
        </p:txBody>
      </p:sp>
      <p:sp>
        <p:nvSpPr>
          <p:cNvPr id="4"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5" name="Text 2"/>
          <p:cNvSpPr/>
          <p:nvPr/>
        </p:nvSpPr>
        <p:spPr>
          <a:xfrm>
            <a:off x="365646" y="845561"/>
            <a:ext cx="8409873" cy="754147"/>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获取用户输入的年份</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let year = prompt("请输入一个年份：");</a:t>
            </a:r>
            <a:endParaRPr lang="en-US" sz="1178" dirty="0"/>
          </a:p>
        </p:txBody>
      </p:sp>
      <p:sp>
        <p:nvSpPr>
          <p:cNvPr id="6" name="Text 3"/>
          <p:cNvSpPr/>
          <p:nvPr/>
        </p:nvSpPr>
        <p:spPr>
          <a:xfrm>
            <a:off x="365646" y="1599707"/>
            <a:ext cx="8409873" cy="0"/>
          </a:xfrm>
          <a:prstGeom prst="rect">
            <a:avLst/>
          </a:prstGeom>
          <a:noFill/>
          <a:ln/>
        </p:spPr>
        <p:txBody>
          <a:bodyPr wrap="square" lIns="0" tIns="0" rIns="0" bIns="0" rtlCol="0" anchor="t"/>
          <a:lstStyle/>
          <a:p>
            <a:endParaRPr lang="en-US" dirty="0"/>
          </a:p>
        </p:txBody>
      </p:sp>
      <p:sp>
        <p:nvSpPr>
          <p:cNvPr id="7" name="Text 4"/>
          <p:cNvSpPr/>
          <p:nvPr/>
        </p:nvSpPr>
        <p:spPr>
          <a:xfrm>
            <a:off x="365646" y="1828238"/>
            <a:ext cx="8409873" cy="1508295"/>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判断是否为合法的年份</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if (isNaN(year)) {</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console.log("请输入一个有效的年份！");</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else {</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 转换为整数类型</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year = parseInt(year);</a:t>
            </a:r>
            <a:endParaRPr lang="en-US" sz="1178" dirty="0"/>
          </a:p>
        </p:txBody>
      </p:sp>
      <p:sp>
        <p:nvSpPr>
          <p:cNvPr id="8" name="Text 5"/>
          <p:cNvSpPr/>
          <p:nvPr/>
        </p:nvSpPr>
        <p:spPr>
          <a:xfrm>
            <a:off x="365646" y="3336529"/>
            <a:ext cx="8409873" cy="0"/>
          </a:xfrm>
          <a:prstGeom prst="rect">
            <a:avLst/>
          </a:prstGeom>
          <a:noFill/>
          <a:ln/>
        </p:spPr>
        <p:txBody>
          <a:bodyPr wrap="square" lIns="0" tIns="0" rIns="0" bIns="0" rtlCol="0" anchor="t"/>
          <a:lstStyle/>
          <a:p>
            <a:endParaRPr lang="en-US" dirty="0"/>
          </a:p>
        </p:txBody>
      </p:sp>
      <p:sp>
        <p:nvSpPr>
          <p:cNvPr id="9" name="Text 6"/>
          <p:cNvSpPr/>
          <p:nvPr/>
        </p:nvSpPr>
        <p:spPr>
          <a:xfrm>
            <a:off x="365646" y="3565060"/>
            <a:ext cx="8409873" cy="2011051"/>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 判断是否为闰年</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if ((year % 4 === 0 &amp;&amp; year % 100 !== 0) || year % 400 === 0) {</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console.log(year + "年是闰年。");</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 else {</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console.log(year + "年不是闰年。");</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a:t>
            </a:r>
            <a:endParaRPr lang="en-US" sz="1178" dirty="0"/>
          </a:p>
        </p:txBody>
      </p:sp>
      <p:sp>
        <p:nvSpPr>
          <p:cNvPr id="10" name="Text 7"/>
          <p:cNvSpPr/>
          <p:nvPr/>
        </p:nvSpPr>
        <p:spPr>
          <a:xfrm>
            <a:off x="365646" y="5576113"/>
            <a:ext cx="8409873" cy="0"/>
          </a:xfrm>
          <a:prstGeom prst="rect">
            <a:avLst/>
          </a:prstGeom>
          <a:noFill/>
          <a:ln/>
        </p:spPr>
        <p:txBody>
          <a:bodyPr wrap="square" lIns="0" tIns="0" rIns="0" bIns="0" rtlCol="0" anchor="t"/>
          <a:lstStyle/>
          <a:p>
            <a:endParaRPr lang="en-US" dirty="0"/>
          </a:p>
        </p:txBody>
      </p:sp>
      <p:sp>
        <p:nvSpPr>
          <p:cNvPr id="11" name="Text 8"/>
          <p:cNvSpPr/>
          <p:nvPr/>
        </p:nvSpPr>
        <p:spPr>
          <a:xfrm>
            <a:off x="365646" y="5804635"/>
            <a:ext cx="8409873" cy="754154"/>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在上述案例中，首先通过 `prompt()` 函数获取用户输入的年份，并进行合法性检查。如果输入的不是一个有效的年份（如字母、特殊字符等），则提示用户输入一个有效的年份。如果输入的是一个有效的年份，则将其转换为整数类型，并使用条件语句判断该年份是否为闰年。根据闰年的规则（能被 4 整除但不能被 100 整除，或者能被 400 整除），输出对应的判断结果。</a:t>
            </a:r>
            <a:endParaRPr lang="en-US" sz="1178" dirty="0"/>
          </a:p>
        </p:txBody>
      </p:sp>
      <p:sp>
        <p:nvSpPr>
          <p:cNvPr id="12" name="Text 9"/>
          <p:cNvSpPr/>
          <p:nvPr/>
        </p:nvSpPr>
        <p:spPr>
          <a:xfrm>
            <a:off x="365646" y="6558789"/>
            <a:ext cx="8409873" cy="0"/>
          </a:xfrm>
          <a:prstGeom prst="rect">
            <a:avLst/>
          </a:prstGeom>
          <a:noFill/>
          <a:ln/>
        </p:spPr>
        <p:txBody>
          <a:bodyPr wrap="square" lIns="0" tIns="0" rIns="0" bIns="0" rtlCol="0" anchor="t"/>
          <a:lstStyle/>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878726" y="1234061"/>
            <a:ext cx="1759674" cy="2559532"/>
          </a:xfrm>
          <a:prstGeom prst="rect">
            <a:avLst/>
          </a:prstGeom>
        </p:spPr>
      </p:pic>
      <p:pic>
        <p:nvPicPr>
          <p:cNvPr id="3" name="Image 1" descr="preencoded.png">    </p:cNvPr>
          <p:cNvPicPr>
            <a:picLocks noChangeAspect="1"/>
          </p:cNvPicPr>
          <p:nvPr/>
        </p:nvPicPr>
        <p:blipFill>
          <a:blip r:embed="rId2"/>
          <a:stretch>
            <a:fillRect/>
          </a:stretch>
        </p:blipFill>
        <p:spPr>
          <a:xfrm>
            <a:off x="4753406" y="1234061"/>
            <a:ext cx="1759674" cy="3062287"/>
          </a:xfrm>
          <a:prstGeom prst="rect">
            <a:avLst/>
          </a:prstGeom>
        </p:spPr>
      </p:pic>
      <p:pic>
        <p:nvPicPr>
          <p:cNvPr id="4" name="Image 2" descr="preencoded.png">    </p:cNvPr>
          <p:cNvPicPr>
            <a:picLocks noChangeAspect="1"/>
          </p:cNvPicPr>
          <p:nvPr/>
        </p:nvPicPr>
        <p:blipFill>
          <a:blip r:embed="rId3"/>
          <a:stretch>
            <a:fillRect/>
          </a:stretch>
        </p:blipFill>
        <p:spPr>
          <a:xfrm>
            <a:off x="2628086" y="1234061"/>
            <a:ext cx="1759674" cy="3565057"/>
          </a:xfrm>
          <a:prstGeom prst="rect">
            <a:avLst/>
          </a:prstGeom>
        </p:spPr>
      </p:pic>
      <p:pic>
        <p:nvPicPr>
          <p:cNvPr id="5" name="Image 3" descr="preencoded.png">    </p:cNvPr>
          <p:cNvPicPr>
            <a:picLocks noChangeAspect="1"/>
          </p:cNvPicPr>
          <p:nvPr/>
        </p:nvPicPr>
        <p:blipFill>
          <a:blip r:embed="rId4"/>
          <a:stretch>
            <a:fillRect/>
          </a:stretch>
        </p:blipFill>
        <p:spPr>
          <a:xfrm>
            <a:off x="502765" y="1234061"/>
            <a:ext cx="1759674" cy="3565057"/>
          </a:xfrm>
          <a:prstGeom prst="rect">
            <a:avLst/>
          </a:prstGeom>
        </p:spPr>
      </p:pic>
      <p:sp>
        <p:nvSpPr>
          <p:cNvPr id="6"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在代码调试过程中，常用的三种调试方法是单步跳过、单步执行和跳出。下面对这三种方法进行介绍：</a:t>
            </a:r>
            <a:endParaRPr lang="en-US" sz="1631" dirty="0"/>
          </a:p>
        </p:txBody>
      </p:sp>
      <p:sp>
        <p:nvSpPr>
          <p:cNvPr id="7" name="Text 1"/>
          <p:cNvSpPr/>
          <p:nvPr/>
        </p:nvSpPr>
        <p:spPr>
          <a:xfrm>
            <a:off x="365646" y="868407"/>
            <a:ext cx="8409873" cy="0"/>
          </a:xfrm>
          <a:prstGeom prst="rect">
            <a:avLst/>
          </a:prstGeom>
          <a:noFill/>
          <a:ln/>
        </p:spPr>
        <p:txBody>
          <a:bodyPr wrap="square" lIns="0" tIns="0" rIns="0" bIns="0" rtlCol="0" anchor="t"/>
          <a:lstStyle/>
          <a:p>
            <a:endParaRPr lang="en-US" dirty="0"/>
          </a:p>
        </p:txBody>
      </p:sp>
      <p:sp>
        <p:nvSpPr>
          <p:cNvPr id="8" name="Text 2"/>
          <p:cNvSpPr/>
          <p:nvPr/>
        </p:nvSpPr>
        <p:spPr>
          <a:xfrm>
            <a:off x="594176" y="1256915"/>
            <a:ext cx="1668264" cy="3519346"/>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1. 单步跳过（Step Over）：</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单步跳过是指在调试过程中逐行执行代码，但在函数调用时不进入函数内部，直接执行下一行代码。</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当遇到函数调用语句时，单步跳过会执行该函数，并直接跳到函数调用后的下一行代码。</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适用于想要快速执行代码并跳过函数内部的情况。</a:t>
            </a:r>
            <a:endParaRPr lang="en-US" sz="1178" dirty="0"/>
          </a:p>
        </p:txBody>
      </p:sp>
      <p:sp>
        <p:nvSpPr>
          <p:cNvPr id="9" name="Text 3"/>
          <p:cNvSpPr/>
          <p:nvPr/>
        </p:nvSpPr>
        <p:spPr>
          <a:xfrm>
            <a:off x="502765" y="4844829"/>
            <a:ext cx="1759674" cy="0"/>
          </a:xfrm>
          <a:prstGeom prst="rect">
            <a:avLst/>
          </a:prstGeom>
          <a:noFill/>
          <a:ln/>
        </p:spPr>
        <p:txBody>
          <a:bodyPr wrap="square" lIns="0" tIns="0" rIns="0" bIns="0" rtlCol="0" anchor="t"/>
          <a:lstStyle/>
          <a:p>
            <a:endParaRPr lang="en-US" dirty="0"/>
          </a:p>
        </p:txBody>
      </p:sp>
      <p:sp>
        <p:nvSpPr>
          <p:cNvPr id="10" name="Text 4"/>
          <p:cNvSpPr/>
          <p:nvPr/>
        </p:nvSpPr>
        <p:spPr>
          <a:xfrm>
            <a:off x="2719498" y="1256915"/>
            <a:ext cx="1668262" cy="3519346"/>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2. 单步执行（Step Into）：</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单步执行是指在调试过程中逐行执行代码，并在函数调用语句时进入函数内部执行。</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当遇到函数调用语句时，单步执行会进入该函数，并从函数内部的第一行代码开始逐行执行。</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适用于想要逐步跟踪函数内部执行过程的情况。</a:t>
            </a:r>
            <a:endParaRPr lang="en-US" sz="1178" dirty="0"/>
          </a:p>
        </p:txBody>
      </p:sp>
      <p:sp>
        <p:nvSpPr>
          <p:cNvPr id="11" name="Text 5"/>
          <p:cNvSpPr/>
          <p:nvPr/>
        </p:nvSpPr>
        <p:spPr>
          <a:xfrm>
            <a:off x="2628086" y="4844829"/>
            <a:ext cx="1759674" cy="0"/>
          </a:xfrm>
          <a:prstGeom prst="rect">
            <a:avLst/>
          </a:prstGeom>
          <a:noFill/>
          <a:ln/>
        </p:spPr>
        <p:txBody>
          <a:bodyPr wrap="square" lIns="0" tIns="0" rIns="0" bIns="0" rtlCol="0" anchor="t"/>
          <a:lstStyle/>
          <a:p>
            <a:endParaRPr lang="en-US" dirty="0"/>
          </a:p>
        </p:txBody>
      </p:sp>
      <p:sp>
        <p:nvSpPr>
          <p:cNvPr id="12" name="Text 6"/>
          <p:cNvSpPr/>
          <p:nvPr/>
        </p:nvSpPr>
        <p:spPr>
          <a:xfrm>
            <a:off x="4844818" y="1256915"/>
            <a:ext cx="1668262" cy="3016590"/>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3. 跳出（Step Out）：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跳出是指在函数内部执行时，直接跳出当前函数，回到调用该函数的位置继续执行代码。</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当在函数内部进行调试时，如果希望快速跳出当前函数，可以使用跳出操作。</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适用于想要快速回到函数调用处继续执行代码的情况。</a:t>
            </a:r>
            <a:endParaRPr lang="en-US" sz="1178" dirty="0"/>
          </a:p>
        </p:txBody>
      </p:sp>
      <p:sp>
        <p:nvSpPr>
          <p:cNvPr id="13" name="Text 7"/>
          <p:cNvSpPr/>
          <p:nvPr/>
        </p:nvSpPr>
        <p:spPr>
          <a:xfrm>
            <a:off x="4753406" y="4342060"/>
            <a:ext cx="1759674" cy="0"/>
          </a:xfrm>
          <a:prstGeom prst="rect">
            <a:avLst/>
          </a:prstGeom>
          <a:noFill/>
          <a:ln/>
        </p:spPr>
        <p:txBody>
          <a:bodyPr wrap="square" lIns="0" tIns="0" rIns="0" bIns="0" rtlCol="0" anchor="t"/>
          <a:lstStyle/>
          <a:p>
            <a:endParaRPr lang="en-US" dirty="0"/>
          </a:p>
        </p:txBody>
      </p:sp>
      <p:sp>
        <p:nvSpPr>
          <p:cNvPr id="14" name="Text 8"/>
          <p:cNvSpPr/>
          <p:nvPr/>
        </p:nvSpPr>
        <p:spPr>
          <a:xfrm>
            <a:off x="6970138" y="1256915"/>
            <a:ext cx="1668262" cy="2513820"/>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在大多数的调试工具中，这些调试方法通常都有相应的快捷键或按钮，可以方便地进行操作。具体的快捷键和操作方式可能因不同的开发者工具而有所不同。建议查阅相关工具的文档或使用说明以获取详细的操作指导。</a:t>
            </a:r>
            <a:endParaRPr lang="en-US" sz="1178" dirty="0"/>
          </a:p>
        </p:txBody>
      </p:sp>
      <p:sp>
        <p:nvSpPr>
          <p:cNvPr id="15" name="Text 9"/>
          <p:cNvSpPr/>
          <p:nvPr/>
        </p:nvSpPr>
        <p:spPr>
          <a:xfrm>
            <a:off x="6878726" y="3839290"/>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1165" cy="5141905"/>
          </a:xfrm>
          <a:prstGeom prst="rect">
            <a:avLst/>
          </a:prstGeom>
        </p:spPr>
      </p:pic>
      <p:sp>
        <p:nvSpPr>
          <p:cNvPr id="3" name="Text 0"/>
          <p:cNvSpPr/>
          <p:nvPr/>
        </p:nvSpPr>
        <p:spPr>
          <a:xfrm>
            <a:off x="365646" y="228530"/>
            <a:ext cx="8409873" cy="594176"/>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在JavaScript中，有几种常见的输入和输出语句，用于与用户交互和显示结果。下面是它们的介绍：</a:t>
            </a:r>
            <a:endParaRPr lang="en-US" sz="1631" dirty="0"/>
          </a:p>
        </p:txBody>
      </p:sp>
      <p:sp>
        <p:nvSpPr>
          <p:cNvPr id="4"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5" name="Text 2"/>
          <p:cNvSpPr/>
          <p:nvPr/>
        </p:nvSpPr>
        <p:spPr>
          <a:xfrm>
            <a:off x="365646" y="1142646"/>
            <a:ext cx="8409873" cy="1759674"/>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输入语句：</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1. `prompt()`：用于从用户获取输入。它会弹出一个对话框，显示一条消息并等待用户输入。用户输入的值将作为字符串返回给变量。</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var name = prompt("Please enter your name:");</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console.log("Hello, " + name);</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a:t>
            </a:r>
            <a:endParaRPr lang="en-US" sz="1178" dirty="0"/>
          </a:p>
        </p:txBody>
      </p:sp>
      <p:sp>
        <p:nvSpPr>
          <p:cNvPr id="6" name="Text 3"/>
          <p:cNvSpPr/>
          <p:nvPr/>
        </p:nvSpPr>
        <p:spPr>
          <a:xfrm>
            <a:off x="365646" y="2902321"/>
            <a:ext cx="8409873" cy="0"/>
          </a:xfrm>
          <a:prstGeom prst="rect">
            <a:avLst/>
          </a:prstGeom>
          <a:noFill/>
          <a:ln/>
        </p:spPr>
        <p:txBody>
          <a:bodyPr wrap="square" lIns="0" tIns="0" rIns="0" bIns="0" rtlCol="0" anchor="t"/>
          <a:lstStyle/>
          <a:p>
            <a:endParaRPr lang="en-US" dirty="0"/>
          </a:p>
        </p:txBody>
      </p:sp>
      <p:sp>
        <p:nvSpPr>
          <p:cNvPr id="7" name="Text 4"/>
          <p:cNvSpPr/>
          <p:nvPr/>
        </p:nvSpPr>
        <p:spPr>
          <a:xfrm>
            <a:off x="365646" y="3130849"/>
            <a:ext cx="8409873" cy="1256910"/>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输出语句：</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1. `console.log()`：用于在浏览器的控制台输出信息。它可以接受一个或多个参数，并将它们作为消息打印到控制台。</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console.log("Hello, world!");</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a:t>
            </a:r>
            <a:endParaRPr lang="en-US" sz="1178" dirty="0"/>
          </a:p>
        </p:txBody>
      </p:sp>
      <p:sp>
        <p:nvSpPr>
          <p:cNvPr id="8" name="Text 5"/>
          <p:cNvSpPr/>
          <p:nvPr/>
        </p:nvSpPr>
        <p:spPr>
          <a:xfrm>
            <a:off x="365646" y="4387759"/>
            <a:ext cx="8409873" cy="0"/>
          </a:xfrm>
          <a:prstGeom prst="rect">
            <a:avLst/>
          </a:prstGeom>
          <a:noFill/>
          <a:ln/>
        </p:spPr>
        <p:txBody>
          <a:bodyPr wrap="square" lIns="0" tIns="0" rIns="0" bIns="0" rtlCol="0" anchor="t"/>
          <a:lstStyle/>
          <a:p>
            <a:endParaRPr lang="en-US" dirty="0"/>
          </a:p>
        </p:txBody>
      </p:sp>
      <p:sp>
        <p:nvSpPr>
          <p:cNvPr id="9" name="Text 6"/>
          <p:cNvSpPr/>
          <p:nvPr/>
        </p:nvSpPr>
        <p:spPr>
          <a:xfrm>
            <a:off x="365646" y="4616289"/>
            <a:ext cx="8409873" cy="1005527"/>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2. `alert()`：用于在浏览器中弹出一个警告框，显示一条消息给用户。</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alert("This is an alert!");</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a:t>
            </a:r>
            <a:endParaRPr lang="en-US" sz="1178" dirty="0"/>
          </a:p>
        </p:txBody>
      </p:sp>
      <p:sp>
        <p:nvSpPr>
          <p:cNvPr id="10" name="Text 7"/>
          <p:cNvSpPr/>
          <p:nvPr/>
        </p:nvSpPr>
        <p:spPr>
          <a:xfrm>
            <a:off x="365646" y="5621815"/>
            <a:ext cx="8409873" cy="0"/>
          </a:xfrm>
          <a:prstGeom prst="rect">
            <a:avLst/>
          </a:prstGeom>
          <a:noFill/>
          <a:ln/>
        </p:spPr>
        <p:txBody>
          <a:bodyPr wrap="square" lIns="0" tIns="0" rIns="0" bIns="0" rtlCol="0" anchor="t"/>
          <a:lstStyle/>
          <a:p>
            <a:endParaRPr lang="en-US" dirty="0"/>
          </a:p>
        </p:txBody>
      </p:sp>
      <p:sp>
        <p:nvSpPr>
          <p:cNvPr id="11" name="Text 8"/>
          <p:cNvSpPr/>
          <p:nvPr/>
        </p:nvSpPr>
        <p:spPr>
          <a:xfrm>
            <a:off x="365646" y="5850346"/>
            <a:ext cx="8409873" cy="1005529"/>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3. `document.write()`：用于在HTML文档中直接写入内容。它将指定的内容插入到HTML页面的当前位置。</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document.write("Hello, world!");</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a:t>
            </a:r>
            <a:endParaRPr lang="en-US" sz="1178" dirty="0"/>
          </a:p>
        </p:txBody>
      </p:sp>
      <p:sp>
        <p:nvSpPr>
          <p:cNvPr id="12" name="Text 9"/>
          <p:cNvSpPr/>
          <p:nvPr/>
        </p:nvSpPr>
        <p:spPr>
          <a:xfrm>
            <a:off x="365646" y="6855874"/>
            <a:ext cx="8409873" cy="0"/>
          </a:xfrm>
          <a:prstGeom prst="rect">
            <a:avLst/>
          </a:prstGeom>
          <a:noFill/>
          <a:ln/>
        </p:spPr>
        <p:txBody>
          <a:bodyPr wrap="square" lIns="0" tIns="0" rIns="0" bIns="0" rtlCol="0" anchor="t"/>
          <a:lstStyle/>
          <a:p>
            <a:endParaRPr lang="en-US" dirty="0"/>
          </a:p>
        </p:txBody>
      </p:sp>
      <p:sp>
        <p:nvSpPr>
          <p:cNvPr id="13" name="Text 10"/>
          <p:cNvSpPr/>
          <p:nvPr/>
        </p:nvSpPr>
        <p:spPr>
          <a:xfrm>
            <a:off x="365646" y="7084403"/>
            <a:ext cx="8409873" cy="502763"/>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需要注意的是，`document.write()`通常在特定情况下使用，如在页面加载时直接向页面输出内容。在一般的开发中，更常见的是使用`console.log()`来输出调试信息，或者通过操作DOM元素来显示结果。</a:t>
            </a:r>
            <a:endParaRPr lang="en-US" sz="1178" dirty="0"/>
          </a:p>
        </p:txBody>
      </p:sp>
      <p:sp>
        <p:nvSpPr>
          <p:cNvPr id="14" name="Text 11"/>
          <p:cNvSpPr/>
          <p:nvPr/>
        </p:nvSpPr>
        <p:spPr>
          <a:xfrm>
            <a:off x="365646" y="7587166"/>
            <a:ext cx="8409873" cy="0"/>
          </a:xfrm>
          <a:prstGeom prst="rect">
            <a:avLst/>
          </a:prstGeom>
          <a:noFill/>
          <a:ln/>
        </p:spPr>
        <p:txBody>
          <a:bodyPr wrap="square" lIns="0" tIns="0" rIns="0" bIns="0" rtlCol="0" anchor="t"/>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2628086" y="3702171"/>
            <a:ext cx="1759674" cy="4067818"/>
          </a:xfrm>
          <a:prstGeom prst="rect">
            <a:avLst/>
          </a:prstGeom>
        </p:spPr>
      </p:pic>
      <p:pic>
        <p:nvPicPr>
          <p:cNvPr id="3" name="Image 1" descr="preencoded.png">    </p:cNvPr>
          <p:cNvPicPr>
            <a:picLocks noChangeAspect="1"/>
          </p:cNvPicPr>
          <p:nvPr/>
        </p:nvPicPr>
        <p:blipFill>
          <a:blip r:embed="rId2"/>
          <a:stretch>
            <a:fillRect/>
          </a:stretch>
        </p:blipFill>
        <p:spPr>
          <a:xfrm>
            <a:off x="502765" y="3702171"/>
            <a:ext cx="1759674" cy="3062289"/>
          </a:xfrm>
          <a:prstGeom prst="rect">
            <a:avLst/>
          </a:prstGeom>
        </p:spPr>
      </p:pic>
      <p:pic>
        <p:nvPicPr>
          <p:cNvPr id="4" name="Image 2" descr="preencoded.png">    </p:cNvPr>
          <p:cNvPicPr>
            <a:picLocks noChangeAspect="1"/>
          </p:cNvPicPr>
          <p:nvPr/>
        </p:nvPicPr>
        <p:blipFill>
          <a:blip r:embed="rId3"/>
          <a:stretch>
            <a:fillRect/>
          </a:stretch>
        </p:blipFill>
        <p:spPr>
          <a:xfrm>
            <a:off x="6878726" y="1234057"/>
            <a:ext cx="1759674" cy="2056762"/>
          </a:xfrm>
          <a:prstGeom prst="rect">
            <a:avLst/>
          </a:prstGeom>
        </p:spPr>
      </p:pic>
      <p:pic>
        <p:nvPicPr>
          <p:cNvPr id="5" name="Image 3" descr="preencoded.png">    </p:cNvPr>
          <p:cNvPicPr>
            <a:picLocks noChangeAspect="1"/>
          </p:cNvPicPr>
          <p:nvPr/>
        </p:nvPicPr>
        <p:blipFill>
          <a:blip r:embed="rId4"/>
          <a:stretch>
            <a:fillRect/>
          </a:stretch>
        </p:blipFill>
        <p:spPr>
          <a:xfrm>
            <a:off x="4753406" y="1234057"/>
            <a:ext cx="1759674" cy="1302615"/>
          </a:xfrm>
          <a:prstGeom prst="rect">
            <a:avLst/>
          </a:prstGeom>
        </p:spPr>
      </p:pic>
      <p:pic>
        <p:nvPicPr>
          <p:cNvPr id="6" name="Image 4" descr="preencoded.png">    </p:cNvPr>
          <p:cNvPicPr>
            <a:picLocks noChangeAspect="1"/>
          </p:cNvPicPr>
          <p:nvPr/>
        </p:nvPicPr>
        <p:blipFill>
          <a:blip r:embed="rId5"/>
          <a:stretch>
            <a:fillRect/>
          </a:stretch>
        </p:blipFill>
        <p:spPr>
          <a:xfrm>
            <a:off x="2628086" y="1234057"/>
            <a:ext cx="1759674" cy="1805379"/>
          </a:xfrm>
          <a:prstGeom prst="rect">
            <a:avLst/>
          </a:prstGeom>
        </p:spPr>
      </p:pic>
      <p:pic>
        <p:nvPicPr>
          <p:cNvPr id="7" name="Image 5" descr="preencoded.png">    </p:cNvPr>
          <p:cNvPicPr>
            <a:picLocks noChangeAspect="1"/>
          </p:cNvPicPr>
          <p:nvPr/>
        </p:nvPicPr>
        <p:blipFill>
          <a:blip r:embed="rId6"/>
          <a:stretch>
            <a:fillRect/>
          </a:stretch>
        </p:blipFill>
        <p:spPr>
          <a:xfrm>
            <a:off x="502765" y="1234057"/>
            <a:ext cx="1759674" cy="2056762"/>
          </a:xfrm>
          <a:prstGeom prst="rect">
            <a:avLst/>
          </a:prstGeom>
        </p:spPr>
      </p:pic>
      <p:sp>
        <p:nvSpPr>
          <p:cNvPr id="8" name="Text 0"/>
          <p:cNvSpPr/>
          <p:nvPr/>
        </p:nvSpPr>
        <p:spPr>
          <a:xfrm>
            <a:off x="365646" y="228529"/>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在JavaScript中，变量是用来存储和操作数据的容器。使用`let`关键字可以定义变量，然后对其进行赋值和使用。下面是关于变量定义、赋值和使用的介绍：</a:t>
            </a:r>
            <a:endParaRPr lang="en-US" sz="1631" dirty="0"/>
          </a:p>
        </p:txBody>
      </p:sp>
      <p:sp>
        <p:nvSpPr>
          <p:cNvPr id="9" name="Text 1"/>
          <p:cNvSpPr/>
          <p:nvPr/>
        </p:nvSpPr>
        <p:spPr>
          <a:xfrm>
            <a:off x="365646" y="868409"/>
            <a:ext cx="8409873" cy="0"/>
          </a:xfrm>
          <a:prstGeom prst="rect">
            <a:avLst/>
          </a:prstGeom>
          <a:noFill/>
          <a:ln/>
        </p:spPr>
        <p:txBody>
          <a:bodyPr wrap="square" lIns="0" tIns="0" rIns="0" bIns="0" rtlCol="0" anchor="t"/>
          <a:lstStyle/>
          <a:p>
            <a:endParaRPr lang="en-US" dirty="0"/>
          </a:p>
        </p:txBody>
      </p:sp>
      <p:sp>
        <p:nvSpPr>
          <p:cNvPr id="10" name="Text 2"/>
          <p:cNvSpPr/>
          <p:nvPr/>
        </p:nvSpPr>
        <p:spPr>
          <a:xfrm>
            <a:off x="594176" y="1256909"/>
            <a:ext cx="1668264" cy="2011056"/>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1. 变量定义（Variable Declaration）：使用`let`关键字声明一个变量，并为其指定一个名称。</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let age;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11" name="Text 3"/>
          <p:cNvSpPr/>
          <p:nvPr/>
        </p:nvSpPr>
        <p:spPr>
          <a:xfrm>
            <a:off x="502765" y="3336523"/>
            <a:ext cx="1759674" cy="0"/>
          </a:xfrm>
          <a:prstGeom prst="rect">
            <a:avLst/>
          </a:prstGeom>
          <a:noFill/>
          <a:ln/>
        </p:spPr>
        <p:txBody>
          <a:bodyPr wrap="square" lIns="0" tIns="0" rIns="0" bIns="0" rtlCol="0" anchor="t"/>
          <a:lstStyle/>
          <a:p>
            <a:endParaRPr lang="en-US" dirty="0"/>
          </a:p>
        </p:txBody>
      </p:sp>
      <p:sp>
        <p:nvSpPr>
          <p:cNvPr id="12" name="Text 4"/>
          <p:cNvSpPr/>
          <p:nvPr/>
        </p:nvSpPr>
        <p:spPr>
          <a:xfrm>
            <a:off x="2719498" y="1256909"/>
            <a:ext cx="1668262" cy="1759674"/>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2. 变量赋值（Variable Assignment）：使用赋值操作符（`=`）将一个值赋给变量。</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age = 25;</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13" name="Text 5"/>
          <p:cNvSpPr/>
          <p:nvPr/>
        </p:nvSpPr>
        <p:spPr>
          <a:xfrm>
            <a:off x="2628086" y="3085143"/>
            <a:ext cx="1759674" cy="0"/>
          </a:xfrm>
          <a:prstGeom prst="rect">
            <a:avLst/>
          </a:prstGeom>
          <a:noFill/>
          <a:ln/>
        </p:spPr>
        <p:txBody>
          <a:bodyPr wrap="square" lIns="0" tIns="0" rIns="0" bIns="0" rtlCol="0" anchor="t"/>
          <a:lstStyle/>
          <a:p>
            <a:endParaRPr lang="en-US" dirty="0"/>
          </a:p>
        </p:txBody>
      </p:sp>
      <p:sp>
        <p:nvSpPr>
          <p:cNvPr id="14" name="Text 6"/>
          <p:cNvSpPr/>
          <p:nvPr/>
        </p:nvSpPr>
        <p:spPr>
          <a:xfrm>
            <a:off x="4844818" y="1256909"/>
            <a:ext cx="1668262" cy="1256910"/>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或者在定义变量时同时进行赋值：</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let age = 25;</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15" name="Text 7"/>
          <p:cNvSpPr/>
          <p:nvPr/>
        </p:nvSpPr>
        <p:spPr>
          <a:xfrm>
            <a:off x="4753406" y="2582377"/>
            <a:ext cx="1759674" cy="0"/>
          </a:xfrm>
          <a:prstGeom prst="rect">
            <a:avLst/>
          </a:prstGeom>
          <a:noFill/>
          <a:ln/>
        </p:spPr>
        <p:txBody>
          <a:bodyPr wrap="square" lIns="0" tIns="0" rIns="0" bIns="0" rtlCol="0" anchor="t"/>
          <a:lstStyle/>
          <a:p>
            <a:endParaRPr lang="en-US" dirty="0"/>
          </a:p>
        </p:txBody>
      </p:sp>
      <p:sp>
        <p:nvSpPr>
          <p:cNvPr id="16" name="Text 8"/>
          <p:cNvSpPr/>
          <p:nvPr/>
        </p:nvSpPr>
        <p:spPr>
          <a:xfrm>
            <a:off x="6970138" y="1256909"/>
            <a:ext cx="1668262" cy="2011056"/>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3. 变量使用（Variable Usage）：通过变量名称来访问和使用变量的值。</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console.log(age); // 输出变量的值</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17" name="Text 9"/>
          <p:cNvSpPr/>
          <p:nvPr/>
        </p:nvSpPr>
        <p:spPr>
          <a:xfrm>
            <a:off x="6878726" y="3336523"/>
            <a:ext cx="1759674" cy="0"/>
          </a:xfrm>
          <a:prstGeom prst="rect">
            <a:avLst/>
          </a:prstGeom>
          <a:noFill/>
          <a:ln/>
        </p:spPr>
        <p:txBody>
          <a:bodyPr wrap="square" lIns="0" tIns="0" rIns="0" bIns="0" rtlCol="0" anchor="t"/>
          <a:lstStyle/>
          <a:p>
            <a:endParaRPr lang="en-US" dirty="0"/>
          </a:p>
        </p:txBody>
      </p:sp>
      <p:sp>
        <p:nvSpPr>
          <p:cNvPr id="18" name="Text 10"/>
          <p:cNvSpPr/>
          <p:nvPr/>
        </p:nvSpPr>
        <p:spPr>
          <a:xfrm>
            <a:off x="594176" y="3725023"/>
            <a:ext cx="1668264" cy="3016585"/>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变量还可以进行各种操作，如进行数学计算、作为函数的参数、与其他变量进行组合等。</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let num1 = 10;</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let num2 = 5;</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let sum = num1 + num2; // 进行加法运算</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console.log(sum); // 输出结果：15</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19" name="Text 11"/>
          <p:cNvSpPr/>
          <p:nvPr/>
        </p:nvSpPr>
        <p:spPr>
          <a:xfrm>
            <a:off x="502765" y="6810166"/>
            <a:ext cx="1759674" cy="0"/>
          </a:xfrm>
          <a:prstGeom prst="rect">
            <a:avLst/>
          </a:prstGeom>
          <a:noFill/>
          <a:ln/>
        </p:spPr>
        <p:txBody>
          <a:bodyPr wrap="square" lIns="0" tIns="0" rIns="0" bIns="0" rtlCol="0" anchor="t"/>
          <a:lstStyle/>
          <a:p>
            <a:endParaRPr lang="en-US" dirty="0"/>
          </a:p>
        </p:txBody>
      </p:sp>
      <p:sp>
        <p:nvSpPr>
          <p:cNvPr id="20" name="Text 12"/>
          <p:cNvSpPr/>
          <p:nvPr/>
        </p:nvSpPr>
        <p:spPr>
          <a:xfrm>
            <a:off x="2719498" y="3725023"/>
            <a:ext cx="1668262" cy="4022113"/>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需要注意的是，使用`let`定义的变量具有块级作用域，在定义它们的代码块内可见。这意味着在代码块外部无法访问这些变量。</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if (true)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let x = 10;</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console.log(x); // 在代码块内部可以访问变量x</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console.log(x); // 报错，无法在代码块外部访问变量x</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21" name="Text 13"/>
          <p:cNvSpPr/>
          <p:nvPr/>
        </p:nvSpPr>
        <p:spPr>
          <a:xfrm>
            <a:off x="2628086" y="7815694"/>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3528490"/>
            <a:ext cx="3656466" cy="2660080"/>
          </a:xfrm>
          <a:prstGeom prst="rect">
            <a:avLst/>
          </a:prstGeom>
        </p:spPr>
      </p:pic>
      <p:pic>
        <p:nvPicPr>
          <p:cNvPr id="3" name="Image 1" descr="preencoded.png">    </p:cNvPr>
          <p:cNvPicPr>
            <a:picLocks noChangeAspect="1"/>
          </p:cNvPicPr>
          <p:nvPr/>
        </p:nvPicPr>
        <p:blipFill>
          <a:blip r:embed="rId2"/>
          <a:stretch>
            <a:fillRect/>
          </a:stretch>
        </p:blipFill>
        <p:spPr>
          <a:xfrm>
            <a:off x="731295" y="3528490"/>
            <a:ext cx="3656466" cy="2660080"/>
          </a:xfrm>
          <a:prstGeom prst="rect">
            <a:avLst/>
          </a:prstGeom>
        </p:spPr>
      </p:pic>
      <p:pic>
        <p:nvPicPr>
          <p:cNvPr id="4" name="Image 2" descr="preencoded.png">    </p:cNvPr>
          <p:cNvPicPr>
            <a:picLocks noChangeAspect="1"/>
          </p:cNvPicPr>
          <p:nvPr/>
        </p:nvPicPr>
        <p:blipFill>
          <a:blip r:embed="rId3"/>
          <a:stretch>
            <a:fillRect/>
          </a:stretch>
        </p:blipFill>
        <p:spPr>
          <a:xfrm>
            <a:off x="4753406" y="1142646"/>
            <a:ext cx="3656466" cy="2157314"/>
          </a:xfrm>
          <a:prstGeom prst="rect">
            <a:avLst/>
          </a:prstGeom>
        </p:spPr>
      </p:pic>
      <p:pic>
        <p:nvPicPr>
          <p:cNvPr id="5" name="Image 3" descr="preencoded.png">    </p:cNvPr>
          <p:cNvPicPr>
            <a:picLocks noChangeAspect="1"/>
          </p:cNvPicPr>
          <p:nvPr/>
        </p:nvPicPr>
        <p:blipFill>
          <a:blip r:embed="rId4"/>
          <a:stretch>
            <a:fillRect/>
          </a:stretch>
        </p:blipFill>
        <p:spPr>
          <a:xfrm>
            <a:off x="731295" y="1142646"/>
            <a:ext cx="3656466" cy="2157314"/>
          </a:xfrm>
          <a:prstGeom prst="rect">
            <a:avLst/>
          </a:prstGeom>
        </p:spPr>
      </p:pic>
      <p:sp>
        <p:nvSpPr>
          <p:cNvPr id="6" name="Text 0"/>
          <p:cNvSpPr/>
          <p:nvPr/>
        </p:nvSpPr>
        <p:spPr>
          <a:xfrm>
            <a:off x="365646" y="228531"/>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在JavaScript中，变量名需要遵循一些规则和命名约定才能被视为合法的变量名。以下是关于合法变量名的规则：</a:t>
            </a:r>
            <a:endParaRPr lang="en-US" sz="1631" dirty="0"/>
          </a:p>
        </p:txBody>
      </p:sp>
      <p:sp>
        <p:nvSpPr>
          <p:cNvPr id="7"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302617"/>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变量名只能包含字母（a-z、A-Z）、数字（0-9）、下划线（_）或美元符号（$）。</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变量名不能以数字开头。</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变量名区分大小写，即`myVar`和`myvar`是不同的变量名。</a:t>
            </a:r>
            <a:endParaRPr lang="en-US" sz="1178" dirty="0"/>
          </a:p>
        </p:txBody>
      </p:sp>
      <p:sp>
        <p:nvSpPr>
          <p:cNvPr id="9" name="Text 3"/>
          <p:cNvSpPr/>
          <p:nvPr/>
        </p:nvSpPr>
        <p:spPr>
          <a:xfrm>
            <a:off x="923258" y="2605233"/>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302617"/>
            <a:ext cx="3272537" cy="175967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除了上述规则之外，还有一些命名约定被广泛采用，其中最常见的是驼峰命名法（Camel Case）。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驼峰命名法有两种形式：</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小驼峰命名法（Lower Camel Case）：第一个单词以小写字母开头，后续单词的首字母大写。</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studentCount;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1" name="Text 5"/>
          <p:cNvSpPr/>
          <p:nvPr/>
        </p:nvSpPr>
        <p:spPr>
          <a:xfrm>
            <a:off x="4945371" y="3107997"/>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3688461"/>
            <a:ext cx="3272537" cy="201105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大驼峰命名法（Upper Camel Case）：每个单词的首字母都大写。</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```StudentCount;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驼峰命名法通常用于变量名、函数名和对象属性名，它提高了代码的可读性和可维护性。根据个人偏好和项目约定，你可以选择使用小驼峰命名法或大驼峰命名法。</a:t>
            </a:r>
            <a:endParaRPr lang="en-US" sz="1178" dirty="0"/>
          </a:p>
        </p:txBody>
      </p:sp>
      <p:sp>
        <p:nvSpPr>
          <p:cNvPr id="13" name="Text 7"/>
          <p:cNvSpPr/>
          <p:nvPr/>
        </p:nvSpPr>
        <p:spPr>
          <a:xfrm>
            <a:off x="923258" y="5745222"/>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3688461"/>
            <a:ext cx="3272537" cy="226243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以下是一些命名的最佳实践：</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使用有意义的名称：变量名应该能够清楚地表达其用途和含义，以提高代码的可读性。</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遵循命名约定：选择一种命名风格（如驼峰命名法）并始终保持一致。</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避免使用保留字：不要使用JavaScript的保留字作为变量名，以避免冲突和错误。</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使用英文单词或约定俗成的缩写：为了使代码易于理解和维护，建议使用英文单词或常见的缩写。</a:t>
            </a:r>
            <a:endParaRPr lang="en-US" sz="1178" dirty="0"/>
          </a:p>
        </p:txBody>
      </p:sp>
      <p:sp>
        <p:nvSpPr>
          <p:cNvPr id="15" name="Text 9"/>
          <p:cNvSpPr/>
          <p:nvPr/>
        </p:nvSpPr>
        <p:spPr>
          <a:xfrm>
            <a:off x="4945371" y="5996604"/>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084403" y="1531143"/>
            <a:ext cx="639881" cy="639883"/>
          </a:xfrm>
          <a:prstGeom prst="rect">
            <a:avLst/>
          </a:prstGeom>
        </p:spPr>
      </p:pic>
      <p:pic>
        <p:nvPicPr>
          <p:cNvPr id="3" name="Image 1" descr="preencoded.png">    </p:cNvPr>
          <p:cNvPicPr>
            <a:picLocks noChangeAspect="1"/>
          </p:cNvPicPr>
          <p:nvPr/>
        </p:nvPicPr>
        <p:blipFill>
          <a:blip r:embed="rId2"/>
          <a:stretch>
            <a:fillRect/>
          </a:stretch>
        </p:blipFill>
        <p:spPr>
          <a:xfrm>
            <a:off x="4250641" y="1531143"/>
            <a:ext cx="639883" cy="639883"/>
          </a:xfrm>
          <a:prstGeom prst="rect">
            <a:avLst/>
          </a:prstGeom>
        </p:spPr>
      </p:pic>
      <p:pic>
        <p:nvPicPr>
          <p:cNvPr id="4" name="Image 2" descr="preencoded.png">    </p:cNvPr>
          <p:cNvPicPr>
            <a:picLocks noChangeAspect="1"/>
          </p:cNvPicPr>
          <p:nvPr/>
        </p:nvPicPr>
        <p:blipFill>
          <a:blip r:embed="rId3"/>
          <a:stretch>
            <a:fillRect/>
          </a:stretch>
        </p:blipFill>
        <p:spPr>
          <a:xfrm>
            <a:off x="1416881" y="1531143"/>
            <a:ext cx="639881" cy="639883"/>
          </a:xfrm>
          <a:prstGeom prst="rect">
            <a:avLst/>
          </a:prstGeom>
        </p:spPr>
      </p:pic>
      <p:sp>
        <p:nvSpPr>
          <p:cNvPr id="5" name="Text 0"/>
          <p:cNvSpPr/>
          <p:nvPr/>
        </p:nvSpPr>
        <p:spPr>
          <a:xfrm>
            <a:off x="365646" y="228529"/>
            <a:ext cx="8409873" cy="891264"/>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`var`和`let`是JavaScript中用于声明变量的两个关键字。尽管它们都可以用于声明变量，但它们在作用域和变量提升方面有一些重要的区别。以下是`var`和`let`的主要区别以及为什么更倾向于使用`let`：</a:t>
            </a:r>
            <a:endParaRPr lang="en-US" sz="1631" dirty="0"/>
          </a:p>
        </p:txBody>
      </p:sp>
      <p:sp>
        <p:nvSpPr>
          <p:cNvPr id="6" name="Text 1"/>
          <p:cNvSpPr/>
          <p:nvPr/>
        </p:nvSpPr>
        <p:spPr>
          <a:xfrm>
            <a:off x="365646" y="1165497"/>
            <a:ext cx="8409873" cy="0"/>
          </a:xfrm>
          <a:prstGeom prst="rect">
            <a:avLst/>
          </a:prstGeom>
          <a:noFill/>
          <a:ln/>
        </p:spPr>
        <p:txBody>
          <a:bodyPr wrap="square" lIns="0" tIns="0" rIns="0" bIns="0" rtlCol="0" anchor="t"/>
          <a:lstStyle/>
          <a:p>
            <a:endParaRPr lang="en-US" dirty="0"/>
          </a:p>
        </p:txBody>
      </p:sp>
      <p:sp>
        <p:nvSpPr>
          <p:cNvPr id="7" name="Text 2"/>
          <p:cNvSpPr/>
          <p:nvPr/>
        </p:nvSpPr>
        <p:spPr>
          <a:xfrm>
            <a:off x="644452" y="2262439"/>
            <a:ext cx="2184739" cy="5781785"/>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作用域：`var`声明的变量具有函数作用域，而`let`声明的变量具有块级作用域。</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`var`声明的变量在整个函数内部都是可见的，无论在哪里声明，都会被提升到函数的顶部。</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`let`声明的变量在块级作用域内可见，例如在`if`语句块或循环中。它们不会被提升到块级作用域的顶部。</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function example()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console.log(x); // undefined</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var x = 10;</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console.log(x); // 10</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function example()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console.log(x); // ReferenceError: x is not defined</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let x = 10;</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console.log(x); // 10</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8" name="Text 3"/>
          <p:cNvSpPr/>
          <p:nvPr/>
        </p:nvSpPr>
        <p:spPr>
          <a:xfrm>
            <a:off x="644452" y="8135638"/>
            <a:ext cx="2184739" cy="0"/>
          </a:xfrm>
          <a:prstGeom prst="rect">
            <a:avLst/>
          </a:prstGeom>
          <a:noFill/>
          <a:ln/>
        </p:spPr>
        <p:txBody>
          <a:bodyPr wrap="square" lIns="0" tIns="0" rIns="0" bIns="0" rtlCol="0" anchor="t"/>
          <a:lstStyle/>
          <a:p>
            <a:endParaRPr lang="en-US" dirty="0"/>
          </a:p>
        </p:txBody>
      </p:sp>
      <p:sp>
        <p:nvSpPr>
          <p:cNvPr id="9" name="Text 4"/>
          <p:cNvSpPr/>
          <p:nvPr/>
        </p:nvSpPr>
        <p:spPr>
          <a:xfrm>
            <a:off x="3478213" y="2262439"/>
            <a:ext cx="2184737" cy="4273493"/>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变量提升：`var`声明的变量会在其作用域范围内提升到函数的顶部，称为变量提升（Hoisting）。</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这意味着可以在变量声明之前使用`var`声明的变量，但其值会是`undefined`。</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`let`声明的变量不会发生变量提升，必须在声明之后使用。</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console.log(x); // undefined</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var x = 10;</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console.log(x); // 10</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console.log(y); // ReferenceError: y is not defined</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y = 20;</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console.log(y); // 20</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0" name="Text 5"/>
          <p:cNvSpPr/>
          <p:nvPr/>
        </p:nvSpPr>
        <p:spPr>
          <a:xfrm>
            <a:off x="3478213" y="6627345"/>
            <a:ext cx="2184737" cy="0"/>
          </a:xfrm>
          <a:prstGeom prst="rect">
            <a:avLst/>
          </a:prstGeom>
          <a:noFill/>
          <a:ln/>
        </p:spPr>
        <p:txBody>
          <a:bodyPr wrap="square" lIns="0" tIns="0" rIns="0" bIns="0" rtlCol="0" anchor="t"/>
          <a:lstStyle/>
          <a:p>
            <a:endParaRPr lang="en-US" dirty="0"/>
          </a:p>
        </p:txBody>
      </p:sp>
      <p:sp>
        <p:nvSpPr>
          <p:cNvPr id="11" name="Text 6"/>
          <p:cNvSpPr/>
          <p:nvPr/>
        </p:nvSpPr>
        <p:spPr>
          <a:xfrm>
            <a:off x="6311973" y="2262439"/>
            <a:ext cx="2184739" cy="2765202"/>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重复声明：使用`var`重复声明同一变量是允许的，而使用`let`重复声明同一变量会导致语法错误。</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var x = 10;</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var x = 20; // No error</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y = 10;</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y = 20; // SyntaxError: Identifier 'y' has already been declared</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2" name="Text 7"/>
          <p:cNvSpPr/>
          <p:nvPr/>
        </p:nvSpPr>
        <p:spPr>
          <a:xfrm>
            <a:off x="6311973" y="5119053"/>
            <a:ext cx="2184739" cy="0"/>
          </a:xfrm>
          <a:prstGeom prst="rect">
            <a:avLst/>
          </a:prstGeom>
          <a:noFill/>
          <a:ln/>
        </p:spPr>
        <p:txBody>
          <a:bodyPr wrap="square" lIns="0" tIns="0" rIns="0" bIns="0" rtlCol="0" anchor="t"/>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3528490"/>
            <a:ext cx="3656466" cy="2157313"/>
          </a:xfrm>
          <a:prstGeom prst="rect">
            <a:avLst/>
          </a:prstGeom>
        </p:spPr>
      </p:pic>
      <p:pic>
        <p:nvPicPr>
          <p:cNvPr id="3" name="Image 1" descr="preencoded.png">    </p:cNvPr>
          <p:cNvPicPr>
            <a:picLocks noChangeAspect="1"/>
          </p:cNvPicPr>
          <p:nvPr/>
        </p:nvPicPr>
        <p:blipFill>
          <a:blip r:embed="rId2"/>
          <a:stretch>
            <a:fillRect/>
          </a:stretch>
        </p:blipFill>
        <p:spPr>
          <a:xfrm>
            <a:off x="731295" y="3528490"/>
            <a:ext cx="3656466" cy="2157313"/>
          </a:xfrm>
          <a:prstGeom prst="rect">
            <a:avLst/>
          </a:prstGeom>
        </p:spPr>
      </p:pic>
      <p:pic>
        <p:nvPicPr>
          <p:cNvPr id="4" name="Image 2" descr="preencoded.png">    </p:cNvPr>
          <p:cNvPicPr>
            <a:picLocks noChangeAspect="1"/>
          </p:cNvPicPr>
          <p:nvPr/>
        </p:nvPicPr>
        <p:blipFill>
          <a:blip r:embed="rId3"/>
          <a:stretch>
            <a:fillRect/>
          </a:stretch>
        </p:blipFill>
        <p:spPr>
          <a:xfrm>
            <a:off x="4753406" y="1142646"/>
            <a:ext cx="3656466" cy="2157316"/>
          </a:xfrm>
          <a:prstGeom prst="rect">
            <a:avLst/>
          </a:prstGeom>
        </p:spPr>
      </p:pic>
      <p:pic>
        <p:nvPicPr>
          <p:cNvPr id="5" name="Image 3" descr="preencoded.png">    </p:cNvPr>
          <p:cNvPicPr>
            <a:picLocks noChangeAspect="1"/>
          </p:cNvPicPr>
          <p:nvPr/>
        </p:nvPicPr>
        <p:blipFill>
          <a:blip r:embed="rId4"/>
          <a:stretch>
            <a:fillRect/>
          </a:stretch>
        </p:blipFill>
        <p:spPr>
          <a:xfrm>
            <a:off x="731295" y="1142646"/>
            <a:ext cx="3656466" cy="2157316"/>
          </a:xfrm>
          <a:prstGeom prst="rect">
            <a:avLst/>
          </a:prstGeom>
        </p:spPr>
      </p:pic>
      <p:sp>
        <p:nvSpPr>
          <p:cNvPr id="6" name="Text 0"/>
          <p:cNvSpPr/>
          <p:nvPr/>
        </p:nvSpPr>
        <p:spPr>
          <a:xfrm>
            <a:off x="365646" y="228529"/>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在JavaScript中，常量是一种特殊的变量，其值在声明后不能被修改。常量用于存储那些不需要被修改的固定值。以下是关于JavaScript常量的声明、赋值和使用的介绍：</a:t>
            </a:r>
            <a:endParaRPr lang="en-US" sz="1631" dirty="0"/>
          </a:p>
        </p:txBody>
      </p:sp>
      <p:sp>
        <p:nvSpPr>
          <p:cNvPr id="7"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302615"/>
            <a:ext cx="3272537" cy="175967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常量声明（Constant Declaration）：使用`const`关键字声明一个常量，并为其指定一个名称。</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PI = 3.14159;</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WEBSITE_NAME = "My Website";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9" name="Text 3"/>
          <p:cNvSpPr/>
          <p:nvPr/>
        </p:nvSpPr>
        <p:spPr>
          <a:xfrm>
            <a:off x="923258" y="3107997"/>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302615"/>
            <a:ext cx="3272537" cy="150829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常量赋值（Constant Assignment）：在声明常量的同时，需要为其赋予一个初始值。</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AGE = 25;</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MAX_SIZE = 1024;</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1" name="Text 5"/>
          <p:cNvSpPr/>
          <p:nvPr/>
        </p:nvSpPr>
        <p:spPr>
          <a:xfrm>
            <a:off x="4945371" y="2856616"/>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3688459"/>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常量使用（Constant Usage）：通过常量名称来访问和使用常量的值。</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console.log(PI); // 输出常量PI的值</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3" name="Text 7"/>
          <p:cNvSpPr/>
          <p:nvPr/>
        </p:nvSpPr>
        <p:spPr>
          <a:xfrm>
            <a:off x="923258" y="4991074"/>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3688459"/>
            <a:ext cx="3272537" cy="175967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请注意，一旦常量被赋值后，就无法更改其值。任何试图修改常量值的操作都会导致错误。</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PI = 3.14159;</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PI = 3.14; // TypeError: Assignment to constant variable.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5" name="Text 9"/>
          <p:cNvSpPr/>
          <p:nvPr/>
        </p:nvSpPr>
        <p:spPr>
          <a:xfrm>
            <a:off x="4945371" y="5493839"/>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1062662" y="5187609"/>
            <a:ext cx="639881" cy="639883"/>
          </a:xfrm>
          <a:prstGeom prst="rect">
            <a:avLst/>
          </a:prstGeom>
        </p:spPr>
      </p:pic>
      <p:pic>
        <p:nvPicPr>
          <p:cNvPr id="3" name="Image 1" descr="preencoded.png">    </p:cNvPr>
          <p:cNvPicPr>
            <a:picLocks noChangeAspect="1"/>
          </p:cNvPicPr>
          <p:nvPr/>
        </p:nvPicPr>
        <p:blipFill>
          <a:blip r:embed="rId2"/>
          <a:stretch>
            <a:fillRect/>
          </a:stretch>
        </p:blipFill>
        <p:spPr>
          <a:xfrm>
            <a:off x="7438622" y="1234057"/>
            <a:ext cx="639881" cy="639879"/>
          </a:xfrm>
          <a:prstGeom prst="rect">
            <a:avLst/>
          </a:prstGeom>
        </p:spPr>
      </p:pic>
      <p:pic>
        <p:nvPicPr>
          <p:cNvPr id="4" name="Image 2" descr="preencoded.png">    </p:cNvPr>
          <p:cNvPicPr>
            <a:picLocks noChangeAspect="1"/>
          </p:cNvPicPr>
          <p:nvPr/>
        </p:nvPicPr>
        <p:blipFill>
          <a:blip r:embed="rId3"/>
          <a:stretch>
            <a:fillRect/>
          </a:stretch>
        </p:blipFill>
        <p:spPr>
          <a:xfrm>
            <a:off x="5313302" y="1234057"/>
            <a:ext cx="639881" cy="639879"/>
          </a:xfrm>
          <a:prstGeom prst="rect">
            <a:avLst/>
          </a:prstGeom>
        </p:spPr>
      </p:pic>
      <p:pic>
        <p:nvPicPr>
          <p:cNvPr id="5" name="Image 3" descr="preencoded.png">    </p:cNvPr>
          <p:cNvPicPr>
            <a:picLocks noChangeAspect="1"/>
          </p:cNvPicPr>
          <p:nvPr/>
        </p:nvPicPr>
        <p:blipFill>
          <a:blip r:embed="rId4"/>
          <a:stretch>
            <a:fillRect/>
          </a:stretch>
        </p:blipFill>
        <p:spPr>
          <a:xfrm>
            <a:off x="3187982" y="1234057"/>
            <a:ext cx="639881" cy="639879"/>
          </a:xfrm>
          <a:prstGeom prst="rect">
            <a:avLst/>
          </a:prstGeom>
        </p:spPr>
      </p:pic>
      <p:pic>
        <p:nvPicPr>
          <p:cNvPr id="6" name="Image 4" descr="preencoded.png">    </p:cNvPr>
          <p:cNvPicPr>
            <a:picLocks noChangeAspect="1"/>
          </p:cNvPicPr>
          <p:nvPr/>
        </p:nvPicPr>
        <p:blipFill>
          <a:blip r:embed="rId5"/>
          <a:stretch>
            <a:fillRect/>
          </a:stretch>
        </p:blipFill>
        <p:spPr>
          <a:xfrm>
            <a:off x="1062662" y="1234057"/>
            <a:ext cx="639881" cy="639879"/>
          </a:xfrm>
          <a:prstGeom prst="rect">
            <a:avLst/>
          </a:prstGeom>
        </p:spPr>
      </p:pic>
      <p:sp>
        <p:nvSpPr>
          <p:cNvPr id="7" name="Text 0"/>
          <p:cNvSpPr/>
          <p:nvPr/>
        </p:nvSpPr>
        <p:spPr>
          <a:xfrm>
            <a:off x="365646" y="228531"/>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在JavaScript中，数组是一种用于存储多个值的数据结构。以下是关于JavaScript数组的声明、输出、访问元素和获取长度的介绍：</a:t>
            </a:r>
            <a:endParaRPr lang="en-US" sz="1631" dirty="0"/>
          </a:p>
        </p:txBody>
      </p:sp>
      <p:sp>
        <p:nvSpPr>
          <p:cNvPr id="8"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9" name="Text 2"/>
          <p:cNvSpPr/>
          <p:nvPr/>
        </p:nvSpPr>
        <p:spPr>
          <a:xfrm>
            <a:off x="502765" y="1965349"/>
            <a:ext cx="1759674" cy="2765202"/>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数组声明（Array Declaration）：使用方括号`[]`来声明一个数组，然后将值用逗号分隔放入方括号中。</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numbers = [1, 2, 3, 4, 5];</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fruits = ["apple", "banana", "orange"];</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0" name="Text 3"/>
          <p:cNvSpPr/>
          <p:nvPr/>
        </p:nvSpPr>
        <p:spPr>
          <a:xfrm>
            <a:off x="502765" y="4821963"/>
            <a:ext cx="1759674" cy="0"/>
          </a:xfrm>
          <a:prstGeom prst="rect">
            <a:avLst/>
          </a:prstGeom>
          <a:noFill/>
          <a:ln/>
        </p:spPr>
        <p:txBody>
          <a:bodyPr wrap="square" lIns="0" tIns="0" rIns="0" bIns="0" rtlCol="0" anchor="t"/>
          <a:lstStyle/>
          <a:p>
            <a:endParaRPr lang="en-US" dirty="0"/>
          </a:p>
        </p:txBody>
      </p:sp>
      <p:sp>
        <p:nvSpPr>
          <p:cNvPr id="11" name="Text 4"/>
          <p:cNvSpPr/>
          <p:nvPr/>
        </p:nvSpPr>
        <p:spPr>
          <a:xfrm>
            <a:off x="2628086" y="1965349"/>
            <a:ext cx="1759674" cy="2765202"/>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数组输出（Array Output）：使用`console.log()`函数或其他输出方法来显示数组的值。</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console.log(numbers); // 输出整个数组</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console.log(fruits[0]); // 输出数组中索引为0的元素（"apple"）</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2" name="Text 5"/>
          <p:cNvSpPr/>
          <p:nvPr/>
        </p:nvSpPr>
        <p:spPr>
          <a:xfrm>
            <a:off x="2628086" y="4821963"/>
            <a:ext cx="1759674" cy="0"/>
          </a:xfrm>
          <a:prstGeom prst="rect">
            <a:avLst/>
          </a:prstGeom>
          <a:noFill/>
          <a:ln/>
        </p:spPr>
        <p:txBody>
          <a:bodyPr wrap="square" lIns="0" tIns="0" rIns="0" bIns="0" rtlCol="0" anchor="t"/>
          <a:lstStyle/>
          <a:p>
            <a:endParaRPr lang="en-US" dirty="0"/>
          </a:p>
        </p:txBody>
      </p:sp>
      <p:sp>
        <p:nvSpPr>
          <p:cNvPr id="13" name="Text 6"/>
          <p:cNvSpPr/>
          <p:nvPr/>
        </p:nvSpPr>
        <p:spPr>
          <a:xfrm>
            <a:off x="4753406" y="1965349"/>
            <a:ext cx="1759674" cy="2765202"/>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访问数组元素（Accessing Array Elements）：使用方括号加索引的方式来访问数组中的特定元素。索引从0开始，依次递增。</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console.log(numbers[2]); // 访问数组中索引为2的元素（3）</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4" name="Text 7"/>
          <p:cNvSpPr/>
          <p:nvPr/>
        </p:nvSpPr>
        <p:spPr>
          <a:xfrm>
            <a:off x="4753406" y="4821963"/>
            <a:ext cx="1759674" cy="0"/>
          </a:xfrm>
          <a:prstGeom prst="rect">
            <a:avLst/>
          </a:prstGeom>
          <a:noFill/>
          <a:ln/>
        </p:spPr>
        <p:txBody>
          <a:bodyPr wrap="square" lIns="0" tIns="0" rIns="0" bIns="0" rtlCol="0" anchor="t"/>
          <a:lstStyle/>
          <a:p>
            <a:endParaRPr lang="en-US" dirty="0"/>
          </a:p>
        </p:txBody>
      </p:sp>
      <p:sp>
        <p:nvSpPr>
          <p:cNvPr id="15" name="Text 8"/>
          <p:cNvSpPr/>
          <p:nvPr/>
        </p:nvSpPr>
        <p:spPr>
          <a:xfrm>
            <a:off x="6878726" y="1965349"/>
            <a:ext cx="1759674" cy="2011058"/>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4. 获取数组长度（Array Length）：使用数组的`length`属性来获取数组中元素的个数。</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console.log(numbers.length); // 输出数组的长度（5）</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6" name="Text 9"/>
          <p:cNvSpPr/>
          <p:nvPr/>
        </p:nvSpPr>
        <p:spPr>
          <a:xfrm>
            <a:off x="6878726" y="4067821"/>
            <a:ext cx="1759674" cy="0"/>
          </a:xfrm>
          <a:prstGeom prst="rect">
            <a:avLst/>
          </a:prstGeom>
          <a:noFill/>
          <a:ln/>
        </p:spPr>
        <p:txBody>
          <a:bodyPr wrap="square" lIns="0" tIns="0" rIns="0" bIns="0" rtlCol="0" anchor="t"/>
          <a:lstStyle/>
          <a:p>
            <a:endParaRPr lang="en-US" dirty="0"/>
          </a:p>
        </p:txBody>
      </p:sp>
      <p:sp>
        <p:nvSpPr>
          <p:cNvPr id="17" name="Text 10"/>
          <p:cNvSpPr/>
          <p:nvPr/>
        </p:nvSpPr>
        <p:spPr>
          <a:xfrm>
            <a:off x="502765" y="5918905"/>
            <a:ext cx="1759674" cy="5781785"/>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需要注意的是，数组中的元素可以是任意类型的值，包括数字、字符串、对象等。你还可以使用各种数组方法对数组进行操作，如添加、删除、排序、过滤等。</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let numbers = [1, 2, 3, 4, 5];</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numbers.push(6); // 在数组末尾添加元素</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numbers.pop(); // 从数组末尾删除元素</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numbers.sort(); // 对数组进行排序</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数组在JavaScript中是非常常用的数据结构，它提供了灵活的方式来组织和操作多个值。通过声明数组、输出数组、访问数组元素和获取数组长度，你可以有效地操作和利用数组的数据。</a:t>
            </a:r>
            <a:endParaRPr lang="en-US" sz="1178" dirty="0"/>
          </a:p>
        </p:txBody>
      </p:sp>
      <p:sp>
        <p:nvSpPr>
          <p:cNvPr id="18" name="Text 11"/>
          <p:cNvSpPr/>
          <p:nvPr/>
        </p:nvSpPr>
        <p:spPr>
          <a:xfrm>
            <a:off x="502765" y="11792102"/>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1165" cy="5141905"/>
          </a:xfrm>
          <a:prstGeom prst="rect">
            <a:avLst/>
          </a:prstGeom>
        </p:spPr>
      </p:pic>
      <p:sp>
        <p:nvSpPr>
          <p:cNvPr id="3" name="Text 0"/>
          <p:cNvSpPr/>
          <p:nvPr/>
        </p:nvSpPr>
        <p:spPr>
          <a:xfrm>
            <a:off x="365646" y="228531"/>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JavaScript的基本数据类型是指那些直接存储数据值的简单数据类型。JavaScript有以下基本数据类型：</a:t>
            </a:r>
            <a:endParaRPr lang="en-US" sz="1631" dirty="0"/>
          </a:p>
        </p:txBody>
      </p:sp>
      <p:sp>
        <p:nvSpPr>
          <p:cNvPr id="4" name="Text 1"/>
          <p:cNvSpPr/>
          <p:nvPr/>
        </p:nvSpPr>
        <p:spPr>
          <a:xfrm>
            <a:off x="365646" y="868415"/>
            <a:ext cx="8409873" cy="0"/>
          </a:xfrm>
          <a:prstGeom prst="rect">
            <a:avLst/>
          </a:prstGeom>
          <a:noFill/>
          <a:ln/>
        </p:spPr>
        <p:txBody>
          <a:bodyPr wrap="square" lIns="0" tIns="0" rIns="0" bIns="0" rtlCol="0" anchor="t"/>
          <a:lstStyle/>
          <a:p>
            <a:endParaRPr lang="en-US" dirty="0"/>
          </a:p>
        </p:txBody>
      </p:sp>
      <p:sp>
        <p:nvSpPr>
          <p:cNvPr id="5" name="Text 2"/>
          <p:cNvSpPr/>
          <p:nvPr/>
        </p:nvSpPr>
        <p:spPr>
          <a:xfrm>
            <a:off x="365646" y="1142646"/>
            <a:ext cx="8409873" cy="1508291"/>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1. 布尔值（Boolean）：表示逻辑上的真或假。只有两个取值：`true`和`false`。</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2. 数字（Number）：表示数值。可以包含整数和浮点数，还支持特殊的数值表示，如Infinity（无穷大）和NaN（非数字）。</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3. 字符串（String）：表示文本数据。用单引号或双引号括起来的字符序列。</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4. 空值（Null）：表示一个空值或不存在的值。只有一个取值：`null`。</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5. 未定义（Undefined）：表示一个未定义的值。只有一个取值：`undefined`。</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6. 符号（Symbol）：在ES6中引入的数据类型，表示唯一的标识符。</a:t>
            </a:r>
            <a:endParaRPr lang="en-US" sz="1178" dirty="0"/>
          </a:p>
        </p:txBody>
      </p:sp>
      <p:sp>
        <p:nvSpPr>
          <p:cNvPr id="6" name="Text 3"/>
          <p:cNvSpPr/>
          <p:nvPr/>
        </p:nvSpPr>
        <p:spPr>
          <a:xfrm>
            <a:off x="365646" y="2650937"/>
            <a:ext cx="8409873" cy="0"/>
          </a:xfrm>
          <a:prstGeom prst="rect">
            <a:avLst/>
          </a:prstGeom>
          <a:noFill/>
          <a:ln/>
        </p:spPr>
        <p:txBody>
          <a:bodyPr wrap="square" lIns="0" tIns="0" rIns="0" bIns="0" rtlCol="0" anchor="t"/>
          <a:lstStyle/>
          <a:p>
            <a:endParaRPr lang="en-US" dirty="0"/>
          </a:p>
        </p:txBody>
      </p:sp>
      <p:sp>
        <p:nvSpPr>
          <p:cNvPr id="7" name="Text 4"/>
          <p:cNvSpPr/>
          <p:nvPr/>
        </p:nvSpPr>
        <p:spPr>
          <a:xfrm>
            <a:off x="365646" y="2879468"/>
            <a:ext cx="8409873" cy="502766"/>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JavaScript是一种弱数据类型语言（Weakly Typed Language），也称为动态弱类型语言。这意味着在JavaScript中，变量的数据类型是根据其所包含的值来确定的，变量可以在运行时改变其数据类型。</a:t>
            </a:r>
            <a:endParaRPr lang="en-US" sz="1178" dirty="0"/>
          </a:p>
        </p:txBody>
      </p:sp>
      <p:sp>
        <p:nvSpPr>
          <p:cNvPr id="8" name="Text 5"/>
          <p:cNvSpPr/>
          <p:nvPr/>
        </p:nvSpPr>
        <p:spPr>
          <a:xfrm>
            <a:off x="365646" y="3382233"/>
            <a:ext cx="8409873" cy="0"/>
          </a:xfrm>
          <a:prstGeom prst="rect">
            <a:avLst/>
          </a:prstGeom>
          <a:noFill/>
          <a:ln/>
        </p:spPr>
        <p:txBody>
          <a:bodyPr wrap="square" lIns="0" tIns="0" rIns="0" bIns="0" rtlCol="0" anchor="t"/>
          <a:lstStyle/>
          <a:p>
            <a:endParaRPr lang="en-US" dirty="0"/>
          </a:p>
        </p:txBody>
      </p:sp>
      <p:sp>
        <p:nvSpPr>
          <p:cNvPr id="9" name="Text 6"/>
          <p:cNvSpPr/>
          <p:nvPr/>
        </p:nvSpPr>
        <p:spPr>
          <a:xfrm>
            <a:off x="365646" y="3610764"/>
            <a:ext cx="8409873" cy="1256910"/>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例如，一个变量可以首先包含一个数字，然后在后续的代码中被赋予一个字符串值：</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let x = 10; // 数字类型</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x = "Hello"; // 字符串类型</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a:t>
            </a:r>
            <a:endParaRPr lang="en-US" sz="1178" dirty="0"/>
          </a:p>
        </p:txBody>
      </p:sp>
      <p:sp>
        <p:nvSpPr>
          <p:cNvPr id="10" name="Text 7"/>
          <p:cNvSpPr/>
          <p:nvPr/>
        </p:nvSpPr>
        <p:spPr>
          <a:xfrm>
            <a:off x="365646" y="4867675"/>
            <a:ext cx="8409873" cy="0"/>
          </a:xfrm>
          <a:prstGeom prst="rect">
            <a:avLst/>
          </a:prstGeom>
          <a:noFill/>
          <a:ln/>
        </p:spPr>
        <p:txBody>
          <a:bodyPr wrap="square" lIns="0" tIns="0" rIns="0" bIns="0" rtlCol="0" anchor="t"/>
          <a:lstStyle/>
          <a:p>
            <a:endParaRPr lang="en-US" dirty="0"/>
          </a:p>
        </p:txBody>
      </p:sp>
      <p:sp>
        <p:nvSpPr>
          <p:cNvPr id="11" name="Text 8"/>
          <p:cNvSpPr/>
          <p:nvPr/>
        </p:nvSpPr>
        <p:spPr>
          <a:xfrm>
            <a:off x="365646" y="5096201"/>
            <a:ext cx="8409873" cy="502763"/>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弱数据类型语言的特点是灵活性和简化性，它允许在不严格定义变量类型的情况下进行操作。但同时也带来了一些潜在的问题，因为变量的数据类型可能在运行时改变，需要特别注意类型转换和处理数据的正确性。</a:t>
            </a:r>
            <a:endParaRPr lang="en-US" sz="1178" dirty="0"/>
          </a:p>
        </p:txBody>
      </p:sp>
      <p:sp>
        <p:nvSpPr>
          <p:cNvPr id="12" name="Text 9"/>
          <p:cNvSpPr/>
          <p:nvPr/>
        </p:nvSpPr>
        <p:spPr>
          <a:xfrm>
            <a:off x="365646" y="5598967"/>
            <a:ext cx="8409873" cy="0"/>
          </a:xfrm>
          <a:prstGeom prst="rect">
            <a:avLst/>
          </a:prstGeom>
          <a:noFill/>
          <a:ln/>
        </p:spPr>
        <p:txBody>
          <a:bodyPr wrap="square" lIns="0" tIns="0" rIns="0" bIns="0" rtlCol="0" anchor="t"/>
          <a:lstStyle/>
          <a:p>
            <a:endParaRPr lang="en-US" dirty="0"/>
          </a:p>
        </p:txBody>
      </p:sp>
      <p:sp>
        <p:nvSpPr>
          <p:cNvPr id="13" name="Text 10"/>
          <p:cNvSpPr/>
          <p:nvPr/>
        </p:nvSpPr>
        <p:spPr>
          <a:xfrm>
            <a:off x="365646" y="5827493"/>
            <a:ext cx="8409873" cy="502763"/>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相比之下，强数据类型语言（Strongly Typed Language）要求在编写代码时明确指定变量的数据类型，并且不允许将一个数据类型的值赋给另一个不兼容的数据类型。</a:t>
            </a:r>
            <a:endParaRPr lang="en-US" sz="1178" dirty="0"/>
          </a:p>
        </p:txBody>
      </p:sp>
      <p:sp>
        <p:nvSpPr>
          <p:cNvPr id="14" name="Text 11"/>
          <p:cNvSpPr/>
          <p:nvPr/>
        </p:nvSpPr>
        <p:spPr>
          <a:xfrm>
            <a:off x="365646" y="6330258"/>
            <a:ext cx="8409873" cy="0"/>
          </a:xfrm>
          <a:prstGeom prst="rect">
            <a:avLst/>
          </a:prstGeom>
          <a:noFill/>
          <a:ln/>
        </p:spPr>
        <p:txBody>
          <a:bodyPr wrap="square" lIns="0" tIns="0" rIns="0" bIns="0" rtlCol="0" anchor="t"/>
          <a:lstStyle/>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2023-08-09T06:45:50Z</dcterms:created>
  <dcterms:modified xsi:type="dcterms:W3CDTF">2023-08-09T06:45:50Z</dcterms:modified>
</cp:coreProperties>
</file>