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slideLayout" Target="../slideLayouts/slideLayou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slideLayout" Target="../slideLayouts/slideLayout1.xml"/><Relationship Id="rId9"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slideLayout" Target="../slideLayouts/slideLayout1.xml"/><Relationship Id="rId8"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9182299"/>
            <a:ext cx="3656466" cy="4168371"/>
          </a:xfrm>
          <a:prstGeom prst="rect">
            <a:avLst/>
          </a:prstGeom>
        </p:spPr>
      </p:pic>
      <p:pic>
        <p:nvPicPr>
          <p:cNvPr id="3" name="Image 1" descr="preencoded.png">    </p:cNvPr>
          <p:cNvPicPr>
            <a:picLocks noChangeAspect="1"/>
          </p:cNvPicPr>
          <p:nvPr/>
        </p:nvPicPr>
        <p:blipFill>
          <a:blip r:embed="rId2"/>
          <a:stretch>
            <a:fillRect/>
          </a:stretch>
        </p:blipFill>
        <p:spPr>
          <a:xfrm>
            <a:off x="731295" y="9182299"/>
            <a:ext cx="3656466" cy="4168371"/>
          </a:xfrm>
          <a:prstGeom prst="rect">
            <a:avLst/>
          </a:prstGeom>
        </p:spPr>
      </p:pic>
      <p:pic>
        <p:nvPicPr>
          <p:cNvPr id="4" name="Image 2" descr="preencoded.png">    </p:cNvPr>
          <p:cNvPicPr>
            <a:picLocks noChangeAspect="1"/>
          </p:cNvPicPr>
          <p:nvPr/>
        </p:nvPicPr>
        <p:blipFill>
          <a:blip r:embed="rId3"/>
          <a:stretch>
            <a:fillRect/>
          </a:stretch>
        </p:blipFill>
        <p:spPr>
          <a:xfrm>
            <a:off x="4753406" y="5539546"/>
            <a:ext cx="3656466" cy="3414225"/>
          </a:xfrm>
          <a:prstGeom prst="rect">
            <a:avLst/>
          </a:prstGeom>
        </p:spPr>
      </p:pic>
      <p:pic>
        <p:nvPicPr>
          <p:cNvPr id="5" name="Image 3" descr="preencoded.png">    </p:cNvPr>
          <p:cNvPicPr>
            <a:picLocks noChangeAspect="1"/>
          </p:cNvPicPr>
          <p:nvPr/>
        </p:nvPicPr>
        <p:blipFill>
          <a:blip r:embed="rId4"/>
          <a:stretch>
            <a:fillRect/>
          </a:stretch>
        </p:blipFill>
        <p:spPr>
          <a:xfrm>
            <a:off x="731295" y="5539546"/>
            <a:ext cx="3656466" cy="3414225"/>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4168371"/>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4168371"/>
          </a:xfrm>
          <a:prstGeom prst="rect">
            <a:avLst/>
          </a:prstGeom>
        </p:spPr>
      </p:pic>
      <p:sp>
        <p:nvSpPr>
          <p:cNvPr id="8"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中，强制类型转换是指将一个数据类型转换为另一个数据类型的过程。强制类型转换可以通过多种方式触发，具体取决于数据类型和操作。</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6"/>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以下是几种常见的强制类型转换触发条件：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字符串到数字：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当对一个字符串进行数学运算（如加法、减法、乘法、除法）时，JavaScript 会尝试将字符串转换为数字。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parseInt() 或 parseFloat() 函数将字符串转换为整数或浮点数。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str = "123";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num = Number(str); // 字符串转换为数字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intNum = parseInt(str); // 字符串转换为整数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floatNum = parseFloat(str); // 字符串转换为浮点数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1" name="Text 3"/>
          <p:cNvSpPr/>
          <p:nvPr/>
        </p:nvSpPr>
        <p:spPr>
          <a:xfrm>
            <a:off x="923258" y="5119052"/>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6"/>
            <a:ext cx="3272537" cy="22624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数字到字符串：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当一个数字与一个字符串相加时，JavaScript 会将数字转换为字符串。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String() 函数将数字转换为字符串。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num = 123;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str = String(num); // 数字转换为字符串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3" name="Text 5"/>
          <p:cNvSpPr/>
          <p:nvPr/>
        </p:nvSpPr>
        <p:spPr>
          <a:xfrm>
            <a:off x="4945371" y="3610760"/>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5699515"/>
            <a:ext cx="3272537" cy="30165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布尔值到数字或字符串：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当布尔值参与数学运算时，JavaScript 会将布尔值转换为相应的数字（true 转换为 1，false 转换为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Number() 或 String() 函数将布尔值转换为数字或字符串。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bool =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num = Number(bool); // 布尔值转换为数字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str = String(bool); // 布尔值转换为字符串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7"/>
          <p:cNvSpPr/>
          <p:nvPr/>
        </p:nvSpPr>
        <p:spPr>
          <a:xfrm>
            <a:off x="923258" y="8761806"/>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5699515"/>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数组到字符串：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Array 的 join() 方法将数组元素连接为一个字符串。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arr =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str = arr.join(","); // 数组转换为字符串，用逗号分隔</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7" name="Text 9"/>
          <p:cNvSpPr/>
          <p:nvPr/>
        </p:nvSpPr>
        <p:spPr>
          <a:xfrm>
            <a:off x="4945371" y="8007660"/>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9342270"/>
            <a:ext cx="3272537" cy="37707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另外，需要注意的是，parseInt() 和 parseFloat() 函数用于将字符串转换为数字。parseInt() 函数将字符串转换为整数，parseFloat() 函数将字符串转换为浮点数。这两个函数在解析字符串时会忽略非数字字符，直到遇到无法解析的字符为止。如果字符串无法解析为有效的数字，则会返回 NaN（Not a 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str = "123.45";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intNum = parseInt(str); // 解析整数部分，结果为 123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floatNum = parseFloat(str); // 解析整数和小数部分，结果为 123.45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13158706"/>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934227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需要注意的是，parseInt() 和 parseFloat()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函数在解析时会忽略字符串开头的空格，但不会忽略字符串末尾的空格。如果需要去除字符串两端的空格，可以使用 trim() 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str = "   123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intNum = parseInt(str.trim()); // 去除两端空格后解析整数部分，结果为 123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3"/>
          <p:cNvSpPr/>
          <p:nvPr/>
        </p:nvSpPr>
        <p:spPr>
          <a:xfrm>
            <a:off x="4945371" y="1190179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234057"/>
            <a:ext cx="1759674" cy="5827489"/>
          </a:xfrm>
          <a:prstGeom prst="rect">
            <a:avLst/>
          </a:prstGeom>
        </p:spPr>
      </p:pic>
      <p:pic>
        <p:nvPicPr>
          <p:cNvPr id="3" name="Image 1" descr="preencoded.png">    </p:cNvPr>
          <p:cNvPicPr>
            <a:picLocks noChangeAspect="1"/>
          </p:cNvPicPr>
          <p:nvPr/>
        </p:nvPicPr>
        <p:blipFill>
          <a:blip r:embed="rId2"/>
          <a:stretch>
            <a:fillRect/>
          </a:stretch>
        </p:blipFill>
        <p:spPr>
          <a:xfrm>
            <a:off x="4753406" y="1234057"/>
            <a:ext cx="1759674" cy="5827489"/>
          </a:xfrm>
          <a:prstGeom prst="rect">
            <a:avLst/>
          </a:prstGeom>
        </p:spPr>
      </p:pic>
      <p:pic>
        <p:nvPicPr>
          <p:cNvPr id="4" name="Image 2" descr="preencoded.png">    </p:cNvPr>
          <p:cNvPicPr>
            <a:picLocks noChangeAspect="1"/>
          </p:cNvPicPr>
          <p:nvPr/>
        </p:nvPicPr>
        <p:blipFill>
          <a:blip r:embed="rId3"/>
          <a:stretch>
            <a:fillRect/>
          </a:stretch>
        </p:blipFill>
        <p:spPr>
          <a:xfrm>
            <a:off x="2628086" y="1234057"/>
            <a:ext cx="1759674" cy="3313672"/>
          </a:xfrm>
          <a:prstGeom prst="rect">
            <a:avLst/>
          </a:prstGeom>
        </p:spPr>
      </p:pic>
      <p:pic>
        <p:nvPicPr>
          <p:cNvPr id="5" name="Image 3" descr="preencoded.png">    </p:cNvPr>
          <p:cNvPicPr>
            <a:picLocks noChangeAspect="1"/>
          </p:cNvPicPr>
          <p:nvPr/>
        </p:nvPicPr>
        <p:blipFill>
          <a:blip r:embed="rId4"/>
          <a:stretch>
            <a:fillRect/>
          </a:stretch>
        </p:blipFill>
        <p:spPr>
          <a:xfrm>
            <a:off x="502765" y="1234057"/>
            <a:ext cx="1759674" cy="3313672"/>
          </a:xfrm>
          <a:prstGeom prst="rect">
            <a:avLst/>
          </a:prstGeom>
        </p:spPr>
      </p:pic>
      <p:sp>
        <p:nvSpPr>
          <p:cNvPr id="6"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中，`for` 循环是一种常用的循环结构，用于重复执行一段代码，具有循环初始化、循环条件和循环迭代三个部分。</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256911"/>
            <a:ext cx="1668264"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以下是四个示例，展示了 `for` 循环的用法：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输出 1 到 20：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(let i = 1; i &lt;= 20;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在这个示例中，使用 `for` 循环从 1 开始逐步递增，输出 1 到 20 的数字。</a:t>
            </a:r>
            <a:endParaRPr lang="en-US" sz="1178" dirty="0"/>
          </a:p>
        </p:txBody>
      </p:sp>
      <p:sp>
        <p:nvSpPr>
          <p:cNvPr id="9" name="Text 3"/>
          <p:cNvSpPr/>
          <p:nvPr/>
        </p:nvSpPr>
        <p:spPr>
          <a:xfrm>
            <a:off x="502765" y="4593432"/>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256911"/>
            <a:ext cx="1668262"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计算 1~100 的和：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sum = 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(let i = 1; i &lt;= 100;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sum += 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console.log("1~100 的和为：" + sum);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这个示例使用 `for` 循环累加从 1 到 100 的数字，并将结果输出。</a:t>
            </a:r>
            <a:endParaRPr lang="en-US" sz="1178" dirty="0"/>
          </a:p>
        </p:txBody>
      </p:sp>
      <p:sp>
        <p:nvSpPr>
          <p:cNvPr id="11" name="Text 5"/>
          <p:cNvSpPr/>
          <p:nvPr/>
        </p:nvSpPr>
        <p:spPr>
          <a:xfrm>
            <a:off x="2628086" y="4593432"/>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256911"/>
            <a:ext cx="1668262" cy="57817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输出 1~100 内的素数：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(let num = 2; num &lt;= 100; num++)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isPrime = true;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for (let i = 2; i &lt;= Math.sqrt(num);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(num % i === 0)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isPrime = false;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break;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(isPrime)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console.log(num);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在这个示例中，使用 `for` 循环和嵌套的 `for` 循环，判断从 2 到 100 之间的每个数字是否为素数，并将素数输出。</a:t>
            </a:r>
            <a:endParaRPr lang="en-US" sz="1178" dirty="0"/>
          </a:p>
        </p:txBody>
      </p:sp>
      <p:sp>
        <p:nvSpPr>
          <p:cNvPr id="13" name="Text 7"/>
          <p:cNvSpPr/>
          <p:nvPr/>
        </p:nvSpPr>
        <p:spPr>
          <a:xfrm>
            <a:off x="4753406" y="7107258"/>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256911"/>
            <a:ext cx="1668262" cy="57817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通过数组计算斐波那契数列：</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fibonacci = [0,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(let i = 2; i &lt;= 10;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fibonacci[i] = fibonacci[i - 1] + fibonacci[i - 2];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console.log("斐波那契数列前 10 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(let i = 0; i &lt; fibonacci.length;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console.log(fibonacci[i]);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这个示例使用 `for` 循环和数组来计算斐波那契数列的前 10 项，并将结果输出。</a:t>
            </a:r>
            <a:endParaRPr lang="en-US" sz="1178" dirty="0"/>
          </a:p>
        </p:txBody>
      </p:sp>
      <p:sp>
        <p:nvSpPr>
          <p:cNvPr id="15" name="Text 9"/>
          <p:cNvSpPr/>
          <p:nvPr/>
        </p:nvSpPr>
        <p:spPr>
          <a:xfrm>
            <a:off x="6878726" y="7107258"/>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234057"/>
            <a:ext cx="639879" cy="639879"/>
          </a:xfrm>
          <a:prstGeom prst="rect">
            <a:avLst/>
          </a:prstGeom>
        </p:spPr>
      </p:pic>
      <p:pic>
        <p:nvPicPr>
          <p:cNvPr id="3" name="Image 1" descr="preencoded.png">    </p:cNvPr>
          <p:cNvPicPr>
            <a:picLocks noChangeAspect="1"/>
          </p:cNvPicPr>
          <p:nvPr/>
        </p:nvPicPr>
        <p:blipFill>
          <a:blip r:embed="rId2"/>
          <a:stretch>
            <a:fillRect/>
          </a:stretch>
        </p:blipFill>
        <p:spPr>
          <a:xfrm>
            <a:off x="2125321" y="1234057"/>
            <a:ext cx="639881" cy="639879"/>
          </a:xfrm>
          <a:prstGeom prst="rect">
            <a:avLst/>
          </a:prstGeom>
        </p:spPr>
      </p:pic>
      <p:sp>
        <p:nvSpPr>
          <p:cNvPr id="4"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中，`while` 循环和 `for` 循环是常用的循环结构，它们可以根据需要进行一些特殊的用法。</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1965353"/>
            <a:ext cx="3034866" cy="402210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以下是一些 `while` 循环和 `for` 循环的特例用法：</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`while (true)` 循环：</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 `while` 循环的循环条件永远为真时，可以使用 `while (true)` 循环来创建一个无限循环，循环体内的代码将一直执行下去，直到遇到 `break` 或其他终止循环的条件。</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while (true)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无限循环</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执行的代码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可能需要在某个条件下使用 break 终止循环</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7" name="Text 3"/>
          <p:cNvSpPr/>
          <p:nvPr/>
        </p:nvSpPr>
        <p:spPr>
          <a:xfrm>
            <a:off x="927830" y="6078878"/>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1965353"/>
            <a:ext cx="3034866" cy="427349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省略 `for` 循环的条件部分：</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在某些情况下，如果不需要在循环的条件部分进行判断，可以省略条件部分，使得循环成为一个无限循环或依赖其他方式来控制循环结束。</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无限循环，条件部分被省略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执行的代码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可能需要在某个条件下使用 break 终止循环</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这些特例用法需要谨慎使用，并确保有合适的终止循环的条件或终止方式，以免造成无限循环或死循环，导致程序卡死或崩溃。</a:t>
            </a:r>
            <a:endParaRPr lang="en-US" sz="1178" dirty="0"/>
          </a:p>
        </p:txBody>
      </p:sp>
      <p:sp>
        <p:nvSpPr>
          <p:cNvPr id="9" name="Text 5"/>
          <p:cNvSpPr/>
          <p:nvPr/>
        </p:nvSpPr>
        <p:spPr>
          <a:xfrm>
            <a:off x="5178470" y="6330254"/>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036775"/>
            <a:ext cx="3656466" cy="6933579"/>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3665604"/>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3665604"/>
          </a:xfrm>
          <a:prstGeom prst="rect">
            <a:avLst/>
          </a:prstGeom>
        </p:spPr>
      </p:pic>
      <p:sp>
        <p:nvSpPr>
          <p:cNvPr id="5" name="Text 0"/>
          <p:cNvSpPr/>
          <p:nvPr/>
        </p:nvSpPr>
        <p:spPr>
          <a:xfrm>
            <a:off x="365646" y="228527"/>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 JavaScript 的数组方法和循环结构来实现数组的求和、求平均值、求最大值和最小值。以下是对应的示例代码：</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数组求和：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sumArray(arr)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sum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(let i = 0; i &lt; arr.length;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sum += arr[i];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sum;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sum = sumArray(numbers);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console.log("数组的和为：" + sum);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4616286"/>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数组求平均值：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averageArray(arr)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sum = sumArray(arr);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sum / arr.length;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average = averageArray(numbers);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console.log("数组的平均值为：" + average);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3862136"/>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196753"/>
            <a:ext cx="3272537" cy="65359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数组求最大值和最小值：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findMaxValue(arr)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max = arr[0];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(let i = 1; i &lt; arr.length;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(arr[i] &gt; max)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max = arr[i];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max;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findMinValue(arr)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min = arr[0];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(let i = 1; i &lt; arr.length;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(arr[i] &lt; min)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min = arr[i];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min;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max = findMaxValue(numbers);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min = findMinValue(numbers);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console.log("数组的最大值为：" + max);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console.log("数组的最小值为：" + min);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923258" y="1177838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中，可以使用一些数组方法来进行数组的增删改查操作。以下是常用的数组操作方法的介绍：</a:t>
            </a:r>
            <a:endParaRPr lang="en-US" sz="1631" dirty="0"/>
          </a:p>
        </p:txBody>
      </p:sp>
      <p:sp>
        <p:nvSpPr>
          <p:cNvPr id="4"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75414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添加元素：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`push()`: 在数组末尾添加一个或多个元素。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`unshift()`: 在数组开头添加一个或多个元素。</a:t>
            </a:r>
            <a:endParaRPr lang="en-US" sz="1178" dirty="0"/>
          </a:p>
        </p:txBody>
      </p:sp>
      <p:sp>
        <p:nvSpPr>
          <p:cNvPr id="6" name="Text 3"/>
          <p:cNvSpPr/>
          <p:nvPr/>
        </p:nvSpPr>
        <p:spPr>
          <a:xfrm>
            <a:off x="365646" y="1896791"/>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2125322"/>
            <a:ext cx="8409873" cy="100552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删除元素：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`pop()`: 移除数组末尾的元素，并返回该元素。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`shift()`: 移除数组开头的元素，并返回该元素。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`splice()`: 通过指定索引位置来删除一个或多个元素。</a:t>
            </a:r>
            <a:endParaRPr lang="en-US" sz="1178" dirty="0"/>
          </a:p>
        </p:txBody>
      </p:sp>
      <p:sp>
        <p:nvSpPr>
          <p:cNvPr id="8" name="Text 5"/>
          <p:cNvSpPr/>
          <p:nvPr/>
        </p:nvSpPr>
        <p:spPr>
          <a:xfrm>
            <a:off x="365646" y="3130848"/>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3359375"/>
            <a:ext cx="8409873" cy="502763"/>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3. 修改元素：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通过索引直接赋值修改数组中的元素。</a:t>
            </a:r>
            <a:endParaRPr lang="en-US" sz="1178" dirty="0"/>
          </a:p>
        </p:txBody>
      </p:sp>
      <p:sp>
        <p:nvSpPr>
          <p:cNvPr id="10" name="Text 7"/>
          <p:cNvSpPr/>
          <p:nvPr/>
        </p:nvSpPr>
        <p:spPr>
          <a:xfrm>
            <a:off x="365646" y="3862140"/>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4090667"/>
            <a:ext cx="8409873" cy="1005532"/>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4. 查找元素：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`indexOf()`: 返回指定元素第一次出现的索引。</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`find()`: 返回满足条件的第一个元素。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`filter()`: 返回满足条件的所有元素。</a:t>
            </a:r>
            <a:endParaRPr lang="en-US" sz="1178" dirty="0"/>
          </a:p>
        </p:txBody>
      </p:sp>
      <p:sp>
        <p:nvSpPr>
          <p:cNvPr id="12" name="Text 9"/>
          <p:cNvSpPr/>
          <p:nvPr/>
        </p:nvSpPr>
        <p:spPr>
          <a:xfrm>
            <a:off x="365646" y="5096201"/>
            <a:ext cx="8409873" cy="0"/>
          </a:xfrm>
          <a:prstGeom prst="rect">
            <a:avLst/>
          </a:prstGeom>
          <a:noFill/>
          <a:ln/>
        </p:spPr>
        <p:txBody>
          <a:bodyPr wrap="square" lIns="0" tIns="0" rIns="0" bIns="0" rtlCol="0" anchor="t"/>
          <a:lstStyle/>
          <a:p>
            <a:endParaRPr lang="en-US" dirty="0"/>
          </a:p>
        </p:txBody>
      </p:sp>
      <p:sp>
        <p:nvSpPr>
          <p:cNvPr id="13" name="Text 10"/>
          <p:cNvSpPr/>
          <p:nvPr/>
        </p:nvSpPr>
        <p:spPr>
          <a:xfrm>
            <a:off x="365646" y="5324732"/>
            <a:ext cx="8409873" cy="251378"/>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下面是一些示例代码演示上述操作：</a:t>
            </a:r>
            <a:endParaRPr lang="en-US" sz="1178" dirty="0"/>
          </a:p>
        </p:txBody>
      </p:sp>
      <p:sp>
        <p:nvSpPr>
          <p:cNvPr id="14" name="Text 11"/>
          <p:cNvSpPr/>
          <p:nvPr/>
        </p:nvSpPr>
        <p:spPr>
          <a:xfrm>
            <a:off x="365646" y="5576109"/>
            <a:ext cx="8409873" cy="0"/>
          </a:xfrm>
          <a:prstGeom prst="rect">
            <a:avLst/>
          </a:prstGeom>
          <a:noFill/>
          <a:ln/>
        </p:spPr>
        <p:txBody>
          <a:bodyPr wrap="square" lIns="0" tIns="0" rIns="0" bIns="0" rtlCol="0" anchor="t"/>
          <a:lstStyle/>
          <a:p>
            <a:endParaRPr lang="en-US" dirty="0"/>
          </a:p>
        </p:txBody>
      </p:sp>
      <p:sp>
        <p:nvSpPr>
          <p:cNvPr id="15" name="Text 12"/>
          <p:cNvSpPr/>
          <p:nvPr/>
        </p:nvSpPr>
        <p:spPr>
          <a:xfrm>
            <a:off x="365646" y="5804639"/>
            <a:ext cx="8409873" cy="50277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numbers = [1, 2, 3, 4, 5];</a:t>
            </a:r>
            <a:endParaRPr lang="en-US" sz="1178" dirty="0"/>
          </a:p>
        </p:txBody>
      </p:sp>
      <p:sp>
        <p:nvSpPr>
          <p:cNvPr id="16" name="Text 13"/>
          <p:cNvSpPr/>
          <p:nvPr/>
        </p:nvSpPr>
        <p:spPr>
          <a:xfrm>
            <a:off x="365646" y="6307409"/>
            <a:ext cx="8409873" cy="0"/>
          </a:xfrm>
          <a:prstGeom prst="rect">
            <a:avLst/>
          </a:prstGeom>
          <a:noFill/>
          <a:ln/>
        </p:spPr>
        <p:txBody>
          <a:bodyPr wrap="square" lIns="0" tIns="0" rIns="0" bIns="0" rtlCol="0" anchor="t"/>
          <a:lstStyle/>
          <a:p>
            <a:endParaRPr lang="en-US" dirty="0"/>
          </a:p>
        </p:txBody>
      </p:sp>
      <p:sp>
        <p:nvSpPr>
          <p:cNvPr id="17" name="Text 14"/>
          <p:cNvSpPr/>
          <p:nvPr/>
        </p:nvSpPr>
        <p:spPr>
          <a:xfrm>
            <a:off x="365646" y="6535940"/>
            <a:ext cx="8409873" cy="75414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添加元素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numbers.push(6); // [1, 2, 3, 4, 5, 6]</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numbers.unshift(0); // [0, 1, 2, 3, 4, 5, 6]</a:t>
            </a:r>
            <a:endParaRPr lang="en-US" sz="1178" dirty="0"/>
          </a:p>
        </p:txBody>
      </p:sp>
      <p:sp>
        <p:nvSpPr>
          <p:cNvPr id="18" name="Text 15"/>
          <p:cNvSpPr/>
          <p:nvPr/>
        </p:nvSpPr>
        <p:spPr>
          <a:xfrm>
            <a:off x="365646" y="7290077"/>
            <a:ext cx="8409873" cy="0"/>
          </a:xfrm>
          <a:prstGeom prst="rect">
            <a:avLst/>
          </a:prstGeom>
          <a:noFill/>
          <a:ln/>
        </p:spPr>
        <p:txBody>
          <a:bodyPr wrap="square" lIns="0" tIns="0" rIns="0" bIns="0" rtlCol="0" anchor="t"/>
          <a:lstStyle/>
          <a:p>
            <a:endParaRPr lang="en-US" dirty="0"/>
          </a:p>
        </p:txBody>
      </p:sp>
      <p:sp>
        <p:nvSpPr>
          <p:cNvPr id="19" name="Text 16"/>
          <p:cNvSpPr/>
          <p:nvPr/>
        </p:nvSpPr>
        <p:spPr>
          <a:xfrm>
            <a:off x="365646" y="7518608"/>
            <a:ext cx="8409873" cy="1005532"/>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删除元素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numbers.pop(); // [0, 1, 2, 3, 4, 5]</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numbers.shift(); // [1, 2, 3, 4, 5]</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numbers.splice(2, 1); // [1, 2, 4, 5]</a:t>
            </a:r>
            <a:endParaRPr lang="en-US" sz="1178" dirty="0"/>
          </a:p>
        </p:txBody>
      </p:sp>
      <p:sp>
        <p:nvSpPr>
          <p:cNvPr id="20" name="Text 17"/>
          <p:cNvSpPr/>
          <p:nvPr/>
        </p:nvSpPr>
        <p:spPr>
          <a:xfrm>
            <a:off x="365646" y="8524138"/>
            <a:ext cx="8409873" cy="0"/>
          </a:xfrm>
          <a:prstGeom prst="rect">
            <a:avLst/>
          </a:prstGeom>
          <a:noFill/>
          <a:ln/>
        </p:spPr>
        <p:txBody>
          <a:bodyPr wrap="square" lIns="0" tIns="0" rIns="0" bIns="0" rtlCol="0" anchor="t"/>
          <a:lstStyle/>
          <a:p>
            <a:endParaRPr lang="en-US" dirty="0"/>
          </a:p>
        </p:txBody>
      </p:sp>
      <p:sp>
        <p:nvSpPr>
          <p:cNvPr id="21" name="Text 18"/>
          <p:cNvSpPr/>
          <p:nvPr/>
        </p:nvSpPr>
        <p:spPr>
          <a:xfrm>
            <a:off x="365646" y="8752669"/>
            <a:ext cx="8409873" cy="502763"/>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修改元素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numbers[0] = 10; // [10, 2, 4, 5]</a:t>
            </a:r>
            <a:endParaRPr lang="en-US" sz="1178" dirty="0"/>
          </a:p>
        </p:txBody>
      </p:sp>
      <p:sp>
        <p:nvSpPr>
          <p:cNvPr id="22" name="Text 19"/>
          <p:cNvSpPr/>
          <p:nvPr/>
        </p:nvSpPr>
        <p:spPr>
          <a:xfrm>
            <a:off x="365646" y="9255430"/>
            <a:ext cx="8409873" cy="0"/>
          </a:xfrm>
          <a:prstGeom prst="rect">
            <a:avLst/>
          </a:prstGeom>
          <a:noFill/>
          <a:ln/>
        </p:spPr>
        <p:txBody>
          <a:bodyPr wrap="square" lIns="0" tIns="0" rIns="0" bIns="0" rtlCol="0" anchor="t"/>
          <a:lstStyle/>
          <a:p>
            <a:endParaRPr lang="en-US" dirty="0"/>
          </a:p>
        </p:txBody>
      </p:sp>
      <p:sp>
        <p:nvSpPr>
          <p:cNvPr id="23" name="Text 20"/>
          <p:cNvSpPr/>
          <p:nvPr/>
        </p:nvSpPr>
        <p:spPr>
          <a:xfrm>
            <a:off x="365646" y="9483961"/>
            <a:ext cx="8409873" cy="100552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查找元素</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index = numbers.indexOf(2); // 1</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found = numbers.find(num =&gt; num &gt; 3); // 4</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filtered = numbers.filter(num =&gt; num % 2 === 0); // [2, 4]</a:t>
            </a:r>
            <a:endParaRPr lang="en-US" sz="1178" dirty="0"/>
          </a:p>
        </p:txBody>
      </p:sp>
      <p:sp>
        <p:nvSpPr>
          <p:cNvPr id="24" name="Text 21"/>
          <p:cNvSpPr/>
          <p:nvPr/>
        </p:nvSpPr>
        <p:spPr>
          <a:xfrm>
            <a:off x="365646" y="10489483"/>
            <a:ext cx="8409873" cy="0"/>
          </a:xfrm>
          <a:prstGeom prst="rect">
            <a:avLst/>
          </a:prstGeom>
          <a:noFill/>
          <a:ln/>
        </p:spPr>
        <p:txBody>
          <a:bodyPr wrap="square" lIns="0" tIns="0" rIns="0" bIns="0" rtlCol="0" anchor="t"/>
          <a:lstStyle/>
          <a:p>
            <a:endParaRPr lang="en-US" dirty="0"/>
          </a:p>
        </p:txBody>
      </p:sp>
      <p:sp>
        <p:nvSpPr>
          <p:cNvPr id="25" name="Text 22"/>
          <p:cNvSpPr/>
          <p:nvPr/>
        </p:nvSpPr>
        <p:spPr>
          <a:xfrm>
            <a:off x="365646" y="10718014"/>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console.log(numbers); // [10, 2, 4, 5]</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console.log(index);</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console.log(found);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console.log(filtered);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26" name="Text 23"/>
          <p:cNvSpPr/>
          <p:nvPr/>
        </p:nvSpPr>
        <p:spPr>
          <a:xfrm>
            <a:off x="365646" y="11974920"/>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01068" y="1199776"/>
            <a:ext cx="2939028" cy="2810910"/>
          </a:xfrm>
          <a:prstGeom prst="rect">
            <a:avLst/>
          </a:prstGeom>
        </p:spPr>
      </p:pic>
      <p:sp>
        <p:nvSpPr>
          <p:cNvPr id="3"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使用 JavaScript 输出九九乘法表：</a:t>
            </a:r>
            <a:endParaRPr lang="en-US" sz="1631" dirty="0"/>
          </a:p>
        </p:txBody>
      </p:sp>
      <p:sp>
        <p:nvSpPr>
          <p:cNvPr id="4"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5" name="Text 2"/>
          <p:cNvSpPr/>
          <p:nvPr/>
        </p:nvSpPr>
        <p:spPr>
          <a:xfrm>
            <a:off x="3192482" y="1222630"/>
            <a:ext cx="2847615" cy="276519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输出九九乘法表：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(let i = 1; i &lt;= 9;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row =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for (let j = 1; j &lt;= i; j++)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row += `${j} x ${i} = ${i * j}\t`;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console.log(row);</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运行上述代码，将输出九九乘法表的结果。</a:t>
            </a:r>
            <a:endParaRPr lang="en-US" sz="1178" dirty="0"/>
          </a:p>
        </p:txBody>
      </p:sp>
      <p:sp>
        <p:nvSpPr>
          <p:cNvPr id="6" name="Text 3"/>
          <p:cNvSpPr/>
          <p:nvPr/>
        </p:nvSpPr>
        <p:spPr>
          <a:xfrm>
            <a:off x="3101068" y="4056390"/>
            <a:ext cx="2939028"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739700"/>
            <a:ext cx="3656466" cy="2408694"/>
          </a:xfrm>
          <a:prstGeom prst="rect">
            <a:avLst/>
          </a:prstGeom>
        </p:spPr>
      </p:pic>
      <p:pic>
        <p:nvPicPr>
          <p:cNvPr id="3" name="Image 1" descr="preencoded.png">    </p:cNvPr>
          <p:cNvPicPr>
            <a:picLocks noChangeAspect="1"/>
          </p:cNvPicPr>
          <p:nvPr/>
        </p:nvPicPr>
        <p:blipFill>
          <a:blip r:embed="rId2"/>
          <a:stretch>
            <a:fillRect/>
          </a:stretch>
        </p:blipFill>
        <p:spPr>
          <a:xfrm>
            <a:off x="731295" y="4739700"/>
            <a:ext cx="3656466" cy="2408694"/>
          </a:xfrm>
          <a:prstGeom prst="rect">
            <a:avLst/>
          </a:prstGeom>
        </p:spPr>
      </p:pic>
      <p:pic>
        <p:nvPicPr>
          <p:cNvPr id="4" name="Image 2" descr="preencoded.png">    </p:cNvPr>
          <p:cNvPicPr>
            <a:picLocks noChangeAspect="1"/>
          </p:cNvPicPr>
          <p:nvPr/>
        </p:nvPicPr>
        <p:blipFill>
          <a:blip r:embed="rId3"/>
          <a:stretch>
            <a:fillRect/>
          </a:stretch>
        </p:blipFill>
        <p:spPr>
          <a:xfrm>
            <a:off x="4753406" y="845553"/>
            <a:ext cx="3656466" cy="3665611"/>
          </a:xfrm>
          <a:prstGeom prst="rect">
            <a:avLst/>
          </a:prstGeom>
        </p:spPr>
      </p:pic>
      <p:pic>
        <p:nvPicPr>
          <p:cNvPr id="5" name="Image 3" descr="preencoded.png">    </p:cNvPr>
          <p:cNvPicPr>
            <a:picLocks noChangeAspect="1"/>
          </p:cNvPicPr>
          <p:nvPr/>
        </p:nvPicPr>
        <p:blipFill>
          <a:blip r:embed="rId4"/>
          <a:stretch>
            <a:fillRect/>
          </a:stretch>
        </p:blipFill>
        <p:spPr>
          <a:xfrm>
            <a:off x="731295" y="845553"/>
            <a:ext cx="3656466" cy="3665611"/>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使用 CSS 样式实现根据数组数据输出柱状图：</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2"/>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id="chart"&gt;/div&gt;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205676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2"/>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 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#chart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flex;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align-items: flex-end;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200px;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.bar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20px;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margin-right: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431919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89966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 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data = [5, 8, 3, 2, 7];</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chartContainer = document.getElementById("chart");</a:t>
            </a:r>
            <a:endParaRPr lang="en-US" sz="1178" dirty="0"/>
          </a:p>
        </p:txBody>
      </p:sp>
      <p:sp>
        <p:nvSpPr>
          <p:cNvPr id="13" name="Text 7"/>
          <p:cNvSpPr/>
          <p:nvPr/>
        </p:nvSpPr>
        <p:spPr>
          <a:xfrm>
            <a:off x="923258" y="620228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899669"/>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data.forEach((value)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bar = document.createElement("div");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bar.classList.add("bar");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bar.style.height = `${value * 20}px`; // 调整每个柱子的高度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chartContainer.appendChild(bar);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695642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242461"/>
            <a:ext cx="3656466" cy="1905931"/>
          </a:xfrm>
          <a:prstGeom prst="rect">
            <a:avLst/>
          </a:prstGeom>
        </p:spPr>
      </p:pic>
      <p:pic>
        <p:nvPicPr>
          <p:cNvPr id="3" name="Image 1" descr="preencoded.png">    </p:cNvPr>
          <p:cNvPicPr>
            <a:picLocks noChangeAspect="1"/>
          </p:cNvPicPr>
          <p:nvPr/>
        </p:nvPicPr>
        <p:blipFill>
          <a:blip r:embed="rId2"/>
          <a:stretch>
            <a:fillRect/>
          </a:stretch>
        </p:blipFill>
        <p:spPr>
          <a:xfrm>
            <a:off x="4753406" y="845561"/>
            <a:ext cx="3656466" cy="4168373"/>
          </a:xfrm>
          <a:prstGeom prst="rect">
            <a:avLst/>
          </a:prstGeom>
        </p:spPr>
      </p:pic>
      <p:pic>
        <p:nvPicPr>
          <p:cNvPr id="4" name="Image 2" descr="preencoded.png">    </p:cNvPr>
          <p:cNvPicPr>
            <a:picLocks noChangeAspect="1"/>
          </p:cNvPicPr>
          <p:nvPr/>
        </p:nvPicPr>
        <p:blipFill>
          <a:blip r:embed="rId3"/>
          <a:stretch>
            <a:fillRect/>
          </a:stretch>
        </p:blipFill>
        <p:spPr>
          <a:xfrm>
            <a:off x="731295" y="845561"/>
            <a:ext cx="3656466" cy="4168373"/>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冒泡排序是一种基本的排序算法，以下是使用 JavaScript 编写的冒泡排序示例：</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30"/>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根据模板要求，对数组 `arr` 进行冒泡排序时，外层循环 `i` 从小到大，内层循环 `j` 从大到小。这样可以实现冒泡排序算法中每次都将最小的元素冒泡到数组的开头。</a:t>
            </a:r>
            <a:endParaRPr lang="en-US" sz="1178" dirty="0"/>
          </a:p>
        </p:txBody>
      </p:sp>
      <p:sp>
        <p:nvSpPr>
          <p:cNvPr id="8" name="Text 3"/>
          <p:cNvSpPr/>
          <p:nvPr/>
        </p:nvSpPr>
        <p:spPr>
          <a:xfrm>
            <a:off x="923258" y="2056760"/>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30"/>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下面是按照模板要求编写的冒泡排序代码：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arr = [5, 2, 8, 3,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 (let i = 0; i &lt; arr.length - 1;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(let j = arr.length - 1; j &gt; i; j--)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(arr[j] &lt; arr[j - 1])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交换元素位置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temp = arr[j];</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arr[j] = arr[j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arr[j - 1] = temp;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console.log(arr);  // 输出排序后的数组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4821967"/>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402430"/>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在上述代码中，外层循环 `i` 从 0 开始，逐渐增加到 `arr.length - 1`，内层循环 `j` 则从 `arr.length - 1` 开始，逐渐减少到 `i + 1`。通过比较相邻元素的大小，如果发现后一个元素较小，则进行交换，使较大的元素逐渐冒泡到数组的末尾。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最后输出排序后的数组结果，例如 `[1, 2, 3, 5, 8]`。</a:t>
            </a:r>
            <a:endParaRPr lang="en-US" sz="1178" dirty="0"/>
          </a:p>
        </p:txBody>
      </p:sp>
      <p:sp>
        <p:nvSpPr>
          <p:cNvPr id="12" name="Text 7"/>
          <p:cNvSpPr/>
          <p:nvPr/>
        </p:nvSpPr>
        <p:spPr>
          <a:xfrm>
            <a:off x="923258" y="695642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61"/>
            <a:ext cx="3656466" cy="9858745"/>
          </a:xfrm>
          <a:prstGeom prst="rect">
            <a:avLst/>
          </a:prstGeom>
        </p:spPr>
      </p:pic>
      <p:pic>
        <p:nvPicPr>
          <p:cNvPr id="3" name="Image 1" descr="preencoded.png">    </p:cNvPr>
          <p:cNvPicPr>
            <a:picLocks noChangeAspect="1"/>
          </p:cNvPicPr>
          <p:nvPr/>
        </p:nvPicPr>
        <p:blipFill>
          <a:blip r:embed="rId2"/>
          <a:stretch>
            <a:fillRect/>
          </a:stretch>
        </p:blipFill>
        <p:spPr>
          <a:xfrm>
            <a:off x="731295" y="845561"/>
            <a:ext cx="3656466" cy="9858745"/>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的数组对象有许多内置属性和函数，下面是一些常用的属性和函数：</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30"/>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`length`：表示数组的长度。</a:t>
            </a:r>
            <a:endParaRPr lang="en-US" sz="1178" dirty="0"/>
          </a:p>
        </p:txBody>
      </p:sp>
      <p:sp>
        <p:nvSpPr>
          <p:cNvPr id="7" name="Text 3"/>
          <p:cNvSpPr/>
          <p:nvPr/>
        </p:nvSpPr>
        <p:spPr>
          <a:xfrm>
            <a:off x="923258" y="1553999"/>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005530"/>
            <a:ext cx="3272537" cy="9049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`push()`：将一个或多个元素添加到数组的末尾，并返回新的长度。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`pop()`：移除并返回数组的最后一个元素。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`shift()`：移除并返回数组的第一个元素。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`unshift()`：将一个或多个元素添加到数组的开头，并返回新的长度。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`concat()`：将两个或多个数组合并成一个新数组，并返回新数组。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`slice()`：从数组中提取指定范围的元素，并返回一个新数组。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`splice()`：在指定位置插入、删除或替换元素。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`indexOf()`：返回指定元素在数组中首次出现的索引，如果不存在则返回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`lastIndexOf()`：返回指定元素在数组中最后一次出现的索引，如果不存在则返回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`join()`：将数组的所有元素连接成一个字符串。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`reverse()`：颠倒数组中元素的顺序。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`sort()`：对数组元素进行排序。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`forEach()`：对数组中的每个元素执行指定的函数。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`map()`：创建一个新数组，其元素是对原始数组元素执行函数的结果。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`filter()`：创建一个新数组，其中包含通过函数筛选的元素。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`reduce()`：将数组元素按照指定的函数进行累积计算。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`every()`：检查数组中的所有元素是否满足指定条件。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`some()`：检查数组中是否至少有一个元素满足指定条件。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`find()`：返回满足指定条件的第一个元素。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`findIndex()`：返回满足指定条件的第一个元素的索引。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`includes()`：检查数组是否包含指定元素。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`isArray()`：检查一个值是否为数组。</a:t>
            </a:r>
            <a:endParaRPr lang="en-US" sz="1178" dirty="0"/>
          </a:p>
        </p:txBody>
      </p:sp>
      <p:sp>
        <p:nvSpPr>
          <p:cNvPr id="9" name="Text 5"/>
          <p:cNvSpPr/>
          <p:nvPr/>
        </p:nvSpPr>
        <p:spPr>
          <a:xfrm>
            <a:off x="4945371" y="10100987"/>
            <a:ext cx="3272537"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这只是一小部分数组属性和函数的示例，JavaScript 数组对象还有更多可用的方法和属性。</a:t>
            </a:r>
            <a:endParaRPr lang="en-US" sz="997"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531137"/>
            <a:ext cx="639879" cy="639883"/>
          </a:xfrm>
          <a:prstGeom prst="rect">
            <a:avLst/>
          </a:prstGeom>
        </p:spPr>
      </p:pic>
      <p:pic>
        <p:nvPicPr>
          <p:cNvPr id="3" name="Image 1" descr="preencoded.png">    </p:cNvPr>
          <p:cNvPicPr>
            <a:picLocks noChangeAspect="1"/>
          </p:cNvPicPr>
          <p:nvPr/>
        </p:nvPicPr>
        <p:blipFill>
          <a:blip r:embed="rId2"/>
          <a:stretch>
            <a:fillRect/>
          </a:stretch>
        </p:blipFill>
        <p:spPr>
          <a:xfrm>
            <a:off x="2125321" y="1531137"/>
            <a:ext cx="639881" cy="639883"/>
          </a:xfrm>
          <a:prstGeom prst="rect">
            <a:avLst/>
          </a:prstGeom>
        </p:spPr>
      </p:pic>
      <p:sp>
        <p:nvSpPr>
          <p:cNvPr id="4" name="Text 0"/>
          <p:cNvSpPr/>
          <p:nvPr/>
        </p:nvSpPr>
        <p:spPr>
          <a:xfrm>
            <a:off x="365646" y="228522"/>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根据数组 `arr` 构建柱状图可以通过循环遍历数组，并使用 `document.write()` 创建对应高度和宽度的 `&lt;div&gt;` 元素来实现。同时，可以使用 Bootstrap 提供的样式类来美化这些 `&lt;div&gt;` 元素。</a:t>
            </a:r>
            <a:endParaRPr lang="en-US" sz="1631" dirty="0"/>
          </a:p>
        </p:txBody>
      </p:sp>
      <p:sp>
        <p:nvSpPr>
          <p:cNvPr id="5"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2262429"/>
            <a:ext cx="3034866" cy="276520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下面是一个示例代码，演示如何根据数组 `arr` 构建柱状图并应用 Bootstrap 样式：</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arr = [20, 40, 60, 80, 100];  // 示例数组</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 (let i = 0; i &lt; arr.length; i++)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document.write(`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class="bar bg-primary" style="width: ${arr[i]}px;"&gt;&lt;/div&gt;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7830" y="5119043"/>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2262429"/>
            <a:ext cx="3034866" cy="175968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在上述示例中，通过循环遍历数组 `arr`，在每次迭代时使用 `document.write()` 创建一个 `&lt;div&gt;` 元素。这个 `&lt;div&gt;` 元素具有 `bar` 和 `bg-primary` 两个 Bootstrap 样式类，分别用于设置柱状图的样式。`style` 属性用于设置 `&lt;div&gt;` 元素的宽度，宽度值来自于数组 `arr` 中的对应元素。</a:t>
            </a:r>
            <a:endParaRPr lang="en-US" sz="1178" dirty="0"/>
          </a:p>
        </p:txBody>
      </p:sp>
      <p:sp>
        <p:nvSpPr>
          <p:cNvPr id="9" name="Text 5"/>
          <p:cNvSpPr/>
          <p:nvPr/>
        </p:nvSpPr>
        <p:spPr>
          <a:xfrm>
            <a:off x="5178470" y="4113521"/>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2322291"/>
            <a:ext cx="3656466" cy="1654553"/>
          </a:xfrm>
          <a:prstGeom prst="rect">
            <a:avLst/>
          </a:prstGeom>
        </p:spPr>
      </p:pic>
      <p:pic>
        <p:nvPicPr>
          <p:cNvPr id="3" name="Image 1" descr="preencoded.png">    </p:cNvPr>
          <p:cNvPicPr>
            <a:picLocks noChangeAspect="1"/>
          </p:cNvPicPr>
          <p:nvPr/>
        </p:nvPicPr>
        <p:blipFill>
          <a:blip r:embed="rId2"/>
          <a:stretch>
            <a:fillRect/>
          </a:stretch>
        </p:blipFill>
        <p:spPr>
          <a:xfrm>
            <a:off x="4753406" y="8930913"/>
            <a:ext cx="3656466" cy="3162841"/>
          </a:xfrm>
          <a:prstGeom prst="rect">
            <a:avLst/>
          </a:prstGeom>
        </p:spPr>
      </p:pic>
      <p:pic>
        <p:nvPicPr>
          <p:cNvPr id="4" name="Image 2" descr="preencoded.png">    </p:cNvPr>
          <p:cNvPicPr>
            <a:picLocks noChangeAspect="1"/>
          </p:cNvPicPr>
          <p:nvPr/>
        </p:nvPicPr>
        <p:blipFill>
          <a:blip r:embed="rId3"/>
          <a:stretch>
            <a:fillRect/>
          </a:stretch>
        </p:blipFill>
        <p:spPr>
          <a:xfrm>
            <a:off x="731295" y="8930913"/>
            <a:ext cx="3656466" cy="3162841"/>
          </a:xfrm>
          <a:prstGeom prst="rect">
            <a:avLst/>
          </a:prstGeom>
        </p:spPr>
      </p:pic>
      <p:pic>
        <p:nvPicPr>
          <p:cNvPr id="5" name="Image 3" descr="preencoded.png">    </p:cNvPr>
          <p:cNvPicPr>
            <a:picLocks noChangeAspect="1"/>
          </p:cNvPicPr>
          <p:nvPr/>
        </p:nvPicPr>
        <p:blipFill>
          <a:blip r:embed="rId4"/>
          <a:stretch>
            <a:fillRect/>
          </a:stretch>
        </p:blipFill>
        <p:spPr>
          <a:xfrm>
            <a:off x="4753406" y="5539545"/>
            <a:ext cx="3656466" cy="3162841"/>
          </a:xfrm>
          <a:prstGeom prst="rect">
            <a:avLst/>
          </a:prstGeom>
        </p:spPr>
      </p:pic>
      <p:pic>
        <p:nvPicPr>
          <p:cNvPr id="6" name="Image 4" descr="preencoded.png">    </p:cNvPr>
          <p:cNvPicPr>
            <a:picLocks noChangeAspect="1"/>
          </p:cNvPicPr>
          <p:nvPr/>
        </p:nvPicPr>
        <p:blipFill>
          <a:blip r:embed="rId5"/>
          <a:stretch>
            <a:fillRect/>
          </a:stretch>
        </p:blipFill>
        <p:spPr>
          <a:xfrm>
            <a:off x="731295" y="5539545"/>
            <a:ext cx="3656466" cy="3162841"/>
          </a:xfrm>
          <a:prstGeom prst="rect">
            <a:avLst/>
          </a:prstGeom>
        </p:spPr>
      </p:pic>
      <p:pic>
        <p:nvPicPr>
          <p:cNvPr id="7" name="Image 5" descr="preencoded.png">    </p:cNvPr>
          <p:cNvPicPr>
            <a:picLocks noChangeAspect="1"/>
          </p:cNvPicPr>
          <p:nvPr/>
        </p:nvPicPr>
        <p:blipFill>
          <a:blip r:embed="rId6"/>
          <a:stretch>
            <a:fillRect/>
          </a:stretch>
        </p:blipFill>
        <p:spPr>
          <a:xfrm>
            <a:off x="4753406" y="1142646"/>
            <a:ext cx="3656466" cy="4168373"/>
          </a:xfrm>
          <a:prstGeom prst="rect">
            <a:avLst/>
          </a:prstGeom>
        </p:spPr>
      </p:pic>
      <p:pic>
        <p:nvPicPr>
          <p:cNvPr id="8" name="Image 6" descr="preencoded.png">    </p:cNvPr>
          <p:cNvPicPr>
            <a:picLocks noChangeAspect="1"/>
          </p:cNvPicPr>
          <p:nvPr/>
        </p:nvPicPr>
        <p:blipFill>
          <a:blip r:embed="rId7"/>
          <a:stretch>
            <a:fillRect/>
          </a:stretch>
        </p:blipFill>
        <p:spPr>
          <a:xfrm>
            <a:off x="731295" y="1142646"/>
            <a:ext cx="3656466" cy="4168373"/>
          </a:xfrm>
          <a:prstGeom prst="rect">
            <a:avLst/>
          </a:prstGeom>
        </p:spPr>
      </p:pic>
      <p:sp>
        <p:nvSpPr>
          <p:cNvPr id="9"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中，函数是可重复使用的代码块，用于执行特定的任务。函数可以接受参数（可选），执行一系列操作，并返回一个值（可选）。</a:t>
            </a:r>
            <a:endParaRPr lang="en-US" sz="1631" dirty="0"/>
          </a:p>
        </p:txBody>
      </p:sp>
      <p:sp>
        <p:nvSpPr>
          <p:cNvPr id="10"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302615"/>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函数的定义格式如下：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functionName(parameter1, parameter2,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函数体</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执行操作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返回结果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其中：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`functionName` 是函数的名称，可以自定义。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`parameter1, parameter2, ...` 是函数的参数列表，用于接收传入的值。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函数体内包含具体的操作逻辑。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可以使用 `return` 语句返回一个值。</a:t>
            </a:r>
            <a:endParaRPr lang="en-US" sz="1178" dirty="0"/>
          </a:p>
        </p:txBody>
      </p:sp>
      <p:sp>
        <p:nvSpPr>
          <p:cNvPr id="12" name="Text 3"/>
          <p:cNvSpPr/>
          <p:nvPr/>
        </p:nvSpPr>
        <p:spPr>
          <a:xfrm>
            <a:off x="923258" y="5119051"/>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302615"/>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**参数默认值示例：**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greet(name = 'World')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console.log(`Hello, ${name}!`);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greet();  // 输出: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greet('Alice');  // 输出: Hello, Alice!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在上述示例中，函数 `greet()` 定义了一个参数 `name`，并设置了默认值 `'World'`。如果调用函数时不传入参数，则会使用默认值 `'World'`；如果传入参数，则会使用传入的参数值。</a:t>
            </a:r>
            <a:endParaRPr lang="en-US" sz="1178" dirty="0"/>
          </a:p>
        </p:txBody>
      </p:sp>
      <p:sp>
        <p:nvSpPr>
          <p:cNvPr id="14" name="Text 5"/>
          <p:cNvSpPr/>
          <p:nvPr/>
        </p:nvSpPr>
        <p:spPr>
          <a:xfrm>
            <a:off x="4945371" y="4364905"/>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5699514"/>
            <a:ext cx="3272537" cy="276519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**返回值示例：**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add(a, b)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result = add(5,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console.log(result);  // 输出: 8</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在上述示例中，函数 `add()` 接受两个参数 `a` 和 `b`，并使用 `return` 语句返回它们的和。调用函数时，将返回值赋给变量 `result`，然后将其输出。</a:t>
            </a:r>
            <a:endParaRPr lang="en-US" sz="1178" dirty="0"/>
          </a:p>
        </p:txBody>
      </p:sp>
      <p:sp>
        <p:nvSpPr>
          <p:cNvPr id="16" name="Text 7"/>
          <p:cNvSpPr/>
          <p:nvPr/>
        </p:nvSpPr>
        <p:spPr>
          <a:xfrm>
            <a:off x="923258" y="8510428"/>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5699514"/>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**输入数组求和示例：**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sumArray(numbers)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sum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(let i = 0; i &lt; numbers.length;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sum += numbers[i];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sum;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9"/>
          <p:cNvSpPr/>
          <p:nvPr/>
        </p:nvSpPr>
        <p:spPr>
          <a:xfrm>
            <a:off x="4945371" y="8007659"/>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9090882"/>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result = sumArray(numbers);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console.log(result);  // 输出: 15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在上述示例中，函数 `sumArray()` 接受一个数组 `numbers`，并使用循环将数组中的元素累加求和。最后，使用 `return` 语句返回求和结果。</a:t>
            </a:r>
            <a:endParaRPr lang="en-US" sz="1178" dirty="0"/>
          </a:p>
        </p:txBody>
      </p:sp>
      <p:sp>
        <p:nvSpPr>
          <p:cNvPr id="20" name="Text 11"/>
          <p:cNvSpPr/>
          <p:nvPr/>
        </p:nvSpPr>
        <p:spPr>
          <a:xfrm>
            <a:off x="923258" y="10896267"/>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9090882"/>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**阶乘示例：**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factorial(n)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(n === 0 || n === 1)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n * factorial(n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result = factorial(5);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console.log(result);  // 输出: 120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13"/>
          <p:cNvSpPr/>
          <p:nvPr/>
        </p:nvSpPr>
        <p:spPr>
          <a:xfrm>
            <a:off x="4945371" y="11901797"/>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1248226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在上述示例中，函数 `factorial()` 使用递归的方式计算一个数的阶乘。当输入值为 0 或 1 时，直接返回 1；否则，通过递归调用函数自身来计算输入值减一的阶乘，并与输入值相乘。最后返回阶乘结果。</a:t>
            </a:r>
            <a:endParaRPr lang="en-US" sz="1178" dirty="0"/>
          </a:p>
        </p:txBody>
      </p:sp>
      <p:sp>
        <p:nvSpPr>
          <p:cNvPr id="24" name="Text 15"/>
          <p:cNvSpPr/>
          <p:nvPr/>
        </p:nvSpPr>
        <p:spPr>
          <a:xfrm>
            <a:off x="923258" y="1378487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936970"/>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4250641" y="936970"/>
            <a:ext cx="639883" cy="639881"/>
          </a:xfrm>
          <a:prstGeom prst="rect">
            <a:avLst/>
          </a:prstGeom>
        </p:spPr>
      </p:pic>
      <p:pic>
        <p:nvPicPr>
          <p:cNvPr id="4" name="Image 2" descr="preencoded.png">    </p:cNvPr>
          <p:cNvPicPr>
            <a:picLocks noChangeAspect="1"/>
          </p:cNvPicPr>
          <p:nvPr/>
        </p:nvPicPr>
        <p:blipFill>
          <a:blip r:embed="rId3"/>
          <a:stretch>
            <a:fillRect/>
          </a:stretch>
        </p:blipFill>
        <p:spPr>
          <a:xfrm>
            <a:off x="1416881" y="936970"/>
            <a:ext cx="639881" cy="639881"/>
          </a:xfrm>
          <a:prstGeom prst="rect">
            <a:avLst/>
          </a:prstGeom>
        </p:spPr>
      </p:pic>
      <p:sp>
        <p:nvSpPr>
          <p:cNvPr id="5"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强制类型转换</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1668263"/>
            <a:ext cx="2184739" cy="452487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a=prompt('输入一个数');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b=prompt("输入第二个数");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c=a+b;</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console.log(c);</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在上述代码中，使用 `prompt` 方法获取用户输入的值，并将其保存在变量 `a` 和 `b` 中。然后，通过 `+` 运算符对 `a` 和 `b` 进行求和，将结果保存在变量 `c` 中，并将 `c` 输出到控制台。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然而，这段代码存在一个问题，即 `prompt` 方法返回的值是字符串类型，而不是数值类型。因此，对 `a` 和 `b` 进行求和时，实际上是进行了字符串的拼接，而不是数值的相加。这导致输出结果是两个数值的字符串拼接结果。</a:t>
            </a:r>
            <a:endParaRPr lang="en-US" sz="1178" dirty="0"/>
          </a:p>
        </p:txBody>
      </p:sp>
      <p:sp>
        <p:nvSpPr>
          <p:cNvPr id="8" name="Text 3"/>
          <p:cNvSpPr/>
          <p:nvPr/>
        </p:nvSpPr>
        <p:spPr>
          <a:xfrm>
            <a:off x="644452" y="6284551"/>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1668263"/>
            <a:ext cx="2184737" cy="30165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为了解决这个问题，有两种改正方法：</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使用 `parseFloat` 函数将用户输入的字符串转换为浮点数类型：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a = parseFloat(prompt('输入一个数'));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b = parseFloat(prompt('输入第二个数'));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c = a + b;</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console.log(c);</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3478213" y="4776259"/>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1668263"/>
            <a:ext cx="2184739"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使用模板字符串（`${}`）来将变量直接嵌入到字符串中，实现数值的相加：</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a = prompt('输入一个数');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b = prompt('输入第二个数');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c = `${parseFloat(a) + parseFloat(b)}`;</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console.log(c);</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6311973" y="4273496"/>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936969"/>
            <a:ext cx="1759674" cy="8341313"/>
          </a:xfrm>
          <a:prstGeom prst="rect">
            <a:avLst/>
          </a:prstGeom>
        </p:spPr>
      </p:pic>
      <p:pic>
        <p:nvPicPr>
          <p:cNvPr id="3" name="Image 1" descr="preencoded.png">    </p:cNvPr>
          <p:cNvPicPr>
            <a:picLocks noChangeAspect="1"/>
          </p:cNvPicPr>
          <p:nvPr/>
        </p:nvPicPr>
        <p:blipFill>
          <a:blip r:embed="rId2"/>
          <a:stretch>
            <a:fillRect/>
          </a:stretch>
        </p:blipFill>
        <p:spPr>
          <a:xfrm>
            <a:off x="4753406" y="936969"/>
            <a:ext cx="1759674" cy="6078871"/>
          </a:xfrm>
          <a:prstGeom prst="rect">
            <a:avLst/>
          </a:prstGeom>
        </p:spPr>
      </p:pic>
      <p:pic>
        <p:nvPicPr>
          <p:cNvPr id="4" name="Image 2" descr="preencoded.png">    </p:cNvPr>
          <p:cNvPicPr>
            <a:picLocks noChangeAspect="1"/>
          </p:cNvPicPr>
          <p:nvPr/>
        </p:nvPicPr>
        <p:blipFill>
          <a:blip r:embed="rId3"/>
          <a:stretch>
            <a:fillRect/>
          </a:stretch>
        </p:blipFill>
        <p:spPr>
          <a:xfrm>
            <a:off x="2628086" y="936969"/>
            <a:ext cx="1759674" cy="6581633"/>
          </a:xfrm>
          <a:prstGeom prst="rect">
            <a:avLst/>
          </a:prstGeom>
        </p:spPr>
      </p:pic>
      <p:pic>
        <p:nvPicPr>
          <p:cNvPr id="5" name="Image 3" descr="preencoded.png">    </p:cNvPr>
          <p:cNvPicPr>
            <a:picLocks noChangeAspect="1"/>
          </p:cNvPicPr>
          <p:nvPr/>
        </p:nvPicPr>
        <p:blipFill>
          <a:blip r:embed="rId4"/>
          <a:stretch>
            <a:fillRect/>
          </a:stretch>
        </p:blipFill>
        <p:spPr>
          <a:xfrm>
            <a:off x="502765" y="936969"/>
            <a:ext cx="1759674" cy="6330255"/>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1. 同名函数：</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959823"/>
            <a:ext cx="1668264" cy="628455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 JavaScript 中，函数名是一个标识符，用于唯一标识一个函数。如果定义了多个同名函数，后面的函数定义将会覆盖前面的定义，只有最后一个函数定义会生效。</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greet()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console.log('Hello!');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greet()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console.log('Hi!');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greet();  // 输出: Hi!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在上述示例中，定义了两个同名函数 `greet()`。由于后面的函数定义覆盖了前面的定义，所以调用 `greet()` 时会输出最后定义的函数体内的内容。</a:t>
            </a:r>
            <a:endParaRPr lang="en-US" sz="1178" dirty="0"/>
          </a:p>
        </p:txBody>
      </p:sp>
      <p:sp>
        <p:nvSpPr>
          <p:cNvPr id="9" name="Text 3"/>
          <p:cNvSpPr/>
          <p:nvPr/>
        </p:nvSpPr>
        <p:spPr>
          <a:xfrm>
            <a:off x="502765" y="7312935"/>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959823"/>
            <a:ext cx="1668262" cy="653593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形参大于实参：当函数的形参（参数）的数量大于传入函数的实参（实际参数）的数量时，多余的形参将被赋值为 `undefined`。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greet(name, age)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console.log(`Hello, ${name}! You are ${age} years old.`);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greet('Alice');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输出: Hello, Alice! You are undefined years old.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在上述示例中，函数 `greet()` 声明了两个形参 `name` 和 `age`，但只传入了一个实参 `'Alice'`。由于缺少 `age` 实参，`age` 形参被赋值为 `undefined`。</a:t>
            </a:r>
            <a:endParaRPr lang="en-US" sz="1178" dirty="0"/>
          </a:p>
        </p:txBody>
      </p:sp>
      <p:sp>
        <p:nvSpPr>
          <p:cNvPr id="11" name="Text 5"/>
          <p:cNvSpPr/>
          <p:nvPr/>
        </p:nvSpPr>
        <p:spPr>
          <a:xfrm>
            <a:off x="2628086" y="7564320"/>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959823"/>
            <a:ext cx="1668262" cy="60331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`return` 和 `break` 的区别：</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`return` 用于在函数内部提前结束函数的执行，并返回一个值。它会立即退出函数，并将控制权交还给调用该函数的代码。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`break` 用于在循环或 `switch` 语句中提前结束循环或跳出 `switch` 语句的执行。它会跳出当前循环或 `switch` 语句，并继续执行下一个语句。</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区别在于它们的作用范围和用途：</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`return` 用于函数内部，用于返回一个值并结束函数的执行。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`break` 用于循环或 `switch` 语句内部，用于提前结束循环或跳出 `switch` 语句的执行。</a:t>
            </a:r>
            <a:endParaRPr lang="en-US" sz="1178" dirty="0"/>
          </a:p>
        </p:txBody>
      </p:sp>
      <p:sp>
        <p:nvSpPr>
          <p:cNvPr id="13" name="Text 7"/>
          <p:cNvSpPr/>
          <p:nvPr/>
        </p:nvSpPr>
        <p:spPr>
          <a:xfrm>
            <a:off x="4753406" y="7061550"/>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959823"/>
            <a:ext cx="1668262" cy="829560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findNumber(arr, target)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for (let i = 0; i &lt; arr.length;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(arr[i] === target)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return i;  // 使用 return 提前结束函数并返回索引值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return -1;  // 如果没有找到目标数，则返回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numbers = [1, 2, 3, 4, 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index = findNumber(numbers, 3);</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console.log(index);  // 输出: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在上述示例中，`findNumber()` 函数使用 `return` 语句在找到目标数时提前结束函数的执行，并返回目标数的索引值。如果没有找到目标数，则会执行到函数的最后一行，并返回 `-1`。</a:t>
            </a:r>
            <a:endParaRPr lang="en-US" sz="1178" dirty="0"/>
          </a:p>
        </p:txBody>
      </p:sp>
      <p:sp>
        <p:nvSpPr>
          <p:cNvPr id="15" name="Text 9"/>
          <p:cNvSpPr/>
          <p:nvPr/>
        </p:nvSpPr>
        <p:spPr>
          <a:xfrm>
            <a:off x="6878726" y="9323988"/>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234053"/>
            <a:ext cx="1759674" cy="6581647"/>
          </a:xfrm>
          <a:prstGeom prst="rect">
            <a:avLst/>
          </a:prstGeom>
        </p:spPr>
      </p:pic>
      <p:pic>
        <p:nvPicPr>
          <p:cNvPr id="3" name="Image 1" descr="preencoded.png">    </p:cNvPr>
          <p:cNvPicPr>
            <a:picLocks noChangeAspect="1"/>
          </p:cNvPicPr>
          <p:nvPr/>
        </p:nvPicPr>
        <p:blipFill>
          <a:blip r:embed="rId2"/>
          <a:stretch>
            <a:fillRect/>
          </a:stretch>
        </p:blipFill>
        <p:spPr>
          <a:xfrm>
            <a:off x="4753406" y="1234053"/>
            <a:ext cx="1759674" cy="4067826"/>
          </a:xfrm>
          <a:prstGeom prst="rect">
            <a:avLst/>
          </a:prstGeom>
        </p:spPr>
      </p:pic>
      <p:pic>
        <p:nvPicPr>
          <p:cNvPr id="4" name="Image 2" descr="preencoded.png">    </p:cNvPr>
          <p:cNvPicPr>
            <a:picLocks noChangeAspect="1"/>
          </p:cNvPicPr>
          <p:nvPr/>
        </p:nvPicPr>
        <p:blipFill>
          <a:blip r:embed="rId3"/>
          <a:stretch>
            <a:fillRect/>
          </a:stretch>
        </p:blipFill>
        <p:spPr>
          <a:xfrm>
            <a:off x="2628086" y="1234053"/>
            <a:ext cx="1759674" cy="2559532"/>
          </a:xfrm>
          <a:prstGeom prst="rect">
            <a:avLst/>
          </a:prstGeom>
        </p:spPr>
      </p:pic>
      <p:pic>
        <p:nvPicPr>
          <p:cNvPr id="5" name="Image 3" descr="preencoded.png">    </p:cNvPr>
          <p:cNvPicPr>
            <a:picLocks noChangeAspect="1"/>
          </p:cNvPicPr>
          <p:nvPr/>
        </p:nvPicPr>
        <p:blipFill>
          <a:blip r:embed="rId4"/>
          <a:stretch>
            <a:fillRect/>
          </a:stretch>
        </p:blipFill>
        <p:spPr>
          <a:xfrm>
            <a:off x="502765" y="1234053"/>
            <a:ext cx="1759674" cy="6078877"/>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中，变量的作用域决定了变量在代码中的可访问范围。在 JavaScript 中，有两种常见的作用域：局部作用域和全局作用域。</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256915"/>
            <a:ext cx="1668264" cy="603316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局部变量：局部变量是在函数内部声明的变量，它们的作用域限定在函数内部。这意味着只能在函数内部访问和使用这些变量，函数外部无法直接访问。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add()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x = 2;  // 局部变量 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console.log(x);  // 输出: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add();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console.log(x);  // 报错，无法访问局部变量 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在上述示例中，变量 `x` 是在函数 `add()` 内部声明的局部变量。只能在函数内部访问和使用它。在函数外部尝试访问 `x` 会导致错误。</a:t>
            </a:r>
            <a:endParaRPr lang="en-US" sz="1178" dirty="0"/>
          </a:p>
        </p:txBody>
      </p:sp>
      <p:sp>
        <p:nvSpPr>
          <p:cNvPr id="9" name="Text 3"/>
          <p:cNvSpPr/>
          <p:nvPr/>
        </p:nvSpPr>
        <p:spPr>
          <a:xfrm>
            <a:off x="502765" y="7358643"/>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256915"/>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全局变量：全局变量是在函数外部声明的变量，它们的作用域在整个代码中都可见和访问。全局变量可以在任何地方使用，包括函数内部和外部。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例如：</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x = 1;  // 全局变量 x</a:t>
            </a:r>
            <a:endParaRPr lang="en-US" sz="1178" dirty="0"/>
          </a:p>
        </p:txBody>
      </p:sp>
      <p:sp>
        <p:nvSpPr>
          <p:cNvPr id="11" name="Text 5"/>
          <p:cNvSpPr/>
          <p:nvPr/>
        </p:nvSpPr>
        <p:spPr>
          <a:xfrm>
            <a:off x="2628086" y="3839290"/>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256915"/>
            <a:ext cx="1668262"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add()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y = 2;  // 局部变量 y</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console.log(x + y);  // 输出: 3</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add();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console.log(x);  // 输出: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在上述示例中，变量 `x` 是在函数外部声明的全局变量，可以在函数内部和外部使用。变量 `y` 是在函数内部声明的局部变量，只能在函数内部使用。</a:t>
            </a:r>
            <a:endParaRPr lang="en-US" sz="1178" dirty="0"/>
          </a:p>
        </p:txBody>
      </p:sp>
      <p:sp>
        <p:nvSpPr>
          <p:cNvPr id="13" name="Text 7"/>
          <p:cNvSpPr/>
          <p:nvPr/>
        </p:nvSpPr>
        <p:spPr>
          <a:xfrm>
            <a:off x="4753406" y="5347582"/>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256915"/>
            <a:ext cx="1668262" cy="653593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变量访问原则是指在 JavaScript 中，变量在作用域链中的查找顺序。当访问一个变量时，JavaScript 会首先在当前作用域查找该变量，如果找到则使用，否则会向上一级作用域继续查找，直到找到该变量或者到达全局作用域。</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x =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add()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x =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console.log(x);  // 输出: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在函数 `add()` 内部声明的变量 `x` 是一个局部变量，它只在函数内部有效。在函数外部访问变量 `x` 时，会访问到全局变量 `x` 的值，即输出 `1`。</a:t>
            </a:r>
            <a:endParaRPr lang="en-US" sz="1178" dirty="0"/>
          </a:p>
        </p:txBody>
      </p:sp>
      <p:sp>
        <p:nvSpPr>
          <p:cNvPr id="15" name="Text 9"/>
          <p:cNvSpPr/>
          <p:nvPr/>
        </p:nvSpPr>
        <p:spPr>
          <a:xfrm>
            <a:off x="6878726" y="7861404"/>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662954"/>
            <a:ext cx="3656466" cy="2157316"/>
          </a:xfrm>
          <a:prstGeom prst="rect">
            <a:avLst/>
          </a:prstGeom>
        </p:spPr>
      </p:pic>
      <p:pic>
        <p:nvPicPr>
          <p:cNvPr id="3" name="Image 1" descr="preencoded.png">    </p:cNvPr>
          <p:cNvPicPr>
            <a:picLocks noChangeAspect="1"/>
          </p:cNvPicPr>
          <p:nvPr/>
        </p:nvPicPr>
        <p:blipFill>
          <a:blip r:embed="rId2"/>
          <a:stretch>
            <a:fillRect/>
          </a:stretch>
        </p:blipFill>
        <p:spPr>
          <a:xfrm>
            <a:off x="731295" y="5662954"/>
            <a:ext cx="3656466" cy="2157316"/>
          </a:xfrm>
          <a:prstGeom prst="rect">
            <a:avLst/>
          </a:prstGeom>
        </p:spPr>
      </p:pic>
      <p:pic>
        <p:nvPicPr>
          <p:cNvPr id="4" name="Image 2" descr="preencoded.png">    </p:cNvPr>
          <p:cNvPicPr>
            <a:picLocks noChangeAspect="1"/>
          </p:cNvPicPr>
          <p:nvPr/>
        </p:nvPicPr>
        <p:blipFill>
          <a:blip r:embed="rId3"/>
          <a:stretch>
            <a:fillRect/>
          </a:stretch>
        </p:blipFill>
        <p:spPr>
          <a:xfrm>
            <a:off x="4753406" y="3277108"/>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731295" y="3277108"/>
            <a:ext cx="3656466" cy="2157316"/>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1905931"/>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1905931"/>
          </a:xfrm>
          <a:prstGeom prst="rect">
            <a:avLst/>
          </a:prstGeom>
        </p:spPr>
      </p:pic>
      <p:sp>
        <p:nvSpPr>
          <p:cNvPr id="8"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匿名函数是指在定义时不给函数赋予名称的函数，它可以直接作为表达式使用或者作为其他函数的参数传递。匿名函数没有函数名，只能通过变量或者作为立即执行函数来调用。</a:t>
            </a:r>
            <a:endParaRPr lang="en-US" sz="1631" dirty="0"/>
          </a:p>
        </p:txBody>
      </p:sp>
      <p:sp>
        <p:nvSpPr>
          <p:cNvPr id="9"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23"/>
            <a:ext cx="3272537" cy="15082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匿名函数的语法形式如下：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作为函数表达式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functionName = function(parameters)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函数体</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923258" y="2856614"/>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23"/>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作为立即执行函数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(function(parameters)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函数体</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2605229"/>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437085"/>
            <a:ext cx="3272537" cy="17596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匿名函数示例：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作为函数表达式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sayHello =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sayHello();</a:t>
            </a:r>
            <a:endParaRPr lang="en-US" sz="1178" dirty="0"/>
          </a:p>
        </p:txBody>
      </p:sp>
      <p:sp>
        <p:nvSpPr>
          <p:cNvPr id="15" name="Text 7"/>
          <p:cNvSpPr/>
          <p:nvPr/>
        </p:nvSpPr>
        <p:spPr>
          <a:xfrm>
            <a:off x="923258" y="5242461"/>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43708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作为立即执行函数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console.log("Immediately invoked function expression!");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4991076"/>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5822932"/>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在上述示例中，我们定义了两个匿名函数。第一个匿名函数被赋值给变量 `sayHello`，然后可以通过变量名调用该函数。第二个匿名函数直接以立即执行函数的形式调用，不需要通过变量名。</a:t>
            </a:r>
            <a:endParaRPr lang="en-US" sz="1178" dirty="0"/>
          </a:p>
        </p:txBody>
      </p:sp>
      <p:sp>
        <p:nvSpPr>
          <p:cNvPr id="19" name="Text 11"/>
          <p:cNvSpPr/>
          <p:nvPr/>
        </p:nvSpPr>
        <p:spPr>
          <a:xfrm>
            <a:off x="923258" y="6874153"/>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5822932"/>
            <a:ext cx="3272537" cy="17596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具名函数则是给函数赋予了名称的函数，可以在任意位置调用。具名函数可以通过函数名来调用，也可以作为其他函数的参数传递。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具名函数示例：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sayHello()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a:t>
            </a:r>
            <a:endParaRPr lang="en-US" sz="1178" dirty="0"/>
          </a:p>
        </p:txBody>
      </p:sp>
      <p:sp>
        <p:nvSpPr>
          <p:cNvPr id="21" name="Text 13"/>
          <p:cNvSpPr/>
          <p:nvPr/>
        </p:nvSpPr>
        <p:spPr>
          <a:xfrm>
            <a:off x="4945371" y="762830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422625"/>
            <a:ext cx="3656466" cy="1654552"/>
          </a:xfrm>
          <a:prstGeom prst="rect">
            <a:avLst/>
          </a:prstGeom>
        </p:spPr>
      </p:pic>
      <p:pic>
        <p:nvPicPr>
          <p:cNvPr id="3" name="Image 1" descr="preencoded.png">    </p:cNvPr>
          <p:cNvPicPr>
            <a:picLocks noChangeAspect="1"/>
          </p:cNvPicPr>
          <p:nvPr/>
        </p:nvPicPr>
        <p:blipFill>
          <a:blip r:embed="rId2"/>
          <a:stretch>
            <a:fillRect/>
          </a:stretch>
        </p:blipFill>
        <p:spPr>
          <a:xfrm>
            <a:off x="4753406" y="4282635"/>
            <a:ext cx="3656466" cy="2911462"/>
          </a:xfrm>
          <a:prstGeom prst="rect">
            <a:avLst/>
          </a:prstGeom>
        </p:spPr>
      </p:pic>
      <p:pic>
        <p:nvPicPr>
          <p:cNvPr id="4" name="Image 2" descr="preencoded.png">    </p:cNvPr>
          <p:cNvPicPr>
            <a:picLocks noChangeAspect="1"/>
          </p:cNvPicPr>
          <p:nvPr/>
        </p:nvPicPr>
        <p:blipFill>
          <a:blip r:embed="rId3"/>
          <a:stretch>
            <a:fillRect/>
          </a:stretch>
        </p:blipFill>
        <p:spPr>
          <a:xfrm>
            <a:off x="731295" y="4282635"/>
            <a:ext cx="3656466" cy="2911462"/>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2911460"/>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2911460"/>
          </a:xfrm>
          <a:prstGeom prst="rect">
            <a:avLst/>
          </a:prstGeom>
        </p:spPr>
      </p:pic>
      <p:sp>
        <p:nvSpPr>
          <p:cNvPr id="7"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中，隐式类型转换是指在特定的操作中自动发生的类型转换，而无需显式地调用类型转换函数。JavaScript 中的隐式类型转换主要发生在以下几种情况下：</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7"/>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字符串和数字之间的隐式转换：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当字符串和数字进行加法操作时，JavaScript 会将数字隐式转换为字符串，然后执行字符串的拼接操作。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num = 123;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str = "The number is: " + num; // 隐式将数字转换为字符串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0" name="Text 3"/>
          <p:cNvSpPr/>
          <p:nvPr/>
        </p:nvSpPr>
        <p:spPr>
          <a:xfrm>
            <a:off x="923258" y="3862143"/>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7"/>
            <a:ext cx="3272537" cy="22624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数字和布尔值之间的隐式转换：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当数字和布尔值参与数学运算时，JavaScript 会将布尔值隐式转换为数字（true 转换为 1，false 转换为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num = 5 + true; // true 隐式转换为数字 1，结果为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2" name="Text 5"/>
          <p:cNvSpPr/>
          <p:nvPr/>
        </p:nvSpPr>
        <p:spPr>
          <a:xfrm>
            <a:off x="4945371" y="3610760"/>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442606"/>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布尔值和字符串之间的隐式转换：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当布尔值和字符串进行比较操作时，JavaScript 会将布尔值隐式转换为字符串进行比较。</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result = true + " is a boolean"; // true 隐式转换为字符串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4" name="Text 7"/>
          <p:cNvSpPr/>
          <p:nvPr/>
        </p:nvSpPr>
        <p:spPr>
          <a:xfrm>
            <a:off x="923258" y="6499368"/>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442606"/>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数组和字符串之间的隐式转换：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当数组和字符串进行加法操作时，JavaScript 会将数组隐式转换为字符串，然后执行字符串的拼接操作。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arr =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str = "Array: " + arr; // 隐式将数组转换为字符串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6" name="Text 9"/>
          <p:cNvSpPr/>
          <p:nvPr/>
        </p:nvSpPr>
        <p:spPr>
          <a:xfrm>
            <a:off x="4945371" y="7002132"/>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758259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其他运算符和操作中的隐式转换：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在其他运算符和操作中，JavaScript 会根据操作符的规则进行隐式类型转换，以完成特定的操作。例如，在比较运算符中，JavaScript 会进行类型转换以便比较两个操作数的值。</a:t>
            </a:r>
            <a:endParaRPr lang="en-US" sz="1178" dirty="0"/>
          </a:p>
        </p:txBody>
      </p:sp>
      <p:sp>
        <p:nvSpPr>
          <p:cNvPr id="18" name="Text 11"/>
          <p:cNvSpPr/>
          <p:nvPr/>
        </p:nvSpPr>
        <p:spPr>
          <a:xfrm>
            <a:off x="923258" y="888521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030026" y="1234057"/>
            <a:ext cx="2439763" cy="2056762"/>
          </a:xfrm>
          <a:prstGeom prst="rect">
            <a:avLst/>
          </a:prstGeom>
        </p:spPr>
      </p:pic>
      <p:pic>
        <p:nvPicPr>
          <p:cNvPr id="3" name="Image 1" descr="preencoded.png">    </p:cNvPr>
          <p:cNvPicPr>
            <a:picLocks noChangeAspect="1"/>
          </p:cNvPicPr>
          <p:nvPr/>
        </p:nvPicPr>
        <p:blipFill>
          <a:blip r:embed="rId2"/>
          <a:stretch>
            <a:fillRect/>
          </a:stretch>
        </p:blipFill>
        <p:spPr>
          <a:xfrm>
            <a:off x="2887465" y="1234057"/>
            <a:ext cx="2439763" cy="3062289"/>
          </a:xfrm>
          <a:prstGeom prst="rect">
            <a:avLst/>
          </a:prstGeom>
        </p:spPr>
      </p:pic>
      <p:pic>
        <p:nvPicPr>
          <p:cNvPr id="4" name="Image 2" descr="preencoded.png">    </p:cNvPr>
          <p:cNvPicPr>
            <a:picLocks noChangeAspect="1"/>
          </p:cNvPicPr>
          <p:nvPr/>
        </p:nvPicPr>
        <p:blipFill>
          <a:blip r:embed="rId3"/>
          <a:stretch>
            <a:fillRect/>
          </a:stretch>
        </p:blipFill>
        <p:spPr>
          <a:xfrm>
            <a:off x="671304" y="1234057"/>
            <a:ext cx="1513363" cy="799852"/>
          </a:xfrm>
          <a:prstGeom prst="rect">
            <a:avLst/>
          </a:prstGeom>
        </p:spPr>
      </p:pic>
      <p:sp>
        <p:nvSpPr>
          <p:cNvPr id="5"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的三元运算符是一种简洁的条件运算符，它根据一个条件返回两个可能的值之一。它的语法形式如下：</a:t>
            </a:r>
            <a:endParaRPr lang="en-US" sz="1631" dirty="0"/>
          </a:p>
        </p:txBody>
      </p:sp>
      <p:sp>
        <p:nvSpPr>
          <p:cNvPr id="6"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7" name="Text 2"/>
          <p:cNvSpPr/>
          <p:nvPr/>
        </p:nvSpPr>
        <p:spPr>
          <a:xfrm>
            <a:off x="762718" y="1256909"/>
            <a:ext cx="1421951" cy="7541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条件 ? 结果1 : 结果2;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671304" y="2079614"/>
            <a:ext cx="1513363" cy="0"/>
          </a:xfrm>
          <a:prstGeom prst="rect">
            <a:avLst/>
          </a:prstGeom>
          <a:noFill/>
          <a:ln/>
        </p:spPr>
        <p:txBody>
          <a:bodyPr wrap="square" lIns="0" tIns="0" rIns="0" bIns="0" rtlCol="0" anchor="t"/>
          <a:lstStyle/>
          <a:p>
            <a:endParaRPr lang="en-US" dirty="0"/>
          </a:p>
        </p:txBody>
      </p:sp>
      <p:sp>
        <p:nvSpPr>
          <p:cNvPr id="9" name="Text 4"/>
          <p:cNvSpPr/>
          <p:nvPr/>
        </p:nvSpPr>
        <p:spPr>
          <a:xfrm>
            <a:off x="2978877" y="1256909"/>
            <a:ext cx="2348350" cy="30165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如果条件为真，则返回结果1；如果条件为假，则返回结果2。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以下是一个使用三元运算符判断成绩的例子：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score = 85;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grade = score &gt;= 90 ? "A" : score &gt;= 80 ? "B" : score &gt;= 70 ? "C" : "D";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console.log("成绩等级为：" + grade);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2887465" y="4342051"/>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121437" y="1256909"/>
            <a:ext cx="2348352" cy="20110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在上述例子中，根据不同的成绩范围，使用嵌套的三元运算符进行判断，并将对应的成绩等级赋值给变量 `grade`。如果成绩大于等于 90 分，则返回 "A"；如果成绩大于等于 80 分，则返回 "B"；如果成绩大于等于 70 分，则返回 "C"；否则返回 "D"。</a:t>
            </a:r>
            <a:endParaRPr lang="en-US" sz="1178" dirty="0"/>
          </a:p>
        </p:txBody>
      </p:sp>
      <p:sp>
        <p:nvSpPr>
          <p:cNvPr id="12" name="Text 7"/>
          <p:cNvSpPr/>
          <p:nvPr/>
        </p:nvSpPr>
        <p:spPr>
          <a:xfrm>
            <a:off x="6030026" y="3336523"/>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785399"/>
            <a:ext cx="3656466" cy="7687721"/>
          </a:xfrm>
          <a:prstGeom prst="rect">
            <a:avLst/>
          </a:prstGeom>
        </p:spPr>
      </p:pic>
      <p:pic>
        <p:nvPicPr>
          <p:cNvPr id="3" name="Image 1" descr="preencoded.png">    </p:cNvPr>
          <p:cNvPicPr>
            <a:picLocks noChangeAspect="1"/>
          </p:cNvPicPr>
          <p:nvPr/>
        </p:nvPicPr>
        <p:blipFill>
          <a:blip r:embed="rId2"/>
          <a:stretch>
            <a:fillRect/>
          </a:stretch>
        </p:blipFill>
        <p:spPr>
          <a:xfrm>
            <a:off x="731295" y="4785399"/>
            <a:ext cx="3656466" cy="7687721"/>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3414225"/>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3414225"/>
          </a:xfrm>
          <a:prstGeom prst="rect">
            <a:avLst/>
          </a:prstGeom>
        </p:spPr>
      </p:pic>
      <p:sp>
        <p:nvSpPr>
          <p:cNvPr id="6"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 JavaScript 来获取用户输入的成绩，并计算平均分和评级，并通过表格在网页上显示结果。以下是一个示例：</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7"/>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《h1&gt;成绩统计《/h1&gt;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id="gradesTable"&gt;《/div&gt;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 src="script.js"&gt;《/script&gt;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3107997"/>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7"/>
            <a:ext cx="3272537" cy="30165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JavaScript（script.js）：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获取用户输入的成绩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mathGrade = parseInt(prompt("请输入数学成绩："));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englishGrade = parseInt(prompt("请输入英语成绩："));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chineseGrade = parseInt(prompt("请输入语文成绩："));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计算平均分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averageGrade = (mathGrade + englishGrade + chineseGrade) / 3;</a:t>
            </a:r>
            <a:endParaRPr lang="en-US" sz="1178" dirty="0"/>
          </a:p>
        </p:txBody>
      </p:sp>
      <p:sp>
        <p:nvSpPr>
          <p:cNvPr id="11" name="Text 5"/>
          <p:cNvSpPr/>
          <p:nvPr/>
        </p:nvSpPr>
        <p:spPr>
          <a:xfrm>
            <a:off x="4945371" y="4364905"/>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945370"/>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根据平均分评级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gradeLevel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if (averageGrade &gt;= 90)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gradeLevel = "A";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else if (averageGrade &gt;= 80)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gradeLevel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else if (averageGrade &gt;= 70)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gradeLevel = "C";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gradeLevel = "D";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775628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945370"/>
            <a:ext cx="3272537" cy="72900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构建表格并显示在网页上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tableHTML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《th&gt;科目《/th&gt;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《th&gt;成绩《/th&gt;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《td&gt;数学《/td&gt;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《td&gt;${mathGrade}《/td&gt;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《td&gt;英语《/td&gt;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《td&gt;${englishGrade}《/td&gt;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《td&gt;语文《/td&gt;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《td&gt;${chineseGrade}《/td&gt;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《td&gt;平均分《/td&gt;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《td&gt;${averageGrade.toFixed(2)}《/td&gt;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《td&gt;评级《/td&gt;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《td&gt;${gradeLevel}《/td&gt;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1228115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中，有几个常用的数值处理方法，包括 `Math.round()`、`toFixed()`、`Math.floor()` 和 `Math.ceil()`，用于对数值进行四舍五入、保留指定小数位数，以及取整操作。</a:t>
            </a:r>
            <a:endParaRPr lang="en-US" sz="1631" dirty="0"/>
          </a:p>
        </p:txBody>
      </p:sp>
      <p:sp>
        <p:nvSpPr>
          <p:cNvPr id="4"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439736"/>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`Math.round()`：对数值进行四舍五入操作，返回最接近的整数。</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num = 3.6;</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roundedNum = Math.round(num); // 4</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6" name="Text 3"/>
          <p:cNvSpPr/>
          <p:nvPr/>
        </p:nvSpPr>
        <p:spPr>
          <a:xfrm>
            <a:off x="365646" y="2696645"/>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2925174"/>
            <a:ext cx="8409873" cy="150829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`toFixed()`：将数值转换为指定小数位数的字符串表示。</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num = 3.14159;</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fixedNum = num.toFixed(2); // "3.14"</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注意：`toFixed()` 返回的是字符串类型，如果需要进行数值计算，可以使用 `parseFloat()` 或 `Number()` 将其转换为数值类型。</a:t>
            </a:r>
            <a:endParaRPr lang="en-US" sz="1178" dirty="0"/>
          </a:p>
        </p:txBody>
      </p:sp>
      <p:sp>
        <p:nvSpPr>
          <p:cNvPr id="8" name="Text 5"/>
          <p:cNvSpPr/>
          <p:nvPr/>
        </p:nvSpPr>
        <p:spPr>
          <a:xfrm>
            <a:off x="365646" y="4433465"/>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4661996"/>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3. `Math.floor()`：向下取整，返回小于或等于给定数值的最大整数。</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num = 3.9;</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flooredNum = Math.floor(num); // 3</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0" name="Text 7"/>
          <p:cNvSpPr/>
          <p:nvPr/>
        </p:nvSpPr>
        <p:spPr>
          <a:xfrm>
            <a:off x="365646" y="5918905"/>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6147433"/>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4. `Math.ceil()`：向上取整，返回大于或等于给定数值的最小整数。</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num = 3.1;</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ceiledNum = Math.ceil(num); // 4</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2" name="Text 9"/>
          <p:cNvSpPr/>
          <p:nvPr/>
        </p:nvSpPr>
        <p:spPr>
          <a:xfrm>
            <a:off x="365646" y="7404347"/>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234057"/>
            <a:ext cx="639879" cy="639879"/>
          </a:xfrm>
          <a:prstGeom prst="rect">
            <a:avLst/>
          </a:prstGeom>
        </p:spPr>
      </p:pic>
      <p:pic>
        <p:nvPicPr>
          <p:cNvPr id="3" name="Image 1" descr="preencoded.png">    </p:cNvPr>
          <p:cNvPicPr>
            <a:picLocks noChangeAspect="1"/>
          </p:cNvPicPr>
          <p:nvPr/>
        </p:nvPicPr>
        <p:blipFill>
          <a:blip r:embed="rId2"/>
          <a:stretch>
            <a:fillRect/>
          </a:stretch>
        </p:blipFill>
        <p:spPr>
          <a:xfrm>
            <a:off x="2125321" y="1234057"/>
            <a:ext cx="639881" cy="639879"/>
          </a:xfrm>
          <a:prstGeom prst="rect">
            <a:avLst/>
          </a:prstGeom>
        </p:spPr>
      </p:pic>
      <p:sp>
        <p:nvSpPr>
          <p:cNvPr id="4"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 `switch` 语句根据用户输入的 ABCDF 等级，给出相应的分数段范围。以下是一个示例代码：</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1965351"/>
            <a:ext cx="3034866" cy="678731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grade = prompt("请输入您的等级（ABCDF）：");</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scoreRange =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switch (grade)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"A":</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scoreRange = "90 ~ 100";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"B":</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scoreRange = "80 ~ 89";</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"C":</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scoreRange = "70 ~ 79";</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scoreRange = "60 ~ 69";</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"F":</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scoreRange = "0 ~ 59";</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scoreRange = "无效的等级";</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console.log(`您的分数段范围是：${scoreRange}`);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7830" y="8844074"/>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1965351"/>
            <a:ext cx="3034866"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在上述代码中，使用 `switch` 语句根据用户输入的等级（ABCDF）进行分支判断。根据不同的等级，将相应的分数段范围赋值给 `scoreRange` 变量。如果用户输入的等级不在给定的范围内，则 `default` 分支会执行，并将 `scoreRange` 设置为 "无效的等级"。</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最后，使用模板字符串将结果输出到控制台，显示用户对应等级的分数段范围。</a:t>
            </a:r>
            <a:endParaRPr lang="en-US" sz="1178" dirty="0"/>
          </a:p>
        </p:txBody>
      </p:sp>
      <p:sp>
        <p:nvSpPr>
          <p:cNvPr id="9" name="Text 5"/>
          <p:cNvSpPr/>
          <p:nvPr/>
        </p:nvSpPr>
        <p:spPr>
          <a:xfrm>
            <a:off x="5178470" y="4067819"/>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234057"/>
            <a:ext cx="2439763" cy="5576111"/>
          </a:xfrm>
          <a:prstGeom prst="rect">
            <a:avLst/>
          </a:prstGeom>
        </p:spPr>
      </p:pic>
      <p:pic>
        <p:nvPicPr>
          <p:cNvPr id="3" name="Image 1" descr="preencoded.png">    </p:cNvPr>
          <p:cNvPicPr>
            <a:picLocks noChangeAspect="1"/>
          </p:cNvPicPr>
          <p:nvPr/>
        </p:nvPicPr>
        <p:blipFill>
          <a:blip r:embed="rId2"/>
          <a:stretch>
            <a:fillRect/>
          </a:stretch>
        </p:blipFill>
        <p:spPr>
          <a:xfrm>
            <a:off x="3350664" y="1234057"/>
            <a:ext cx="2439763" cy="3313672"/>
          </a:xfrm>
          <a:prstGeom prst="rect">
            <a:avLst/>
          </a:prstGeom>
        </p:spPr>
      </p:pic>
      <p:pic>
        <p:nvPicPr>
          <p:cNvPr id="4" name="Image 2" descr="preencoded.png">    </p:cNvPr>
          <p:cNvPicPr>
            <a:picLocks noChangeAspect="1"/>
          </p:cNvPicPr>
          <p:nvPr/>
        </p:nvPicPr>
        <p:blipFill>
          <a:blip r:embed="rId3"/>
          <a:stretch>
            <a:fillRect/>
          </a:stretch>
        </p:blipFill>
        <p:spPr>
          <a:xfrm>
            <a:off x="516905" y="1234057"/>
            <a:ext cx="2439763" cy="3313672"/>
          </a:xfrm>
          <a:prstGeom prst="rect">
            <a:avLst/>
          </a:prstGeom>
        </p:spPr>
      </p:pic>
      <p:sp>
        <p:nvSpPr>
          <p:cNvPr id="5"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中，`while` 循环是一种常用的循环结构，它在循环开始之前先检查循环条件是否为真，只要条件为真，就会一直执行循环体内的代码，直到条件为假时循环结束。</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256911"/>
            <a:ext cx="2348350"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以下是三个示例，展示了 `while` 循环的用法：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输出 1 到 20：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i =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while (i &lt;= 20)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在这个示例中，使用 `while` 循环从 1 开始逐步递增，输出 1 到 20 的数字。</a:t>
            </a:r>
            <a:endParaRPr lang="en-US" sz="1178" dirty="0"/>
          </a:p>
        </p:txBody>
      </p:sp>
      <p:sp>
        <p:nvSpPr>
          <p:cNvPr id="8" name="Text 3"/>
          <p:cNvSpPr/>
          <p:nvPr/>
        </p:nvSpPr>
        <p:spPr>
          <a:xfrm>
            <a:off x="516905" y="4593436"/>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256911"/>
            <a:ext cx="2348350"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计算 1~100 的和：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sum = 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num =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while (num &lt;= 100)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sum += num;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num++;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console.log("1~100 的和为：" + sum);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这个示例使用 `while` 循环累加从 1 到 100 的数字，并将结果输出。</a:t>
            </a:r>
            <a:endParaRPr lang="en-US" sz="1178" dirty="0"/>
          </a:p>
        </p:txBody>
      </p:sp>
      <p:sp>
        <p:nvSpPr>
          <p:cNvPr id="10" name="Text 5"/>
          <p:cNvSpPr/>
          <p:nvPr/>
        </p:nvSpPr>
        <p:spPr>
          <a:xfrm>
            <a:off x="3350664" y="4593436"/>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256911"/>
            <a:ext cx="2348350" cy="553040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输出 1~100 内的素数：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num =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while (num &lt;= 100)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isPrime = true;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for (let i = 2; i &lt;= Math.sqrt(num);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(num % i === 0)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isPrime = false;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break;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(isPrime)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console.log(num);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num++;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在这个示例中，使用 `while` 循环和嵌套的 `for` 循环，判断从 2 到 100 之间的每个数字是否为素数，并将素数输出。</a:t>
            </a:r>
            <a:endParaRPr lang="en-US" sz="1178" dirty="0"/>
          </a:p>
        </p:txBody>
      </p:sp>
      <p:sp>
        <p:nvSpPr>
          <p:cNvPr id="12" name="Text 7"/>
          <p:cNvSpPr/>
          <p:nvPr/>
        </p:nvSpPr>
        <p:spPr>
          <a:xfrm>
            <a:off x="6184426" y="6855873"/>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4671136"/>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4671136"/>
          </a:xfrm>
          <a:prstGeom prst="rect">
            <a:avLst/>
          </a:prstGeom>
        </p:spPr>
      </p:pic>
      <p:sp>
        <p:nvSpPr>
          <p:cNvPr id="4"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中，`break` 和 `continue` 是两个控制流程的关键字，用于在循环中控制代码的执行。</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40221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 语句用于立即终止循环，并跳出当前循环体的执行。一旦 `break` 语句执行，循环会立即停止，不会再执行循环体中 `break` 语句后面的代码，而是执行循环后面的代码。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 (let i = 1; i &lt;= 10;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(i === 5)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在上述示例中，当 `i` 的值等于 5 时，`break` 语句会被执行，导致循环立即停止。因此，只会输出数字 1 到 4。</a:t>
            </a:r>
            <a:endParaRPr lang="en-US" sz="1178" dirty="0"/>
          </a:p>
        </p:txBody>
      </p:sp>
      <p:sp>
        <p:nvSpPr>
          <p:cNvPr id="7" name="Text 3"/>
          <p:cNvSpPr/>
          <p:nvPr/>
        </p:nvSpPr>
        <p:spPr>
          <a:xfrm>
            <a:off x="923258" y="5370436"/>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427349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`continue` 语句用于跳过当前循环中的剩余代码，并进入下一次循环的执行。当 `continue` 语句执行时，循环体中 `continue` 语句后面的代码将被忽略，直接进入下一次循环的判断和执行。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 (let i = 1; i &lt;= 10;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(i % 2 === 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continue;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在上述示例中，当 `i` 的值为偶数时，`continue` 语句会被执行，跳过循环体中 `continue` 语句后面的代码，直接进入下一次循环。因此，只会输出奇数。</a:t>
            </a:r>
            <a:endParaRPr lang="en-US" sz="1178" dirty="0"/>
          </a:p>
        </p:txBody>
      </p:sp>
      <p:sp>
        <p:nvSpPr>
          <p:cNvPr id="9" name="Text 5"/>
          <p:cNvSpPr/>
          <p:nvPr/>
        </p:nvSpPr>
        <p:spPr>
          <a:xfrm>
            <a:off x="4945371" y="562181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2023-08-09T06:47:21Z</dcterms:created>
  <dcterms:modified xsi:type="dcterms:W3CDTF">2023-08-09T06:47:21Z</dcterms:modified>
</cp:coreProperties>
</file>