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slideLayout" Target="../slideLayouts/slideLayout1.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image" Target="../media/image-17-7.png"/><Relationship Id="rId8" Type="http://schemas.openxmlformats.org/officeDocument/2006/relationships/image" Target="../media/image-17-8.png"/><Relationship Id="rId9" Type="http://schemas.openxmlformats.org/officeDocument/2006/relationships/image" Target="../media/image-17-9.png"/><Relationship Id="rId10" Type="http://schemas.openxmlformats.org/officeDocument/2006/relationships/slideLayout" Target="../slideLayouts/slideLayout1.xml"/><Relationship Id="rId11"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slideLayout" Target="../slideLayouts/slideLayout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slideLayout" Target="../slideLayouts/slideLayout1.xml"/><Relationship Id="rId8"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slideLayout" Target="../slideLayouts/slideLayout1.xml"/><Relationship Id="rId6"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slideLayout" Target="../slideLayouts/slideLayout1.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image" Target="../media/image-8-12.png"/><Relationship Id="rId13" Type="http://schemas.openxmlformats.org/officeDocument/2006/relationships/image" Target="../media/image-8-13.png"/><Relationship Id="rId14" Type="http://schemas.openxmlformats.org/officeDocument/2006/relationships/slideLayout" Target="../slideLayouts/slideLayout1.xml"/><Relationship Id="rId1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628086" y="3702172"/>
            <a:ext cx="1759674" cy="6581638"/>
          </a:xfrm>
          <a:prstGeom prst="rect">
            <a:avLst/>
          </a:prstGeom>
        </p:spPr>
      </p:pic>
      <p:pic>
        <p:nvPicPr>
          <p:cNvPr id="3" name="Image 1" descr="preencoded.png">    </p:cNvPr>
          <p:cNvPicPr>
            <a:picLocks noChangeAspect="1"/>
          </p:cNvPicPr>
          <p:nvPr/>
        </p:nvPicPr>
        <p:blipFill>
          <a:blip r:embed="rId2"/>
          <a:stretch>
            <a:fillRect/>
          </a:stretch>
        </p:blipFill>
        <p:spPr>
          <a:xfrm>
            <a:off x="502765" y="3702172"/>
            <a:ext cx="1759674" cy="2308144"/>
          </a:xfrm>
          <a:prstGeom prst="rect">
            <a:avLst/>
          </a:prstGeom>
        </p:spPr>
      </p:pic>
      <p:pic>
        <p:nvPicPr>
          <p:cNvPr id="4" name="Image 2" descr="preencoded.png">    </p:cNvPr>
          <p:cNvPicPr>
            <a:picLocks noChangeAspect="1"/>
          </p:cNvPicPr>
          <p:nvPr/>
        </p:nvPicPr>
        <p:blipFill>
          <a:blip r:embed="rId3"/>
          <a:stretch>
            <a:fillRect/>
          </a:stretch>
        </p:blipFill>
        <p:spPr>
          <a:xfrm>
            <a:off x="6878726" y="1234057"/>
            <a:ext cx="1759674" cy="2056762"/>
          </a:xfrm>
          <a:prstGeom prst="rect">
            <a:avLst/>
          </a:prstGeom>
        </p:spPr>
      </p:pic>
      <p:pic>
        <p:nvPicPr>
          <p:cNvPr id="5" name="Image 3" descr="preencoded.png">    </p:cNvPr>
          <p:cNvPicPr>
            <a:picLocks noChangeAspect="1"/>
          </p:cNvPicPr>
          <p:nvPr/>
        </p:nvPicPr>
        <p:blipFill>
          <a:blip r:embed="rId4"/>
          <a:stretch>
            <a:fillRect/>
          </a:stretch>
        </p:blipFill>
        <p:spPr>
          <a:xfrm>
            <a:off x="4753406" y="1234057"/>
            <a:ext cx="1759674" cy="2056762"/>
          </a:xfrm>
          <a:prstGeom prst="rect">
            <a:avLst/>
          </a:prstGeom>
        </p:spPr>
      </p:pic>
      <p:pic>
        <p:nvPicPr>
          <p:cNvPr id="6" name="Image 4" descr="preencoded.png">    </p:cNvPr>
          <p:cNvPicPr>
            <a:picLocks noChangeAspect="1"/>
          </p:cNvPicPr>
          <p:nvPr/>
        </p:nvPicPr>
        <p:blipFill>
          <a:blip r:embed="rId5"/>
          <a:stretch>
            <a:fillRect/>
          </a:stretch>
        </p:blipFill>
        <p:spPr>
          <a:xfrm>
            <a:off x="2628086" y="1234057"/>
            <a:ext cx="1759674" cy="1302616"/>
          </a:xfrm>
          <a:prstGeom prst="rect">
            <a:avLst/>
          </a:prstGeom>
        </p:spPr>
      </p:pic>
      <p:pic>
        <p:nvPicPr>
          <p:cNvPr id="7" name="Image 5" descr="preencoded.png">    </p:cNvPr>
          <p:cNvPicPr>
            <a:picLocks noChangeAspect="1"/>
          </p:cNvPicPr>
          <p:nvPr/>
        </p:nvPicPr>
        <p:blipFill>
          <a:blip r:embed="rId6"/>
          <a:stretch>
            <a:fillRect/>
          </a:stretch>
        </p:blipFill>
        <p:spPr>
          <a:xfrm>
            <a:off x="502765" y="1234057"/>
            <a:ext cx="1759674" cy="2056762"/>
          </a:xfrm>
          <a:prstGeom prst="rect">
            <a:avLst/>
          </a:prstGeom>
        </p:spPr>
      </p:pic>
      <p:sp>
        <p:nvSpPr>
          <p:cNvPr id="8"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匿名函数是指在定义时不给函数赋予名称的函数，它可以直接作为表达式使用或者作为其他函数的参数传递。匿名函数没有函数名，只能通过变量或者作为立即执行函数来调用。</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94176" y="1256910"/>
            <a:ext cx="1668264" cy="20110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匿名函数的语法形式如下：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作为函数表达式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functionName = function(parameters)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函数体</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502765" y="3336525"/>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719498" y="1256910"/>
            <a:ext cx="1638839"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作为立即执行函数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(function(parameters)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函数体</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2628086" y="2582379"/>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844818" y="1256910"/>
            <a:ext cx="1668262" cy="20110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匿名函数示例：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作为函数表达式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sayHello = function()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console.log("Hello!");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sayHello();</a:t>
            </a:r>
            <a:endParaRPr lang="en-US" sz="1178" dirty="0"/>
          </a:p>
        </p:txBody>
      </p:sp>
      <p:sp>
        <p:nvSpPr>
          <p:cNvPr id="15" name="Text 7"/>
          <p:cNvSpPr/>
          <p:nvPr/>
        </p:nvSpPr>
        <p:spPr>
          <a:xfrm>
            <a:off x="4753406" y="3336525"/>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970138" y="1256910"/>
            <a:ext cx="1668262" cy="20110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作为立即执行函数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console.log("Immediately invoked function expression!");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6878726" y="3336525"/>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94176" y="3725025"/>
            <a:ext cx="1668264" cy="226243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在上述示例中，我们定义了两个匿名函数。第一个匿名函数被赋值给变量 `sayHello`，然后可以通过变量名调用该函数。第二个匿名函数直接以立即执行函数的形式调用，不需要通过变量名。</a:t>
            </a:r>
            <a:endParaRPr lang="en-US" sz="1178" dirty="0"/>
          </a:p>
        </p:txBody>
      </p:sp>
      <p:sp>
        <p:nvSpPr>
          <p:cNvPr id="19" name="Text 11"/>
          <p:cNvSpPr/>
          <p:nvPr/>
        </p:nvSpPr>
        <p:spPr>
          <a:xfrm>
            <a:off x="502765" y="6056021"/>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719498" y="3725025"/>
            <a:ext cx="1668262" cy="653593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具名函数则是给函数赋予了名称的函数，可以在任意位置调用。具名函数可以通过函数名来调用，也可以作为其他函数的参数传递。</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具名函数示例：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sayHello()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console.log("Hello!");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sayHello();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greeting(name)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console.log("Welcome, " + name +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greeting("John");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在上述示例中，我们定义了两个具名函数 `sayHello` 和 `greeting`。可以通过函数名直接调用这两个函数，并且可以在任意位置调用。</a:t>
            </a:r>
            <a:endParaRPr lang="en-US" sz="1178" dirty="0"/>
          </a:p>
        </p:txBody>
      </p:sp>
      <p:sp>
        <p:nvSpPr>
          <p:cNvPr id="21" name="Text 13"/>
          <p:cNvSpPr/>
          <p:nvPr/>
        </p:nvSpPr>
        <p:spPr>
          <a:xfrm>
            <a:off x="2628086" y="10329516"/>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3414226"/>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3414226"/>
          </a:xfrm>
          <a:prstGeom prst="rect">
            <a:avLst/>
          </a:prstGeom>
        </p:spPr>
      </p:pic>
      <p:sp>
        <p:nvSpPr>
          <p:cNvPr id="4"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对象数组是由多个对象组成的数组。每个对象都是一个独立的实体，可以包含多个属性和对应的值。对象数组通常用于存储和管理相关的数据。</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301658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在JavaScript中，可以使用对象字面量的方式定义对象，然后将这些对象存储在数组中。每个对象都可以有自己的属性和对应的值。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例如，假设我们要创建一个学生对象数组，每个学生对象包含姓名和年龄属性：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students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"Alice", age: 18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"Bob", age: 20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"Carol", age: 22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4364905"/>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在上面的示例中，我们创建了一个名为`students`的对象数组，其中包含三个学生对象。每个学生对象都有`name`和`age`属性。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可以通过索引访问数组中的特定对象，并使用点符号或方括号访问对象的属性。例如，要获取第一个学生的姓名，可以使用`students[0].name`。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对象数组可以用于各种场景，例如存储用户信息、商品列表、订单数据等。它提供了一种方便的方式来组织和操作相关的数据。</a:t>
            </a:r>
            <a:endParaRPr lang="en-US" sz="1178" dirty="0"/>
          </a:p>
        </p:txBody>
      </p:sp>
      <p:sp>
        <p:nvSpPr>
          <p:cNvPr id="9" name="Text 5"/>
          <p:cNvSpPr/>
          <p:nvPr/>
        </p:nvSpPr>
        <p:spPr>
          <a:xfrm>
            <a:off x="4945371" y="361076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628303"/>
            <a:ext cx="3656466" cy="397636"/>
          </a:xfrm>
          <a:prstGeom prst="rect">
            <a:avLst/>
          </a:prstGeom>
        </p:spPr>
      </p:pic>
      <p:pic>
        <p:nvPicPr>
          <p:cNvPr id="3" name="Image 1" descr="preencoded.png">    </p:cNvPr>
          <p:cNvPicPr>
            <a:picLocks noChangeAspect="1"/>
          </p:cNvPicPr>
          <p:nvPr/>
        </p:nvPicPr>
        <p:blipFill>
          <a:blip r:embed="rId2"/>
          <a:stretch>
            <a:fillRect/>
          </a:stretch>
        </p:blipFill>
        <p:spPr>
          <a:xfrm>
            <a:off x="4753406" y="3985550"/>
            <a:ext cx="3656466" cy="3414226"/>
          </a:xfrm>
          <a:prstGeom prst="rect">
            <a:avLst/>
          </a:prstGeom>
        </p:spPr>
      </p:pic>
      <p:pic>
        <p:nvPicPr>
          <p:cNvPr id="4" name="Image 2" descr="preencoded.png">    </p:cNvPr>
          <p:cNvPicPr>
            <a:picLocks noChangeAspect="1"/>
          </p:cNvPicPr>
          <p:nvPr/>
        </p:nvPicPr>
        <p:blipFill>
          <a:blip r:embed="rId3"/>
          <a:stretch>
            <a:fillRect/>
          </a:stretch>
        </p:blipFill>
        <p:spPr>
          <a:xfrm>
            <a:off x="731295" y="3985550"/>
            <a:ext cx="3656466" cy="3414226"/>
          </a:xfrm>
          <a:prstGeom prst="rect">
            <a:avLst/>
          </a:prstGeom>
        </p:spPr>
      </p:pic>
      <p:pic>
        <p:nvPicPr>
          <p:cNvPr id="5" name="Image 3" descr="preencoded.png">    </p:cNvPr>
          <p:cNvPicPr>
            <a:picLocks noChangeAspect="1"/>
          </p:cNvPicPr>
          <p:nvPr/>
        </p:nvPicPr>
        <p:blipFill>
          <a:blip r:embed="rId4"/>
          <a:stretch>
            <a:fillRect/>
          </a:stretch>
        </p:blipFill>
        <p:spPr>
          <a:xfrm>
            <a:off x="4753406" y="845557"/>
            <a:ext cx="3656466" cy="2911464"/>
          </a:xfrm>
          <a:prstGeom prst="rect">
            <a:avLst/>
          </a:prstGeom>
        </p:spPr>
      </p:pic>
      <p:pic>
        <p:nvPicPr>
          <p:cNvPr id="6" name="Image 4" descr="preencoded.png">    </p:cNvPr>
          <p:cNvPicPr>
            <a:picLocks noChangeAspect="1"/>
          </p:cNvPicPr>
          <p:nvPr/>
        </p:nvPicPr>
        <p:blipFill>
          <a:blip r:embed="rId5"/>
          <a:stretch>
            <a:fillRect/>
          </a:stretch>
        </p:blipFill>
        <p:spPr>
          <a:xfrm>
            <a:off x="731295" y="845557"/>
            <a:ext cx="3656466" cy="2911464"/>
          </a:xfrm>
          <a:prstGeom prst="rect">
            <a:avLst/>
          </a:prstGeom>
        </p:spPr>
      </p:pic>
      <p:sp>
        <p:nvSpPr>
          <p:cNvPr id="7"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对象数组的增删改查操作可以通过以下方式实现：</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30"/>
            <a:ext cx="3272537" cy="251381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增加操作：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添加单个对象到数组末尾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students.push({ name: "Dave", age: 25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添加多个对象到数组末尾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students.push(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"Eve", age: 21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"Frank", age: 24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3565056"/>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30"/>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删除操作：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删除数组末尾的对象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students.pop();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根据条件删除符合条件的对象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students = students.filter(student =&gt; student.name !== "Bob");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3062287"/>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145519"/>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修改操作：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根据索引修改对象属性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students[0].age = 19;</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根据条件修改符合条件的对象属性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students.forEach(student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(student.name === "Carol")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student.age = 23;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6956429"/>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145519"/>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查找操作：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根据条件查找符合条件的对象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result = students.find(student =&gt; student.age === 20);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console.log(result); // { name: "Bob", age: 20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查找所有符合条件的对象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results = students.filter(student =&gt; student.age &gt;= 20);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console.log(results); // [{ name: "Bob", age: 20 }, { name: "Carol", age: 22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7207805"/>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7788272"/>
            <a:ext cx="3272537" cy="0"/>
          </a:xfrm>
          <a:prstGeom prst="rect">
            <a:avLst/>
          </a:prstGeom>
          <a:noFill/>
          <a:ln/>
        </p:spPr>
        <p:txBody>
          <a:bodyPr wrap="square" lIns="0" tIns="0" rIns="0" bIns="0" rtlCol="0" anchor="t"/>
          <a:lstStyle/>
          <a:p>
            <a:endParaRPr lang="en-US" dirty="0"/>
          </a:p>
        </p:txBody>
      </p:sp>
      <p:sp>
        <p:nvSpPr>
          <p:cNvPr id="18" name="Text 11"/>
          <p:cNvSpPr/>
          <p:nvPr/>
        </p:nvSpPr>
        <p:spPr>
          <a:xfrm>
            <a:off x="923258" y="783398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936969"/>
            <a:ext cx="2439763" cy="4067813"/>
          </a:xfrm>
          <a:prstGeom prst="rect">
            <a:avLst/>
          </a:prstGeom>
        </p:spPr>
      </p:pic>
      <p:pic>
        <p:nvPicPr>
          <p:cNvPr id="3" name="Image 1" descr="preencoded.png">    </p:cNvPr>
          <p:cNvPicPr>
            <a:picLocks noChangeAspect="1"/>
          </p:cNvPicPr>
          <p:nvPr/>
        </p:nvPicPr>
        <p:blipFill>
          <a:blip r:embed="rId2"/>
          <a:stretch>
            <a:fillRect/>
          </a:stretch>
        </p:blipFill>
        <p:spPr>
          <a:xfrm>
            <a:off x="3350664" y="936969"/>
            <a:ext cx="2439763" cy="3313672"/>
          </a:xfrm>
          <a:prstGeom prst="rect">
            <a:avLst/>
          </a:prstGeom>
        </p:spPr>
      </p:pic>
      <p:pic>
        <p:nvPicPr>
          <p:cNvPr id="4" name="Image 2" descr="preencoded.png">    </p:cNvPr>
          <p:cNvPicPr>
            <a:picLocks noChangeAspect="1"/>
          </p:cNvPicPr>
          <p:nvPr/>
        </p:nvPicPr>
        <p:blipFill>
          <a:blip r:embed="rId3"/>
          <a:stretch>
            <a:fillRect/>
          </a:stretch>
        </p:blipFill>
        <p:spPr>
          <a:xfrm>
            <a:off x="516905" y="936969"/>
            <a:ext cx="2439763" cy="2559525"/>
          </a:xfrm>
          <a:prstGeom prst="rect">
            <a:avLst/>
          </a:prstGeom>
        </p:spPr>
      </p:pic>
      <p:sp>
        <p:nvSpPr>
          <p:cNvPr id="5"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补充介绍：document</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959818"/>
            <a:ext cx="2348350"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`createElement`: 这个方法用于在DOM中创建一个新的元素节点。可以使用它来创建HTML元素，并为其指定标签名称。例如，可以使用`document.createElement('div')`创建一个新的`&lt;div&gt;`元素。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divElement = document.createElement('div');</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516905" y="3542198"/>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959818"/>
            <a:ext cx="2348350"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`getElementById`: 这个方法用于通过元素的ID属性获取对应的DOM元素。您可以通过传递ID值作为参数来定位具有相应ID的元素。例如，如果有一个元素的ID为`myElement`，可以使用`document.getElementById('myElement')`来获取对该元素的引用。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element = document.getElementById('myElement');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3350664" y="4296348"/>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959818"/>
            <a:ext cx="2348350"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`appendChild`: 这个方法用于将一个元素节点附加到另一个元素节点的子节点列表的末尾。您可以使用它将一个元素作为子节点添加到另一个元素中。例如，如果有一个`&lt;ul&gt;`元素，并且想将一个新创建的`&lt;li&gt;`元素作为其子节点添加到其中，可以使用`appendChild`方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ulElement = document.createElement('ul');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liElement = document.createElement('li');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ulElement.appendChild(liElement);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6184426" y="5050494"/>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199776"/>
            <a:ext cx="2439763" cy="2810910"/>
          </a:xfrm>
          <a:prstGeom prst="rect">
            <a:avLst/>
          </a:prstGeom>
        </p:spPr>
      </p:pic>
      <p:pic>
        <p:nvPicPr>
          <p:cNvPr id="3" name="Image 1" descr="preencoded.png">    </p:cNvPr>
          <p:cNvPicPr>
            <a:picLocks noChangeAspect="1"/>
          </p:cNvPicPr>
          <p:nvPr/>
        </p:nvPicPr>
        <p:blipFill>
          <a:blip r:embed="rId2"/>
          <a:stretch>
            <a:fillRect/>
          </a:stretch>
        </p:blipFill>
        <p:spPr>
          <a:xfrm>
            <a:off x="3350664" y="1199776"/>
            <a:ext cx="2439763" cy="2559525"/>
          </a:xfrm>
          <a:prstGeom prst="rect">
            <a:avLst/>
          </a:prstGeom>
        </p:spPr>
      </p:pic>
      <p:pic>
        <p:nvPicPr>
          <p:cNvPr id="4" name="Image 2" descr="preencoded.png">    </p:cNvPr>
          <p:cNvPicPr>
            <a:picLocks noChangeAspect="1"/>
          </p:cNvPicPr>
          <p:nvPr/>
        </p:nvPicPr>
        <p:blipFill>
          <a:blip r:embed="rId3"/>
          <a:stretch>
            <a:fillRect/>
          </a:stretch>
        </p:blipFill>
        <p:spPr>
          <a:xfrm>
            <a:off x="516905" y="1199776"/>
            <a:ext cx="2439763" cy="2810910"/>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可以使用如下代码定义成绩对象数组，并将对象信息以表格的形式输出到网页：</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222634"/>
            <a:ext cx="2348350" cy="276519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scores =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学号: '001', 课程: '数学', 分数: 90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学号: '002', 课程: '英语', 分数: 85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学号: '003', 课程: '物理', 分数: 95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学号: '004', 课程: '化学', 分数: 88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516905" y="4056390"/>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222634"/>
            <a:ext cx="2348350"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document.write('&lt;table&gt;');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document.write('</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学号</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课程</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分数</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for (let i = 0; i &lt; scores.length; i++)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const score = scores[i];</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document.write(`</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${score.学号}</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${score.课程}</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${score.分数}</a:t>
            </a:r>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document.write('&lt;/table&gt;');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3350664" y="3805005"/>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222634"/>
            <a:ext cx="2348350" cy="276519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上述代码首先定义了一个名为 `scores` 的成绩对象数组，包含了学号、课程和分数信息。然后使用 `document.write()` 方法以表格的形式输出对象信息。在 `for` 循环中，遍历 `scores` 数组，通过 `${score.属性名}` 的方式获取对象的属性值，并将其插入到表格的相应位置。最后，使用 `document.write('&lt;/table&gt;')` 结束表格的输出。</a:t>
            </a:r>
            <a:endParaRPr lang="en-US" sz="1178" dirty="0"/>
          </a:p>
        </p:txBody>
      </p:sp>
      <p:sp>
        <p:nvSpPr>
          <p:cNvPr id="12" name="Text 7"/>
          <p:cNvSpPr/>
          <p:nvPr/>
        </p:nvSpPr>
        <p:spPr>
          <a:xfrm>
            <a:off x="6184426" y="4056390"/>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348314"/>
            <a:ext cx="3656466" cy="6933579"/>
          </a:xfrm>
          <a:prstGeom prst="rect">
            <a:avLst/>
          </a:prstGeom>
        </p:spPr>
      </p:pic>
      <p:pic>
        <p:nvPicPr>
          <p:cNvPr id="3" name="Image 1" descr="preencoded.png">    </p:cNvPr>
          <p:cNvPicPr>
            <a:picLocks noChangeAspect="1"/>
          </p:cNvPicPr>
          <p:nvPr/>
        </p:nvPicPr>
        <p:blipFill>
          <a:blip r:embed="rId2"/>
          <a:stretch>
            <a:fillRect/>
          </a:stretch>
        </p:blipFill>
        <p:spPr>
          <a:xfrm>
            <a:off x="731295" y="1348314"/>
            <a:ext cx="3656466" cy="6933579"/>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for循环渲染图片案例</a:t>
            </a:r>
            <a:endParaRPr lang="en-US" sz="1631" dirty="0"/>
          </a:p>
        </p:txBody>
      </p:sp>
      <p:sp>
        <p:nvSpPr>
          <p:cNvPr id="5" name="Text 1"/>
          <p:cNvSpPr/>
          <p:nvPr/>
        </p:nvSpPr>
        <p:spPr>
          <a:xfrm>
            <a:off x="365646" y="571323"/>
            <a:ext cx="8409873" cy="502763"/>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渲染图片的js代码，要求：在div里面套上&lt;ol&gt;标签，&lt;ol&gt;包含&lt;li&gt;标签，li标签包含四个部分：一个跳转超链接&lt;a&gt;，一张图片&lt;img&gt;，粗体标题&lt;h5&gt;,文字介绍&lt;span&gt;然后通过for循环渲染&lt;li&gt;标签，img图片链接暂时置为空</a:t>
            </a:r>
            <a:endParaRPr lang="en-US" sz="1178" dirty="0"/>
          </a:p>
        </p:txBody>
      </p:sp>
      <p:sp>
        <p:nvSpPr>
          <p:cNvPr id="6" name="Text 2"/>
          <p:cNvSpPr/>
          <p:nvPr/>
        </p:nvSpPr>
        <p:spPr>
          <a:xfrm>
            <a:off x="923258" y="1508291"/>
            <a:ext cx="3272537" cy="527901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data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link: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image: './rsc/images/汇编语言封面.jpg',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title: 'Title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description: 'Description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link: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image: './rsc/images/汇编语言封面.jpg',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title: 'Title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description: 'Description 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link: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image: './rsc/images/汇编语言封面.jpg',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title: 'Title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description: 'Description 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7" name="Text 3"/>
          <p:cNvSpPr/>
          <p:nvPr/>
        </p:nvSpPr>
        <p:spPr>
          <a:xfrm>
            <a:off x="923258" y="6833019"/>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508291"/>
            <a:ext cx="3272537" cy="65359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container = document.getElementById('container');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ol = document.createElement('ol');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container.appendChild(ol);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 (let i = 0; i &lt; data.length; 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li = document.createElement('li');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a = document.createElement('a');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a.href = data[i].link;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a.textContent = 'Link';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img = document.createElement('img');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img.src = data[i].image;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h5 = document.createElement('h5');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h5.textContent = data[i].title;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descriptionDiv = document.createElement('div');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span = document.createElement('span');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span.textContent = data[i].description;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descriptionDiv.appendChild(span);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li.appendChild(a);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li.appendChild(img);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li.appendChild(h5);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li.appendChild(descriptionDiv);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ol.appendChild(li);</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&lt;/script&gt;</a:t>
            </a:r>
            <a:endParaRPr lang="en-US" sz="1178" dirty="0"/>
          </a:p>
        </p:txBody>
      </p:sp>
      <p:sp>
        <p:nvSpPr>
          <p:cNvPr id="9" name="Text 5"/>
          <p:cNvSpPr/>
          <p:nvPr/>
        </p:nvSpPr>
        <p:spPr>
          <a:xfrm>
            <a:off x="4945371" y="808992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739700"/>
            <a:ext cx="3656466" cy="1654546"/>
          </a:xfrm>
          <a:prstGeom prst="rect">
            <a:avLst/>
          </a:prstGeom>
        </p:spPr>
      </p:pic>
      <p:pic>
        <p:nvPicPr>
          <p:cNvPr id="3" name="Image 1" descr="preencoded.png">    </p:cNvPr>
          <p:cNvPicPr>
            <a:picLocks noChangeAspect="1"/>
          </p:cNvPicPr>
          <p:nvPr/>
        </p:nvPicPr>
        <p:blipFill>
          <a:blip r:embed="rId2"/>
          <a:stretch>
            <a:fillRect/>
          </a:stretch>
        </p:blipFill>
        <p:spPr>
          <a:xfrm>
            <a:off x="731295" y="4739700"/>
            <a:ext cx="3656466" cy="1654546"/>
          </a:xfrm>
          <a:prstGeom prst="rect">
            <a:avLst/>
          </a:prstGeom>
        </p:spPr>
      </p:pic>
      <p:pic>
        <p:nvPicPr>
          <p:cNvPr id="4" name="Image 2" descr="preencoded.png">    </p:cNvPr>
          <p:cNvPicPr>
            <a:picLocks noChangeAspect="1"/>
          </p:cNvPicPr>
          <p:nvPr/>
        </p:nvPicPr>
        <p:blipFill>
          <a:blip r:embed="rId3"/>
          <a:stretch>
            <a:fillRect/>
          </a:stretch>
        </p:blipFill>
        <p:spPr>
          <a:xfrm>
            <a:off x="4753406" y="845553"/>
            <a:ext cx="3656466" cy="3665611"/>
          </a:xfrm>
          <a:prstGeom prst="rect">
            <a:avLst/>
          </a:prstGeom>
        </p:spPr>
      </p:pic>
      <p:pic>
        <p:nvPicPr>
          <p:cNvPr id="5" name="Image 3" descr="preencoded.png">    </p:cNvPr>
          <p:cNvPicPr>
            <a:picLocks noChangeAspect="1"/>
          </p:cNvPicPr>
          <p:nvPr/>
        </p:nvPicPr>
        <p:blipFill>
          <a:blip r:embed="rId4"/>
          <a:stretch>
            <a:fillRect/>
          </a:stretch>
        </p:blipFill>
        <p:spPr>
          <a:xfrm>
            <a:off x="731295" y="845553"/>
            <a:ext cx="3656466" cy="3665611"/>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中，`const`、`let` 和 `var` 是用于声明变量的关键字。</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2"/>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用于声明常量，一旦声明就不能被重新赋值。推荐在需要声明不变的值时使用 `const`，它有助于代码的可读性和可维护性。对于引用类型的常量，虽然不能修改常量本身，但可以修改常量引用的对象的属性。</a:t>
            </a:r>
            <a:endParaRPr lang="en-US" sz="1178" dirty="0"/>
          </a:p>
        </p:txBody>
      </p:sp>
      <p:sp>
        <p:nvSpPr>
          <p:cNvPr id="9" name="Text 3"/>
          <p:cNvSpPr/>
          <p:nvPr/>
        </p:nvSpPr>
        <p:spPr>
          <a:xfrm>
            <a:off x="923258" y="2308145"/>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2"/>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在 `for` 循环中使用 `const i=0` 是有问题的，因为循环的迭代变量需要进行更新，应该使用 `let` 或 `var` 来声明。</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`const num=1; num+=1;` 也是有问题的，因为常量 `num` 的值无法被修改。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`const numbers=[1,2,3]; numbers.push(4);` 没有问题，因为虽然 `numbers` 是一个常量，但是可以修改数组的内容。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`const obj={name:"张三"}; obj.name="李四";` 没有问题，因为常量 `obj` 引用的对象的属性可以被修改。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`const arr=[1,2,3]; arr=[4,5,6];` 有问题，因为常量 `arr` 的引用被重新赋值，不允许重新赋值。</a:t>
            </a:r>
            <a:endParaRPr lang="en-US" sz="1178" dirty="0"/>
          </a:p>
        </p:txBody>
      </p:sp>
      <p:sp>
        <p:nvSpPr>
          <p:cNvPr id="11" name="Text 5"/>
          <p:cNvSpPr/>
          <p:nvPr/>
        </p:nvSpPr>
        <p:spPr>
          <a:xfrm>
            <a:off x="4945371" y="4319198"/>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89966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需要注意的是，`const` 并不表示变量的值是不可变的，而是表示变量的引用是不可变的。对于基本数据类型的常量，其值确实是不可变的；对于引用类型的常量，其引用是不可变的，但是可以修改引用对象的属性。</a:t>
            </a:r>
            <a:endParaRPr lang="en-US" sz="1178" dirty="0"/>
          </a:p>
        </p:txBody>
      </p:sp>
      <p:sp>
        <p:nvSpPr>
          <p:cNvPr id="13" name="Text 7"/>
          <p:cNvSpPr/>
          <p:nvPr/>
        </p:nvSpPr>
        <p:spPr>
          <a:xfrm>
            <a:off x="923258" y="620228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89966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总的来说，推荐尽可能使用 `const` 来声明变量，以便在代码中更好地表达出不可变的意图，同时减少意外的变量修改。只有在确实需要修改变量的情况下，才使用 `let` 或 `var`。</a:t>
            </a:r>
            <a:endParaRPr lang="en-US" sz="1178" dirty="0"/>
          </a:p>
        </p:txBody>
      </p:sp>
      <p:sp>
        <p:nvSpPr>
          <p:cNvPr id="15" name="Text 9"/>
          <p:cNvSpPr/>
          <p:nvPr/>
        </p:nvSpPr>
        <p:spPr>
          <a:xfrm>
            <a:off x="4945371" y="595089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531145"/>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531145"/>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531145"/>
            <a:ext cx="639881" cy="639883"/>
          </a:xfrm>
          <a:prstGeom prst="rect">
            <a:avLst/>
          </a:prstGeom>
        </p:spPr>
      </p:pic>
      <p:sp>
        <p:nvSpPr>
          <p:cNvPr id="5"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DOM（文档对象模型）是一种用于访问和操作 HTML、XML 和 SVG 文档的编程接口。它将整个文档表示为一个由节点（Node）和对象（Object）组成的树结构，开发人员可以通过使用 DOM 提供的方法和属性来操作文档的内容、结构和样式。</a:t>
            </a:r>
            <a:endParaRPr lang="en-US" sz="1631" dirty="0"/>
          </a:p>
        </p:txBody>
      </p:sp>
      <p:sp>
        <p:nvSpPr>
          <p:cNvPr id="6"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262437"/>
            <a:ext cx="2184739"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DOM 的作用是允许开发人员使用脚本语言（如 JavaScript）来动态地访问和修改文档的元素、属性和样式。通过 DOM，我们可以通过编程方式创建、添加、删除和修改文档中的元素和内容，响应用户的交互操作，并根据需要更新页面的外观和行为。</a:t>
            </a:r>
            <a:endParaRPr lang="en-US" sz="1178" dirty="0"/>
          </a:p>
        </p:txBody>
      </p:sp>
      <p:sp>
        <p:nvSpPr>
          <p:cNvPr id="8" name="Text 3"/>
          <p:cNvSpPr/>
          <p:nvPr/>
        </p:nvSpPr>
        <p:spPr>
          <a:xfrm>
            <a:off x="644452" y="4364914"/>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262437"/>
            <a:ext cx="2184737" cy="175968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DOM 中的对象（Object）是文档中的各个元素、属性和文本节点的表示。每个节点都有其在 DOM 树中的位置和关系。DOM 树由多个节点组成，其中根节点是文档对象（Document Object），表示整个文档。</a:t>
            </a:r>
            <a:endParaRPr lang="en-US" sz="1178" dirty="0"/>
          </a:p>
        </p:txBody>
      </p:sp>
      <p:sp>
        <p:nvSpPr>
          <p:cNvPr id="10" name="Text 5"/>
          <p:cNvSpPr/>
          <p:nvPr/>
        </p:nvSpPr>
        <p:spPr>
          <a:xfrm>
            <a:off x="3478213" y="4113529"/>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262437"/>
            <a:ext cx="2184739" cy="326796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`document` 是 DOM 的一个重要对象，它代表整个 HTML 文档。通过 `document` 对象，我们可以访问和操作文档中的元素、属性和方法。`document` 提供了各种用于操纵文档内容、结构和样式的方法和属性，例如通过 `getElementById` 获取元素、通过 `createElement` 创建新元素、通过 `appendChild` 添加子元素等。`document` 对象是使用 DOM 操作文档的入口点，是开发人员与文档进行交互的主要接口。</a:t>
            </a:r>
            <a:endParaRPr lang="en-US" sz="1178" dirty="0"/>
          </a:p>
        </p:txBody>
      </p:sp>
      <p:sp>
        <p:nvSpPr>
          <p:cNvPr id="12" name="Text 7"/>
          <p:cNvSpPr/>
          <p:nvPr/>
        </p:nvSpPr>
        <p:spPr>
          <a:xfrm>
            <a:off x="6311973" y="5621821"/>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869587"/>
            <a:ext cx="3656466" cy="1654553"/>
          </a:xfrm>
          <a:prstGeom prst="rect">
            <a:avLst/>
          </a:prstGeom>
        </p:spPr>
      </p:pic>
      <p:pic>
        <p:nvPicPr>
          <p:cNvPr id="3" name="Image 1" descr="preencoded.png">    </p:cNvPr>
          <p:cNvPicPr>
            <a:picLocks noChangeAspect="1"/>
          </p:cNvPicPr>
          <p:nvPr/>
        </p:nvPicPr>
        <p:blipFill>
          <a:blip r:embed="rId2"/>
          <a:stretch>
            <a:fillRect/>
          </a:stretch>
        </p:blipFill>
        <p:spPr>
          <a:xfrm>
            <a:off x="4753406" y="5489271"/>
            <a:ext cx="3656466" cy="1151784"/>
          </a:xfrm>
          <a:prstGeom prst="rect">
            <a:avLst/>
          </a:prstGeom>
        </p:spPr>
      </p:pic>
      <p:pic>
        <p:nvPicPr>
          <p:cNvPr id="4" name="Image 2" descr="preencoded.png">    </p:cNvPr>
          <p:cNvPicPr>
            <a:picLocks noChangeAspect="1"/>
          </p:cNvPicPr>
          <p:nvPr/>
        </p:nvPicPr>
        <p:blipFill>
          <a:blip r:embed="rId3"/>
          <a:stretch>
            <a:fillRect/>
          </a:stretch>
        </p:blipFill>
        <p:spPr>
          <a:xfrm>
            <a:off x="731295" y="5489271"/>
            <a:ext cx="3656466" cy="1151784"/>
          </a:xfrm>
          <a:prstGeom prst="rect">
            <a:avLst/>
          </a:prstGeom>
        </p:spPr>
      </p:pic>
      <p:pic>
        <p:nvPicPr>
          <p:cNvPr id="5" name="Image 3" descr="preencoded.png">    </p:cNvPr>
          <p:cNvPicPr>
            <a:picLocks noChangeAspect="1"/>
          </p:cNvPicPr>
          <p:nvPr/>
        </p:nvPicPr>
        <p:blipFill>
          <a:blip r:embed="rId4"/>
          <a:stretch>
            <a:fillRect/>
          </a:stretch>
        </p:blipFill>
        <p:spPr>
          <a:xfrm>
            <a:off x="4753406" y="4108955"/>
            <a:ext cx="3656466" cy="1151791"/>
          </a:xfrm>
          <a:prstGeom prst="rect">
            <a:avLst/>
          </a:prstGeom>
        </p:spPr>
      </p:pic>
      <p:pic>
        <p:nvPicPr>
          <p:cNvPr id="6" name="Image 4" descr="preencoded.png">    </p:cNvPr>
          <p:cNvPicPr>
            <a:picLocks noChangeAspect="1"/>
          </p:cNvPicPr>
          <p:nvPr/>
        </p:nvPicPr>
        <p:blipFill>
          <a:blip r:embed="rId5"/>
          <a:stretch>
            <a:fillRect/>
          </a:stretch>
        </p:blipFill>
        <p:spPr>
          <a:xfrm>
            <a:off x="731295" y="4108955"/>
            <a:ext cx="3656466" cy="1151791"/>
          </a:xfrm>
          <a:prstGeom prst="rect">
            <a:avLst/>
          </a:prstGeom>
        </p:spPr>
      </p:pic>
      <p:pic>
        <p:nvPicPr>
          <p:cNvPr id="7" name="Image 5" descr="preencoded.png">    </p:cNvPr>
          <p:cNvPicPr>
            <a:picLocks noChangeAspect="1"/>
          </p:cNvPicPr>
          <p:nvPr/>
        </p:nvPicPr>
        <p:blipFill>
          <a:blip r:embed="rId6"/>
          <a:stretch>
            <a:fillRect/>
          </a:stretch>
        </p:blipFill>
        <p:spPr>
          <a:xfrm>
            <a:off x="4753406" y="2728639"/>
            <a:ext cx="3656466" cy="1151784"/>
          </a:xfrm>
          <a:prstGeom prst="rect">
            <a:avLst/>
          </a:prstGeom>
        </p:spPr>
      </p:pic>
      <p:pic>
        <p:nvPicPr>
          <p:cNvPr id="8" name="Image 6" descr="preencoded.png">    </p:cNvPr>
          <p:cNvPicPr>
            <a:picLocks noChangeAspect="1"/>
          </p:cNvPicPr>
          <p:nvPr/>
        </p:nvPicPr>
        <p:blipFill>
          <a:blip r:embed="rId7"/>
          <a:stretch>
            <a:fillRect/>
          </a:stretch>
        </p:blipFill>
        <p:spPr>
          <a:xfrm>
            <a:off x="731295" y="2728639"/>
            <a:ext cx="3656466" cy="1151784"/>
          </a:xfrm>
          <a:prstGeom prst="rect">
            <a:avLst/>
          </a:prstGeom>
        </p:spPr>
      </p:pic>
      <p:pic>
        <p:nvPicPr>
          <p:cNvPr id="9" name="Image 7" descr="preencoded.png">    </p:cNvPr>
          <p:cNvPicPr>
            <a:picLocks noChangeAspect="1"/>
          </p:cNvPicPr>
          <p:nvPr/>
        </p:nvPicPr>
        <p:blipFill>
          <a:blip r:embed="rId8"/>
          <a:stretch>
            <a:fillRect/>
          </a:stretch>
        </p:blipFill>
        <p:spPr>
          <a:xfrm>
            <a:off x="4753406" y="845561"/>
            <a:ext cx="3656466" cy="1654553"/>
          </a:xfrm>
          <a:prstGeom prst="rect">
            <a:avLst/>
          </a:prstGeom>
        </p:spPr>
      </p:pic>
      <p:pic>
        <p:nvPicPr>
          <p:cNvPr id="10" name="Image 8" descr="preencoded.png">    </p:cNvPr>
          <p:cNvPicPr>
            <a:picLocks noChangeAspect="1"/>
          </p:cNvPicPr>
          <p:nvPr/>
        </p:nvPicPr>
        <p:blipFill>
          <a:blip r:embed="rId9"/>
          <a:stretch>
            <a:fillRect/>
          </a:stretch>
        </p:blipFill>
        <p:spPr>
          <a:xfrm>
            <a:off x="731295" y="845561"/>
            <a:ext cx="3656466" cy="1654553"/>
          </a:xfrm>
          <a:prstGeom prst="rect">
            <a:avLst/>
          </a:prstGeom>
        </p:spPr>
      </p:pic>
      <p:sp>
        <p:nvSpPr>
          <p:cNvPr id="11"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DOM概述</a:t>
            </a:r>
            <a:endParaRPr lang="en-US" sz="1631" dirty="0"/>
          </a:p>
        </p:txBody>
      </p:sp>
      <p:sp>
        <p:nvSpPr>
          <p:cNvPr id="12"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3" name="Text 2"/>
          <p:cNvSpPr/>
          <p:nvPr/>
        </p:nvSpPr>
        <p:spPr>
          <a:xfrm>
            <a:off x="923258" y="1005530"/>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JavaScript中，DOM（文档对象模型）表示网页的结构和内容，并提供了一组访问和操作这些内容的方法和接口。DOM提供了一种将HTML或XML文档表示为树形结构的方式，使开发人员可以使用脚本语言与文档中的元素进行交互。</a:t>
            </a:r>
            <a:endParaRPr lang="en-US" sz="1178" dirty="0"/>
          </a:p>
        </p:txBody>
      </p:sp>
      <p:sp>
        <p:nvSpPr>
          <p:cNvPr id="14" name="Text 3"/>
          <p:cNvSpPr/>
          <p:nvPr/>
        </p:nvSpPr>
        <p:spPr>
          <a:xfrm>
            <a:off x="923258" y="2308154"/>
            <a:ext cx="3272537" cy="0"/>
          </a:xfrm>
          <a:prstGeom prst="rect">
            <a:avLst/>
          </a:prstGeom>
          <a:noFill/>
          <a:ln/>
        </p:spPr>
        <p:txBody>
          <a:bodyPr wrap="square" lIns="0" tIns="0" rIns="0" bIns="0" rtlCol="0" anchor="t"/>
          <a:lstStyle/>
          <a:p>
            <a:endParaRPr lang="en-US" dirty="0"/>
          </a:p>
        </p:txBody>
      </p:sp>
      <p:sp>
        <p:nvSpPr>
          <p:cNvPr id="15" name="Text 4"/>
          <p:cNvSpPr/>
          <p:nvPr/>
        </p:nvSpPr>
        <p:spPr>
          <a:xfrm>
            <a:off x="4945371" y="1005530"/>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DOM包含以下内容：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文档节点（Document）：表示整个文档，是DOM树的根节点。</a:t>
            </a:r>
            <a:endParaRPr lang="en-US" sz="1178" dirty="0"/>
          </a:p>
        </p:txBody>
      </p:sp>
      <p:sp>
        <p:nvSpPr>
          <p:cNvPr id="16" name="Text 5"/>
          <p:cNvSpPr/>
          <p:nvPr/>
        </p:nvSpPr>
        <p:spPr>
          <a:xfrm>
            <a:off x="4945371" y="1805384"/>
            <a:ext cx="3272537" cy="0"/>
          </a:xfrm>
          <a:prstGeom prst="rect">
            <a:avLst/>
          </a:prstGeom>
          <a:noFill/>
          <a:ln/>
        </p:spPr>
        <p:txBody>
          <a:bodyPr wrap="square" lIns="0" tIns="0" rIns="0" bIns="0" rtlCol="0" anchor="t"/>
          <a:lstStyle/>
          <a:p>
            <a:endParaRPr lang="en-US" dirty="0"/>
          </a:p>
        </p:txBody>
      </p:sp>
      <p:sp>
        <p:nvSpPr>
          <p:cNvPr id="17" name="Text 6"/>
          <p:cNvSpPr/>
          <p:nvPr/>
        </p:nvSpPr>
        <p:spPr>
          <a:xfrm>
            <a:off x="923258" y="2888608"/>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元素节点（Element）：表示HTML元素，如`&lt;div&gt;`、`&lt;p&gt;`等。可以通过DOM操作方法获取、创建、修改和删除元素节点。</a:t>
            </a:r>
            <a:endParaRPr lang="en-US" sz="1178" dirty="0"/>
          </a:p>
        </p:txBody>
      </p:sp>
      <p:sp>
        <p:nvSpPr>
          <p:cNvPr id="18" name="Text 7"/>
          <p:cNvSpPr/>
          <p:nvPr/>
        </p:nvSpPr>
        <p:spPr>
          <a:xfrm>
            <a:off x="923258" y="3688461"/>
            <a:ext cx="3272537" cy="0"/>
          </a:xfrm>
          <a:prstGeom prst="rect">
            <a:avLst/>
          </a:prstGeom>
          <a:noFill/>
          <a:ln/>
        </p:spPr>
        <p:txBody>
          <a:bodyPr wrap="square" lIns="0" tIns="0" rIns="0" bIns="0" rtlCol="0" anchor="t"/>
          <a:lstStyle/>
          <a:p>
            <a:endParaRPr lang="en-US" dirty="0"/>
          </a:p>
        </p:txBody>
      </p:sp>
      <p:sp>
        <p:nvSpPr>
          <p:cNvPr id="19" name="Text 8"/>
          <p:cNvSpPr/>
          <p:nvPr/>
        </p:nvSpPr>
        <p:spPr>
          <a:xfrm>
            <a:off x="4945371" y="2888608"/>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属性节点（Attribute）：表示HTML元素的属性，如`class`、`id`等。可以通过DOM方法获取、创建、修改和删除属性节点。</a:t>
            </a:r>
            <a:endParaRPr lang="en-US" sz="1178" dirty="0"/>
          </a:p>
        </p:txBody>
      </p:sp>
      <p:sp>
        <p:nvSpPr>
          <p:cNvPr id="20" name="Text 9"/>
          <p:cNvSpPr/>
          <p:nvPr/>
        </p:nvSpPr>
        <p:spPr>
          <a:xfrm>
            <a:off x="4945371" y="3688461"/>
            <a:ext cx="3272537" cy="0"/>
          </a:xfrm>
          <a:prstGeom prst="rect">
            <a:avLst/>
          </a:prstGeom>
          <a:noFill/>
          <a:ln/>
        </p:spPr>
        <p:txBody>
          <a:bodyPr wrap="square" lIns="0" tIns="0" rIns="0" bIns="0" rtlCol="0" anchor="t"/>
          <a:lstStyle/>
          <a:p>
            <a:endParaRPr lang="en-US" dirty="0"/>
          </a:p>
        </p:txBody>
      </p:sp>
      <p:sp>
        <p:nvSpPr>
          <p:cNvPr id="21" name="Text 10"/>
          <p:cNvSpPr/>
          <p:nvPr/>
        </p:nvSpPr>
        <p:spPr>
          <a:xfrm>
            <a:off x="923258" y="4268924"/>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文本节点（Text）：表示元素节点中的文本内容，如`</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这是文本节点</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`中的"这是文本节点"。可以通过DOM方法获取、创建和修改文本节点。</a:t>
            </a:r>
            <a:endParaRPr lang="en-US" sz="1178" dirty="0"/>
          </a:p>
        </p:txBody>
      </p:sp>
      <p:sp>
        <p:nvSpPr>
          <p:cNvPr id="22" name="Text 11"/>
          <p:cNvSpPr/>
          <p:nvPr/>
        </p:nvSpPr>
        <p:spPr>
          <a:xfrm>
            <a:off x="923258" y="5068778"/>
            <a:ext cx="3272537" cy="0"/>
          </a:xfrm>
          <a:prstGeom prst="rect">
            <a:avLst/>
          </a:prstGeom>
          <a:noFill/>
          <a:ln/>
        </p:spPr>
        <p:txBody>
          <a:bodyPr wrap="square" lIns="0" tIns="0" rIns="0" bIns="0" rtlCol="0" anchor="t"/>
          <a:lstStyle/>
          <a:p>
            <a:endParaRPr lang="en-US" dirty="0"/>
          </a:p>
        </p:txBody>
      </p:sp>
      <p:sp>
        <p:nvSpPr>
          <p:cNvPr id="23" name="Text 12"/>
          <p:cNvSpPr/>
          <p:nvPr/>
        </p:nvSpPr>
        <p:spPr>
          <a:xfrm>
            <a:off x="4945371" y="4268924"/>
            <a:ext cx="3272537" cy="50277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注释节点（Comment）：表示HTML中的注释内容，如`&lt;!-- 这是注释 --&gt;`。</a:t>
            </a:r>
            <a:endParaRPr lang="en-US" sz="1178" dirty="0"/>
          </a:p>
        </p:txBody>
      </p:sp>
      <p:sp>
        <p:nvSpPr>
          <p:cNvPr id="24" name="Text 13"/>
          <p:cNvSpPr/>
          <p:nvPr/>
        </p:nvSpPr>
        <p:spPr>
          <a:xfrm>
            <a:off x="4945371" y="4817401"/>
            <a:ext cx="3272537" cy="0"/>
          </a:xfrm>
          <a:prstGeom prst="rect">
            <a:avLst/>
          </a:prstGeom>
          <a:noFill/>
          <a:ln/>
        </p:spPr>
        <p:txBody>
          <a:bodyPr wrap="square" lIns="0" tIns="0" rIns="0" bIns="0" rtlCol="0" anchor="t"/>
          <a:lstStyle/>
          <a:p>
            <a:endParaRPr lang="en-US" dirty="0"/>
          </a:p>
        </p:txBody>
      </p:sp>
      <p:sp>
        <p:nvSpPr>
          <p:cNvPr id="25" name="Text 14"/>
          <p:cNvSpPr/>
          <p:nvPr/>
        </p:nvSpPr>
        <p:spPr>
          <a:xfrm>
            <a:off x="923258" y="5649240"/>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文档类型节点（DocumentType）：表示文档类型声明，如`&lt;!DOCTYPE html&gt;`。</a:t>
            </a:r>
            <a:endParaRPr lang="en-US" sz="1178" dirty="0"/>
          </a:p>
        </p:txBody>
      </p:sp>
      <p:sp>
        <p:nvSpPr>
          <p:cNvPr id="26" name="Text 15"/>
          <p:cNvSpPr/>
          <p:nvPr/>
        </p:nvSpPr>
        <p:spPr>
          <a:xfrm>
            <a:off x="923258" y="6197709"/>
            <a:ext cx="3272537" cy="0"/>
          </a:xfrm>
          <a:prstGeom prst="rect">
            <a:avLst/>
          </a:prstGeom>
          <a:noFill/>
          <a:ln/>
        </p:spPr>
        <p:txBody>
          <a:bodyPr wrap="square" lIns="0" tIns="0" rIns="0" bIns="0" rtlCol="0" anchor="t"/>
          <a:lstStyle/>
          <a:p>
            <a:endParaRPr lang="en-US" dirty="0"/>
          </a:p>
        </p:txBody>
      </p:sp>
      <p:sp>
        <p:nvSpPr>
          <p:cNvPr id="27" name="Text 16"/>
          <p:cNvSpPr/>
          <p:nvPr/>
        </p:nvSpPr>
        <p:spPr>
          <a:xfrm>
            <a:off x="4945371" y="5649240"/>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7. 文档片段节点（DocumentFragment）：表示一个轻量级的文档对象，可以作为临时的容器来存储和操作节点，但不会插入到实际的文档中。</a:t>
            </a:r>
            <a:endParaRPr lang="en-US" sz="1178" dirty="0"/>
          </a:p>
        </p:txBody>
      </p:sp>
      <p:sp>
        <p:nvSpPr>
          <p:cNvPr id="28" name="Text 17"/>
          <p:cNvSpPr/>
          <p:nvPr/>
        </p:nvSpPr>
        <p:spPr>
          <a:xfrm>
            <a:off x="4945371" y="6449094"/>
            <a:ext cx="3272537" cy="0"/>
          </a:xfrm>
          <a:prstGeom prst="rect">
            <a:avLst/>
          </a:prstGeom>
          <a:noFill/>
          <a:ln/>
        </p:spPr>
        <p:txBody>
          <a:bodyPr wrap="square" lIns="0" tIns="0" rIns="0" bIns="0" rtlCol="0" anchor="t"/>
          <a:lstStyle/>
          <a:p>
            <a:endParaRPr lang="en-US" dirty="0"/>
          </a:p>
        </p:txBody>
      </p:sp>
      <p:sp>
        <p:nvSpPr>
          <p:cNvPr id="29" name="Text 18"/>
          <p:cNvSpPr/>
          <p:nvPr/>
        </p:nvSpPr>
        <p:spPr>
          <a:xfrm>
            <a:off x="923258" y="702955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DOM通过这些节点和它们之间的关系来表示和组织文档的结构，开发人员可以使用JavaScript通过DOM提供的方法和属性来访问、修改、添加和删除这些节点，从而实现对网页内容的动态操作和交互。</a:t>
            </a:r>
            <a:endParaRPr lang="en-US" sz="1178" dirty="0"/>
          </a:p>
        </p:txBody>
      </p:sp>
      <p:sp>
        <p:nvSpPr>
          <p:cNvPr id="30" name="Text 19"/>
          <p:cNvSpPr/>
          <p:nvPr/>
        </p:nvSpPr>
        <p:spPr>
          <a:xfrm>
            <a:off x="923258" y="833217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936969"/>
            <a:ext cx="2439763" cy="6330255"/>
          </a:xfrm>
          <a:prstGeom prst="rect">
            <a:avLst/>
          </a:prstGeom>
        </p:spPr>
      </p:pic>
      <p:pic>
        <p:nvPicPr>
          <p:cNvPr id="3" name="Image 1" descr="preencoded.png">    </p:cNvPr>
          <p:cNvPicPr>
            <a:picLocks noChangeAspect="1"/>
          </p:cNvPicPr>
          <p:nvPr/>
        </p:nvPicPr>
        <p:blipFill>
          <a:blip r:embed="rId2"/>
          <a:stretch>
            <a:fillRect/>
          </a:stretch>
        </p:blipFill>
        <p:spPr>
          <a:xfrm>
            <a:off x="3350664" y="936969"/>
            <a:ext cx="2439763" cy="3313672"/>
          </a:xfrm>
          <a:prstGeom prst="rect">
            <a:avLst/>
          </a:prstGeom>
        </p:spPr>
      </p:pic>
      <p:pic>
        <p:nvPicPr>
          <p:cNvPr id="4" name="Image 2" descr="preencoded.png">    </p:cNvPr>
          <p:cNvPicPr>
            <a:picLocks noChangeAspect="1"/>
          </p:cNvPicPr>
          <p:nvPr/>
        </p:nvPicPr>
        <p:blipFill>
          <a:blip r:embed="rId3"/>
          <a:stretch>
            <a:fillRect/>
          </a:stretch>
        </p:blipFill>
        <p:spPr>
          <a:xfrm>
            <a:off x="516905" y="936969"/>
            <a:ext cx="2439763" cy="3313672"/>
          </a:xfrm>
          <a:prstGeom prst="rect">
            <a:avLst/>
          </a:prstGeom>
        </p:spPr>
      </p:pic>
      <p:sp>
        <p:nvSpPr>
          <p:cNvPr id="5" name="Text 0"/>
          <p:cNvSpPr/>
          <p:nvPr/>
        </p:nvSpPr>
        <p:spPr>
          <a:xfrm>
            <a:off x="365646" y="228522"/>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获取dom元素</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959814"/>
            <a:ext cx="2348350"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`querySelector(selector)` 是 Document 对象的方法，用于选择匹配指定 CSS 选择器的第一个元素，并返回该元素。通过使用 CSS 选择器语法，可以根据元素的标签名、类名、ID 等属性进行选择。返回的是一个单个元素，如果没有匹配的元素，则返回 `null`。</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`querySelector` 返回的元素是一个 DOM 对象，可以通过修改其属性和内容来修改获取的内容，例如修改元素的文本内容、样式、属性等。</a:t>
            </a:r>
            <a:endParaRPr lang="en-US" sz="1178" dirty="0"/>
          </a:p>
        </p:txBody>
      </p:sp>
      <p:sp>
        <p:nvSpPr>
          <p:cNvPr id="8" name="Text 3"/>
          <p:cNvSpPr/>
          <p:nvPr/>
        </p:nvSpPr>
        <p:spPr>
          <a:xfrm>
            <a:off x="516905" y="4296344"/>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959814"/>
            <a:ext cx="2348350"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`querySelectorAll(selector)` 是 Document 对象的方法，用于选择匹配指定 CSS 选择器的所有元素，并返回一个伪数组（NodeList）对象。通过使用 CSS 选择器语法，可以选择多个元素。返回的是一个包含所有匹配元素的伪数组，如果没有匹配的元素，则返回一个空的伪数组。</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`querySelectorAll` 返回的伪数组中的每个元素也是 DOM 对象，可以通过遍历伪数组，对每个元素进行操作和修改。、</a:t>
            </a:r>
            <a:endParaRPr lang="en-US" sz="1178" dirty="0"/>
          </a:p>
        </p:txBody>
      </p:sp>
      <p:sp>
        <p:nvSpPr>
          <p:cNvPr id="10" name="Text 5"/>
          <p:cNvSpPr/>
          <p:nvPr/>
        </p:nvSpPr>
        <p:spPr>
          <a:xfrm>
            <a:off x="3350664" y="4296344"/>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959814"/>
            <a:ext cx="2348350" cy="628455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`getElementsByName(name)` 是 Document 对象的方法，用于选择具有指定 name 属性的所有元素，并返回一个包含所有匹配元素的伪数组（HTMLCollection）对象。通过指定元素的 `name` 属性，可以选择多个具有相同 `name` 属性的元素。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`getElementsByName` 返回的伪数组中的每个元素也是 DOM 对象，可以通过遍历伪数组，对每个元素进行操作和修改。</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`getElementsByClassName(className)` 是 Document 对象的方法，用于选择具有指定类名的所有元素，并返回一个包含所有匹配元素的伪数组（HTMLCollection）对象。通过指定元素的 `class` 属性，可以选择多个具有相同类名的元素。</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`getElementsByClassName` 返回的伪数组中的每个元素也是 DOM 对象，可以通过遍历伪数组，对每个元素进行操作和修改。</a:t>
            </a:r>
            <a:endParaRPr lang="en-US" sz="1178" dirty="0"/>
          </a:p>
        </p:txBody>
      </p:sp>
      <p:sp>
        <p:nvSpPr>
          <p:cNvPr id="12" name="Text 7"/>
          <p:cNvSpPr/>
          <p:nvPr/>
        </p:nvSpPr>
        <p:spPr>
          <a:xfrm>
            <a:off x="6184426" y="7312927"/>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2281149"/>
            <a:ext cx="3656466" cy="1654553"/>
          </a:xfrm>
          <a:prstGeom prst="rect">
            <a:avLst/>
          </a:prstGeom>
        </p:spPr>
      </p:pic>
      <p:pic>
        <p:nvPicPr>
          <p:cNvPr id="3" name="Image 1" descr="preencoded.png">    </p:cNvPr>
          <p:cNvPicPr>
            <a:picLocks noChangeAspect="1"/>
          </p:cNvPicPr>
          <p:nvPr/>
        </p:nvPicPr>
        <p:blipFill>
          <a:blip r:embed="rId2"/>
          <a:stretch>
            <a:fillRect/>
          </a:stretch>
        </p:blipFill>
        <p:spPr>
          <a:xfrm>
            <a:off x="4753406" y="845553"/>
            <a:ext cx="3656466" cy="11207072"/>
          </a:xfrm>
          <a:prstGeom prst="rect">
            <a:avLst/>
          </a:prstGeom>
        </p:spPr>
      </p:pic>
      <p:pic>
        <p:nvPicPr>
          <p:cNvPr id="4" name="Image 2" descr="preencoded.png">    </p:cNvPr>
          <p:cNvPicPr>
            <a:picLocks noChangeAspect="1"/>
          </p:cNvPicPr>
          <p:nvPr/>
        </p:nvPicPr>
        <p:blipFill>
          <a:blip r:embed="rId3"/>
          <a:stretch>
            <a:fillRect/>
          </a:stretch>
        </p:blipFill>
        <p:spPr>
          <a:xfrm>
            <a:off x="731295" y="845553"/>
            <a:ext cx="3656466" cy="11207072"/>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修改dom元素内容</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22"/>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`innerHTML` 是 DOM 元素的属性，用于获取或设置元素的 HTML 内容。通过读取或修改 `innerHTML` 属性，可以操作和修改 DOM 元素的内容。</a:t>
            </a:r>
            <a:endParaRPr lang="en-US" sz="1178" dirty="0"/>
          </a:p>
        </p:txBody>
      </p:sp>
      <p:sp>
        <p:nvSpPr>
          <p:cNvPr id="8" name="Text 3"/>
          <p:cNvSpPr/>
          <p:nvPr/>
        </p:nvSpPr>
        <p:spPr>
          <a:xfrm>
            <a:off x="923258" y="2056760"/>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22"/>
            <a:ext cx="3272537" cy="108094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下面是一个简单的抽奖案例的示例代码：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《title&gt;抽奖《/title&gt;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.prize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font-size: 24px;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margin-bottom: 20px;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id="prize" class="prize"&gt;《/div&gt;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onclick="drawWinner()"&gt;抽奖《/button&gt;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candidates = ["候选人1", "候选人2", "候选人3", "候选人4", "候选人5"];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prizes = ["一等奖", "二等奖", "三等奖"];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drawWinner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(candidates.length === 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document.getElementById("prize").innerHTML = "所有奖项已抽完";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randomIndex = Math.floor(Math.random() * candidates.length);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winner = candidates.splice(randomIndex, 1)[0];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randomPrizeIndex = Math.floor(Math.random() * prizes.length);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prize = prizes[randomPrizeIndex];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document.getElementById("prize").innerHTML = `恭喜 ${winner} 获得 ${prize}`;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11860655"/>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12441126"/>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在上述代码中，通过点击 "抽奖" 按钮，调用 `drawWinner` 函数实现抽奖功能。每次抽奖时，随机选择一个候选人并从候选人数组中移除，同时随机选择一个奖项，并将中奖信息显示在屏幕上，直到所有奖项都被抽取完毕。</a:t>
            </a:r>
            <a:endParaRPr lang="en-US" sz="1178" dirty="0"/>
          </a:p>
        </p:txBody>
      </p:sp>
      <p:sp>
        <p:nvSpPr>
          <p:cNvPr id="12" name="Text 7"/>
          <p:cNvSpPr/>
          <p:nvPr/>
        </p:nvSpPr>
        <p:spPr>
          <a:xfrm>
            <a:off x="923258" y="1374374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411570"/>
            <a:ext cx="3656466" cy="2157314"/>
          </a:xfrm>
          <a:prstGeom prst="rect">
            <a:avLst/>
          </a:prstGeom>
        </p:spPr>
      </p:pic>
      <p:pic>
        <p:nvPicPr>
          <p:cNvPr id="3" name="Image 1" descr="preencoded.png">    </p:cNvPr>
          <p:cNvPicPr>
            <a:picLocks noChangeAspect="1"/>
          </p:cNvPicPr>
          <p:nvPr/>
        </p:nvPicPr>
        <p:blipFill>
          <a:blip r:embed="rId2"/>
          <a:stretch>
            <a:fillRect/>
          </a:stretch>
        </p:blipFill>
        <p:spPr>
          <a:xfrm>
            <a:off x="731295" y="5411570"/>
            <a:ext cx="3656466" cy="2157314"/>
          </a:xfrm>
          <a:prstGeom prst="rect">
            <a:avLst/>
          </a:prstGeom>
        </p:spPr>
      </p:pic>
      <p:pic>
        <p:nvPicPr>
          <p:cNvPr id="4" name="Image 2" descr="preencoded.png">    </p:cNvPr>
          <p:cNvPicPr>
            <a:picLocks noChangeAspect="1"/>
          </p:cNvPicPr>
          <p:nvPr/>
        </p:nvPicPr>
        <p:blipFill>
          <a:blip r:embed="rId3"/>
          <a:stretch>
            <a:fillRect/>
          </a:stretch>
        </p:blipFill>
        <p:spPr>
          <a:xfrm>
            <a:off x="4753406" y="3277108"/>
            <a:ext cx="3656466" cy="1905933"/>
          </a:xfrm>
          <a:prstGeom prst="rect">
            <a:avLst/>
          </a:prstGeom>
        </p:spPr>
      </p:pic>
      <p:pic>
        <p:nvPicPr>
          <p:cNvPr id="5" name="Image 3" descr="preencoded.png">    </p:cNvPr>
          <p:cNvPicPr>
            <a:picLocks noChangeAspect="1"/>
          </p:cNvPicPr>
          <p:nvPr/>
        </p:nvPicPr>
        <p:blipFill>
          <a:blip r:embed="rId4"/>
          <a:stretch>
            <a:fillRect/>
          </a:stretch>
        </p:blipFill>
        <p:spPr>
          <a:xfrm>
            <a:off x="731295" y="3277108"/>
            <a:ext cx="3656466" cy="1905933"/>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1905933"/>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1905933"/>
          </a:xfrm>
          <a:prstGeom prst="rect">
            <a:avLst/>
          </a:prstGeom>
        </p:spPr>
      </p:pic>
      <p:sp>
        <p:nvSpPr>
          <p:cNvPr id="8"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匿名函数有多种不同的写法，可以根据需求和个人喜好选择适合的方式。以下是几种常见的匿名函数的写法：</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7"/>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函数表达式：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add = function(a, b)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923258" y="2856614"/>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7"/>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箭头函数：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add = (a, b)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437078"/>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箭头函数的简写形式：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add = (a, b) =&gt; a + 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4488312"/>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437078"/>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立即执行函数表达式（IIFE）：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函数体</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4991076"/>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5571540"/>
            <a:ext cx="3272537" cy="175967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匿名函数作为其他函数的参数：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numbers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numbers.forEach(function(num)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console.log(num);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7376920"/>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5571540"/>
            <a:ext cx="3272537" cy="15082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例子中，第一种和第二种写法是常见的匿名函数的函数表达式形式。第三种是箭头函数的简写形式，适用于只有一行返回值的情况。第四种是立即执行函数表达式，可以在定义后立即执行函数体。第五种是将匿名函数作为 `forEach` 方法的参数传递。</a:t>
            </a:r>
            <a:endParaRPr lang="en-US" sz="1178" dirty="0"/>
          </a:p>
        </p:txBody>
      </p:sp>
      <p:sp>
        <p:nvSpPr>
          <p:cNvPr id="21" name="Text 13"/>
          <p:cNvSpPr/>
          <p:nvPr/>
        </p:nvSpPr>
        <p:spPr>
          <a:xfrm>
            <a:off x="4945371" y="712553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7687719"/>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7687719"/>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要通过 JavaScript 修改元素的样式，可以使用元素的 `style` 属性。下面是修改 `div` 元素大小、背景色和边框的示例代码：</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72900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修改元素样式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#myDiv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200px;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200px;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blue;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black;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myDiv = document.getElementById("myDiv");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myDiv.style.width = "300px"; // 修改宽度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myDiv.style.height = "300px"; // 修改高度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myDiv.style.backgroundColor = "red"; // 修改背景色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myDiv.style.border = "2px solid green"; // 修改边框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8638404"/>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在上述代码中，首先通过 `getElementById` 方法获取到 `id` 为 "myDiv" 的 `div` 元素，并将其赋值给变量 `myDiv`。然后使用 `style` 属性来修改元素的样式。通过设置 `style.width` 和 `style.height` 属性，可以分别修改元素的宽度和高度。通过设置 `style.backgroundColor` 属性，可以修改元素的背景色。通过设置 `style.border` 属性，可以修改元素的边框样式。</a:t>
            </a:r>
            <a:endParaRPr lang="en-US" sz="1178" dirty="0"/>
          </a:p>
        </p:txBody>
      </p:sp>
      <p:sp>
        <p:nvSpPr>
          <p:cNvPr id="9" name="Text 5"/>
          <p:cNvSpPr/>
          <p:nvPr/>
        </p:nvSpPr>
        <p:spPr>
          <a:xfrm>
            <a:off x="4945371" y="335937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61"/>
            <a:ext cx="3656466" cy="6933579"/>
          </a:xfrm>
          <a:prstGeom prst="rect">
            <a:avLst/>
          </a:prstGeom>
        </p:spPr>
      </p:pic>
      <p:pic>
        <p:nvPicPr>
          <p:cNvPr id="3" name="Image 1" descr="preencoded.png">    </p:cNvPr>
          <p:cNvPicPr>
            <a:picLocks noChangeAspect="1"/>
          </p:cNvPicPr>
          <p:nvPr/>
        </p:nvPicPr>
        <p:blipFill>
          <a:blip r:embed="rId2"/>
          <a:stretch>
            <a:fillRect/>
          </a:stretch>
        </p:blipFill>
        <p:spPr>
          <a:xfrm>
            <a:off x="731295" y="845561"/>
            <a:ext cx="3656466" cy="6933579"/>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下面是一个示例代码，实现了每隔若干秒切换图片的效果：</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30"/>
            <a:ext cx="3272537" cy="653593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&lt;!DOCTYPE 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随机图片展示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&lt;img id="image" src="initial.jpg" alt="图片"&gt;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images = ["image1.jpg", "image2.jpg", "image3.jpg", "image4.jpg"];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interval = 3000; // 切换图片的间隔时间，单位为毫秒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imageElement = document.getElementById("image");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changeImage = ()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randomIndex = Math.floor(Math.random() * images.length);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randomImage = images[randomIndex];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imageElement.src = randomImage;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setInterval(changeImage, interval);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&lt;/html&gt;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7587174"/>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005530"/>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在上述代码中，首先定义了一个 `img` 元素，初始图片的 `src` 属性为 "initial.jpg"。然后使用 JavaScript 代码，定义了一个包含多个图片路径的数组 `images`。通过 `setInterval` 函数，每隔若干秒（3000 毫秒）调用一次 `changeImage` 函数。`changeImage` 函数会随机选择数组 `images` 中的一张图片，并将其赋值给 `img` 元素的 `src` 属性，从而实现图片的切换效果。</a:t>
            </a:r>
            <a:endParaRPr lang="en-US" sz="1178" dirty="0"/>
          </a:p>
        </p:txBody>
      </p:sp>
      <p:sp>
        <p:nvSpPr>
          <p:cNvPr id="9" name="Text 5"/>
          <p:cNvSpPr/>
          <p:nvPr/>
        </p:nvSpPr>
        <p:spPr>
          <a:xfrm>
            <a:off x="4945371" y="306229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360331"/>
            <a:ext cx="3656466" cy="3414226"/>
          </a:xfrm>
          <a:prstGeom prst="rect">
            <a:avLst/>
          </a:prstGeom>
        </p:spPr>
      </p:pic>
      <p:pic>
        <p:nvPicPr>
          <p:cNvPr id="3" name="Image 1" descr="preencoded.png">    </p:cNvPr>
          <p:cNvPicPr>
            <a:picLocks noChangeAspect="1"/>
          </p:cNvPicPr>
          <p:nvPr/>
        </p:nvPicPr>
        <p:blipFill>
          <a:blip r:embed="rId2"/>
          <a:stretch>
            <a:fillRect/>
          </a:stretch>
        </p:blipFill>
        <p:spPr>
          <a:xfrm>
            <a:off x="731295" y="4360331"/>
            <a:ext cx="3656466" cy="3414226"/>
          </a:xfrm>
          <a:prstGeom prst="rect">
            <a:avLst/>
          </a:prstGeom>
        </p:spPr>
      </p:pic>
      <p:pic>
        <p:nvPicPr>
          <p:cNvPr id="4" name="Image 2" descr="preencoded.png">    </p:cNvPr>
          <p:cNvPicPr>
            <a:picLocks noChangeAspect="1"/>
          </p:cNvPicPr>
          <p:nvPr/>
        </p:nvPicPr>
        <p:blipFill>
          <a:blip r:embed="rId3"/>
          <a:stretch>
            <a:fillRect/>
          </a:stretch>
        </p:blipFill>
        <p:spPr>
          <a:xfrm>
            <a:off x="4753406" y="2477254"/>
            <a:ext cx="3656466" cy="1654546"/>
          </a:xfrm>
          <a:prstGeom prst="rect">
            <a:avLst/>
          </a:prstGeom>
        </p:spPr>
      </p:pic>
      <p:pic>
        <p:nvPicPr>
          <p:cNvPr id="5" name="Image 3" descr="preencoded.png">    </p:cNvPr>
          <p:cNvPicPr>
            <a:picLocks noChangeAspect="1"/>
          </p:cNvPicPr>
          <p:nvPr/>
        </p:nvPicPr>
        <p:blipFill>
          <a:blip r:embed="rId4"/>
          <a:stretch>
            <a:fillRect/>
          </a:stretch>
        </p:blipFill>
        <p:spPr>
          <a:xfrm>
            <a:off x="731295" y="2477254"/>
            <a:ext cx="3656466" cy="1654546"/>
          </a:xfrm>
          <a:prstGeom prst="rect">
            <a:avLst/>
          </a:prstGeom>
        </p:spPr>
      </p:pic>
      <p:pic>
        <p:nvPicPr>
          <p:cNvPr id="6" name="Image 4" descr="preencoded.png">    </p:cNvPr>
          <p:cNvPicPr>
            <a:picLocks noChangeAspect="1"/>
          </p:cNvPicPr>
          <p:nvPr/>
        </p:nvPicPr>
        <p:blipFill>
          <a:blip r:embed="rId5"/>
          <a:stretch>
            <a:fillRect/>
          </a:stretch>
        </p:blipFill>
        <p:spPr>
          <a:xfrm>
            <a:off x="4753406" y="845570"/>
            <a:ext cx="3656466" cy="1403162"/>
          </a:xfrm>
          <a:prstGeom prst="rect">
            <a:avLst/>
          </a:prstGeom>
        </p:spPr>
      </p:pic>
      <p:pic>
        <p:nvPicPr>
          <p:cNvPr id="7" name="Image 5" descr="preencoded.png">    </p:cNvPr>
          <p:cNvPicPr>
            <a:picLocks noChangeAspect="1"/>
          </p:cNvPicPr>
          <p:nvPr/>
        </p:nvPicPr>
        <p:blipFill>
          <a:blip r:embed="rId6"/>
          <a:stretch>
            <a:fillRect/>
          </a:stretch>
        </p:blipFill>
        <p:spPr>
          <a:xfrm>
            <a:off x="731295" y="845570"/>
            <a:ext cx="3656466" cy="1403162"/>
          </a:xfrm>
          <a:prstGeom prst="rect">
            <a:avLst/>
          </a:prstGeom>
        </p:spPr>
      </p:pic>
      <p:sp>
        <p:nvSpPr>
          <p:cNvPr id="8" name="Text 0"/>
          <p:cNvSpPr/>
          <p:nvPr/>
        </p:nvSpPr>
        <p:spPr>
          <a:xfrm>
            <a:off x="365646" y="228531"/>
            <a:ext cx="8409873" cy="29708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通过修改类名可以方便地修改 DOM 元素的样式。可以通过以下方式实现：</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3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通过直接修改 `className` 属性来替换类名：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div.className = 'newClassName';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1" name="Text 3"/>
          <p:cNvSpPr/>
          <p:nvPr/>
        </p:nvSpPr>
        <p:spPr>
          <a:xfrm>
            <a:off x="923258" y="2056769"/>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30"/>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使用 `classList` 对象的 `add` 方法来添加类名：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div.classList.add('newClassName');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3" name="Text 5"/>
          <p:cNvSpPr/>
          <p:nvPr/>
        </p:nvSpPr>
        <p:spPr>
          <a:xfrm>
            <a:off x="4945371" y="2056769"/>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2637231"/>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使用 `classList` 对象的 `remove` 方法来移除类名：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div.classList.remove('oldClassName');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7"/>
          <p:cNvSpPr/>
          <p:nvPr/>
        </p:nvSpPr>
        <p:spPr>
          <a:xfrm>
            <a:off x="923258" y="3939838"/>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2637231"/>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使用 `classList` 对象的 `toggle` 方法来切换类名的状态（如果存在则移除，如果不存在则添加）：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div.classList.toggle('className');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7" name="Text 9"/>
          <p:cNvSpPr/>
          <p:nvPr/>
        </p:nvSpPr>
        <p:spPr>
          <a:xfrm>
            <a:off x="4945371" y="3939838"/>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4520309"/>
            <a:ext cx="3272537" cy="301659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这些方法可以方便地修改 DOM 元素的类名，从而实现样式的改变。下面是一个示例：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.bold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font-weight: bold;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Hello, World!</a:t>
            </a:r>
            <a:endParaRPr lang="en-US" sz="1178" dirty="0"/>
          </a:p>
        </p:txBody>
      </p:sp>
      <p:sp>
        <p:nvSpPr>
          <p:cNvPr id="19" name="Text 11"/>
          <p:cNvSpPr/>
          <p:nvPr/>
        </p:nvSpPr>
        <p:spPr>
          <a:xfrm>
            <a:off x="923258" y="7582600"/>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4520309"/>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div = document.getElementById('myDiv');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添加类名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div.classList.add('red');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div.classList.add('bold');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移除类名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div.classList.remove('bold');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切换类名的状态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div.classList.toggle('red');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3"/>
          <p:cNvSpPr/>
          <p:nvPr/>
        </p:nvSpPr>
        <p:spPr>
          <a:xfrm>
            <a:off x="4945371" y="733121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031253"/>
            <a:ext cx="3656466" cy="1151777"/>
          </a:xfrm>
          <a:prstGeom prst="rect">
            <a:avLst/>
          </a:prstGeom>
        </p:spPr>
      </p:pic>
      <p:pic>
        <p:nvPicPr>
          <p:cNvPr id="3" name="Image 1" descr="preencoded.png">    </p:cNvPr>
          <p:cNvPicPr>
            <a:picLocks noChangeAspect="1"/>
          </p:cNvPicPr>
          <p:nvPr/>
        </p:nvPicPr>
        <p:blipFill>
          <a:blip r:embed="rId2"/>
          <a:stretch>
            <a:fillRect/>
          </a:stretch>
        </p:blipFill>
        <p:spPr>
          <a:xfrm>
            <a:off x="731295" y="4031253"/>
            <a:ext cx="3656466" cy="1151777"/>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660085"/>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660085"/>
          </a:xfrm>
          <a:prstGeom prst="rect">
            <a:avLst/>
          </a:prstGeom>
        </p:spPr>
      </p:pic>
      <p:sp>
        <p:nvSpPr>
          <p:cNvPr id="6"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 获取表单元素可以使用 `document.getElementById` 方法或者 `document.querySelector` 方法，传入相应的表单元素的 ID 或选择器来获取表单元素的引用。</a:t>
            </a:r>
            <a:endParaRPr lang="en-US" sz="1631" dirty="0"/>
          </a:p>
        </p:txBody>
      </p:sp>
      <p:sp>
        <p:nvSpPr>
          <p:cNvPr id="7" name="Text 1"/>
          <p:cNvSpPr/>
          <p:nvPr/>
        </p:nvSpPr>
        <p:spPr>
          <a:xfrm>
            <a:off x="365646" y="868398"/>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`form.value` 是用于获取或设置表单元素的值，例如输入框的文本值、单选框或复选框的选中状态等。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`form.innerHTML` 是获取或设置表单元素内部的 HTML 内容，但是对于表单元素来说，一般不会直接修改其内部的 HTML 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`form.type` 是获取表单元素的类型，例如输入框的类型为 "text"、单选框的类型为 "radio"、复选框的类型为 "checkbox" 等。</a:t>
            </a:r>
            <a:endParaRPr lang="en-US" sz="1178" dirty="0"/>
          </a:p>
        </p:txBody>
      </p:sp>
      <p:sp>
        <p:nvSpPr>
          <p:cNvPr id="9" name="Text 3"/>
          <p:cNvSpPr/>
          <p:nvPr/>
        </p:nvSpPr>
        <p:spPr>
          <a:xfrm>
            <a:off x="923258" y="3610751"/>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7596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`input.checked` 是用于获取或设置复选框或单选框的选中状态，返回一个布尔值。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`input.value` 是用于获取或设置输入框的文本值。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`input.innerHTML` 无法直接获取或设置输入框的 HTML 内容，因为输入框是一个自闭合元素，没有内部的 HTML 内容。</a:t>
            </a:r>
            <a:endParaRPr lang="en-US" sz="1178" dirty="0"/>
          </a:p>
        </p:txBody>
      </p:sp>
      <p:sp>
        <p:nvSpPr>
          <p:cNvPr id="11" name="Text 5"/>
          <p:cNvSpPr/>
          <p:nvPr/>
        </p:nvSpPr>
        <p:spPr>
          <a:xfrm>
            <a:off x="4945371" y="3107999"/>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191222"/>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`button.disabled` 是用于获取或设置按钮的禁用状态，返回一个布尔值，`true` 表示按钮被禁用，`false` 表示按钮可用。</a:t>
            </a:r>
            <a:endParaRPr lang="en-US" sz="1178" dirty="0"/>
          </a:p>
        </p:txBody>
      </p:sp>
      <p:sp>
        <p:nvSpPr>
          <p:cNvPr id="13" name="Text 7"/>
          <p:cNvSpPr/>
          <p:nvPr/>
        </p:nvSpPr>
        <p:spPr>
          <a:xfrm>
            <a:off x="923258" y="4991067"/>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191222"/>
            <a:ext cx="3272537" cy="7541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注意：对于表单元素，一般使用 `value` 属性来获取或设置值，而不是使用 `innerHTML` 来修改其内容。</a:t>
            </a:r>
            <a:endParaRPr lang="en-US" sz="1178" dirty="0"/>
          </a:p>
        </p:txBody>
      </p:sp>
      <p:sp>
        <p:nvSpPr>
          <p:cNvPr id="15" name="Text 9"/>
          <p:cNvSpPr/>
          <p:nvPr/>
        </p:nvSpPr>
        <p:spPr>
          <a:xfrm>
            <a:off x="4945371" y="499106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438622" y="1359749"/>
            <a:ext cx="639881" cy="639881"/>
          </a:xfrm>
          <a:prstGeom prst="rect">
            <a:avLst/>
          </a:prstGeom>
        </p:spPr>
      </p:pic>
      <p:pic>
        <p:nvPicPr>
          <p:cNvPr id="3" name="Image 1" descr="preencoded.png">    </p:cNvPr>
          <p:cNvPicPr>
            <a:picLocks noChangeAspect="1"/>
          </p:cNvPicPr>
          <p:nvPr/>
        </p:nvPicPr>
        <p:blipFill>
          <a:blip r:embed="rId2"/>
          <a:stretch>
            <a:fillRect/>
          </a:stretch>
        </p:blipFill>
        <p:spPr>
          <a:xfrm>
            <a:off x="5313302" y="1359749"/>
            <a:ext cx="639881" cy="639881"/>
          </a:xfrm>
          <a:prstGeom prst="rect">
            <a:avLst/>
          </a:prstGeom>
        </p:spPr>
      </p:pic>
      <p:pic>
        <p:nvPicPr>
          <p:cNvPr id="4" name="Image 2" descr="preencoded.png">    </p:cNvPr>
          <p:cNvPicPr>
            <a:picLocks noChangeAspect="1"/>
          </p:cNvPicPr>
          <p:nvPr/>
        </p:nvPicPr>
        <p:blipFill>
          <a:blip r:embed="rId3"/>
          <a:stretch>
            <a:fillRect/>
          </a:stretch>
        </p:blipFill>
        <p:spPr>
          <a:xfrm>
            <a:off x="3187982" y="1359749"/>
            <a:ext cx="639881" cy="639881"/>
          </a:xfrm>
          <a:prstGeom prst="rect">
            <a:avLst/>
          </a:prstGeom>
        </p:spPr>
      </p:pic>
      <p:pic>
        <p:nvPicPr>
          <p:cNvPr id="5" name="Image 3" descr="preencoded.png">    </p:cNvPr>
          <p:cNvPicPr>
            <a:picLocks noChangeAspect="1"/>
          </p:cNvPicPr>
          <p:nvPr/>
        </p:nvPicPr>
        <p:blipFill>
          <a:blip r:embed="rId4"/>
          <a:stretch>
            <a:fillRect/>
          </a:stretch>
        </p:blipFill>
        <p:spPr>
          <a:xfrm>
            <a:off x="1062662" y="1359749"/>
            <a:ext cx="639881" cy="639881"/>
          </a:xfrm>
          <a:prstGeom prst="rect">
            <a:avLst/>
          </a:prstGeom>
        </p:spPr>
      </p:pic>
      <p:sp>
        <p:nvSpPr>
          <p:cNvPr id="6"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在浏览器中使用F12开发者工具进行代码调试是开发中常用的调试技术之一。下面是调试过程中常用的几个操作：</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502765" y="2091042"/>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打开开发者工具：按下F12键，或者在浏览器菜单中选择开发者工具（通常位于"工具"或"开发者工具"菜单下）。</a:t>
            </a:r>
            <a:endParaRPr lang="en-US" sz="1178" dirty="0"/>
          </a:p>
        </p:txBody>
      </p:sp>
      <p:sp>
        <p:nvSpPr>
          <p:cNvPr id="9" name="Text 3"/>
          <p:cNvSpPr/>
          <p:nvPr/>
        </p:nvSpPr>
        <p:spPr>
          <a:xfrm>
            <a:off x="502765" y="3439364"/>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628086" y="2091042"/>
            <a:ext cx="1759674" cy="175967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单步执行（Step Over）：逐行执行代码。在调试工具中，通常有一个"下一步"或"单步执行"的按钮，用于逐行执行代码。每次点击该按钮，代码将执行下一行。</a:t>
            </a:r>
            <a:endParaRPr lang="en-US" sz="1178" dirty="0"/>
          </a:p>
        </p:txBody>
      </p:sp>
      <p:sp>
        <p:nvSpPr>
          <p:cNvPr id="11" name="Text 5"/>
          <p:cNvSpPr/>
          <p:nvPr/>
        </p:nvSpPr>
        <p:spPr>
          <a:xfrm>
            <a:off x="2628086" y="3942128"/>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753406" y="2091042"/>
            <a:ext cx="1759674" cy="20110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单步跳过（Step Out）：跳出当前函数。如果在一个函数中调试代码，并希望直接跳出该函数，可以使用"单步跳过"按钮。这将直接执行完当前函数的剩余代码，然后停在函数调用的下一行。</a:t>
            </a:r>
            <a:endParaRPr lang="en-US" sz="1178" dirty="0"/>
          </a:p>
        </p:txBody>
      </p:sp>
      <p:sp>
        <p:nvSpPr>
          <p:cNvPr id="13" name="Text 7"/>
          <p:cNvSpPr/>
          <p:nvPr/>
        </p:nvSpPr>
        <p:spPr>
          <a:xfrm>
            <a:off x="4753406" y="4193509"/>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878726" y="2091042"/>
            <a:ext cx="1759674" cy="175967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跳出（Step Exit）：跳出当前调用栈。当在嵌套的函数中调试代码时，"跳出"操作将直接跳出当前调用栈，回到上一级调用的位置。这可以用于快速跳出多层嵌套的函数。</a:t>
            </a:r>
            <a:endParaRPr lang="en-US" sz="1178" dirty="0"/>
          </a:p>
        </p:txBody>
      </p:sp>
      <p:sp>
        <p:nvSpPr>
          <p:cNvPr id="15" name="Text 9"/>
          <p:cNvSpPr/>
          <p:nvPr/>
        </p:nvSpPr>
        <p:spPr>
          <a:xfrm>
            <a:off x="6878726" y="3942128"/>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6165715"/>
            <a:ext cx="3656466" cy="2157314"/>
          </a:xfrm>
          <a:prstGeom prst="rect">
            <a:avLst/>
          </a:prstGeom>
        </p:spPr>
      </p:pic>
      <p:pic>
        <p:nvPicPr>
          <p:cNvPr id="3" name="Image 1" descr="preencoded.png">    </p:cNvPr>
          <p:cNvPicPr>
            <a:picLocks noChangeAspect="1"/>
          </p:cNvPicPr>
          <p:nvPr/>
        </p:nvPicPr>
        <p:blipFill>
          <a:blip r:embed="rId2"/>
          <a:stretch>
            <a:fillRect/>
          </a:stretch>
        </p:blipFill>
        <p:spPr>
          <a:xfrm>
            <a:off x="731295" y="6165715"/>
            <a:ext cx="3656466" cy="2157314"/>
          </a:xfrm>
          <a:prstGeom prst="rect">
            <a:avLst/>
          </a:prstGeom>
        </p:spPr>
      </p:pic>
      <p:pic>
        <p:nvPicPr>
          <p:cNvPr id="4" name="Image 2" descr="preencoded.png">    </p:cNvPr>
          <p:cNvPicPr>
            <a:picLocks noChangeAspect="1"/>
          </p:cNvPicPr>
          <p:nvPr/>
        </p:nvPicPr>
        <p:blipFill>
          <a:blip r:embed="rId3"/>
          <a:stretch>
            <a:fillRect/>
          </a:stretch>
        </p:blipFill>
        <p:spPr>
          <a:xfrm>
            <a:off x="4753406" y="3528488"/>
            <a:ext cx="3656466" cy="2408697"/>
          </a:xfrm>
          <a:prstGeom prst="rect">
            <a:avLst/>
          </a:prstGeom>
        </p:spPr>
      </p:pic>
      <p:pic>
        <p:nvPicPr>
          <p:cNvPr id="5" name="Image 3" descr="preencoded.png">    </p:cNvPr>
          <p:cNvPicPr>
            <a:picLocks noChangeAspect="1"/>
          </p:cNvPicPr>
          <p:nvPr/>
        </p:nvPicPr>
        <p:blipFill>
          <a:blip r:embed="rId4"/>
          <a:stretch>
            <a:fillRect/>
          </a:stretch>
        </p:blipFill>
        <p:spPr>
          <a:xfrm>
            <a:off x="731295" y="3528488"/>
            <a:ext cx="3656466" cy="2408697"/>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2157314"/>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2157314"/>
          </a:xfrm>
          <a:prstGeom prst="rect">
            <a:avLst/>
          </a:prstGeom>
        </p:spPr>
      </p:pic>
      <p:sp>
        <p:nvSpPr>
          <p:cNvPr id="8"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中，逻辑中断是指在逻辑运算中根据某些条件的结果进行中断，不再继续执行后续的代码。在逻辑运算中，存在逻辑或（`||`）和逻辑与（`&amp;&amp;`）两种逻辑中断的情况。</a:t>
            </a:r>
            <a:endParaRPr lang="en-US" sz="1631" dirty="0"/>
          </a:p>
        </p:txBody>
      </p:sp>
      <p:sp>
        <p:nvSpPr>
          <p:cNvPr id="9"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5"/>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逻辑或 (`||`)：当使用逻辑或运算时，如果第一个操作数为真（非零、非空字符串、非空对象等），则直接返回第一个操作数的值，不再执行后续的操作数。只有当所有操作数都为假（0、空字符串、null、NaN、undefined、false）时，才返回最后一个操作数的值。这种情况下，可以利用逻辑或的特性来设置默认值或处理默认情况。</a:t>
            </a:r>
            <a:endParaRPr lang="en-US" sz="1178" dirty="0"/>
          </a:p>
        </p:txBody>
      </p:sp>
      <p:sp>
        <p:nvSpPr>
          <p:cNvPr id="11" name="Text 3"/>
          <p:cNvSpPr/>
          <p:nvPr/>
        </p:nvSpPr>
        <p:spPr>
          <a:xfrm>
            <a:off x="923258" y="3107994"/>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5"/>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逻辑与 (`&amp;&amp;`)：当使用逻辑与运算时，如果第一个操作数为假，则直接返回第一个操作数的值，不再执行后续的操作数。只有当所有操作数都为真时，才返回最后一个操作数的值。这种情况下，可以利用逻辑与的特性来进行条件判断、执行特定的操作或进行条件赋值。</a:t>
            </a:r>
            <a:endParaRPr lang="en-US" sz="1178" dirty="0"/>
          </a:p>
        </p:txBody>
      </p:sp>
      <p:sp>
        <p:nvSpPr>
          <p:cNvPr id="13"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688459"/>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以下是一些使用逻辑中断技巧的示例：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设置默认值：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name = inputName || "Anonymous";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 `inputName` 为真（非空字符串、非零等），则将 `name` 设置为 `inputName` 的值，否则将 `name` 设置为默认值 "Anonymous"。</a:t>
            </a:r>
            <a:endParaRPr lang="en-US" sz="1178" dirty="0"/>
          </a:p>
        </p:txBody>
      </p:sp>
      <p:sp>
        <p:nvSpPr>
          <p:cNvPr id="15" name="Text 7"/>
          <p:cNvSpPr/>
          <p:nvPr/>
        </p:nvSpPr>
        <p:spPr>
          <a:xfrm>
            <a:off x="923258" y="5745222"/>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688459"/>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执行条件赋值：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isAdmin = user &amp;&amp; user.role === "admin";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 `user` 存在且 `user.role` 等于 "admin"，则将 `isAdmin` 设置为 `true`，否则将 `isAdmin` 设置为 `false`。</a:t>
            </a:r>
            <a:endParaRPr lang="en-US" sz="1178" dirty="0"/>
          </a:p>
        </p:txBody>
      </p:sp>
      <p:sp>
        <p:nvSpPr>
          <p:cNvPr id="17" name="Text 9"/>
          <p:cNvSpPr/>
          <p:nvPr/>
        </p:nvSpPr>
        <p:spPr>
          <a:xfrm>
            <a:off x="4945371" y="5493839"/>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6325684"/>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防止空数组的操作：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firstItem = array[0] || "Array is empty.";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如果 `array` 存在且不为空数组，则将 `firstItem` 设置为数组的第一个元素，否则将 `firstItem` 设置为 "Array is empty."。</a:t>
            </a:r>
            <a:endParaRPr lang="en-US" sz="1178" dirty="0"/>
          </a:p>
        </p:txBody>
      </p:sp>
      <p:sp>
        <p:nvSpPr>
          <p:cNvPr id="19" name="Text 11"/>
          <p:cNvSpPr/>
          <p:nvPr/>
        </p:nvSpPr>
        <p:spPr>
          <a:xfrm>
            <a:off x="923258" y="8131066"/>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6325684"/>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JavaScript 中，以下值被认为是假（false）的值：0、空字符串（""）、null、NaN、undefined、false。其他值都被认为是真（true）的值。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逻辑中断技巧在 JavaScript 中经常用于处理条件判断、设置默认值、避免空值操作等场景。通过合理运用逻辑中断，可以使代码更简洁、易读，并增加代码的可维护性。</a:t>
            </a:r>
            <a:endParaRPr lang="en-US" sz="1178" dirty="0"/>
          </a:p>
        </p:txBody>
      </p:sp>
      <p:sp>
        <p:nvSpPr>
          <p:cNvPr id="21" name="Text 13"/>
          <p:cNvSpPr/>
          <p:nvPr/>
        </p:nvSpPr>
        <p:spPr>
          <a:xfrm>
            <a:off x="4945371" y="813106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991076"/>
            <a:ext cx="3656466" cy="1905933"/>
          </a:xfrm>
          <a:prstGeom prst="rect">
            <a:avLst/>
          </a:prstGeom>
        </p:spPr>
      </p:pic>
      <p:pic>
        <p:nvPicPr>
          <p:cNvPr id="3" name="Image 1" descr="preencoded.png">    </p:cNvPr>
          <p:cNvPicPr>
            <a:picLocks noChangeAspect="1"/>
          </p:cNvPicPr>
          <p:nvPr/>
        </p:nvPicPr>
        <p:blipFill>
          <a:blip r:embed="rId2"/>
          <a:stretch>
            <a:fillRect/>
          </a:stretch>
        </p:blipFill>
        <p:spPr>
          <a:xfrm>
            <a:off x="4753406" y="845559"/>
            <a:ext cx="3656466" cy="3916989"/>
          </a:xfrm>
          <a:prstGeom prst="rect">
            <a:avLst/>
          </a:prstGeom>
        </p:spPr>
      </p:pic>
      <p:pic>
        <p:nvPicPr>
          <p:cNvPr id="4" name="Image 2" descr="preencoded.png">    </p:cNvPr>
          <p:cNvPicPr>
            <a:picLocks noChangeAspect="1"/>
          </p:cNvPicPr>
          <p:nvPr/>
        </p:nvPicPr>
        <p:blipFill>
          <a:blip r:embed="rId3"/>
          <a:stretch>
            <a:fillRect/>
          </a:stretch>
        </p:blipFill>
        <p:spPr>
          <a:xfrm>
            <a:off x="731295" y="845559"/>
            <a:ext cx="3656466" cy="3916989"/>
          </a:xfrm>
          <a:prstGeom prst="rect">
            <a:avLst/>
          </a:prstGeom>
        </p:spPr>
      </p:pic>
      <p:sp>
        <p:nvSpPr>
          <p:cNvPr id="5" name="Text 0"/>
          <p:cNvSpPr/>
          <p:nvPr/>
        </p:nvSpPr>
        <p:spPr>
          <a:xfrm>
            <a:off x="365646" y="228531"/>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中，可以得到以下结果：</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05530"/>
            <a:ext cx="3272537" cy="35193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下面是对每个值与自身进行加法、减法和比较操作的结果：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 + 1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- 0 - 1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+ 1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- 1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null + 1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null - 1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NaN + 1 = NaN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NaN - 1 = NaN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undefined + 1 = NaN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undefined - 1 = NaN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false + 1 =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false - 1 = -1</a:t>
            </a:r>
            <a:endParaRPr lang="en-US" sz="1178" dirty="0"/>
          </a:p>
        </p:txBody>
      </p:sp>
      <p:sp>
        <p:nvSpPr>
          <p:cNvPr id="8" name="Text 3"/>
          <p:cNvSpPr/>
          <p:nvPr/>
        </p:nvSpPr>
        <p:spPr>
          <a:xfrm>
            <a:off x="923258" y="4570582"/>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05530"/>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对于比较操作，结果如下：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 == 0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 ""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null == null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NaN == NaN 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undefined == undefined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false == false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 === 0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 ""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null === null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NaN === NaN 返回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undefined === undefined 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false === false 返回 true</a:t>
            </a:r>
            <a:endParaRPr lang="en-US" sz="1178" dirty="0"/>
          </a:p>
        </p:txBody>
      </p:sp>
      <p:sp>
        <p:nvSpPr>
          <p:cNvPr id="10" name="Text 5"/>
          <p:cNvSpPr/>
          <p:nvPr/>
        </p:nvSpPr>
        <p:spPr>
          <a:xfrm>
            <a:off x="4945371" y="4319202"/>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151047"/>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请注意，NaN 是一个特殊的数值，它表示非数字（Not-a-Number）。NaN 与任何值（包括自身）进行比较都会返回 false。另外，使用 "==" 进行比较时会发生类型转换，而使用 "===" 进行比较则不会进行类型转换。因此，在比较时要根据具体需求选择适当的比较运算符。</a:t>
            </a:r>
            <a:endParaRPr lang="en-US" sz="1178" dirty="0"/>
          </a:p>
        </p:txBody>
      </p:sp>
      <p:sp>
        <p:nvSpPr>
          <p:cNvPr id="12" name="Text 7"/>
          <p:cNvSpPr/>
          <p:nvPr/>
        </p:nvSpPr>
        <p:spPr>
          <a:xfrm>
            <a:off x="923258" y="670504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751708"/>
            <a:ext cx="3656466" cy="2157316"/>
          </a:xfrm>
          <a:prstGeom prst="rect">
            <a:avLst/>
          </a:prstGeom>
        </p:spPr>
      </p:pic>
      <p:pic>
        <p:nvPicPr>
          <p:cNvPr id="3" name="Image 1" descr="preencoded.png">    </p:cNvPr>
          <p:cNvPicPr>
            <a:picLocks noChangeAspect="1"/>
          </p:cNvPicPr>
          <p:nvPr/>
        </p:nvPicPr>
        <p:blipFill>
          <a:blip r:embed="rId2"/>
          <a:stretch>
            <a:fillRect/>
          </a:stretch>
        </p:blipFill>
        <p:spPr>
          <a:xfrm>
            <a:off x="4753406" y="6120010"/>
            <a:ext cx="3656466" cy="1403168"/>
          </a:xfrm>
          <a:prstGeom prst="rect">
            <a:avLst/>
          </a:prstGeom>
        </p:spPr>
      </p:pic>
      <p:pic>
        <p:nvPicPr>
          <p:cNvPr id="4" name="Image 2" descr="preencoded.png">    </p:cNvPr>
          <p:cNvPicPr>
            <a:picLocks noChangeAspect="1"/>
          </p:cNvPicPr>
          <p:nvPr/>
        </p:nvPicPr>
        <p:blipFill>
          <a:blip r:embed="rId3"/>
          <a:stretch>
            <a:fillRect/>
          </a:stretch>
        </p:blipFill>
        <p:spPr>
          <a:xfrm>
            <a:off x="731295" y="6120010"/>
            <a:ext cx="3656466" cy="1403168"/>
          </a:xfrm>
          <a:prstGeom prst="rect">
            <a:avLst/>
          </a:prstGeom>
        </p:spPr>
      </p:pic>
      <p:pic>
        <p:nvPicPr>
          <p:cNvPr id="5" name="Image 3" descr="preencoded.png">    </p:cNvPr>
          <p:cNvPicPr>
            <a:picLocks noChangeAspect="1"/>
          </p:cNvPicPr>
          <p:nvPr/>
        </p:nvPicPr>
        <p:blipFill>
          <a:blip r:embed="rId4"/>
          <a:stretch>
            <a:fillRect/>
          </a:stretch>
        </p:blipFill>
        <p:spPr>
          <a:xfrm>
            <a:off x="4753406" y="3985550"/>
            <a:ext cx="3656466" cy="1905931"/>
          </a:xfrm>
          <a:prstGeom prst="rect">
            <a:avLst/>
          </a:prstGeom>
        </p:spPr>
      </p:pic>
      <p:pic>
        <p:nvPicPr>
          <p:cNvPr id="6" name="Image 4" descr="preencoded.png">    </p:cNvPr>
          <p:cNvPicPr>
            <a:picLocks noChangeAspect="1"/>
          </p:cNvPicPr>
          <p:nvPr/>
        </p:nvPicPr>
        <p:blipFill>
          <a:blip r:embed="rId5"/>
          <a:stretch>
            <a:fillRect/>
          </a:stretch>
        </p:blipFill>
        <p:spPr>
          <a:xfrm>
            <a:off x="731295" y="3985550"/>
            <a:ext cx="3656466" cy="1905931"/>
          </a:xfrm>
          <a:prstGeom prst="rect">
            <a:avLst/>
          </a:prstGeom>
        </p:spPr>
      </p:pic>
      <p:pic>
        <p:nvPicPr>
          <p:cNvPr id="7" name="Image 5" descr="preencoded.png">    </p:cNvPr>
          <p:cNvPicPr>
            <a:picLocks noChangeAspect="1"/>
          </p:cNvPicPr>
          <p:nvPr/>
        </p:nvPicPr>
        <p:blipFill>
          <a:blip r:embed="rId6"/>
          <a:stretch>
            <a:fillRect/>
          </a:stretch>
        </p:blipFill>
        <p:spPr>
          <a:xfrm>
            <a:off x="4753406" y="845557"/>
            <a:ext cx="3656466" cy="2911464"/>
          </a:xfrm>
          <a:prstGeom prst="rect">
            <a:avLst/>
          </a:prstGeom>
        </p:spPr>
      </p:pic>
      <p:pic>
        <p:nvPicPr>
          <p:cNvPr id="8" name="Image 6" descr="preencoded.png">    </p:cNvPr>
          <p:cNvPicPr>
            <a:picLocks noChangeAspect="1"/>
          </p:cNvPicPr>
          <p:nvPr/>
        </p:nvPicPr>
        <p:blipFill>
          <a:blip r:embed="rId7"/>
          <a:stretch>
            <a:fillRect/>
          </a:stretch>
        </p:blipFill>
        <p:spPr>
          <a:xfrm>
            <a:off x="731295" y="845557"/>
            <a:ext cx="3656466" cy="2911464"/>
          </a:xfrm>
          <a:prstGeom prst="rect">
            <a:avLst/>
          </a:prstGeom>
        </p:spPr>
      </p:pic>
      <p:sp>
        <p:nvSpPr>
          <p:cNvPr id="9"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在JavaScript中，对象是一种复合数据类型</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005528"/>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用于存储键值对（属性和值）的集合。下面是对象的定义、增删改查操作的示例：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对象的定义：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直接定义对象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person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 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gender: 'male'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3"/>
          <p:cNvSpPr/>
          <p:nvPr/>
        </p:nvSpPr>
        <p:spPr>
          <a:xfrm>
            <a:off x="923258" y="3565054"/>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005528"/>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通过构造函数定义对象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Person(name, age, gender)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this.name = 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this.age = 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this.gender = gender;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person = new Person('John', 30, 'male');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5"/>
          <p:cNvSpPr/>
          <p:nvPr/>
        </p:nvSpPr>
        <p:spPr>
          <a:xfrm>
            <a:off x="4945371" y="3062291"/>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4145519"/>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对象的增加属性：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person.address = '123 Main St'; // 通过点符号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person['phone'] = '123-456-7890'; // 通过方括号和属性名的字符串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7"/>
          <p:cNvSpPr/>
          <p:nvPr/>
        </p:nvSpPr>
        <p:spPr>
          <a:xfrm>
            <a:off x="923258" y="5699518"/>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4145519"/>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对象的删除属性：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delete person.age; // 删除 age 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8" name="Text 9"/>
          <p:cNvSpPr/>
          <p:nvPr/>
        </p:nvSpPr>
        <p:spPr>
          <a:xfrm>
            <a:off x="4945371" y="5196751"/>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6279979"/>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对象的修改属性：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person.name = 'Jane'; // 修改 name 属性的值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11"/>
          <p:cNvSpPr/>
          <p:nvPr/>
        </p:nvSpPr>
        <p:spPr>
          <a:xfrm>
            <a:off x="923258" y="7331215"/>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6279979"/>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对象的查找属性：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console.log(person.name); // 输出 name 属性的值</a:t>
            </a:r>
            <a:endParaRPr lang="en-US" sz="1178" dirty="0"/>
          </a:p>
        </p:txBody>
      </p:sp>
      <p:sp>
        <p:nvSpPr>
          <p:cNvPr id="22" name="Text 13"/>
          <p:cNvSpPr/>
          <p:nvPr/>
        </p:nvSpPr>
        <p:spPr>
          <a:xfrm>
            <a:off x="4945371" y="7079830"/>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7911677"/>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 in 运算符判断属性是否存在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if ('age' in person)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console.log('age 属性存在');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console.log('age 属性不存在');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4" name="Text 15"/>
          <p:cNvSpPr/>
          <p:nvPr/>
        </p:nvSpPr>
        <p:spPr>
          <a:xfrm>
            <a:off x="923258" y="971705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7674009"/>
            <a:ext cx="3656466" cy="1654550"/>
          </a:xfrm>
          <a:prstGeom prst="rect">
            <a:avLst/>
          </a:prstGeom>
        </p:spPr>
      </p:pic>
      <p:pic>
        <p:nvPicPr>
          <p:cNvPr id="3" name="Image 1" descr="preencoded.png">    </p:cNvPr>
          <p:cNvPicPr>
            <a:picLocks noChangeAspect="1"/>
          </p:cNvPicPr>
          <p:nvPr/>
        </p:nvPicPr>
        <p:blipFill>
          <a:blip r:embed="rId2"/>
          <a:stretch>
            <a:fillRect/>
          </a:stretch>
        </p:blipFill>
        <p:spPr>
          <a:xfrm>
            <a:off x="4753406" y="4282636"/>
            <a:ext cx="3656466" cy="3162845"/>
          </a:xfrm>
          <a:prstGeom prst="rect">
            <a:avLst/>
          </a:prstGeom>
        </p:spPr>
      </p:pic>
      <p:pic>
        <p:nvPicPr>
          <p:cNvPr id="4" name="Image 2" descr="preencoded.png">    </p:cNvPr>
          <p:cNvPicPr>
            <a:picLocks noChangeAspect="1"/>
          </p:cNvPicPr>
          <p:nvPr/>
        </p:nvPicPr>
        <p:blipFill>
          <a:blip r:embed="rId3"/>
          <a:stretch>
            <a:fillRect/>
          </a:stretch>
        </p:blipFill>
        <p:spPr>
          <a:xfrm>
            <a:off x="731295" y="4282636"/>
            <a:ext cx="3656466" cy="3162845"/>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2911460"/>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2911460"/>
          </a:xfrm>
          <a:prstGeom prst="rect">
            <a:avLst/>
          </a:prstGeom>
        </p:spPr>
      </p:pic>
      <p:sp>
        <p:nvSpPr>
          <p:cNvPr id="7"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在JavaScript中，对象方法是指在对象中定义的函数。对象方法可以通过对象名称访问，并且可以在方法内部访问和操作对象的属性。下面是对象方法的定义和使用的示例：</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对象方法的定义：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person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 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greet: function()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console.log('Hello, my name is ' + this.name);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3862142"/>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对象方法的使用：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person.greet(); // 调用对象的方法，输出：Hello, my name is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在上面的示例中，对象 `person` 中定义了一个名为 `greet` 的方法，该方法用于打印一条问候信息，其中使用了对象的属性 `name`。通过使用 `person.greet()`，我们可以调用该方法并输出问候信息。</a:t>
            </a:r>
            <a:endParaRPr lang="en-US" sz="1178" dirty="0"/>
          </a:p>
        </p:txBody>
      </p:sp>
      <p:sp>
        <p:nvSpPr>
          <p:cNvPr id="12" name="Text 5"/>
          <p:cNvSpPr/>
          <p:nvPr/>
        </p:nvSpPr>
        <p:spPr>
          <a:xfrm>
            <a:off x="4945371" y="3862142"/>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442609"/>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关于数组和对象的遍历，可以使用不同的循环方式，其中包括 `for-in` 循环。下面是使用 `for-in` 循环遍历数组和对象的示例：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数组的 `for-in` 遍历：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arr = [1, 2, 3, 4, 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 (let index in arr)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console.log(arr[index]);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7002130"/>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442609"/>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对象的 `for-in` 遍历：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person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age: 30,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gender: 'male'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for (let key in person)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console.log(key + ': ' + person[key]);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7253515"/>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783397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在上面的示例中，使用 `for-in` 循环遍历数组时，`index` 变量会依次代表数组元素的索引。而在遍历对象时，`key` 变量会依次代表对象的属性名。通过这种方式，可以逐个访问数组的元素或对象的属性，并执行相应的操作。</a:t>
            </a:r>
            <a:endParaRPr lang="en-US" sz="1178" dirty="0"/>
          </a:p>
        </p:txBody>
      </p:sp>
      <p:sp>
        <p:nvSpPr>
          <p:cNvPr id="18" name="Text 11"/>
          <p:cNvSpPr/>
          <p:nvPr/>
        </p:nvSpPr>
        <p:spPr>
          <a:xfrm>
            <a:off x="923258" y="913659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7061550"/>
            <a:ext cx="639881" cy="639879"/>
          </a:xfrm>
          <a:prstGeom prst="rect">
            <a:avLst/>
          </a:prstGeom>
        </p:spPr>
      </p:pic>
      <p:pic>
        <p:nvPicPr>
          <p:cNvPr id="3" name="Image 1" descr="preencoded.png">    </p:cNvPr>
          <p:cNvPicPr>
            <a:picLocks noChangeAspect="1"/>
          </p:cNvPicPr>
          <p:nvPr/>
        </p:nvPicPr>
        <p:blipFill>
          <a:blip r:embed="rId2"/>
          <a:stretch>
            <a:fillRect/>
          </a:stretch>
        </p:blipFill>
        <p:spPr>
          <a:xfrm>
            <a:off x="7438622" y="4867671"/>
            <a:ext cx="639881" cy="639879"/>
          </a:xfrm>
          <a:prstGeom prst="rect">
            <a:avLst/>
          </a:prstGeom>
        </p:spPr>
      </p:pic>
      <p:pic>
        <p:nvPicPr>
          <p:cNvPr id="4" name="Image 2" descr="preencoded.png">    </p:cNvPr>
          <p:cNvPicPr>
            <a:picLocks noChangeAspect="1"/>
          </p:cNvPicPr>
          <p:nvPr/>
        </p:nvPicPr>
        <p:blipFill>
          <a:blip r:embed="rId3"/>
          <a:stretch>
            <a:fillRect/>
          </a:stretch>
        </p:blipFill>
        <p:spPr>
          <a:xfrm>
            <a:off x="5313302" y="4867671"/>
            <a:ext cx="639881" cy="639879"/>
          </a:xfrm>
          <a:prstGeom prst="rect">
            <a:avLst/>
          </a:prstGeom>
        </p:spPr>
      </p:pic>
      <p:pic>
        <p:nvPicPr>
          <p:cNvPr id="5" name="Image 3" descr="preencoded.png">    </p:cNvPr>
          <p:cNvPicPr>
            <a:picLocks noChangeAspect="1"/>
          </p:cNvPicPr>
          <p:nvPr/>
        </p:nvPicPr>
        <p:blipFill>
          <a:blip r:embed="rId4"/>
          <a:stretch>
            <a:fillRect/>
          </a:stretch>
        </p:blipFill>
        <p:spPr>
          <a:xfrm>
            <a:off x="3187982" y="4867671"/>
            <a:ext cx="639881" cy="639879"/>
          </a:xfrm>
          <a:prstGeom prst="rect">
            <a:avLst/>
          </a:prstGeom>
        </p:spPr>
      </p:pic>
      <p:pic>
        <p:nvPicPr>
          <p:cNvPr id="6" name="Image 4" descr="preencoded.png">    </p:cNvPr>
          <p:cNvPicPr>
            <a:picLocks noChangeAspect="1"/>
          </p:cNvPicPr>
          <p:nvPr/>
        </p:nvPicPr>
        <p:blipFill>
          <a:blip r:embed="rId5"/>
          <a:stretch>
            <a:fillRect/>
          </a:stretch>
        </p:blipFill>
        <p:spPr>
          <a:xfrm>
            <a:off x="1062662" y="4867671"/>
            <a:ext cx="639881" cy="639879"/>
          </a:xfrm>
          <a:prstGeom prst="rect">
            <a:avLst/>
          </a:prstGeom>
        </p:spPr>
      </p:pic>
      <p:pic>
        <p:nvPicPr>
          <p:cNvPr id="7" name="Image 5" descr="preencoded.png">    </p:cNvPr>
          <p:cNvPicPr>
            <a:picLocks noChangeAspect="1"/>
          </p:cNvPicPr>
          <p:nvPr/>
        </p:nvPicPr>
        <p:blipFill>
          <a:blip r:embed="rId6"/>
          <a:stretch>
            <a:fillRect/>
          </a:stretch>
        </p:blipFill>
        <p:spPr>
          <a:xfrm>
            <a:off x="7438622" y="3176556"/>
            <a:ext cx="639881" cy="639879"/>
          </a:xfrm>
          <a:prstGeom prst="rect">
            <a:avLst/>
          </a:prstGeom>
        </p:spPr>
      </p:pic>
      <p:pic>
        <p:nvPicPr>
          <p:cNvPr id="8" name="Image 6" descr="preencoded.png">    </p:cNvPr>
          <p:cNvPicPr>
            <a:picLocks noChangeAspect="1"/>
          </p:cNvPicPr>
          <p:nvPr/>
        </p:nvPicPr>
        <p:blipFill>
          <a:blip r:embed="rId7"/>
          <a:stretch>
            <a:fillRect/>
          </a:stretch>
        </p:blipFill>
        <p:spPr>
          <a:xfrm>
            <a:off x="5313302" y="3176556"/>
            <a:ext cx="639881" cy="639879"/>
          </a:xfrm>
          <a:prstGeom prst="rect">
            <a:avLst/>
          </a:prstGeom>
        </p:spPr>
      </p:pic>
      <p:pic>
        <p:nvPicPr>
          <p:cNvPr id="9" name="Image 7" descr="preencoded.png">    </p:cNvPr>
          <p:cNvPicPr>
            <a:picLocks noChangeAspect="1"/>
          </p:cNvPicPr>
          <p:nvPr/>
        </p:nvPicPr>
        <p:blipFill>
          <a:blip r:embed="rId8"/>
          <a:stretch>
            <a:fillRect/>
          </a:stretch>
        </p:blipFill>
        <p:spPr>
          <a:xfrm>
            <a:off x="3187982" y="3176556"/>
            <a:ext cx="639881" cy="639879"/>
          </a:xfrm>
          <a:prstGeom prst="rect">
            <a:avLst/>
          </a:prstGeom>
        </p:spPr>
      </p:pic>
      <p:pic>
        <p:nvPicPr>
          <p:cNvPr id="10" name="Image 8" descr="preencoded.png">    </p:cNvPr>
          <p:cNvPicPr>
            <a:picLocks noChangeAspect="1"/>
          </p:cNvPicPr>
          <p:nvPr/>
        </p:nvPicPr>
        <p:blipFill>
          <a:blip r:embed="rId9"/>
          <a:stretch>
            <a:fillRect/>
          </a:stretch>
        </p:blipFill>
        <p:spPr>
          <a:xfrm>
            <a:off x="1062662" y="3176556"/>
            <a:ext cx="639881" cy="639879"/>
          </a:xfrm>
          <a:prstGeom prst="rect">
            <a:avLst/>
          </a:prstGeom>
        </p:spPr>
      </p:pic>
      <p:pic>
        <p:nvPicPr>
          <p:cNvPr id="11" name="Image 9" descr="preencoded.png">    </p:cNvPr>
          <p:cNvPicPr>
            <a:picLocks noChangeAspect="1"/>
          </p:cNvPicPr>
          <p:nvPr/>
        </p:nvPicPr>
        <p:blipFill>
          <a:blip r:embed="rId10"/>
          <a:stretch>
            <a:fillRect/>
          </a:stretch>
        </p:blipFill>
        <p:spPr>
          <a:xfrm>
            <a:off x="7438622" y="1234057"/>
            <a:ext cx="639881" cy="639879"/>
          </a:xfrm>
          <a:prstGeom prst="rect">
            <a:avLst/>
          </a:prstGeom>
        </p:spPr>
      </p:pic>
      <p:pic>
        <p:nvPicPr>
          <p:cNvPr id="12" name="Image 10" descr="preencoded.png">    </p:cNvPr>
          <p:cNvPicPr>
            <a:picLocks noChangeAspect="1"/>
          </p:cNvPicPr>
          <p:nvPr/>
        </p:nvPicPr>
        <p:blipFill>
          <a:blip r:embed="rId11"/>
          <a:stretch>
            <a:fillRect/>
          </a:stretch>
        </p:blipFill>
        <p:spPr>
          <a:xfrm>
            <a:off x="5313302" y="1234057"/>
            <a:ext cx="639881" cy="639879"/>
          </a:xfrm>
          <a:prstGeom prst="rect">
            <a:avLst/>
          </a:prstGeom>
        </p:spPr>
      </p:pic>
      <p:pic>
        <p:nvPicPr>
          <p:cNvPr id="13" name="Image 11" descr="preencoded.png">    </p:cNvPr>
          <p:cNvPicPr>
            <a:picLocks noChangeAspect="1"/>
          </p:cNvPicPr>
          <p:nvPr/>
        </p:nvPicPr>
        <p:blipFill>
          <a:blip r:embed="rId12"/>
          <a:stretch>
            <a:fillRect/>
          </a:stretch>
        </p:blipFill>
        <p:spPr>
          <a:xfrm>
            <a:off x="3187982" y="1234057"/>
            <a:ext cx="639881" cy="639879"/>
          </a:xfrm>
          <a:prstGeom prst="rect">
            <a:avLst/>
          </a:prstGeom>
        </p:spPr>
      </p:pic>
      <p:pic>
        <p:nvPicPr>
          <p:cNvPr id="14" name="Image 12" descr="preencoded.png">    </p:cNvPr>
          <p:cNvPicPr>
            <a:picLocks noChangeAspect="1"/>
          </p:cNvPicPr>
          <p:nvPr/>
        </p:nvPicPr>
        <p:blipFill>
          <a:blip r:embed="rId13"/>
          <a:stretch>
            <a:fillRect/>
          </a:stretch>
        </p:blipFill>
        <p:spPr>
          <a:xfrm>
            <a:off x="1062662" y="1234057"/>
            <a:ext cx="639881" cy="639879"/>
          </a:xfrm>
          <a:prstGeom prst="rect">
            <a:avLst/>
          </a:prstGeom>
        </p:spPr>
      </p:pic>
      <p:sp>
        <p:nvSpPr>
          <p:cNvPr id="15"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Math对象是JavaScript的内置对象，提供了许多数学相关的方法。下面是Math对象常见的一些方法：</a:t>
            </a:r>
            <a:endParaRPr lang="en-US" sz="1631" dirty="0"/>
          </a:p>
        </p:txBody>
      </p:sp>
      <p:sp>
        <p:nvSpPr>
          <p:cNvPr id="1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7" name="Text 2"/>
          <p:cNvSpPr/>
          <p:nvPr/>
        </p:nvSpPr>
        <p:spPr>
          <a:xfrm>
            <a:off x="502765" y="1965349"/>
            <a:ext cx="1759674" cy="50276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Math.abs(x): 返回一个数的绝对值。</a:t>
            </a:r>
            <a:endParaRPr lang="en-US" sz="1178" dirty="0"/>
          </a:p>
        </p:txBody>
      </p:sp>
      <p:sp>
        <p:nvSpPr>
          <p:cNvPr id="18" name="Text 3"/>
          <p:cNvSpPr/>
          <p:nvPr/>
        </p:nvSpPr>
        <p:spPr>
          <a:xfrm>
            <a:off x="502765" y="2559526"/>
            <a:ext cx="1759674" cy="0"/>
          </a:xfrm>
          <a:prstGeom prst="rect">
            <a:avLst/>
          </a:prstGeom>
          <a:noFill/>
          <a:ln/>
        </p:spPr>
        <p:txBody>
          <a:bodyPr wrap="square" lIns="0" tIns="0" rIns="0" bIns="0" rtlCol="0" anchor="t"/>
          <a:lstStyle/>
          <a:p>
            <a:endParaRPr lang="en-US" dirty="0"/>
          </a:p>
        </p:txBody>
      </p:sp>
      <p:sp>
        <p:nvSpPr>
          <p:cNvPr id="19" name="Text 4"/>
          <p:cNvSpPr/>
          <p:nvPr/>
        </p:nvSpPr>
        <p:spPr>
          <a:xfrm>
            <a:off x="2628086" y="196534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Math.ceil(x): 向上取整，返回大于或等于参数的最小整数。</a:t>
            </a:r>
            <a:endParaRPr lang="en-US" sz="1178" dirty="0"/>
          </a:p>
        </p:txBody>
      </p:sp>
      <p:sp>
        <p:nvSpPr>
          <p:cNvPr id="20" name="Text 5"/>
          <p:cNvSpPr/>
          <p:nvPr/>
        </p:nvSpPr>
        <p:spPr>
          <a:xfrm>
            <a:off x="2628086" y="2810910"/>
            <a:ext cx="1759674" cy="0"/>
          </a:xfrm>
          <a:prstGeom prst="rect">
            <a:avLst/>
          </a:prstGeom>
          <a:noFill/>
          <a:ln/>
        </p:spPr>
        <p:txBody>
          <a:bodyPr wrap="square" lIns="0" tIns="0" rIns="0" bIns="0" rtlCol="0" anchor="t"/>
          <a:lstStyle/>
          <a:p>
            <a:endParaRPr lang="en-US" dirty="0"/>
          </a:p>
        </p:txBody>
      </p:sp>
      <p:sp>
        <p:nvSpPr>
          <p:cNvPr id="21" name="Text 6"/>
          <p:cNvSpPr/>
          <p:nvPr/>
        </p:nvSpPr>
        <p:spPr>
          <a:xfrm>
            <a:off x="4753406" y="196534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Math.floor(x): 向下取整，返回小于或等于参数的最大整数。</a:t>
            </a:r>
            <a:endParaRPr lang="en-US" sz="1178" dirty="0"/>
          </a:p>
        </p:txBody>
      </p:sp>
      <p:sp>
        <p:nvSpPr>
          <p:cNvPr id="22" name="Text 7"/>
          <p:cNvSpPr/>
          <p:nvPr/>
        </p:nvSpPr>
        <p:spPr>
          <a:xfrm>
            <a:off x="4753406" y="2810910"/>
            <a:ext cx="1759674" cy="0"/>
          </a:xfrm>
          <a:prstGeom prst="rect">
            <a:avLst/>
          </a:prstGeom>
          <a:noFill/>
          <a:ln/>
        </p:spPr>
        <p:txBody>
          <a:bodyPr wrap="square" lIns="0" tIns="0" rIns="0" bIns="0" rtlCol="0" anchor="t"/>
          <a:lstStyle/>
          <a:p>
            <a:endParaRPr lang="en-US" dirty="0"/>
          </a:p>
        </p:txBody>
      </p:sp>
      <p:sp>
        <p:nvSpPr>
          <p:cNvPr id="23" name="Text 8"/>
          <p:cNvSpPr/>
          <p:nvPr/>
        </p:nvSpPr>
        <p:spPr>
          <a:xfrm>
            <a:off x="6878726" y="1965349"/>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Math.round(x): 四舍五入，返回最接近参数的整数。</a:t>
            </a:r>
            <a:endParaRPr lang="en-US" sz="1178" dirty="0"/>
          </a:p>
        </p:txBody>
      </p:sp>
      <p:sp>
        <p:nvSpPr>
          <p:cNvPr id="24" name="Text 9"/>
          <p:cNvSpPr/>
          <p:nvPr/>
        </p:nvSpPr>
        <p:spPr>
          <a:xfrm>
            <a:off x="6878726" y="2810910"/>
            <a:ext cx="1759674" cy="0"/>
          </a:xfrm>
          <a:prstGeom prst="rect">
            <a:avLst/>
          </a:prstGeom>
          <a:noFill/>
          <a:ln/>
        </p:spPr>
        <p:txBody>
          <a:bodyPr wrap="square" lIns="0" tIns="0" rIns="0" bIns="0" rtlCol="0" anchor="t"/>
          <a:lstStyle/>
          <a:p>
            <a:endParaRPr lang="en-US" dirty="0"/>
          </a:p>
        </p:txBody>
      </p:sp>
      <p:sp>
        <p:nvSpPr>
          <p:cNvPr id="25" name="Text 10"/>
          <p:cNvSpPr/>
          <p:nvPr/>
        </p:nvSpPr>
        <p:spPr>
          <a:xfrm>
            <a:off x="502765" y="3907848"/>
            <a:ext cx="1759674" cy="50276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Math.max(x1, x2, ...): 返回一组数中的最大值。</a:t>
            </a:r>
            <a:endParaRPr lang="en-US" sz="1178" dirty="0"/>
          </a:p>
        </p:txBody>
      </p:sp>
      <p:sp>
        <p:nvSpPr>
          <p:cNvPr id="26" name="Text 11"/>
          <p:cNvSpPr/>
          <p:nvPr/>
        </p:nvSpPr>
        <p:spPr>
          <a:xfrm>
            <a:off x="502765" y="4502020"/>
            <a:ext cx="1759674" cy="0"/>
          </a:xfrm>
          <a:prstGeom prst="rect">
            <a:avLst/>
          </a:prstGeom>
          <a:noFill/>
          <a:ln/>
        </p:spPr>
        <p:txBody>
          <a:bodyPr wrap="square" lIns="0" tIns="0" rIns="0" bIns="0" rtlCol="0" anchor="t"/>
          <a:lstStyle/>
          <a:p>
            <a:endParaRPr lang="en-US" dirty="0"/>
          </a:p>
        </p:txBody>
      </p:sp>
      <p:sp>
        <p:nvSpPr>
          <p:cNvPr id="27" name="Text 12"/>
          <p:cNvSpPr/>
          <p:nvPr/>
        </p:nvSpPr>
        <p:spPr>
          <a:xfrm>
            <a:off x="2628086" y="3907848"/>
            <a:ext cx="1759674" cy="50276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Math.min(x1, x2, ...): 返回一组数中的最小值。</a:t>
            </a:r>
            <a:endParaRPr lang="en-US" sz="1178" dirty="0"/>
          </a:p>
        </p:txBody>
      </p:sp>
      <p:sp>
        <p:nvSpPr>
          <p:cNvPr id="28" name="Text 13"/>
          <p:cNvSpPr/>
          <p:nvPr/>
        </p:nvSpPr>
        <p:spPr>
          <a:xfrm>
            <a:off x="2628086" y="4502020"/>
            <a:ext cx="1759674" cy="0"/>
          </a:xfrm>
          <a:prstGeom prst="rect">
            <a:avLst/>
          </a:prstGeom>
          <a:noFill/>
          <a:ln/>
        </p:spPr>
        <p:txBody>
          <a:bodyPr wrap="square" lIns="0" tIns="0" rIns="0" bIns="0" rtlCol="0" anchor="t"/>
          <a:lstStyle/>
          <a:p>
            <a:endParaRPr lang="en-US" dirty="0"/>
          </a:p>
        </p:txBody>
      </p:sp>
      <p:sp>
        <p:nvSpPr>
          <p:cNvPr id="29" name="Text 14"/>
          <p:cNvSpPr/>
          <p:nvPr/>
        </p:nvSpPr>
        <p:spPr>
          <a:xfrm>
            <a:off x="4753406" y="3907848"/>
            <a:ext cx="1759674" cy="50276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Math.sqrt(x): 返回一个数的平方根。</a:t>
            </a:r>
            <a:endParaRPr lang="en-US" sz="1178" dirty="0"/>
          </a:p>
        </p:txBody>
      </p:sp>
      <p:sp>
        <p:nvSpPr>
          <p:cNvPr id="30" name="Text 15"/>
          <p:cNvSpPr/>
          <p:nvPr/>
        </p:nvSpPr>
        <p:spPr>
          <a:xfrm>
            <a:off x="4753406" y="4502020"/>
            <a:ext cx="1759674" cy="0"/>
          </a:xfrm>
          <a:prstGeom prst="rect">
            <a:avLst/>
          </a:prstGeom>
          <a:noFill/>
          <a:ln/>
        </p:spPr>
        <p:txBody>
          <a:bodyPr wrap="square" lIns="0" tIns="0" rIns="0" bIns="0" rtlCol="0" anchor="t"/>
          <a:lstStyle/>
          <a:p>
            <a:endParaRPr lang="en-US" dirty="0"/>
          </a:p>
        </p:txBody>
      </p:sp>
      <p:sp>
        <p:nvSpPr>
          <p:cNvPr id="31" name="Text 16"/>
          <p:cNvSpPr/>
          <p:nvPr/>
        </p:nvSpPr>
        <p:spPr>
          <a:xfrm>
            <a:off x="6878726" y="3907848"/>
            <a:ext cx="1759674" cy="50276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Math.pow(x, y): 返回 x 的 y 次幂。</a:t>
            </a:r>
            <a:endParaRPr lang="en-US" sz="1178" dirty="0"/>
          </a:p>
        </p:txBody>
      </p:sp>
      <p:sp>
        <p:nvSpPr>
          <p:cNvPr id="32" name="Text 17"/>
          <p:cNvSpPr/>
          <p:nvPr/>
        </p:nvSpPr>
        <p:spPr>
          <a:xfrm>
            <a:off x="6878726" y="4502020"/>
            <a:ext cx="1759674" cy="0"/>
          </a:xfrm>
          <a:prstGeom prst="rect">
            <a:avLst/>
          </a:prstGeom>
          <a:noFill/>
          <a:ln/>
        </p:spPr>
        <p:txBody>
          <a:bodyPr wrap="square" lIns="0" tIns="0" rIns="0" bIns="0" rtlCol="0" anchor="t"/>
          <a:lstStyle/>
          <a:p>
            <a:endParaRPr lang="en-US" dirty="0"/>
          </a:p>
        </p:txBody>
      </p:sp>
      <p:sp>
        <p:nvSpPr>
          <p:cNvPr id="33" name="Text 18"/>
          <p:cNvSpPr/>
          <p:nvPr/>
        </p:nvSpPr>
        <p:spPr>
          <a:xfrm>
            <a:off x="502765" y="5598962"/>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Math.random(): 返回一个介于 0（包含）和 1（不包含）之间的随机数。</a:t>
            </a:r>
            <a:endParaRPr lang="en-US" sz="1178" dirty="0"/>
          </a:p>
        </p:txBody>
      </p:sp>
      <p:sp>
        <p:nvSpPr>
          <p:cNvPr id="34" name="Text 19"/>
          <p:cNvSpPr/>
          <p:nvPr/>
        </p:nvSpPr>
        <p:spPr>
          <a:xfrm>
            <a:off x="502765" y="6444520"/>
            <a:ext cx="1759674" cy="0"/>
          </a:xfrm>
          <a:prstGeom prst="rect">
            <a:avLst/>
          </a:prstGeom>
          <a:noFill/>
          <a:ln/>
        </p:spPr>
        <p:txBody>
          <a:bodyPr wrap="square" lIns="0" tIns="0" rIns="0" bIns="0" rtlCol="0" anchor="t"/>
          <a:lstStyle/>
          <a:p>
            <a:endParaRPr lang="en-US" dirty="0"/>
          </a:p>
        </p:txBody>
      </p:sp>
      <p:sp>
        <p:nvSpPr>
          <p:cNvPr id="35" name="Text 20"/>
          <p:cNvSpPr/>
          <p:nvPr/>
        </p:nvSpPr>
        <p:spPr>
          <a:xfrm>
            <a:off x="2628086" y="5598962"/>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Math.sin(x), Math.cos(x), Math.tan(x): 计算三角函数的值，分别是正弦、余弦和正切。</a:t>
            </a:r>
            <a:endParaRPr lang="en-US" sz="1178" dirty="0"/>
          </a:p>
        </p:txBody>
      </p:sp>
      <p:sp>
        <p:nvSpPr>
          <p:cNvPr id="36" name="Text 21"/>
          <p:cNvSpPr/>
          <p:nvPr/>
        </p:nvSpPr>
        <p:spPr>
          <a:xfrm>
            <a:off x="2628086" y="6695904"/>
            <a:ext cx="1759674" cy="0"/>
          </a:xfrm>
          <a:prstGeom prst="rect">
            <a:avLst/>
          </a:prstGeom>
          <a:noFill/>
          <a:ln/>
        </p:spPr>
        <p:txBody>
          <a:bodyPr wrap="square" lIns="0" tIns="0" rIns="0" bIns="0" rtlCol="0" anchor="t"/>
          <a:lstStyle/>
          <a:p>
            <a:endParaRPr lang="en-US" dirty="0"/>
          </a:p>
        </p:txBody>
      </p:sp>
      <p:sp>
        <p:nvSpPr>
          <p:cNvPr id="37" name="Text 22"/>
          <p:cNvSpPr/>
          <p:nvPr/>
        </p:nvSpPr>
        <p:spPr>
          <a:xfrm>
            <a:off x="4753406" y="5598962"/>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Math.exp(x): 返回自然对数的底数e的x次幂。</a:t>
            </a:r>
            <a:endParaRPr lang="en-US" sz="1178" dirty="0"/>
          </a:p>
        </p:txBody>
      </p:sp>
      <p:sp>
        <p:nvSpPr>
          <p:cNvPr id="38" name="Text 23"/>
          <p:cNvSpPr/>
          <p:nvPr/>
        </p:nvSpPr>
        <p:spPr>
          <a:xfrm>
            <a:off x="4753406" y="6193139"/>
            <a:ext cx="1759674" cy="0"/>
          </a:xfrm>
          <a:prstGeom prst="rect">
            <a:avLst/>
          </a:prstGeom>
          <a:noFill/>
          <a:ln/>
        </p:spPr>
        <p:txBody>
          <a:bodyPr wrap="square" lIns="0" tIns="0" rIns="0" bIns="0" rtlCol="0" anchor="t"/>
          <a:lstStyle/>
          <a:p>
            <a:endParaRPr lang="en-US" dirty="0"/>
          </a:p>
        </p:txBody>
      </p:sp>
      <p:sp>
        <p:nvSpPr>
          <p:cNvPr id="39" name="Text 24"/>
          <p:cNvSpPr/>
          <p:nvPr/>
        </p:nvSpPr>
        <p:spPr>
          <a:xfrm>
            <a:off x="6878726" y="5598962"/>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Math.log(x): 返回一个数的自然对数。</a:t>
            </a:r>
            <a:endParaRPr lang="en-US" sz="1178" dirty="0"/>
          </a:p>
        </p:txBody>
      </p:sp>
      <p:sp>
        <p:nvSpPr>
          <p:cNvPr id="40" name="Text 25"/>
          <p:cNvSpPr/>
          <p:nvPr/>
        </p:nvSpPr>
        <p:spPr>
          <a:xfrm>
            <a:off x="6878726" y="6193139"/>
            <a:ext cx="1759674" cy="0"/>
          </a:xfrm>
          <a:prstGeom prst="rect">
            <a:avLst/>
          </a:prstGeom>
          <a:noFill/>
          <a:ln/>
        </p:spPr>
        <p:txBody>
          <a:bodyPr wrap="square" lIns="0" tIns="0" rIns="0" bIns="0" rtlCol="0" anchor="t"/>
          <a:lstStyle/>
          <a:p>
            <a:endParaRPr lang="en-US" dirty="0"/>
          </a:p>
        </p:txBody>
      </p:sp>
      <p:sp>
        <p:nvSpPr>
          <p:cNvPr id="41" name="Text 26"/>
          <p:cNvSpPr/>
          <p:nvPr/>
        </p:nvSpPr>
        <p:spPr>
          <a:xfrm>
            <a:off x="502765" y="7792842"/>
            <a:ext cx="1759674" cy="50276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Math.PI: 表示圆周率（π）的常量。</a:t>
            </a:r>
            <a:endParaRPr lang="en-US" sz="1178" dirty="0"/>
          </a:p>
        </p:txBody>
      </p:sp>
      <p:sp>
        <p:nvSpPr>
          <p:cNvPr id="42" name="Text 27"/>
          <p:cNvSpPr/>
          <p:nvPr/>
        </p:nvSpPr>
        <p:spPr>
          <a:xfrm>
            <a:off x="502765" y="838701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936969"/>
            <a:ext cx="1759674" cy="5827493"/>
          </a:xfrm>
          <a:prstGeom prst="rect">
            <a:avLst/>
          </a:prstGeom>
        </p:spPr>
      </p:pic>
      <p:pic>
        <p:nvPicPr>
          <p:cNvPr id="3" name="Image 1" descr="preencoded.png">    </p:cNvPr>
          <p:cNvPicPr>
            <a:picLocks noChangeAspect="1"/>
          </p:cNvPicPr>
          <p:nvPr/>
        </p:nvPicPr>
        <p:blipFill>
          <a:blip r:embed="rId2"/>
          <a:stretch>
            <a:fillRect/>
          </a:stretch>
        </p:blipFill>
        <p:spPr>
          <a:xfrm>
            <a:off x="4753406" y="936969"/>
            <a:ext cx="1759674" cy="4319201"/>
          </a:xfrm>
          <a:prstGeom prst="rect">
            <a:avLst/>
          </a:prstGeom>
        </p:spPr>
      </p:pic>
      <p:pic>
        <p:nvPicPr>
          <p:cNvPr id="4" name="Image 2" descr="preencoded.png">    </p:cNvPr>
          <p:cNvPicPr>
            <a:picLocks noChangeAspect="1"/>
          </p:cNvPicPr>
          <p:nvPr/>
        </p:nvPicPr>
        <p:blipFill>
          <a:blip r:embed="rId3"/>
          <a:stretch>
            <a:fillRect/>
          </a:stretch>
        </p:blipFill>
        <p:spPr>
          <a:xfrm>
            <a:off x="2628086" y="936969"/>
            <a:ext cx="1759674" cy="4067820"/>
          </a:xfrm>
          <a:prstGeom prst="rect">
            <a:avLst/>
          </a:prstGeom>
        </p:spPr>
      </p:pic>
      <p:pic>
        <p:nvPicPr>
          <p:cNvPr id="5" name="Image 3" descr="preencoded.png">    </p:cNvPr>
          <p:cNvPicPr>
            <a:picLocks noChangeAspect="1"/>
          </p:cNvPicPr>
          <p:nvPr/>
        </p:nvPicPr>
        <p:blipFill>
          <a:blip r:embed="rId4"/>
          <a:stretch>
            <a:fillRect/>
          </a:stretch>
        </p:blipFill>
        <p:spPr>
          <a:xfrm>
            <a:off x="502765" y="936969"/>
            <a:ext cx="1759674" cy="4821964"/>
          </a:xfrm>
          <a:prstGeom prst="rect">
            <a:avLst/>
          </a:prstGeom>
        </p:spPr>
      </p:pic>
      <p:sp>
        <p:nvSpPr>
          <p:cNvPr id="6"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范围随机数：</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959823"/>
            <a:ext cx="1668264" cy="477625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生成指定范围内的随机整数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function getRandomNumber(min, max)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return Math.floor(Math.random() * (max - min + 1)) + min;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示例：生成 1 到 100 之间的随机整数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randomNumber = getRandomNumber(1, 100);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console.log(randomNumber);</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502765" y="5804644"/>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959823"/>
            <a:ext cx="1668262"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猜数字游戏：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生成一个随机数作为答案</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answer = Math.floor(Math.random() * 100) + 1;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游戏逻辑</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attempts = 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guess;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do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guess = parseInt(prompt("请输入一个猜测的数字（1-100）："));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attempts++;</a:t>
            </a:r>
            <a:endParaRPr lang="en-US" sz="1178" dirty="0"/>
          </a:p>
        </p:txBody>
      </p:sp>
      <p:sp>
        <p:nvSpPr>
          <p:cNvPr id="11" name="Text 5"/>
          <p:cNvSpPr/>
          <p:nvPr/>
        </p:nvSpPr>
        <p:spPr>
          <a:xfrm>
            <a:off x="2628086" y="5050494"/>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959823"/>
            <a:ext cx="1668262" cy="4273497"/>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if (guess === answer)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alert(`恭喜你猜对了！答案是${answer}，你用了${attempts}次猜中。`);</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break;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else if (guess &lt; answer)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alert("猜小了，请继续猜测。");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else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alert("猜大了，请继续猜测。");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while (true);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4753406" y="5301874"/>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959823"/>
            <a:ext cx="1668262" cy="57817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随机点名：</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students = ["Alice", "Bob", "Charlie", "David", "Emma", "Frank"];</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randomIndex = Math.floor(Math.random() * students.length);</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const randomStudent = students[randomIndex];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console.log(randomStudent);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以上是三个使用随机方法的示例代码。范围随机数生成一个指定范围内的随机整数，猜数字游戏是一个简单的猜数游戏，随机点名则是从一个学生名单中随机选择一个学生。</a:t>
            </a:r>
            <a:endParaRPr lang="en-US" sz="1178" dirty="0"/>
          </a:p>
        </p:txBody>
      </p:sp>
      <p:sp>
        <p:nvSpPr>
          <p:cNvPr id="15" name="Text 9"/>
          <p:cNvSpPr/>
          <p:nvPr/>
        </p:nvSpPr>
        <p:spPr>
          <a:xfrm>
            <a:off x="6878726" y="6810170"/>
            <a:ext cx="1759674"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2023-08-09T06:50:03Z</dcterms:created>
  <dcterms:modified xsi:type="dcterms:W3CDTF">2023-08-09T06:50:03Z</dcterms:modified>
</cp:coreProperties>
</file>