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slideLayout" Target="../slideLayouts/slideLayout1.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34057"/>
            <a:ext cx="2439763" cy="3062290"/>
          </a:xfrm>
          <a:prstGeom prst="rect">
            <a:avLst/>
          </a:prstGeom>
        </p:spPr>
      </p:pic>
      <p:pic>
        <p:nvPicPr>
          <p:cNvPr id="3" name="Image 1" descr="preencoded.png">    </p:cNvPr>
          <p:cNvPicPr>
            <a:picLocks noChangeAspect="1"/>
          </p:cNvPicPr>
          <p:nvPr/>
        </p:nvPicPr>
        <p:blipFill>
          <a:blip r:embed="rId2"/>
          <a:stretch>
            <a:fillRect/>
          </a:stretch>
        </p:blipFill>
        <p:spPr>
          <a:xfrm>
            <a:off x="3350664" y="1234057"/>
            <a:ext cx="2439763" cy="3565054"/>
          </a:xfrm>
          <a:prstGeom prst="rect">
            <a:avLst/>
          </a:prstGeom>
        </p:spPr>
      </p:pic>
      <p:pic>
        <p:nvPicPr>
          <p:cNvPr id="4" name="Image 2" descr="preencoded.png">    </p:cNvPr>
          <p:cNvPicPr>
            <a:picLocks noChangeAspect="1"/>
          </p:cNvPicPr>
          <p:nvPr/>
        </p:nvPicPr>
        <p:blipFill>
          <a:blip r:embed="rId3"/>
          <a:stretch>
            <a:fillRect/>
          </a:stretch>
        </p:blipFill>
        <p:spPr>
          <a:xfrm>
            <a:off x="516905" y="1234057"/>
            <a:ext cx="2439763" cy="2308144"/>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要修改表单元素的属性，可以使用 JavaScript 中的 DOM 操作方法。以下是一些常见的表单属性以及相应的修改方法：</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56910"/>
            <a:ext cx="2348350" cy="226243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修改表单元素的值：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对于输入框（`&lt;input&gt;` 元素），可以使用 `value` 属性来修改其值。例如：`input.value = '新的值';`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对于下拉列表（`&lt;select&gt;` 元素），可以使用 `value` 属性来修改选中项的值。例如：`select.value = '新的值';`</a:t>
            </a:r>
            <a:endParaRPr lang="en-US" sz="1178" dirty="0"/>
          </a:p>
        </p:txBody>
      </p:sp>
      <p:sp>
        <p:nvSpPr>
          <p:cNvPr id="8" name="Text 3"/>
          <p:cNvSpPr/>
          <p:nvPr/>
        </p:nvSpPr>
        <p:spPr>
          <a:xfrm>
            <a:off x="516905" y="3587907"/>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256910"/>
            <a:ext cx="2348350" cy="351934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修改表单元素的状态：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对于复选框（`&lt;input type="checkbox"&gt;` 元素），可以使用 `checked` 属性来设置是否选中。例如：`checkbox.checked = true;`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对于单选按钮（`&lt;input type="radio"&gt;` 元素），可以使用 `checked` 属性来设置是否选中。例如：`radio.checked = true;`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对于禁用状态（`disabled`），可以使用 `disabled` 属性来设置是否禁用。例如：`input.disabled = true;`</a:t>
            </a:r>
            <a:endParaRPr lang="en-US" sz="1178" dirty="0"/>
          </a:p>
        </p:txBody>
      </p:sp>
      <p:sp>
        <p:nvSpPr>
          <p:cNvPr id="10" name="Text 5"/>
          <p:cNvSpPr/>
          <p:nvPr/>
        </p:nvSpPr>
        <p:spPr>
          <a:xfrm>
            <a:off x="3350664" y="4844817"/>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256910"/>
            <a:ext cx="2348350" cy="301658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修改表单元素的样式类名：</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可以使用 `classList` 对象的方法来修改元素的样式类名。例如：`element.classList.add('class-name');` 添加类名，`element.classList.remove('class-name');` 移除类名，`element.classList.toggle('class-name');` 切换类名的状态。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通过上述方法，可以对表单元素进行灵活的属性修改，实现对其值、状态和样式的动态控制和更新。</a:t>
            </a:r>
            <a:endParaRPr lang="en-US" sz="1178" dirty="0"/>
          </a:p>
        </p:txBody>
      </p:sp>
      <p:sp>
        <p:nvSpPr>
          <p:cNvPr id="12" name="Text 7"/>
          <p:cNvSpPr/>
          <p:nvPr/>
        </p:nvSpPr>
        <p:spPr>
          <a:xfrm>
            <a:off x="6184426" y="4342053"/>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988534" y="936969"/>
            <a:ext cx="2439761" cy="6078874"/>
          </a:xfrm>
          <a:prstGeom prst="rect">
            <a:avLst/>
          </a:prstGeom>
        </p:spPr>
      </p:pic>
      <p:pic>
        <p:nvPicPr>
          <p:cNvPr id="3" name="Image 1" descr="preencoded.png">    </p:cNvPr>
          <p:cNvPicPr>
            <a:picLocks noChangeAspect="1"/>
          </p:cNvPicPr>
          <p:nvPr/>
        </p:nvPicPr>
        <p:blipFill>
          <a:blip r:embed="rId2"/>
          <a:stretch>
            <a:fillRect/>
          </a:stretch>
        </p:blipFill>
        <p:spPr>
          <a:xfrm>
            <a:off x="3938129" y="936969"/>
            <a:ext cx="1264767" cy="1805381"/>
          </a:xfrm>
          <a:prstGeom prst="rect">
            <a:avLst/>
          </a:prstGeom>
        </p:spPr>
      </p:pic>
      <p:pic>
        <p:nvPicPr>
          <p:cNvPr id="4" name="Image 2" descr="preencoded.png">    </p:cNvPr>
          <p:cNvPicPr>
            <a:picLocks noChangeAspect="1"/>
          </p:cNvPicPr>
          <p:nvPr/>
        </p:nvPicPr>
        <p:blipFill>
          <a:blip r:embed="rId3"/>
          <a:stretch>
            <a:fillRect/>
          </a:stretch>
        </p:blipFill>
        <p:spPr>
          <a:xfrm>
            <a:off x="712726" y="936969"/>
            <a:ext cx="2439761" cy="6833021"/>
          </a:xfrm>
          <a:prstGeom prst="rect">
            <a:avLst/>
          </a:prstGeom>
        </p:spPr>
      </p:pic>
      <p:sp>
        <p:nvSpPr>
          <p:cNvPr id="5"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构建一个文本框，鼠标移到上面，会展开显示一系列商品，鼠标离开后停止显示商品</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804137" y="959818"/>
            <a:ext cx="2348350" cy="678731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《div id="container"&gt;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《input type="text" id="textBox" class="form-control" placeholder="鼠标移到此处展开商品"&gt;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《div id="productList" class="card" style="display: none;"&gt;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《div class="card-body"&gt;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《h5 class="card-title"&gt;商品列表《/h5&gt;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《ul class="list-group"&gt;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《li class="list-group-item"&gt;商品1《/li&gt;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《li class="list-group-item"&gt;商品2《/li&gt;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《li class="list-group-item"&gt;商品3《/li&gt;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《li class="list-group-item"&gt;商品4《/li&gt;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712726" y="7815692"/>
            <a:ext cx="2439761" cy="0"/>
          </a:xfrm>
          <a:prstGeom prst="rect">
            <a:avLst/>
          </a:prstGeom>
          <a:noFill/>
          <a:ln/>
        </p:spPr>
        <p:txBody>
          <a:bodyPr wrap="square" lIns="0" tIns="0" rIns="0" bIns="0" rtlCol="0" anchor="t"/>
          <a:lstStyle/>
          <a:p>
            <a:endParaRPr lang="en-US" dirty="0"/>
          </a:p>
        </p:txBody>
      </p:sp>
      <p:sp>
        <p:nvSpPr>
          <p:cNvPr id="9" name="Text 4"/>
          <p:cNvSpPr/>
          <p:nvPr/>
        </p:nvSpPr>
        <p:spPr>
          <a:xfrm>
            <a:off x="4029540" y="959818"/>
            <a:ext cx="1173355" cy="175967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width: 400px;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margin: 0 auto;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938129" y="2788052"/>
            <a:ext cx="1264767" cy="0"/>
          </a:xfrm>
          <a:prstGeom prst="rect">
            <a:avLst/>
          </a:prstGeom>
          <a:noFill/>
          <a:ln/>
        </p:spPr>
        <p:txBody>
          <a:bodyPr wrap="square" lIns="0" tIns="0" rIns="0" bIns="0" rtlCol="0" anchor="t"/>
          <a:lstStyle/>
          <a:p>
            <a:endParaRPr lang="en-US" dirty="0"/>
          </a:p>
        </p:txBody>
      </p:sp>
      <p:sp>
        <p:nvSpPr>
          <p:cNvPr id="11" name="Text 6"/>
          <p:cNvSpPr/>
          <p:nvPr/>
        </p:nvSpPr>
        <p:spPr>
          <a:xfrm>
            <a:off x="6079946" y="959818"/>
            <a:ext cx="2348350" cy="60331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获取文本框和商品列表元素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textBox = document.getElementById('textBox');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productList = document.getElementById('productList');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监听鼠标移入事件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textBox.addEventListener('mouseover', 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显示商品列表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productList.style.display = 'block';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监听鼠标移出事件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textBox.addEventListener('mouseout', 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隐藏商品列表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productList.style.display = 'none';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5988534" y="7061546"/>
            <a:ext cx="2439761"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622773"/>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3734165"/>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731295" y="3734165"/>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4753406" y="845557"/>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731295" y="845557"/>
            <a:ext cx="3656466" cy="2660079"/>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键盘事件：</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`keydown` 事件：在按下键盘上的任意键时触发。该事件在按键按下时立即触发，重复按键会持续触发。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inputElement.addEventListener('keydown',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console.log('Key down:', event.key);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331367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30"/>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`keyup` 事件：在释放键盘上的键时触发。该事件在按键释放时触发。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inputElement.addEventListener('keyup',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console.log('Key up:', event.key);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06228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894134"/>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`keypress` 事件：在按下字符键（字母、数字、符号等）时触发。该事件在按下字符键时触发，不会对功能键（如 Shift、Ctrl、Alt 等）触发。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inputElement.addEventListener('keypress',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console.log('Key press:', event.key);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202279"/>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894134"/>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文本事件：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`input` 事件：在输入框的值发生变化时触发。该事件在用户输入、粘贴或删除文本时触发。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inputElement.addEventListener('input',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console.log('Input:', event.target.value);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6202279"/>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678274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`change` 事件：在输入框的值发生变化并失去焦点时触发。该事件在输入框的值发生变化并且用户离开输入框时触发。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inputElement.addEventListener('change',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console.log('Change:', event.target.value);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11"/>
          <p:cNvSpPr/>
          <p:nvPr/>
        </p:nvSpPr>
        <p:spPr>
          <a:xfrm>
            <a:off x="923258" y="909088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007655"/>
            <a:ext cx="3656466" cy="6933579"/>
          </a:xfrm>
          <a:prstGeom prst="rect">
            <a:avLst/>
          </a:prstGeom>
        </p:spPr>
      </p:pic>
      <p:pic>
        <p:nvPicPr>
          <p:cNvPr id="3" name="Image 1" descr="preencoded.png">    </p:cNvPr>
          <p:cNvPicPr>
            <a:picLocks noChangeAspect="1"/>
          </p:cNvPicPr>
          <p:nvPr/>
        </p:nvPicPr>
        <p:blipFill>
          <a:blip r:embed="rId2"/>
          <a:stretch>
            <a:fillRect/>
          </a:stretch>
        </p:blipFill>
        <p:spPr>
          <a:xfrm>
            <a:off x="731295" y="8007655"/>
            <a:ext cx="3656466" cy="6933579"/>
          </a:xfrm>
          <a:prstGeom prst="rect">
            <a:avLst/>
          </a:prstGeom>
        </p:spPr>
      </p:pic>
      <p:pic>
        <p:nvPicPr>
          <p:cNvPr id="4" name="Image 2" descr="preencoded.png">    </p:cNvPr>
          <p:cNvPicPr>
            <a:picLocks noChangeAspect="1"/>
          </p:cNvPicPr>
          <p:nvPr/>
        </p:nvPicPr>
        <p:blipFill>
          <a:blip r:embed="rId3"/>
          <a:stretch>
            <a:fillRect/>
          </a:stretch>
        </p:blipFill>
        <p:spPr>
          <a:xfrm>
            <a:off x="4753406" y="845553"/>
            <a:ext cx="3656466" cy="6933572"/>
          </a:xfrm>
          <a:prstGeom prst="rect">
            <a:avLst/>
          </a:prstGeom>
        </p:spPr>
      </p:pic>
      <p:pic>
        <p:nvPicPr>
          <p:cNvPr id="5" name="Image 3" descr="preencoded.png">    </p:cNvPr>
          <p:cNvPicPr>
            <a:picLocks noChangeAspect="1"/>
          </p:cNvPicPr>
          <p:nvPr/>
        </p:nvPicPr>
        <p:blipFill>
          <a:blip r:embed="rId4"/>
          <a:stretch>
            <a:fillRect/>
          </a:stretch>
        </p:blipFill>
        <p:spPr>
          <a:xfrm>
            <a:off x="731295" y="845553"/>
            <a:ext cx="3656466" cy="6933572"/>
          </a:xfrm>
          <a:prstGeom prst="rect">
            <a:avLst/>
          </a:prstGeom>
        </p:spPr>
      </p:pic>
      <p:sp>
        <p:nvSpPr>
          <p:cNvPr id="6"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可以使用以下代码实现用户发表评论的效果：</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2"/>
            <a:ext cx="3272537" cy="35193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class="comment-box"&gt;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class="avatar"&gt;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《img src="avatar.png" alt="User Avatar"&gt;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class="comment-input"&gt;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《textarea id="comment" rows="4" maxlength="500"&gt;《/textarea&gt;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《span class="char-count"&gt;0/500《/span&gt;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id="submit-btn"&gt;发布《/button&gt;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457058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2"/>
            <a:ext cx="3272537" cy="653593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.comment-box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flex;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align-items: center;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margin-bottom: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.avatar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50px;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50px;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margin-right: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.comment-input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flex: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textarea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.char-count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float: right;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gray;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#submit-btn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5px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758716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8167632"/>
            <a:ext cx="3272537" cy="65359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commentInput = document.getElementById('comment');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charCount = document.querySelector('.char-count');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submitBtn = document.getElementById('submit-btn');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commentInput.addEventListener('input',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text = commentInput.value;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count = text.length;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charCount.textContent = `${count}/500`;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You can perform additional validation or actions based on the comment input here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submitBtn.addEventListener('click',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comment = commentInput.value;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Process the comment, e.g., send it to the server or perform other actions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console.log('Comment submitted:', comment);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Clear the comment input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commentInput.value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charCount.textContent = '0/500';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474926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8167632"/>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上代码实现了一个简单的用户发表评论的效果，包括评论输入框、字数统计和发布按钮。用户可以在文本输入框中输入评论内容，字数统计会显示当前输入的字数，并限制最大字符数为500。用户点击发布按钮后，会触发发布评论的操作，你可以根据需求自定义处理提交的评论内容。</a:t>
            </a:r>
            <a:endParaRPr lang="en-US" sz="1178" dirty="0"/>
          </a:p>
        </p:txBody>
      </p:sp>
      <p:sp>
        <p:nvSpPr>
          <p:cNvPr id="15" name="Text 9"/>
          <p:cNvSpPr/>
          <p:nvPr/>
        </p:nvSpPr>
        <p:spPr>
          <a:xfrm>
            <a:off x="4945371" y="972162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3162841"/>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3162841"/>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事件对象是在触发事件时由浏览器自动创建的对象，用于存储与该事件相关的信息。可以通过事件处理函数的参数来获取事件对象。</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常见的获取事件对象的方式是使用 `event` 或 `e` 参数来表示事件对象。例如：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element.addEventListener('click',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在事件处理函数中可以通过 event 或 e 参数来获取事件对象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3610760"/>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事件对象具有许多常见的属性，以下是一些常用的事件对象属性：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`event.target` 或 `event.srcElement`: 获取触发事件的元素。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`event.type`: 获取事件的类型，如 'click'、'keydown' 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`event.clientX` 和 `event.clientY`: 获取鼠标事件的点击位置相对于浏览器窗口的水平和垂直坐标。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`event.keyCode`: 获取键盘事件的按键码。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`event.preventDefault()`: 阻止事件的默认行为。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`event.stopPropagation()`: 阻止事件冒泡。</a:t>
            </a:r>
            <a:endParaRPr lang="en-US" sz="1178" dirty="0"/>
          </a:p>
        </p:txBody>
      </p:sp>
      <p:sp>
        <p:nvSpPr>
          <p:cNvPr id="9" name="Text 5"/>
          <p:cNvSpPr/>
          <p:nvPr/>
        </p:nvSpPr>
        <p:spPr>
          <a:xfrm>
            <a:off x="4945371" y="411352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53"/>
            <a:ext cx="3656466" cy="8693251"/>
          </a:xfrm>
          <a:prstGeom prst="rect">
            <a:avLst/>
          </a:prstGeom>
        </p:spPr>
      </p:pic>
      <p:pic>
        <p:nvPicPr>
          <p:cNvPr id="3" name="Image 1" descr="preencoded.png">    </p:cNvPr>
          <p:cNvPicPr>
            <a:picLocks noChangeAspect="1"/>
          </p:cNvPicPr>
          <p:nvPr/>
        </p:nvPicPr>
        <p:blipFill>
          <a:blip r:embed="rId2"/>
          <a:stretch>
            <a:fillRect/>
          </a:stretch>
        </p:blipFill>
        <p:spPr>
          <a:xfrm>
            <a:off x="731295" y="845553"/>
            <a:ext cx="3656466" cy="8693251"/>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实现回车发送评论的效果，并在评论下方显示评论</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class="comment-box"&gt;...《/div&gt;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id="comment-section"&gt;《/div&gt;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22"/>
            <a:ext cx="3272537" cy="829560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commentSection = document.getElementById('comment-section');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commentInput.addEventListener('keydown',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(event.key === 'Enter' &amp;&amp; !event.shiftKey)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event.preventDefault();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submitComment();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submitComment()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comment = commentInput.value.trim();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(comment !==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commentElement = document.createElement('div');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commentElement.classList.add('comment');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commentElement.innerHTML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class="avatar"&gt;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《img src="avatar.png" alt="User Avatar"&gt;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class="comment-content"&gt;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commentSection.appendChild(commentElement);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Clear the comment input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commentInput.value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charCount.textContent = '0/500';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934683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825576"/>
            <a:ext cx="3656466" cy="2408694"/>
          </a:xfrm>
          <a:prstGeom prst="rect">
            <a:avLst/>
          </a:prstGeom>
        </p:spPr>
      </p:pic>
      <p:pic>
        <p:nvPicPr>
          <p:cNvPr id="3" name="Image 1" descr="preencoded.png">    </p:cNvPr>
          <p:cNvPicPr>
            <a:picLocks noChangeAspect="1"/>
          </p:cNvPicPr>
          <p:nvPr/>
        </p:nvPicPr>
        <p:blipFill>
          <a:blip r:embed="rId2"/>
          <a:stretch>
            <a:fillRect/>
          </a:stretch>
        </p:blipFill>
        <p:spPr>
          <a:xfrm>
            <a:off x="731295" y="3825576"/>
            <a:ext cx="3656466" cy="2408694"/>
          </a:xfrm>
          <a:prstGeom prst="rect">
            <a:avLst/>
          </a:prstGeom>
        </p:spPr>
      </p:pic>
      <p:pic>
        <p:nvPicPr>
          <p:cNvPr id="4" name="Image 2" descr="preencoded.png">    </p:cNvPr>
          <p:cNvPicPr>
            <a:picLocks noChangeAspect="1"/>
          </p:cNvPicPr>
          <p:nvPr/>
        </p:nvPicPr>
        <p:blipFill>
          <a:blip r:embed="rId3"/>
          <a:stretch>
            <a:fillRect/>
          </a:stretch>
        </p:blipFill>
        <p:spPr>
          <a:xfrm>
            <a:off x="4753406" y="1439738"/>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731295" y="1439738"/>
            <a:ext cx="3656466" cy="2157316"/>
          </a:xfrm>
          <a:prstGeom prst="rect">
            <a:avLst/>
          </a:prstGeom>
        </p:spPr>
      </p:pic>
      <p:sp>
        <p:nvSpPr>
          <p:cNvPr id="6"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环境对象（environment object）是指在 JavaScript 中执行代码时，每个执行上下文所关联的对象。它包含了当前代码执行的环境信息和相关的变量、函数等。环境对象的主要作用是提供对当前执行环境中的变量和函数的访问权限。</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当在不同函数中输出 `console.log(this)` 时，`this` 的值取决于函数的调用方式和上下文。以下是几种常见情况下的示例：</a:t>
            </a:r>
            <a:endParaRPr lang="en-US" sz="1178" dirty="0"/>
          </a:p>
        </p:txBody>
      </p:sp>
      <p:sp>
        <p:nvSpPr>
          <p:cNvPr id="9" name="Text 3"/>
          <p:cNvSpPr/>
          <p:nvPr/>
        </p:nvSpPr>
        <p:spPr>
          <a:xfrm>
            <a:off x="923258" y="239955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7"/>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全局环境中的函数：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globalFunction()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console.log(this);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globalFunction(); // 输出全局对象（如浏览器中的 `window` 对象）</a:t>
            </a:r>
            <a:endParaRPr lang="en-US" sz="1178" dirty="0"/>
          </a:p>
        </p:txBody>
      </p:sp>
      <p:sp>
        <p:nvSpPr>
          <p:cNvPr id="11" name="Text 5"/>
          <p:cNvSpPr/>
          <p:nvPr/>
        </p:nvSpPr>
        <p:spPr>
          <a:xfrm>
            <a:off x="4945371" y="340508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98554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对象方法中的函数：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obj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console.log(this);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obj.method(); // 输出对象本身（`obj`）</a:t>
            </a:r>
            <a:endParaRPr lang="en-US" sz="1178" dirty="0"/>
          </a:p>
        </p:txBody>
      </p:sp>
      <p:sp>
        <p:nvSpPr>
          <p:cNvPr id="13" name="Text 7"/>
          <p:cNvSpPr/>
          <p:nvPr/>
        </p:nvSpPr>
        <p:spPr>
          <a:xfrm>
            <a:off x="923258" y="604231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98554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事件处理函数中的函数：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button = document.querySelector('button');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button.addEventListener('click',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console.log(this);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输出触发事件的 DOM 元素（`button`）</a:t>
            </a:r>
            <a:endParaRPr lang="en-US" sz="1178" dirty="0"/>
          </a:p>
        </p:txBody>
      </p:sp>
      <p:sp>
        <p:nvSpPr>
          <p:cNvPr id="15" name="Text 9"/>
          <p:cNvSpPr/>
          <p:nvPr/>
        </p:nvSpPr>
        <p:spPr>
          <a:xfrm>
            <a:off x="4945371" y="604231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531145"/>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531145"/>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531145"/>
            <a:ext cx="639881" cy="639883"/>
          </a:xfrm>
          <a:prstGeom prst="rect">
            <a:avLst/>
          </a:prstGeom>
        </p:spPr>
      </p:pic>
      <p:sp>
        <p:nvSpPr>
          <p:cNvPr id="5"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回调函数是指在某个操作完成或满足特定条件时，将一个函数作为参数传递给另一个函数，并在适当的时机被调用执行。回调函数常用于异步操作、事件处理等场景。通过使用回调函数，可以在特定条件满足时执行相应的逻辑。</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262437"/>
            <a:ext cx="2184739"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以下是一个简单的回调函数的示例：</a:t>
            </a:r>
            <a:endParaRPr lang="en-US" sz="1178" dirty="0"/>
          </a:p>
        </p:txBody>
      </p:sp>
      <p:sp>
        <p:nvSpPr>
          <p:cNvPr id="8" name="Text 3"/>
          <p:cNvSpPr/>
          <p:nvPr/>
        </p:nvSpPr>
        <p:spPr>
          <a:xfrm>
            <a:off x="644452" y="2856614"/>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262437"/>
            <a:ext cx="2184737" cy="226244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当使用 `setInterval` 函数时，我们可以传递一个回调函数作为参数，让该函数在指定的时间间隔内重复执行。以下是一个简单的例子：</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callback()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console.log('This is a callback function');</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478213" y="4616290"/>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262437"/>
            <a:ext cx="2184739"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setInterval(callback, 1000);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在上述例子中，我们定义了一个名为 `callback` 的函数，它被传递给 `setInterval` 函数作为回调函数。该回调函数每隔1秒钟被执行一次，每次执行时都会打印出一条消息。</a:t>
            </a:r>
            <a:endParaRPr lang="en-US" sz="1178" dirty="0"/>
          </a:p>
        </p:txBody>
      </p:sp>
      <p:sp>
        <p:nvSpPr>
          <p:cNvPr id="12" name="Text 7"/>
          <p:cNvSpPr/>
          <p:nvPr/>
        </p:nvSpPr>
        <p:spPr>
          <a:xfrm>
            <a:off x="6311973" y="4364914"/>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599707"/>
            <a:ext cx="1759674" cy="2056762"/>
          </a:xfrm>
          <a:prstGeom prst="rect">
            <a:avLst/>
          </a:prstGeom>
        </p:spPr>
      </p:pic>
      <p:pic>
        <p:nvPicPr>
          <p:cNvPr id="3" name="Image 1" descr="preencoded.png">    </p:cNvPr>
          <p:cNvPicPr>
            <a:picLocks noChangeAspect="1"/>
          </p:cNvPicPr>
          <p:nvPr/>
        </p:nvPicPr>
        <p:blipFill>
          <a:blip r:embed="rId2"/>
          <a:stretch>
            <a:fillRect/>
          </a:stretch>
        </p:blipFill>
        <p:spPr>
          <a:xfrm>
            <a:off x="4753406" y="1599707"/>
            <a:ext cx="1759674" cy="2308147"/>
          </a:xfrm>
          <a:prstGeom prst="rect">
            <a:avLst/>
          </a:prstGeom>
        </p:spPr>
      </p:pic>
      <p:pic>
        <p:nvPicPr>
          <p:cNvPr id="4" name="Image 2" descr="preencoded.png">    </p:cNvPr>
          <p:cNvPicPr>
            <a:picLocks noChangeAspect="1"/>
          </p:cNvPicPr>
          <p:nvPr/>
        </p:nvPicPr>
        <p:blipFill>
          <a:blip r:embed="rId3"/>
          <a:stretch>
            <a:fillRect/>
          </a:stretch>
        </p:blipFill>
        <p:spPr>
          <a:xfrm>
            <a:off x="2628086" y="1599707"/>
            <a:ext cx="1759674" cy="2308147"/>
          </a:xfrm>
          <a:prstGeom prst="rect">
            <a:avLst/>
          </a:prstGeom>
        </p:spPr>
      </p:pic>
      <p:pic>
        <p:nvPicPr>
          <p:cNvPr id="5" name="Image 3" descr="preencoded.png">    </p:cNvPr>
          <p:cNvPicPr>
            <a:picLocks noChangeAspect="1"/>
          </p:cNvPicPr>
          <p:nvPr/>
        </p:nvPicPr>
        <p:blipFill>
          <a:blip r:embed="rId4"/>
          <a:stretch>
            <a:fillRect/>
          </a:stretch>
        </p:blipFill>
        <p:spPr>
          <a:xfrm>
            <a:off x="502765" y="1599707"/>
            <a:ext cx="1759674" cy="2308147"/>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事件流描述的是在页面中发生事件时，事件是如何在 DOM 树中传播的过程。事件流分为两个阶段：事件捕获阶段和事件冒泡阶段。</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622561"/>
            <a:ext cx="1668264"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事件捕获阶段：</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在事件捕获阶段，事件从最外层的元素开始向内层元素传播。当事件发生时，会从文档根节点开始向下遍历，直到达到目标元素。这个阶段是为了捕获事件经过的祖先元素。</a:t>
            </a:r>
            <a:endParaRPr lang="en-US" sz="1178" dirty="0"/>
          </a:p>
        </p:txBody>
      </p:sp>
      <p:sp>
        <p:nvSpPr>
          <p:cNvPr id="9" name="Text 3"/>
          <p:cNvSpPr/>
          <p:nvPr/>
        </p:nvSpPr>
        <p:spPr>
          <a:xfrm>
            <a:off x="502765" y="3953560"/>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622561"/>
            <a:ext cx="1668262"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事件冒泡阶段：</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在事件冒泡阶段，事件从目标元素开始向外层元素传播。当事件发生后，会从目标元素开始向上冒泡，直到达到文档根节点。这个阶段是为了通知祖先元素事件的发生。</a:t>
            </a:r>
            <a:endParaRPr lang="en-US" sz="1178" dirty="0"/>
          </a:p>
        </p:txBody>
      </p:sp>
      <p:sp>
        <p:nvSpPr>
          <p:cNvPr id="11" name="Text 5"/>
          <p:cNvSpPr/>
          <p:nvPr/>
        </p:nvSpPr>
        <p:spPr>
          <a:xfrm>
            <a:off x="2628086" y="3953560"/>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622561"/>
            <a:ext cx="1668262"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阻止事件冒泡：</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在事件处理过程中，可以使用 `event.stopPropagation()` 方法来阻止事件的进一步冒泡传播。调用该方法后，事件将不再继续传播，不影响其他元素的事件处理。</a:t>
            </a:r>
            <a:endParaRPr lang="en-US" sz="1178" dirty="0"/>
          </a:p>
        </p:txBody>
      </p:sp>
      <p:sp>
        <p:nvSpPr>
          <p:cNvPr id="13" name="Text 7"/>
          <p:cNvSpPr/>
          <p:nvPr/>
        </p:nvSpPr>
        <p:spPr>
          <a:xfrm>
            <a:off x="4753406" y="3953560"/>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622561"/>
            <a:ext cx="1668262" cy="201105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解绑事件：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要解绑事件，可以使用 `removeEventListener` 方法。通过提供要解绑的事件类型和对应的处理函数，可以将事件处理函数从元素中移除，以停止对事件的监听。</a:t>
            </a:r>
            <a:endParaRPr lang="en-US" sz="1178" dirty="0"/>
          </a:p>
        </p:txBody>
      </p:sp>
      <p:sp>
        <p:nvSpPr>
          <p:cNvPr id="15" name="Text 9"/>
          <p:cNvSpPr/>
          <p:nvPr/>
        </p:nvSpPr>
        <p:spPr>
          <a:xfrm>
            <a:off x="6878726" y="370217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8236181"/>
            <a:ext cx="8409873" cy="1115224"/>
          </a:xfrm>
          <a:prstGeom prst="rect">
            <a:avLst/>
          </a:prstGeom>
        </p:spPr>
      </p:pic>
      <p:pic>
        <p:nvPicPr>
          <p:cNvPr id="3" name="Image 1" descr="preencoded.png">    </p:cNvPr>
          <p:cNvPicPr>
            <a:picLocks noChangeAspect="1"/>
          </p:cNvPicPr>
          <p:nvPr/>
        </p:nvPicPr>
        <p:blipFill>
          <a:blip r:embed="rId2"/>
          <a:stretch>
            <a:fillRect/>
          </a:stretch>
        </p:blipFill>
        <p:spPr>
          <a:xfrm>
            <a:off x="365646" y="6778172"/>
            <a:ext cx="8409873" cy="1366602"/>
          </a:xfrm>
          <a:prstGeom prst="rect">
            <a:avLst/>
          </a:prstGeom>
        </p:spPr>
      </p:pic>
      <p:pic>
        <p:nvPicPr>
          <p:cNvPr id="4" name="Image 2" descr="preencoded.png">    </p:cNvPr>
          <p:cNvPicPr>
            <a:picLocks noChangeAspect="1"/>
          </p:cNvPicPr>
          <p:nvPr/>
        </p:nvPicPr>
        <p:blipFill>
          <a:blip r:embed="rId3"/>
          <a:stretch>
            <a:fillRect/>
          </a:stretch>
        </p:blipFill>
        <p:spPr>
          <a:xfrm>
            <a:off x="365646" y="2788052"/>
            <a:ext cx="8409873" cy="3898706"/>
          </a:xfrm>
          <a:prstGeom prst="rect">
            <a:avLst/>
          </a:prstGeom>
        </p:spPr>
      </p:pic>
      <p:pic>
        <p:nvPicPr>
          <p:cNvPr id="5" name="Image 3" descr="preencoded.png">    </p:cNvPr>
          <p:cNvPicPr>
            <a:picLocks noChangeAspect="1"/>
          </p:cNvPicPr>
          <p:nvPr/>
        </p:nvPicPr>
        <p:blipFill>
          <a:blip r:embed="rId4"/>
          <a:stretch>
            <a:fillRect/>
          </a:stretch>
        </p:blipFill>
        <p:spPr>
          <a:xfrm>
            <a:off x="365646" y="845553"/>
            <a:ext cx="8409873" cy="1851089"/>
          </a:xfrm>
          <a:prstGeom prst="rect">
            <a:avLst/>
          </a:prstGeom>
        </p:spPr>
      </p:pic>
      <p:sp>
        <p:nvSpPr>
          <p:cNvPr id="6" name="Text 0"/>
          <p:cNvSpPr/>
          <p:nvPr/>
        </p:nvSpPr>
        <p:spPr>
          <a:xfrm>
            <a:off x="365646" y="228522"/>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当点击一个按钮时，可以通过事件流的方式来观察事件的传播过程。</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466200" y="1645407"/>
            <a:ext cx="1009384"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p:txBody>
      </p:sp>
      <p:sp>
        <p:nvSpPr>
          <p:cNvPr id="9" name="Text 3"/>
          <p:cNvSpPr/>
          <p:nvPr/>
        </p:nvSpPr>
        <p:spPr>
          <a:xfrm>
            <a:off x="1846517" y="900401"/>
            <a:ext cx="6828449" cy="1741390"/>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```html</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《div id="outer"&gt;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《div id="inner"&gt;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《button id="btn"&gt;Click me《/button&gt;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《/div&gt;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《/div&gt;</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0" name="Text 4"/>
          <p:cNvSpPr/>
          <p:nvPr/>
        </p:nvSpPr>
        <p:spPr>
          <a:xfrm>
            <a:off x="466200" y="4611707"/>
            <a:ext cx="1296189"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p:txBody>
      </p:sp>
      <p:sp>
        <p:nvSpPr>
          <p:cNvPr id="11" name="Text 5"/>
          <p:cNvSpPr/>
          <p:nvPr/>
        </p:nvSpPr>
        <p:spPr>
          <a:xfrm>
            <a:off x="1862942" y="2842900"/>
            <a:ext cx="6812024" cy="3789013"/>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```javascript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const outer = document.getElementById('outer');</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const inner = document.getElementById('inner');</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const btn = document.getElementById('btn');</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添加事件监听器</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outer.addEventListener('click', function()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console.log('Outer element clicked');</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true);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inner.addEventListener('click', function()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console.log('Inner element clicked');</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true);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btn.addEventListener('click', function()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console.log('Button clicked');</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true);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2" name="Text 6"/>
          <p:cNvSpPr/>
          <p:nvPr/>
        </p:nvSpPr>
        <p:spPr>
          <a:xfrm>
            <a:off x="466200" y="6833011"/>
            <a:ext cx="2193879"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在上述代码中，我们在外层元素（`outer`）和内层元素（`inner`）上都添加了一个点击事件的监听器，并设置了事件捕获阶段为 `true`。</a:t>
            </a:r>
            <a:endParaRPr lang="en-US" sz="1178" dirty="0"/>
          </a:p>
        </p:txBody>
      </p:sp>
      <p:sp>
        <p:nvSpPr>
          <p:cNvPr id="13" name="Text 7"/>
          <p:cNvSpPr/>
          <p:nvPr/>
        </p:nvSpPr>
        <p:spPr>
          <a:xfrm>
            <a:off x="2760634" y="6871870"/>
            <a:ext cx="5914332" cy="1179205"/>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当点击按钮时，事件的传播顺序如下：</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1. 事件从最外层的元素 `outer` 开始，按照事件捕获阶段的顺序，依次触发 `outer` 的点击事件监听器，输出 "Outer element clicked"。</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2. 事件继续向下传播到内层元素 `inner`，触发 `inner` 的点击事件监听器，输出 "Inner element clicked"。</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3. 最后，事件传播到按钮元素 `btn`，触发按钮的点击事件监听器，输出 "Button clicked"。</a:t>
            </a:r>
            <a:endParaRPr lang="en-US" sz="997" dirty="0"/>
          </a:p>
        </p:txBody>
      </p:sp>
      <p:sp>
        <p:nvSpPr>
          <p:cNvPr id="14" name="Text 8"/>
          <p:cNvSpPr/>
          <p:nvPr/>
        </p:nvSpPr>
        <p:spPr>
          <a:xfrm>
            <a:off x="466200" y="8291029"/>
            <a:ext cx="2193879"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这个例子展示了事件的捕获阶段和事件冒泡阶段，事件按照从外向内的顺序进行捕获，然后再按照从内向外的顺序进行冒泡。</a:t>
            </a:r>
            <a:endParaRPr lang="en-US" sz="1178" dirty="0"/>
          </a:p>
        </p:txBody>
      </p:sp>
      <p:sp>
        <p:nvSpPr>
          <p:cNvPr id="15" name="Text 9"/>
          <p:cNvSpPr/>
          <p:nvPr/>
        </p:nvSpPr>
        <p:spPr>
          <a:xfrm>
            <a:off x="2760634" y="8793798"/>
            <a:ext cx="5914332"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`stopPropagation()` 是一个用于阻止事件继续传播的方法。当事件触发后，如果调用了 `stopPropagation()`，则事件不会继续传播到其他元素，即停止事件的冒泡或捕获过程。</a:t>
            </a:r>
            <a:endParaRPr lang="en-US" sz="1631" dirty="0"/>
          </a:p>
        </p:txBody>
      </p:sp>
      <p:sp>
        <p:nvSpPr>
          <p:cNvPr id="4"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25138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下面是一个示例，展示如何使用 `stopPropagation()` 方法：</a:t>
            </a:r>
            <a:endParaRPr lang="en-US" sz="1178" dirty="0"/>
          </a:p>
        </p:txBody>
      </p:sp>
      <p:sp>
        <p:nvSpPr>
          <p:cNvPr id="6" name="Text 3"/>
          <p:cNvSpPr/>
          <p:nvPr/>
        </p:nvSpPr>
        <p:spPr>
          <a:xfrm>
            <a:off x="365646" y="1394030"/>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1622561"/>
            <a:ext cx="8409873" cy="201105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《div id="outer"&gt;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《div id="inner"&gt;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《button id="btn"&gt;Click me《/button&gt;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《/div&gt;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8" name="Text 5"/>
          <p:cNvSpPr/>
          <p:nvPr/>
        </p:nvSpPr>
        <p:spPr>
          <a:xfrm>
            <a:off x="365646" y="3633605"/>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3862136"/>
            <a:ext cx="8409873" cy="402211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const outer = document.getElementById('outer');</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const inner = document.getElementById('inner');</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const btn = document.getElementById('btn');</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outer.addEventListener('click', function(event)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console.log('Outer element clicked');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inner.addEventListener('click', function(event)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console.log('Inner element clicked');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event.stopPropagation(); // 阻止事件继续传播</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btn.addEventListener('click', function(event)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console.log('Button clicked');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7884249"/>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8112780"/>
            <a:ext cx="8409873" cy="75414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在上述代码中，当点击内层元素 `inner` 时，内层的点击事件处理函数会被触发，但是调用了 `event.stopPropagation()` 方法，阻止了事件的继续传播。因此，最外层元素 `outer` 的点击事件处理函数不会被触发。</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通过使用 `stopPropagation()` 方法，我们可以精确地控制事件的传播，避免事件冒泡到不需要处理事件的元素上。</a:t>
            </a:r>
            <a:endParaRPr lang="en-US" sz="1178" dirty="0"/>
          </a:p>
        </p:txBody>
      </p:sp>
      <p:sp>
        <p:nvSpPr>
          <p:cNvPr id="12" name="Text 9"/>
          <p:cNvSpPr/>
          <p:nvPr/>
        </p:nvSpPr>
        <p:spPr>
          <a:xfrm>
            <a:off x="365646" y="8866926"/>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154660"/>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731295" y="4154660"/>
            <a:ext cx="3656466" cy="1905933"/>
          </a:xfrm>
          <a:prstGeom prst="rect">
            <a:avLst/>
          </a:prstGeom>
        </p:spPr>
      </p:pic>
      <p:pic>
        <p:nvPicPr>
          <p:cNvPr id="4" name="Image 2" descr="preencoded.png">    </p:cNvPr>
          <p:cNvPicPr>
            <a:picLocks noChangeAspect="1"/>
          </p:cNvPicPr>
          <p:nvPr/>
        </p:nvPicPr>
        <p:blipFill>
          <a:blip r:embed="rId3"/>
          <a:stretch>
            <a:fillRect/>
          </a:stretch>
        </p:blipFill>
        <p:spPr>
          <a:xfrm>
            <a:off x="4753406" y="2774344"/>
            <a:ext cx="3656466" cy="1151787"/>
          </a:xfrm>
          <a:prstGeom prst="rect">
            <a:avLst/>
          </a:prstGeom>
        </p:spPr>
      </p:pic>
      <p:pic>
        <p:nvPicPr>
          <p:cNvPr id="5" name="Image 3" descr="preencoded.png">    </p:cNvPr>
          <p:cNvPicPr>
            <a:picLocks noChangeAspect="1"/>
          </p:cNvPicPr>
          <p:nvPr/>
        </p:nvPicPr>
        <p:blipFill>
          <a:blip r:embed="rId4"/>
          <a:stretch>
            <a:fillRect/>
          </a:stretch>
        </p:blipFill>
        <p:spPr>
          <a:xfrm>
            <a:off x="731295" y="2774344"/>
            <a:ext cx="3656466" cy="1151787"/>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1403168"/>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1403168"/>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自定义属性 `data-*` 是一种在 HTML 元素上自定义属性的方式，它可以用于存储与元素相关的自定义数据或信息。这些自定义属性以 "data-" 开头，后面跟着任意自定义的名称。</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7"/>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使用自定义属性 `data-*` 可以在 HTML 元素中存储额外的数据，这些数据可以供 JavaScript 脚本或 CSS 样式使用。这样可以方便地将相关的数据与对应的元素关联起来，实现更灵活的处理和操作。</a:t>
            </a:r>
            <a:endParaRPr lang="en-US" sz="1178" dirty="0"/>
          </a:p>
        </p:txBody>
      </p:sp>
      <p:sp>
        <p:nvSpPr>
          <p:cNvPr id="11" name="Text 3"/>
          <p:cNvSpPr/>
          <p:nvPr/>
        </p:nvSpPr>
        <p:spPr>
          <a:xfrm>
            <a:off x="923258" y="2353850"/>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7"/>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例如，可以在一个按钮元素上定义自定义属性 `data-id` 来存储某个唯一标识符：</a:t>
            </a:r>
            <a:endParaRPr lang="en-US" sz="1178" dirty="0"/>
          </a:p>
        </p:txBody>
      </p:sp>
      <p:sp>
        <p:nvSpPr>
          <p:cNvPr id="13" name="Text 5"/>
          <p:cNvSpPr/>
          <p:nvPr/>
        </p:nvSpPr>
        <p:spPr>
          <a:xfrm>
            <a:off x="4945371" y="1851086"/>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2934314"/>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data-id="123"&gt;点击按钮《/button&gt;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3734167"/>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2934314"/>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然后在 JavaScript 中可以通过获取该按钮元素的 `dataset` 属性来访问自定义属性的值：</a:t>
            </a:r>
            <a:endParaRPr lang="en-US" sz="1178" dirty="0"/>
          </a:p>
        </p:txBody>
      </p:sp>
      <p:sp>
        <p:nvSpPr>
          <p:cNvPr id="17" name="Text 9"/>
          <p:cNvSpPr/>
          <p:nvPr/>
        </p:nvSpPr>
        <p:spPr>
          <a:xfrm>
            <a:off x="4945371" y="3482784"/>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4314629"/>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button = document.querySelector('button');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id = button.dataset.id;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console.log(id); // 输出: 123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5868629"/>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4314629"/>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通过自定义属性 `data-*`，可以根据需要在 HTML 元素上添加自定义的数据，以便在 JavaScript 中进行处理和操作。这为开发者提供了一种灵活的方式来存储和获取与元素相关的自定义数据。</a:t>
            </a:r>
            <a:endParaRPr lang="en-US" sz="1178" dirty="0"/>
          </a:p>
        </p:txBody>
      </p:sp>
      <p:sp>
        <p:nvSpPr>
          <p:cNvPr id="21" name="Text 13"/>
          <p:cNvSpPr/>
          <p:nvPr/>
        </p:nvSpPr>
        <p:spPr>
          <a:xfrm>
            <a:off x="4945371" y="536586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5928046"/>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5928046"/>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`removeEventListener()` 方法用于移除通过 `addEventListener()` 添加的事件监听器。它接受两个参数：事件类型和事件处理函数。</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553040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`removeEventListener()` 可以在不需要监听事件的时候将事件监听器从元素上移除，避免不必要的事件处理。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以下是一个示例，展示如何使用 `removeEventListener()` 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id="myButton"&gt;Click me《/button&gt;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button = document.getElementById('myButton');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handleClick()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console.log('Button clicked');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button.addEventListener('click', handleClick); // 添加点击事件监听器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假设在某个时刻不再需要监听按钮的点击事件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button.removeEventListener('click', handleClick); // 移除点击事件监听器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6878727"/>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在上述代码中，首先使用 `addEventListener()` 方法将点击事件监听器 `handleClick` 添加到按钮上。然后，通过调用 `removeEventListener()` 方法并传入相同的事件类型和事件处理函数，即可将事件监听器从按钮上移除。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注意，要确保移除的事件监听器与添加的事件监听器是相同的，否则移除操作将无效。</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 `removeEventListener()` 方法，我们可以灵活地添加和移除事件监听器，以满足不同的事件处理需求。</a:t>
            </a:r>
            <a:endParaRPr lang="en-US" sz="1178" dirty="0"/>
          </a:p>
        </p:txBody>
      </p:sp>
      <p:sp>
        <p:nvSpPr>
          <p:cNvPr id="9" name="Text 5"/>
          <p:cNvSpPr/>
          <p:nvPr/>
        </p:nvSpPr>
        <p:spPr>
          <a:xfrm>
            <a:off x="4945371" y="386213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688461"/>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731295" y="3688461"/>
            <a:ext cx="3656466" cy="1654553"/>
          </a:xfrm>
          <a:prstGeom prst="rect">
            <a:avLst/>
          </a:prstGeom>
        </p:spPr>
      </p:pic>
      <p:pic>
        <p:nvPicPr>
          <p:cNvPr id="4" name="Image 2" descr="preencoded.png">    </p:cNvPr>
          <p:cNvPicPr>
            <a:picLocks noChangeAspect="1"/>
          </p:cNvPicPr>
          <p:nvPr/>
        </p:nvPicPr>
        <p:blipFill>
          <a:blip r:embed="rId3"/>
          <a:stretch>
            <a:fillRect/>
          </a:stretch>
        </p:blipFill>
        <p:spPr>
          <a:xfrm>
            <a:off x="4753406" y="799854"/>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731295" y="799854"/>
            <a:ext cx="3656466" cy="2660079"/>
          </a:xfrm>
          <a:prstGeom prst="rect">
            <a:avLst/>
          </a:prstGeom>
        </p:spPr>
      </p:pic>
      <p:sp>
        <p:nvSpPr>
          <p:cNvPr id="6"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7" name="Text 1"/>
          <p:cNvSpPr/>
          <p:nvPr/>
        </p:nvSpPr>
        <p:spPr>
          <a:xfrm>
            <a:off x="365646" y="274239"/>
            <a:ext cx="8409873" cy="251385"/>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事件捕获阶段中的参数 `useCapture` 决定了事件监听器是在事件捕获阶段触发还是在事件冒泡阶段触发。</a:t>
            </a:r>
            <a:endParaRPr lang="en-US" sz="1178" dirty="0"/>
          </a:p>
        </p:txBody>
      </p:sp>
      <p:sp>
        <p:nvSpPr>
          <p:cNvPr id="8" name="Text 2"/>
          <p:cNvSpPr/>
          <p:nvPr/>
        </p:nvSpPr>
        <p:spPr>
          <a:xfrm>
            <a:off x="923258" y="959823"/>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 `useCapture` 参数设置为 `true` 时，表示事件监听器在事件捕获阶段触发。而当 `useCapture` 参数设置为 `false` 或省略时，默认为 `false`，表示事件监听器在事件冒泡阶段触发。</a:t>
            </a:r>
            <a:endParaRPr lang="en-US" sz="1178" dirty="0"/>
          </a:p>
        </p:txBody>
      </p:sp>
      <p:sp>
        <p:nvSpPr>
          <p:cNvPr id="9" name="Text 3"/>
          <p:cNvSpPr/>
          <p:nvPr/>
        </p:nvSpPr>
        <p:spPr>
          <a:xfrm>
            <a:off x="923258" y="2011061"/>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959823"/>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下面是对比了 `useCapture` 参数为 `true` 和 `false` 的效果差别：</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element.addEventListener(eventType, eventHandler, true); // 事件捕获阶段触发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element.addEventListener(eventType, eventHandler, false); // 事件冒泡阶段触发（默认）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326796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84843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当 `useCapture` 参数为 `true` 时，事件监听器会在事件捕获阶段触发。即从父元素到目标元素的过程中，会先触发事件监听器。然后在事件冒泡阶段，事件会从目标元素向上冒泡到父元素，但不会再触发事件监听器。</a:t>
            </a:r>
            <a:endParaRPr lang="en-US" sz="1178" dirty="0"/>
          </a:p>
        </p:txBody>
      </p:sp>
      <p:sp>
        <p:nvSpPr>
          <p:cNvPr id="13" name="Text 7"/>
          <p:cNvSpPr/>
          <p:nvPr/>
        </p:nvSpPr>
        <p:spPr>
          <a:xfrm>
            <a:off x="923258" y="515105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84843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当 `useCapture` 参数为 `false` 或省略时，事件监听器会在事件冒泡阶段触发。即事件会从目标元素向上冒泡到父元素的过程中，会依次触发事件监听器。</a:t>
            </a:r>
            <a:endParaRPr lang="en-US" sz="1178" dirty="0"/>
          </a:p>
        </p:txBody>
      </p:sp>
      <p:sp>
        <p:nvSpPr>
          <p:cNvPr id="15" name="Text 9"/>
          <p:cNvSpPr/>
          <p:nvPr/>
        </p:nvSpPr>
        <p:spPr>
          <a:xfrm>
            <a:off x="4945371" y="489966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`mouseover`、`mouseout`、`mouseenter` 和 `mouseleave` 是常用的鼠标事件，它们在事件触发和事件冒泡的方式上存在一些区别。</a:t>
            </a:r>
            <a:endParaRPr lang="en-US" sz="1631" dirty="0"/>
          </a:p>
        </p:txBody>
      </p:sp>
      <p:sp>
        <p:nvSpPr>
          <p:cNvPr id="4"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100552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`mouseover` 和 `mouseout`：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`mouseover` 事件在鼠标指针从元素外部移动到元素内部时触发，即当鼠标指针经过元素时触发。</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`mouseout` 事件在鼠标指针从元素内部移动到元素外部时触发，即当鼠标指针离开元素时触发。</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这两个事件会在事件冒泡阶段触发，也就是从目标元素向上冒泡到父元素的过程中依次触发。</a:t>
            </a:r>
            <a:endParaRPr lang="en-US" sz="1178" dirty="0"/>
          </a:p>
        </p:txBody>
      </p:sp>
      <p:sp>
        <p:nvSpPr>
          <p:cNvPr id="6" name="Text 3"/>
          <p:cNvSpPr/>
          <p:nvPr/>
        </p:nvSpPr>
        <p:spPr>
          <a:xfrm>
            <a:off x="365646" y="2148176"/>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376707"/>
            <a:ext cx="8409873" cy="100552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`mouseenter` 和 `mouseleave`：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`mouseenter` 事件在鼠标指针从元素外部移动到元素内部时触发，但不会在子元素之间触发。</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`mouseleave` 事件在鼠标指针从元素内部移动到元素外部时触发，但不会在子元素之间触发。</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这两个事件不会在事件冒泡阶段触发，它们只在目标元素上触发，不涉及到父元素或子元素。</a:t>
            </a:r>
            <a:endParaRPr lang="en-US" sz="1178" dirty="0"/>
          </a:p>
        </p:txBody>
      </p:sp>
      <p:sp>
        <p:nvSpPr>
          <p:cNvPr id="8" name="Text 5"/>
          <p:cNvSpPr/>
          <p:nvPr/>
        </p:nvSpPr>
        <p:spPr>
          <a:xfrm>
            <a:off x="365646" y="3382229"/>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439721"/>
            <a:ext cx="3656466" cy="3665611"/>
          </a:xfrm>
          <a:prstGeom prst="rect">
            <a:avLst/>
          </a:prstGeom>
        </p:spPr>
      </p:pic>
      <p:pic>
        <p:nvPicPr>
          <p:cNvPr id="3" name="Image 1" descr="preencoded.png">    </p:cNvPr>
          <p:cNvPicPr>
            <a:picLocks noChangeAspect="1"/>
          </p:cNvPicPr>
          <p:nvPr/>
        </p:nvPicPr>
        <p:blipFill>
          <a:blip r:embed="rId2"/>
          <a:stretch>
            <a:fillRect/>
          </a:stretch>
        </p:blipFill>
        <p:spPr>
          <a:xfrm>
            <a:off x="731295" y="1439721"/>
            <a:ext cx="3656466" cy="3665611"/>
          </a:xfrm>
          <a:prstGeom prst="rect">
            <a:avLst/>
          </a:prstGeom>
        </p:spPr>
      </p:pic>
      <p:sp>
        <p:nvSpPr>
          <p:cNvPr id="4"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事件委托（Event Delegation）是一种利用事件冒泡的机制，将事件处理程序绑定到其父元素上，从而管理子元素的事件。通过事件委托，我们可以减少事件处理程序的数量，提高性能，并且可以动态地处理新增或移除的子元素。</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599699"/>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具体的实现步骤如下：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找到事件的共同的父元素，该父元素包含了需要处理事件的子元素。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将事件处理程序绑定在父元素上，而不是子元素上。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在事件处理程序中，通过事件对象的 `target` 属性来判断触发事件的子元素。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根据需要对不同的子元素执行相应的操作。</a:t>
            </a:r>
            <a:endParaRPr lang="en-US" sz="1178" dirty="0"/>
          </a:p>
        </p:txBody>
      </p:sp>
      <p:sp>
        <p:nvSpPr>
          <p:cNvPr id="7" name="Text 3"/>
          <p:cNvSpPr/>
          <p:nvPr/>
        </p:nvSpPr>
        <p:spPr>
          <a:xfrm>
            <a:off x="923258" y="365645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599699"/>
            <a:ext cx="3272537" cy="32679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以下是一个事件委托的示例：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《ul id="myList"&gt;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《li&gt;Item 1《/li&gt;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《li&gt;Item 2《/li&gt;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《li&gt;Item 3《/li&gt;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myList = document.getElementById('myList');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myList.addEventListener('click',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(event.target.tagName === 'LI</a:t>
            </a:r>
            <a:endParaRPr lang="en-US" sz="1178" dirty="0"/>
          </a:p>
        </p:txBody>
      </p:sp>
      <p:sp>
        <p:nvSpPr>
          <p:cNvPr id="9" name="Text 5"/>
          <p:cNvSpPr/>
          <p:nvPr/>
        </p:nvSpPr>
        <p:spPr>
          <a:xfrm>
            <a:off x="4945371" y="491337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282635"/>
            <a:ext cx="3656466" cy="2157316"/>
          </a:xfrm>
          <a:prstGeom prst="rect">
            <a:avLst/>
          </a:prstGeom>
        </p:spPr>
      </p:pic>
      <p:pic>
        <p:nvPicPr>
          <p:cNvPr id="3" name="Image 1" descr="preencoded.png">    </p:cNvPr>
          <p:cNvPicPr>
            <a:picLocks noChangeAspect="1"/>
          </p:cNvPicPr>
          <p:nvPr/>
        </p:nvPicPr>
        <p:blipFill>
          <a:blip r:embed="rId2"/>
          <a:stretch>
            <a:fillRect/>
          </a:stretch>
        </p:blipFill>
        <p:spPr>
          <a:xfrm>
            <a:off x="731295" y="4282635"/>
            <a:ext cx="3656466" cy="2157316"/>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911460"/>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911460"/>
          </a:xfrm>
          <a:prstGeom prst="rect">
            <a:avLst/>
          </a:prstGeom>
        </p:spPr>
      </p:pic>
      <p:sp>
        <p:nvSpPr>
          <p:cNvPr id="6"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`setInterval` 是 JavaScript 中的一个函数，用于按照指定的时间间隔重复执行指定的函数或代码块。它接受两个参数：要执行的函数或代码块，以及时间间隔（以毫秒为单位）。</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7"/>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`setInterval(函数名, 间隔时间)`：使用函数名作为参数，指定要重复执行的函数。函数名不带括号，只是作为一个引用传递给 `setInterval`。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`setInterval(匿名函数, 间隔时间)`：可以直接在 `setInterval` 中定义一个匿名函数，作为要执行的代码块。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`setInterval` 返回一个数字类型的 ID，可以使用这个 ID 来清除定时器，停止函数或代码块的重复执行。可以使用 `clearInterval(ID)` 来清除指定的定时器。</a:t>
            </a:r>
            <a:endParaRPr lang="en-US" sz="1178" dirty="0"/>
          </a:p>
        </p:txBody>
      </p:sp>
      <p:sp>
        <p:nvSpPr>
          <p:cNvPr id="9" name="Text 3"/>
          <p:cNvSpPr/>
          <p:nvPr/>
        </p:nvSpPr>
        <p:spPr>
          <a:xfrm>
            <a:off x="923258" y="386214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7"/>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使用函数名作为参数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myFunction()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setInterval(myFunction, 1000); // 每秒执行一次 myFunction</a:t>
            </a:r>
            <a:endParaRPr lang="en-US" sz="1178" dirty="0"/>
          </a:p>
        </p:txBody>
      </p:sp>
      <p:sp>
        <p:nvSpPr>
          <p:cNvPr id="11" name="Text 5"/>
          <p:cNvSpPr/>
          <p:nvPr/>
        </p:nvSpPr>
        <p:spPr>
          <a:xfrm>
            <a:off x="4945371" y="3359379"/>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442606"/>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使用匿名函数作为参数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setInterval(function()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1000); // 每秒执行一次匿名函数</a:t>
            </a:r>
            <a:endParaRPr lang="en-US" sz="1178" dirty="0"/>
          </a:p>
        </p:txBody>
      </p:sp>
      <p:sp>
        <p:nvSpPr>
          <p:cNvPr id="13" name="Text 7"/>
          <p:cNvSpPr/>
          <p:nvPr/>
        </p:nvSpPr>
        <p:spPr>
          <a:xfrm>
            <a:off x="923258" y="549384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442606"/>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清除定时器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 intervalID = setInterval(myFunction, 1000);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clearInterval(intervalID); // 清除指定的定时器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`setInterval` 和 `clearInterval`，可以实现定时执行某些操作，例如定时更新页面内容、轮播图效果等。</a:t>
            </a:r>
            <a:endParaRPr lang="en-US" sz="1178" dirty="0"/>
          </a:p>
        </p:txBody>
      </p:sp>
      <p:sp>
        <p:nvSpPr>
          <p:cNvPr id="15" name="Text 9"/>
          <p:cNvSpPr/>
          <p:nvPr/>
        </p:nvSpPr>
        <p:spPr>
          <a:xfrm>
            <a:off x="4945371" y="624798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299219"/>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5928045"/>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5928045"/>
          </a:xfrm>
          <a:prstGeom prst="rect">
            <a:avLst/>
          </a:prstGeom>
        </p:spPr>
      </p:pic>
      <p:sp>
        <p:nvSpPr>
          <p:cNvPr id="5"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要在屏幕上实现倒计时效果，你可以使用 JavaScript 的 `setInterval` 函数结合 DOM 操作来实现。下面是一个简单的示例：</a:t>
            </a:r>
            <a:endParaRPr lang="en-US" sz="1631" dirty="0"/>
          </a:p>
        </p:txBody>
      </p:sp>
      <p:sp>
        <p:nvSpPr>
          <p:cNvPr id="6"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id="countdown"&gt;《/div&gt;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2353849"/>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55304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倒计时时间（单位：秒）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countdownTime = 10;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获取倒计时元素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countdownElement = document.getElementById('countdown');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更新倒计时显示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updateCountdown()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countdownElement.textContent = `倒计时: ${countdownTime} 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(countdownTime 《=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clearInterval(intervalID);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countdownElement.textContent = '倒计时结束';</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countdownTime--;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每秒更新倒计时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intervalID = setInterval(updateCountdown, 1000);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6878725"/>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745919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在上述示例中，我们使用 `setInterval` 设置了每秒钟执行一次 `updateCountdown` 函数来更新倒计时。倒计时时间从 10 秒开始，每秒钟减少 1，直到倒计时时间达到 0，然后清除定时器。通过操作倒计时元素的文本内容，实现了在屏幕上显示倒计时的效果。</a:t>
            </a:r>
            <a:endParaRPr lang="en-US" sz="1178" dirty="0"/>
          </a:p>
        </p:txBody>
      </p:sp>
      <p:sp>
        <p:nvSpPr>
          <p:cNvPr id="12" name="Text 7"/>
          <p:cNvSpPr/>
          <p:nvPr/>
        </p:nvSpPr>
        <p:spPr>
          <a:xfrm>
            <a:off x="923258" y="901318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756280"/>
            <a:ext cx="3656466" cy="2157313"/>
          </a:xfrm>
          <a:prstGeom prst="rect">
            <a:avLst/>
          </a:prstGeom>
        </p:spPr>
      </p:pic>
      <p:pic>
        <p:nvPicPr>
          <p:cNvPr id="3" name="Image 1" descr="preencoded.png">    </p:cNvPr>
          <p:cNvPicPr>
            <a:picLocks noChangeAspect="1"/>
          </p:cNvPicPr>
          <p:nvPr/>
        </p:nvPicPr>
        <p:blipFill>
          <a:blip r:embed="rId2"/>
          <a:stretch>
            <a:fillRect/>
          </a:stretch>
        </p:blipFill>
        <p:spPr>
          <a:xfrm>
            <a:off x="4753406" y="845559"/>
            <a:ext cx="3656466" cy="6682192"/>
          </a:xfrm>
          <a:prstGeom prst="rect">
            <a:avLst/>
          </a:prstGeom>
        </p:spPr>
      </p:pic>
      <p:pic>
        <p:nvPicPr>
          <p:cNvPr id="4" name="Image 2" descr="preencoded.png">    </p:cNvPr>
          <p:cNvPicPr>
            <a:picLocks noChangeAspect="1"/>
          </p:cNvPicPr>
          <p:nvPr/>
        </p:nvPicPr>
        <p:blipFill>
          <a:blip r:embed="rId3"/>
          <a:stretch>
            <a:fillRect/>
          </a:stretch>
        </p:blipFill>
        <p:spPr>
          <a:xfrm>
            <a:off x="731295" y="845559"/>
            <a:ext cx="3656466" cy="6682192"/>
          </a:xfrm>
          <a:prstGeom prst="rect">
            <a:avLst/>
          </a:prstGeom>
        </p:spPr>
      </p:pic>
      <p:sp>
        <p:nvSpPr>
          <p:cNvPr id="5"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在按钮上显示倒计时的危险提示表单：</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30"/>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《textarea id="warningText" disabled&gt;您的操作不可逆，请三思《/textarea&gt;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id="submitButton" disabled&gt;提交《/button&gt;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2810908"/>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30"/>
            <a:ext cx="3272537" cy="62845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获取元素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warningTextElement = document.getElementById('warningText');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submitButtonElement = document.getElementById('submitButton');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倒计时时间（单位：秒）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countdownTime =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更新倒计时显示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updateCountdown()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(countdownTime 《=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submitButtonElement.disabled =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submitButtonElement.textContent = '提交';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clearInterval(intervalID);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submitButtonElement.textContent = `提交 (${countdownTime}s)`;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countdownTime--;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每秒更新倒计时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intervalID = setInterval(updateCountdown, 1000);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7335785"/>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7916250"/>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在修改后的代码中，我们去掉了倒计时元素 `《p id="countdown"&gt;5《/p&gt;`，而是直接将倒计时时间显示在提交按钮的文本框内。初始时，按钮的文本为 "提交 (5s)"。在每次更新倒计时时，我们将倒计时时间显示在按钮文本中，如 "提交 (4s)"、"提交 (3s)"，依此类推。当倒计时时间达到 0 时，按钮将变为可用状态，并显示 "提交"。</a:t>
            </a:r>
            <a:endParaRPr lang="en-US" sz="1178" dirty="0"/>
          </a:p>
        </p:txBody>
      </p:sp>
      <p:sp>
        <p:nvSpPr>
          <p:cNvPr id="12" name="Text 7"/>
          <p:cNvSpPr/>
          <p:nvPr/>
        </p:nvSpPr>
        <p:spPr>
          <a:xfrm>
            <a:off x="923258" y="972162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34059"/>
            <a:ext cx="2439763" cy="4067816"/>
          </a:xfrm>
          <a:prstGeom prst="rect">
            <a:avLst/>
          </a:prstGeom>
        </p:spPr>
      </p:pic>
      <p:pic>
        <p:nvPicPr>
          <p:cNvPr id="3" name="Image 1" descr="preencoded.png">    </p:cNvPr>
          <p:cNvPicPr>
            <a:picLocks noChangeAspect="1"/>
          </p:cNvPicPr>
          <p:nvPr/>
        </p:nvPicPr>
        <p:blipFill>
          <a:blip r:embed="rId2"/>
          <a:stretch>
            <a:fillRect/>
          </a:stretch>
        </p:blipFill>
        <p:spPr>
          <a:xfrm>
            <a:off x="3350664" y="1234059"/>
            <a:ext cx="2439763" cy="2810906"/>
          </a:xfrm>
          <a:prstGeom prst="rect">
            <a:avLst/>
          </a:prstGeom>
        </p:spPr>
      </p:pic>
      <p:pic>
        <p:nvPicPr>
          <p:cNvPr id="4" name="Image 2" descr="preencoded.png">    </p:cNvPr>
          <p:cNvPicPr>
            <a:picLocks noChangeAspect="1"/>
          </p:cNvPicPr>
          <p:nvPr/>
        </p:nvPicPr>
        <p:blipFill>
          <a:blip r:embed="rId3"/>
          <a:stretch>
            <a:fillRect/>
          </a:stretch>
        </p:blipFill>
        <p:spPr>
          <a:xfrm>
            <a:off x="516905" y="1234059"/>
            <a:ext cx="2439763" cy="5324726"/>
          </a:xfrm>
          <a:prstGeom prst="rect">
            <a:avLst/>
          </a:prstGeom>
        </p:spPr>
      </p:pic>
      <p:sp>
        <p:nvSpPr>
          <p:cNvPr id="5"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`addEventListener` 是 JavaScript 中用于添加事件监听器的方法。它接受两个参数，第一个参数是要监听的事件类型，第二个参数是事件发生时要执行的处理函数。</a:t>
            </a:r>
            <a:endParaRPr lang="en-US" sz="1631" dirty="0"/>
          </a:p>
        </p:txBody>
      </p:sp>
      <p:sp>
        <p:nvSpPr>
          <p:cNvPr id="6"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56911"/>
            <a:ext cx="2348350" cy="527902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事件监听的三要素包括：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事件源（Event Target）：事件发生的对象或元素，可以是 HTML 元素、文档对象、窗口对象等。在 `addEventListener` 方法中，通过调用方法的对象就是事件源。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事件类型（Event Type）：指定要监听的事件类型，比如 `click`、`keydown`、`submit` 等。可以根据需要选择合适的事件类型进行监听。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处理程序（Event Handler）：事件发生时要执行的函数，也称为事件处理函数。可以是预定义的函数，也可以是匿名函数。处理程序定义了事件触发时要执行的操作。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通过调用 `addEventListener` 方法，可以将处理程序绑定到指定的事件类型上，当事件源触发相应事件类型时，就会执行绑定的处理程序。</a:t>
            </a:r>
            <a:endParaRPr lang="en-US" sz="1178" dirty="0"/>
          </a:p>
        </p:txBody>
      </p:sp>
      <p:sp>
        <p:nvSpPr>
          <p:cNvPr id="8" name="Text 3"/>
          <p:cNvSpPr/>
          <p:nvPr/>
        </p:nvSpPr>
        <p:spPr>
          <a:xfrm>
            <a:off x="516905" y="6604493"/>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256911"/>
            <a:ext cx="2348350" cy="276520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举个例子，假设有一个按钮元素 `《button id="myButton"&gt;点击我《/button&gt;`，我们希望在按钮被点击时执行一些操作，可以使用 `addEventListener` 方法来监听 `click` 事件，并指定相应的处理程序函数。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myButton = document.getElementById('myButton');</a:t>
            </a:r>
            <a:endParaRPr lang="en-US" sz="1178" dirty="0"/>
          </a:p>
        </p:txBody>
      </p:sp>
      <p:sp>
        <p:nvSpPr>
          <p:cNvPr id="10" name="Text 5"/>
          <p:cNvSpPr/>
          <p:nvPr/>
        </p:nvSpPr>
        <p:spPr>
          <a:xfrm>
            <a:off x="3350664" y="4090673"/>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256911"/>
            <a:ext cx="2348350" cy="402211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handleClick()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console.log('按钮被点击了');</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myButton.addEventListener('click', handleClick);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在上面的代码中，我们获取了按钮元素并赋值给 `myButton` 变量。然后定义了一个处理点击事件的函数 `handleClick`，该函数在控制台输出一条消息。最后，通过调用 `addEventListener` 方法将 `handleClick` 函数绑定到按钮的 `click` 事件上。</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这样，当用户点击按钮时，控制台就会输出 "按钮被点击了"。</a:t>
            </a:r>
            <a:endParaRPr lang="en-US" sz="1178" dirty="0"/>
          </a:p>
        </p:txBody>
      </p:sp>
      <p:sp>
        <p:nvSpPr>
          <p:cNvPr id="12" name="Text 7"/>
          <p:cNvSpPr/>
          <p:nvPr/>
        </p:nvSpPr>
        <p:spPr>
          <a:xfrm>
            <a:off x="6184426" y="5347582"/>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0265528"/>
            <a:ext cx="3656466" cy="1654550"/>
          </a:xfrm>
          <a:prstGeom prst="rect">
            <a:avLst/>
          </a:prstGeom>
        </p:spPr>
      </p:pic>
      <p:pic>
        <p:nvPicPr>
          <p:cNvPr id="3" name="Image 1" descr="preencoded.png">    </p:cNvPr>
          <p:cNvPicPr>
            <a:picLocks noChangeAspect="1"/>
          </p:cNvPicPr>
          <p:nvPr/>
        </p:nvPicPr>
        <p:blipFill>
          <a:blip r:embed="rId2"/>
          <a:stretch>
            <a:fillRect/>
          </a:stretch>
        </p:blipFill>
        <p:spPr>
          <a:xfrm>
            <a:off x="4753406" y="8131066"/>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731295" y="8131066"/>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4753406" y="3231402"/>
            <a:ext cx="3656466" cy="4671136"/>
          </a:xfrm>
          <a:prstGeom prst="rect">
            <a:avLst/>
          </a:prstGeom>
        </p:spPr>
      </p:pic>
      <p:pic>
        <p:nvPicPr>
          <p:cNvPr id="6" name="Image 4" descr="preencoded.png">    </p:cNvPr>
          <p:cNvPicPr>
            <a:picLocks noChangeAspect="1"/>
          </p:cNvPicPr>
          <p:nvPr/>
        </p:nvPicPr>
        <p:blipFill>
          <a:blip r:embed="rId5"/>
          <a:stretch>
            <a:fillRect/>
          </a:stretch>
        </p:blipFill>
        <p:spPr>
          <a:xfrm>
            <a:off x="731295" y="3231402"/>
            <a:ext cx="3656466" cy="4671136"/>
          </a:xfrm>
          <a:prstGeom prst="rect">
            <a:avLst/>
          </a:prstGeom>
        </p:spPr>
      </p:pic>
      <p:pic>
        <p:nvPicPr>
          <p:cNvPr id="7" name="Image 5" descr="preencoded.png">    </p:cNvPr>
          <p:cNvPicPr>
            <a:picLocks noChangeAspect="1"/>
          </p:cNvPicPr>
          <p:nvPr/>
        </p:nvPicPr>
        <p:blipFill>
          <a:blip r:embed="rId6"/>
          <a:stretch>
            <a:fillRect/>
          </a:stretch>
        </p:blipFill>
        <p:spPr>
          <a:xfrm>
            <a:off x="4753406" y="845557"/>
            <a:ext cx="3656466" cy="2157316"/>
          </a:xfrm>
          <a:prstGeom prst="rect">
            <a:avLst/>
          </a:prstGeom>
        </p:spPr>
      </p:pic>
      <p:pic>
        <p:nvPicPr>
          <p:cNvPr id="8" name="Image 6" descr="preencoded.png">    </p:cNvPr>
          <p:cNvPicPr>
            <a:picLocks noChangeAspect="1"/>
          </p:cNvPicPr>
          <p:nvPr/>
        </p:nvPicPr>
        <p:blipFill>
          <a:blip r:embed="rId7"/>
          <a:stretch>
            <a:fillRect/>
          </a:stretch>
        </p:blipFill>
        <p:spPr>
          <a:xfrm>
            <a:off x="731295" y="845557"/>
            <a:ext cx="3656466" cy="2157316"/>
          </a:xfrm>
          <a:prstGeom prst="rect">
            <a:avLst/>
          </a:prstGeom>
        </p:spPr>
      </p:pic>
      <p:sp>
        <p:nvSpPr>
          <p:cNvPr id="9"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可以使用事件监听来实现隐藏广告的功能。</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28"/>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首先，我们需要一个矩形的 `《div&gt;` 元素作为广告容器，并在右上角添加一个叉号图标作为关闭按钮。然后，给关闭按钮添加点击事件监听器，当点击关闭按钮时，隐藏广告。</a:t>
            </a:r>
            <a:endParaRPr lang="en-US" sz="1178" dirty="0"/>
          </a:p>
        </p:txBody>
      </p:sp>
      <p:sp>
        <p:nvSpPr>
          <p:cNvPr id="12" name="Text 3"/>
          <p:cNvSpPr/>
          <p:nvPr/>
        </p:nvSpPr>
        <p:spPr>
          <a:xfrm>
            <a:off x="923258" y="2056762"/>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28"/>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id="adContainer"&gt;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id="closeButton"&gt;&amp;#10006;《/div&gt;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广告内容...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5"/>
          <p:cNvSpPr/>
          <p:nvPr/>
        </p:nvSpPr>
        <p:spPr>
          <a:xfrm>
            <a:off x="4945371" y="2810908"/>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3391371"/>
            <a:ext cx="3272537" cy="427349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#adContainer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 relative;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300px;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yellow;</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black;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#closeButton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 absolute;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top: 5px;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right: 5px;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cursor: pointer;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7"/>
          <p:cNvSpPr/>
          <p:nvPr/>
        </p:nvSpPr>
        <p:spPr>
          <a:xfrm>
            <a:off x="923258" y="7710573"/>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3391371"/>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closeButton = document.getElementById('closeButton');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adContainer = document.getElementById('adContainer');</a:t>
            </a:r>
            <a:endParaRPr lang="en-US" sz="1178" dirty="0"/>
          </a:p>
        </p:txBody>
      </p:sp>
      <p:sp>
        <p:nvSpPr>
          <p:cNvPr id="18" name="Text 9"/>
          <p:cNvSpPr/>
          <p:nvPr/>
        </p:nvSpPr>
        <p:spPr>
          <a:xfrm>
            <a:off x="4945371" y="4945370"/>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829103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hideAd()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adContainer.style.display = 'none';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11"/>
          <p:cNvSpPr/>
          <p:nvPr/>
        </p:nvSpPr>
        <p:spPr>
          <a:xfrm>
            <a:off x="923258" y="9090889"/>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8291035"/>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closeButton.addEventListener('click', hideAd);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在上面的代码中，我们首先通过 `getElementById` 方法获取了关闭按钮和广告容器的 DOM 元素。然后定义了一个 `hideAd` 函数，该函数将广告容器的 `display` 样式设置为 `none`，从而隐藏广告。</a:t>
            </a:r>
            <a:endParaRPr lang="en-US" sz="1178" dirty="0"/>
          </a:p>
        </p:txBody>
      </p:sp>
      <p:sp>
        <p:nvSpPr>
          <p:cNvPr id="22" name="Text 13"/>
          <p:cNvSpPr/>
          <p:nvPr/>
        </p:nvSpPr>
        <p:spPr>
          <a:xfrm>
            <a:off x="4945371" y="9845035"/>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1042549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最后，通过调用 `addEventListener` 方法，将 `hideAd` 函数绑定到关闭按钮的 `click` 事件上。当点击关闭按钮时，触发 `click` 事件，执行 `hideAd` 函数，从而隐藏广告。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这样，当用户点击关闭按钮时，广告会被隐藏。</a:t>
            </a:r>
            <a:endParaRPr lang="en-US" sz="1178" dirty="0"/>
          </a:p>
        </p:txBody>
      </p:sp>
      <p:sp>
        <p:nvSpPr>
          <p:cNvPr id="24" name="Text 15"/>
          <p:cNvSpPr/>
          <p:nvPr/>
        </p:nvSpPr>
        <p:spPr>
          <a:xfrm>
            <a:off x="923258" y="1172811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745222"/>
            <a:ext cx="3656466" cy="7939101"/>
          </a:xfrm>
          <a:prstGeom prst="rect">
            <a:avLst/>
          </a:prstGeom>
        </p:spPr>
      </p:pic>
      <p:pic>
        <p:nvPicPr>
          <p:cNvPr id="3" name="Image 1" descr="preencoded.png">    </p:cNvPr>
          <p:cNvPicPr>
            <a:picLocks noChangeAspect="1"/>
          </p:cNvPicPr>
          <p:nvPr/>
        </p:nvPicPr>
        <p:blipFill>
          <a:blip r:embed="rId2"/>
          <a:stretch>
            <a:fillRect/>
          </a:stretch>
        </p:blipFill>
        <p:spPr>
          <a:xfrm>
            <a:off x="731295" y="5745222"/>
            <a:ext cx="3656466" cy="7939101"/>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4671136"/>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4671136"/>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随机点名案例</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30"/>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我们通过 getElementById 方法获取了屏幕、开始按钮和停止按钮的 DOM 元素。然后定义了两个函数 startRandomSelection 和 stopRandomSelection，分别用于开始和停止随机点名。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startRandomSelection 函数中，我们创建了一个 names 数组，其中存放了候选人的名字。使用 setInterval 方法设置一个定时器，每隔 100 毫秒随机选取一个名字，并将其显示在屏幕上。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stopRandomSelection 函数中，我们使用 clearInterval 方法清除定时器，停止随机点名。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最后，通过调用 addEventListener 方法，将 startRandomSelection 函数绑定到开始按钮的 click 事件上，将 stopRandomSelection 函数绑定到停止按钮的 click 事件上。这样，当用户点击开始按钮时，随机点名开始；点击停止按钮时，随机点名停止。</a:t>
            </a:r>
            <a:endParaRPr lang="en-US" sz="1178" dirty="0"/>
          </a:p>
        </p:txBody>
      </p:sp>
      <p:sp>
        <p:nvSpPr>
          <p:cNvPr id="9" name="Text 3"/>
          <p:cNvSpPr/>
          <p:nvPr/>
        </p:nvSpPr>
        <p:spPr>
          <a:xfrm>
            <a:off x="923258" y="5324728"/>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3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id="screen"&gt;抽中了：《/div&gt;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id="startButton"&gt;开始《/button&gt;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id="stopButton"&gt;停止《/button&gt;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2559526"/>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5905191"/>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@keyframes blink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 opacity: 1;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50% { opacity: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100% { opacity: 1;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#screen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font-size: 24px;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margin-bottom: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animation: blink 1s infinite;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button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margin-right: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997301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5905191"/>
            <a:ext cx="3272537" cy="75414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screen = document.getElementById('screen');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startButton = document.getElementById('startButton');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stopButton = document.getElementById('stopButton');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intervalId;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startRandomSelection()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names = ['张三', '李四', '王五', '赵六', '钱七'];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intervalId = setInterval(()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randomIndex = Math.floor(Math.random() * names.length);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screen.textContent = `抽中了：${names[randomIndex]}`;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startButton.disabled =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stopButton.disabled =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stopRandomSelection()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clearInterval(intervalId);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startButton.disabled =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stopButton.disabled =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startButton.addEventListener('click', startRandomSelection);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stopButton.addEventListener('click', stopRandomSelection);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1349236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160189"/>
            <a:ext cx="3656466" cy="1151784"/>
          </a:xfrm>
          <a:prstGeom prst="rect">
            <a:avLst/>
          </a:prstGeom>
        </p:spPr>
      </p:pic>
      <p:pic>
        <p:nvPicPr>
          <p:cNvPr id="3" name="Image 1" descr="preencoded.png">    </p:cNvPr>
          <p:cNvPicPr>
            <a:picLocks noChangeAspect="1"/>
          </p:cNvPicPr>
          <p:nvPr/>
        </p:nvPicPr>
        <p:blipFill>
          <a:blip r:embed="rId2"/>
          <a:stretch>
            <a:fillRect/>
          </a:stretch>
        </p:blipFill>
        <p:spPr>
          <a:xfrm>
            <a:off x="4753406" y="3528492"/>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3528492"/>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157316"/>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事件类型指的是事件的种类或类别，用于描述事件的触发方式或事件的具体类型。以下是常见的几种事件类型：</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鼠标事件：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`click`：当元素被点击时触发。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`mouseover`：鼠标指针移动到元素上方时触发。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`mouseout`：鼠标指针从元素上移开时触发。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`mousedown`：鼠标按下按钮时触发。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`mouseup`：鼠标释放按钮时触发。</a:t>
            </a:r>
            <a:endParaRPr lang="en-US" sz="1178" dirty="0"/>
          </a:p>
        </p:txBody>
      </p:sp>
      <p:sp>
        <p:nvSpPr>
          <p:cNvPr id="10" name="Text 3"/>
          <p:cNvSpPr/>
          <p:nvPr/>
        </p:nvSpPr>
        <p:spPr>
          <a:xfrm>
            <a:off x="923258" y="310799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焦点事件：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`focus`：当元素获得焦点时触发。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`blur`：当元素失去焦点时触发。</a:t>
            </a:r>
            <a:endParaRPr lang="en-US" sz="1178" dirty="0"/>
          </a:p>
        </p:txBody>
      </p:sp>
      <p:sp>
        <p:nvSpPr>
          <p:cNvPr id="12" name="Text 5"/>
          <p:cNvSpPr/>
          <p:nvPr/>
        </p:nvSpPr>
        <p:spPr>
          <a:xfrm>
            <a:off x="4945371" y="2102468"/>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688461"/>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键盘事件：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`keydown`：当按下键盘上的任意键时触发。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`keyup`：当释放键盘上的任意键时触发。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`keypress`：当按下键盘上的字符键时触发。</a:t>
            </a:r>
            <a:endParaRPr lang="en-US" sz="1178" dirty="0"/>
          </a:p>
        </p:txBody>
      </p:sp>
      <p:sp>
        <p:nvSpPr>
          <p:cNvPr id="14" name="Text 7"/>
          <p:cNvSpPr/>
          <p:nvPr/>
        </p:nvSpPr>
        <p:spPr>
          <a:xfrm>
            <a:off x="923258" y="4739695"/>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688461"/>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文本事件：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`input`：当用户输入、粘贴或删除文本时触发。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`change`：当文本输入框的内容发生变化时触发。</a:t>
            </a:r>
            <a:endParaRPr lang="en-US" sz="1178" dirty="0"/>
          </a:p>
        </p:txBody>
      </p:sp>
      <p:sp>
        <p:nvSpPr>
          <p:cNvPr id="16" name="Text 9"/>
          <p:cNvSpPr/>
          <p:nvPr/>
        </p:nvSpPr>
        <p:spPr>
          <a:xfrm>
            <a:off x="4945371" y="4739695"/>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320158"/>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请注意，这只是其中一些常见的事件类型，实际上还有许多其他类型的事件，可以根据具体的需求来选择合适的事件类型进行监听和处理。</a:t>
            </a:r>
            <a:endParaRPr lang="en-US" sz="1178" dirty="0"/>
          </a:p>
        </p:txBody>
      </p:sp>
      <p:sp>
        <p:nvSpPr>
          <p:cNvPr id="18" name="Text 11"/>
          <p:cNvSpPr/>
          <p:nvPr/>
        </p:nvSpPr>
        <p:spPr>
          <a:xfrm>
            <a:off x="923258" y="612001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2023-08-09T06:52:50Z</dcterms:created>
  <dcterms:modified xsi:type="dcterms:W3CDTF">2023-08-09T06:52:50Z</dcterms:modified>
</cp:coreProperties>
</file>