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slideLayout" Target="../slideLayouts/slideLayout1.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58"/>
            <a:ext cx="3656466" cy="9950158"/>
          </a:xfrm>
          <a:prstGeom prst="rect">
            <a:avLst/>
          </a:prstGeom>
        </p:spPr>
      </p:pic>
      <p:pic>
        <p:nvPicPr>
          <p:cNvPr id="3" name="Image 1" descr="preencoded.png">    </p:cNvPr>
          <p:cNvPicPr>
            <a:picLocks noChangeAspect="1"/>
          </p:cNvPicPr>
          <p:nvPr/>
        </p:nvPicPr>
        <p:blipFill>
          <a:blip r:embed="rId2"/>
          <a:stretch>
            <a:fillRect/>
          </a:stretch>
        </p:blipFill>
        <p:spPr>
          <a:xfrm>
            <a:off x="731295" y="845558"/>
            <a:ext cx="3656466" cy="9950158"/>
          </a:xfrm>
          <a:prstGeom prst="rect">
            <a:avLst/>
          </a:prstGeom>
        </p:spPr>
      </p:pic>
      <p:sp>
        <p:nvSpPr>
          <p:cNvPr id="4"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可以使用以下代码实现一个倒计时效果，显示距离指定日期的剩余时间：</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28"/>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class="countdown"&gt;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class="time-block"&gt;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《span id="hours"&gt;00《/span&gt;: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《span id="minutes"&gt;00《/span&gt;: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《span id="seconds"&gt;00《/span&gt;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《/div&gt;</a:t>
            </a:r>
            <a:endParaRPr lang="en-US" sz="1178" dirty="0"/>
          </a:p>
        </p:txBody>
      </p:sp>
      <p:sp>
        <p:nvSpPr>
          <p:cNvPr id="7" name="Text 3"/>
          <p:cNvSpPr/>
          <p:nvPr/>
        </p:nvSpPr>
        <p:spPr>
          <a:xfrm>
            <a:off x="923258" y="3062290"/>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005528"/>
            <a:ext cx="3272537" cy="955251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目标日期（2023年7月11日 22:00:00）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targetDate = new Date('2023-07-11T22:00:00');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updateCountdown()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当前时间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currentDate = new Date();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计算剩余时间（以秒为单位）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remainingTime = Math.floor((targetDate - currentDate) / 1000);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计算剩余的小时、分钟和秒数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hours = Math.floor(remainingTime / 3600);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minutes = Math.floor((remainingTime % 3600) / 60);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seconds = remainingTime % 60;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将时间补零成两位数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formattedHours = hours.toString().padStart(2,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formattedMinutes = minutes.toString().padStart(2,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formattedSeconds = seconds.toString().padStart(2,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更新倒计时显示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document.getElementById('hours').textContent = formattedHours;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document.getElementById('minutes').textContent = formattedMinutes;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document.getElementById('seconds').textContent = formattedSeconds;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每秒更新一次倒计时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setInterval(updateCountdown, 1000);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1060375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817393"/>
            <a:ext cx="3656466" cy="1905931"/>
          </a:xfrm>
          <a:prstGeom prst="rect">
            <a:avLst/>
          </a:prstGeom>
        </p:spPr>
      </p:pic>
      <p:pic>
        <p:nvPicPr>
          <p:cNvPr id="3" name="Image 1" descr="preencoded.png">    </p:cNvPr>
          <p:cNvPicPr>
            <a:picLocks noChangeAspect="1"/>
          </p:cNvPicPr>
          <p:nvPr/>
        </p:nvPicPr>
        <p:blipFill>
          <a:blip r:embed="rId2"/>
          <a:stretch>
            <a:fillRect/>
          </a:stretch>
        </p:blipFill>
        <p:spPr>
          <a:xfrm>
            <a:off x="4753406" y="2934311"/>
            <a:ext cx="3656466" cy="1654553"/>
          </a:xfrm>
          <a:prstGeom prst="rect">
            <a:avLst/>
          </a:prstGeom>
        </p:spPr>
      </p:pic>
      <p:pic>
        <p:nvPicPr>
          <p:cNvPr id="4" name="Image 2" descr="preencoded.png">    </p:cNvPr>
          <p:cNvPicPr>
            <a:picLocks noChangeAspect="1"/>
          </p:cNvPicPr>
          <p:nvPr/>
        </p:nvPicPr>
        <p:blipFill>
          <a:blip r:embed="rId3"/>
          <a:stretch>
            <a:fillRect/>
          </a:stretch>
        </p:blipFill>
        <p:spPr>
          <a:xfrm>
            <a:off x="731295" y="2934311"/>
            <a:ext cx="3656466" cy="1654553"/>
          </a:xfrm>
          <a:prstGeom prst="rect">
            <a:avLst/>
          </a:prstGeom>
        </p:spPr>
      </p:pic>
      <p:pic>
        <p:nvPicPr>
          <p:cNvPr id="5" name="Image 3" descr="preencoded.png">    </p:cNvPr>
          <p:cNvPicPr>
            <a:picLocks noChangeAspect="1"/>
          </p:cNvPicPr>
          <p:nvPr/>
        </p:nvPicPr>
        <p:blipFill>
          <a:blip r:embed="rId4"/>
          <a:stretch>
            <a:fillRect/>
          </a:stretch>
        </p:blipFill>
        <p:spPr>
          <a:xfrm>
            <a:off x="4753406" y="1439734"/>
            <a:ext cx="3656466" cy="1266048"/>
          </a:xfrm>
          <a:prstGeom prst="rect">
            <a:avLst/>
          </a:prstGeom>
        </p:spPr>
      </p:pic>
      <p:pic>
        <p:nvPicPr>
          <p:cNvPr id="6" name="Image 4" descr="preencoded.png">    </p:cNvPr>
          <p:cNvPicPr>
            <a:picLocks noChangeAspect="1"/>
          </p:cNvPicPr>
          <p:nvPr/>
        </p:nvPicPr>
        <p:blipFill>
          <a:blip r:embed="rId5"/>
          <a:stretch>
            <a:fillRect/>
          </a:stretch>
        </p:blipFill>
        <p:spPr>
          <a:xfrm>
            <a:off x="731295" y="1439734"/>
            <a:ext cx="3656466" cy="1266048"/>
          </a:xfrm>
          <a:prstGeom prst="rect">
            <a:avLst/>
          </a:prstGeom>
        </p:spPr>
      </p:pic>
      <p:sp>
        <p:nvSpPr>
          <p:cNvPr id="7" name="Text 0"/>
          <p:cNvSpPr/>
          <p:nvPr/>
        </p:nvSpPr>
        <p:spPr>
          <a:xfrm>
            <a:off x="365646" y="228527"/>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是一门单线程的编程语言，这意味着它在同一时间只能执行一个任务。单线程特点意味着 JavaScript 代码按顺序一次执行，每个任务的执行都会阻塞后续任务的执行，直到当前任务完成。</a:t>
            </a:r>
            <a:endParaRPr lang="en-US" sz="1631" dirty="0"/>
          </a:p>
        </p:txBody>
      </p:sp>
      <p:sp>
        <p:nvSpPr>
          <p:cNvPr id="8" name="Text 1"/>
          <p:cNvSpPr/>
          <p:nvPr/>
        </p:nvSpPr>
        <p:spPr>
          <a:xfrm>
            <a:off x="365646" y="1165495"/>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599703"/>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中的同步和异步是指任务的执行方式：</a:t>
            </a:r>
            <a:endParaRPr lang="en-US" sz="1178" dirty="0"/>
          </a:p>
        </p:txBody>
      </p:sp>
      <p:sp>
        <p:nvSpPr>
          <p:cNvPr id="10" name="Text 3"/>
          <p:cNvSpPr/>
          <p:nvPr/>
        </p:nvSpPr>
        <p:spPr>
          <a:xfrm>
            <a:off x="923258" y="1896791"/>
            <a:ext cx="3272537"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同步（Synchronous）任务是按顺序执行的，每个任务必须等待前一个任务完成后才能执行。同步任务会阻塞代码的执行，如果某个任务执行时间较长，后续任务会被延迟执行。</a:t>
            </a:r>
            <a:endParaRPr lang="en-US" sz="997" dirty="0"/>
          </a:p>
        </p:txBody>
      </p:sp>
      <p:sp>
        <p:nvSpPr>
          <p:cNvPr id="11" name="Text 4"/>
          <p:cNvSpPr/>
          <p:nvPr/>
        </p:nvSpPr>
        <p:spPr>
          <a:xfrm>
            <a:off x="4945371" y="1599703"/>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异步（Asynchronous）任务是在后台执行的，不会阻塞代码的执行。异步任务会在后台完成后，触发相应的回调函数或执行注册的事件处理器。</a:t>
            </a:r>
            <a:endParaRPr lang="en-US" sz="1178" dirty="0"/>
          </a:p>
        </p:txBody>
      </p:sp>
      <p:sp>
        <p:nvSpPr>
          <p:cNvPr id="12" name="Text 5"/>
          <p:cNvSpPr/>
          <p:nvPr/>
        </p:nvSpPr>
        <p:spPr>
          <a:xfrm>
            <a:off x="4945371" y="2399557"/>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09428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通过使用回调函数、Promise、async/await 等机制来处理异步任务。这些机制允许我们编写异步代码，将耗时的操作（如网络请求、文件读写等）放在后台执行，以避免阻塞主线程的执行，提高程序的性能和响应性。</a:t>
            </a:r>
            <a:endParaRPr lang="en-US" sz="1178" dirty="0"/>
          </a:p>
        </p:txBody>
      </p:sp>
      <p:sp>
        <p:nvSpPr>
          <p:cNvPr id="14" name="Text 7"/>
          <p:cNvSpPr/>
          <p:nvPr/>
        </p:nvSpPr>
        <p:spPr>
          <a:xfrm>
            <a:off x="923258" y="4396899"/>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094285"/>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异步编程方式使得 JavaScript 可以处理诸如网络请求、定时器、事件处理等需要等待的操作，同时保持用户界面的响应性。通过合理地使用异步编程，可以提高 JavaScript 程序的效率和用户体验。</a:t>
            </a:r>
            <a:endParaRPr lang="en-US" sz="1178" dirty="0"/>
          </a:p>
        </p:txBody>
      </p:sp>
      <p:sp>
        <p:nvSpPr>
          <p:cNvPr id="16" name="Text 9"/>
          <p:cNvSpPr/>
          <p:nvPr/>
        </p:nvSpPr>
        <p:spPr>
          <a:xfrm>
            <a:off x="4945371" y="4145519"/>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4977362"/>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需要注意的是，虽然 JavaScript 是单线程的，但是浏览器环境提供了一些多线程的能力，如 Web Workers 可以在后台运行独立的线程。这些额外的线程可以用于执行一些耗时的计算或处理任务，但它们无法直接访问和操作 DOM，需要通过消息传递机制与主线程通信。</a:t>
            </a:r>
            <a:endParaRPr lang="en-US" sz="1178" dirty="0"/>
          </a:p>
        </p:txBody>
      </p:sp>
      <p:sp>
        <p:nvSpPr>
          <p:cNvPr id="18" name="Text 11"/>
          <p:cNvSpPr/>
          <p:nvPr/>
        </p:nvSpPr>
        <p:spPr>
          <a:xfrm>
            <a:off x="923258" y="653136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534019"/>
            <a:ext cx="3656466" cy="4168373"/>
          </a:xfrm>
          <a:prstGeom prst="rect">
            <a:avLst/>
          </a:prstGeom>
        </p:spPr>
      </p:pic>
      <p:pic>
        <p:nvPicPr>
          <p:cNvPr id="3" name="Image 1" descr="preencoded.png">    </p:cNvPr>
          <p:cNvPicPr>
            <a:picLocks noChangeAspect="1"/>
          </p:cNvPicPr>
          <p:nvPr/>
        </p:nvPicPr>
        <p:blipFill>
          <a:blip r:embed="rId2"/>
          <a:stretch>
            <a:fillRect/>
          </a:stretch>
        </p:blipFill>
        <p:spPr>
          <a:xfrm>
            <a:off x="731295" y="4534019"/>
            <a:ext cx="3656466" cy="4168373"/>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3162841"/>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3162841"/>
          </a:xfrm>
          <a:prstGeom prst="rect">
            <a:avLst/>
          </a:prstGeom>
        </p:spPr>
      </p:pic>
      <p:sp>
        <p:nvSpPr>
          <p:cNvPr id="6"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事件循环（Event Loop）是 JavaScript 引擎用来处理异步任务的一种机制。它是 JavaScript 实现异步编程的关键部分，用于协调和管理同步任务和异步任务的执行顺序。</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事件循环的基本原理是不断从任务队列中取出任务并执行，然后再取下一个任务，如此循环往复。在事件循环中，主要有以下几个关键的组成部分：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调用栈（Call Stack）：用于保存当前正在执行的任务的上下文信息，当一个任务执行完成后，将其从调用栈中弹出。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任务队列（Task Queue）：用于存储待执行的任务，包括同步任务和异步任务。异步任务会被放入任务队列中等待执行。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事件循环（Event Loop）：负责不断从任务队列中取出任务，将其放入调用栈中执行。</a:t>
            </a:r>
            <a:endParaRPr lang="en-US" sz="1178" dirty="0"/>
          </a:p>
        </p:txBody>
      </p:sp>
      <p:sp>
        <p:nvSpPr>
          <p:cNvPr id="9" name="Text 3"/>
          <p:cNvSpPr/>
          <p:nvPr/>
        </p:nvSpPr>
        <p:spPr>
          <a:xfrm>
            <a:off x="923258" y="4113525"/>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 JavaScript 引擎执行到一个异步任务时，它会将该任务交给相应的 Web API（如定时器、网络请求等）处理，并继续执行下一个任务。当异步任务完成时，会被放入任务队列中。一旦调用栈为空，事件循环会检查任务队列，如果任务队列中有任务，则将任务取出并放入调用栈中执行。</a:t>
            </a:r>
            <a:endParaRPr lang="en-US" sz="1178" dirty="0"/>
          </a:p>
        </p:txBody>
      </p:sp>
      <p:sp>
        <p:nvSpPr>
          <p:cNvPr id="11"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693988"/>
            <a:ext cx="3272537" cy="351935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下面是代码示例：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setTimeout(function()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输出结果为：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8259044"/>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693988"/>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解释：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执行第一行 `console.log(0)`，输出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执行 `setTimeout`，将异步任务（回调函数）放入 Web API 的定时器队列中，定时器设置为0表示立即执行。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执行第三行 `console.log(1)`，输出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此时调用栈为空，事件循环检查任务队列，发现定时器队列中有任务，将任务放入调用栈中执行。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执行定时器回调函数，输出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这个例子展示了 JavaScript 中的同步和异步任务的执行顺序。`console.log(0)` 和 `console.log(1)` 是同步任务，按顺序执行。`setTimeout` 是异步任务，被放入定时器队列中，待到同步任务执行完毕后，事件循环才会从任务队列中取出异步任务并执行。</a:t>
            </a:r>
            <a:endParaRPr lang="en-US" sz="1178" dirty="0"/>
          </a:p>
        </p:txBody>
      </p:sp>
      <p:sp>
        <p:nvSpPr>
          <p:cNvPr id="15" name="Text 9"/>
          <p:cNvSpPr/>
          <p:nvPr/>
        </p:nvSpPr>
        <p:spPr>
          <a:xfrm>
            <a:off x="4945371" y="85104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313302" y="4730551"/>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3187982" y="4730551"/>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1062662" y="4730551"/>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7438622" y="1531141"/>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5313302" y="1531141"/>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3187982" y="1531141"/>
            <a:ext cx="639881" cy="639883"/>
          </a:xfrm>
          <a:prstGeom prst="rect">
            <a:avLst/>
          </a:prstGeom>
        </p:spPr>
      </p:pic>
      <p:pic>
        <p:nvPicPr>
          <p:cNvPr id="8" name="Image 6" descr="preencoded.png">    </p:cNvPr>
          <p:cNvPicPr>
            <a:picLocks noChangeAspect="1"/>
          </p:cNvPicPr>
          <p:nvPr/>
        </p:nvPicPr>
        <p:blipFill>
          <a:blip r:embed="rId7"/>
          <a:stretch>
            <a:fillRect/>
          </a:stretch>
        </p:blipFill>
        <p:spPr>
          <a:xfrm>
            <a:off x="1062662" y="1531141"/>
            <a:ext cx="639881" cy="639883"/>
          </a:xfrm>
          <a:prstGeom prst="rect">
            <a:avLst/>
          </a:prstGeom>
        </p:spPr>
      </p:pic>
      <p:sp>
        <p:nvSpPr>
          <p:cNvPr id="9" name="Text 0"/>
          <p:cNvSpPr/>
          <p:nvPr/>
        </p:nvSpPr>
        <p:spPr>
          <a:xfrm>
            <a:off x="365646" y="228527"/>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BOM（Browser Object Model）指的是浏览器对象模型，它提供了与浏览器窗口进行交互的对象和方法。BOM 对象主要用于控制和操作浏览器窗口、处理窗口和页面的交互、获取浏览器相关信息等。下面是一些常见的 BOM 对象：</a:t>
            </a:r>
            <a:endParaRPr lang="en-US" sz="1631" dirty="0"/>
          </a:p>
        </p:txBody>
      </p:sp>
      <p:sp>
        <p:nvSpPr>
          <p:cNvPr id="10"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1" name="Text 2"/>
          <p:cNvSpPr/>
          <p:nvPr/>
        </p:nvSpPr>
        <p:spPr>
          <a:xfrm>
            <a:off x="502765" y="2262433"/>
            <a:ext cx="1759674"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 对象：代表浏览器窗口，它是 BOM 对象的顶层对象。`window` 对象提供了许多方法和属性，用于操作和控制浏览器窗口，包括打开和关闭窗口、导航页面、设置定时器、操作浏览器历史记录等。</a:t>
            </a:r>
            <a:endParaRPr lang="en-US" sz="1178" dirty="0"/>
          </a:p>
        </p:txBody>
      </p:sp>
      <p:sp>
        <p:nvSpPr>
          <p:cNvPr id="12" name="Text 3"/>
          <p:cNvSpPr/>
          <p:nvPr/>
        </p:nvSpPr>
        <p:spPr>
          <a:xfrm>
            <a:off x="502765" y="4364905"/>
            <a:ext cx="1759674" cy="0"/>
          </a:xfrm>
          <a:prstGeom prst="rect">
            <a:avLst/>
          </a:prstGeom>
          <a:noFill/>
          <a:ln/>
        </p:spPr>
        <p:txBody>
          <a:bodyPr wrap="square" lIns="0" tIns="0" rIns="0" bIns="0" rtlCol="0" anchor="t"/>
          <a:lstStyle/>
          <a:p>
            <a:endParaRPr lang="en-US" dirty="0"/>
          </a:p>
        </p:txBody>
      </p:sp>
      <p:sp>
        <p:nvSpPr>
          <p:cNvPr id="13" name="Text 4"/>
          <p:cNvSpPr/>
          <p:nvPr/>
        </p:nvSpPr>
        <p:spPr>
          <a:xfrm>
            <a:off x="2628086" y="2262433"/>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`document` 对象：代表当前窗口或标签页的文档对象，用于访问和操作 HTML 文档内容，包括获取和修改元素、添加和移除元素、修改样式、处理事件等。</a:t>
            </a:r>
            <a:endParaRPr lang="en-US" sz="1178" dirty="0"/>
          </a:p>
        </p:txBody>
      </p:sp>
      <p:sp>
        <p:nvSpPr>
          <p:cNvPr id="14" name="Text 5"/>
          <p:cNvSpPr/>
          <p:nvPr/>
        </p:nvSpPr>
        <p:spPr>
          <a:xfrm>
            <a:off x="2628086" y="3862136"/>
            <a:ext cx="1759674" cy="0"/>
          </a:xfrm>
          <a:prstGeom prst="rect">
            <a:avLst/>
          </a:prstGeom>
          <a:noFill/>
          <a:ln/>
        </p:spPr>
        <p:txBody>
          <a:bodyPr wrap="square" lIns="0" tIns="0" rIns="0" bIns="0" rtlCol="0" anchor="t"/>
          <a:lstStyle/>
          <a:p>
            <a:endParaRPr lang="en-US" dirty="0"/>
          </a:p>
        </p:txBody>
      </p:sp>
      <p:sp>
        <p:nvSpPr>
          <p:cNvPr id="15" name="Text 6"/>
          <p:cNvSpPr/>
          <p:nvPr/>
        </p:nvSpPr>
        <p:spPr>
          <a:xfrm>
            <a:off x="4753406" y="2262433"/>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`navigator` 对象：提供有关浏览器的信息，包括浏览器名称、版本、用户代理字符串等。通过 `navigator` 对象，可以检测浏览器的功能支持和特性。</a:t>
            </a:r>
            <a:endParaRPr lang="en-US" sz="1178" dirty="0"/>
          </a:p>
        </p:txBody>
      </p:sp>
      <p:sp>
        <p:nvSpPr>
          <p:cNvPr id="16" name="Text 7"/>
          <p:cNvSpPr/>
          <p:nvPr/>
        </p:nvSpPr>
        <p:spPr>
          <a:xfrm>
            <a:off x="4753406" y="3862136"/>
            <a:ext cx="1759674" cy="0"/>
          </a:xfrm>
          <a:prstGeom prst="rect">
            <a:avLst/>
          </a:prstGeom>
          <a:noFill/>
          <a:ln/>
        </p:spPr>
        <p:txBody>
          <a:bodyPr wrap="square" lIns="0" tIns="0" rIns="0" bIns="0" rtlCol="0" anchor="t"/>
          <a:lstStyle/>
          <a:p>
            <a:endParaRPr lang="en-US" dirty="0"/>
          </a:p>
        </p:txBody>
      </p:sp>
      <p:sp>
        <p:nvSpPr>
          <p:cNvPr id="17" name="Text 8"/>
          <p:cNvSpPr/>
          <p:nvPr/>
        </p:nvSpPr>
        <p:spPr>
          <a:xfrm>
            <a:off x="6878726" y="2262433"/>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 对象：提供了对当前窗口 URL 的访问和操作。通过 `location` 对象，可以获取当前页面的 URL，修改 URL，导航到其他页面等。</a:t>
            </a:r>
            <a:endParaRPr lang="en-US" sz="1178" dirty="0"/>
          </a:p>
        </p:txBody>
      </p:sp>
      <p:sp>
        <p:nvSpPr>
          <p:cNvPr id="18" name="Text 9"/>
          <p:cNvSpPr/>
          <p:nvPr/>
        </p:nvSpPr>
        <p:spPr>
          <a:xfrm>
            <a:off x="6878726" y="3862136"/>
            <a:ext cx="1759674" cy="0"/>
          </a:xfrm>
          <a:prstGeom prst="rect">
            <a:avLst/>
          </a:prstGeom>
          <a:noFill/>
          <a:ln/>
        </p:spPr>
        <p:txBody>
          <a:bodyPr wrap="square" lIns="0" tIns="0" rIns="0" bIns="0" rtlCol="0" anchor="t"/>
          <a:lstStyle/>
          <a:p>
            <a:endParaRPr lang="en-US" dirty="0"/>
          </a:p>
        </p:txBody>
      </p:sp>
      <p:sp>
        <p:nvSpPr>
          <p:cNvPr id="19" name="Text 10"/>
          <p:cNvSpPr/>
          <p:nvPr/>
        </p:nvSpPr>
        <p:spPr>
          <a:xfrm>
            <a:off x="502765" y="5461843"/>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`history` 对象：用于操作浏览器的历史记录。通过 `history` 对象，可以在浏览器历史记录中前进、后退，以及控制页面加载和导航。</a:t>
            </a:r>
            <a:endParaRPr lang="en-US" sz="1178" dirty="0"/>
          </a:p>
        </p:txBody>
      </p:sp>
      <p:sp>
        <p:nvSpPr>
          <p:cNvPr id="20" name="Text 11"/>
          <p:cNvSpPr/>
          <p:nvPr/>
        </p:nvSpPr>
        <p:spPr>
          <a:xfrm>
            <a:off x="502765" y="6810166"/>
            <a:ext cx="1759674" cy="0"/>
          </a:xfrm>
          <a:prstGeom prst="rect">
            <a:avLst/>
          </a:prstGeom>
          <a:noFill/>
          <a:ln/>
        </p:spPr>
        <p:txBody>
          <a:bodyPr wrap="square" lIns="0" tIns="0" rIns="0" bIns="0" rtlCol="0" anchor="t"/>
          <a:lstStyle/>
          <a:p>
            <a:endParaRPr lang="en-US" dirty="0"/>
          </a:p>
        </p:txBody>
      </p:sp>
      <p:sp>
        <p:nvSpPr>
          <p:cNvPr id="21" name="Text 12"/>
          <p:cNvSpPr/>
          <p:nvPr/>
        </p:nvSpPr>
        <p:spPr>
          <a:xfrm>
            <a:off x="2628086" y="5461843"/>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`screen` 对象：提供了有关用户屏幕的信息，例如屏幕宽度、高度、像素密度等。</a:t>
            </a:r>
            <a:endParaRPr lang="en-US" sz="1178" dirty="0"/>
          </a:p>
        </p:txBody>
      </p:sp>
      <p:sp>
        <p:nvSpPr>
          <p:cNvPr id="22" name="Text 13"/>
          <p:cNvSpPr/>
          <p:nvPr/>
        </p:nvSpPr>
        <p:spPr>
          <a:xfrm>
            <a:off x="2628086" y="6558781"/>
            <a:ext cx="1759674" cy="0"/>
          </a:xfrm>
          <a:prstGeom prst="rect">
            <a:avLst/>
          </a:prstGeom>
          <a:noFill/>
          <a:ln/>
        </p:spPr>
        <p:txBody>
          <a:bodyPr wrap="square" lIns="0" tIns="0" rIns="0" bIns="0" rtlCol="0" anchor="t"/>
          <a:lstStyle/>
          <a:p>
            <a:endParaRPr lang="en-US" dirty="0"/>
          </a:p>
        </p:txBody>
      </p:sp>
      <p:sp>
        <p:nvSpPr>
          <p:cNvPr id="23" name="Text 14"/>
          <p:cNvSpPr/>
          <p:nvPr/>
        </p:nvSpPr>
        <p:spPr>
          <a:xfrm>
            <a:off x="4753406" y="5461843"/>
            <a:ext cx="1759674" cy="175968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除了上述常见的 BOM 对象，还有其他一些对象，如 `localStorage` 和 `sessionStorage` 对象用于在浏览器本地存储数据，`XMLHttpRequest` 对象用于发送 AJAX 请求等。</a:t>
            </a:r>
            <a:endParaRPr lang="en-US" sz="1178" dirty="0"/>
          </a:p>
        </p:txBody>
      </p:sp>
      <p:sp>
        <p:nvSpPr>
          <p:cNvPr id="24" name="Text 15"/>
          <p:cNvSpPr/>
          <p:nvPr/>
        </p:nvSpPr>
        <p:spPr>
          <a:xfrm>
            <a:off x="4753406" y="731293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036780"/>
            <a:ext cx="3656466" cy="1654553"/>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3665604"/>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3665604"/>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window对象是JavaScript中的全局对象，它代表了浏览器窗口或者框架。window对象具有许多属性和方法，下面是一些常见的属性和方法：</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window.document：表示当前窗口或框架的文档对象。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window.location：包含有关当前 URL 的信息，可以用于获取或设置 URL。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window.navigator：提供有关浏览器的信息，如浏览器名称、版本、用户代理等。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window.history：用于访问浏览器的会话历史，可以通过它向前或向后导航。</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window.localStorage：提供了访问本地存储的能力，可以用于在浏览器中存储持久化数据。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window.sessionStorage：提供了访问会话存储的能力，可以用于在浏览器中存储会话级别的数据。</a:t>
            </a:r>
            <a:endParaRPr lang="en-US" sz="1178" dirty="0"/>
          </a:p>
        </p:txBody>
      </p:sp>
      <p:sp>
        <p:nvSpPr>
          <p:cNvPr id="8" name="Text 3"/>
          <p:cNvSpPr/>
          <p:nvPr/>
        </p:nvSpPr>
        <p:spPr>
          <a:xfrm>
            <a:off x="923258" y="4616286"/>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window.alert()：显示一个带有指定消息和一个“确定”按钮的警告框。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window.prompt()：显示一个带有输入字段的对话框，用于接收用户的输入。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window.confirm()：显示一个带有指定消息和“确定”、“取消”按钮的确认框，用于接收用户的确认或取消操作。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window.open()：打开一个新的浏览器窗口或标签页。</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window.close()：关闭当前浏览器窗口。</a:t>
            </a:r>
            <a:endParaRPr lang="en-US" sz="1178" dirty="0"/>
          </a:p>
        </p:txBody>
      </p:sp>
      <p:sp>
        <p:nvSpPr>
          <p:cNvPr id="10" name="Text 5"/>
          <p:cNvSpPr/>
          <p:nvPr/>
        </p:nvSpPr>
        <p:spPr>
          <a:xfrm>
            <a:off x="4945371" y="4113525"/>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19675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除了上述属性和方法，window对象还具有其他一些属性和方法，用于处理浏览器窗口、框架、计时器、事件等。window对象提供了与浏览器交互的接口，使得我们可以操作页面、控制窗口行为，以及处理各种事件。</a:t>
            </a:r>
            <a:endParaRPr lang="en-US" sz="1178" dirty="0"/>
          </a:p>
        </p:txBody>
      </p:sp>
      <p:sp>
        <p:nvSpPr>
          <p:cNvPr id="12" name="Text 7"/>
          <p:cNvSpPr/>
          <p:nvPr/>
        </p:nvSpPr>
        <p:spPr>
          <a:xfrm>
            <a:off x="923258" y="649937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539545"/>
            <a:ext cx="3656466" cy="1654546"/>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4168373"/>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4168373"/>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location对象是window对象的属性之一，它提供了对当前窗口的URL信息的访问和操作。location对象具有许多属性和方法，下面是一些常见的属性和方法：</a:t>
            </a:r>
            <a:endParaRPr lang="en-US" sz="1631" dirty="0"/>
          </a:p>
        </p:txBody>
      </p:sp>
      <p:sp>
        <p:nvSpPr>
          <p:cNvPr id="6"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location.href：获取或设置完整的URL。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location.protocol：获取或设置URL的协议部分（如http://或https://）。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location.host：获取或设置URL的主机部分（包括主机名和端口号）。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location.hostname：获取或设置URL的主机名部分。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location.port：获取或设置URL的端口号部分。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location.pathname：获取或设置URL的路径部分。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location.search：获取或设置URL的查询字符串部分。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location.hash：获取或设置URL的片段标识符部分（即#后面的部分）。</a:t>
            </a:r>
            <a:endParaRPr lang="en-US" sz="1178" dirty="0"/>
          </a:p>
        </p:txBody>
      </p:sp>
      <p:sp>
        <p:nvSpPr>
          <p:cNvPr id="8" name="Text 3"/>
          <p:cNvSpPr/>
          <p:nvPr/>
        </p:nvSpPr>
        <p:spPr>
          <a:xfrm>
            <a:off x="923258" y="5119051"/>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location.assign()：加载一个新的URL，相当于点击超链接或输入URL并回车。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location.reload()：重新加载当前页面。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location.replace()：用新的URL替换当前页面，不会生成浏览器的历史记录。</a:t>
            </a:r>
            <a:endParaRPr lang="en-US" sz="1178" dirty="0"/>
          </a:p>
        </p:txBody>
      </p:sp>
      <p:sp>
        <p:nvSpPr>
          <p:cNvPr id="10"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699514"/>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通过使用location对象的属性和方法，我们可以获取当前页面的URL信息，修改URL的不同部分，加载新的页面或替换当前页面，以及重新加载页面。这使得我们能够动态地操作和控制浏览器的导航行为。</a:t>
            </a:r>
            <a:endParaRPr lang="en-US" sz="1178" dirty="0"/>
          </a:p>
        </p:txBody>
      </p:sp>
      <p:sp>
        <p:nvSpPr>
          <p:cNvPr id="12" name="Text 7"/>
          <p:cNvSpPr/>
          <p:nvPr/>
        </p:nvSpPr>
        <p:spPr>
          <a:xfrm>
            <a:off x="923258" y="70021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234053"/>
            <a:ext cx="3459931" cy="2308147"/>
          </a:xfrm>
          <a:prstGeom prst="rect">
            <a:avLst/>
          </a:prstGeom>
        </p:spPr>
      </p:pic>
      <p:pic>
        <p:nvPicPr>
          <p:cNvPr id="3" name="Image 1" descr="preencoded.png">    </p:cNvPr>
          <p:cNvPicPr>
            <a:picLocks noChangeAspect="1"/>
          </p:cNvPicPr>
          <p:nvPr/>
        </p:nvPicPr>
        <p:blipFill>
          <a:blip r:embed="rId2"/>
          <a:stretch>
            <a:fillRect/>
          </a:stretch>
        </p:blipFill>
        <p:spPr>
          <a:xfrm>
            <a:off x="715298" y="1234053"/>
            <a:ext cx="3459931" cy="9095460"/>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可以使用JavaScript的定时器和location.href属性来实现自动跳转的效果。下面是一个示例代码：</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256907"/>
            <a:ext cx="3368520" cy="90497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《!DOCTYPE html&gt;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 lang="en"&gt;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《meta charset="UTF-8"&gt;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《meta name="viewport" content="width=device-width, initial-scale=1.0"&gt;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《title&gt;Automatic Redirect《/title&gt;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window.onload = function()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var countdown = 5; // 倒计时秒数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var countdownElement = document.getElementById('countdown');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countdownElement.textContent = countdown;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var countdownInterval = setInterval(function()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countdown--;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countdownElement.textContent = countdown;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(countdown === 0)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clearInterval(countdownInterval);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location.href = "newpage.html"; // 跳转到新页面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1000);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《h1&gt;Automatic Redirect《/h1&gt;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《p&gt;跳转倒计时：《span id="countdown"&gt;《/span&gt; 秒《/p&gt;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715298" y="10375217"/>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256907"/>
            <a:ext cx="3368520"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代码中，我们使用`window.onload`事件来确保在页面加载完成后执行脚本。在脚本中，我们定义了一个倒计时变量`countdown`，并将其初始值设置为5。然后，我们通过`setInterval`函数每秒减少倒计时值，并更新页面上的倒计时显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当倒计时值达到0时，我们使用`clearInterval`函数清除定时器，并使用`location.href`属性将页面跳转到新的页面（`newpage.html`）。这样就实现了自动跳转的效果。</a:t>
            </a:r>
            <a:endParaRPr lang="en-US" sz="1178" dirty="0"/>
          </a:p>
        </p:txBody>
      </p:sp>
      <p:sp>
        <p:nvSpPr>
          <p:cNvPr id="9" name="Text 5"/>
          <p:cNvSpPr/>
          <p:nvPr/>
        </p:nvSpPr>
        <p:spPr>
          <a:xfrm>
            <a:off x="4965938" y="3587906"/>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985554"/>
            <a:ext cx="3656466" cy="3916989"/>
          </a:xfrm>
          <a:prstGeom prst="rect">
            <a:avLst/>
          </a:prstGeom>
        </p:spPr>
      </p:pic>
      <p:pic>
        <p:nvPicPr>
          <p:cNvPr id="3" name="Image 1" descr="preencoded.png">    </p:cNvPr>
          <p:cNvPicPr>
            <a:picLocks noChangeAspect="1"/>
          </p:cNvPicPr>
          <p:nvPr/>
        </p:nvPicPr>
        <p:blipFill>
          <a:blip r:embed="rId2"/>
          <a:stretch>
            <a:fillRect/>
          </a:stretch>
        </p:blipFill>
        <p:spPr>
          <a:xfrm>
            <a:off x="4753406" y="845561"/>
            <a:ext cx="3656466" cy="2911464"/>
          </a:xfrm>
          <a:prstGeom prst="rect">
            <a:avLst/>
          </a:prstGeom>
        </p:spPr>
      </p:pic>
      <p:pic>
        <p:nvPicPr>
          <p:cNvPr id="4" name="Image 2" descr="preencoded.png">    </p:cNvPr>
          <p:cNvPicPr>
            <a:picLocks noChangeAspect="1"/>
          </p:cNvPicPr>
          <p:nvPr/>
        </p:nvPicPr>
        <p:blipFill>
          <a:blip r:embed="rId3"/>
          <a:stretch>
            <a:fillRect/>
          </a:stretch>
        </p:blipFill>
        <p:spPr>
          <a:xfrm>
            <a:off x="731295" y="845561"/>
            <a:ext cx="3656466" cy="2911464"/>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loaction方法</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30"/>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重新加载当前页面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location.reload();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强制从服务器重新加载页面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location.reload(true);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2559530"/>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3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`replace()`: 该方法用于替换当前页面的 URL，并且不会在浏览器的历史记录中创建新的记录。调用 `replace()` 方法后，当前页面的 URL 将被替换为指定的 URL，并且无法通过后退按钮返回到原始页面。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替换当前页面的 URL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location.replace('https://www.example.com/newpage.html');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3565060"/>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145523"/>
            <a:ext cx="3272537" cy="35193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`assign()`: 该方法用于将浏览器导航到指定的 URL。调用 `assign()` 方法后，浏览器将加载指定 URL 的内容，并且在浏览器的历史记录中会创建新的记录，可以通过后退按钮返回到原始页面。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导航到指定的 URL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location.assign('https://www.example.com/newpage.html');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请注意，上述方法中的 `location` 可以省略，因为 `window` 对象具有对 `location` 对象的引用，所以可以直接调用这些方法。例如，`window.reload()`、`window.replace()`、`window.assign()`。</a:t>
            </a:r>
            <a:endParaRPr lang="en-US" sz="1178" dirty="0"/>
          </a:p>
        </p:txBody>
      </p:sp>
      <p:sp>
        <p:nvSpPr>
          <p:cNvPr id="12" name="Text 7"/>
          <p:cNvSpPr/>
          <p:nvPr/>
        </p:nvSpPr>
        <p:spPr>
          <a:xfrm>
            <a:off x="923258" y="771057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534018"/>
            <a:ext cx="3656466" cy="4168372"/>
          </a:xfrm>
          <a:prstGeom prst="rect">
            <a:avLst/>
          </a:prstGeom>
        </p:spPr>
      </p:pic>
      <p:pic>
        <p:nvPicPr>
          <p:cNvPr id="3" name="Image 1" descr="preencoded.png">    </p:cNvPr>
          <p:cNvPicPr>
            <a:picLocks noChangeAspect="1"/>
          </p:cNvPicPr>
          <p:nvPr/>
        </p:nvPicPr>
        <p:blipFill>
          <a:blip r:embed="rId2"/>
          <a:stretch>
            <a:fillRect/>
          </a:stretch>
        </p:blipFill>
        <p:spPr>
          <a:xfrm>
            <a:off x="731295" y="4534018"/>
            <a:ext cx="3656466" cy="4168372"/>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3162843"/>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3162843"/>
          </a:xfrm>
          <a:prstGeom prst="rect">
            <a:avLst/>
          </a:prstGeom>
        </p:spPr>
      </p:pic>
      <p:sp>
        <p:nvSpPr>
          <p:cNvPr id="6"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DOM（Document Object Model）节点是文档的组成部分，它们代表了文档中的不同元素、属性和文本。DOM节点可以用来访问、操作和修改HTML文档的结构和内容。</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7"/>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DOM节点可以分为以下几类：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元素节点（Element Nodes）：代表HTML文档中的元素，例如`《div&gt;`、`《p&gt;`、`《a&gt;`等标签。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文本节点（Text Nodes）：代表HTML文档中的文本内容，例如在元素节点内部的文字。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属性节点（Attribute Nodes）：代表HTML元素的属性，例如`src`、`class`、`href`等。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注释节点（Comment Nodes）：代表HTML文档中的注释内容，例如`《!-- 注释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文档节点（Document Nodes）：代表整个HTML文档，即`document`对象。</a:t>
            </a:r>
            <a:endParaRPr lang="en-US" sz="1178" dirty="0"/>
          </a:p>
        </p:txBody>
      </p:sp>
      <p:sp>
        <p:nvSpPr>
          <p:cNvPr id="9" name="Text 3"/>
          <p:cNvSpPr/>
          <p:nvPr/>
        </p:nvSpPr>
        <p:spPr>
          <a:xfrm>
            <a:off x="923258" y="411352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7"/>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查找父节点、子节点和兄弟节点可以使用DOM提供的相应属性和方法：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父节点：使用 `parentNode` 属性可以获取当前节点的父节点。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childNode = document.getElementById('child');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parentNode = childNode.parentNode;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console.log(parentNode); // 输出父节点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1" name="Text 5"/>
          <p:cNvSpPr/>
          <p:nvPr/>
        </p:nvSpPr>
        <p:spPr>
          <a:xfrm>
            <a:off x="4945371" y="4113524"/>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693989"/>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子节点：使用 `childNodes` 属性可以获取当前节点的所有子节点，使用 `children` 属性可以获取当前节点的所有元素子节点。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parentNode = document.getElementById('parent');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childNodes = parentNode.childNodes;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elementChildren = parentNode.children;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console.log(childNodes); // 输出所有子节点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console.log(elementChildren); // 输出所有元素子节点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3" name="Text 7"/>
          <p:cNvSpPr/>
          <p:nvPr/>
        </p:nvSpPr>
        <p:spPr>
          <a:xfrm>
            <a:off x="923258" y="800766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693989"/>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兄弟节点：使用 `previousSibling` 属性可以获取当前节点的前一个兄弟节点，使用 `nextSibling` 属性可以获取当前节点的后一个兄弟节点。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siblingNode = document.getElementById('sibling');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previousSibling = siblingNode.previousSibling;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nextSibling = siblingNode.nextSibling;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console.log(previousSibling); // 输出前一个兄弟节点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console.log(nextSibling); // 输出后一个兄弟节点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9"/>
          <p:cNvSpPr/>
          <p:nvPr/>
        </p:nvSpPr>
        <p:spPr>
          <a:xfrm>
            <a:off x="4945371" y="851042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写一个div矩形表示广告，悬浮一个孩子元素在右上角表示叉，用户点击这个叉后js找到父元素把父元素隐藏</a:t>
            </a:r>
            <a:endParaRPr lang="en-US" sz="1631" dirty="0"/>
          </a:p>
        </p:txBody>
      </p:sp>
      <p:sp>
        <p:nvSpPr>
          <p:cNvPr id="4"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553040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.ad-container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position: relative;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width: 300px;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height: 250px;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background-color: #f1f1f1;</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margin: 20px;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padding: 10px;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.close-button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position: absolute;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top: 5px;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right: 5px;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width: 20px;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height: 20px;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cursor: pointer;</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background-color: #ccc;</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text-align: center;</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line-height: 20px;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《/style&gt;</a:t>
            </a:r>
            <a:endParaRPr lang="en-US" sz="1178" dirty="0"/>
          </a:p>
        </p:txBody>
      </p:sp>
      <p:sp>
        <p:nvSpPr>
          <p:cNvPr id="6" name="Text 3"/>
          <p:cNvSpPr/>
          <p:nvPr/>
        </p:nvSpPr>
        <p:spPr>
          <a:xfrm>
            <a:off x="365646" y="6673052"/>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6901578"/>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《div class="ad-container"&gt;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《div class="close-button"&gt;&amp;times;《/div&gt;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《h3&gt;Ad Content《/h3&gt;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《p&gt;This is an advertisement.《/p&gt;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《/div&gt;</a:t>
            </a:r>
            <a:endParaRPr lang="en-US" sz="1178" dirty="0"/>
          </a:p>
        </p:txBody>
      </p:sp>
      <p:sp>
        <p:nvSpPr>
          <p:cNvPr id="8" name="Text 5"/>
          <p:cNvSpPr/>
          <p:nvPr/>
        </p:nvSpPr>
        <p:spPr>
          <a:xfrm>
            <a:off x="365646" y="8158489"/>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8387018"/>
            <a:ext cx="8409873" cy="75414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const closeButton = document.querySelector('.close-button');</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const adContainer = closeButton.parentElement;</a:t>
            </a:r>
            <a:endParaRPr lang="en-US" sz="1178" dirty="0"/>
          </a:p>
        </p:txBody>
      </p:sp>
      <p:sp>
        <p:nvSpPr>
          <p:cNvPr id="10" name="Text 7"/>
          <p:cNvSpPr/>
          <p:nvPr/>
        </p:nvSpPr>
        <p:spPr>
          <a:xfrm>
            <a:off x="365646" y="9141166"/>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9369694"/>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closeButton.addEventListener('click', function()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adContainer.style.display = 'none';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2" name="Text 9"/>
          <p:cNvSpPr/>
          <p:nvPr/>
        </p:nvSpPr>
        <p:spPr>
          <a:xfrm>
            <a:off x="365646" y="10626605"/>
            <a:ext cx="8409873" cy="0"/>
          </a:xfrm>
          <a:prstGeom prst="rect">
            <a:avLst/>
          </a:prstGeom>
          <a:noFill/>
          <a:ln/>
        </p:spPr>
        <p:txBody>
          <a:bodyPr wrap="square" lIns="0" tIns="0" rIns="0" bIns="0" rtlCol="0" anchor="t"/>
          <a:lstStyle/>
          <a:p>
            <a:endParaRPr lang="en-US" dirty="0"/>
          </a:p>
        </p:txBody>
      </p:sp>
      <p:sp>
        <p:nvSpPr>
          <p:cNvPr id="13" name="Text 10"/>
          <p:cNvSpPr/>
          <p:nvPr/>
        </p:nvSpPr>
        <p:spPr>
          <a:xfrm>
            <a:off x="365646" y="10855134"/>
            <a:ext cx="8409873" cy="754146"/>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上述代码中，使用了CSS样式来定义广告容器（ad-container）和关闭按钮（close-button）的样式。JavaScript部分通过查询选择器获取到关闭按钮元素，然后添加点击事件监听器。当用户点击关闭按钮时，通过访问按钮的父元素（广告容器），将其样式的 `display` 属性设置为 `'none'`，从而隐藏整个广告容器。</a:t>
            </a:r>
            <a:endParaRPr lang="en-US" sz="1178" dirty="0"/>
          </a:p>
        </p:txBody>
      </p:sp>
      <p:sp>
        <p:nvSpPr>
          <p:cNvPr id="14" name="Text 11"/>
          <p:cNvSpPr/>
          <p:nvPr/>
        </p:nvSpPr>
        <p:spPr>
          <a:xfrm>
            <a:off x="365646" y="11609280"/>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639358"/>
            <a:ext cx="3656466" cy="2157313"/>
          </a:xfrm>
          <a:prstGeom prst="rect">
            <a:avLst/>
          </a:prstGeom>
        </p:spPr>
      </p:pic>
      <p:pic>
        <p:nvPicPr>
          <p:cNvPr id="3" name="Image 1" descr="preencoded.png">    </p:cNvPr>
          <p:cNvPicPr>
            <a:picLocks noChangeAspect="1"/>
          </p:cNvPicPr>
          <p:nvPr/>
        </p:nvPicPr>
        <p:blipFill>
          <a:blip r:embed="rId2"/>
          <a:stretch>
            <a:fillRect/>
          </a:stretch>
        </p:blipFill>
        <p:spPr>
          <a:xfrm>
            <a:off x="4753406" y="3734165"/>
            <a:ext cx="3656466" cy="5676664"/>
          </a:xfrm>
          <a:prstGeom prst="rect">
            <a:avLst/>
          </a:prstGeom>
        </p:spPr>
      </p:pic>
      <p:pic>
        <p:nvPicPr>
          <p:cNvPr id="4" name="Image 2" descr="preencoded.png">    </p:cNvPr>
          <p:cNvPicPr>
            <a:picLocks noChangeAspect="1"/>
          </p:cNvPicPr>
          <p:nvPr/>
        </p:nvPicPr>
        <p:blipFill>
          <a:blip r:embed="rId3"/>
          <a:stretch>
            <a:fillRect/>
          </a:stretch>
        </p:blipFill>
        <p:spPr>
          <a:xfrm>
            <a:off x="731295" y="3734165"/>
            <a:ext cx="3656466" cy="5676664"/>
          </a:xfrm>
          <a:prstGeom prst="rect">
            <a:avLst/>
          </a:prstGeom>
        </p:spPr>
      </p:pic>
      <p:pic>
        <p:nvPicPr>
          <p:cNvPr id="5" name="Image 3" descr="preencoded.png">    </p:cNvPr>
          <p:cNvPicPr>
            <a:picLocks noChangeAspect="1"/>
          </p:cNvPicPr>
          <p:nvPr/>
        </p:nvPicPr>
        <p:blipFill>
          <a:blip r:embed="rId4"/>
          <a:stretch>
            <a:fillRect/>
          </a:stretch>
        </p:blipFill>
        <p:spPr>
          <a:xfrm>
            <a:off x="4753406" y="845557"/>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731295" y="845557"/>
            <a:ext cx="3656466" cy="2660079"/>
          </a:xfrm>
          <a:prstGeom prst="rect">
            <a:avLst/>
          </a:prstGeom>
        </p:spPr>
      </p:pic>
      <p:sp>
        <p:nvSpPr>
          <p:cNvPr id="7"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创建 DOM 节点、添加孩子节点和使用 `insertBefore` 方法的介绍如下：</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创建 DOM 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可以使用 `document.createElement(tagName)` 方法创建一个指定标签名的 DOM 元素节点。例如：`const div = document.createElement('div');`</a:t>
            </a:r>
            <a:endParaRPr lang="en-US" sz="1178" dirty="0"/>
          </a:p>
        </p:txBody>
      </p:sp>
      <p:sp>
        <p:nvSpPr>
          <p:cNvPr id="10" name="Text 3"/>
          <p:cNvSpPr/>
          <p:nvPr/>
        </p:nvSpPr>
        <p:spPr>
          <a:xfrm>
            <a:off x="923258" y="2308143"/>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8"/>
            <a:ext cx="3272537" cy="22624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添加孩子节点：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`parentNode.appendChild(childNode)` 方法将一个节点作为另一个节点的最后一个孩子节点添加到其父节点中。例如：`parent.appendChild(child);`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`parentNode.insertBefore(newNode, referenceNode)` 方法将一个新节点插入到参考节点之前，作为父节点的子节点。例如：`parent.insertBefore(newNode, referenceNode);`</a:t>
            </a:r>
            <a:endParaRPr lang="en-US" sz="1178" dirty="0"/>
          </a:p>
        </p:txBody>
      </p:sp>
      <p:sp>
        <p:nvSpPr>
          <p:cNvPr id="12" name="Text 5"/>
          <p:cNvSpPr/>
          <p:nvPr/>
        </p:nvSpPr>
        <p:spPr>
          <a:xfrm>
            <a:off x="4945371" y="3313671"/>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894136"/>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下面是一个示例，演示如何创建 DOM 节点、添加孩子节点和使用 `insertBefore` 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lang="en"&gt;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《meta charset="UTF-8"&gt;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《meta name="viewport" content="width=device-width, initial-scale=1.0"&gt;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《title&gt;DOM Manipulation《/title&gt;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id="parent"&gt;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《p&gt;This is the parent element.《/p&gt;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id="child1"&gt;Child 1《/div&gt;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id="child2"&gt;Child 2《/div&gt;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p:txBody>
      </p:sp>
      <p:sp>
        <p:nvSpPr>
          <p:cNvPr id="14" name="Text 7"/>
          <p:cNvSpPr/>
          <p:nvPr/>
        </p:nvSpPr>
        <p:spPr>
          <a:xfrm>
            <a:off x="923258" y="8213336"/>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894136"/>
            <a:ext cx="3272537" cy="527902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创建一个新的 div 元素节点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newDiv = document.createElement('div');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newDiv.textContent = 'New 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将新节点添加为 parent 元素的最后一个孩子节点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parent = document.getElementById('parent');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parent.appendChild(newDiv);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创建另一个新的 div 元素节点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anotherDiv = document.createElement('div');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anotherDiv.textContent = 'Another 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将新节点插入到 child1 元素之前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child1 = document.getElementById('child1');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parent.insertBefore(anotherDiv, child1);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9218862"/>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9799327"/>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在上述示例中，首先使用 `createElement` 方法创建了两个新的 `div` 元素节点，并分别设置了它们的文本内容。然后，通过 `appendChild` 方法将第一个新节点添加为 `parent` 元素的最后一个孩子节点。接下来，使用 `insertBefore` 方法将第二个新节点插入到 `child1` 元素之前，作为 `parent` 元素的子节点。</a:t>
            </a:r>
            <a:endParaRPr lang="en-US" sz="1178" dirty="0"/>
          </a:p>
        </p:txBody>
      </p:sp>
      <p:sp>
        <p:nvSpPr>
          <p:cNvPr id="18" name="Text 11"/>
          <p:cNvSpPr/>
          <p:nvPr/>
        </p:nvSpPr>
        <p:spPr>
          <a:xfrm>
            <a:off x="923258" y="1160470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8885212"/>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4753406" y="3985548"/>
            <a:ext cx="3656466" cy="4671135"/>
          </a:xfrm>
          <a:prstGeom prst="rect">
            <a:avLst/>
          </a:prstGeom>
        </p:spPr>
      </p:pic>
      <p:pic>
        <p:nvPicPr>
          <p:cNvPr id="4" name="Image 2" descr="preencoded.png">    </p:cNvPr>
          <p:cNvPicPr>
            <a:picLocks noChangeAspect="1"/>
          </p:cNvPicPr>
          <p:nvPr/>
        </p:nvPicPr>
        <p:blipFill>
          <a:blip r:embed="rId3"/>
          <a:stretch>
            <a:fillRect/>
          </a:stretch>
        </p:blipFill>
        <p:spPr>
          <a:xfrm>
            <a:off x="731295" y="3985548"/>
            <a:ext cx="3656466" cy="4671135"/>
          </a:xfrm>
          <a:prstGeom prst="rect">
            <a:avLst/>
          </a:prstGeom>
        </p:spPr>
      </p:pic>
      <p:pic>
        <p:nvPicPr>
          <p:cNvPr id="5" name="Image 3" descr="preencoded.png">    </p:cNvPr>
          <p:cNvPicPr>
            <a:picLocks noChangeAspect="1"/>
          </p:cNvPicPr>
          <p:nvPr/>
        </p:nvPicPr>
        <p:blipFill>
          <a:blip r:embed="rId4"/>
          <a:stretch>
            <a:fillRect/>
          </a:stretch>
        </p:blipFill>
        <p:spPr>
          <a:xfrm>
            <a:off x="4753406" y="845559"/>
            <a:ext cx="3656466" cy="2911460"/>
          </a:xfrm>
          <a:prstGeom prst="rect">
            <a:avLst/>
          </a:prstGeom>
        </p:spPr>
      </p:pic>
      <p:pic>
        <p:nvPicPr>
          <p:cNvPr id="6" name="Image 4" descr="preencoded.png">    </p:cNvPr>
          <p:cNvPicPr>
            <a:picLocks noChangeAspect="1"/>
          </p:cNvPicPr>
          <p:nvPr/>
        </p:nvPicPr>
        <p:blipFill>
          <a:blip r:embed="rId5"/>
          <a:stretch>
            <a:fillRect/>
          </a:stretch>
        </p:blipFill>
        <p:spPr>
          <a:xfrm>
            <a:off x="731295" y="845559"/>
            <a:ext cx="3656466" cy="2911460"/>
          </a:xfrm>
          <a:prstGeom prst="rect">
            <a:avLst/>
          </a:prstGeom>
        </p:spPr>
      </p:pic>
      <p:sp>
        <p:nvSpPr>
          <p:cNvPr id="7"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`cloneNode` 和 `removeChild` 是 DOM 操作中常用的两个方法，它们的功能如下：</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3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`cloneNode` 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`cloneNode` 方法用于创建当前节点的一个副本，包括其所有的属性和子节点。该方法接受一个布尔值参数，表示是否深度克隆子节点。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语法：`node.cloneNode(deep)`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参数 `deep` 是一个可选参数，默认为 `false`，表示只克隆当前节点，不包括子节点。如果设置为 `true`，则表示深度克隆，将会连同子节点一起克隆。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返回值是克隆后的节点副本。</a:t>
            </a:r>
            <a:endParaRPr lang="en-US" sz="1178" dirty="0"/>
          </a:p>
        </p:txBody>
      </p:sp>
      <p:sp>
        <p:nvSpPr>
          <p:cNvPr id="10" name="Text 3"/>
          <p:cNvSpPr/>
          <p:nvPr/>
        </p:nvSpPr>
        <p:spPr>
          <a:xfrm>
            <a:off x="923258" y="3565054"/>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30"/>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`removeChild` 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`removeChild` 方法用于从父节点中移除指定的子节点。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语法：`parent.removeChild(child)`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参数 `parent` 是要移除子节点的父节点，参数 `child` 是要移除的子节点。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调用该方法会将指定的子节点从父节点中移除，并返回被移除的子节点。</a:t>
            </a:r>
            <a:endParaRPr lang="en-US" sz="1178" dirty="0"/>
          </a:p>
        </p:txBody>
      </p:sp>
      <p:sp>
        <p:nvSpPr>
          <p:cNvPr id="12" name="Text 5"/>
          <p:cNvSpPr/>
          <p:nvPr/>
        </p:nvSpPr>
        <p:spPr>
          <a:xfrm>
            <a:off x="4945371" y="3062291"/>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145519"/>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下面是一个示例，演示如何使用 `cloneNode` 方法创建节点副本，以及如何使用 `removeChild` 方法移除子节点：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lang="en"&gt;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《meta charset="UTF-8"&gt;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《meta name="viewport" content="width=device-width, initial-scale=1.0"&gt;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《title&gt;DOM Manipulation《/title&gt;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id="parent"&gt;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《p&gt;This is the parent element.《/p&gt;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id="child"&gt;Child《/div&gt;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p:txBody>
      </p:sp>
      <p:sp>
        <p:nvSpPr>
          <p:cNvPr id="14" name="Text 7"/>
          <p:cNvSpPr/>
          <p:nvPr/>
        </p:nvSpPr>
        <p:spPr>
          <a:xfrm>
            <a:off x="923258" y="8464720"/>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145519"/>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parent = document.getElementById('parent');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child = document.getElementById('child');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cloneNode 方法创建子节点的副本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clonedChild = child.cloneNode(true);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clonedChild.textContent = 'Cloned 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将副本添加为 parent 的子节点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parent.appendChild(clonedChild);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removeChild 方法移除原始子节点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parent.removeChild(child);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8213338"/>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9045183"/>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在上述示例中，首先使用 `cloneNode` 方法创建了 `child` 元素的一个副本 `clonedChild`，并设置了副本的文本内容。然后，通过 `appendChild` 方法将副本节点添加为 `parent` 元素的子节点。接下来，使用 `removeChild` 方法将原始的 `child` 子节点从 `parent` 元素中移除。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需要注意的是，在使用 `cloneNode` 和 `removeChild` 方法时，需要确保要操作的节点是正确的，并且在正确的父节点下进行操作。</a:t>
            </a:r>
            <a:endParaRPr lang="en-US" sz="1178" dirty="0"/>
          </a:p>
        </p:txBody>
      </p:sp>
      <p:sp>
        <p:nvSpPr>
          <p:cNvPr id="18" name="Text 11"/>
          <p:cNvSpPr/>
          <p:nvPr/>
        </p:nvSpPr>
        <p:spPr>
          <a:xfrm>
            <a:off x="923258" y="113533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57"/>
            <a:ext cx="3656466" cy="4671136"/>
          </a:xfrm>
          <a:prstGeom prst="rect">
            <a:avLst/>
          </a:prstGeom>
        </p:spPr>
      </p:pic>
      <p:pic>
        <p:nvPicPr>
          <p:cNvPr id="3" name="Image 1" descr="preencoded.png">    </p:cNvPr>
          <p:cNvPicPr>
            <a:picLocks noChangeAspect="1"/>
          </p:cNvPicPr>
          <p:nvPr/>
        </p:nvPicPr>
        <p:blipFill>
          <a:blip r:embed="rId2"/>
          <a:stretch>
            <a:fillRect/>
          </a:stretch>
        </p:blipFill>
        <p:spPr>
          <a:xfrm>
            <a:off x="731295" y="845557"/>
            <a:ext cx="3656466" cy="4671136"/>
          </a:xfrm>
          <a:prstGeom prst="rect">
            <a:avLst/>
          </a:prstGeom>
        </p:spPr>
      </p:pic>
      <p:sp>
        <p:nvSpPr>
          <p:cNvPr id="4"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移动端常见的事件包括：</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28"/>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点击事件（`click`）：当用户轻触触摸屏幕时触发，类似于鼠标的点击事件。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element.addEventListener('click',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点击事件处理程序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3062291"/>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005528"/>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触摸事件（`touchstart`, `touchmove`, `touchend`）：用于处理触摸屏幕的各个阶段的事件。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element.addEventListener('touchstart',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触摸开始事件处理程序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element.addEventListener('touchmove',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触摸移动事件处理程序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element.addEventListener('touchend', function(event)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触摸结束事件处理程序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532473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44738"/>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11444738"/>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4753406" y="6796454"/>
            <a:ext cx="3656466" cy="4419755"/>
          </a:xfrm>
          <a:prstGeom prst="rect">
            <a:avLst/>
          </a:prstGeom>
        </p:spPr>
      </p:pic>
      <p:pic>
        <p:nvPicPr>
          <p:cNvPr id="5" name="Image 3" descr="preencoded.png">    </p:cNvPr>
          <p:cNvPicPr>
            <a:picLocks noChangeAspect="1"/>
          </p:cNvPicPr>
          <p:nvPr/>
        </p:nvPicPr>
        <p:blipFill>
          <a:blip r:embed="rId4"/>
          <a:stretch>
            <a:fillRect/>
          </a:stretch>
        </p:blipFill>
        <p:spPr>
          <a:xfrm>
            <a:off x="731295" y="6796454"/>
            <a:ext cx="3656466" cy="4419755"/>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5425280"/>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5425280"/>
          </a:xfrm>
          <a:prstGeom prst="rect">
            <a:avLst/>
          </a:prstGeom>
        </p:spPr>
      </p:pic>
      <p:sp>
        <p:nvSpPr>
          <p:cNvPr id="8"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要实现一个基本的拖拽元素效果，可以使用touchmove事件来捕获触摸移动的位置，并将元素随触摸位置的变化进行相应的移动。</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5"/>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以下是一个示例代码，实现了拖拽元素的效果：</a:t>
            </a:r>
            <a:endParaRPr lang="en-US" sz="1178" dirty="0"/>
          </a:p>
        </p:txBody>
      </p:sp>
      <p:sp>
        <p:nvSpPr>
          <p:cNvPr id="11" name="Text 3"/>
          <p:cNvSpPr/>
          <p:nvPr/>
        </p:nvSpPr>
        <p:spPr>
          <a:xfrm>
            <a:off x="923258" y="1599705"/>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5"/>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lang="en"&gt;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《meta charset="UTF-8"&gt;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《meta name="viewport" content="width=device-width, initial-scale=1.0"&gt;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#dragElement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100px;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100px;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position: absolute;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top: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left: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id="dragElement"&gt;《/div&gt;</a:t>
            </a:r>
            <a:endParaRPr lang="en-US" sz="1178" dirty="0"/>
          </a:p>
        </p:txBody>
      </p:sp>
      <p:sp>
        <p:nvSpPr>
          <p:cNvPr id="13" name="Text 5"/>
          <p:cNvSpPr/>
          <p:nvPr/>
        </p:nvSpPr>
        <p:spPr>
          <a:xfrm>
            <a:off x="4945371" y="6375964"/>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6956427"/>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dragElement = document.getElementById('dragElement');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startX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startY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offsetX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offsetY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dragElement.addEventListener('touchstart', function (event)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startX = event.touches[0].clientX;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startY = event.touches[0].clientY;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offsetX = parseInt(dragElement.style.left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offsetY = parseInt(dragElement.style.top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7"/>
          <p:cNvSpPr/>
          <p:nvPr/>
        </p:nvSpPr>
        <p:spPr>
          <a:xfrm>
            <a:off x="923258" y="11024244"/>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6956427"/>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dragElement.addEventListener('touchmove', function (event)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event.preventDefault();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touch = event.touches[0];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deltaX = touch.clientX - startX;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deltaY = touch.clientY - startY;</a:t>
            </a:r>
            <a:endParaRPr lang="en-US" sz="1178" dirty="0"/>
          </a:p>
        </p:txBody>
      </p:sp>
      <p:sp>
        <p:nvSpPr>
          <p:cNvPr id="17" name="Text 9"/>
          <p:cNvSpPr/>
          <p:nvPr/>
        </p:nvSpPr>
        <p:spPr>
          <a:xfrm>
            <a:off x="4945371" y="8510422"/>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1604707"/>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newLeft = offsetX + deltaX;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newTop = offsetY + deltaY;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dragElement.style.left = newLeft + 'px';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dragElement.style.top = newTop + 'px';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13912852"/>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1604707"/>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上述代码通过使用touchstart事件来记录初始触摸位置，然后在touchmove事件中计算触摸位置的变化，根据变化的值更新元素的left和top样式属性，实现了拖拽元素的效果。</a:t>
            </a:r>
            <a:endParaRPr lang="en-US" sz="1178" dirty="0"/>
          </a:p>
        </p:txBody>
      </p:sp>
      <p:sp>
        <p:nvSpPr>
          <p:cNvPr id="21" name="Text 13"/>
          <p:cNvSpPr/>
          <p:nvPr/>
        </p:nvSpPr>
        <p:spPr>
          <a:xfrm>
            <a:off x="4945371" y="1265594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3912850"/>
            <a:ext cx="3656466" cy="7939101"/>
          </a:xfrm>
          <a:prstGeom prst="rect">
            <a:avLst/>
          </a:prstGeom>
        </p:spPr>
      </p:pic>
      <p:pic>
        <p:nvPicPr>
          <p:cNvPr id="3" name="Image 1" descr="preencoded.png">    </p:cNvPr>
          <p:cNvPicPr>
            <a:picLocks noChangeAspect="1"/>
          </p:cNvPicPr>
          <p:nvPr/>
        </p:nvPicPr>
        <p:blipFill>
          <a:blip r:embed="rId2"/>
          <a:stretch>
            <a:fillRect/>
          </a:stretch>
        </p:blipFill>
        <p:spPr>
          <a:xfrm>
            <a:off x="731295" y="13912850"/>
            <a:ext cx="3656466" cy="7939101"/>
          </a:xfrm>
          <a:prstGeom prst="rect">
            <a:avLst/>
          </a:prstGeom>
        </p:spPr>
      </p:pic>
      <p:pic>
        <p:nvPicPr>
          <p:cNvPr id="4" name="Image 2" descr="preencoded.png">    </p:cNvPr>
          <p:cNvPicPr>
            <a:picLocks noChangeAspect="1"/>
          </p:cNvPicPr>
          <p:nvPr/>
        </p:nvPicPr>
        <p:blipFill>
          <a:blip r:embed="rId3"/>
          <a:stretch>
            <a:fillRect/>
          </a:stretch>
        </p:blipFill>
        <p:spPr>
          <a:xfrm>
            <a:off x="4753406" y="8259044"/>
            <a:ext cx="3656466" cy="5425280"/>
          </a:xfrm>
          <a:prstGeom prst="rect">
            <a:avLst/>
          </a:prstGeom>
        </p:spPr>
      </p:pic>
      <p:pic>
        <p:nvPicPr>
          <p:cNvPr id="5" name="Image 3" descr="preencoded.png">    </p:cNvPr>
          <p:cNvPicPr>
            <a:picLocks noChangeAspect="1"/>
          </p:cNvPicPr>
          <p:nvPr/>
        </p:nvPicPr>
        <p:blipFill>
          <a:blip r:embed="rId4"/>
          <a:stretch>
            <a:fillRect/>
          </a:stretch>
        </p:blipFill>
        <p:spPr>
          <a:xfrm>
            <a:off x="731295" y="8259044"/>
            <a:ext cx="3656466" cy="5425280"/>
          </a:xfrm>
          <a:prstGeom prst="rect">
            <a:avLst/>
          </a:prstGeom>
        </p:spPr>
      </p:pic>
      <p:pic>
        <p:nvPicPr>
          <p:cNvPr id="6" name="Image 4" descr="preencoded.png">    </p:cNvPr>
          <p:cNvPicPr>
            <a:picLocks noChangeAspect="1"/>
          </p:cNvPicPr>
          <p:nvPr/>
        </p:nvPicPr>
        <p:blipFill>
          <a:blip r:embed="rId5"/>
          <a:stretch>
            <a:fillRect/>
          </a:stretch>
        </p:blipFill>
        <p:spPr>
          <a:xfrm>
            <a:off x="4753406" y="845557"/>
            <a:ext cx="3656466" cy="7184957"/>
          </a:xfrm>
          <a:prstGeom prst="rect">
            <a:avLst/>
          </a:prstGeom>
        </p:spPr>
      </p:pic>
      <p:pic>
        <p:nvPicPr>
          <p:cNvPr id="7" name="Image 5" descr="preencoded.png">    </p:cNvPr>
          <p:cNvPicPr>
            <a:picLocks noChangeAspect="1"/>
          </p:cNvPicPr>
          <p:nvPr/>
        </p:nvPicPr>
        <p:blipFill>
          <a:blip r:embed="rId6"/>
          <a:stretch>
            <a:fillRect/>
          </a:stretch>
        </p:blipFill>
        <p:spPr>
          <a:xfrm>
            <a:off x="731295" y="845557"/>
            <a:ext cx="3656466" cy="7184957"/>
          </a:xfrm>
          <a:prstGeom prst="rect">
            <a:avLst/>
          </a:prstGeom>
        </p:spPr>
      </p:pic>
      <p:sp>
        <p:nvSpPr>
          <p:cNvPr id="8"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学生成绩录入案例</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30"/>
            <a:ext cx="3272537" cy="678731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《form id="scoreForm"&gt;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《label for="name"&gt;姓名:《/label&gt;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type="text" id="name" required&gt;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《label for="studentID"&gt;学号:《/label&gt;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type="text" id="studentID" required&gt;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《label for="class"&gt;班级:《/label&gt;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id="class"&gt;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《option value="1"&gt;1班《/option&gt;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《option value="2"&gt;2班《/option&gt;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《option value="3"&gt;3班《/option&gt;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《option value="4"&gt;4班《/option&gt;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《option value="5"&gt;5班《/option&gt;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《label for="english"&gt;英语成绩:《/label&gt;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type="number" id="english" required&gt;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《label for="math"&gt;数学成绩:《/label&gt;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type="number" id="math" required&gt;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《label for="chinese"&gt;语文成绩:《/label&gt;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type="number" id="chinese" required&gt;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《label for="computer"&gt;计算机成绩:《/label&gt;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type="number" id="computer" required&gt;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type="submit"&gt;录入《/button&gt;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《/form&gt;</a:t>
            </a:r>
            <a:endParaRPr lang="en-US" sz="1178" dirty="0"/>
          </a:p>
        </p:txBody>
      </p:sp>
      <p:sp>
        <p:nvSpPr>
          <p:cNvPr id="11" name="Text 3"/>
          <p:cNvSpPr/>
          <p:nvPr/>
        </p:nvSpPr>
        <p:spPr>
          <a:xfrm>
            <a:off x="923258" y="7838550"/>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30"/>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 id="scoreTable"&gt;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《th&gt;姓名《/th&gt;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《th&gt;学号《/th&gt;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《th&gt;班级《/th&gt;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《th&gt;英语成绩《/th&gt;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《th&gt;数学成绩《/th&gt;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《th&gt;语文成绩《/th&gt;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《th&gt;计算机成绩《/th&gt;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《th&gt;操作《/th&gt;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《tbody&gt;《/tbody&gt;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《/table&gt;</a:t>
            </a:r>
            <a:endParaRPr lang="en-US" sz="1178" dirty="0"/>
          </a:p>
        </p:txBody>
      </p:sp>
      <p:sp>
        <p:nvSpPr>
          <p:cNvPr id="13" name="Text 5"/>
          <p:cNvSpPr/>
          <p:nvPr/>
        </p:nvSpPr>
        <p:spPr>
          <a:xfrm>
            <a:off x="4945371" y="4821963"/>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8419013"/>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scoreTable = document.getElementById('scoreTable');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scoreForm = document.getElementById('scoreForm');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tbody = scoreTable.querySelector('tbody');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students = [];</a:t>
            </a:r>
            <a:endParaRPr lang="en-US" sz="1178" dirty="0"/>
          </a:p>
        </p:txBody>
      </p:sp>
      <p:sp>
        <p:nvSpPr>
          <p:cNvPr id="15" name="Text 7"/>
          <p:cNvSpPr/>
          <p:nvPr/>
        </p:nvSpPr>
        <p:spPr>
          <a:xfrm>
            <a:off x="923258" y="10475773"/>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8419013"/>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渲染学生成绩表格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renderTable()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tbody.innerHTML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students.forEach((student, index)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row = document.createElement('tr');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row.innerHTML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《td&gt;${student.name}《/td&gt;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《td&gt;${student.studentID}《/td&gt;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《td&gt;${student.class}《/td&gt;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《td&gt;${student.english}《/td&gt;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《td&gt;${student.math}《/td&gt;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《td&gt;${student.chinese}《/td&gt;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《td&gt;${student.computer}《/td&gt;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《td&gt;《button class="delete-btn" data-index="${index}"&gt;删除《/button&gt;《/td&gt;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tbody.appendChild(row);</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7" name="Text 9"/>
          <p:cNvSpPr/>
          <p:nvPr/>
        </p:nvSpPr>
        <p:spPr>
          <a:xfrm>
            <a:off x="4945371" y="13492360"/>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4072823"/>
            <a:ext cx="3272537" cy="75414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处理录入表单提交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handleFormSubmit(event)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event.preventDefault();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name = document.getElementById('name').value;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studentID = document.getElementById('studentID').value;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className = document.getElementById('class').value;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english = document.getElementById('english').value;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math = document.getElementById('math').value;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chinese = document.getElementById('chinese').value;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computer = document.getElementById('computer').value;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student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studentID,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class: className,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english,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chinese,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students.push(student);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renderTable();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scoreForm.reset();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9" name="Text 11"/>
          <p:cNvSpPr/>
          <p:nvPr/>
        </p:nvSpPr>
        <p:spPr>
          <a:xfrm>
            <a:off x="923258" y="21659988"/>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4072823"/>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处理删除学生信息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handleDelete(event)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(event.target.classList.contains('delete-btn'))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index = parseInt(event.target.dataset.index);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(confirm('确定要删除该学生信息吗？'))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students.splice(index,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renderTable();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scoreForm.addEventListener('submit', handleFormSubmit);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scoreTable.addEventListener('click', handleDelete);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《/html&gt;</a:t>
            </a:r>
            <a:endParaRPr lang="en-US" sz="1178" dirty="0"/>
          </a:p>
        </p:txBody>
      </p:sp>
      <p:sp>
        <p:nvSpPr>
          <p:cNvPr id="21" name="Text 13"/>
          <p:cNvSpPr/>
          <p:nvPr/>
        </p:nvSpPr>
        <p:spPr>
          <a:xfrm>
            <a:off x="4945371" y="1914617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474015"/>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474015"/>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474015"/>
            <a:ext cx="639881" cy="639883"/>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异步任务可以分为以下三种类型：</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205307"/>
            <a:ext cx="2184739"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普通异步任务：</a:t>
            </a:r>
            <a:endParaRPr lang="en-US" sz="1178" dirty="0"/>
          </a:p>
        </p:txBody>
      </p:sp>
      <p:sp>
        <p:nvSpPr>
          <p:cNvPr id="8" name="Text 3"/>
          <p:cNvSpPr/>
          <p:nvPr/>
        </p:nvSpPr>
        <p:spPr>
          <a:xfrm>
            <a:off x="644452" y="2548103"/>
            <a:ext cx="2184739"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这是指通过回调函数或者Promise对象进行处理的一般性异步任务。例如，通过事件监听、Ajax请求或者文件读写等操作，当操作完成时会触发相应的回调函数或者返回Promise对象的resolve。</a:t>
            </a:r>
            <a:endParaRPr lang="en-US" sz="997" dirty="0"/>
          </a:p>
        </p:txBody>
      </p:sp>
      <p:sp>
        <p:nvSpPr>
          <p:cNvPr id="9" name="Text 4"/>
          <p:cNvSpPr/>
          <p:nvPr/>
        </p:nvSpPr>
        <p:spPr>
          <a:xfrm>
            <a:off x="3478213" y="2205307"/>
            <a:ext cx="2184737"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资源加载异步任务：</a:t>
            </a:r>
            <a:endParaRPr lang="en-US" sz="1178" dirty="0"/>
          </a:p>
        </p:txBody>
      </p:sp>
      <p:sp>
        <p:nvSpPr>
          <p:cNvPr id="10" name="Text 5"/>
          <p:cNvSpPr/>
          <p:nvPr/>
        </p:nvSpPr>
        <p:spPr>
          <a:xfrm>
            <a:off x="3478213" y="2548103"/>
            <a:ext cx="2184737"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这是指浏览器加载外部资源（如图片、样式表、脚本等）所涉及的异步任务。当浏览器请求这些资源时，它们会以异步方式加载，不会阻塞后续的代码执行。</a:t>
            </a:r>
            <a:endParaRPr lang="en-US" sz="997" dirty="0"/>
          </a:p>
        </p:txBody>
      </p:sp>
      <p:sp>
        <p:nvSpPr>
          <p:cNvPr id="11" name="Text 6"/>
          <p:cNvSpPr/>
          <p:nvPr/>
        </p:nvSpPr>
        <p:spPr>
          <a:xfrm>
            <a:off x="6311973" y="2205307"/>
            <a:ext cx="2184739" cy="25138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定时器异步任务：</a:t>
            </a:r>
            <a:endParaRPr lang="en-US" sz="1178" dirty="0"/>
          </a:p>
        </p:txBody>
      </p:sp>
      <p:sp>
        <p:nvSpPr>
          <p:cNvPr id="12" name="Text 7"/>
          <p:cNvSpPr/>
          <p:nvPr/>
        </p:nvSpPr>
        <p:spPr>
          <a:xfrm>
            <a:off x="6311973" y="2548103"/>
            <a:ext cx="2184739" cy="1234058"/>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这是指使用定时器函数（如setTimeout、setInterval）创建的异步任务。定时器函数会在指定的时间间隔之后执行回调函数，允许程序在指定时间后执行一些操作，而不需要立即阻塞代码的执行。</a:t>
            </a:r>
            <a:endParaRPr lang="en-US" sz="99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2023-08-09T06:56:12Z</dcterms:created>
  <dcterms:modified xsi:type="dcterms:W3CDTF">2023-08-09T06:56:12Z</dcterms:modified>
</cp:coreProperties>
</file>