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image" Target="../media/image-10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png"/><Relationship Id="rId6" Type="http://schemas.openxmlformats.org/officeDocument/2006/relationships/image" Target="../media/image-11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image" Target="../media/image-14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image" Target="../media/image-1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7047838"/>
            <a:ext cx="3656466" cy="316284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142646"/>
            <a:ext cx="3656466" cy="567666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142646"/>
            <a:ext cx="3656466" cy="5676664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29"/>
            <a:ext cx="8409873" cy="594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`history` 对象是 JavaScript 中用于管理浏览器会话历史记录的内置对象，它提供了许多属性和方法，常用的有以下几个：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302616"/>
            <a:ext cx="3272537" cy="47762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`history.length`：返回当前会话历史记录中的页面数量。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`history.back()`：导航到上一个页面，等同于用户点击浏览器的返回按钮。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`history.forward()`：导航到下一个页面，等同于用户点击浏览器的前进按钮。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`history.go(n)`：导航到相对于当前页面的某个页面，其中 `n` 表示相对于当前页面的偏移量，可以是正数或负数。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`history.pushState(state, title, url)`：向会话历史记录添加一个新的状态，并且不会引起页面的刷新，其中 `state` 是一个 JavaScript 对象，`title` 是一个标题（目前大多数浏览器忽略该参数），`url` 是新状态的 URL。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`history.replaceState(state, title, url)`：替换当前会话历史记录中的当前状态，不会引起页面的刷新，与 `pushState()` 类似。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`history.state`：返回当前活动状态对象，即最新添加到会话历史记录的状态。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612458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302616"/>
            <a:ext cx="3272537" cy="52790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通过使用 `history` 对象的属性和方法，可以在不刷新页面的情况下，对浏览器的历史记录进行操作和管理。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例如，可以使用以下方式来获取会话历史记录中页面的数量：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console.log(history.length);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或者使用以下方式来导航到上一个页面：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history.back();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通过使用 `pushState()` 和 `replaceState()` 方法，可以添加或替换会话历史记录中的状态，并更新 URL。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history.pushState({ page: 1 }, "Page 1", "page1.html");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history.replaceState({ page: 2 }, "Page 2", "page2.html");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662734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7207808"/>
            <a:ext cx="3272537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需要注意的是，对于 `pushState()` 和 `replaceState()` 方法，更新状态后页面不会自动刷新，因此需要配合其他操作来实现相应的变化。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通过使用 `state` 属性，可以获取当前活动状态对象：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console.log(history.state);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通过 `history` 对象提供的属性和方法，可以实现对浏览器历史记录的控制和管理，以便实现前进、后退、导航等功能。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1001871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6997558"/>
            <a:ext cx="3656466" cy="165455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6997558"/>
            <a:ext cx="3656466" cy="165455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5114481"/>
            <a:ext cx="3656466" cy="165455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5114481"/>
            <a:ext cx="3656466" cy="165455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2980019"/>
            <a:ext cx="3656466" cy="1905931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2980019"/>
            <a:ext cx="3656466" cy="1905931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406" y="845557"/>
            <a:ext cx="3656466" cy="1905935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295" y="845557"/>
            <a:ext cx="3656466" cy="1905935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365646" y="228527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元字符</a:t>
            </a:r>
            <a:endParaRPr lang="en-US" sz="1631" dirty="0"/>
          </a:p>
        </p:txBody>
      </p:sp>
      <p:sp>
        <p:nvSpPr>
          <p:cNvPr id="11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2"/>
          <p:cNvSpPr/>
          <p:nvPr/>
        </p:nvSpPr>
        <p:spPr>
          <a:xfrm>
            <a:off x="923258" y="1005526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当使用`.`元字符时：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`/a.b/` 匹配字符串 `"a1b"`，其中`.`匹配任意单个字符，所以它可以匹配 `1`。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`/a.b/` 不匹配字符串 `"ab"`，因为`.`需要匹配一个字符，但在该位置上没有字符。</a:t>
            </a:r>
            <a:endParaRPr lang="en-US" sz="1178" dirty="0"/>
          </a:p>
        </p:txBody>
      </p:sp>
      <p:sp>
        <p:nvSpPr>
          <p:cNvPr id="13" name="Text 3"/>
          <p:cNvSpPr/>
          <p:nvPr/>
        </p:nvSpPr>
        <p:spPr>
          <a:xfrm>
            <a:off x="923258" y="230814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4"/>
          <p:cNvSpPr/>
          <p:nvPr/>
        </p:nvSpPr>
        <p:spPr>
          <a:xfrm>
            <a:off x="4945371" y="1005526"/>
            <a:ext cx="3272537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当使用`\d`元字符时：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`/a\dc/` 匹配字符串 `"a1c"`，其中`\d`匹配任意数字字符，所以它可以匹配 `1`。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`/a\dc/` 不匹配字符串 `"abc"`，因为`\d`需要匹配一个数字字符，但在该位置上没有数字字符。</a:t>
            </a:r>
            <a:endParaRPr lang="en-US" sz="1178" dirty="0"/>
          </a:p>
        </p:txBody>
      </p:sp>
      <p:sp>
        <p:nvSpPr>
          <p:cNvPr id="15" name="Text 5"/>
          <p:cNvSpPr/>
          <p:nvPr/>
        </p:nvSpPr>
        <p:spPr>
          <a:xfrm>
            <a:off x="4945371" y="255952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6"/>
          <p:cNvSpPr/>
          <p:nvPr/>
        </p:nvSpPr>
        <p:spPr>
          <a:xfrm>
            <a:off x="923258" y="3139988"/>
            <a:ext cx="3272537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当使用`\w`元字符时：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`/a\wc/` 匹配字符串 `"a_c"`，其中`\w`匹配任意字母、数字或下划线字符，所以它可以匹配 `_`。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`/a\wc/` 不匹配字符串 `"a-c"`，因为`\w`不能匹配 `-` 字符。</a:t>
            </a:r>
            <a:endParaRPr lang="en-US" sz="1178" dirty="0"/>
          </a:p>
        </p:txBody>
      </p:sp>
      <p:sp>
        <p:nvSpPr>
          <p:cNvPr id="17" name="Text 7"/>
          <p:cNvSpPr/>
          <p:nvPr/>
        </p:nvSpPr>
        <p:spPr>
          <a:xfrm>
            <a:off x="923258" y="469398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8"/>
          <p:cNvSpPr/>
          <p:nvPr/>
        </p:nvSpPr>
        <p:spPr>
          <a:xfrm>
            <a:off x="4945371" y="3139988"/>
            <a:ext cx="3272537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当使用`\s`元字符时：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`/a\sb/` 匹配字符串 `"a b"`，其中`\s`匹配任意空白字符，所以它可以匹配空格字符。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`/a\sb/` 不匹配字符串 `"acb"`，因为`\s`需要匹配一个空白字符，但在该位置上没有空白字符。</a:t>
            </a:r>
            <a:endParaRPr lang="en-US" sz="1178" dirty="0"/>
          </a:p>
        </p:txBody>
      </p:sp>
      <p:sp>
        <p:nvSpPr>
          <p:cNvPr id="19" name="Text 9"/>
          <p:cNvSpPr/>
          <p:nvPr/>
        </p:nvSpPr>
        <p:spPr>
          <a:xfrm>
            <a:off x="4945371" y="469398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10"/>
          <p:cNvSpPr/>
          <p:nvPr/>
        </p:nvSpPr>
        <p:spPr>
          <a:xfrm>
            <a:off x="923258" y="5274450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当使用`[...]`字符组时：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`/[abc]/` 匹配字符串 `"b"`，因为`[abc]`匹配方括号内的任意字符。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`/[abc]/` 不匹配字符串 `"d"`，因为`[abc]`只匹配方括号内的字符。</a:t>
            </a:r>
            <a:endParaRPr lang="en-US" sz="1178" dirty="0"/>
          </a:p>
        </p:txBody>
      </p:sp>
      <p:sp>
        <p:nvSpPr>
          <p:cNvPr id="21" name="Text 11"/>
          <p:cNvSpPr/>
          <p:nvPr/>
        </p:nvSpPr>
        <p:spPr>
          <a:xfrm>
            <a:off x="923258" y="657706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2" name="Text 12"/>
          <p:cNvSpPr/>
          <p:nvPr/>
        </p:nvSpPr>
        <p:spPr>
          <a:xfrm>
            <a:off x="4945371" y="5274450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当使用`[^...]`否定字符组时：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`/[^abc]/` 匹配字符串 `"d"`，因为`[^abc]`匹配除方括号内的字符之外的任意字符。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`/[^abc]/` 不匹配字符串 `"b"`，因为`[^abc]`不匹配方括号内的字符。</a:t>
            </a:r>
            <a:endParaRPr lang="en-US" sz="1178" dirty="0"/>
          </a:p>
        </p:txBody>
      </p:sp>
      <p:sp>
        <p:nvSpPr>
          <p:cNvPr id="23" name="Text 13"/>
          <p:cNvSpPr/>
          <p:nvPr/>
        </p:nvSpPr>
        <p:spPr>
          <a:xfrm>
            <a:off x="4945371" y="657706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4" name="Text 14"/>
          <p:cNvSpPr/>
          <p:nvPr/>
        </p:nvSpPr>
        <p:spPr>
          <a:xfrm>
            <a:off x="923258" y="7157536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当使用`^`锚点时：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`/^abc/` 匹配字符串 `"abcdef"`，因为`^`匹配字符串的开头。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`/^abc/` 不匹配字符串 `"defabc"`，因为`^`只匹配字符串的开头。</a:t>
            </a:r>
            <a:endParaRPr lang="en-US" sz="1178" dirty="0"/>
          </a:p>
        </p:txBody>
      </p:sp>
      <p:sp>
        <p:nvSpPr>
          <p:cNvPr id="25" name="Text 15"/>
          <p:cNvSpPr/>
          <p:nvPr/>
        </p:nvSpPr>
        <p:spPr>
          <a:xfrm>
            <a:off x="923258" y="846015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6" name="Text 16"/>
          <p:cNvSpPr/>
          <p:nvPr/>
        </p:nvSpPr>
        <p:spPr>
          <a:xfrm>
            <a:off x="4945371" y="7157536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当使用`$`锚点时：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`/abc$/` 匹配字符串 `"xyzabc"`，因为`$`匹配字符串的结尾。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`/abc$/` 不匹配字符串 `"abcxyz"`，因为`$`只匹配字符串的结尾。</a:t>
            </a:r>
            <a:endParaRPr lang="en-US" sz="1178" dirty="0"/>
          </a:p>
        </p:txBody>
      </p:sp>
      <p:sp>
        <p:nvSpPr>
          <p:cNvPr id="27" name="Text 17"/>
          <p:cNvSpPr/>
          <p:nvPr/>
        </p:nvSpPr>
        <p:spPr>
          <a:xfrm>
            <a:off x="4945371" y="846015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5868627"/>
            <a:ext cx="3656466" cy="291146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5868627"/>
            <a:ext cx="3656466" cy="291146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3231404"/>
            <a:ext cx="3656466" cy="2408694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3231404"/>
            <a:ext cx="3656466" cy="2408694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845557"/>
            <a:ext cx="3656466" cy="215731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845557"/>
            <a:ext cx="3656466" cy="215731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量词</a:t>
            </a:r>
            <a:endParaRPr lang="en-US" sz="1631" dirty="0"/>
          </a:p>
        </p:txBody>
      </p:sp>
      <p:sp>
        <p:nvSpPr>
          <p:cNvPr id="9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2"/>
          <p:cNvSpPr/>
          <p:nvPr/>
        </p:nvSpPr>
        <p:spPr>
          <a:xfrm>
            <a:off x="923258" y="1005530"/>
            <a:ext cx="3272537" cy="1759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当使用`*`量词时：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`/ab*c/` 匹配字符串 `"ac"`，其中`*`表示前面的元素`b`可以出现零次或多次。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`/ab*c/` 匹配字符串 `"abc"`，其中`*`表示前面的元素`b`可以出现零次或多次。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`/ab*c/` 匹配字符串 `"abbbbbc"`，其中`*`表示前面的元素`b`可以出现零次或多次。</a:t>
            </a:r>
            <a:endParaRPr lang="en-US" sz="1178" dirty="0"/>
          </a:p>
        </p:txBody>
      </p:sp>
      <p:sp>
        <p:nvSpPr>
          <p:cNvPr id="11" name="Text 3"/>
          <p:cNvSpPr/>
          <p:nvPr/>
        </p:nvSpPr>
        <p:spPr>
          <a:xfrm>
            <a:off x="923258" y="281091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4"/>
          <p:cNvSpPr/>
          <p:nvPr/>
        </p:nvSpPr>
        <p:spPr>
          <a:xfrm>
            <a:off x="4945371" y="1005530"/>
            <a:ext cx="3272537" cy="1759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当使用`+`量词时：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`/ab+c/` 不匹配字符串 `"ac"`，因为`+`表示前面的元素`b`必须出现至少一次。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`/ab+c/` 匹配字符串 `"abc"`，其中`+`表示前面的元素`b`必须出现至少一次。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`/ab+c/` 匹配字符串 `"abbbbbc"`，其中`+`表示前面的元素`b`必须出现至少一次。</a:t>
            </a:r>
            <a:endParaRPr lang="en-US" sz="1178" dirty="0"/>
          </a:p>
        </p:txBody>
      </p:sp>
      <p:sp>
        <p:nvSpPr>
          <p:cNvPr id="13" name="Text 5"/>
          <p:cNvSpPr/>
          <p:nvPr/>
        </p:nvSpPr>
        <p:spPr>
          <a:xfrm>
            <a:off x="4945371" y="281091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6"/>
          <p:cNvSpPr/>
          <p:nvPr/>
        </p:nvSpPr>
        <p:spPr>
          <a:xfrm>
            <a:off x="923258" y="3391373"/>
            <a:ext cx="3272537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当使用`?`量词时：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`/ab?c/` 匹配字符串 `"ac"`，其中`?`表示前面的元素`b`可以出现零次或一次。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`/ab?c/` 匹配字符串 `"abc"`，其中`?`表示前面的元素`b`可以出现零次或一次。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`/ab?c/` 不匹配字符串 `"abbbbbc"`，因为`?`表示前面的元素`b`可以出现零次或一次。</a:t>
            </a:r>
            <a:endParaRPr lang="en-US" sz="1178" dirty="0"/>
          </a:p>
        </p:txBody>
      </p:sp>
      <p:sp>
        <p:nvSpPr>
          <p:cNvPr id="15" name="Text 7"/>
          <p:cNvSpPr/>
          <p:nvPr/>
        </p:nvSpPr>
        <p:spPr>
          <a:xfrm>
            <a:off x="923258" y="519675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8"/>
          <p:cNvSpPr/>
          <p:nvPr/>
        </p:nvSpPr>
        <p:spPr>
          <a:xfrm>
            <a:off x="4945371" y="3391373"/>
            <a:ext cx="327253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当使用`{n}`量词时：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`/ab{2}c/` 不匹配字符串 `"ac"`，因为`{2}`表示前面的元素`b`必须出现恰好两次。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`/ab{2}c/` 匹配字符串 `"abbc"`，其中`{2}`表示前面的元素`b`必须出现恰好两次。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`/ab{2}c/` 不匹配字符串 `"abbbbc"`，因为`{2}`表示前面的元素`b`必须出现恰好两次。</a:t>
            </a:r>
            <a:endParaRPr lang="en-US" sz="1178" dirty="0"/>
          </a:p>
        </p:txBody>
      </p:sp>
      <p:sp>
        <p:nvSpPr>
          <p:cNvPr id="17" name="Text 9"/>
          <p:cNvSpPr/>
          <p:nvPr/>
        </p:nvSpPr>
        <p:spPr>
          <a:xfrm>
            <a:off x="4945371" y="544813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10"/>
          <p:cNvSpPr/>
          <p:nvPr/>
        </p:nvSpPr>
        <p:spPr>
          <a:xfrm>
            <a:off x="923258" y="6028600"/>
            <a:ext cx="3272537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当使用`{n,}`量词时：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`/ab{2,}c/` 不匹配字符串 `"ac"`，因为`{2,}`表示前面的元素`b`必须出现至少两次。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`/ab{2,}c/` 匹配字符串 `"abbc"`，其中`{2,}`表示前面的元素`b`必须出现至少两次。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`/ab{2,}c/` 匹配字符串 `"abbbbc"`，其中`{2,}`表示前面的元素`b`必须出</a:t>
            </a:r>
            <a:endParaRPr lang="en-US" sz="1178" dirty="0"/>
          </a:p>
        </p:txBody>
      </p:sp>
      <p:sp>
        <p:nvSpPr>
          <p:cNvPr id="19" name="Text 11"/>
          <p:cNvSpPr/>
          <p:nvPr/>
        </p:nvSpPr>
        <p:spPr>
          <a:xfrm>
            <a:off x="923258" y="783398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12"/>
          <p:cNvSpPr/>
          <p:nvPr/>
        </p:nvSpPr>
        <p:spPr>
          <a:xfrm>
            <a:off x="4945371" y="6028600"/>
            <a:ext cx="3272537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现至少两次。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当使用`{n,m}`量词时：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`/ab{2,4}c/` 不匹配字符串 `"abc"`，因为`{2,4}`表示前面的元素`b`必须出现两次到四次。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`/ab{2,4}c/` 匹配字符串 `"abbc"`，其中`{2,4}`表示前面的元素`b`必须出现两次到四次。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正则表达式 `/ab{2,4}c/` 匹配字符串 `"abbbbc"`，其中`{2,4}`表示前面的元素`b`必须出现两次到四次。</a:t>
            </a:r>
            <a:endParaRPr lang="en-US" sz="1178" dirty="0"/>
          </a:p>
        </p:txBody>
      </p:sp>
      <p:sp>
        <p:nvSpPr>
          <p:cNvPr id="21" name="Text 13"/>
          <p:cNvSpPr/>
          <p:nvPr/>
        </p:nvSpPr>
        <p:spPr>
          <a:xfrm>
            <a:off x="4945371" y="858812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1165" cy="514190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646" y="228527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当在正则表达式中使用特定的符号和字符时，可以使用修饰符和预定义类来修改匹配的行为。下面是对这些内容的介绍：</a:t>
            </a:r>
            <a:endParaRPr lang="en-US" sz="1631" dirty="0"/>
          </a:p>
        </p:txBody>
      </p:sp>
      <p:sp>
        <p:nvSpPr>
          <p:cNvPr id="4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365646" y="1142646"/>
            <a:ext cx="8409873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\D：匹配任何非数字字符。相当于字符类 [^0-9]。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\w：匹配任何字母数字字符，包括下划线。相当于字符类 [a-zA-Z0-9_]。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\W：匹配任何非字母数字字符，不包括下划线。相当于字符类 [^a-zA-Z0-9_]。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\s：匹配任何空白字符，包括空格、制表符、换行符等。相当于字符类 [ \t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\r\f\v]。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5. \S：匹配任何非空白字符。相当于字符类 [^ \t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\r\f\v]。</a:t>
            </a:r>
            <a:endParaRPr lang="en-US" sz="1178" dirty="0"/>
          </a:p>
        </p:txBody>
      </p:sp>
      <p:sp>
        <p:nvSpPr>
          <p:cNvPr id="6" name="Text 3"/>
          <p:cNvSpPr/>
          <p:nvPr/>
        </p:nvSpPr>
        <p:spPr>
          <a:xfrm>
            <a:off x="365646" y="2902318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365646" y="3130844"/>
            <a:ext cx="8409873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修饰符：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i：表示不区分大小写匹配。例如，/abc/i 可以匹配 "abc"、"Abc"、"ABC" 等。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g：表示全局匹配，即找到所有匹配项而不是停止在第一个匹配项。</a:t>
            </a:r>
            <a:endParaRPr lang="en-US" sz="1178" dirty="0"/>
          </a:p>
        </p:txBody>
      </p:sp>
      <p:sp>
        <p:nvSpPr>
          <p:cNvPr id="8" name="Text 5"/>
          <p:cNvSpPr/>
          <p:nvPr/>
        </p:nvSpPr>
        <p:spPr>
          <a:xfrm>
            <a:off x="365646" y="3884994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426" y="1531145"/>
            <a:ext cx="2439763" cy="457058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64" y="1531145"/>
            <a:ext cx="2439763" cy="281091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5" y="1531145"/>
            <a:ext cx="2439763" cy="281091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8409873" cy="891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JavaScript 中，可以使用字符串的 `replace()` 方法结合正则表达式来实现替换功能。`replace()` 方法接受两个参数：要查找的模式（可以是字符串或正则表达式）和要替换的内容（可以是字符串或函数）。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116550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608317" y="1553999"/>
            <a:ext cx="2348350" cy="2765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如果要使用正则表达式进行替换，需要将正则表达式作为第一个参数传递给 `replace()` 方法。下面是一个简单的例子：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str = 'Hello, World!';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newStr = str.replace(/World/, 'Universe');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console.log(newStr); // Output: Hello, Universe!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516905" y="4387759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3442078" y="1553999"/>
            <a:ext cx="2348350" cy="2765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在上面的例子中，我们使用正则表达式 `/World/` 来匹配字符串中的 "World"，然后将其替换为 "Universe"。`replace()` 方法返回一个新的字符串，其中匹配到的内容已被替换。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除了字符串作为替换内容之外，还可以使用函数作为替换内容。函数将被调用来处理每个匹配到的字符串，并返回替换后的内容。下面是一个使用函数进行替换的例子：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3350664" y="4387759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6275840" y="1553999"/>
            <a:ext cx="2348350" cy="45248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str = 'Hello, World!';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newStr = str.replace(/World/, function(match)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return match.toUpperCase();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console.log(newStr); // Output: Hello, WORLD!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在上面的例子中，我们使用正则表达式 `/World/` 来匹配字符串中的 "World"，然后通过传递一个函数作为替换内容，在函数中将匹配到的字符串转换为大写。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通过在 `replace()` 方法中使用正则表达式，可以灵活地进行字符串的替换操作，满足不同的需求。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6184426" y="6147431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4108946"/>
            <a:ext cx="3656466" cy="165455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2477254"/>
            <a:ext cx="3656466" cy="140316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2477254"/>
            <a:ext cx="3656466" cy="1403168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845553"/>
            <a:ext cx="3656466" cy="1403168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845553"/>
            <a:ext cx="3656466" cy="1403168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经典正则表达式</a:t>
            </a:r>
            <a:endParaRPr lang="en-US" sz="1631" dirty="0"/>
          </a:p>
        </p:txBody>
      </p:sp>
      <p:sp>
        <p:nvSpPr>
          <p:cNvPr id="8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2"/>
          <p:cNvSpPr/>
          <p:nvPr/>
        </p:nvSpPr>
        <p:spPr>
          <a:xfrm>
            <a:off x="923258" y="1005522"/>
            <a:ext cx="3272537" cy="10055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用户名验证的正则表达式：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要求：只能包含数字、字母、下划线和小数点，长度为3到15位。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表达式：/^[A-Za-z0-9_.]{3,15}$/</a:t>
            </a:r>
            <a:endParaRPr lang="en-US" sz="1178" dirty="0"/>
          </a:p>
        </p:txBody>
      </p:sp>
      <p:sp>
        <p:nvSpPr>
          <p:cNvPr id="10" name="Text 3"/>
          <p:cNvSpPr/>
          <p:nvPr/>
        </p:nvSpPr>
        <p:spPr>
          <a:xfrm>
            <a:off x="923258" y="205676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4"/>
          <p:cNvSpPr/>
          <p:nvPr/>
        </p:nvSpPr>
        <p:spPr>
          <a:xfrm>
            <a:off x="4945371" y="1005522"/>
            <a:ext cx="3272537" cy="10055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QQ账号合法性验证的正则表达式：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要求：全部都是数字，第一个字符不能是0，总位数大于等于5。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表达式：/^[1-9]\d{4,}$/</a:t>
            </a:r>
            <a:endParaRPr lang="en-US" sz="1178" dirty="0"/>
          </a:p>
        </p:txBody>
      </p:sp>
      <p:sp>
        <p:nvSpPr>
          <p:cNvPr id="12" name="Text 5"/>
          <p:cNvSpPr/>
          <p:nvPr/>
        </p:nvSpPr>
        <p:spPr>
          <a:xfrm>
            <a:off x="4945371" y="205676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6"/>
          <p:cNvSpPr/>
          <p:nvPr/>
        </p:nvSpPr>
        <p:spPr>
          <a:xfrm>
            <a:off x="923258" y="2637223"/>
            <a:ext cx="3272537" cy="10055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密码合法性验证的正则表达式：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要求：包含大写字母、小写字母、数字、下划线或小数点，长度为6到15位。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表达式：/[a-zA-Z\d_.]{6,15}$/</a:t>
            </a:r>
            <a:endParaRPr lang="en-US" sz="1178" dirty="0"/>
          </a:p>
        </p:txBody>
      </p:sp>
      <p:sp>
        <p:nvSpPr>
          <p:cNvPr id="14" name="Text 7"/>
          <p:cNvSpPr/>
          <p:nvPr/>
        </p:nvSpPr>
        <p:spPr>
          <a:xfrm>
            <a:off x="923258" y="368846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8"/>
          <p:cNvSpPr/>
          <p:nvPr/>
        </p:nvSpPr>
        <p:spPr>
          <a:xfrm>
            <a:off x="4945371" y="2637223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验证码的正则表达式：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要求：6位数字。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表达式：/^\d{6}$/</a:t>
            </a:r>
            <a:endParaRPr lang="en-US" sz="1178" dirty="0"/>
          </a:p>
        </p:txBody>
      </p:sp>
      <p:sp>
        <p:nvSpPr>
          <p:cNvPr id="16" name="Text 9"/>
          <p:cNvSpPr/>
          <p:nvPr/>
        </p:nvSpPr>
        <p:spPr>
          <a:xfrm>
            <a:off x="4945371" y="343707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10"/>
          <p:cNvSpPr/>
          <p:nvPr/>
        </p:nvSpPr>
        <p:spPr>
          <a:xfrm>
            <a:off x="923258" y="4268915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中国移动手机号的正则表达式：（以11位手机号为例）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要求：以13、14、15、16、17、18、19开头的11位数字。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表达式：/^1[3-9]\d{9}$/</a:t>
            </a:r>
            <a:endParaRPr lang="en-US" sz="1178" dirty="0"/>
          </a:p>
        </p:txBody>
      </p:sp>
      <p:sp>
        <p:nvSpPr>
          <p:cNvPr id="18" name="Text 11"/>
          <p:cNvSpPr/>
          <p:nvPr/>
        </p:nvSpPr>
        <p:spPr>
          <a:xfrm>
            <a:off x="923258" y="557153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765" y="4159229"/>
            <a:ext cx="1759674" cy="406782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726" y="936969"/>
            <a:ext cx="1759674" cy="281090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936969"/>
            <a:ext cx="1759674" cy="281090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086" y="936969"/>
            <a:ext cx="1759674" cy="2810903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65" y="936969"/>
            <a:ext cx="1759674" cy="1805377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()在正则表达式的应用</a:t>
            </a:r>
            <a:endParaRPr lang="en-US" sz="1631" dirty="0"/>
          </a:p>
        </p:txBody>
      </p:sp>
      <p:sp>
        <p:nvSpPr>
          <p:cNvPr id="8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2"/>
          <p:cNvSpPr/>
          <p:nvPr/>
        </p:nvSpPr>
        <p:spPr>
          <a:xfrm>
            <a:off x="594176" y="959823"/>
            <a:ext cx="1668264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在JavaScript正则表达式中，括号 () 用于分组和捕获匹配的子表达式。它们可以改变表达式的优先级，并且可以在匹配结果中提取特定的部分。</a:t>
            </a:r>
            <a:endParaRPr lang="en-US" sz="1178" dirty="0"/>
          </a:p>
        </p:txBody>
      </p:sp>
      <p:sp>
        <p:nvSpPr>
          <p:cNvPr id="10" name="Text 3"/>
          <p:cNvSpPr/>
          <p:nvPr/>
        </p:nvSpPr>
        <p:spPr>
          <a:xfrm>
            <a:off x="502765" y="2788052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4"/>
          <p:cNvSpPr/>
          <p:nvPr/>
        </p:nvSpPr>
        <p:spPr>
          <a:xfrm>
            <a:off x="2719498" y="959823"/>
            <a:ext cx="1668262" cy="2765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下面是一些 () 的常见用法和示例：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分组：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使用括号可以将表达式的一部分分组。这对于控制子表达式的优先级和重复次数很有用。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例如，/(abc)+/ 匹配连续出现的 "abc" 字符串，其中 () 将 "abc" 视为一个分组。</a:t>
            </a:r>
            <a:endParaRPr lang="en-US" sz="1178" dirty="0"/>
          </a:p>
        </p:txBody>
      </p:sp>
      <p:sp>
        <p:nvSpPr>
          <p:cNvPr id="12" name="Text 5"/>
          <p:cNvSpPr/>
          <p:nvPr/>
        </p:nvSpPr>
        <p:spPr>
          <a:xfrm>
            <a:off x="2628086" y="3793583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6"/>
          <p:cNvSpPr/>
          <p:nvPr/>
        </p:nvSpPr>
        <p:spPr>
          <a:xfrm>
            <a:off x="4844818" y="959823"/>
            <a:ext cx="1668262" cy="2765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捕获：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括号还可以用于捕获匹配的子表达式，并将其作为结果的一部分进行提取。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例如，/(\d{3})-(\d{3})-(\d{4})/ 匹配形如 "123-456-7890" 的电话号码，并使用 () 将区号、中间号和尾号分别捕获。</a:t>
            </a:r>
            <a:endParaRPr lang="en-US" sz="1178" dirty="0"/>
          </a:p>
        </p:txBody>
      </p:sp>
      <p:sp>
        <p:nvSpPr>
          <p:cNvPr id="14" name="Text 7"/>
          <p:cNvSpPr/>
          <p:nvPr/>
        </p:nvSpPr>
        <p:spPr>
          <a:xfrm>
            <a:off x="4753406" y="3793583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8"/>
          <p:cNvSpPr/>
          <p:nvPr/>
        </p:nvSpPr>
        <p:spPr>
          <a:xfrm>
            <a:off x="6970138" y="959823"/>
            <a:ext cx="1668262" cy="2765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反向引用：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在正则表达式中，可以使用括号中的子表达式进行反向引用，以便在同一表达式中匹配相同的内容。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例如，/\b(\w+)\s+\1\b/ 匹配重复的单词，其中 \1 引用了第一个捕获的子表达式。</a:t>
            </a:r>
            <a:endParaRPr lang="en-US" sz="1178" dirty="0"/>
          </a:p>
        </p:txBody>
      </p:sp>
      <p:sp>
        <p:nvSpPr>
          <p:cNvPr id="16" name="Text 9"/>
          <p:cNvSpPr/>
          <p:nvPr/>
        </p:nvSpPr>
        <p:spPr>
          <a:xfrm>
            <a:off x="6878726" y="3793583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10"/>
          <p:cNvSpPr/>
          <p:nvPr/>
        </p:nvSpPr>
        <p:spPr>
          <a:xfrm>
            <a:off x="594176" y="4182082"/>
            <a:ext cx="1668264" cy="4022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非捕获分组：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如果不需要捕获分组的匹配结果，可以使用非捕获分组 (?:)。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例如，/(?:abc)+/ 可以匹配连续出现的 "abc" 字符串，但不会捕获这些子表达式的匹配结果。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这些只是 () 的一些常见用法示例，括号在正则表达式中还有更多的用途和功能。根据具体的匹配需求，可以灵活运用括号来构建复杂的正则表达式。</a:t>
            </a:r>
            <a:endParaRPr lang="en-US" sz="1178" dirty="0"/>
          </a:p>
        </p:txBody>
      </p:sp>
      <p:sp>
        <p:nvSpPr>
          <p:cNvPr id="18" name="Text 11"/>
          <p:cNvSpPr/>
          <p:nvPr/>
        </p:nvSpPr>
        <p:spPr>
          <a:xfrm>
            <a:off x="502765" y="8272749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142646"/>
            <a:ext cx="3656466" cy="567666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142646"/>
            <a:ext cx="3656466" cy="567666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第一个：过滤脏话效果 定义一个文本输入框，点击提交后把文字输入在下方，但是文字当中要用正则表达式把 文字sb和nm 给替换成*(多少个字换多少个*)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86841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3258" y="1302615"/>
            <a:ext cx="3272537" cy="5279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 lang="en"&gt;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《meta charset="UTF-8"&gt;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《meta name="viewport" content="width=device-width, initial-scale=1.0"&gt;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《title&gt;Dirty Words Filter《/title&gt;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《style&gt;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.message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margin-top: 10px;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.error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color: red;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font-size: 12px;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.success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color: green;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font-size: 20px;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《/style&gt;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3258" y="662734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945371" y="1302615"/>
            <a:ext cx="3272537" cy="4776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《input type="text" id="inputText"&gt;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《button onclick="submitText()"&gt;提交《/button&gt;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class="message" id="message"&gt;《/div&gt;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submitText()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inputText = document.getElementById('inputText').value;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filteredText = inputText.replace(/sb|nm/gi, (match) =&gt; '*'.repeat(match.length));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messageDiv = document.getElementById('message');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messageDiv.textContent = filteredText;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45371" y="612458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599707"/>
            <a:ext cx="3656466" cy="743633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599707"/>
            <a:ext cx="3656466" cy="743633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第二个：定义一个文本框作为qq账号，验证qq账号合法性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571323"/>
            <a:ext cx="8409873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要求：正则表达式为/^[1-9]\d{4,}$/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验证发生的条件：文本框里面有文字，并且文本框失去焦点。验证失败在文本框下面用红色小字体表示“账号格式不对”，验证成功则文本框右边显示一个绿色的✔</a:t>
            </a:r>
            <a:endParaRPr lang="en-US" sz="1178" dirty="0"/>
          </a:p>
        </p:txBody>
      </p:sp>
      <p:sp>
        <p:nvSpPr>
          <p:cNvPr id="6" name="Text 2"/>
          <p:cNvSpPr/>
          <p:nvPr/>
        </p:nvSpPr>
        <p:spPr>
          <a:xfrm>
            <a:off x="923258" y="1759676"/>
            <a:ext cx="3272537" cy="45248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 lang="en"&gt;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《meta charset="UTF-8"&gt;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《meta name="viewport" content="width=device-width, initial-scale=1.0"&gt;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《title&gt;QQ Account Validation《/title&gt;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《style&gt;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.error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color: red;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font-size: 12px;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.success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color: green;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font-size: 20px;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《/style&gt;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3258" y="633025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945371" y="1759676"/>
            <a:ext cx="3272537" cy="7038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《input type="text" id="qqAccount"&gt;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《span id="errorText" class="error"&gt;《/span&gt;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《span id="successText" class="success"&gt;《/span&gt;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qqAccountInput = document.getElementById('qqAccount');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errorText = document.getElementById('errorText');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successText = document.getElementById('successText');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qqAccountInput.addEventListener('blur', validateQQAccount);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validateQQAccount()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qqAccount = qqAccountInput.value;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qqRegex = /^[1-9]\d{4,}$/;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if (qqRegex.test(qqAccount))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errorText.textContent = '';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successText.textContent = '✔';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 else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errorText.textContent = '账号格式不对';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successText.textContent = '';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45371" y="884408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142646"/>
            <a:ext cx="3656466" cy="467113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142646"/>
            <a:ext cx="3656466" cy="467113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22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JavaScript 的正则表达式中，竖线 `|` 是用作逻辑 OR 操作符，用于匹配多个模式中的任意一个。它可以用于正则表达式的分组和选择。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868407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3258" y="1302615"/>
            <a:ext cx="3272537" cy="3519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举个例子，假设我们有一个字符串，我们希望匹配其中的 "apple" 或 "banana"。我们可以使用 `|` 来实现这个逻辑：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str = "I like apples and bananas";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pattern = /apple|banana/;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result = str.match(pattern);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console.log(result); // ["apple"]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在上面的例子中，我们使用正则表达式 `/apple|banana/` 匹配字符串中的 "apple" 或 "banana"。由于字符串中第一个匹配项是 "apple"，所以结果返回了一个包含匹配项的数组 `["apple"]`。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3258" y="486766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945371" y="1302615"/>
            <a:ext cx="3272537" cy="42734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另外，`|` 可以用括号 `()` 进行分组，以便在更复杂的模式中进行选择。例如，我们想要匹配 "I like apple" 或 "I like banana"，我们可以使用括号和 `|` 进行分组选择：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str = "I like apples and bananas";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pattern = /I like (apple|banana)/;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result = str.match(pattern);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console.log(result); // ["I like apple", "apple"]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在这个例子中，我们使用正则表达式 `/I like (apple|banana)/` 进行匹配，括号内的 `(apple|banana)` 表示选择匹配项，结果返回了一个包含整个匹配项以及括号内的匹配项的数组 `["I like apple", "apple"]`。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通过使用 `|` 和括号，我们可以在正则表达式中灵活地进行选择匹配，以满足不同的需求。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45371" y="562181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938" y="1234057"/>
            <a:ext cx="3459931" cy="43192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98" y="1234057"/>
            <a:ext cx="3459931" cy="406781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29"/>
            <a:ext cx="8409873" cy="594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`navigator` 对象是 JavaScript 中用于获取浏览器信息的内置对象，它提供了许多属性和方法，常用的有以下几个：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806707" y="1256910"/>
            <a:ext cx="3368520" cy="40221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`navigator.userAgent`：返回浏览器的用户代理字符串，包含浏览器的名称、版本和操作系统等信息。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`navigator.platform`：返回浏览器运行的操作系统平台，例如 "Win32"、"Linux"、"MacIntel" 等。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`navigator.language`：返回当前浏览器的首选语言，通常是使用 ISO 639-1 标准表示的语言代码。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`navigator.cookieEnabled`：返回一个布尔值，表示浏览器是否启用了 cookie。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`navigator.geolocation`：提供了获取用户地理位置的功能，可以使用该对象的方法来获取设备的地理位置信息。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`navigator.onLine`：返回一个布尔值，表示浏览器是否处于在线状态。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`navigator.appVersion`：返回包含浏览器版本信息的字符串。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715298" y="5347581"/>
            <a:ext cx="345993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5057350" y="1256910"/>
            <a:ext cx="3368520" cy="42734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除了上述常用的属性之外，`navigator` 对象还提供了其他一些属性和方法，用于获取更多与浏览器相关的信息和功能。需要注意的是，由于不同的浏览器厂商可能会对某些属性和方法进行修改或扩展，因此在使用时需要注意兼容性。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例如，可以使用以下方式来获取浏览器的用户代理字符串：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console.log(navigator.userAgent);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或者使用以下方式来判断浏览器是否启用了 cookie：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console.log(navigator.cookieEnabled);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通过使用 `navigator` 对象的属性和方法，可以根据浏览器的特性和功能，进行相应的处理和判断。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65938" y="5598964"/>
            <a:ext cx="345993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426" y="1599704"/>
            <a:ext cx="2439763" cy="230814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64" y="1599704"/>
            <a:ext cx="2439763" cy="230814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5" y="1599704"/>
            <a:ext cx="2439763" cy="1805381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0"/>
            <a:ext cx="8409873" cy="594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JavaScript 中，所有在全局作用域中声明的变量和函数会成为 `window` 对象的属性和方法。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608317" y="1622557"/>
            <a:ext cx="2348350" cy="1759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当你在全局作用域中使用 `var` 关键字声明一个变量时，该变量会成为 `window` 对象的属性：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var x = 10;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console.log(window.x); // 10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516905" y="3450790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3442078" y="1622557"/>
            <a:ext cx="2348350" cy="2262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同样地，当你在全局作用域中定义一个函数时，该函数会成为 `window` 对象的方法：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foo()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console.log("Hello");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window.foo(); // "Hello"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3350664" y="3953554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6275840" y="1622557"/>
            <a:ext cx="2348350" cy="2262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 `var` 声明的变量会成为 `window` 对象的可配置属性，而使用 `let` 或 `const` 声明的变量则不会成为 `window` 对象的属性。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let y = 20;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console.log(window.y); // undefined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6184426" y="3953554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2774342"/>
            <a:ext cx="3656466" cy="441975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142646"/>
            <a:ext cx="3656466" cy="140316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142646"/>
            <a:ext cx="3656466" cy="1403168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29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下面是一个示例代码，封装了设备判断和跳转的函数，并提供一个按钮，用户可以点击按钮手动触发设备判断和页面跳转：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868409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302615"/>
            <a:ext cx="3272537" cy="10055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function redirectToDevicePage()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// 获取用户代理信息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const userAgent = navigator.userAgent;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235384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302615"/>
            <a:ext cx="3272537" cy="754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// 定义设备类型的正则表达式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const appleRegex = /(iPhone|iPad|iPod)/i;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const androidRegex = /Android/i;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210246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2934313"/>
            <a:ext cx="3272537" cy="40221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// 根据设备类型进行页面跳转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if (appleRegex.test(userAgent))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// 用户是苹果设备，跳转到 apple.html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window.location.href = 'apple.html';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} else if (androidRegex.test(userAgent))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// 用户是安卓设备，跳转到 android.html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window.location.href = 'android.html';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} else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// 用户是电脑设备，跳转到 computer.html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window.location.href = 'pc.html';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onclick="redirectToDevicePage()"&gt;切换设备页面《/button&gt;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700213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5507551"/>
            <a:ext cx="1759674" cy="381643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86" y="5507551"/>
            <a:ext cx="1759674" cy="356505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5" y="5507551"/>
            <a:ext cx="1759674" cy="230814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726" y="1531145"/>
            <a:ext cx="1759674" cy="2056762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1531145"/>
            <a:ext cx="1759674" cy="2810908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086" y="1531145"/>
            <a:ext cx="1759674" cy="3062289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765" y="1531145"/>
            <a:ext cx="1759674" cy="3565054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65646" y="228531"/>
            <a:ext cx="8409873" cy="8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`localStorage` 是 HTML5 提供的一种用于在浏览器中存储数据的机制，它允许开发者在客户端（浏览器）中持久地存储键值对数据。相比于传统的 cookie，`localStorage` 具有更大的存储容量（通常为 5MB）和更简单的使用方式。</a:t>
            </a:r>
            <a:endParaRPr lang="en-US" sz="1631" dirty="0"/>
          </a:p>
        </p:txBody>
      </p:sp>
      <p:sp>
        <p:nvSpPr>
          <p:cNvPr id="10" name="Text 1"/>
          <p:cNvSpPr/>
          <p:nvPr/>
        </p:nvSpPr>
        <p:spPr>
          <a:xfrm>
            <a:off x="365646" y="116550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2"/>
          <p:cNvSpPr/>
          <p:nvPr/>
        </p:nvSpPr>
        <p:spPr>
          <a:xfrm>
            <a:off x="594176" y="1553999"/>
            <a:ext cx="1668264" cy="3519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`localStorage` 的功能包括：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持久性存储：存储在 `localStorage` 中的数据会一直存在，即使用户关闭浏览器或重新启动设备。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简单的键值对存储：可以使用字符串键和值的方式存储数据。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仅限于当前域名下：`localStorage` 存储的数据只能在同一个域名下的页面间共享。</a:t>
            </a:r>
            <a:endParaRPr lang="en-US" sz="1178" dirty="0"/>
          </a:p>
        </p:txBody>
      </p:sp>
      <p:sp>
        <p:nvSpPr>
          <p:cNvPr id="12" name="Text 3"/>
          <p:cNvSpPr/>
          <p:nvPr/>
        </p:nvSpPr>
        <p:spPr>
          <a:xfrm>
            <a:off x="502765" y="5141905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4"/>
          <p:cNvSpPr/>
          <p:nvPr/>
        </p:nvSpPr>
        <p:spPr>
          <a:xfrm>
            <a:off x="2719498" y="1553999"/>
            <a:ext cx="1668262" cy="3016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下面是一些常见的 `localStorage` 的使用方法：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设置数据：使用 `localStorage.setItem(key, value)` 方法将键值对存储到 `localStorage` 中。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localStorage.setItem('username', 'John');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4" name="Text 5"/>
          <p:cNvSpPr/>
          <p:nvPr/>
        </p:nvSpPr>
        <p:spPr>
          <a:xfrm>
            <a:off x="2628086" y="4639142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6"/>
          <p:cNvSpPr/>
          <p:nvPr/>
        </p:nvSpPr>
        <p:spPr>
          <a:xfrm>
            <a:off x="4844818" y="1553999"/>
            <a:ext cx="1668262" cy="27652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获取数据：使用 `localStorage.getItem(key)` 方法根据键获取存储的值。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username = localStorage.getItem('username');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console.log(username); // 输出：John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6" name="Text 7"/>
          <p:cNvSpPr/>
          <p:nvPr/>
        </p:nvSpPr>
        <p:spPr>
          <a:xfrm>
            <a:off x="4753406" y="4387759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8"/>
          <p:cNvSpPr/>
          <p:nvPr/>
        </p:nvSpPr>
        <p:spPr>
          <a:xfrm>
            <a:off x="6970138" y="1553999"/>
            <a:ext cx="1668262" cy="2011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更新数据：通过重新设置同一个键来更新存储的值。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localStorage.setItem('username', 'Jane'); // 更新 username 的值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8" name="Text 9"/>
          <p:cNvSpPr/>
          <p:nvPr/>
        </p:nvSpPr>
        <p:spPr>
          <a:xfrm>
            <a:off x="6878726" y="3633614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9" name="Text 10"/>
          <p:cNvSpPr/>
          <p:nvPr/>
        </p:nvSpPr>
        <p:spPr>
          <a:xfrm>
            <a:off x="594176" y="5530405"/>
            <a:ext cx="1668264" cy="2262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删除数据：使用 `localStorage.removeItem(key)` 方法根据键删除对应的数据。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localStorage.removeItem('username'); // 删除 username 的值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20" name="Text 11"/>
          <p:cNvSpPr/>
          <p:nvPr/>
        </p:nvSpPr>
        <p:spPr>
          <a:xfrm>
            <a:off x="502765" y="7861404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1" name="Text 12"/>
          <p:cNvSpPr/>
          <p:nvPr/>
        </p:nvSpPr>
        <p:spPr>
          <a:xfrm>
            <a:off x="2719498" y="5530405"/>
            <a:ext cx="1668262" cy="3519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请注意，`localStorage` 中存储的数据都是以字符串形式存储的。如果需要存储其他类型的数据（如对象或数组），需要使用 JSON 进行序列化和反序列化。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data = { name: 'John', age: 25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localStorage.setItem('userData', JSON.stringify(data)); // 存储对象数据</a:t>
            </a:r>
            <a:endParaRPr lang="en-US" sz="1178" dirty="0"/>
          </a:p>
        </p:txBody>
      </p:sp>
      <p:sp>
        <p:nvSpPr>
          <p:cNvPr id="22" name="Text 13"/>
          <p:cNvSpPr/>
          <p:nvPr/>
        </p:nvSpPr>
        <p:spPr>
          <a:xfrm>
            <a:off x="2628086" y="9118313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3" name="Text 14"/>
          <p:cNvSpPr/>
          <p:nvPr/>
        </p:nvSpPr>
        <p:spPr>
          <a:xfrm>
            <a:off x="4844818" y="5530405"/>
            <a:ext cx="1668262" cy="3770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storedData = JSON.parse(localStorage.getItem('userData')); // 获取并解析对象数据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console.log(storedData.name); // 输出：John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console.log(storedData.age); // 输出：25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需要注意的是，对于跨域名或跨浏览器标签页之间共享数据的需求，可以考虑使用其他机制，如 `sessionStorage` 或使用服务器端存储。</a:t>
            </a:r>
            <a:endParaRPr lang="en-US" sz="1178" dirty="0"/>
          </a:p>
        </p:txBody>
      </p:sp>
      <p:sp>
        <p:nvSpPr>
          <p:cNvPr id="24" name="Text 15"/>
          <p:cNvSpPr/>
          <p:nvPr/>
        </p:nvSpPr>
        <p:spPr>
          <a:xfrm>
            <a:off x="4753406" y="9369695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5662952"/>
            <a:ext cx="3656466" cy="266007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5662952"/>
            <a:ext cx="3656466" cy="266007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3277105"/>
            <a:ext cx="3656466" cy="215731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3277105"/>
            <a:ext cx="3656466" cy="21573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1142646"/>
            <a:ext cx="3656466" cy="1905931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1142646"/>
            <a:ext cx="3656466" cy="1905931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65646" y="228529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`sessionStorage` 是 HTML5 提供的另一种用于在浏览器中存储数据的机制，与 `localStorage` 类似，但有一些关键的区别。</a:t>
            </a:r>
            <a:endParaRPr lang="en-US" sz="1631" dirty="0"/>
          </a:p>
        </p:txBody>
      </p:sp>
      <p:sp>
        <p:nvSpPr>
          <p:cNvPr id="9" name="Text 1"/>
          <p:cNvSpPr/>
          <p:nvPr/>
        </p:nvSpPr>
        <p:spPr>
          <a:xfrm>
            <a:off x="365646" y="86841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2"/>
          <p:cNvSpPr/>
          <p:nvPr/>
        </p:nvSpPr>
        <p:spPr>
          <a:xfrm>
            <a:off x="923258" y="1302615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区别如下：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生命周期：`sessionStorage` 的生命周期限于当前会话（当前浏览器标签页或窗口）。当用户关闭标签页或窗口时，`sessionStorage` 中的数据将被清除。相比之下，`localStorage` 中的数据是持久性的，会一直存在，直到被显式清除或过期。</a:t>
            </a:r>
            <a:endParaRPr lang="en-US" sz="1178" dirty="0"/>
          </a:p>
        </p:txBody>
      </p:sp>
      <p:sp>
        <p:nvSpPr>
          <p:cNvPr id="11" name="Text 3"/>
          <p:cNvSpPr/>
          <p:nvPr/>
        </p:nvSpPr>
        <p:spPr>
          <a:xfrm>
            <a:off x="923258" y="285661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4"/>
          <p:cNvSpPr/>
          <p:nvPr/>
        </p:nvSpPr>
        <p:spPr>
          <a:xfrm>
            <a:off x="4945371" y="1302615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共享范围：`sessionStorage` 的数据仅在同一浏览器标签页或窗口中共享。不同标签页或窗口之间的 `sessionStorage` 是隔离的，无法直接共享数据。而 `localStorage` 的数据可以在同一个域名下的不同标签页或窗口之间共享。</a:t>
            </a:r>
            <a:endParaRPr lang="en-US" sz="1178" dirty="0"/>
          </a:p>
        </p:txBody>
      </p:sp>
      <p:sp>
        <p:nvSpPr>
          <p:cNvPr id="13" name="Text 5"/>
          <p:cNvSpPr/>
          <p:nvPr/>
        </p:nvSpPr>
        <p:spPr>
          <a:xfrm>
            <a:off x="4945371" y="260523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6"/>
          <p:cNvSpPr/>
          <p:nvPr/>
        </p:nvSpPr>
        <p:spPr>
          <a:xfrm>
            <a:off x="923258" y="3437079"/>
            <a:ext cx="3272537" cy="754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存储容量：`sessionStorage` 和 `localStorage` 的存储容量通常是相同的，一般为 5MB。但实际容量可能会因浏览器和设备的不同而有所差异。</a:t>
            </a:r>
            <a:endParaRPr lang="en-US" sz="1178" dirty="0"/>
          </a:p>
        </p:txBody>
      </p:sp>
      <p:sp>
        <p:nvSpPr>
          <p:cNvPr id="15" name="Text 7"/>
          <p:cNvSpPr/>
          <p:nvPr/>
        </p:nvSpPr>
        <p:spPr>
          <a:xfrm>
            <a:off x="923258" y="423693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8"/>
          <p:cNvSpPr/>
          <p:nvPr/>
        </p:nvSpPr>
        <p:spPr>
          <a:xfrm>
            <a:off x="4945371" y="3437079"/>
            <a:ext cx="3272537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用法上，`sessionStorage` 和 `localStorage` 非常相似：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设置数据：使用 `sessionStorage.setItem(key, value)` 方法将键值对存储到 `sessionStorage` 中。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sessionStorage.setItem('username', 'John');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7" name="Text 9"/>
          <p:cNvSpPr/>
          <p:nvPr/>
        </p:nvSpPr>
        <p:spPr>
          <a:xfrm>
            <a:off x="4945371" y="524245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10"/>
          <p:cNvSpPr/>
          <p:nvPr/>
        </p:nvSpPr>
        <p:spPr>
          <a:xfrm>
            <a:off x="923258" y="5822921"/>
            <a:ext cx="3272537" cy="1759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获取数据：使用 `sessionStorage.getItem(key)` 方法根据键获取存储的值。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username = sessionStorage.getItem('username');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console.log(username); // 输出：John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9" name="Text 11"/>
          <p:cNvSpPr/>
          <p:nvPr/>
        </p:nvSpPr>
        <p:spPr>
          <a:xfrm>
            <a:off x="923258" y="762830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12"/>
          <p:cNvSpPr/>
          <p:nvPr/>
        </p:nvSpPr>
        <p:spPr>
          <a:xfrm>
            <a:off x="4945371" y="5822921"/>
            <a:ext cx="3272537" cy="2262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更新数据和删除数据的方式与 `localStorage` 类似。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需要注意的是，存储在 `sessionStorage` 中的数据仅在当前会话中有效，一旦会话结束（用户关闭标签页或窗口），数据将被清除。如果需要在会话之间共享数据或需要长期存储数据，应使用 `localStorage`。如果只需要在当前会话中临时存储数据，而不需要跨会话共享，可以使用 `sessionStorage`。</a:t>
            </a:r>
            <a:endParaRPr lang="en-US" sz="1178" dirty="0"/>
          </a:p>
        </p:txBody>
      </p:sp>
      <p:sp>
        <p:nvSpPr>
          <p:cNvPr id="21" name="Text 13"/>
          <p:cNvSpPr/>
          <p:nvPr/>
        </p:nvSpPr>
        <p:spPr>
          <a:xfrm>
            <a:off x="4945371" y="813106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4031255"/>
            <a:ext cx="3656466" cy="391698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4031255"/>
            <a:ext cx="3656466" cy="391698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142646"/>
            <a:ext cx="3656466" cy="266007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142646"/>
            <a:ext cx="3656466" cy="2660079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9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要实现将对象数组存储在本地存储（local storage）中并在刷新页面后保持数据不变，可以按照以下步骤进行修改和添加代码：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302615"/>
            <a:ext cx="3272537" cy="2262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在页面加载时，从本地存储中获取之前存储的学生数据，并将其赋值给 `students` 数组。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从本地存储获取数据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storedStudents = JSON.parse(localStorage.getItem('students'));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将获取到的数据赋值给数组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students = storedStudents ? storedStudents : [];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361076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302615"/>
            <a:ext cx="3272537" cy="2262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在表单提交后，将更新后的 `students` 数组存储到本地存储中。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handleFormSubmit(event)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...省略其他代码...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将学生对象添加到数组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students.push(student);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更新表格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renderTable();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361076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4191224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存储到本地存储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localStorage.setItem('students', JSON.stringify(students));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...省略其他代码...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574522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4191224"/>
            <a:ext cx="3272537" cy="3519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在删除学生信息后，更新本地存储中的数据。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handleDelete(event)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...省略其他代码...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删除学生对象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students.splice(index, 1);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更新表格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renderTable();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更新本地存储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localStorage.setItem('students', JSON.stringify(students));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...省略其他代码...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775628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3528492"/>
            <a:ext cx="3656466" cy="441975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3528492"/>
            <a:ext cx="3656466" cy="4419752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142646"/>
            <a:ext cx="3656466" cy="215731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142646"/>
            <a:ext cx="3656466" cy="2157316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1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正则表达式（Regular Expression）是一种用于匹配和处理字符串模式的工具。它由一系列字符和特殊字符组成，可以用于验证、搜索、替换和提取字符串中的特定模式。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302615"/>
            <a:ext cx="3272537" cy="1759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JavaScript 中，正则表达式是通过 RegExp 对象表示的。它可以由两种方式创建：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字面量方式：使用斜杠（`/`）包裹正则表达式的模式，并可选地附加标志（flags）。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pattern = /abc/; // 匹配字符串中的 "abc"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310799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302615"/>
            <a:ext cx="3272537" cy="1759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构造函数方式：使用 `RegExp` 构造函数创建正则表达式对象，接受两个参数：模式字符串和标志字符串。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pattern = new RegExp("abc"); // 匹配字符串中的 "abc"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310799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3688461"/>
            <a:ext cx="3272537" cy="3519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正则表达式的模式可以包含普通字符（如字母和数字）和特殊字符，以及元字符和量词，用于定义匹配的规则。以下是一些常见的正则表达式元字符和量词的示例：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元字符：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- `.`：匹配任意单个字符（除了换行符）。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- `\d`：匹配任意数字字符。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- `\w`：匹配任意字母、数字或下划线字符。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- `\s`：匹配任意空白字符（包括空格、制表符、换行符等）。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- `[...]`：匹配方括号内的任意字符。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- `[^...]`：匹配除了方括号内的任意字符。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- `^`：匹配字符串的开头。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- `$`：匹配字符串的结尾。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725351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3688461"/>
            <a:ext cx="3272537" cy="40221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量词：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- `*`：匹配前面的元素零次或多次。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- `+`：匹配前面的元素一次或多次。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- `?`：匹配前面的元素零次或一次。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- `{n}`：匹配前面的元素恰好 n 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- `{n,}`：匹配前面的元素至少 n 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- `{n,m}`：匹配前面的元素至少 n 次，但不超过 m 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以下是一些正则表达式的示例：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pattern1 = /hello/; // 匹配字符串中的 "hello"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pattern2 = /\d{4}/; // 匹配四个连续的数字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pattern3 = /[aeiou]/; // 匹配任意元音字母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pattern4 = /^\w+$/; // 匹配只包含字母、数字或下划线的字符串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775627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426" y="936969"/>
            <a:ext cx="2439763" cy="457058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64" y="936969"/>
            <a:ext cx="2439763" cy="356505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5" y="936969"/>
            <a:ext cx="2439763" cy="281091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JavaScript 中，正则表达式对象有两个常用的方法：`test()` 和 `exec()`。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608317" y="959823"/>
            <a:ext cx="2348350" cy="2765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`test()` 方法：用于检测一个字符串是否匹配正则表达式。它返回一个布尔值，表示是否找到了匹配的结果。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pattern = /abc/;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string = "abcdef";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console.log(pattern.test(string)); // 输出 true，因为字符串中包含 "abc"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516905" y="3793583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3442078" y="959823"/>
            <a:ext cx="2348350" cy="3519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`exec()` 方法：用于在一个字符串中执行正则表达式的搜索，并返回匹配的结果。如果找到匹配的结果，`exec()` 方法将返回一个数组，其中包含匹配的子字符串及其捕获组（如果有）。如果没有找到匹配的结果，则返回 `null`。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pattern = /\d{2}/;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string = "abc123def";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console.log(pattern.exec(string)); // 输出 ["12"]，因为字符串中有连续两个数字 "12"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3350664" y="4547733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6275840" y="959823"/>
            <a:ext cx="2348350" cy="45248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区别：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`test()` 方法仅返回一个布尔值，表示是否找到了匹配的结果。它可以用于简单的判断，而不需要获取具体的匹配内容。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`exec()` 方法返回一个数组，其中包含匹配的子字符串及其捕获组（如果有）。可以通过访问数组元素来获取匹配的具体内容。它更适用于需要获取匹配结果的情况。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需要注意的是，`exec()` 方法在每次调用时都会从上一次匹配结束的位置继续搜索，因此可以在循环中多次调用该方法以获取所有匹配的结果。另外，`exec()` 方法还可以通过正则表达式的全局标志 `g` 来指定全局搜索模式，从而获取所有匹配的结果。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6184426" y="5553259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2023-08-09T07:02:44Z</dcterms:created>
  <dcterms:modified xsi:type="dcterms:W3CDTF">2023-08-09T07:02:44Z</dcterms:modified>
</cp:coreProperties>
</file>