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image" Target="../media/image-1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image" Target="../media/image-3-11.png"/><Relationship Id="rId12" Type="http://schemas.openxmlformats.org/officeDocument/2006/relationships/image" Target="../media/image-3-12.png"/><Relationship Id="rId13" Type="http://schemas.openxmlformats.org/officeDocument/2006/relationships/image" Target="../media/image-3-13.png"/><Relationship Id="rId14" Type="http://schemas.openxmlformats.org/officeDocument/2006/relationships/image" Target="../media/image-3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image" Target="../media/image-5-10.png"/><Relationship Id="rId11" Type="http://schemas.openxmlformats.org/officeDocument/2006/relationships/image" Target="../media/image-5-11.png"/><Relationship Id="rId12" Type="http://schemas.openxmlformats.org/officeDocument/2006/relationships/image" Target="../media/image-5-12.png"/><Relationship Id="rId13" Type="http://schemas.openxmlformats.org/officeDocument/2006/relationships/image" Target="../media/image-5-13.png"/><Relationship Id="rId14" Type="http://schemas.openxmlformats.org/officeDocument/2006/relationships/image" Target="../media/image-5-14.png"/><Relationship Id="rId15" Type="http://schemas.openxmlformats.org/officeDocument/2006/relationships/image" Target="../media/image-5-15.png"/><Relationship Id="rId16" Type="http://schemas.openxmlformats.org/officeDocument/2006/relationships/image" Target="../media/image-5-16.png"/><Relationship Id="rId17" Type="http://schemas.openxmlformats.org/officeDocument/2006/relationships/image" Target="../media/image-5-17.png"/><Relationship Id="rId18" Type="http://schemas.openxmlformats.org/officeDocument/2006/relationships/image" Target="../media/image-5-18.png"/><Relationship Id="rId19" Type="http://schemas.openxmlformats.org/officeDocument/2006/relationships/image" Target="../media/image-5-19.png"/><Relationship Id="rId20" Type="http://schemas.openxmlformats.org/officeDocument/2006/relationships/image" Target="../media/image-5-20.png"/><Relationship Id="rId21" Type="http://schemas.openxmlformats.org/officeDocument/2006/relationships/image" Target="../media/image-5-21.png"/><Relationship Id="rId22" Type="http://schemas.openxmlformats.org/officeDocument/2006/relationships/image" Target="../media/image-5-22.png"/><Relationship Id="rId23" Type="http://schemas.openxmlformats.org/officeDocument/2006/relationships/image" Target="../media/image-5-23.png"/><Relationship Id="rId24" Type="http://schemas.openxmlformats.org/officeDocument/2006/relationships/image" Target="../media/image-5-24.png"/><Relationship Id="rId25" Type="http://schemas.openxmlformats.org/officeDocument/2006/relationships/image" Target="../media/image-5-25.png"/><Relationship Id="rId26" Type="http://schemas.openxmlformats.org/officeDocument/2006/relationships/image" Target="../media/image-5-26.png"/><Relationship Id="rId27" Type="http://schemas.openxmlformats.org/officeDocument/2006/relationships/image" Target="../media/image-5-27.png"/><Relationship Id="rId28" Type="http://schemas.openxmlformats.org/officeDocument/2006/relationships/image" Target="../media/image-5-28.png"/><Relationship Id="rId29" Type="http://schemas.openxmlformats.org/officeDocument/2006/relationships/slideLayout" Target="../slideLayouts/slideLayout1.xml"/><Relationship Id="rId3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7523" y="0"/>
            <a:ext cx="3473643" cy="514190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763" y="5580680"/>
            <a:ext cx="2605231" cy="135746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30" y="5580680"/>
            <a:ext cx="2605233" cy="135746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763" y="4200365"/>
            <a:ext cx="2605231" cy="1106081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30" y="4200365"/>
            <a:ext cx="2605233" cy="1106081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763" y="2568667"/>
            <a:ext cx="2605231" cy="1357463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30" y="2568667"/>
            <a:ext cx="2605233" cy="1357463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3763" y="936969"/>
            <a:ext cx="2605231" cy="1357463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530" y="936969"/>
            <a:ext cx="2605233" cy="1357463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3169" y="735864"/>
            <a:ext cx="2742349" cy="3656466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365646" y="228529"/>
            <a:ext cx="4936230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实战篇：码艺OJ项目</a:t>
            </a:r>
            <a:endParaRPr lang="en-US" sz="1631" dirty="0"/>
          </a:p>
        </p:txBody>
      </p:sp>
      <p:sp>
        <p:nvSpPr>
          <p:cNvPr id="13" name="Text 1"/>
          <p:cNvSpPr/>
          <p:nvPr/>
        </p:nvSpPr>
        <p:spPr>
          <a:xfrm>
            <a:off x="365646" y="571323"/>
            <a:ext cx="4936230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2"/>
          <p:cNvSpPr/>
          <p:nvPr/>
        </p:nvSpPr>
        <p:spPr>
          <a:xfrm>
            <a:off x="365646" y="936969"/>
            <a:ext cx="233099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码艺（蚂蚁Ant，代码的艺术）OJ是一个在线编程学习平台，提供丰富的编程题库和学习资源，让用户可以自由地学习和提升计算机知识。以下是码艺OJ项目的一些特点和功能：</a:t>
            </a:r>
            <a:endParaRPr lang="en-US" sz="1178" dirty="0"/>
          </a:p>
        </p:txBody>
      </p:sp>
      <p:sp>
        <p:nvSpPr>
          <p:cNvPr id="15" name="Text 3"/>
          <p:cNvSpPr/>
          <p:nvPr/>
        </p:nvSpPr>
        <p:spPr>
          <a:xfrm>
            <a:off x="365646" y="2294432"/>
            <a:ext cx="233099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4"/>
          <p:cNvSpPr/>
          <p:nvPr/>
        </p:nvSpPr>
        <p:spPr>
          <a:xfrm>
            <a:off x="2970878" y="936969"/>
            <a:ext cx="233099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题库和题目分类：码艺OJ拥有多个题库和题目分类，涵盖了各种编程语言和算法题目，可以根据自己的兴趣和需要选择相应的题目进行练习和学习。</a:t>
            </a:r>
            <a:endParaRPr lang="en-US" sz="1178" dirty="0"/>
          </a:p>
        </p:txBody>
      </p:sp>
      <p:sp>
        <p:nvSpPr>
          <p:cNvPr id="17" name="Text 5"/>
          <p:cNvSpPr/>
          <p:nvPr/>
        </p:nvSpPr>
        <p:spPr>
          <a:xfrm>
            <a:off x="2970878" y="2294432"/>
            <a:ext cx="233099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6"/>
          <p:cNvSpPr/>
          <p:nvPr/>
        </p:nvSpPr>
        <p:spPr>
          <a:xfrm>
            <a:off x="365646" y="2568667"/>
            <a:ext cx="2330997" cy="1005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在线编程环境：码艺OJ提供了一个完整的在线编程环境，用户可以直接在网页上编写、调试和运行代码，无需安装任何开发工具，方便快捷。</a:t>
            </a:r>
            <a:endParaRPr lang="en-US" sz="1178" dirty="0"/>
          </a:p>
        </p:txBody>
      </p:sp>
      <p:sp>
        <p:nvSpPr>
          <p:cNvPr id="19" name="Text 7"/>
          <p:cNvSpPr/>
          <p:nvPr/>
        </p:nvSpPr>
        <p:spPr>
          <a:xfrm>
            <a:off x="365646" y="3674748"/>
            <a:ext cx="233099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8"/>
          <p:cNvSpPr/>
          <p:nvPr/>
        </p:nvSpPr>
        <p:spPr>
          <a:xfrm>
            <a:off x="2970878" y="2568667"/>
            <a:ext cx="233099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提交和评测系统：用户可以将自己编写的代码提交到码艺OJ，系统会自动进行评测并给出相应的结果和反馈，帮助用户检查代码的正确性和性能。</a:t>
            </a:r>
            <a:endParaRPr lang="en-US" sz="1178" dirty="0"/>
          </a:p>
        </p:txBody>
      </p:sp>
      <p:sp>
        <p:nvSpPr>
          <p:cNvPr id="21" name="Text 9"/>
          <p:cNvSpPr/>
          <p:nvPr/>
        </p:nvSpPr>
        <p:spPr>
          <a:xfrm>
            <a:off x="2970878" y="3926130"/>
            <a:ext cx="233099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2" name="Text 10"/>
          <p:cNvSpPr/>
          <p:nvPr/>
        </p:nvSpPr>
        <p:spPr>
          <a:xfrm>
            <a:off x="365646" y="4200365"/>
            <a:ext cx="2330997" cy="1005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学习资源：码艺OJ还提供了丰富的学习资源，包括编程教程、视频课程、技术文章等，帮助用户系统地学习和掌握各种计算机知识。</a:t>
            </a:r>
            <a:endParaRPr lang="en-US" sz="1178" dirty="0"/>
          </a:p>
        </p:txBody>
      </p:sp>
      <p:sp>
        <p:nvSpPr>
          <p:cNvPr id="23" name="Text 11"/>
          <p:cNvSpPr/>
          <p:nvPr/>
        </p:nvSpPr>
        <p:spPr>
          <a:xfrm>
            <a:off x="365646" y="5306446"/>
            <a:ext cx="233099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4" name="Text 12"/>
          <p:cNvSpPr/>
          <p:nvPr/>
        </p:nvSpPr>
        <p:spPr>
          <a:xfrm>
            <a:off x="2970878" y="4200365"/>
            <a:ext cx="2330997" cy="10055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排行榜和竞赛：码艺OJ设有排行榜和定期举办编程竞赛，用户可以通过解题和竞赛来展示自己的编程能力，并与其他用户进行比较和交流。</a:t>
            </a:r>
            <a:endParaRPr lang="en-US" sz="1178" dirty="0"/>
          </a:p>
        </p:txBody>
      </p:sp>
      <p:sp>
        <p:nvSpPr>
          <p:cNvPr id="25" name="Text 13"/>
          <p:cNvSpPr/>
          <p:nvPr/>
        </p:nvSpPr>
        <p:spPr>
          <a:xfrm>
            <a:off x="2970878" y="5306446"/>
            <a:ext cx="233099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6" name="Text 14"/>
          <p:cNvSpPr/>
          <p:nvPr/>
        </p:nvSpPr>
        <p:spPr>
          <a:xfrm>
            <a:off x="365646" y="5580680"/>
            <a:ext cx="233099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社区和讨论：码艺OJ有一个活跃的社区，用户可以在社区中与其他用户交流、讨论问题、分享经验，相互学习和帮助。</a:t>
            </a:r>
            <a:endParaRPr lang="en-US" sz="1178" dirty="0"/>
          </a:p>
        </p:txBody>
      </p:sp>
      <p:sp>
        <p:nvSpPr>
          <p:cNvPr id="27" name="Text 15"/>
          <p:cNvSpPr/>
          <p:nvPr/>
        </p:nvSpPr>
        <p:spPr>
          <a:xfrm>
            <a:off x="365646" y="6686761"/>
            <a:ext cx="233099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8" name="Text 16"/>
          <p:cNvSpPr/>
          <p:nvPr/>
        </p:nvSpPr>
        <p:spPr>
          <a:xfrm>
            <a:off x="2970878" y="5580680"/>
            <a:ext cx="233099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码艺OJ致力于为用户提供一个优秀的学习平台，让大家能够在这里自由地学习和探索计算机知识，提升编程技能。不论你是初学者还是有经验的开发者，码艺OJ都欢迎你的加入！</a:t>
            </a:r>
            <a:endParaRPr lang="en-US" sz="1178" dirty="0"/>
          </a:p>
        </p:txBody>
      </p:sp>
      <p:sp>
        <p:nvSpPr>
          <p:cNvPr id="29" name="Text 17"/>
          <p:cNvSpPr/>
          <p:nvPr/>
        </p:nvSpPr>
        <p:spPr>
          <a:xfrm>
            <a:off x="2970878" y="6938144"/>
            <a:ext cx="233099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1165" cy="51419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646" y="228529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register.html</a:t>
            </a:r>
            <a:endParaRPr lang="en-US" sz="1631" dirty="0"/>
          </a:p>
        </p:txBody>
      </p:sp>
      <p:sp>
        <p:nvSpPr>
          <p:cNvPr id="4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365646" y="845558"/>
            <a:ext cx="8409873" cy="38210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 lang="en"&gt;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《meta charset="UTF-8"&gt;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《meta name="viewport" content="width=device-width, initial-scale=1.0"&gt;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《title&gt;Register - 码艺OJ《/title&gt;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《style&gt;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body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display: flex;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justify-content: center;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align-items: center;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height: 100vh;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background-color: #f2f2f2;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.register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width: 400px;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padding: 20px;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border-radius: 10px;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background-color: #fff;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box-shadow: 0 0 10px rgba(0, 0, 0, 0.1);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.register-header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display: flex;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justify-content: space-between;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align-items: center;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margin-bottom: 20px;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.register-header span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font-size: 20px;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font-weight: bold;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.register-body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margin-bottom: 20px;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.register-body input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width: 100%;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padding: 10px;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margin-bottom: 10px;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border: 1px solid #ccc;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border-radius: 5px;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.register-footer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display: flex;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align-items: center;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.register-footer label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font-size: 14px;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.submit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display: flex;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justify-content: flex-end;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.submit button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padding: 10px 20px;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border: none;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background-color: #009688;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color: #fff;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font-size: 16px;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font-weight: bold;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cursor: pointer;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.submit span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margin-left: 10px;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font-size: 14px;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cursor: pointer;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color: #009688;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text-decoration: underline;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.error-message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color: red;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font-size: 12px;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.success-message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color: green;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font-size: 12px;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《/style&gt;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class="register"&gt;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class="register-header"&gt;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《span&gt;登录码艺OJ《/span&gt;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《button id="logout-btn"&gt;&amp;#10005;《/button&gt;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class="register-body"&gt;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《input id="username" type="text" placeholder="用户名"&gt;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《span class="error-message" id="username-error"&gt;《/span&gt;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《input id="phone" type="text" placeholder="输入手机号"&gt;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《span class="error-message" id="phone-error"&gt;《/span&gt;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《input id="verification-code" type="text" placeholder="短信验证码"&gt;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《span class="error-message" id="verification-code-error"&gt;《/span&gt;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《input id="password" type="password" placeholder="密码"&gt;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《span class="error-message" id="password-error"&gt;《/span&gt;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《input id="confirm-password" type="password" placeholder="重复密码"&gt;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《span class="error-message" id="confirm-password-error"&gt;《/span&gt;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class="register-footer"&gt;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《input id="agreement-checkbox" type="checkbox"&gt;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《label for="agreement-checkbox"&gt;已经阅读并同意《a href="user-agreement.html"&gt;《用户协议》《/a&gt;《/label&gt;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class="submit"&gt;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《button id="next-btn"&gt;注册《/button&gt;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《span id="login-link"&gt;登录《/span&gt;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usernameInput = document.getElementById('username');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phoneInput = document.getElementById('phone');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verificationCodeInput = document.getElementById('verification-code');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passwordInput = document.getElementById('password');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confirmPasswordInput = document.getElementById('confirm-password');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agreementCheckbox = document.getElementById('agreement-checkbox');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nextBtn = document.getElementById('next-btn');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loginLink = document.getElementById('login-link');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输入框失去焦点时进行输入检查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usernameInput.addEventListener('blur', checkUsername);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phoneInput.addEventListener('blur', checkPhone);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verificationCodeInput.addEventListener('blur', checkVerificationCode);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passwordInput.addEventListener('blur', checkPassword);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confirmPasswordInput.addEventListener('blur', checkConfirmPassword);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点击下一步按钮时进行表单验证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nextBtn.addEventListener('click', validateForm);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点击登录链接时跳转到登录页面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loginLink.addEventListener('click',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window.location.href = 'login.html';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用户名输入检查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checkUsername()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username = usernameInput.value.trim();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regex = /^[a-zA-Z0-9_]{3,15}$/;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if (!regex.test(username))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displayErrorMessage(usernameInput, '请输入符合规范的用户名');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displaySuccessMessage(usernameInput);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手机号输入检查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checkPhone()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phone = phoneInput.value.trim();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regex = /^[1-9]\d{10}$/;</a:t>
            </a:r>
            <a:endParaRPr lang="en-US" sz="1178" dirty="0"/>
          </a:p>
        </p:txBody>
      </p:sp>
      <p:sp>
        <p:nvSpPr>
          <p:cNvPr id="6" name="Text 3"/>
          <p:cNvSpPr/>
          <p:nvPr/>
        </p:nvSpPr>
        <p:spPr>
          <a:xfrm>
            <a:off x="365646" y="3905562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365646" y="39284151"/>
            <a:ext cx="8409873" cy="5027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if (!regex.test(phone))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displayErrorMessage(phoneInput, '请输入符合规范的手机号');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displaySuccessMessage(phoneInput);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短信验证码输入检查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checkVerificationCode()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verificationCode = verificationCodeInput.value.trim();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regex = /^\d{6}$/;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if (!regex.test(verificationCode))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displayErrorMessage(verificationCodeInput, '请输入6位数字的短信验证码');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displaySuccessMessage(verificationCodeInput);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密码输入检查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checkPassword()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password = passwordInput.value.trim();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regex = /^[\w.]{6,15}$/;</a:t>
            </a:r>
            <a:endParaRPr lang="en-US" sz="1178" dirty="0"/>
          </a:p>
        </p:txBody>
      </p:sp>
      <p:sp>
        <p:nvSpPr>
          <p:cNvPr id="8" name="Text 5"/>
          <p:cNvSpPr/>
          <p:nvPr/>
        </p:nvSpPr>
        <p:spPr>
          <a:xfrm>
            <a:off x="365646" y="44311795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365646" y="44540322"/>
            <a:ext cx="8409873" cy="2513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if (!regex.test(password))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displayErrorMessage(passwordInput, '请输入符合规范的密码');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displaySuccessMessage(passwordInput);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重复密码输入检查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checkConfirmPassword()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confirmPassword = confirmPasswordInput.value.trim();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password = passwordInput.value.trim();</a:t>
            </a:r>
            <a:endParaRPr lang="en-US" sz="1178" dirty="0"/>
          </a:p>
        </p:txBody>
      </p:sp>
      <p:sp>
        <p:nvSpPr>
          <p:cNvPr id="10" name="Text 7"/>
          <p:cNvSpPr/>
          <p:nvPr/>
        </p:nvSpPr>
        <p:spPr>
          <a:xfrm>
            <a:off x="365646" y="47054144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365646" y="47282670"/>
            <a:ext cx="8409873" cy="5279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if (confirmPassword !== password)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displayErrorMessage(confirmPasswordInput, '两次输入的密码不一致');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displaySuccessMessage(confirmPasswordInput);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表单验证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validateForm(event)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event.preventDefault();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// 检查所有输入是否正确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checkUsername();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checkPhone();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checkVerificationCode();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checkPassword();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checkConfirmPassword();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// 检查用户协议是否勾选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if (!agreementCheckbox.checked)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const agreementLabel = agreementCheckbox.parentElement.querySelector('label');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const errorSpan = document.createElement('span');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errorSpan.classList.add('error-message');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errorSpan.textContent = '请勾选用户协议';</a:t>
            </a:r>
            <a:endParaRPr lang="en-US" sz="1178" dirty="0"/>
          </a:p>
        </p:txBody>
      </p:sp>
      <p:sp>
        <p:nvSpPr>
          <p:cNvPr id="12" name="Text 9"/>
          <p:cNvSpPr/>
          <p:nvPr/>
        </p:nvSpPr>
        <p:spPr>
          <a:xfrm>
            <a:off x="365646" y="52561699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10"/>
          <p:cNvSpPr/>
          <p:nvPr/>
        </p:nvSpPr>
        <p:spPr>
          <a:xfrm>
            <a:off x="365646" y="52790225"/>
            <a:ext cx="8409873" cy="2011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agreementLabel.appendChild(errorSpan);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const agreementLabel = agreementCheckbox.parentElement.querySelector('label');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const errorSpan = agreementLabel.querySelector('.error-message');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if (errorSpan)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agreementLabel.removeChild(errorSpan);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</p:txBody>
      </p:sp>
      <p:sp>
        <p:nvSpPr>
          <p:cNvPr id="14" name="Text 11"/>
          <p:cNvSpPr/>
          <p:nvPr/>
        </p:nvSpPr>
        <p:spPr>
          <a:xfrm>
            <a:off x="365646" y="54801278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12"/>
          <p:cNvSpPr/>
          <p:nvPr/>
        </p:nvSpPr>
        <p:spPr>
          <a:xfrm>
            <a:off x="365646" y="55029804"/>
            <a:ext cx="8409873" cy="22624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// 检查是否所有条件都满足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if (checkAllInputs() &amp;&amp; agreementCheckbox.checked)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alert('注册成功');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检查所有输入是否正确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checkAllInputs()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inputs = [usernameInput, phoneInput, verificationCodeInput, passwordInput, confirmPasswordInput];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let allInputsValid = true;</a:t>
            </a:r>
            <a:endParaRPr lang="en-US" sz="1178" dirty="0"/>
          </a:p>
        </p:txBody>
      </p:sp>
      <p:sp>
        <p:nvSpPr>
          <p:cNvPr id="16" name="Text 13"/>
          <p:cNvSpPr/>
          <p:nvPr/>
        </p:nvSpPr>
        <p:spPr>
          <a:xfrm>
            <a:off x="365646" y="5729225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14"/>
          <p:cNvSpPr/>
          <p:nvPr/>
        </p:nvSpPr>
        <p:spPr>
          <a:xfrm>
            <a:off x="365646" y="57520777"/>
            <a:ext cx="8409873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inputs.forEach(function(input)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if (!input.classList.contains('success-message'))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allInputsValid = false;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});</a:t>
            </a:r>
            <a:endParaRPr lang="en-US" sz="1178" dirty="0"/>
          </a:p>
        </p:txBody>
      </p:sp>
      <p:sp>
        <p:nvSpPr>
          <p:cNvPr id="18" name="Text 15"/>
          <p:cNvSpPr/>
          <p:nvPr/>
        </p:nvSpPr>
        <p:spPr>
          <a:xfrm>
            <a:off x="365646" y="58777688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9" name="Text 16"/>
          <p:cNvSpPr/>
          <p:nvPr/>
        </p:nvSpPr>
        <p:spPr>
          <a:xfrm>
            <a:off x="365646" y="59006218"/>
            <a:ext cx="8409873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return allInputsValid;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显示错误提示信息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displayErrorMessage(input, message)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errorSpan = document.createElement('span');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errorSpan.classList.add('error-message');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errorSpan.textContent = message;</a:t>
            </a:r>
            <a:endParaRPr lang="en-US" sz="1178" dirty="0"/>
          </a:p>
        </p:txBody>
      </p:sp>
      <p:sp>
        <p:nvSpPr>
          <p:cNvPr id="20" name="Text 17"/>
          <p:cNvSpPr/>
          <p:nvPr/>
        </p:nvSpPr>
        <p:spPr>
          <a:xfrm>
            <a:off x="365646" y="60765890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1" name="Text 18"/>
          <p:cNvSpPr/>
          <p:nvPr/>
        </p:nvSpPr>
        <p:spPr>
          <a:xfrm>
            <a:off x="365646" y="60994417"/>
            <a:ext cx="8409873" cy="2765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parentElement = input.parentElement;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parentElement.appendChild(errorSpan);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input.classList.remove('success-message');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显示成功提示信息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displaySuccessMessage(input)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parentElement = input.parentElement;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errorSpan = parentElement.querySelector('.error-message');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if (errorSpan)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parentElement.removeChild(errorSpan);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</p:txBody>
      </p:sp>
      <p:sp>
        <p:nvSpPr>
          <p:cNvPr id="22" name="Text 19"/>
          <p:cNvSpPr/>
          <p:nvPr/>
        </p:nvSpPr>
        <p:spPr>
          <a:xfrm>
            <a:off x="365646" y="63759624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3" name="Text 20"/>
          <p:cNvSpPr/>
          <p:nvPr/>
        </p:nvSpPr>
        <p:spPr>
          <a:xfrm>
            <a:off x="365646" y="63988155"/>
            <a:ext cx="8409873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input.classList.add('success-message');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06FC7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《/html&gt;</a:t>
            </a:r>
            <a:endParaRPr lang="en-US" sz="1178" dirty="0"/>
          </a:p>
        </p:txBody>
      </p:sp>
      <p:sp>
        <p:nvSpPr>
          <p:cNvPr id="24" name="Text 21"/>
          <p:cNvSpPr/>
          <p:nvPr/>
        </p:nvSpPr>
        <p:spPr>
          <a:xfrm>
            <a:off x="365646" y="65245066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16668915"/>
            <a:ext cx="3656466" cy="190593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6668915"/>
            <a:ext cx="3656466" cy="190593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14283071"/>
            <a:ext cx="3656466" cy="215731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14283071"/>
            <a:ext cx="3656466" cy="21573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11394463"/>
            <a:ext cx="3656466" cy="2660079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11394463"/>
            <a:ext cx="3656466" cy="2660079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406" y="9762764"/>
            <a:ext cx="3656466" cy="1403168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295" y="9762764"/>
            <a:ext cx="3656466" cy="1403168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3406" y="7376919"/>
            <a:ext cx="3656466" cy="2157316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295" y="7376919"/>
            <a:ext cx="3656466" cy="2157316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53406" y="5242457"/>
            <a:ext cx="3656466" cy="1905933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295" y="5242457"/>
            <a:ext cx="3656466" cy="1905933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53406" y="845558"/>
            <a:ext cx="3656466" cy="416837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1295" y="845558"/>
            <a:ext cx="3656466" cy="4168370"/>
          </a:xfrm>
          <a:prstGeom prst="rect">
            <a:avLst/>
          </a:prstGeom>
        </p:spPr>
      </p:pic>
      <p:sp>
        <p:nvSpPr>
          <p:cNvPr id="16" name="Text 0"/>
          <p:cNvSpPr/>
          <p:nvPr/>
        </p:nvSpPr>
        <p:spPr>
          <a:xfrm>
            <a:off x="365646" y="228530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css</a:t>
            </a:r>
            <a:endParaRPr lang="en-US" sz="1631" dirty="0"/>
          </a:p>
        </p:txBody>
      </p:sp>
      <p:sp>
        <p:nvSpPr>
          <p:cNvPr id="1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2"/>
          <p:cNvSpPr/>
          <p:nvPr/>
        </p:nvSpPr>
        <p:spPr>
          <a:xfrm>
            <a:off x="923258" y="1005528"/>
            <a:ext cx="3272537" cy="3770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《!DOCTYPE html&gt;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《html lang="en"&gt;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《head&gt;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《meta charset="UTF-8"&gt;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《meta name="viewport" content="width=device-width, initial-scale=1.0"&gt;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《title&gt;Register - 码艺oj《/title&gt;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《style&gt;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body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display: flex;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justify-content: center;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align-items: center;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height: 100vh;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background-color: #f2f2f2;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19" name="Text 3"/>
          <p:cNvSpPr/>
          <p:nvPr/>
        </p:nvSpPr>
        <p:spPr>
          <a:xfrm>
            <a:off x="923258" y="482196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4"/>
          <p:cNvSpPr/>
          <p:nvPr/>
        </p:nvSpPr>
        <p:spPr>
          <a:xfrm>
            <a:off x="4945371" y="1005528"/>
            <a:ext cx="3272537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.register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width: 400px;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padding: 20px;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border-radius: 10px;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background-color: #fff;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box-shadow: 0 0 10px rgba(0, 0, 0, 0.1);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21" name="Text 5"/>
          <p:cNvSpPr/>
          <p:nvPr/>
        </p:nvSpPr>
        <p:spPr>
          <a:xfrm>
            <a:off x="4945371" y="281090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2" name="Text 6"/>
          <p:cNvSpPr/>
          <p:nvPr/>
        </p:nvSpPr>
        <p:spPr>
          <a:xfrm>
            <a:off x="923258" y="5402429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.register-header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display: flex;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justify-content: space-between;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align-items: center;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margin-bottom: 20px;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23" name="Text 7"/>
          <p:cNvSpPr/>
          <p:nvPr/>
        </p:nvSpPr>
        <p:spPr>
          <a:xfrm>
            <a:off x="923258" y="695642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4" name="Text 8"/>
          <p:cNvSpPr/>
          <p:nvPr/>
        </p:nvSpPr>
        <p:spPr>
          <a:xfrm>
            <a:off x="4945371" y="5402429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.register-header span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font-size: 20px;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font-weight: bold;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25" name="Text 9"/>
          <p:cNvSpPr/>
          <p:nvPr/>
        </p:nvSpPr>
        <p:spPr>
          <a:xfrm>
            <a:off x="4945371" y="645366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6" name="Text 10"/>
          <p:cNvSpPr/>
          <p:nvPr/>
        </p:nvSpPr>
        <p:spPr>
          <a:xfrm>
            <a:off x="923258" y="7536891"/>
            <a:ext cx="3272537" cy="754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.register-body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margin-bottom: 20px;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27" name="Text 11"/>
          <p:cNvSpPr/>
          <p:nvPr/>
        </p:nvSpPr>
        <p:spPr>
          <a:xfrm>
            <a:off x="923258" y="833674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8" name="Text 12"/>
          <p:cNvSpPr/>
          <p:nvPr/>
        </p:nvSpPr>
        <p:spPr>
          <a:xfrm>
            <a:off x="4945371" y="7536891"/>
            <a:ext cx="3272537" cy="1759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.register-body input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width: 100%;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padding: 10px;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margin-bottom: 10px;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border: 1px solid #ccc;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border-radius: 5px;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29" name="Text 13"/>
          <p:cNvSpPr/>
          <p:nvPr/>
        </p:nvSpPr>
        <p:spPr>
          <a:xfrm>
            <a:off x="4945371" y="934227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0" name="Text 14"/>
          <p:cNvSpPr/>
          <p:nvPr/>
        </p:nvSpPr>
        <p:spPr>
          <a:xfrm>
            <a:off x="923258" y="9922733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.register-footer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display: flex;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align-items: center;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31" name="Text 15"/>
          <p:cNvSpPr/>
          <p:nvPr/>
        </p:nvSpPr>
        <p:spPr>
          <a:xfrm>
            <a:off x="923258" y="1097396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2" name="Text 16"/>
          <p:cNvSpPr/>
          <p:nvPr/>
        </p:nvSpPr>
        <p:spPr>
          <a:xfrm>
            <a:off x="4945371" y="9922733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.register-footer label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font-size: 14px;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33" name="Text 17"/>
          <p:cNvSpPr/>
          <p:nvPr/>
        </p:nvSpPr>
        <p:spPr>
          <a:xfrm>
            <a:off x="4945371" y="1072258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4" name="Text 18"/>
          <p:cNvSpPr/>
          <p:nvPr/>
        </p:nvSpPr>
        <p:spPr>
          <a:xfrm>
            <a:off x="923258" y="11554432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.submit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display: flex;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justify-content: flex-end;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35" name="Text 19"/>
          <p:cNvSpPr/>
          <p:nvPr/>
        </p:nvSpPr>
        <p:spPr>
          <a:xfrm>
            <a:off x="923258" y="1260566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6" name="Text 20"/>
          <p:cNvSpPr/>
          <p:nvPr/>
        </p:nvSpPr>
        <p:spPr>
          <a:xfrm>
            <a:off x="4945371" y="11554432"/>
            <a:ext cx="3272537" cy="2262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.submit button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padding: 10px 20px;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border: none;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background-color: #009688;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color: #fff;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font-size: 16px;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font-weight: bold;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cursor: pointer;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37" name="Text 21"/>
          <p:cNvSpPr/>
          <p:nvPr/>
        </p:nvSpPr>
        <p:spPr>
          <a:xfrm>
            <a:off x="4945371" y="1386257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8" name="Text 22"/>
          <p:cNvSpPr/>
          <p:nvPr/>
        </p:nvSpPr>
        <p:spPr>
          <a:xfrm>
            <a:off x="923258" y="14443040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.submit span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margin-left: 10px;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font-size: 14px;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cursor: pointer;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color: #009688;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text-decoration: underline;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39" name="Text 23"/>
          <p:cNvSpPr/>
          <p:nvPr/>
        </p:nvSpPr>
        <p:spPr>
          <a:xfrm>
            <a:off x="923258" y="1624842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0" name="Text 24"/>
          <p:cNvSpPr/>
          <p:nvPr/>
        </p:nvSpPr>
        <p:spPr>
          <a:xfrm>
            <a:off x="4945371" y="14443040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.error-message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color: red;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font-size: 12px;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41" name="Text 25"/>
          <p:cNvSpPr/>
          <p:nvPr/>
        </p:nvSpPr>
        <p:spPr>
          <a:xfrm>
            <a:off x="4945371" y="1549427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2" name="Text 26"/>
          <p:cNvSpPr/>
          <p:nvPr/>
        </p:nvSpPr>
        <p:spPr>
          <a:xfrm>
            <a:off x="923258" y="16828884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.success-message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color: green;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font-size: 12px;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《/style&gt;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《/head&gt;</a:t>
            </a:r>
            <a:endParaRPr lang="en-US" sz="1178" dirty="0"/>
          </a:p>
        </p:txBody>
      </p:sp>
      <p:sp>
        <p:nvSpPr>
          <p:cNvPr id="43" name="Text 27"/>
          <p:cNvSpPr/>
          <p:nvPr/>
        </p:nvSpPr>
        <p:spPr>
          <a:xfrm>
            <a:off x="923258" y="1838288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4" name="Text 28"/>
          <p:cNvSpPr/>
          <p:nvPr/>
        </p:nvSpPr>
        <p:spPr>
          <a:xfrm>
            <a:off x="4945371" y="1682888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5" name="Text 29"/>
          <p:cNvSpPr/>
          <p:nvPr/>
        </p:nvSpPr>
        <p:spPr>
          <a:xfrm>
            <a:off x="4945371" y="1687458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9515950"/>
            <a:ext cx="3656466" cy="266007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9515950"/>
            <a:ext cx="3656466" cy="2660079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845557"/>
            <a:ext cx="3656466" cy="8441865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845557"/>
            <a:ext cx="3656466" cy="844186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65646" y="228529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html</a:t>
            </a:r>
            <a:endParaRPr lang="en-US" sz="1631" dirty="0"/>
          </a:p>
        </p:txBody>
      </p:sp>
      <p:sp>
        <p:nvSpPr>
          <p:cNvPr id="7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923258" y="1005528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《body&gt;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《div class="register"&gt;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class="register-header"&gt;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《span&gt;登录码艺oj《/span&gt;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《button id="logout-btn"&gt;&amp;#10005;《/button&gt;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《/div&gt;</a:t>
            </a:r>
            <a:endParaRPr lang="en-US" sz="1178" dirty="0"/>
          </a:p>
        </p:txBody>
      </p:sp>
      <p:sp>
        <p:nvSpPr>
          <p:cNvPr id="9" name="Text 3"/>
          <p:cNvSpPr/>
          <p:nvPr/>
        </p:nvSpPr>
        <p:spPr>
          <a:xfrm>
            <a:off x="923258" y="281090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0" name="Text 4"/>
          <p:cNvSpPr/>
          <p:nvPr/>
        </p:nvSpPr>
        <p:spPr>
          <a:xfrm>
            <a:off x="4945371" y="1005528"/>
            <a:ext cx="3272537" cy="8044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class="register-body"&gt;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《input id="username" type="text" placeholder="用户名"&gt;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《span class="error-message" id="username-error"&gt;《/span&gt;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《input id="phone" type="text" placeholder="输入手机号"&gt;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《span class="error-message" id="phone-error"&gt;《/span&gt;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《input id="verification-code" type="text" placeholder="短信验证码"&gt;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《span class="error-message" id="verification-code-error"&gt;《/span&gt;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《input id="password" type="password" placeholder="密码"&gt;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《span class="error-message" id="password-error"&gt;《/span&gt;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《input id="confirm-password" type="password" placeholder="重复密码"&gt;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《span class="error-message" id="confirm-password-error"&gt;《/span&gt;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《/div&gt;</a:t>
            </a:r>
            <a:endParaRPr lang="en-US" sz="1178" dirty="0"/>
          </a:p>
        </p:txBody>
      </p:sp>
      <p:sp>
        <p:nvSpPr>
          <p:cNvPr id="11" name="Text 5"/>
          <p:cNvSpPr/>
          <p:nvPr/>
        </p:nvSpPr>
        <p:spPr>
          <a:xfrm>
            <a:off x="4945371" y="909545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923258" y="9675919"/>
            <a:ext cx="3272537" cy="2262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class="register-footer"&gt;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《input id="agreement-checkbox" type="checkbox"&gt;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《label for="agreement-checkbox"&gt;已经阅读并同意《a href="user-agreement.html"&gt;《用户协议》《/a&gt;《/label&gt;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《/div&gt;</a:t>
            </a:r>
            <a:endParaRPr lang="en-US" sz="1178" dirty="0"/>
          </a:p>
        </p:txBody>
      </p:sp>
      <p:sp>
        <p:nvSpPr>
          <p:cNvPr id="13" name="Text 7"/>
          <p:cNvSpPr/>
          <p:nvPr/>
        </p:nvSpPr>
        <p:spPr>
          <a:xfrm>
            <a:off x="923258" y="1198406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8"/>
          <p:cNvSpPr/>
          <p:nvPr/>
        </p:nvSpPr>
        <p:spPr>
          <a:xfrm>
            <a:off x="4945371" y="9675919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《div class="submit"&gt;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《button id="next-btn"&gt;注册《/button&gt;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《span id="login-link"&gt;登录《/span&gt;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《/div&gt;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《/div&gt;</a:t>
            </a:r>
            <a:endParaRPr lang="en-US" sz="1178" dirty="0"/>
          </a:p>
        </p:txBody>
      </p:sp>
      <p:sp>
        <p:nvSpPr>
          <p:cNvPr id="15" name="Text 9"/>
          <p:cNvSpPr/>
          <p:nvPr/>
        </p:nvSpPr>
        <p:spPr>
          <a:xfrm>
            <a:off x="4945371" y="1097853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33872585"/>
            <a:ext cx="3656466" cy="140316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33872585"/>
            <a:ext cx="3656466" cy="1403162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31989504"/>
            <a:ext cx="3656466" cy="165455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31989504"/>
            <a:ext cx="3656466" cy="165455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29603661"/>
            <a:ext cx="3656466" cy="2157313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29603661"/>
            <a:ext cx="3656466" cy="2157313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406" y="27469199"/>
            <a:ext cx="3656466" cy="1905935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295" y="27469199"/>
            <a:ext cx="3656466" cy="1905935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3406" y="25334737"/>
            <a:ext cx="3656466" cy="1905931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295" y="25334737"/>
            <a:ext cx="3656466" cy="1905931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53406" y="22446130"/>
            <a:ext cx="3656466" cy="2660079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295" y="22446130"/>
            <a:ext cx="3656466" cy="2660079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53406" y="20311668"/>
            <a:ext cx="3656466" cy="1905935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1295" y="20311668"/>
            <a:ext cx="3656466" cy="1905935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53406" y="17423060"/>
            <a:ext cx="3656466" cy="2660079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1295" y="17423060"/>
            <a:ext cx="3656466" cy="2660079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406" y="15037217"/>
            <a:ext cx="3656466" cy="2157313"/>
          </a:xfrm>
          <a:prstGeom prst="rect">
            <a:avLst/>
          </a:prstGeom>
        </p:spPr>
      </p:pic>
      <p:pic>
        <p:nvPicPr>
          <p:cNvPr id="19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1295" y="15037217"/>
            <a:ext cx="3656466" cy="2157313"/>
          </a:xfrm>
          <a:prstGeom prst="rect">
            <a:avLst/>
          </a:prstGeom>
        </p:spPr>
      </p:pic>
      <p:pic>
        <p:nvPicPr>
          <p:cNvPr id="20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53406" y="12399990"/>
            <a:ext cx="3656466" cy="2408701"/>
          </a:xfrm>
          <a:prstGeom prst="rect">
            <a:avLst/>
          </a:prstGeom>
        </p:spPr>
      </p:pic>
      <p:pic>
        <p:nvPicPr>
          <p:cNvPr id="21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1295" y="12399990"/>
            <a:ext cx="3656466" cy="2408701"/>
          </a:xfrm>
          <a:prstGeom prst="rect">
            <a:avLst/>
          </a:prstGeom>
        </p:spPr>
      </p:pic>
      <p:pic>
        <p:nvPicPr>
          <p:cNvPr id="22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53406" y="10014146"/>
            <a:ext cx="3656466" cy="2157313"/>
          </a:xfrm>
          <a:prstGeom prst="rect">
            <a:avLst/>
          </a:prstGeom>
        </p:spPr>
      </p:pic>
      <p:pic>
        <p:nvPicPr>
          <p:cNvPr id="23" name="Image 21" descr="preencod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1295" y="10014146"/>
            <a:ext cx="3656466" cy="2157313"/>
          </a:xfrm>
          <a:prstGeom prst="rect">
            <a:avLst/>
          </a:prstGeom>
        </p:spPr>
      </p:pic>
      <p:pic>
        <p:nvPicPr>
          <p:cNvPr id="24" name="Image 22" descr="preencode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753406" y="7628301"/>
            <a:ext cx="3656466" cy="2157316"/>
          </a:xfrm>
          <a:prstGeom prst="rect">
            <a:avLst/>
          </a:prstGeom>
        </p:spPr>
      </p:pic>
      <p:pic>
        <p:nvPicPr>
          <p:cNvPr id="25" name="Image 23" descr="preencode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1295" y="7628301"/>
            <a:ext cx="3656466" cy="2157316"/>
          </a:xfrm>
          <a:prstGeom prst="rect">
            <a:avLst/>
          </a:prstGeom>
        </p:spPr>
      </p:pic>
      <p:pic>
        <p:nvPicPr>
          <p:cNvPr id="26" name="Image 24" descr="preencode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753406" y="5996604"/>
            <a:ext cx="3656466" cy="1403168"/>
          </a:xfrm>
          <a:prstGeom prst="rect">
            <a:avLst/>
          </a:prstGeom>
        </p:spPr>
      </p:pic>
      <p:pic>
        <p:nvPicPr>
          <p:cNvPr id="27" name="Image 25" descr="preencod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31295" y="5996604"/>
            <a:ext cx="3656466" cy="1403168"/>
          </a:xfrm>
          <a:prstGeom prst="rect">
            <a:avLst/>
          </a:prstGeom>
        </p:spPr>
      </p:pic>
      <p:pic>
        <p:nvPicPr>
          <p:cNvPr id="28" name="Image 26" descr="preencode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753406" y="845559"/>
            <a:ext cx="3656466" cy="4922516"/>
          </a:xfrm>
          <a:prstGeom prst="rect">
            <a:avLst/>
          </a:prstGeom>
        </p:spPr>
      </p:pic>
      <p:pic>
        <p:nvPicPr>
          <p:cNvPr id="29" name="Image 27" descr="preencode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31295" y="845559"/>
            <a:ext cx="3656466" cy="4922516"/>
          </a:xfrm>
          <a:prstGeom prst="rect">
            <a:avLst/>
          </a:prstGeom>
        </p:spPr>
      </p:pic>
      <p:sp>
        <p:nvSpPr>
          <p:cNvPr id="30" name="Text 0"/>
          <p:cNvSpPr/>
          <p:nvPr/>
        </p:nvSpPr>
        <p:spPr>
          <a:xfrm>
            <a:off x="365646" y="228531"/>
            <a:ext cx="8409873" cy="297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JS</a:t>
            </a:r>
            <a:endParaRPr lang="en-US" sz="1631" dirty="0"/>
          </a:p>
        </p:txBody>
      </p:sp>
      <p:sp>
        <p:nvSpPr>
          <p:cNvPr id="31" name="Text 1"/>
          <p:cNvSpPr/>
          <p:nvPr/>
        </p:nvSpPr>
        <p:spPr>
          <a:xfrm>
            <a:off x="365646" y="57132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2" name="Text 2"/>
          <p:cNvSpPr/>
          <p:nvPr/>
        </p:nvSpPr>
        <p:spPr>
          <a:xfrm>
            <a:off x="923258" y="1005530"/>
            <a:ext cx="3272537" cy="4524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usernameInput = document.getElementById('username');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phoneInput = document.getElementById('phone');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verificationCodeInput = document.getElementById('verification-code');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passwordInput = document.getElementById('password');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confirmPasswordInput = document.getElementById('confirm-password');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agreementCheckbox = document.getElementById('agreement-checkbox');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nextBtn = document.getElementById('next-btn');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const loginLink = document.getElementById('login-link');</a:t>
            </a:r>
            <a:endParaRPr lang="en-US" sz="1178" dirty="0"/>
          </a:p>
        </p:txBody>
      </p:sp>
      <p:sp>
        <p:nvSpPr>
          <p:cNvPr id="33" name="Text 3"/>
          <p:cNvSpPr/>
          <p:nvPr/>
        </p:nvSpPr>
        <p:spPr>
          <a:xfrm>
            <a:off x="923258" y="557611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4" name="Text 4"/>
          <p:cNvSpPr/>
          <p:nvPr/>
        </p:nvSpPr>
        <p:spPr>
          <a:xfrm>
            <a:off x="4945371" y="1005530"/>
            <a:ext cx="3272537" cy="2765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输入框失去焦点时进行输入检查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usernameInput.addEventListener('blur', checkUsername);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phoneInput.addEventListener('blur', checkPhone);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verificationCodeInput.addEventListener('blur', checkVerificationCode);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passwordInput.addEventListener('blur', checkPassword);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confirmPasswordInput.addEventListener('blur', checkConfirmPassword);</a:t>
            </a:r>
            <a:endParaRPr lang="en-US" sz="1178" dirty="0"/>
          </a:p>
        </p:txBody>
      </p:sp>
      <p:sp>
        <p:nvSpPr>
          <p:cNvPr id="35" name="Text 5"/>
          <p:cNvSpPr/>
          <p:nvPr/>
        </p:nvSpPr>
        <p:spPr>
          <a:xfrm>
            <a:off x="4945371" y="381643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6" name="Text 6"/>
          <p:cNvSpPr/>
          <p:nvPr/>
        </p:nvSpPr>
        <p:spPr>
          <a:xfrm>
            <a:off x="923258" y="6156575"/>
            <a:ext cx="3272537" cy="754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点击下一步按钮时进行表单验证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nextBtn.addEventListener('click', validateForm);</a:t>
            </a:r>
            <a:endParaRPr lang="en-US" sz="1178" dirty="0"/>
          </a:p>
        </p:txBody>
      </p:sp>
      <p:sp>
        <p:nvSpPr>
          <p:cNvPr id="37" name="Text 7"/>
          <p:cNvSpPr/>
          <p:nvPr/>
        </p:nvSpPr>
        <p:spPr>
          <a:xfrm>
            <a:off x="923258" y="69564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38" name="Text 8"/>
          <p:cNvSpPr/>
          <p:nvPr/>
        </p:nvSpPr>
        <p:spPr>
          <a:xfrm>
            <a:off x="4945371" y="6156575"/>
            <a:ext cx="3272537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点击登录链接时跳转到登录页面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loginLink.addEventListener('click', function()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window.location.href = 'login.html';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});</a:t>
            </a:r>
            <a:endParaRPr lang="en-US" sz="1178" dirty="0"/>
          </a:p>
        </p:txBody>
      </p:sp>
      <p:sp>
        <p:nvSpPr>
          <p:cNvPr id="39" name="Text 9"/>
          <p:cNvSpPr/>
          <p:nvPr/>
        </p:nvSpPr>
        <p:spPr>
          <a:xfrm>
            <a:off x="4945371" y="720781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0" name="Text 10"/>
          <p:cNvSpPr/>
          <p:nvPr/>
        </p:nvSpPr>
        <p:spPr>
          <a:xfrm>
            <a:off x="923258" y="7788274"/>
            <a:ext cx="3272537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用户名输入检查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checkUsername()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username = usernameInput.value.trim();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regex = /^[a-zA-Z0-9_]{3,15}$/;</a:t>
            </a:r>
            <a:endParaRPr lang="en-US" sz="1178" dirty="0"/>
          </a:p>
        </p:txBody>
      </p:sp>
      <p:sp>
        <p:nvSpPr>
          <p:cNvPr id="41" name="Text 11"/>
          <p:cNvSpPr/>
          <p:nvPr/>
        </p:nvSpPr>
        <p:spPr>
          <a:xfrm>
            <a:off x="923258" y="883950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2" name="Text 12"/>
          <p:cNvSpPr/>
          <p:nvPr/>
        </p:nvSpPr>
        <p:spPr>
          <a:xfrm>
            <a:off x="4945371" y="7788274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if (!regex.test(username))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displayErrorMessage(usernameInput, '请输入符合规范的用户名');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displaySuccessMessage(usernameInput);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43" name="Text 13"/>
          <p:cNvSpPr/>
          <p:nvPr/>
        </p:nvSpPr>
        <p:spPr>
          <a:xfrm>
            <a:off x="4945371" y="959365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4" name="Text 14"/>
          <p:cNvSpPr/>
          <p:nvPr/>
        </p:nvSpPr>
        <p:spPr>
          <a:xfrm>
            <a:off x="923258" y="10174115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手机号输入检查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checkPhone()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phone = phoneInput.value.trim();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regex = /^[1-9]\d{10}$/;</a:t>
            </a:r>
            <a:endParaRPr lang="en-US" sz="1178" dirty="0"/>
          </a:p>
        </p:txBody>
      </p:sp>
      <p:sp>
        <p:nvSpPr>
          <p:cNvPr id="45" name="Text 15"/>
          <p:cNvSpPr/>
          <p:nvPr/>
        </p:nvSpPr>
        <p:spPr>
          <a:xfrm>
            <a:off x="923258" y="1122534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6" name="Text 16"/>
          <p:cNvSpPr/>
          <p:nvPr/>
        </p:nvSpPr>
        <p:spPr>
          <a:xfrm>
            <a:off x="4945371" y="10174115"/>
            <a:ext cx="3272537" cy="1759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if (!regex.test(phone))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displayErrorMessage(phoneInput, '请输入符合规范的手机号');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displaySuccessMessage(phoneInput);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47" name="Text 17"/>
          <p:cNvSpPr/>
          <p:nvPr/>
        </p:nvSpPr>
        <p:spPr>
          <a:xfrm>
            <a:off x="4945371" y="11979497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48" name="Text 18"/>
          <p:cNvSpPr/>
          <p:nvPr/>
        </p:nvSpPr>
        <p:spPr>
          <a:xfrm>
            <a:off x="923258" y="12559959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短信验证码输入检查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checkVerificationCode()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verificationCode = verificationCodeInput.value.trim();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regex = /^\d{6}$/;</a:t>
            </a:r>
            <a:endParaRPr lang="en-US" sz="1178" dirty="0"/>
          </a:p>
        </p:txBody>
      </p:sp>
      <p:sp>
        <p:nvSpPr>
          <p:cNvPr id="49" name="Text 19"/>
          <p:cNvSpPr/>
          <p:nvPr/>
        </p:nvSpPr>
        <p:spPr>
          <a:xfrm>
            <a:off x="923258" y="1386257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0" name="Text 20"/>
          <p:cNvSpPr/>
          <p:nvPr/>
        </p:nvSpPr>
        <p:spPr>
          <a:xfrm>
            <a:off x="4945371" y="12559959"/>
            <a:ext cx="3272537" cy="2011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if (!regex.test(verificationCode))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displayErrorMessage(verificationCodeInput, '请输入6位数字的短信验证码');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displaySuccessMessage(verificationCodeInput);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51" name="Text 21"/>
          <p:cNvSpPr/>
          <p:nvPr/>
        </p:nvSpPr>
        <p:spPr>
          <a:xfrm>
            <a:off x="4945371" y="1461672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2" name="Text 22"/>
          <p:cNvSpPr/>
          <p:nvPr/>
        </p:nvSpPr>
        <p:spPr>
          <a:xfrm>
            <a:off x="923258" y="15197186"/>
            <a:ext cx="3272537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密码输入检查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checkPassword()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password = passwordInput.value.trim();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regex = /^[\w.]{6,15}$/;</a:t>
            </a:r>
            <a:endParaRPr lang="en-US" sz="1178" dirty="0"/>
          </a:p>
        </p:txBody>
      </p:sp>
      <p:sp>
        <p:nvSpPr>
          <p:cNvPr id="53" name="Text 23"/>
          <p:cNvSpPr/>
          <p:nvPr/>
        </p:nvSpPr>
        <p:spPr>
          <a:xfrm>
            <a:off x="923258" y="1624842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4" name="Text 24"/>
          <p:cNvSpPr/>
          <p:nvPr/>
        </p:nvSpPr>
        <p:spPr>
          <a:xfrm>
            <a:off x="4945371" y="15197186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if (!regex.test(password))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displayErrorMessage(passwordInput, '请输入符合规范的密码');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displaySuccessMessage(passwordInput);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55" name="Text 25"/>
          <p:cNvSpPr/>
          <p:nvPr/>
        </p:nvSpPr>
        <p:spPr>
          <a:xfrm>
            <a:off x="4945371" y="1700256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6" name="Text 26"/>
          <p:cNvSpPr/>
          <p:nvPr/>
        </p:nvSpPr>
        <p:spPr>
          <a:xfrm>
            <a:off x="923258" y="17583033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重复密码输入检查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checkConfirmPassword()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confirmPassword = confirmPasswordInput.value.trim();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password = passwordInput.value.trim();</a:t>
            </a:r>
            <a:endParaRPr lang="en-US" sz="1178" dirty="0"/>
          </a:p>
        </p:txBody>
      </p:sp>
      <p:sp>
        <p:nvSpPr>
          <p:cNvPr id="57" name="Text 27"/>
          <p:cNvSpPr/>
          <p:nvPr/>
        </p:nvSpPr>
        <p:spPr>
          <a:xfrm>
            <a:off x="923258" y="1888564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8" name="Text 28"/>
          <p:cNvSpPr/>
          <p:nvPr/>
        </p:nvSpPr>
        <p:spPr>
          <a:xfrm>
            <a:off x="4945371" y="17583033"/>
            <a:ext cx="3272537" cy="2262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if (confirmPassword !== password)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displayErrorMessage(confirmPasswordInput, '两次输入的密码不一致');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displaySuccessMessage(confirmPasswordInput);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59" name="Text 29"/>
          <p:cNvSpPr/>
          <p:nvPr/>
        </p:nvSpPr>
        <p:spPr>
          <a:xfrm>
            <a:off x="4945371" y="1989117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0" name="Text 30"/>
          <p:cNvSpPr/>
          <p:nvPr/>
        </p:nvSpPr>
        <p:spPr>
          <a:xfrm>
            <a:off x="923258" y="20471641"/>
            <a:ext cx="3272537" cy="754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表单验证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validateForm(event)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event.preventDefault();</a:t>
            </a:r>
            <a:endParaRPr lang="en-US" sz="1178" dirty="0"/>
          </a:p>
        </p:txBody>
      </p:sp>
      <p:sp>
        <p:nvSpPr>
          <p:cNvPr id="61" name="Text 31"/>
          <p:cNvSpPr/>
          <p:nvPr/>
        </p:nvSpPr>
        <p:spPr>
          <a:xfrm>
            <a:off x="923258" y="2127149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2" name="Text 32"/>
          <p:cNvSpPr/>
          <p:nvPr/>
        </p:nvSpPr>
        <p:spPr>
          <a:xfrm>
            <a:off x="4945371" y="20471641"/>
            <a:ext cx="3272537" cy="1508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// 检查所有输入是否正确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checkUsername();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checkPhone();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checkVerificationCode();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checkPassword();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checkConfirmPassword();</a:t>
            </a:r>
            <a:endParaRPr lang="en-US" sz="1178" dirty="0"/>
          </a:p>
        </p:txBody>
      </p:sp>
      <p:sp>
        <p:nvSpPr>
          <p:cNvPr id="63" name="Text 33"/>
          <p:cNvSpPr/>
          <p:nvPr/>
        </p:nvSpPr>
        <p:spPr>
          <a:xfrm>
            <a:off x="4945371" y="2202563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4" name="Text 34"/>
          <p:cNvSpPr/>
          <p:nvPr/>
        </p:nvSpPr>
        <p:spPr>
          <a:xfrm>
            <a:off x="923258" y="22606099"/>
            <a:ext cx="3272537" cy="2262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// 检查用户协议是否勾选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if (!agreementCheckbox.checked)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const agreementLabel = agreementCheckbox.parentElement.querySelector('label');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const errorSpan = document.createElement('span');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errorSpan.classList.add('error-message');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errorSpan.textContent = '请勾选用户协议';</a:t>
            </a:r>
            <a:endParaRPr lang="en-US" sz="1178" dirty="0"/>
          </a:p>
        </p:txBody>
      </p:sp>
      <p:sp>
        <p:nvSpPr>
          <p:cNvPr id="65" name="Text 35"/>
          <p:cNvSpPr/>
          <p:nvPr/>
        </p:nvSpPr>
        <p:spPr>
          <a:xfrm>
            <a:off x="923258" y="2491424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6" name="Text 36"/>
          <p:cNvSpPr/>
          <p:nvPr/>
        </p:nvSpPr>
        <p:spPr>
          <a:xfrm>
            <a:off x="4945371" y="22606099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agreementLabel.appendChild(errorSpan);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 else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const agreementLabel = agreementCheckbox.parentElement.querySelector('label');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const errorSpan = agreementLabel.querySelector('.error-message');</a:t>
            </a:r>
            <a:endParaRPr lang="en-US" sz="1178" dirty="0"/>
          </a:p>
        </p:txBody>
      </p:sp>
      <p:sp>
        <p:nvSpPr>
          <p:cNvPr id="67" name="Text 37"/>
          <p:cNvSpPr/>
          <p:nvPr/>
        </p:nvSpPr>
        <p:spPr>
          <a:xfrm>
            <a:off x="4945371" y="2441147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8" name="Text 38"/>
          <p:cNvSpPr/>
          <p:nvPr/>
        </p:nvSpPr>
        <p:spPr>
          <a:xfrm>
            <a:off x="923258" y="25494706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if (errorSpan)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agreementLabel.removeChild(errorSpan);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</p:txBody>
      </p:sp>
      <p:sp>
        <p:nvSpPr>
          <p:cNvPr id="69" name="Text 39"/>
          <p:cNvSpPr/>
          <p:nvPr/>
        </p:nvSpPr>
        <p:spPr>
          <a:xfrm>
            <a:off x="923258" y="2654594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0" name="Text 40"/>
          <p:cNvSpPr/>
          <p:nvPr/>
        </p:nvSpPr>
        <p:spPr>
          <a:xfrm>
            <a:off x="4945371" y="25494706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// 检查是否所有条件都满足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if (checkAllInputs() &amp;&amp; agreementCheckbox.checked)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alert('注册成功');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71" name="Text 41"/>
          <p:cNvSpPr/>
          <p:nvPr/>
        </p:nvSpPr>
        <p:spPr>
          <a:xfrm>
            <a:off x="4945371" y="2704870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2" name="Text 42"/>
          <p:cNvSpPr/>
          <p:nvPr/>
        </p:nvSpPr>
        <p:spPr>
          <a:xfrm>
            <a:off x="923258" y="27629168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检查所有输入是否正确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checkAllInputs()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inputs = [usernameInput, phoneInput, verificationCodeInput, passwordInput, confirmPasswordInput];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let allInputsValid = true;</a:t>
            </a:r>
            <a:endParaRPr lang="en-US" sz="1178" dirty="0"/>
          </a:p>
        </p:txBody>
      </p:sp>
      <p:sp>
        <p:nvSpPr>
          <p:cNvPr id="73" name="Text 43"/>
          <p:cNvSpPr/>
          <p:nvPr/>
        </p:nvSpPr>
        <p:spPr>
          <a:xfrm>
            <a:off x="923258" y="2918316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4" name="Text 44"/>
          <p:cNvSpPr/>
          <p:nvPr/>
        </p:nvSpPr>
        <p:spPr>
          <a:xfrm>
            <a:off x="4945371" y="27629168"/>
            <a:ext cx="3272537" cy="1508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inputs.forEach(function(input)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if (!input.classList.contains('success-message'))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  allInputsValid = false;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});</a:t>
            </a:r>
            <a:endParaRPr lang="en-US" sz="1178" dirty="0"/>
          </a:p>
        </p:txBody>
      </p:sp>
      <p:sp>
        <p:nvSpPr>
          <p:cNvPr id="75" name="Text 45"/>
          <p:cNvSpPr/>
          <p:nvPr/>
        </p:nvSpPr>
        <p:spPr>
          <a:xfrm>
            <a:off x="4945371" y="2918316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6" name="Text 46"/>
          <p:cNvSpPr/>
          <p:nvPr/>
        </p:nvSpPr>
        <p:spPr>
          <a:xfrm>
            <a:off x="923258" y="29763630"/>
            <a:ext cx="3272537" cy="502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return allInputsValid;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77" name="Text 47"/>
          <p:cNvSpPr/>
          <p:nvPr/>
        </p:nvSpPr>
        <p:spPr>
          <a:xfrm>
            <a:off x="923258" y="3031210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8" name="Text 48"/>
          <p:cNvSpPr/>
          <p:nvPr/>
        </p:nvSpPr>
        <p:spPr>
          <a:xfrm>
            <a:off x="4945371" y="29763630"/>
            <a:ext cx="3272537" cy="175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显示错误提示信息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displayErrorMessage(input, message)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errorSpan = document.createElement('span');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errorSpan.classList.add('error-message');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errorSpan.textContent = message;</a:t>
            </a:r>
            <a:endParaRPr lang="en-US" sz="1178" dirty="0"/>
          </a:p>
        </p:txBody>
      </p:sp>
      <p:sp>
        <p:nvSpPr>
          <p:cNvPr id="79" name="Text 49"/>
          <p:cNvSpPr/>
          <p:nvPr/>
        </p:nvSpPr>
        <p:spPr>
          <a:xfrm>
            <a:off x="4945371" y="3156901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0" name="Text 50"/>
          <p:cNvSpPr/>
          <p:nvPr/>
        </p:nvSpPr>
        <p:spPr>
          <a:xfrm>
            <a:off x="923258" y="32149477"/>
            <a:ext cx="3272537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parentElement = input.parentElement;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parentElement.appendChild(errorSpan);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input.classList.remove('success-message');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</p:txBody>
      </p:sp>
      <p:sp>
        <p:nvSpPr>
          <p:cNvPr id="81" name="Text 51"/>
          <p:cNvSpPr/>
          <p:nvPr/>
        </p:nvSpPr>
        <p:spPr>
          <a:xfrm>
            <a:off x="923258" y="3320071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2" name="Text 52"/>
          <p:cNvSpPr/>
          <p:nvPr/>
        </p:nvSpPr>
        <p:spPr>
          <a:xfrm>
            <a:off x="4945371" y="32149477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// 显示成功提示信息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function displaySuccessMessage(input)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parentElement = input.parentElement;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const errorSpan = parentElement.querySelector('.error-message');</a:t>
            </a:r>
            <a:endParaRPr lang="en-US" sz="1178" dirty="0"/>
          </a:p>
        </p:txBody>
      </p:sp>
      <p:sp>
        <p:nvSpPr>
          <p:cNvPr id="83" name="Text 53"/>
          <p:cNvSpPr/>
          <p:nvPr/>
        </p:nvSpPr>
        <p:spPr>
          <a:xfrm>
            <a:off x="4945371" y="3345209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4" name="Text 54"/>
          <p:cNvSpPr/>
          <p:nvPr/>
        </p:nvSpPr>
        <p:spPr>
          <a:xfrm>
            <a:off x="923258" y="34032554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if (errorSpan)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  parentElement.removeChild(errorSpan);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}</a:t>
            </a:r>
            <a:endParaRPr lang="en-US" sz="1178" dirty="0"/>
          </a:p>
        </p:txBody>
      </p:sp>
      <p:sp>
        <p:nvSpPr>
          <p:cNvPr id="85" name="Text 55"/>
          <p:cNvSpPr/>
          <p:nvPr/>
        </p:nvSpPr>
        <p:spPr>
          <a:xfrm>
            <a:off x="923258" y="34832408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6" name="Text 56"/>
          <p:cNvSpPr/>
          <p:nvPr/>
        </p:nvSpPr>
        <p:spPr>
          <a:xfrm>
            <a:off x="4945371" y="34032554"/>
            <a:ext cx="3272537" cy="1005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  input.classList.add('success-message');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《/script&gt;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《/body&gt;</a:t>
            </a:r>
            <a:endParaRPr lang="en-US" sz="1178" dirty="0"/>
          </a:p>
        </p:txBody>
      </p:sp>
      <p:sp>
        <p:nvSpPr>
          <p:cNvPr id="87" name="Text 57"/>
          <p:cNvSpPr/>
          <p:nvPr/>
        </p:nvSpPr>
        <p:spPr>
          <a:xfrm>
            <a:off x="4945371" y="35083784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4657422"/>
            <a:ext cx="3656466" cy="140316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06" y="2774344"/>
            <a:ext cx="3656466" cy="165455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" y="2774344"/>
            <a:ext cx="3656466" cy="165455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406" y="1142646"/>
            <a:ext cx="3656466" cy="1403168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95" y="1142646"/>
            <a:ext cx="3656466" cy="1403168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65646" y="228529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对于一个较大的项目，推荐将 CSS 代码单独存储为一个外部样式表文件，并通过 `《link&gt;` 标签在 HTML 文件中引入。这样做有以下几个好处：</a:t>
            </a:r>
            <a:endParaRPr lang="en-US" sz="1631" dirty="0"/>
          </a:p>
        </p:txBody>
      </p:sp>
      <p:sp>
        <p:nvSpPr>
          <p:cNvPr id="8" name="Text 1"/>
          <p:cNvSpPr/>
          <p:nvPr/>
        </p:nvSpPr>
        <p:spPr>
          <a:xfrm>
            <a:off x="365646" y="868413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2"/>
          <p:cNvSpPr/>
          <p:nvPr/>
        </p:nvSpPr>
        <p:spPr>
          <a:xfrm>
            <a:off x="923258" y="1302615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1. 分离关注点：将 CSS 代码与 HTML 代码分离，使得两者的维护和管理更加清晰和方便。这样在修改样式时不会影响 HTML 结构，也不会导致代码混乱。</a:t>
            </a:r>
            <a:endParaRPr lang="en-US" sz="1178" dirty="0"/>
          </a:p>
        </p:txBody>
      </p:sp>
      <p:sp>
        <p:nvSpPr>
          <p:cNvPr id="10" name="Text 3"/>
          <p:cNvSpPr/>
          <p:nvPr/>
        </p:nvSpPr>
        <p:spPr>
          <a:xfrm>
            <a:off x="923258" y="235385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1" name="Text 4"/>
          <p:cNvSpPr/>
          <p:nvPr/>
        </p:nvSpPr>
        <p:spPr>
          <a:xfrm>
            <a:off x="4945371" y="1302615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2. 代码复用：将样式表文件单独存储，可以在项目的多个页面之间共享和复用相同的样式。通过引入同一个样式表文件，可以确保页面之间的一致性和统一性。</a:t>
            </a:r>
            <a:endParaRPr lang="en-US" sz="1178" dirty="0"/>
          </a:p>
        </p:txBody>
      </p:sp>
      <p:sp>
        <p:nvSpPr>
          <p:cNvPr id="12" name="Text 5"/>
          <p:cNvSpPr/>
          <p:nvPr/>
        </p:nvSpPr>
        <p:spPr>
          <a:xfrm>
            <a:off x="4945371" y="235385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3" name="Text 6"/>
          <p:cNvSpPr/>
          <p:nvPr/>
        </p:nvSpPr>
        <p:spPr>
          <a:xfrm>
            <a:off x="923258" y="2934313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3. 缓存优化：将样式表文件存储为外部文件后，可以通过浏览器的缓存机制进行缓存，使得页面加载速度更快。如果多个页面共用同一个样式表文件，只需在第一个页面加载时下载一次，后续页面可以直接从缓存中加载，提高了页面的加载效率。</a:t>
            </a:r>
            <a:endParaRPr lang="en-US" sz="1178" dirty="0"/>
          </a:p>
        </p:txBody>
      </p:sp>
      <p:sp>
        <p:nvSpPr>
          <p:cNvPr id="14" name="Text 7"/>
          <p:cNvSpPr/>
          <p:nvPr/>
        </p:nvSpPr>
        <p:spPr>
          <a:xfrm>
            <a:off x="923258" y="4236930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5" name="Text 8"/>
          <p:cNvSpPr/>
          <p:nvPr/>
        </p:nvSpPr>
        <p:spPr>
          <a:xfrm>
            <a:off x="4945371" y="2934313"/>
            <a:ext cx="3272537" cy="754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4. 维护和管理：通过将样式表文件单独存储，可以使用版本控制工具对样式表进行版本管理，方便团队协作和代码追踪。</a:t>
            </a:r>
            <a:endParaRPr lang="en-US" sz="1178" dirty="0"/>
          </a:p>
        </p:txBody>
      </p:sp>
      <p:sp>
        <p:nvSpPr>
          <p:cNvPr id="16" name="Text 9"/>
          <p:cNvSpPr/>
          <p:nvPr/>
        </p:nvSpPr>
        <p:spPr>
          <a:xfrm>
            <a:off x="4945371" y="3734165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7" name="Text 10"/>
          <p:cNvSpPr/>
          <p:nvPr/>
        </p:nvSpPr>
        <p:spPr>
          <a:xfrm>
            <a:off x="923258" y="4817395"/>
            <a:ext cx="3272537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1 因此，对于较大的项目，推荐将 CSS 代码存储为外部样式表文件，并通过 `《link&gt;` 标签在 HTML 文件中引入。这样可以提高代码的可维护性、可扩展性和性能。</a:t>
            </a:r>
            <a:endParaRPr lang="en-US" sz="1178" dirty="0"/>
          </a:p>
        </p:txBody>
      </p:sp>
      <p:sp>
        <p:nvSpPr>
          <p:cNvPr id="18" name="Text 11"/>
          <p:cNvSpPr/>
          <p:nvPr/>
        </p:nvSpPr>
        <p:spPr>
          <a:xfrm>
            <a:off x="923258" y="58686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7043268"/>
            <a:ext cx="3656466" cy="165455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7043268"/>
            <a:ext cx="3656466" cy="165455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06" y="4908802"/>
            <a:ext cx="3656466" cy="1905935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5" y="4908802"/>
            <a:ext cx="3656466" cy="1905935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06" y="3025725"/>
            <a:ext cx="3656466" cy="165455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295" y="3025725"/>
            <a:ext cx="3656466" cy="165455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406" y="1142646"/>
            <a:ext cx="3656466" cy="165455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295" y="1142646"/>
            <a:ext cx="3656466" cy="1654550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365646" y="228529"/>
            <a:ext cx="8409873" cy="594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对于大型项目，建议将 JavaScript 代码单独存储为外部文件，并通过 `&lt;script&gt;` 标签在 HTML 文件中引入。这样做有以下几个优点：</a:t>
            </a:r>
            <a:endParaRPr lang="en-US" sz="1631" dirty="0"/>
          </a:p>
        </p:txBody>
      </p:sp>
      <p:sp>
        <p:nvSpPr>
          <p:cNvPr id="11" name="Text 1"/>
          <p:cNvSpPr/>
          <p:nvPr/>
        </p:nvSpPr>
        <p:spPr>
          <a:xfrm>
            <a:off x="365646" y="86841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2" name="Text 2"/>
          <p:cNvSpPr/>
          <p:nvPr/>
        </p:nvSpPr>
        <p:spPr>
          <a:xfrm>
            <a:off x="923258" y="1302615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代码组织：将 JavaScript 代码存储为外部文件，可以更好地组织和管理代码。将不同功能的代码分开存储，可以提高代码的可读性和可维护性，并且便于团队协作和代码复用。</a:t>
            </a:r>
            <a:endParaRPr lang="en-US" sz="1178" dirty="0"/>
          </a:p>
        </p:txBody>
      </p:sp>
      <p:sp>
        <p:nvSpPr>
          <p:cNvPr id="13" name="Text 3"/>
          <p:cNvSpPr/>
          <p:nvPr/>
        </p:nvSpPr>
        <p:spPr>
          <a:xfrm>
            <a:off x="923258" y="235385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4" name="Text 4"/>
          <p:cNvSpPr/>
          <p:nvPr/>
        </p:nvSpPr>
        <p:spPr>
          <a:xfrm>
            <a:off x="4945371" y="1302615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缓存和性能优化：将 JavaScript 代码存储为外部文件后，可以利用浏览器的缓存机制，使得代码只需加载一次，并且可以在多个页面之间进行共享。这样可以减少页面的加载时间，提高用户的访问速度和体验。</a:t>
            </a:r>
            <a:endParaRPr lang="en-US" sz="1178" dirty="0"/>
          </a:p>
        </p:txBody>
      </p:sp>
      <p:sp>
        <p:nvSpPr>
          <p:cNvPr id="15" name="Text 5"/>
          <p:cNvSpPr/>
          <p:nvPr/>
        </p:nvSpPr>
        <p:spPr>
          <a:xfrm>
            <a:off x="4945371" y="260523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6" name="Text 6"/>
          <p:cNvSpPr/>
          <p:nvPr/>
        </p:nvSpPr>
        <p:spPr>
          <a:xfrm>
            <a:off x="923258" y="3185698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并行加载：通过将 JavaScript 代码存储为外部文件，并将其放在 `&lt;script&gt;` 标签中的适当位置引入，可以实现并行加载。浏览器可以同时加载其他资源（如样式表、图片等），从而提高页面的加载速度。</a:t>
            </a:r>
            <a:endParaRPr lang="en-US" sz="1178" dirty="0"/>
          </a:p>
        </p:txBody>
      </p:sp>
      <p:sp>
        <p:nvSpPr>
          <p:cNvPr id="17" name="Text 7"/>
          <p:cNvSpPr/>
          <p:nvPr/>
        </p:nvSpPr>
        <p:spPr>
          <a:xfrm>
            <a:off x="923258" y="4488313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18" name="Text 8"/>
          <p:cNvSpPr/>
          <p:nvPr/>
        </p:nvSpPr>
        <p:spPr>
          <a:xfrm>
            <a:off x="4945371" y="3185698"/>
            <a:ext cx="3272537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代码调试和测试：将 JavaScript 代码存储为外部文件后，便于在开发工具中进行调试和测试。可以直接在外部文件中修改和调试代码，而无需修改 HTML 文件。</a:t>
            </a:r>
            <a:endParaRPr lang="en-US" sz="1178" dirty="0"/>
          </a:p>
        </p:txBody>
      </p:sp>
      <p:sp>
        <p:nvSpPr>
          <p:cNvPr id="19" name="Text 9"/>
          <p:cNvSpPr/>
          <p:nvPr/>
        </p:nvSpPr>
        <p:spPr>
          <a:xfrm>
            <a:off x="4945371" y="423693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0" name="Text 10"/>
          <p:cNvSpPr/>
          <p:nvPr/>
        </p:nvSpPr>
        <p:spPr>
          <a:xfrm>
            <a:off x="923258" y="5068775"/>
            <a:ext cx="3272537" cy="754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通常建议将外部的 JavaScript 文件引入放置在 HTML 文件的 `</a:t>
            </a:r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 元素的底部，紧接着 `</a:t>
            </a:r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` 标签之前。这样做有以下几个优点：</a:t>
            </a:r>
            <a:endParaRPr lang="en-US" sz="1178" dirty="0"/>
          </a:p>
        </p:txBody>
      </p:sp>
      <p:sp>
        <p:nvSpPr>
          <p:cNvPr id="21" name="Text 11"/>
          <p:cNvSpPr/>
          <p:nvPr/>
        </p:nvSpPr>
        <p:spPr>
          <a:xfrm>
            <a:off x="923258" y="586862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2" name="Text 12"/>
          <p:cNvSpPr/>
          <p:nvPr/>
        </p:nvSpPr>
        <p:spPr>
          <a:xfrm>
            <a:off x="4945371" y="5068775"/>
            <a:ext cx="3272537" cy="1508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避免阻塞页面加载：将 JavaScript 文件放在页面底部可以避免阻塞页面的渲染。浏览器在遇到 JavaScript 文件时会停止解析 HTML，执行 JavaScript 代码，然后继续解析后续的 HTML。如果 JavaScript 文件过大或执行时间较长，会导致页面加载时间延长，用户可能会感到页面加载缓慢。</a:t>
            </a:r>
            <a:endParaRPr lang="en-US" sz="1178" dirty="0"/>
          </a:p>
        </p:txBody>
      </p:sp>
      <p:sp>
        <p:nvSpPr>
          <p:cNvPr id="23" name="Text 13"/>
          <p:cNvSpPr/>
          <p:nvPr/>
        </p:nvSpPr>
        <p:spPr>
          <a:xfrm>
            <a:off x="4945371" y="6622771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4" name="Text 14"/>
          <p:cNvSpPr/>
          <p:nvPr/>
        </p:nvSpPr>
        <p:spPr>
          <a:xfrm>
            <a:off x="923258" y="7203237"/>
            <a:ext cx="3272537" cy="100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允许并行加载其他资源：将 JavaScript 文件放在页面底部，浏览器可以在加载 JavaScript 文件的同时并行加载其他资源，如样式表、图片等。这样可以提高页面的整体加载速度，提升用户的访问体验。</a:t>
            </a:r>
            <a:endParaRPr lang="en-US" sz="1178" dirty="0"/>
          </a:p>
        </p:txBody>
      </p:sp>
      <p:sp>
        <p:nvSpPr>
          <p:cNvPr id="25" name="Text 15"/>
          <p:cNvSpPr/>
          <p:nvPr/>
        </p:nvSpPr>
        <p:spPr>
          <a:xfrm>
            <a:off x="923258" y="8254472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26" name="Text 16"/>
          <p:cNvSpPr/>
          <p:nvPr/>
        </p:nvSpPr>
        <p:spPr>
          <a:xfrm>
            <a:off x="4945371" y="7203237"/>
            <a:ext cx="3272537" cy="12569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避免 JavaScript 访问未加载的元素：将 JavaScript 文件放在页面底部可以确保在执行 JavaScript 代码时，页面的其他元素已经加载完毕。这样可以避免 JavaScript 代码访问尚未加载的 DOM 元素，确保代码的正常执行。</a:t>
            </a:r>
            <a:endParaRPr lang="en-US" sz="1178" dirty="0"/>
          </a:p>
        </p:txBody>
      </p:sp>
      <p:sp>
        <p:nvSpPr>
          <p:cNvPr id="27" name="Text 17"/>
          <p:cNvSpPr/>
          <p:nvPr/>
        </p:nvSpPr>
        <p:spPr>
          <a:xfrm>
            <a:off x="4945371" y="8505856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295" y="2902318"/>
            <a:ext cx="68558" cy="6856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1759672"/>
            <a:ext cx="68558" cy="6856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583" y="0"/>
            <a:ext cx="4570582" cy="5141905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65646" y="228531"/>
            <a:ext cx="3839290" cy="297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6"/>
              </a:lnSpc>
            </a:pPr>
            <a:r>
              <a:rPr lang="en-US" sz="1600" b="1" spc="-49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工程文件的组织方式</a:t>
            </a:r>
            <a:endParaRPr lang="en-US" sz="1631" dirty="0"/>
          </a:p>
        </p:txBody>
      </p:sp>
      <p:sp>
        <p:nvSpPr>
          <p:cNvPr id="6" name="Text 1"/>
          <p:cNvSpPr/>
          <p:nvPr/>
        </p:nvSpPr>
        <p:spPr>
          <a:xfrm>
            <a:off x="365646" y="571323"/>
            <a:ext cx="3839290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868410" y="1668265"/>
            <a:ext cx="3336526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通常情况下，HTML 文件可以直接放在项目的根目录下，无需单独创建一个 html 文件夹。这样可以更方便地管理 HTML 文件，并且更容易通过 URL 访问到这些页面。</a:t>
            </a:r>
            <a:endParaRPr lang="en-US" sz="1178" dirty="0"/>
          </a:p>
        </p:txBody>
      </p:sp>
      <p:sp>
        <p:nvSpPr>
          <p:cNvPr id="8" name="Text 3"/>
          <p:cNvSpPr/>
          <p:nvPr/>
        </p:nvSpPr>
        <p:spPr>
          <a:xfrm>
            <a:off x="868410" y="2673791"/>
            <a:ext cx="333652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868410" y="2810910"/>
            <a:ext cx="3336526" cy="1005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0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如果认为在 html 文件夹内组织更有利于项目的管理和结构清晰，你也可以创建一个 html 文件夹，并将所有 HTML 文件放在其中。这只是一种个人偏好和项目约定，没有固定的规定。</a:t>
            </a:r>
            <a:endParaRPr lang="en-US" sz="1178" dirty="0"/>
          </a:p>
        </p:txBody>
      </p:sp>
      <p:sp>
        <p:nvSpPr>
          <p:cNvPr id="10" name="Text 5"/>
          <p:cNvSpPr/>
          <p:nvPr/>
        </p:nvSpPr>
        <p:spPr>
          <a:xfrm>
            <a:off x="868410" y="3816437"/>
            <a:ext cx="3336526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3406" y="548473"/>
            <a:ext cx="3656466" cy="441975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5" y="548473"/>
            <a:ext cx="3656466" cy="441975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5646" y="228531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5" name="Text 1"/>
          <p:cNvSpPr/>
          <p:nvPr/>
        </p:nvSpPr>
        <p:spPr>
          <a:xfrm>
            <a:off x="365646" y="274234"/>
            <a:ext cx="8409873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923258" y="708442"/>
            <a:ext cx="3272537" cy="4022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#登录的滑动效果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.register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animation: slide-up 0.5s ease-in-out forwards; /* 应用动画效果 */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@keyframes slide-up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0%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opacity: 0;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transform: translateY(100%); /* 初始位置在底部 */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100% {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opacity: 1;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  transform: translateY(0); /* 最终位置在顶部 */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}</a:t>
            </a:r>
            <a:endParaRPr lang="en-US" sz="1178" dirty="0"/>
          </a:p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</a:t>
            </a:r>
            <a:endParaRPr lang="en-US" sz="1178" dirty="0"/>
          </a:p>
        </p:txBody>
      </p:sp>
      <p:sp>
        <p:nvSpPr>
          <p:cNvPr id="7" name="Text 3"/>
          <p:cNvSpPr/>
          <p:nvPr/>
        </p:nvSpPr>
        <p:spPr>
          <a:xfrm>
            <a:off x="923258" y="4776259"/>
            <a:ext cx="3272537" cy="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4945371" y="708442"/>
            <a:ext cx="3272537" cy="251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94"/>
              </a:lnSpc>
            </a:pPr>
            <a:r>
              <a:rPr lang="en-US" sz="1200" b="1" spc="-35" kern="0" dirty="0">
                <a:solidFill>
                  <a:srgbClr val="333333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#关闭注册界面的效果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4945371" y="1005530"/>
            <a:ext cx="3272537" cy="1229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logoutBtn = document.querySelector('#logout-btn');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const register= logoutBtn.parentNode.parentNode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logoutBtn.addEventListener('click', function () {</a:t>
            </a:r>
            <a:endParaRPr lang="en-US" sz="997" dirty="0"/>
          </a:p>
          <a:p>
            <a:pPr>
              <a:lnSpc>
                <a:spcPts val="1631"/>
              </a:lnSpc>
              <a:spcAft>
                <a:spcPts val="399"/>
              </a:spcAft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  register.style.display = 'none'; // 隐藏注册框</a:t>
            </a:r>
            <a:endParaRPr lang="en-US" sz="997" dirty="0"/>
          </a:p>
          <a:p>
            <a:pPr>
              <a:lnSpc>
                <a:spcPts val="1631"/>
              </a:lnSpc>
            </a:pPr>
            <a:r>
              <a:rPr lang="en-US" sz="1000" b="0" spc="-30" kern="0" dirty="0">
                <a:solidFill>
                  <a:srgbClr val="888888"/>
                </a:solidFill>
                <a:latin typeface="HarmonyOS Sans SC" pitchFamily="34" charset="0"/>
                <a:ea typeface="HarmonyOS Sans SC" pitchFamily="34" charset="-122"/>
                <a:cs typeface="HarmonyOS Sans SC" pitchFamily="34" charset="-120"/>
              </a:rPr>
              <a:t>});</a:t>
            </a:r>
            <a:endParaRPr lang="en-US" sz="99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2023-08-09T07:13:23Z</dcterms:created>
  <dcterms:modified xsi:type="dcterms:W3CDTF">2023-08-09T07:13:23Z</dcterms:modified>
</cp:coreProperties>
</file>