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image" Target="../media/image-20-7.png"/><Relationship Id="rId8" Type="http://schemas.openxmlformats.org/officeDocument/2006/relationships/image" Target="../media/image-20-8.png"/><Relationship Id="rId9" Type="http://schemas.openxmlformats.org/officeDocument/2006/relationships/image" Target="../media/image-20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785400"/>
            <a:ext cx="3656466" cy="44197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785400"/>
            <a:ext cx="3656466" cy="441975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341422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3414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原型继承</a:t>
            </a:r>
            <a:endParaRPr lang="en-US" sz="1631" dirty="0"/>
          </a:p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##前情回顾：对象原型指向原型对象。p1.__proto__ === Person.prototype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6"/>
            <a:ext cx="3272537" cy="3016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原型继承是 JavaScript 中实现继承的一种方式，它通过原型链的方式使一个对象可以继承另一个对象的属性和方法。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中，每个对象都有一个指向其原型对象的内部链接，我们可以通过 `__proto__` 属性来访问这个链接。原型对象也是一个对象，并且它也有自己的原型，形成了一个原型链。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原型继承的基本思想是，子对象通过设置其 `__proto__` 属性为父对象的实例，从而继承父对象的属性和方法。这样，子对象就可以访问父对象的属性和方法，就好像它自己拥有这些属性和方法一样。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3649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6"/>
            <a:ext cx="3272537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父对象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Animal.prototype.sayHello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console.log("Hello, I'm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945370"/>
            <a:ext cx="3272537" cy="4022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子对象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Dog(name, breed)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Animal.call(this, name); // 调用父对象的构造函数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this.breed = breed;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 = Object.create(Animal.prototype); // 设置子对象的原型为父对象的实例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Dog.prototype.constructor = Dog; // 修正子对象的 constructor 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创建实例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myDog = new Dog("Buddy", "Golden Retriever");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调用父对象的方法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myDog.sayHello(); // 输出：Hello, I'm Buddy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90131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945370"/>
            <a:ext cx="3272537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在这个例子中，我们定义了一个 `Animal` 构造函数作为父对象，其中包含一个 `sayHello` 方法。然后，我们定义了一个 `Dog` 构造函数作为子对象，并通过 `Object.create()` 方法将子对象的原型设置为父对象的实例。这样，`Dog` 对象就继承了 `Animal` 对象的属性和方法。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64993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2079614"/>
            <a:ext cx="3459931" cy="105123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2079614"/>
            <a:ext cx="3459931" cy="10512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7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`__proto__` 和 `[[prototype]]` 是 JavaScript 中用于表示对象原型的内部属性。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2102464"/>
            <a:ext cx="3368520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`__proto__` 是非标准的属性，实际上是访问 `[[prototype]]` 的 getter 和 setter 方法。- `[[prototype]]` 是每个对象内部都有的属性，它指向对象的原型。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3176556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057350" y="2102464"/>
            <a:ext cx="3368520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对象都有自己的__proto__，所以原型对象prototype也有自己的__proto__，形成原型链。通过原型链，对象可以访问和继承原型对象的属性和方法。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3176556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9895315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9895315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9895315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9895315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622" y="4936232"/>
            <a:ext cx="639881" cy="63987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302" y="4936232"/>
            <a:ext cx="639881" cy="639876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982" y="4936232"/>
            <a:ext cx="639881" cy="639876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662" y="4936232"/>
            <a:ext cx="639881" cy="639876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622" y="1234057"/>
            <a:ext cx="639881" cy="639879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302" y="1234057"/>
            <a:ext cx="639881" cy="639879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7982" y="1234057"/>
            <a:ext cx="639881" cy="639879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662" y="1234057"/>
            <a:ext cx="639881" cy="639879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当使用构造函数创建常用的物件时，可以封装一些常见的功能，使其更易于使用。以下是一个示例，展示如何使用构造函数来创建一个简单的模态框，并封装常见的功能：</a:t>
            </a:r>
            <a:endParaRPr lang="en-US" sz="1631" dirty="0"/>
          </a:p>
        </p:txBody>
      </p:sp>
      <p:sp>
        <p:nvSpPr>
          <p:cNvPr id="1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2"/>
          <p:cNvSpPr/>
          <p:nvPr/>
        </p:nvSpPr>
        <p:spPr>
          <a:xfrm>
            <a:off x="502765" y="1965353"/>
            <a:ext cx="1759674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构造函数 Modal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Modal(options) 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默认配置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defaultOptions = 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title: 'Modal',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content: '',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closable: true,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onClose: null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};</a:t>
            </a:r>
            <a:endParaRPr lang="en-US" sz="1178" dirty="0"/>
          </a:p>
        </p:txBody>
      </p:sp>
      <p:sp>
        <p:nvSpPr>
          <p:cNvPr id="17" name="Text 3"/>
          <p:cNvSpPr/>
          <p:nvPr/>
        </p:nvSpPr>
        <p:spPr>
          <a:xfrm>
            <a:off x="502765" y="457058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4"/>
          <p:cNvSpPr/>
          <p:nvPr/>
        </p:nvSpPr>
        <p:spPr>
          <a:xfrm>
            <a:off x="2628086" y="1965353"/>
            <a:ext cx="1759674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合并配置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this.options = Object.assign({}, defaultOptions, options);</a:t>
            </a:r>
            <a:endParaRPr lang="en-US" sz="1178" dirty="0"/>
          </a:p>
        </p:txBody>
      </p:sp>
      <p:sp>
        <p:nvSpPr>
          <p:cNvPr id="19" name="Text 5"/>
          <p:cNvSpPr/>
          <p:nvPr/>
        </p:nvSpPr>
        <p:spPr>
          <a:xfrm>
            <a:off x="2628086" y="306228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6"/>
          <p:cNvSpPr/>
          <p:nvPr/>
        </p:nvSpPr>
        <p:spPr>
          <a:xfrm>
            <a:off x="4753406" y="1965353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创建模态框元素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this.modalElement = document.createElement('div');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this.modalElement.classList.add('modal');</a:t>
            </a:r>
            <a:endParaRPr lang="en-US" sz="1178" dirty="0"/>
          </a:p>
        </p:txBody>
      </p:sp>
      <p:sp>
        <p:nvSpPr>
          <p:cNvPr id="21" name="Text 7"/>
          <p:cNvSpPr/>
          <p:nvPr/>
        </p:nvSpPr>
        <p:spPr>
          <a:xfrm>
            <a:off x="4753406" y="3816437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8"/>
          <p:cNvSpPr/>
          <p:nvPr/>
        </p:nvSpPr>
        <p:spPr>
          <a:xfrm>
            <a:off x="6878726" y="1965353"/>
            <a:ext cx="1759674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创建模态框标题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titleElement = document.createElement('h2');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titleElement.innerText = this.options.title;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this.modalElement.appendChild(titleElement);</a:t>
            </a:r>
            <a:endParaRPr lang="en-US" sz="1178" dirty="0"/>
          </a:p>
        </p:txBody>
      </p:sp>
      <p:sp>
        <p:nvSpPr>
          <p:cNvPr id="23" name="Text 9"/>
          <p:cNvSpPr/>
          <p:nvPr/>
        </p:nvSpPr>
        <p:spPr>
          <a:xfrm>
            <a:off x="6878726" y="431919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0"/>
          <p:cNvSpPr/>
          <p:nvPr/>
        </p:nvSpPr>
        <p:spPr>
          <a:xfrm>
            <a:off x="502765" y="5667524"/>
            <a:ext cx="1759674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创建模态框内容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contentElement = document.createElement('div');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contentElement.innerText = this.options.content;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this.modalElement.appendChild(contentElement);</a:t>
            </a:r>
            <a:endParaRPr lang="en-US" sz="1178" dirty="0"/>
          </a:p>
        </p:txBody>
      </p:sp>
      <p:sp>
        <p:nvSpPr>
          <p:cNvPr id="25" name="Text 11"/>
          <p:cNvSpPr/>
          <p:nvPr/>
        </p:nvSpPr>
        <p:spPr>
          <a:xfrm>
            <a:off x="502765" y="827275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2"/>
          <p:cNvSpPr/>
          <p:nvPr/>
        </p:nvSpPr>
        <p:spPr>
          <a:xfrm>
            <a:off x="2628086" y="5667524"/>
            <a:ext cx="1759674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添加关闭按钮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if (this.options.closable) 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closeButton = document.createElement('button');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closeButton.innerText = 'Close';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closeButton.addEventListener('click', this.close.bind(this));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this.modalElement.appendChild(closeButton);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</p:txBody>
      </p:sp>
      <p:sp>
        <p:nvSpPr>
          <p:cNvPr id="27" name="Text 13"/>
          <p:cNvSpPr/>
          <p:nvPr/>
        </p:nvSpPr>
        <p:spPr>
          <a:xfrm>
            <a:off x="2628086" y="952966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4"/>
          <p:cNvSpPr/>
          <p:nvPr/>
        </p:nvSpPr>
        <p:spPr>
          <a:xfrm>
            <a:off x="4753406" y="5667524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添加模态框到页面中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document.body.appendChild(this.modalElement);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29" name="Text 15"/>
          <p:cNvSpPr/>
          <p:nvPr/>
        </p:nvSpPr>
        <p:spPr>
          <a:xfrm>
            <a:off x="4753406" y="7015842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6"/>
          <p:cNvSpPr/>
          <p:nvPr/>
        </p:nvSpPr>
        <p:spPr>
          <a:xfrm>
            <a:off x="6878726" y="5667524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关闭模态框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Modal.prototype.close = function () 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移除模态框元素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this.modalElement.remove();</a:t>
            </a:r>
            <a:endParaRPr lang="en-US" sz="1178" dirty="0"/>
          </a:p>
        </p:txBody>
      </p:sp>
      <p:sp>
        <p:nvSpPr>
          <p:cNvPr id="31" name="Text 17"/>
          <p:cNvSpPr/>
          <p:nvPr/>
        </p:nvSpPr>
        <p:spPr>
          <a:xfrm>
            <a:off x="6878726" y="751860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18"/>
          <p:cNvSpPr/>
          <p:nvPr/>
        </p:nvSpPr>
        <p:spPr>
          <a:xfrm>
            <a:off x="502765" y="10626606"/>
            <a:ext cx="1759674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调用 onClose 回调函数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if (typeof this.options.onClose === 'function') 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this.options.onClose();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33" name="Text 19"/>
          <p:cNvSpPr/>
          <p:nvPr/>
        </p:nvSpPr>
        <p:spPr>
          <a:xfrm>
            <a:off x="502765" y="12477694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4" name="Text 20"/>
          <p:cNvSpPr/>
          <p:nvPr/>
        </p:nvSpPr>
        <p:spPr>
          <a:xfrm>
            <a:off x="2628086" y="10626606"/>
            <a:ext cx="1759674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使用示例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myModal = new Modal({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title: 'My Modal',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content: 'This is a modal dialog.',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onClose: function () {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console.log('Modal closed.');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</p:txBody>
      </p:sp>
      <p:sp>
        <p:nvSpPr>
          <p:cNvPr id="35" name="Text 21"/>
          <p:cNvSpPr/>
          <p:nvPr/>
        </p:nvSpPr>
        <p:spPr>
          <a:xfrm>
            <a:off x="2628086" y="13483220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6" name="Text 22"/>
          <p:cNvSpPr/>
          <p:nvPr/>
        </p:nvSpPr>
        <p:spPr>
          <a:xfrm>
            <a:off x="4753406" y="10626606"/>
            <a:ext cx="1759674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关闭模态框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myModal.close();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37" name="Text 23"/>
          <p:cNvSpPr/>
          <p:nvPr/>
        </p:nvSpPr>
        <p:spPr>
          <a:xfrm>
            <a:off x="4753406" y="1147215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8" name="Text 24"/>
          <p:cNvSpPr/>
          <p:nvPr/>
        </p:nvSpPr>
        <p:spPr>
          <a:xfrm>
            <a:off x="6878726" y="10626606"/>
            <a:ext cx="1759674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在上面的示例中，我们创建了一个 `Modal` 构造函数，它接受一个配置对象作为参数。我们可以通过传递不同的配置来创建不同的模态框。构造函数内部使用了默认配置和用户提供的配置进行合并，创建了模态框的 DOM 结构，并提供了关闭模态框的方法。在使用时，我们可以根据需要创建不同的模态框，并通过调用 `close` 方法来关闭模态框。</a:t>
            </a:r>
            <a:endParaRPr lang="en-US" sz="1178" dirty="0"/>
          </a:p>
        </p:txBody>
      </p:sp>
      <p:sp>
        <p:nvSpPr>
          <p:cNvPr id="39" name="Text 25"/>
          <p:cNvSpPr/>
          <p:nvPr/>
        </p:nvSpPr>
        <p:spPr>
          <a:xfrm>
            <a:off x="6878726" y="1423736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5493837"/>
            <a:ext cx="3656466" cy="517389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3"/>
            <a:ext cx="3656466" cy="44197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3"/>
            <a:ext cx="3656466" cy="441975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7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对象赋值、浅拷贝和深拷贝是在 JavaScript 中处理对象和数据复制时经常遇到的概念。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22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对象赋值：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对象赋值是指将一个对象的引用赋给另一个变量，它们指向同一个对象。当修改其中一个变量所指向的对象时，另一个变量也会受到影响，因为它们引用的是同一个对象。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obj1 = { name: 'Alice'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obj2 = obj1; // 对象赋值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obj2.name = 'Bob';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console.log(obj1.name); // 输出 'Bob'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38164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22"/>
            <a:ext cx="3272537" cy="4022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浅拷贝：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浅拷贝是指创建一个新对象，将原始对象的属性值复制到新对象中。新对象和原始对象的基本属性值是独立的，但对于引用类型的属性值，新对象和原始对象仍然共享同一个引用。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obj1 = { name: 'Alice', age: 25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obj2 = Object.assign({}, obj1); // 浅拷贝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obj2.name = 'Bob';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console.log(obj1.name); // 输出 'Alice'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console.log(obj2.name); // 输出 'Bob'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在浅拷贝中，如果原始对象的属性值是对象或数组等引用类型，新对象中的该属性仍然引用相同的对象，因此对该属性的修改会影响到原始对象和新对象。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507334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5653810"/>
            <a:ext cx="3272537" cy="4776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深拷贝：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深拷贝是指创建一个新对象，将原始对象的所有属性值（包括引用类型的属性值）都复制到新对象中。新对象和原始对象的所有属性值是相互独立的，彼此不会共享引用。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obj1 = { name: 'Alice', hobbies: ['reading', 'music']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obj2 = JSON.parse(JSON.stringify(obj1)); // 深拷贝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obj2.name = 'Bob';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obj2.hobbies.push('swimming');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console.log(obj1.name); // 输出 'Alice'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console.log(obj1.hobbies); // 输出 ['reading', 'music']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console.log(obj2.name); // 输出 'Bob'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console.log(obj2.hobbies); // 输出 ['reading', 'music', 'swimming']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1047576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236926"/>
            <a:ext cx="3656466" cy="492252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845557"/>
            <a:ext cx="3656466" cy="316284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845557"/>
            <a:ext cx="3656466" cy="316284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 中还有其他一些常见的深拷贝方法。下面是几个常用的深拷贝方法：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005526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JSON.stringify() 和 JSON.parse(): 使用 JSON.stringify() 将对象转换为 JSON 字符串，然后使用 JSON.parse() 将 JSON 字符串解析为新的对象。这种方法可以实现简单的深拷贝，但它有一些限制，例如无法处理函数、正则表达式、循环引用等。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originalObject = { name: "Alice", age: 25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deepCopy = JSON.parse(JSON.stringify(originalObject));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38164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005526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Lodash 的 cloneDeep() 方法：Lodash 是一个流行的 JavaScript 工具库，它提供了许多实用的函数，其中包括 `cloneDeep()` 方法，用于深拷贝对象。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originalObject = { name: "Alice", age: 25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deepCopy = _.cloneDeep(originalObject);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306228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4396903"/>
            <a:ext cx="3272537" cy="4524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手动递归复制：通过手动递归遍历对象的每个属性，创建新的对象并复制属性值。这种方法需要编写一些递归逻辑，可以处理复杂的对象结构和循环引用。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deepCopy(obj)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if (typeof obj !== "object" || obj === null)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return obj;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const copy = Array.isArray(obj) ? [] :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for (let key in obj)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copy[key] = deepCopy(obj[key]);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return copy;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originalObject = { name: "Alice", age: 25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deepCopy = deepCopy(originalObject);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89674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657424"/>
            <a:ext cx="3656466" cy="26600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657424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025723"/>
            <a:ext cx="3656466" cy="140316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025723"/>
            <a:ext cx="3656466" cy="140316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165455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1654553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浅拷贝是指复制对象时只复制对象的引用，而不复制对象内部的数据。下面介绍几种常见的浅拷贝写法：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扩展运算符（Spread Operator）: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shallowCopy = { ...originalObject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Object.assign():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shallowCopy = Object.assign({}, originalObject);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605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185692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Array.prototype.concat():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shallowCopy = originalArray.concat();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42369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185692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Array.prototype.slice():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shallowCopy = originalArray.slice();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42369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4817393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使用循环遍历复制属性：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shallowCopy =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for (let key in originalObject)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if (originalObject.hasOwnProperty(key))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shallowCopy[key] = originalObject[key];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71255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4817393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使用Object.keys()和forEach()方法：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shallowCopy =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Object.keys(originalObject).forEach(key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shallowCopy[key] = originalObject[key];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66227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534014"/>
            <a:ext cx="3656466" cy="391698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316284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316284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在JavaScript中，异常处理是一种机制，用于捕获和处理运行时错误。通过合适的异常处理，我们可以优雅地处理错误，避免程序的崩溃和不可预测的行为。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JavaScript中，异常处理主要通过try-catch语句块来实现。try块用于包裹可能会发生错误的代码，而catch块用于捕获和处理这些错误。当try块中的代码发生异常时，程序会立即跳转到catch块，并执行catch块中定义的错误处理逻辑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605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下面是一个示例，演示了如何使用try-catch来处理异常：try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可能会发生错误的代码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undefinedVariable = someVariable; // 访问未定义的变量，会抛出异常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console.log(undefinedVariable); // 这行代码不会执行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 catch (error)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异常处理逻辑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console.log('发生了一个错误:', error.message);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411352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4693983"/>
            <a:ext cx="3272537" cy="3519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try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可能会发生错误的代码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 catch (error)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异常处理逻辑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 finally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最终要执行的代码，无论是否发生异常都会执行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通过合理使用异常处理，我们可以在代码中捕获和处理各种错误，提高程序的稳定性和可靠性。请注意，异常处理应该根据具体情况进行选择，并避免滥用try-catch语句块。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82590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042314"/>
            <a:ext cx="3656466" cy="291145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467113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467113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除了try-catch语句块外，JavaScript还提供了其他一些异常处理方式。以下是其中几种常见的方式：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throw语句：通过throw语句，我们可以手动抛出一个异常。可以抛出各种类型的异常，包括内置的Error对象或自定义的异常对象。抛出异常后，程序会立即停止执行当前代码块，并开始查找包含try-catch语句块的父级代码块来处理异常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throw new Error('发生了一个错误');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335937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4273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Error对象：JavaScript提供了多种内置的Error对象，如SyntaxError、TypeError、ReferenceError等。这些对象代表了不同类型的错误，可以在异常处理中使用。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try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可能会发生错误的代码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 catch (error)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if (error instanceof TypeError)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处理类型错误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 else if (error instanceof ReferenceError)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处理引用错误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处理其他类型的错误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562182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6202283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window.onerror事件：当未被捕获的异常发生时，可以通过window对象的onerror事件进行处理。可以在全局范围内定义一个onerror函数，用于捕获和处理未被捕获的异常。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window.onerror = function (message, source, line, column, 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异常处理逻辑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876180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439738"/>
            <a:ext cx="3656466" cy="291145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439738"/>
            <a:ext cx="3656466" cy="29114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`debugger` 是 JavaScript 中的一个关键字，用于在代码中设置断点以进行调试。当执行到 `debugger` 关键字时，代码会在该位置暂停执行，然后开发者工具会自动打开（如果已经启用）或者手动打开开发者工具。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16550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599707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 `debugger` 关键字可以帮助开发者在代码执行过程中进行调试和排查问题。一旦代码暂停执行，开发者可以检查当前变量的值、观察代码执行路径，甚至可以逐步执行代码来分析问题。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add(a, b)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debugger; // 设置断点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a + b;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4159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599707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result = add(2, 3);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console.log(result);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在上述示例中，当执行到 `debugger` 关键字时，代码会暂停执行并进入调试模式。开发者可以使用开发者工具来检查变量 `a` 和 `b` 的值，以及跟踪代码的执行过程。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34050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025723"/>
            <a:ext cx="3656466" cy="19059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165455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165455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2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在函数内部定义一个参数 `a`，即使在函数外部没有定义过 `a`，也不会报错。这是因为 JavaScript 允许在函数内部声明参数，并将参数作为函数的局部变量来使用。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以下是示例代码的执行过程：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myFunction(a)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 = a; // 将参数 a 的值赋给变量 c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605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myFunction(10); // 调用函数并传入参数 10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console.log(c); // 输出 10，因为参数的值被赋给了变量 c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3538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185692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注意，这种用法可能会导致全局变量的意外创建。如果在函数内部没有使用 `var`、`let` 或 `const` 关键字声明变量 `c`，它将成为全局对象的一个属性。为了避免这种情况，建议始终在函数内部使用 `var`、`let` 或 `const` 显式声明变量，以确保变量的作用域是局部的。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47396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416837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416837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假设我们有一个函数用于计算两个数字的商，并且希望在除数为零的情况下抛出一个自定义的异常。我们可以使用 `try-catch` 结构和 `throw` 语句来实现。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5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divide(a, b)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try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(b === 0)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throw new Error('除数不能为零');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return a / b;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 catch (error)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console.log('发生错误:', error.message);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console.log(divide(10, 2)); // 正常输出: 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console.log(divide(10, 0)); // 输出错误信息: "除数不能为零"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51190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5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在上述例子中，我们定义了一个 `divide` 函数，它接受两个参数 `a` 和 `b`，并尝试计算它们的商。在 `try` 块中，我们首先检查除数是否为零，如果是，则通过 `throw` 语句抛出一个自定义的 `Error` 异常，并传递错误消息 "除数不能为零"。在 `catch` 块中，我们捕获到异常并打印错误信息。最后，我们调用了两次 `divide` 函数来演示正常情况和异常情况的处理。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335937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7125538"/>
            <a:ext cx="3656466" cy="215731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980020"/>
            <a:ext cx="3656466" cy="391699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980020"/>
            <a:ext cx="3656466" cy="391699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845558"/>
            <a:ext cx="3656466" cy="190593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845558"/>
            <a:ext cx="3656466" cy="190593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`Object.create(Animal.prototype)` 和 `new Animal()` 不完全等价，它们有一些区别。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005528"/>
            <a:ext cx="3272537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`Object.create(Animal.prototype)` 创建一个新对象，并将该对象的原型设置为 `Animal.prototype`，这个新对象没有调用 `Animal` 构造函数。而 `new Animal()` 会创建一个新对象，并将该对象的原型设置为 `Animal.prototype`，同时调用 `Animal` 构造函数来初始化对象。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5595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005528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使用 `Object.create(Animal.prototype)` 创建的对象不会执行父对象的构造函数，因此不会继承父对象的实例属性。而 `new Animal()` 会执行父对象的构造函数，并继承父对象的实例属性。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205676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3139990"/>
            <a:ext cx="3272537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所以，当我们使用 `Object.create(Animal.prototype)` 创建对象时，该对象不会具有父对象的实例属性，只会继承父对象的原型上的方法和属性。而使用 `new Animal()` 创建对象时，对象既会继承父对象的原型，也会拥有父对象的实例属性。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469398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3139990"/>
            <a:ext cx="3272537" cy="3519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举个例子来说明：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Animal.prototype.sayHello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console.log("Hello, I'm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obj1 = Object.create(Animal.prototype);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obj1.sayHello(); // 报错，因为 obj1 没有 name 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obj2 = new Animal("Buddy");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obj2.sayHello(); // 输出：Hello, I'm Buddy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67050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7285507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在上面的例子中，`obj1` 使用 `Object.create(Animal.prototype)` 创建，没有调用 `Animal` 构造函数，因此没有 `name` 属性，调用 `sayHello` 方法会报错。而 `obj2` 使用 `new Animal("Buddy")` 创建，调用了 `Animal` 构造函数，拥有了 `name` 属性，并能正常调用 `sayHello` 方法。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90908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3702598"/>
            <a:ext cx="3656466" cy="14031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065375"/>
            <a:ext cx="3656466" cy="240870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065375"/>
            <a:ext cx="3656466" cy="240870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7171246"/>
            <a:ext cx="3656466" cy="366559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7171246"/>
            <a:ext cx="3656466" cy="36655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4534014"/>
            <a:ext cx="3656466" cy="240870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4534014"/>
            <a:ext cx="3656466" cy="2408701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1142646"/>
            <a:ext cx="3656466" cy="3162841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1142646"/>
            <a:ext cx="3656466" cy="316284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在JavaScript中，防抖（debounce）和节流（throttle）是两种常用的优化技术，用于控制函数的执行频率。</a:t>
            </a:r>
            <a:endParaRPr lang="en-US" sz="1631" dirty="0"/>
          </a:p>
        </p:txBody>
      </p:sp>
      <p:sp>
        <p:nvSpPr>
          <p:cNvPr id="12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防抖（debounce）：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防抖是指在触发事件后，延迟一定时间执行函数。如果在这段时间内又触发了该事件，则重新计时。这样可以避免在短时间内频繁触发事件导致函数多次执行的问题。</a:t>
            </a:r>
            <a:endParaRPr lang="en-US" sz="1178" dirty="0"/>
          </a:p>
        </p:txBody>
      </p:sp>
      <p:sp>
        <p:nvSpPr>
          <p:cNvPr id="14" name="Text 3"/>
          <p:cNvSpPr/>
          <p:nvPr/>
        </p:nvSpPr>
        <p:spPr>
          <a:xfrm>
            <a:off x="923258" y="2605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4"/>
          <p:cNvSpPr/>
          <p:nvPr/>
        </p:nvSpPr>
        <p:spPr>
          <a:xfrm>
            <a:off x="4945371" y="1302615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debounce(func, delay)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let timer;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return function (...args)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clearTimeout(timer);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timer =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func.apply(this, args);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}, delay);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</p:txBody>
      </p:sp>
      <p:sp>
        <p:nvSpPr>
          <p:cNvPr id="16" name="Text 5"/>
          <p:cNvSpPr/>
          <p:nvPr/>
        </p:nvSpPr>
        <p:spPr>
          <a:xfrm>
            <a:off x="4945371" y="411352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6"/>
          <p:cNvSpPr/>
          <p:nvPr/>
        </p:nvSpPr>
        <p:spPr>
          <a:xfrm>
            <a:off x="923258" y="4693983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handleInput()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console.log('输入事件处理');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debouncedInput = debounce(handleInput, 300);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input.addEventListener('input', debouncedInput);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8" name="Text 7"/>
          <p:cNvSpPr/>
          <p:nvPr/>
        </p:nvSpPr>
        <p:spPr>
          <a:xfrm>
            <a:off x="923258" y="67507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8"/>
          <p:cNvSpPr/>
          <p:nvPr/>
        </p:nvSpPr>
        <p:spPr>
          <a:xfrm>
            <a:off x="4945371" y="4693983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在上述示例中，我们定义了一个 `debounce` 函数，它接受一个函数和延迟时间作为参数。在返回的函数中，我们使用 `setTimeout` 设置一个定时器，在延迟时间内没有再次触发事件时执行传入的函数。通过这种方式，我们可以控制输入事件的处理频率，避免频繁执行函数。</a:t>
            </a:r>
            <a:endParaRPr lang="en-US" sz="1178" dirty="0"/>
          </a:p>
        </p:txBody>
      </p:sp>
      <p:sp>
        <p:nvSpPr>
          <p:cNvPr id="20" name="Text 9"/>
          <p:cNvSpPr/>
          <p:nvPr/>
        </p:nvSpPr>
        <p:spPr>
          <a:xfrm>
            <a:off x="4945371" y="62479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0"/>
          <p:cNvSpPr/>
          <p:nvPr/>
        </p:nvSpPr>
        <p:spPr>
          <a:xfrm>
            <a:off x="923258" y="7331215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节流（throttle）：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节流是指在一定时间间隔内，只执行一次函数。无论事件触发频率多高，都会按照固定的时间间隔执行函数，以控制函数的执行频率。</a:t>
            </a:r>
            <a:endParaRPr lang="en-US" sz="1178" dirty="0"/>
          </a:p>
        </p:txBody>
      </p:sp>
      <p:sp>
        <p:nvSpPr>
          <p:cNvPr id="22" name="Text 11"/>
          <p:cNvSpPr/>
          <p:nvPr/>
        </p:nvSpPr>
        <p:spPr>
          <a:xfrm>
            <a:off x="923258" y="83824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2"/>
          <p:cNvSpPr/>
          <p:nvPr/>
        </p:nvSpPr>
        <p:spPr>
          <a:xfrm>
            <a:off x="4945371" y="7331215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throttle(func, interval)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let timer;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return function (...args)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if (!timer)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timer =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func.apply(this, args);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timer = null;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}, interval);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</p:txBody>
      </p:sp>
      <p:sp>
        <p:nvSpPr>
          <p:cNvPr id="24" name="Text 13"/>
          <p:cNvSpPr/>
          <p:nvPr/>
        </p:nvSpPr>
        <p:spPr>
          <a:xfrm>
            <a:off x="4945371" y="106448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4"/>
          <p:cNvSpPr/>
          <p:nvPr/>
        </p:nvSpPr>
        <p:spPr>
          <a:xfrm>
            <a:off x="923258" y="11225344"/>
            <a:ext cx="3272537" cy="2011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function handleScroll()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console.log('滚动事件处理');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throttledScroll = throttle(handleScroll, 300);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window.addEventListener('scroll', throttledScroll);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26" name="Text 15"/>
          <p:cNvSpPr/>
          <p:nvPr/>
        </p:nvSpPr>
        <p:spPr>
          <a:xfrm>
            <a:off x="923258" y="132821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6"/>
          <p:cNvSpPr/>
          <p:nvPr/>
        </p:nvSpPr>
        <p:spPr>
          <a:xfrm>
            <a:off x="4945371" y="11225344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在上述示例中，我们定义了一个 `throttle` 函数，它接受一个函数和时间间隔作为参数。在返回的函数中，我们使用 `setTimeout` 设置一个定时器，在时间间隔内只执行一次传入的函数。通过这种方式，我们可以控制滚动事件的处理频率，避免频繁执行函数。</a:t>
            </a:r>
            <a:endParaRPr lang="en-US" sz="1178" dirty="0"/>
          </a:p>
        </p:txBody>
      </p:sp>
      <p:sp>
        <p:nvSpPr>
          <p:cNvPr id="28" name="Text 17"/>
          <p:cNvSpPr/>
          <p:nvPr/>
        </p:nvSpPr>
        <p:spPr>
          <a:xfrm>
            <a:off x="4945371" y="127793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8"/>
          <p:cNvSpPr/>
          <p:nvPr/>
        </p:nvSpPr>
        <p:spPr>
          <a:xfrm>
            <a:off x="923258" y="13862576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防抖和节流在处理一些高频率触发的事件（如输入、滚动等）时非常有用，可以有效地优化性能并减少不必要的函数执行次数。选择使用防抖还是节流取决于具体的场景和需求。</a:t>
            </a:r>
            <a:endParaRPr lang="en-US" sz="1178" dirty="0"/>
          </a:p>
        </p:txBody>
      </p:sp>
      <p:sp>
        <p:nvSpPr>
          <p:cNvPr id="30" name="Text 19"/>
          <p:cNvSpPr/>
          <p:nvPr/>
        </p:nvSpPr>
        <p:spPr>
          <a:xfrm>
            <a:off x="923258" y="149138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8016802"/>
            <a:ext cx="3656466" cy="19059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8016802"/>
            <a:ext cx="3656466" cy="190593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4374047"/>
            <a:ext cx="3656466" cy="341422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4374047"/>
            <a:ext cx="3656466" cy="341422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736822"/>
            <a:ext cx="3656466" cy="240869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736822"/>
            <a:ext cx="3656466" cy="240869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0"/>
            <a:ext cx="8409873" cy="118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`Dog.prototype = Animal.prototype` 这样的赋值方式会导致 `Dog.prototype` 和 `Animal.prototype` 引用同一个对象，即它们指向同一块内存空间。这意味着对 `Dog.prototype` 的修改会直接影响到 `Animal.prototype`，从而影响到所有继承自 `Animal.prototype` 的其他对象，包括 `Cat.prototype`。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146258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896791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如果使用相同的方法将 `Cat.prototype` 设置为 `Animal.prototype`，那么对 `Cat.prototype` 的修改同样会反映到 `Animal.prototype` 和 `Dog.prototype`，从而破坏了原本各自独立的原型链。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这种方式会导致继承链上的所有对象共享同一个原型对象，一旦在一个子类中修改了原型对象，会影响到所有继承自该原型的子类和实例。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39535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896791"/>
            <a:ext cx="3272537" cy="1508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举个例子来说明：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Animal() {}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Animal.prototype.eat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console.log("Animal is eating");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34507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4534019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Dog() {}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 = Animal.prototype;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Cat() {}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Cat.prototype = Animal.prototype;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dog = new Dog();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cat = new Cat();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dog.eat(); // 输出：Animal is eating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cat.eat(); // 输出：Animal is eating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Dog.prototype.bark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console.log("Dog is barking");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73449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4534019"/>
            <a:ext cx="3272537" cy="301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dog.bark(); // 输出：Dog is barking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cat.bark(); // 输出：Dog is barking，原本不应该存在的方法也被 Cat 继承了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在上面的例子中，`Dog.prototype` 和 `Cat.prototype` 都被设置为 `Animal.prototype`，因此它们共享同一个原型对象。当在 `Dog.prototype` 上添加了 `bark` 方法后，`cat` 实例也能访问到该方法，这是不符合预期的。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为了避免这种问题，应该使用 `Object.create` 来创建独立的原型对象，确保每个子类的原型对象都是独立的，不会相互影响。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75963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8176771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正确的写法应该是：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 = Object.create(Animal.prototype);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Dog.prototype.constructor = Dog;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94793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8176771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Cat.prototype = Object.create(Animal.prototype);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Cat.prototype.constructor = Cat;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这样每个子类的原型对象都是独立的，互不干扰，可以正常继承父类的方法，并且能够在各自的原型对象上添加自己的方法。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973077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7422624"/>
            <a:ext cx="3656466" cy="31628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4031253"/>
            <a:ext cx="3656466" cy="31628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4031253"/>
            <a:ext cx="3656466" cy="316284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142646"/>
            <a:ext cx="3656466" cy="266007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142646"/>
            <a:ext cx="3656466" cy="266007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原型链是 JavaScript 中实现继承的一种机制。每个对象都有一个内部属性 `[[Prototype]]`，它指向该对象的原型。通过原型链，一个对象可以访问其原型对象上的属性和方法。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86840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302615"/>
            <a:ext cx="3272537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当访问一个对象的属性或方法时，JavaScript 引擎会首先在对象自身中查找，如果找不到，则会沿着原型链向上查找，直到找到该属性或方法或者达到原型链的顶端（即 `null`）为止。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35384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302615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举个例子来说明原型链：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父类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Animal.prototype.eat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console.log(this.name + " is eating");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4191222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子类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Dog(name)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Animal.call(this, name); // 调用父类的构造函数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 = Object.create(Animal.prototype); // 创建原型链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Dog.prototype.constructor = Dog; // 修复 constructor 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Dog.prototype.bark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console.log(this.name + " is barking");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70021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4191222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创建 Dog 的实例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dog = new Dog("Tom");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dog.bark(); // 输出：Tom is barking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dog.eat(); // 输出：Tom is eating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549383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7582595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在上面的例子中，`Animal` 是一个父类，`Dog` 是一个子类。通过 `Object.create` 方法，我们将 `Dog.prototype` 设置为一个新对象，这个新对象的原型为 `Animal.prototype`。这样，`Dog` 类的实例在找不到属性或方法时会沿着原型链去 `Animal.prototype` 中查找。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通过原型链，`dog` 实例可以访问 `Dog.prototype` 中定义的 `bark` 方法，以及 `Animal.prototype` 中定义的 `eat` 方法。这就实现了继承的效果，子类可以共享父类的属性和方法，并且还可以添加自己的属性和方法。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1039350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231402"/>
            <a:ext cx="3656466" cy="29114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231402"/>
            <a:ext cx="3656466" cy="291146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9"/>
            <a:ext cx="3656466" cy="215731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9"/>
            <a:ext cx="3656466" cy="215731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在对象继承中，可以使用 `call` 方法将父对象的属性和方法应用到子对象上，实现属性的继承。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30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下面是一个示例，展示如何使用 `call` 继承父对象的属性：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Animal(name, size)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this.size = size;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8109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30"/>
            <a:ext cx="3272537" cy="1005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Dog(name, size, breed)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Animal.call(this, name, size);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this.breed = breed;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05676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391373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dog = new Dog("Max", "Medium", "Labrador");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console.log(dog.name);  // 输出：Max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console.log(dog.size);  // 输出：Medium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console.log(dog.breed); // 输出：Labrador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46939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391373"/>
            <a:ext cx="3272537" cy="2513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在上面的例子中，`Animal` 构造函数有 `name` 和 `size` 两个属性。`Dog` 构造函数通过使用 `call` 方法，将 `Animal` 构造函数的作用域应用到 `Dog` 对象上，从而继承了 `Animal` 的属性。在 `Dog` 构造函数中，`Animal.call(this, name, size)` 的意思是将 `this`（指向当前的 `Dog` 对象）作为上下文，调用 `Animal` 构造函数，并传递 `name` 和 `size` 作为参数。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通过这种方式，`Dog` 对象可以访问和使用 `Animal` 的属性，实现了继承关系。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59508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545073"/>
            <a:ext cx="3656466" cy="467113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545073"/>
            <a:ext cx="3656466" cy="467113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517389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5173899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JavaScript 中，对象是通过构造函数或对象字面量创建的。对象可以具有属性和方法，而这些方法可以通过对象调用。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477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 提供了三个用于在特定上下文中调用函数的方法：`call`、`apply` 和 `bind`。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`call` 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`call` 方法允许你在指定的上下文中调用函数，并传递参数列表。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通过 `call` 方法，你可以显式地设置函数的执行上下文（即 `this` 的值）。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使用 `call` 方法时，传递的参数是逐个列举的，而不是数组。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function greet()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console.log("Hello,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var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name: "Alice"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greet.call(person); // 输出：Hello, Alice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61245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`apply` 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`apply` 方法与 `call` 方法类似，允许你在指定的上下文中调用函数，并传递参数列表。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与 `call` 不同的是，`apply` 方法接受一个参数数组，而不是逐个列举的参数。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function greet()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console.log("Hello,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var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name: "Alice"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greet.apply(person); // 输出：Hello, Alice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51190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6705042"/>
            <a:ext cx="3272537" cy="4273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`bind` 方法：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`bind` 方法创建一个新的函数，将指定的上下文绑定到函数中的 `this`。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不同于 `call` 和 `apply`，`bind` 方法不会立即执行函数，而是返回一个新函数，你可以在稍后的时间点调用它。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function greet()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console.log("Hello, " + this.name);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var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name: "Alice"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var greetPerson = greet.bind(person);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greetPerson(); // 输出：Hello, Alice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102424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6705042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总结：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`call` 方法和 `apply` 方法允许你在指定的上下文中调用函数，并传递参数列表。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`bind` 方法创建一个新函数，将指定的上下文绑定到函数中的 `this`。返回的新函数可以稍后调用。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这些方法可以帮助你显式地设置函数的执行上下文，使函数在特定的对象或环境中执行。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51042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936969"/>
            <a:ext cx="2439763" cy="230814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936969"/>
            <a:ext cx="2439763" cy="331367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936969"/>
            <a:ext cx="2439763" cy="356505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一个可以体现 `call` 和 `apply` 方法区别的例子：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959820"/>
            <a:ext cx="2348350" cy="351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greet(name, 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console.log(`Hello, ${name}. You are ${age} years old.`);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person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name: 'Alice',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age: 25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greet.call(person, person.name, person.age);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greet.apply(person, [person.name, person.age]);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4547730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959820"/>
            <a:ext cx="2348350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在这个例子中，`greet` 函数接受两个参数 `name` 和 `age`，并打印出问候语。我们可以使用 `call` 和 `apply` 方法将 `person` 对象作为上下文对象，并传递相应的参数。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`call` 方法使用逗号分隔的参数列表，可以直接传递参数值，例如 `call(person, person.name, person.age)`。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`apply` 方法使用一个数组作为参数，需要将参数值放入数组中，例如 `apply(person, [person.name, person.age])`。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4296350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959820"/>
            <a:ext cx="2348350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无论是使用 `call` 还是 `apply`，结果都会输出相同的问候语：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Hello, Alice. You are 25 years old.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所以，区别在于参数传递的方式，`call` 使用逗号分隔的参数列表，而 `apply` 使用数组作为参数。根据具体的情况选择使用哪种方式。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3290819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277108"/>
            <a:ext cx="3656466" cy="291146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277108"/>
            <a:ext cx="3656466" cy="291146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190593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190593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`instanceof` 是 JavaScript 中的一个操作符，用于检查一个对象是否属于某个特定的构造函数或类的实例。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语法：`object instanceof constructor`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`object` 是要检查的对象。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`constructor` 是要检查的构造函数或类。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`instanceof` 操作符返回一个布尔值，如果对象是指定构造函数或类的实例，则返回 `true`；否则返回 `false`。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举例说明：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Person(name)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6052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437077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person = new Person("Alice");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console.log(person instanceof Person); // 输出：true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obj =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console.log(obj instanceof Object); // 输出：true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arr = [];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console.log(arr instanceof Array); // 输出：true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str = "hello";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console.log(str instanceof String); // 输出：false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599660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437077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在上面的例子中，`person` 是 `Person` 构造函数的一个实例，因此 `person instanceof Person` 返回 `true`。同样地，`obj` 是 `Object` 的一个实例，`arr` 是 `Array` 的一个实例。然而，`str` 是一个字符串字面量，它并不是通过 `String` 构造函数创建的实例，因此 `str instanceof String` 返回 `false`。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9910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120012"/>
            <a:ext cx="3656466" cy="416837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120012"/>
            <a:ext cx="3656466" cy="416837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482784"/>
            <a:ext cx="3656466" cy="240869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482784"/>
            <a:ext cx="3656466" cy="240869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845557"/>
            <a:ext cx="3656466" cy="240869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845557"/>
            <a:ext cx="3656466" cy="2408697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考虑以下更长的原型链，以及父类和子类函数同名的情况：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005530"/>
            <a:ext cx="3272537" cy="20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父类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Animal(name)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this.name = name;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Animal.prototype.eat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console.log(this.name + " is eating");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30622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005530"/>
            <a:ext cx="3272537" cy="20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子类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Dog(name)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Animal.call(this, name); // 调用父类的构造函数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 = Object.create(Animal.prototype); // 创建原型链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Dog.prototype.constructor = Dog; // 修复 constructor 属性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30622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3642758"/>
            <a:ext cx="3272537" cy="20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孙子类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Bulldog(name)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Dog.call(this, name); // 调用父类的构造函数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Bulldog.prototype = Object.create(Dog.prototype); // 创建原型链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Bulldog.prototype.constructor = Bulldog; // 修复 constructor 属性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569951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3642758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在子类和孙子类中重写同名方法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Dog.prototype.eat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console.log(this.name + " is eating bones");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Bulldog.prototype.eat =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console.log(this.name + " is eating kibble");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4481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6279981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创建 Bulldog 的实例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var bulldog = new Bulldog("Spike");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bulldog.eat(); // 输出：Spike is eating kibble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733121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6279981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在上述例子中，我们有一个父类 `Animal`，一个子类 `Dog`，以及一个孙子类 `Bulldog`。`Dog` 继承了 `Animal`，`Bulldog` 继承了 `Dog`。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在子类和孙子类中，我们重写了父类 `Animal` 中的 `eat` 方法。当调用 `bulldog.eat()` 时，JavaScript 引擎会首先在 `Bulldog` 实例自身中查找 `eat` 方法，如果找到就直接调用。如果没有找到，则会沿着原型链向上查找。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因此，在原型链中，首先会在 `Bulldog.prototype` 中查找 `eat` 方法，如果找到就调用，否则继续在 `Dog.prototype` 中查找，再次找不到就继续在 `Animal.prototype` 中查找。在这个例子中，`Bulldog.prototype` 中有一个重写的 `eat` 方法，所以会调用该方法并输出 "Spike is eating kibble"。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1009641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2023-08-09T07:11:21Z</dcterms:created>
  <dcterms:modified xsi:type="dcterms:W3CDTF">2023-08-09T07:11:21Z</dcterms:modified>
</cp:coreProperties>
</file>