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notesMasterIdLst>
    <p:notesMasterId r:id="rId24"/>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1-10.png"/><Relationship Id="rId11" Type="http://schemas.openxmlformats.org/officeDocument/2006/relationships/slideLayout" Target="../slideLayouts/slideLayout1.xml"/><Relationship Id="rId1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slideLayout" Target="../slideLayouts/slideLayout1.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slideLayout" Target="../slideLayouts/slideLayout1.xml"/><Relationship Id="rId6"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slideLayout" Target="../slideLayouts/slideLayout1.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image" Target="../media/image-14-6.png"/><Relationship Id="rId7" Type="http://schemas.openxmlformats.org/officeDocument/2006/relationships/image" Target="../media/image-14-7.png"/><Relationship Id="rId8" Type="http://schemas.openxmlformats.org/officeDocument/2006/relationships/image" Target="../media/image-14-8.png"/><Relationship Id="rId9" Type="http://schemas.openxmlformats.org/officeDocument/2006/relationships/image" Target="../media/image-14-9.png"/><Relationship Id="rId10" Type="http://schemas.openxmlformats.org/officeDocument/2006/relationships/slideLayout" Target="../slideLayouts/slideLayout1.xml"/><Relationship Id="rId11"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image" Target="../media/image-15-5.png"/><Relationship Id="rId6" Type="http://schemas.openxmlformats.org/officeDocument/2006/relationships/image" Target="../media/image-15-6.png"/><Relationship Id="rId7" Type="http://schemas.openxmlformats.org/officeDocument/2006/relationships/image" Target="../media/image-15-7.png"/><Relationship Id="rId8" Type="http://schemas.openxmlformats.org/officeDocument/2006/relationships/image" Target="../media/image-15-8.png"/><Relationship Id="rId9" Type="http://schemas.openxmlformats.org/officeDocument/2006/relationships/image" Target="../media/image-15-9.png"/><Relationship Id="rId10" Type="http://schemas.openxmlformats.org/officeDocument/2006/relationships/image" Target="../media/image-15-10.png"/><Relationship Id="rId11" Type="http://schemas.openxmlformats.org/officeDocument/2006/relationships/image" Target="../media/image-15-11.png"/><Relationship Id="rId12" Type="http://schemas.openxmlformats.org/officeDocument/2006/relationships/slideLayout" Target="../slideLayouts/slideLayout1.xml"/><Relationship Id="rId1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image" Target="../media/image-16-4.png"/><Relationship Id="rId5" Type="http://schemas.openxmlformats.org/officeDocument/2006/relationships/image" Target="../media/image-16-5.png"/><Relationship Id="rId6" Type="http://schemas.openxmlformats.org/officeDocument/2006/relationships/image" Target="../media/image-16-6.png"/><Relationship Id="rId7" Type="http://schemas.openxmlformats.org/officeDocument/2006/relationships/image" Target="../media/image-16-7.png"/><Relationship Id="rId8" Type="http://schemas.openxmlformats.org/officeDocument/2006/relationships/slideLayout" Target="../slideLayouts/slideLayout1.xml"/><Relationship Id="rId9"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image" Target="../media/image-17-4.png"/><Relationship Id="rId5" Type="http://schemas.openxmlformats.org/officeDocument/2006/relationships/image" Target="../media/image-17-5.png"/><Relationship Id="rId6" Type="http://schemas.openxmlformats.org/officeDocument/2006/relationships/slideLayout" Target="../slideLayouts/slideLayout1.xml"/><Relationship Id="rId7"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slideLayout" Target="../slideLayouts/slideLayout1.xml"/><Relationship Id="rId5"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image" Target="../media/image-19-4.png"/><Relationship Id="rId5" Type="http://schemas.openxmlformats.org/officeDocument/2006/relationships/image" Target="../media/image-19-5.png"/><Relationship Id="rId6" Type="http://schemas.openxmlformats.org/officeDocument/2006/relationships/slideLayout" Target="../slideLayouts/slideLayout1.xml"/><Relationship Id="rId7"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slideLayout" Target="../slideLayouts/slideLayout1.xml"/><Relationship Id="rId7"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slideLayout" Target="../slideLayouts/slideLayout1.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image" Target="../media/image-21-3.png"/><Relationship Id="rId4" Type="http://schemas.openxmlformats.org/officeDocument/2006/relationships/image" Target="../media/image-21-4.png"/><Relationship Id="rId5" Type="http://schemas.openxmlformats.org/officeDocument/2006/relationships/slideLayout" Target="../slideLayouts/slideLayout1.xml"/><Relationship Id="rId6"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slideLayout" Target="../slideLayouts/slideLayout1.xml"/><Relationship Id="rId4"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slideLayout" Target="../slideLayouts/slideLayout1.xml"/><Relationship Id="rId8"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1.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3187982" y="7130108"/>
            <a:ext cx="639881" cy="639882"/>
          </a:xfrm>
          <a:prstGeom prst="rect">
            <a:avLst/>
          </a:prstGeom>
        </p:spPr>
      </p:pic>
      <p:pic>
        <p:nvPicPr>
          <p:cNvPr id="3" name="Image 1" descr="preencoded.png">    </p:cNvPr>
          <p:cNvPicPr>
            <a:picLocks noChangeAspect="1"/>
          </p:cNvPicPr>
          <p:nvPr/>
        </p:nvPicPr>
        <p:blipFill>
          <a:blip r:embed="rId2"/>
          <a:stretch>
            <a:fillRect/>
          </a:stretch>
        </p:blipFill>
        <p:spPr>
          <a:xfrm>
            <a:off x="1062662" y="7130108"/>
            <a:ext cx="639881" cy="639882"/>
          </a:xfrm>
          <a:prstGeom prst="rect">
            <a:avLst/>
          </a:prstGeom>
        </p:spPr>
      </p:pic>
      <p:pic>
        <p:nvPicPr>
          <p:cNvPr id="4" name="Image 2" descr="preencoded.png">    </p:cNvPr>
          <p:cNvPicPr>
            <a:picLocks noChangeAspect="1"/>
          </p:cNvPicPr>
          <p:nvPr/>
        </p:nvPicPr>
        <p:blipFill>
          <a:blip r:embed="rId3"/>
          <a:stretch>
            <a:fillRect/>
          </a:stretch>
        </p:blipFill>
        <p:spPr>
          <a:xfrm>
            <a:off x="7438622" y="4182082"/>
            <a:ext cx="639881" cy="639882"/>
          </a:xfrm>
          <a:prstGeom prst="rect">
            <a:avLst/>
          </a:prstGeom>
        </p:spPr>
      </p:pic>
      <p:pic>
        <p:nvPicPr>
          <p:cNvPr id="5" name="Image 3" descr="preencoded.png">    </p:cNvPr>
          <p:cNvPicPr>
            <a:picLocks noChangeAspect="1"/>
          </p:cNvPicPr>
          <p:nvPr/>
        </p:nvPicPr>
        <p:blipFill>
          <a:blip r:embed="rId4"/>
          <a:stretch>
            <a:fillRect/>
          </a:stretch>
        </p:blipFill>
        <p:spPr>
          <a:xfrm>
            <a:off x="5313302" y="4182082"/>
            <a:ext cx="639881" cy="639882"/>
          </a:xfrm>
          <a:prstGeom prst="rect">
            <a:avLst/>
          </a:prstGeom>
        </p:spPr>
      </p:pic>
      <p:pic>
        <p:nvPicPr>
          <p:cNvPr id="6" name="Image 4" descr="preencoded.png">    </p:cNvPr>
          <p:cNvPicPr>
            <a:picLocks noChangeAspect="1"/>
          </p:cNvPicPr>
          <p:nvPr/>
        </p:nvPicPr>
        <p:blipFill>
          <a:blip r:embed="rId5"/>
          <a:stretch>
            <a:fillRect/>
          </a:stretch>
        </p:blipFill>
        <p:spPr>
          <a:xfrm>
            <a:off x="3187982" y="4182082"/>
            <a:ext cx="639881" cy="639882"/>
          </a:xfrm>
          <a:prstGeom prst="rect">
            <a:avLst/>
          </a:prstGeom>
        </p:spPr>
      </p:pic>
      <p:pic>
        <p:nvPicPr>
          <p:cNvPr id="7" name="Image 5" descr="preencoded.png">    </p:cNvPr>
          <p:cNvPicPr>
            <a:picLocks noChangeAspect="1"/>
          </p:cNvPicPr>
          <p:nvPr/>
        </p:nvPicPr>
        <p:blipFill>
          <a:blip r:embed="rId6"/>
          <a:stretch>
            <a:fillRect/>
          </a:stretch>
        </p:blipFill>
        <p:spPr>
          <a:xfrm>
            <a:off x="1062662" y="4182082"/>
            <a:ext cx="639881" cy="639882"/>
          </a:xfrm>
          <a:prstGeom prst="rect">
            <a:avLst/>
          </a:prstGeom>
        </p:spPr>
      </p:pic>
      <p:pic>
        <p:nvPicPr>
          <p:cNvPr id="8" name="Image 6" descr="preencoded.png">    </p:cNvPr>
          <p:cNvPicPr>
            <a:picLocks noChangeAspect="1"/>
          </p:cNvPicPr>
          <p:nvPr/>
        </p:nvPicPr>
        <p:blipFill>
          <a:blip r:embed="rId7"/>
          <a:stretch>
            <a:fillRect/>
          </a:stretch>
        </p:blipFill>
        <p:spPr>
          <a:xfrm>
            <a:off x="7438622" y="1234057"/>
            <a:ext cx="639881" cy="639882"/>
          </a:xfrm>
          <a:prstGeom prst="rect">
            <a:avLst/>
          </a:prstGeom>
        </p:spPr>
      </p:pic>
      <p:pic>
        <p:nvPicPr>
          <p:cNvPr id="9" name="Image 7" descr="preencoded.png">    </p:cNvPr>
          <p:cNvPicPr>
            <a:picLocks noChangeAspect="1"/>
          </p:cNvPicPr>
          <p:nvPr/>
        </p:nvPicPr>
        <p:blipFill>
          <a:blip r:embed="rId8"/>
          <a:stretch>
            <a:fillRect/>
          </a:stretch>
        </p:blipFill>
        <p:spPr>
          <a:xfrm>
            <a:off x="5313302" y="1234057"/>
            <a:ext cx="639881" cy="639882"/>
          </a:xfrm>
          <a:prstGeom prst="rect">
            <a:avLst/>
          </a:prstGeom>
        </p:spPr>
      </p:pic>
      <p:pic>
        <p:nvPicPr>
          <p:cNvPr id="10" name="Image 8" descr="preencoded.png">    </p:cNvPr>
          <p:cNvPicPr>
            <a:picLocks noChangeAspect="1"/>
          </p:cNvPicPr>
          <p:nvPr/>
        </p:nvPicPr>
        <p:blipFill>
          <a:blip r:embed="rId9"/>
          <a:stretch>
            <a:fillRect/>
          </a:stretch>
        </p:blipFill>
        <p:spPr>
          <a:xfrm>
            <a:off x="3187982" y="1234057"/>
            <a:ext cx="639881" cy="639882"/>
          </a:xfrm>
          <a:prstGeom prst="rect">
            <a:avLst/>
          </a:prstGeom>
        </p:spPr>
      </p:pic>
      <p:pic>
        <p:nvPicPr>
          <p:cNvPr id="11" name="Image 9" descr="preencoded.png">    </p:cNvPr>
          <p:cNvPicPr>
            <a:picLocks noChangeAspect="1"/>
          </p:cNvPicPr>
          <p:nvPr/>
        </p:nvPicPr>
        <p:blipFill>
          <a:blip r:embed="rId10"/>
          <a:stretch>
            <a:fillRect/>
          </a:stretch>
        </p:blipFill>
        <p:spPr>
          <a:xfrm>
            <a:off x="1062662" y="1234057"/>
            <a:ext cx="639881" cy="639882"/>
          </a:xfrm>
          <a:prstGeom prst="rect">
            <a:avLst/>
          </a:prstGeom>
        </p:spPr>
      </p:pic>
      <p:sp>
        <p:nvSpPr>
          <p:cNvPr id="12"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ES6（ECMAScript 2015），引入了许多新的语言特性和改进，提供了更强大、更便捷的编程功能。下面是一些 ES6 的高级技巧和特性：</a:t>
            </a:r>
            <a:endParaRPr lang="en-US" sz="1631" dirty="0"/>
          </a:p>
        </p:txBody>
      </p:sp>
      <p:sp>
        <p:nvSpPr>
          <p:cNvPr id="13"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4" name="Text 2"/>
          <p:cNvSpPr/>
          <p:nvPr/>
        </p:nvSpPr>
        <p:spPr>
          <a:xfrm>
            <a:off x="502765" y="1965351"/>
            <a:ext cx="1759674" cy="1759674"/>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块级作用域（Block Scope）：使用 `let` 和 `const` 关键字声明变量和常量，使其仅在定义的块内部有效，解决了传统 JavaScript 中变量提升和作用域问题。</a:t>
            </a:r>
            <a:endParaRPr lang="en-US" sz="1178" dirty="0"/>
          </a:p>
        </p:txBody>
      </p:sp>
      <p:sp>
        <p:nvSpPr>
          <p:cNvPr id="15" name="Text 3"/>
          <p:cNvSpPr/>
          <p:nvPr/>
        </p:nvSpPr>
        <p:spPr>
          <a:xfrm>
            <a:off x="502765" y="3816436"/>
            <a:ext cx="1759674" cy="0"/>
          </a:xfrm>
          <a:prstGeom prst="rect">
            <a:avLst/>
          </a:prstGeom>
          <a:noFill/>
          <a:ln/>
        </p:spPr>
        <p:txBody>
          <a:bodyPr wrap="square" lIns="0" tIns="0" rIns="0" bIns="0" rtlCol="0" anchor="t"/>
          <a:lstStyle/>
          <a:p>
            <a:endParaRPr lang="en-US" dirty="0"/>
          </a:p>
        </p:txBody>
      </p:sp>
      <p:sp>
        <p:nvSpPr>
          <p:cNvPr id="16" name="Text 4"/>
          <p:cNvSpPr/>
          <p:nvPr/>
        </p:nvSpPr>
        <p:spPr>
          <a:xfrm>
            <a:off x="2628086" y="1965351"/>
            <a:ext cx="1759674" cy="150829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解构赋值（Destructuring Assignment）：可以从数组或对象中快速提取值并赋给变量，简化了数据的处理和赋值操作。</a:t>
            </a:r>
            <a:endParaRPr lang="en-US" sz="1178" dirty="0"/>
          </a:p>
        </p:txBody>
      </p:sp>
      <p:sp>
        <p:nvSpPr>
          <p:cNvPr id="17" name="Text 5"/>
          <p:cNvSpPr/>
          <p:nvPr/>
        </p:nvSpPr>
        <p:spPr>
          <a:xfrm>
            <a:off x="2628086" y="3565054"/>
            <a:ext cx="1759674" cy="0"/>
          </a:xfrm>
          <a:prstGeom prst="rect">
            <a:avLst/>
          </a:prstGeom>
          <a:noFill/>
          <a:ln/>
        </p:spPr>
        <p:txBody>
          <a:bodyPr wrap="square" lIns="0" tIns="0" rIns="0" bIns="0" rtlCol="0" anchor="t"/>
          <a:lstStyle/>
          <a:p>
            <a:endParaRPr lang="en-US" dirty="0"/>
          </a:p>
        </p:txBody>
      </p:sp>
      <p:sp>
        <p:nvSpPr>
          <p:cNvPr id="18" name="Text 6"/>
          <p:cNvSpPr/>
          <p:nvPr/>
        </p:nvSpPr>
        <p:spPr>
          <a:xfrm>
            <a:off x="4753406" y="1965351"/>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箭头函数（Arrow Functions）：使用箭头函数可以更简洁地定义函数，并且自动绑定上下文（`this`）。</a:t>
            </a:r>
            <a:endParaRPr lang="en-US" sz="1178" dirty="0"/>
          </a:p>
        </p:txBody>
      </p:sp>
      <p:sp>
        <p:nvSpPr>
          <p:cNvPr id="19" name="Text 7"/>
          <p:cNvSpPr/>
          <p:nvPr/>
        </p:nvSpPr>
        <p:spPr>
          <a:xfrm>
            <a:off x="4753406" y="3313672"/>
            <a:ext cx="1759674" cy="0"/>
          </a:xfrm>
          <a:prstGeom prst="rect">
            <a:avLst/>
          </a:prstGeom>
          <a:noFill/>
          <a:ln/>
        </p:spPr>
        <p:txBody>
          <a:bodyPr wrap="square" lIns="0" tIns="0" rIns="0" bIns="0" rtlCol="0" anchor="t"/>
          <a:lstStyle/>
          <a:p>
            <a:endParaRPr lang="en-US" dirty="0"/>
          </a:p>
        </p:txBody>
      </p:sp>
      <p:sp>
        <p:nvSpPr>
          <p:cNvPr id="20" name="Text 8"/>
          <p:cNvSpPr/>
          <p:nvPr/>
        </p:nvSpPr>
        <p:spPr>
          <a:xfrm>
            <a:off x="6878726" y="1965351"/>
            <a:ext cx="1759674" cy="150829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模板字面量（Template Literals）：使用反引号（` `）包裹字符串，可以在字符串中插入变量和表达式，提供了更灵活、更易读的字符串拼接方式。</a:t>
            </a:r>
            <a:endParaRPr lang="en-US" sz="1178" dirty="0"/>
          </a:p>
        </p:txBody>
      </p:sp>
      <p:sp>
        <p:nvSpPr>
          <p:cNvPr id="21" name="Text 9"/>
          <p:cNvSpPr/>
          <p:nvPr/>
        </p:nvSpPr>
        <p:spPr>
          <a:xfrm>
            <a:off x="6878726" y="3565054"/>
            <a:ext cx="1759674" cy="0"/>
          </a:xfrm>
          <a:prstGeom prst="rect">
            <a:avLst/>
          </a:prstGeom>
          <a:noFill/>
          <a:ln/>
        </p:spPr>
        <p:txBody>
          <a:bodyPr wrap="square" lIns="0" tIns="0" rIns="0" bIns="0" rtlCol="0" anchor="t"/>
          <a:lstStyle/>
          <a:p>
            <a:endParaRPr lang="en-US" dirty="0"/>
          </a:p>
        </p:txBody>
      </p:sp>
      <p:sp>
        <p:nvSpPr>
          <p:cNvPr id="22" name="Text 10"/>
          <p:cNvSpPr/>
          <p:nvPr/>
        </p:nvSpPr>
        <p:spPr>
          <a:xfrm>
            <a:off x="502765" y="4913376"/>
            <a:ext cx="1759674" cy="125691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5. 默认参数（Default Parameters）：在函数定义中可以为参数设置默认值，简化了函数调用时的参数传递。</a:t>
            </a:r>
            <a:endParaRPr lang="en-US" sz="1178" dirty="0"/>
          </a:p>
        </p:txBody>
      </p:sp>
      <p:sp>
        <p:nvSpPr>
          <p:cNvPr id="23" name="Text 11"/>
          <p:cNvSpPr/>
          <p:nvPr/>
        </p:nvSpPr>
        <p:spPr>
          <a:xfrm>
            <a:off x="502765" y="6261698"/>
            <a:ext cx="1759674" cy="0"/>
          </a:xfrm>
          <a:prstGeom prst="rect">
            <a:avLst/>
          </a:prstGeom>
          <a:noFill/>
          <a:ln/>
        </p:spPr>
        <p:txBody>
          <a:bodyPr wrap="square" lIns="0" tIns="0" rIns="0" bIns="0" rtlCol="0" anchor="t"/>
          <a:lstStyle/>
          <a:p>
            <a:endParaRPr lang="en-US" dirty="0"/>
          </a:p>
        </p:txBody>
      </p:sp>
      <p:sp>
        <p:nvSpPr>
          <p:cNvPr id="24" name="Text 12"/>
          <p:cNvSpPr/>
          <p:nvPr/>
        </p:nvSpPr>
        <p:spPr>
          <a:xfrm>
            <a:off x="2628086" y="4913376"/>
            <a:ext cx="1759674" cy="125691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6. 扩展运算符（Spread Operator）：用 `...` 表示，可以将数组或对象拆解为独立的元素，或者将多个元素合并为数组或对象。</a:t>
            </a:r>
            <a:endParaRPr lang="en-US" sz="1178" dirty="0"/>
          </a:p>
        </p:txBody>
      </p:sp>
      <p:sp>
        <p:nvSpPr>
          <p:cNvPr id="25" name="Text 13"/>
          <p:cNvSpPr/>
          <p:nvPr/>
        </p:nvSpPr>
        <p:spPr>
          <a:xfrm>
            <a:off x="2628086" y="6261698"/>
            <a:ext cx="1759674" cy="0"/>
          </a:xfrm>
          <a:prstGeom prst="rect">
            <a:avLst/>
          </a:prstGeom>
          <a:noFill/>
          <a:ln/>
        </p:spPr>
        <p:txBody>
          <a:bodyPr wrap="square" lIns="0" tIns="0" rIns="0" bIns="0" rtlCol="0" anchor="t"/>
          <a:lstStyle/>
          <a:p>
            <a:endParaRPr lang="en-US" dirty="0"/>
          </a:p>
        </p:txBody>
      </p:sp>
      <p:sp>
        <p:nvSpPr>
          <p:cNvPr id="26" name="Text 14"/>
          <p:cNvSpPr/>
          <p:nvPr/>
        </p:nvSpPr>
        <p:spPr>
          <a:xfrm>
            <a:off x="4753406" y="4913376"/>
            <a:ext cx="1759674" cy="150829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7. Promise 和异步编程：ES6 引入了 Promise 对象，简化了异步编程和处理回调地狱的方式。通过 `async/await` 关键字可以更直观地处理异步操作。</a:t>
            </a:r>
            <a:endParaRPr lang="en-US" sz="1178" dirty="0"/>
          </a:p>
        </p:txBody>
      </p:sp>
      <p:sp>
        <p:nvSpPr>
          <p:cNvPr id="27" name="Text 15"/>
          <p:cNvSpPr/>
          <p:nvPr/>
        </p:nvSpPr>
        <p:spPr>
          <a:xfrm>
            <a:off x="4753406" y="6513080"/>
            <a:ext cx="1759674" cy="0"/>
          </a:xfrm>
          <a:prstGeom prst="rect">
            <a:avLst/>
          </a:prstGeom>
          <a:noFill/>
          <a:ln/>
        </p:spPr>
        <p:txBody>
          <a:bodyPr wrap="square" lIns="0" tIns="0" rIns="0" bIns="0" rtlCol="0" anchor="t"/>
          <a:lstStyle/>
          <a:p>
            <a:endParaRPr lang="en-US" dirty="0"/>
          </a:p>
        </p:txBody>
      </p:sp>
      <p:sp>
        <p:nvSpPr>
          <p:cNvPr id="28" name="Text 16"/>
          <p:cNvSpPr/>
          <p:nvPr/>
        </p:nvSpPr>
        <p:spPr>
          <a:xfrm>
            <a:off x="6878726" y="4913376"/>
            <a:ext cx="1759674" cy="175967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8. 类和模块：ES6 提供了类（Class）的语法糖，使得面向对象编程更加直观和易用。模块化也成为了官方标准，通过 `import` 和 `export` 关键字可以方便地导入和导出模块。</a:t>
            </a:r>
            <a:endParaRPr lang="en-US" sz="1178" dirty="0"/>
          </a:p>
        </p:txBody>
      </p:sp>
      <p:sp>
        <p:nvSpPr>
          <p:cNvPr id="29" name="Text 17"/>
          <p:cNvSpPr/>
          <p:nvPr/>
        </p:nvSpPr>
        <p:spPr>
          <a:xfrm>
            <a:off x="6878726" y="6764461"/>
            <a:ext cx="1759674" cy="0"/>
          </a:xfrm>
          <a:prstGeom prst="rect">
            <a:avLst/>
          </a:prstGeom>
          <a:noFill/>
          <a:ln/>
        </p:spPr>
        <p:txBody>
          <a:bodyPr wrap="square" lIns="0" tIns="0" rIns="0" bIns="0" rtlCol="0" anchor="t"/>
          <a:lstStyle/>
          <a:p>
            <a:endParaRPr lang="en-US" dirty="0"/>
          </a:p>
        </p:txBody>
      </p:sp>
      <p:sp>
        <p:nvSpPr>
          <p:cNvPr id="30" name="Text 18"/>
          <p:cNvSpPr/>
          <p:nvPr/>
        </p:nvSpPr>
        <p:spPr>
          <a:xfrm>
            <a:off x="502765" y="7861402"/>
            <a:ext cx="1759674" cy="1759674"/>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9. 管道操作符（Pipeline Operator）：管道操作符 `|&gt;` 是 ES2021 的新增特性，可以将表达式的结果传递给下一个函数，实现函数组合和链式调用的简洁语法。</a:t>
            </a:r>
            <a:endParaRPr lang="en-US" sz="1178" dirty="0"/>
          </a:p>
        </p:txBody>
      </p:sp>
      <p:sp>
        <p:nvSpPr>
          <p:cNvPr id="31" name="Text 19"/>
          <p:cNvSpPr/>
          <p:nvPr/>
        </p:nvSpPr>
        <p:spPr>
          <a:xfrm>
            <a:off x="502765" y="9712487"/>
            <a:ext cx="1759674" cy="0"/>
          </a:xfrm>
          <a:prstGeom prst="rect">
            <a:avLst/>
          </a:prstGeom>
          <a:noFill/>
          <a:ln/>
        </p:spPr>
        <p:txBody>
          <a:bodyPr wrap="square" lIns="0" tIns="0" rIns="0" bIns="0" rtlCol="0" anchor="t"/>
          <a:lstStyle/>
          <a:p>
            <a:endParaRPr lang="en-US" dirty="0"/>
          </a:p>
        </p:txBody>
      </p:sp>
      <p:sp>
        <p:nvSpPr>
          <p:cNvPr id="32" name="Text 20"/>
          <p:cNvSpPr/>
          <p:nvPr/>
        </p:nvSpPr>
        <p:spPr>
          <a:xfrm>
            <a:off x="2628086" y="7861402"/>
            <a:ext cx="1759674" cy="226243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这只是 ES6 中的一些重要特性和高级技巧的概述，还有许多其他功能和改进。ES6 的引入极大地改善了 JavaScript 的编程体验和效率，使得代码更简洁、可读性更好，并提供了更多的工具和语言功能来处理现代应用程序的需求。</a:t>
            </a:r>
            <a:endParaRPr lang="en-US" sz="1178" dirty="0"/>
          </a:p>
        </p:txBody>
      </p:sp>
      <p:sp>
        <p:nvSpPr>
          <p:cNvPr id="33" name="Text 21"/>
          <p:cNvSpPr/>
          <p:nvPr/>
        </p:nvSpPr>
        <p:spPr>
          <a:xfrm>
            <a:off x="2628086" y="10215252"/>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5630956"/>
            <a:ext cx="3656466" cy="4419752"/>
          </a:xfrm>
          <a:prstGeom prst="rect">
            <a:avLst/>
          </a:prstGeom>
        </p:spPr>
      </p:pic>
      <p:pic>
        <p:nvPicPr>
          <p:cNvPr id="3" name="Image 1" descr="preencoded.png">    </p:cNvPr>
          <p:cNvPicPr>
            <a:picLocks noChangeAspect="1"/>
          </p:cNvPicPr>
          <p:nvPr/>
        </p:nvPicPr>
        <p:blipFill>
          <a:blip r:embed="rId2"/>
          <a:stretch>
            <a:fillRect/>
          </a:stretch>
        </p:blipFill>
        <p:spPr>
          <a:xfrm>
            <a:off x="731295" y="5630956"/>
            <a:ext cx="3656466" cy="4419752"/>
          </a:xfrm>
          <a:prstGeom prst="rect">
            <a:avLst/>
          </a:prstGeom>
        </p:spPr>
      </p:pic>
      <p:pic>
        <p:nvPicPr>
          <p:cNvPr id="4" name="Image 2" descr="preencoded.png">    </p:cNvPr>
          <p:cNvPicPr>
            <a:picLocks noChangeAspect="1"/>
          </p:cNvPicPr>
          <p:nvPr/>
        </p:nvPicPr>
        <p:blipFill>
          <a:blip r:embed="rId3"/>
          <a:stretch>
            <a:fillRect/>
          </a:stretch>
        </p:blipFill>
        <p:spPr>
          <a:xfrm>
            <a:off x="4753406" y="1736818"/>
            <a:ext cx="3656466" cy="3665607"/>
          </a:xfrm>
          <a:prstGeom prst="rect">
            <a:avLst/>
          </a:prstGeom>
        </p:spPr>
      </p:pic>
      <p:pic>
        <p:nvPicPr>
          <p:cNvPr id="5" name="Image 3" descr="preencoded.png">    </p:cNvPr>
          <p:cNvPicPr>
            <a:picLocks noChangeAspect="1"/>
          </p:cNvPicPr>
          <p:nvPr/>
        </p:nvPicPr>
        <p:blipFill>
          <a:blip r:embed="rId4"/>
          <a:stretch>
            <a:fillRect/>
          </a:stretch>
        </p:blipFill>
        <p:spPr>
          <a:xfrm>
            <a:off x="731295" y="1736818"/>
            <a:ext cx="3656466" cy="3665607"/>
          </a:xfrm>
          <a:prstGeom prst="rect">
            <a:avLst/>
          </a:prstGeom>
        </p:spPr>
      </p:pic>
      <p:sp>
        <p:nvSpPr>
          <p:cNvPr id="6" name="Text 0"/>
          <p:cNvSpPr/>
          <p:nvPr/>
        </p:nvSpPr>
        <p:spPr>
          <a:xfrm>
            <a:off x="365646" y="228527"/>
            <a:ext cx="8409873" cy="1188350"/>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闭包（Closure）是 JavaScript 中的一个重要概念</a:t>
            </a:r>
            <a:endParaRPr lang="en-US" sz="1631" dirty="0"/>
          </a:p>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简单的说，闭包由以下两个要素组成：</a:t>
            </a:r>
            <a:endParaRPr lang="en-US" sz="1631" dirty="0"/>
          </a:p>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1内层函数</a:t>
            </a:r>
            <a:endParaRPr lang="en-US" sz="1631" dirty="0"/>
          </a:p>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2外层函数变量</a:t>
            </a:r>
            <a:endParaRPr lang="en-US" sz="1631" dirty="0"/>
          </a:p>
        </p:txBody>
      </p:sp>
      <p:sp>
        <p:nvSpPr>
          <p:cNvPr id="7" name="Text 1"/>
          <p:cNvSpPr/>
          <p:nvPr/>
        </p:nvSpPr>
        <p:spPr>
          <a:xfrm>
            <a:off x="365646" y="1462588"/>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896791"/>
            <a:ext cx="3272537" cy="326796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outerFunction()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var outerVariable = 'I am outside!';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function innerFunction()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console.log(outerVariable); // 访问外部变量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innerFunction; // 返回内部函数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var closure = outerFunction(); // 调用外部函数，得到内部函数的引用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closure(); // 调用内部函数，输出 'I am outside!'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923258" y="5210463"/>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896791"/>
            <a:ext cx="3272537" cy="276520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在上面的例子中，`outerFunction` 是一个外部函数，它包含了一个内部函数 `innerFunction`。在 `innerFunction` 中，可以访问外部函数中定义的 `outerVariable` 变量，尽管它在内部函数被调用时已经离开了其词法作用域。通过将内部函数返回并赋值给 `closure`，我们可以在外部调用 `closure`，并且它仍然能够访问到外部函数中的变量 `outerVariable`，这就是闭包的特性。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可以使用闭包来实现一个计数器函数，每次调用该函数时，计数器加一，并返回当前的调用次数。以下是使用闭包实现该功能的示例代码：</a:t>
            </a:r>
            <a:endParaRPr lang="en-US" sz="1178" dirty="0"/>
          </a:p>
        </p:txBody>
      </p:sp>
      <p:sp>
        <p:nvSpPr>
          <p:cNvPr id="11" name="Text 5"/>
          <p:cNvSpPr/>
          <p:nvPr/>
        </p:nvSpPr>
        <p:spPr>
          <a:xfrm>
            <a:off x="4945371" y="4707697"/>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5790925"/>
            <a:ext cx="3272537" cy="402211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createCounter()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count = 0; // 计数器初始值为0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function counter()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 // 每次调用计数器加一</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console.log(`调用次数：${count}`);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counter; // 返回内部函数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创建一个计数器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myCounter = createCounter();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调用计数器多次</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myCounter(); // 调用次数：1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myCounter(); // 调用次数：2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myCounter(); // 调用次数：3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9858747"/>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5790925"/>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在上面的示例中，`createCounter` 函数返回了一个内部函数 `counter`，该内部函数引用了外部函数的 `count` 变量，形成了闭包。每次调用 `myCounter` 函数时，都会访问和更新闭包中的 `count` 变量，从而实现了计数器的功能。</a:t>
            </a:r>
            <a:endParaRPr lang="en-US" sz="1178" dirty="0"/>
          </a:p>
        </p:txBody>
      </p:sp>
      <p:sp>
        <p:nvSpPr>
          <p:cNvPr id="15" name="Text 9"/>
          <p:cNvSpPr/>
          <p:nvPr/>
        </p:nvSpPr>
        <p:spPr>
          <a:xfrm>
            <a:off x="4945371" y="709354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2650941"/>
            <a:ext cx="3656466" cy="1403168"/>
          </a:xfrm>
          <a:prstGeom prst="rect">
            <a:avLst/>
          </a:prstGeom>
        </p:spPr>
      </p:pic>
      <p:pic>
        <p:nvPicPr>
          <p:cNvPr id="3" name="Image 1" descr="preencoded.png">    </p:cNvPr>
          <p:cNvPicPr>
            <a:picLocks noChangeAspect="1"/>
          </p:cNvPicPr>
          <p:nvPr/>
        </p:nvPicPr>
        <p:blipFill>
          <a:blip r:embed="rId2"/>
          <a:stretch>
            <a:fillRect/>
          </a:stretch>
        </p:blipFill>
        <p:spPr>
          <a:xfrm>
            <a:off x="731295" y="2650941"/>
            <a:ext cx="3656466" cy="1403168"/>
          </a:xfrm>
          <a:prstGeom prst="rect">
            <a:avLst/>
          </a:prstGeom>
        </p:spPr>
      </p:pic>
      <p:pic>
        <p:nvPicPr>
          <p:cNvPr id="4" name="Image 2" descr="preencoded.png">    </p:cNvPr>
          <p:cNvPicPr>
            <a:picLocks noChangeAspect="1"/>
          </p:cNvPicPr>
          <p:nvPr/>
        </p:nvPicPr>
        <p:blipFill>
          <a:blip r:embed="rId3"/>
          <a:stretch>
            <a:fillRect/>
          </a:stretch>
        </p:blipFill>
        <p:spPr>
          <a:xfrm>
            <a:off x="4753406" y="1019240"/>
            <a:ext cx="3656466" cy="1403172"/>
          </a:xfrm>
          <a:prstGeom prst="rect">
            <a:avLst/>
          </a:prstGeom>
        </p:spPr>
      </p:pic>
      <p:pic>
        <p:nvPicPr>
          <p:cNvPr id="5" name="Image 3" descr="preencoded.png">    </p:cNvPr>
          <p:cNvPicPr>
            <a:picLocks noChangeAspect="1"/>
          </p:cNvPicPr>
          <p:nvPr/>
        </p:nvPicPr>
        <p:blipFill>
          <a:blip r:embed="rId4"/>
          <a:stretch>
            <a:fillRect/>
          </a:stretch>
        </p:blipFill>
        <p:spPr>
          <a:xfrm>
            <a:off x="731295" y="1019240"/>
            <a:ext cx="3656466" cy="1403172"/>
          </a:xfrm>
          <a:prstGeom prst="rect">
            <a:avLst/>
          </a:prstGeom>
        </p:spPr>
      </p:pic>
      <p:sp>
        <p:nvSpPr>
          <p:cNvPr id="6"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闭包具有以下优点：</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179214"/>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数据的私有性：闭包可以创建私有变量，这些变量对外部是不可见的，从而实现了数据的封装和保护。</a:t>
            </a:r>
            <a:endParaRPr lang="en-US" sz="1178" dirty="0"/>
          </a:p>
        </p:txBody>
      </p:sp>
      <p:sp>
        <p:nvSpPr>
          <p:cNvPr id="9" name="Text 3"/>
          <p:cNvSpPr/>
          <p:nvPr/>
        </p:nvSpPr>
        <p:spPr>
          <a:xfrm>
            <a:off x="923258" y="1979063"/>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179214"/>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保持状态：由于闭包中的函数可以访问其词法环境中的变量，因此可以用于保持状态。在函数执行完毕后，闭包仍然可以访问和操作词法环境中的变量。</a:t>
            </a:r>
            <a:endParaRPr lang="en-US" sz="1178" dirty="0"/>
          </a:p>
        </p:txBody>
      </p:sp>
      <p:sp>
        <p:nvSpPr>
          <p:cNvPr id="11" name="Text 5"/>
          <p:cNvSpPr/>
          <p:nvPr/>
        </p:nvSpPr>
        <p:spPr>
          <a:xfrm>
            <a:off x="4945371" y="2230443"/>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2810910"/>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模块化和封装：通过闭包可以实现模块化的编程风格，将相关的函数和数据封装在一个闭包中，从而避免全局命名空间的污染和命名冲突。</a:t>
            </a:r>
            <a:endParaRPr lang="en-US" sz="1178" dirty="0"/>
          </a:p>
        </p:txBody>
      </p:sp>
      <p:sp>
        <p:nvSpPr>
          <p:cNvPr id="13" name="Text 7"/>
          <p:cNvSpPr/>
          <p:nvPr/>
        </p:nvSpPr>
        <p:spPr>
          <a:xfrm>
            <a:off x="923258" y="3610764"/>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2810910"/>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闭包的缺点主要是潜在的内存泄漏问题。由于闭包会持有对外部词法环境中变量的引用，如果闭包未正确释放，这些变量就无法被垃圾回收机制回收，从而造成内存泄漏。</a:t>
            </a:r>
            <a:endParaRPr lang="en-US" sz="1178" dirty="0"/>
          </a:p>
        </p:txBody>
      </p:sp>
      <p:sp>
        <p:nvSpPr>
          <p:cNvPr id="15" name="Text 9"/>
          <p:cNvSpPr/>
          <p:nvPr/>
        </p:nvSpPr>
        <p:spPr>
          <a:xfrm>
            <a:off x="4945371" y="386214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2728639"/>
            <a:ext cx="3656466" cy="1905931"/>
          </a:xfrm>
          <a:prstGeom prst="rect">
            <a:avLst/>
          </a:prstGeom>
        </p:spPr>
      </p:pic>
      <p:pic>
        <p:nvPicPr>
          <p:cNvPr id="3" name="Image 1" descr="preencoded.png">    </p:cNvPr>
          <p:cNvPicPr>
            <a:picLocks noChangeAspect="1"/>
          </p:cNvPicPr>
          <p:nvPr/>
        </p:nvPicPr>
        <p:blipFill>
          <a:blip r:embed="rId2"/>
          <a:stretch>
            <a:fillRect/>
          </a:stretch>
        </p:blipFill>
        <p:spPr>
          <a:xfrm>
            <a:off x="731295" y="2728639"/>
            <a:ext cx="3656466" cy="1905931"/>
          </a:xfrm>
          <a:prstGeom prst="rect">
            <a:avLst/>
          </a:prstGeom>
        </p:spPr>
      </p:pic>
      <p:pic>
        <p:nvPicPr>
          <p:cNvPr id="4" name="Image 2" descr="preencoded.png">    </p:cNvPr>
          <p:cNvPicPr>
            <a:picLocks noChangeAspect="1"/>
          </p:cNvPicPr>
          <p:nvPr/>
        </p:nvPicPr>
        <p:blipFill>
          <a:blip r:embed="rId3"/>
          <a:stretch>
            <a:fillRect/>
          </a:stretch>
        </p:blipFill>
        <p:spPr>
          <a:xfrm>
            <a:off x="4753406" y="845553"/>
            <a:ext cx="3656466" cy="1654553"/>
          </a:xfrm>
          <a:prstGeom prst="rect">
            <a:avLst/>
          </a:prstGeom>
        </p:spPr>
      </p:pic>
      <p:pic>
        <p:nvPicPr>
          <p:cNvPr id="5" name="Image 3" descr="preencoded.png">    </p:cNvPr>
          <p:cNvPicPr>
            <a:picLocks noChangeAspect="1"/>
          </p:cNvPicPr>
          <p:nvPr/>
        </p:nvPicPr>
        <p:blipFill>
          <a:blip r:embed="rId4"/>
          <a:stretch>
            <a:fillRect/>
          </a:stretch>
        </p:blipFill>
        <p:spPr>
          <a:xfrm>
            <a:off x="731295" y="845553"/>
            <a:ext cx="3656466" cy="1654553"/>
          </a:xfrm>
          <a:prstGeom prst="rect">
            <a:avLst/>
          </a:prstGeom>
        </p:spPr>
      </p:pic>
      <p:sp>
        <p:nvSpPr>
          <p:cNvPr id="6" name="Text 0"/>
          <p:cNvSpPr/>
          <p:nvPr/>
        </p:nvSpPr>
        <p:spPr>
          <a:xfrm>
            <a:off x="365646" y="228527"/>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以下是一个示例，展示了使用箭头函数和闭包写法的例子：</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005522"/>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counter = (()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count = 0;</a:t>
            </a:r>
            <a:endParaRPr lang="en-US" sz="1178" dirty="0"/>
          </a:p>
        </p:txBody>
      </p:sp>
      <p:sp>
        <p:nvSpPr>
          <p:cNvPr id="9" name="Text 3"/>
          <p:cNvSpPr/>
          <p:nvPr/>
        </p:nvSpPr>
        <p:spPr>
          <a:xfrm>
            <a:off x="923258" y="1805376"/>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005522"/>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console.log(count);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4945371" y="2308145"/>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2888608"/>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counter(); // 输出: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counter(); // 输出: 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counter(); // 输出: 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3939842"/>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2888608"/>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在上述示例中，我们使用箭头函数创建了一个立即调用的匿名函数。该匿名函数返回了一个内部定义的箭头函数，它形成了一个闭包。内部的箭头函数通过闭包持有了外部函数中的 `count` 变量，并能够对其进行访问和修改。每次调用内部的箭头函数，都会递增 `count` 的值并打印出来。</a:t>
            </a:r>
            <a:endParaRPr lang="en-US" sz="1178" dirty="0"/>
          </a:p>
        </p:txBody>
      </p:sp>
      <p:sp>
        <p:nvSpPr>
          <p:cNvPr id="15" name="Text 9"/>
          <p:cNvSpPr/>
          <p:nvPr/>
        </p:nvSpPr>
        <p:spPr>
          <a:xfrm>
            <a:off x="4945371" y="4442607"/>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5996611"/>
            <a:ext cx="3656466" cy="2157309"/>
          </a:xfrm>
          <a:prstGeom prst="rect">
            <a:avLst/>
          </a:prstGeom>
        </p:spPr>
      </p:pic>
      <p:pic>
        <p:nvPicPr>
          <p:cNvPr id="3" name="Image 1" descr="preencoded.png">    </p:cNvPr>
          <p:cNvPicPr>
            <a:picLocks noChangeAspect="1"/>
          </p:cNvPicPr>
          <p:nvPr/>
        </p:nvPicPr>
        <p:blipFill>
          <a:blip r:embed="rId2"/>
          <a:stretch>
            <a:fillRect/>
          </a:stretch>
        </p:blipFill>
        <p:spPr>
          <a:xfrm>
            <a:off x="4753406" y="845557"/>
            <a:ext cx="3656466" cy="4922521"/>
          </a:xfrm>
          <a:prstGeom prst="rect">
            <a:avLst/>
          </a:prstGeom>
        </p:spPr>
      </p:pic>
      <p:pic>
        <p:nvPicPr>
          <p:cNvPr id="4" name="Image 2" descr="preencoded.png">    </p:cNvPr>
          <p:cNvPicPr>
            <a:picLocks noChangeAspect="1"/>
          </p:cNvPicPr>
          <p:nvPr/>
        </p:nvPicPr>
        <p:blipFill>
          <a:blip r:embed="rId3"/>
          <a:stretch>
            <a:fillRect/>
          </a:stretch>
        </p:blipFill>
        <p:spPr>
          <a:xfrm>
            <a:off x="731295" y="845557"/>
            <a:ext cx="3656466" cy="4922521"/>
          </a:xfrm>
          <a:prstGeom prst="rect">
            <a:avLst/>
          </a:prstGeom>
        </p:spPr>
      </p:pic>
      <p:sp>
        <p:nvSpPr>
          <p:cNvPr id="5"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立即执行函数（IIFE）和闭包</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005526"/>
            <a:ext cx="3272537" cy="452487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myCounter = (function()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count = 0; // 私有变量，外部无法直接访问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function changeBy(val)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 += val;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increment: function()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changeBy(1);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decrement: function()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changeBy(-1);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getCount: function()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count;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8" name="Text 3"/>
          <p:cNvSpPr/>
          <p:nvPr/>
        </p:nvSpPr>
        <p:spPr>
          <a:xfrm>
            <a:off x="923258" y="5576109"/>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005526"/>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console.log(myCounter.getCount()); //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myCounter.increment();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console.log(myCounter.getCount()); //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myCounter.increment();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console.log(myCounter.getCount()); // 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myCounter.decrement();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console.log(myCounter.getCount()); //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4945371" y="3062287"/>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6156580"/>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在上面的示例中，使用立即执行函数创建了一个作用域，其中定义了私有变量 `count` 和内部函数 `changeBy`。然后，通过返回一个包含公共方法的对象字面量，这些方法可以访问和操作私有变量 `count`。外部无法直接访问 `count`，只能通过公共方法进行间接访问和修改。这样就实现了数据的私有性。</a:t>
            </a:r>
            <a:endParaRPr lang="en-US" sz="1178" dirty="0"/>
          </a:p>
        </p:txBody>
      </p:sp>
      <p:sp>
        <p:nvSpPr>
          <p:cNvPr id="12" name="Text 7"/>
          <p:cNvSpPr/>
          <p:nvPr/>
        </p:nvSpPr>
        <p:spPr>
          <a:xfrm>
            <a:off x="923258" y="796195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15667952"/>
            <a:ext cx="3656466" cy="3162841"/>
          </a:xfrm>
          <a:prstGeom prst="rect">
            <a:avLst/>
          </a:prstGeom>
        </p:spPr>
      </p:pic>
      <p:pic>
        <p:nvPicPr>
          <p:cNvPr id="3" name="Image 1" descr="preencoded.png">    </p:cNvPr>
          <p:cNvPicPr>
            <a:picLocks noChangeAspect="1"/>
          </p:cNvPicPr>
          <p:nvPr/>
        </p:nvPicPr>
        <p:blipFill>
          <a:blip r:embed="rId2"/>
          <a:stretch>
            <a:fillRect/>
          </a:stretch>
        </p:blipFill>
        <p:spPr>
          <a:xfrm>
            <a:off x="4753406" y="12276583"/>
            <a:ext cx="3656466" cy="3162841"/>
          </a:xfrm>
          <a:prstGeom prst="rect">
            <a:avLst/>
          </a:prstGeom>
        </p:spPr>
      </p:pic>
      <p:pic>
        <p:nvPicPr>
          <p:cNvPr id="4" name="Image 2" descr="preencoded.png">    </p:cNvPr>
          <p:cNvPicPr>
            <a:picLocks noChangeAspect="1"/>
          </p:cNvPicPr>
          <p:nvPr/>
        </p:nvPicPr>
        <p:blipFill>
          <a:blip r:embed="rId3"/>
          <a:stretch>
            <a:fillRect/>
          </a:stretch>
        </p:blipFill>
        <p:spPr>
          <a:xfrm>
            <a:off x="731295" y="12276583"/>
            <a:ext cx="3656466" cy="3162841"/>
          </a:xfrm>
          <a:prstGeom prst="rect">
            <a:avLst/>
          </a:prstGeom>
        </p:spPr>
      </p:pic>
      <p:pic>
        <p:nvPicPr>
          <p:cNvPr id="5" name="Image 3" descr="preencoded.png">    </p:cNvPr>
          <p:cNvPicPr>
            <a:picLocks noChangeAspect="1"/>
          </p:cNvPicPr>
          <p:nvPr/>
        </p:nvPicPr>
        <p:blipFill>
          <a:blip r:embed="rId4"/>
          <a:stretch>
            <a:fillRect/>
          </a:stretch>
        </p:blipFill>
        <p:spPr>
          <a:xfrm>
            <a:off x="4753406" y="8131068"/>
            <a:ext cx="3656466" cy="3916989"/>
          </a:xfrm>
          <a:prstGeom prst="rect">
            <a:avLst/>
          </a:prstGeom>
        </p:spPr>
      </p:pic>
      <p:pic>
        <p:nvPicPr>
          <p:cNvPr id="6" name="Image 4" descr="preencoded.png">    </p:cNvPr>
          <p:cNvPicPr>
            <a:picLocks noChangeAspect="1"/>
          </p:cNvPicPr>
          <p:nvPr/>
        </p:nvPicPr>
        <p:blipFill>
          <a:blip r:embed="rId5"/>
          <a:stretch>
            <a:fillRect/>
          </a:stretch>
        </p:blipFill>
        <p:spPr>
          <a:xfrm>
            <a:off x="731295" y="8131068"/>
            <a:ext cx="3656466" cy="3916989"/>
          </a:xfrm>
          <a:prstGeom prst="rect">
            <a:avLst/>
          </a:prstGeom>
        </p:spPr>
      </p:pic>
      <p:pic>
        <p:nvPicPr>
          <p:cNvPr id="7" name="Image 5" descr="preencoded.png">    </p:cNvPr>
          <p:cNvPicPr>
            <a:picLocks noChangeAspect="1"/>
          </p:cNvPicPr>
          <p:nvPr/>
        </p:nvPicPr>
        <p:blipFill>
          <a:blip r:embed="rId6"/>
          <a:stretch>
            <a:fillRect/>
          </a:stretch>
        </p:blipFill>
        <p:spPr>
          <a:xfrm>
            <a:off x="4753406" y="4488306"/>
            <a:ext cx="3656466" cy="3414226"/>
          </a:xfrm>
          <a:prstGeom prst="rect">
            <a:avLst/>
          </a:prstGeom>
        </p:spPr>
      </p:pic>
      <p:pic>
        <p:nvPicPr>
          <p:cNvPr id="8" name="Image 6" descr="preencoded.png">    </p:cNvPr>
          <p:cNvPicPr>
            <a:picLocks noChangeAspect="1"/>
          </p:cNvPicPr>
          <p:nvPr/>
        </p:nvPicPr>
        <p:blipFill>
          <a:blip r:embed="rId7"/>
          <a:stretch>
            <a:fillRect/>
          </a:stretch>
        </p:blipFill>
        <p:spPr>
          <a:xfrm>
            <a:off x="731295" y="4488306"/>
            <a:ext cx="3656466" cy="3414226"/>
          </a:xfrm>
          <a:prstGeom prst="rect">
            <a:avLst/>
          </a:prstGeom>
        </p:spPr>
      </p:pic>
      <p:pic>
        <p:nvPicPr>
          <p:cNvPr id="9" name="Image 7" descr="preencoded.png">    </p:cNvPr>
          <p:cNvPicPr>
            <a:picLocks noChangeAspect="1"/>
          </p:cNvPicPr>
          <p:nvPr/>
        </p:nvPicPr>
        <p:blipFill>
          <a:blip r:embed="rId8"/>
          <a:stretch>
            <a:fillRect/>
          </a:stretch>
        </p:blipFill>
        <p:spPr>
          <a:xfrm>
            <a:off x="4753406" y="845553"/>
            <a:ext cx="3656466" cy="3414226"/>
          </a:xfrm>
          <a:prstGeom prst="rect">
            <a:avLst/>
          </a:prstGeom>
        </p:spPr>
      </p:pic>
      <p:pic>
        <p:nvPicPr>
          <p:cNvPr id="10" name="Image 8" descr="preencoded.png">    </p:cNvPr>
          <p:cNvPicPr>
            <a:picLocks noChangeAspect="1"/>
          </p:cNvPicPr>
          <p:nvPr/>
        </p:nvPicPr>
        <p:blipFill>
          <a:blip r:embed="rId9"/>
          <a:stretch>
            <a:fillRect/>
          </a:stretch>
        </p:blipFill>
        <p:spPr>
          <a:xfrm>
            <a:off x="731295" y="845553"/>
            <a:ext cx="3656466" cy="3414226"/>
          </a:xfrm>
          <a:prstGeom prst="rect">
            <a:avLst/>
          </a:prstGeom>
        </p:spPr>
      </p:pic>
      <p:sp>
        <p:nvSpPr>
          <p:cNvPr id="11"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数组的重要方法</a:t>
            </a:r>
            <a:endParaRPr lang="en-US" sz="1631" dirty="0"/>
          </a:p>
        </p:txBody>
      </p:sp>
      <p:sp>
        <p:nvSpPr>
          <p:cNvPr id="12"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3" name="Text 2"/>
          <p:cNvSpPr/>
          <p:nvPr/>
        </p:nvSpPr>
        <p:spPr>
          <a:xfrm>
            <a:off x="923258" y="1005522"/>
            <a:ext cx="3272537" cy="22624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`forEach`: `forEach` 方法用于遍历数组的每个元素，并对每个元素执行提供的回调函数。它没有返回值，仅用于迭代数组。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numbers = [1, 2, 3, 4, 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numbers.forEach((num)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console.log(num);</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4" name="Text 3"/>
          <p:cNvSpPr/>
          <p:nvPr/>
        </p:nvSpPr>
        <p:spPr>
          <a:xfrm>
            <a:off x="923258" y="3313667"/>
            <a:ext cx="3272537" cy="0"/>
          </a:xfrm>
          <a:prstGeom prst="rect">
            <a:avLst/>
          </a:prstGeom>
          <a:noFill/>
          <a:ln/>
        </p:spPr>
        <p:txBody>
          <a:bodyPr wrap="square" lIns="0" tIns="0" rIns="0" bIns="0" rtlCol="0" anchor="t"/>
          <a:lstStyle/>
          <a:p>
            <a:endParaRPr lang="en-US" dirty="0"/>
          </a:p>
        </p:txBody>
      </p:sp>
      <p:sp>
        <p:nvSpPr>
          <p:cNvPr id="15" name="Text 4"/>
          <p:cNvSpPr/>
          <p:nvPr/>
        </p:nvSpPr>
        <p:spPr>
          <a:xfrm>
            <a:off x="4945371" y="1005522"/>
            <a:ext cx="3272537" cy="301659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`reduce`: `reduce` 方法用于对数组中的元素进行累积计算，通过提供的回调函数来实现。它接受一个初始值和一个回调函数作为参数，并返回最终的累积结果。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numbers = [1, 2, 3, 4, 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sum = numbers.reduce((accumulator, currentValue)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accumulator + currentValue;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console.log(sum); // 输出: 15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5"/>
          <p:cNvSpPr/>
          <p:nvPr/>
        </p:nvSpPr>
        <p:spPr>
          <a:xfrm>
            <a:off x="4945371" y="4067821"/>
            <a:ext cx="3272537" cy="0"/>
          </a:xfrm>
          <a:prstGeom prst="rect">
            <a:avLst/>
          </a:prstGeom>
          <a:noFill/>
          <a:ln/>
        </p:spPr>
        <p:txBody>
          <a:bodyPr wrap="square" lIns="0" tIns="0" rIns="0" bIns="0" rtlCol="0" anchor="t"/>
          <a:lstStyle/>
          <a:p>
            <a:endParaRPr lang="en-US" dirty="0"/>
          </a:p>
        </p:txBody>
      </p:sp>
      <p:sp>
        <p:nvSpPr>
          <p:cNvPr id="17" name="Text 6"/>
          <p:cNvSpPr/>
          <p:nvPr/>
        </p:nvSpPr>
        <p:spPr>
          <a:xfrm>
            <a:off x="923258" y="4648275"/>
            <a:ext cx="3272537" cy="30165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`map`: `map` 方法用于对数组中的每个元素执行提供的回调函数，并将回调函数的返回值组成一个新的数组返回。</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numbers = [1, 2, 3, 4, 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doubledNumbers = numbers.map((num)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num * 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console.log(doubledNumbers); // 输出: [2, 4, 6, 8, 10]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8" name="Text 7"/>
          <p:cNvSpPr/>
          <p:nvPr/>
        </p:nvSpPr>
        <p:spPr>
          <a:xfrm>
            <a:off x="923258" y="7710575"/>
            <a:ext cx="3272537" cy="0"/>
          </a:xfrm>
          <a:prstGeom prst="rect">
            <a:avLst/>
          </a:prstGeom>
          <a:noFill/>
          <a:ln/>
        </p:spPr>
        <p:txBody>
          <a:bodyPr wrap="square" lIns="0" tIns="0" rIns="0" bIns="0" rtlCol="0" anchor="t"/>
          <a:lstStyle/>
          <a:p>
            <a:endParaRPr lang="en-US" dirty="0"/>
          </a:p>
        </p:txBody>
      </p:sp>
      <p:sp>
        <p:nvSpPr>
          <p:cNvPr id="19" name="Text 8"/>
          <p:cNvSpPr/>
          <p:nvPr/>
        </p:nvSpPr>
        <p:spPr>
          <a:xfrm>
            <a:off x="4945371" y="4648275"/>
            <a:ext cx="3272537" cy="276520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`every`: `every` 方法用于检查数组中的所有元素是否满足指定的条件。它接受一个回调函数作为参数，如果数组中的所有元素都满足回调函数的条件，返回 `true`，否则返回 `false`。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numbers = [1, 2, 3, 4, 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allEven = numbers.every((num)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num % 2 ===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console.log(allEven); // 输出: false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0" name="Text 9"/>
          <p:cNvSpPr/>
          <p:nvPr/>
        </p:nvSpPr>
        <p:spPr>
          <a:xfrm>
            <a:off x="4945371" y="7459190"/>
            <a:ext cx="3272537" cy="0"/>
          </a:xfrm>
          <a:prstGeom prst="rect">
            <a:avLst/>
          </a:prstGeom>
          <a:noFill/>
          <a:ln/>
        </p:spPr>
        <p:txBody>
          <a:bodyPr wrap="square" lIns="0" tIns="0" rIns="0" bIns="0" rtlCol="0" anchor="t"/>
          <a:lstStyle/>
          <a:p>
            <a:endParaRPr lang="en-US" dirty="0"/>
          </a:p>
        </p:txBody>
      </p:sp>
      <p:sp>
        <p:nvSpPr>
          <p:cNvPr id="21" name="Text 10"/>
          <p:cNvSpPr/>
          <p:nvPr/>
        </p:nvSpPr>
        <p:spPr>
          <a:xfrm>
            <a:off x="923258" y="8291037"/>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`some`: `some` 方法用于检查数组中的至少一个元素是否满足指定的条件。它接受一个回调函数作为参数，如果数组中的至少一个元素满足回调函数的条件，返回 `true`，否则返回 `false`。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numbers = [1, 2, 3, 4, 5];</a:t>
            </a:r>
            <a:endParaRPr lang="en-US" sz="1178" dirty="0"/>
          </a:p>
        </p:txBody>
      </p:sp>
      <p:sp>
        <p:nvSpPr>
          <p:cNvPr id="22" name="Text 11"/>
          <p:cNvSpPr/>
          <p:nvPr/>
        </p:nvSpPr>
        <p:spPr>
          <a:xfrm>
            <a:off x="923258" y="9845037"/>
            <a:ext cx="3272537" cy="0"/>
          </a:xfrm>
          <a:prstGeom prst="rect">
            <a:avLst/>
          </a:prstGeom>
          <a:noFill/>
          <a:ln/>
        </p:spPr>
        <p:txBody>
          <a:bodyPr wrap="square" lIns="0" tIns="0" rIns="0" bIns="0" rtlCol="0" anchor="t"/>
          <a:lstStyle/>
          <a:p>
            <a:endParaRPr lang="en-US" dirty="0"/>
          </a:p>
        </p:txBody>
      </p:sp>
      <p:sp>
        <p:nvSpPr>
          <p:cNvPr id="23" name="Text 12"/>
          <p:cNvSpPr/>
          <p:nvPr/>
        </p:nvSpPr>
        <p:spPr>
          <a:xfrm>
            <a:off x="4945371" y="8291037"/>
            <a:ext cx="3272537" cy="35193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hasEven = numbers.some((num)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num % 2 ===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console.log(hasEven); // 输出: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`join`: `join` 方法用于将数组的所有元素连接成一个字符串，使用指定的分隔符进行分隔，默认分隔符是逗号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fruits = ['apple', 'banana', 'orange'];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result = fruits.join('-');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console.log(result); // 输出: "apple-banana-orange"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4" name="Text 13"/>
          <p:cNvSpPr/>
          <p:nvPr/>
        </p:nvSpPr>
        <p:spPr>
          <a:xfrm>
            <a:off x="4945371" y="11856089"/>
            <a:ext cx="3272537" cy="0"/>
          </a:xfrm>
          <a:prstGeom prst="rect">
            <a:avLst/>
          </a:prstGeom>
          <a:noFill/>
          <a:ln/>
        </p:spPr>
        <p:txBody>
          <a:bodyPr wrap="square" lIns="0" tIns="0" rIns="0" bIns="0" rtlCol="0" anchor="t"/>
          <a:lstStyle/>
          <a:p>
            <a:endParaRPr lang="en-US" dirty="0"/>
          </a:p>
        </p:txBody>
      </p:sp>
      <p:sp>
        <p:nvSpPr>
          <p:cNvPr id="25" name="Text 14"/>
          <p:cNvSpPr/>
          <p:nvPr/>
        </p:nvSpPr>
        <p:spPr>
          <a:xfrm>
            <a:off x="923258" y="12436552"/>
            <a:ext cx="3272537" cy="22624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`concat`: `concat` 方法用于将两个或多个数组合并成一个新的数组。它不会修改原始数组，而是返回一个新数组。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array1 = [1, 2, 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array2 = [4, 5, 6];</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newArray = array1.concat(array2);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console.log(newArray); // 输出: [1, 2, 3, 4, 5, 6]</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6" name="Text 15"/>
          <p:cNvSpPr/>
          <p:nvPr/>
        </p:nvSpPr>
        <p:spPr>
          <a:xfrm>
            <a:off x="923258" y="14744697"/>
            <a:ext cx="3272537" cy="0"/>
          </a:xfrm>
          <a:prstGeom prst="rect">
            <a:avLst/>
          </a:prstGeom>
          <a:noFill/>
          <a:ln/>
        </p:spPr>
        <p:txBody>
          <a:bodyPr wrap="square" lIns="0" tIns="0" rIns="0" bIns="0" rtlCol="0" anchor="t"/>
          <a:lstStyle/>
          <a:p>
            <a:endParaRPr lang="en-US" dirty="0"/>
          </a:p>
        </p:txBody>
      </p:sp>
      <p:sp>
        <p:nvSpPr>
          <p:cNvPr id="27" name="Text 16"/>
          <p:cNvSpPr/>
          <p:nvPr/>
        </p:nvSpPr>
        <p:spPr>
          <a:xfrm>
            <a:off x="4945371" y="12436552"/>
            <a:ext cx="3272537" cy="276519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`findIndex`: `findIndex` 方法用于查找数组中满足指定条件的元素的索引。它接受一个回调函数作为参数，返回找到的元素的索引，如果没有找到，则返回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numbers = [10, 20, 30, 40, 50];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index = numbers.findIndex((num)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num &gt; 30;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console.log(index); // 输出: 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8" name="Text 17"/>
          <p:cNvSpPr/>
          <p:nvPr/>
        </p:nvSpPr>
        <p:spPr>
          <a:xfrm>
            <a:off x="4945371" y="15247458"/>
            <a:ext cx="3272537" cy="0"/>
          </a:xfrm>
          <a:prstGeom prst="rect">
            <a:avLst/>
          </a:prstGeom>
          <a:noFill/>
          <a:ln/>
        </p:spPr>
        <p:txBody>
          <a:bodyPr wrap="square" lIns="0" tIns="0" rIns="0" bIns="0" rtlCol="0" anchor="t"/>
          <a:lstStyle/>
          <a:p>
            <a:endParaRPr lang="en-US" dirty="0"/>
          </a:p>
        </p:txBody>
      </p:sp>
      <p:sp>
        <p:nvSpPr>
          <p:cNvPr id="29" name="Text 18"/>
          <p:cNvSpPr/>
          <p:nvPr/>
        </p:nvSpPr>
        <p:spPr>
          <a:xfrm>
            <a:off x="923258" y="15827921"/>
            <a:ext cx="3272537" cy="276520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`Array.from`: `Array.from` 方法用于将一个类似数组或可迭代对象转换为一个新的数组。它接受一个可迭代对象作为参数，并返回一个新数组。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str = 'Hello';</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newArray = Array.from(str);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console.log(newArray); // 输出: ['H', 'e', 'l', 'l', 'o']</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以上示例展示了数组的一些常用方法的用法和功能。它们可以帮助我们在处理数组时更加方便和灵活地进行操作。</a:t>
            </a:r>
            <a:endParaRPr lang="en-US" sz="1178" dirty="0"/>
          </a:p>
        </p:txBody>
      </p:sp>
      <p:sp>
        <p:nvSpPr>
          <p:cNvPr id="30" name="Text 19"/>
          <p:cNvSpPr/>
          <p:nvPr/>
        </p:nvSpPr>
        <p:spPr>
          <a:xfrm>
            <a:off x="923258" y="1863883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14534454"/>
            <a:ext cx="3656466" cy="2660072"/>
          </a:xfrm>
          <a:prstGeom prst="rect">
            <a:avLst/>
          </a:prstGeom>
        </p:spPr>
      </p:pic>
      <p:pic>
        <p:nvPicPr>
          <p:cNvPr id="3" name="Image 1" descr="preencoded.png">    </p:cNvPr>
          <p:cNvPicPr>
            <a:picLocks noChangeAspect="1"/>
          </p:cNvPicPr>
          <p:nvPr/>
        </p:nvPicPr>
        <p:blipFill>
          <a:blip r:embed="rId2"/>
          <a:stretch>
            <a:fillRect/>
          </a:stretch>
        </p:blipFill>
        <p:spPr>
          <a:xfrm>
            <a:off x="4753406" y="11645838"/>
            <a:ext cx="3656466" cy="2660085"/>
          </a:xfrm>
          <a:prstGeom prst="rect">
            <a:avLst/>
          </a:prstGeom>
        </p:spPr>
      </p:pic>
      <p:pic>
        <p:nvPicPr>
          <p:cNvPr id="4" name="Image 2" descr="preencoded.png">    </p:cNvPr>
          <p:cNvPicPr>
            <a:picLocks noChangeAspect="1"/>
          </p:cNvPicPr>
          <p:nvPr/>
        </p:nvPicPr>
        <p:blipFill>
          <a:blip r:embed="rId3"/>
          <a:stretch>
            <a:fillRect/>
          </a:stretch>
        </p:blipFill>
        <p:spPr>
          <a:xfrm>
            <a:off x="731295" y="11645838"/>
            <a:ext cx="3656466" cy="2660085"/>
          </a:xfrm>
          <a:prstGeom prst="rect">
            <a:avLst/>
          </a:prstGeom>
        </p:spPr>
      </p:pic>
      <p:pic>
        <p:nvPicPr>
          <p:cNvPr id="5" name="Image 3" descr="preencoded.png">    </p:cNvPr>
          <p:cNvPicPr>
            <a:picLocks noChangeAspect="1"/>
          </p:cNvPicPr>
          <p:nvPr/>
        </p:nvPicPr>
        <p:blipFill>
          <a:blip r:embed="rId4"/>
          <a:stretch>
            <a:fillRect/>
          </a:stretch>
        </p:blipFill>
        <p:spPr>
          <a:xfrm>
            <a:off x="4753406" y="8757239"/>
            <a:ext cx="3656466" cy="2660072"/>
          </a:xfrm>
          <a:prstGeom prst="rect">
            <a:avLst/>
          </a:prstGeom>
        </p:spPr>
      </p:pic>
      <p:pic>
        <p:nvPicPr>
          <p:cNvPr id="6" name="Image 4" descr="preencoded.png">    </p:cNvPr>
          <p:cNvPicPr>
            <a:picLocks noChangeAspect="1"/>
          </p:cNvPicPr>
          <p:nvPr/>
        </p:nvPicPr>
        <p:blipFill>
          <a:blip r:embed="rId5"/>
          <a:stretch>
            <a:fillRect/>
          </a:stretch>
        </p:blipFill>
        <p:spPr>
          <a:xfrm>
            <a:off x="731295" y="8757239"/>
            <a:ext cx="3656466" cy="2660072"/>
          </a:xfrm>
          <a:prstGeom prst="rect">
            <a:avLst/>
          </a:prstGeom>
        </p:spPr>
      </p:pic>
      <p:pic>
        <p:nvPicPr>
          <p:cNvPr id="7" name="Image 5" descr="preencoded.png">    </p:cNvPr>
          <p:cNvPicPr>
            <a:picLocks noChangeAspect="1"/>
          </p:cNvPicPr>
          <p:nvPr/>
        </p:nvPicPr>
        <p:blipFill>
          <a:blip r:embed="rId6"/>
          <a:stretch>
            <a:fillRect/>
          </a:stretch>
        </p:blipFill>
        <p:spPr>
          <a:xfrm>
            <a:off x="4753406" y="5868623"/>
            <a:ext cx="3656466" cy="2660085"/>
          </a:xfrm>
          <a:prstGeom prst="rect">
            <a:avLst/>
          </a:prstGeom>
        </p:spPr>
      </p:pic>
      <p:pic>
        <p:nvPicPr>
          <p:cNvPr id="8" name="Image 6" descr="preencoded.png">    </p:cNvPr>
          <p:cNvPicPr>
            <a:picLocks noChangeAspect="1"/>
          </p:cNvPicPr>
          <p:nvPr/>
        </p:nvPicPr>
        <p:blipFill>
          <a:blip r:embed="rId7"/>
          <a:stretch>
            <a:fillRect/>
          </a:stretch>
        </p:blipFill>
        <p:spPr>
          <a:xfrm>
            <a:off x="731295" y="5868623"/>
            <a:ext cx="3656466" cy="2660085"/>
          </a:xfrm>
          <a:prstGeom prst="rect">
            <a:avLst/>
          </a:prstGeom>
        </p:spPr>
      </p:pic>
      <p:pic>
        <p:nvPicPr>
          <p:cNvPr id="9" name="Image 7" descr="preencoded.png">    </p:cNvPr>
          <p:cNvPicPr>
            <a:picLocks noChangeAspect="1"/>
          </p:cNvPicPr>
          <p:nvPr/>
        </p:nvPicPr>
        <p:blipFill>
          <a:blip r:embed="rId8"/>
          <a:stretch>
            <a:fillRect/>
          </a:stretch>
        </p:blipFill>
        <p:spPr>
          <a:xfrm>
            <a:off x="4753406" y="2728639"/>
            <a:ext cx="3656466" cy="2911457"/>
          </a:xfrm>
          <a:prstGeom prst="rect">
            <a:avLst/>
          </a:prstGeom>
        </p:spPr>
      </p:pic>
      <p:pic>
        <p:nvPicPr>
          <p:cNvPr id="10" name="Image 8" descr="preencoded.png">    </p:cNvPr>
          <p:cNvPicPr>
            <a:picLocks noChangeAspect="1"/>
          </p:cNvPicPr>
          <p:nvPr/>
        </p:nvPicPr>
        <p:blipFill>
          <a:blip r:embed="rId9"/>
          <a:stretch>
            <a:fillRect/>
          </a:stretch>
        </p:blipFill>
        <p:spPr>
          <a:xfrm>
            <a:off x="731295" y="2728639"/>
            <a:ext cx="3656466" cy="2911457"/>
          </a:xfrm>
          <a:prstGeom prst="rect">
            <a:avLst/>
          </a:prstGeom>
        </p:spPr>
      </p:pic>
      <p:pic>
        <p:nvPicPr>
          <p:cNvPr id="11" name="Image 9" descr="preencoded.png">    </p:cNvPr>
          <p:cNvPicPr>
            <a:picLocks noChangeAspect="1"/>
          </p:cNvPicPr>
          <p:nvPr/>
        </p:nvPicPr>
        <p:blipFill>
          <a:blip r:embed="rId10"/>
          <a:stretch>
            <a:fillRect/>
          </a:stretch>
        </p:blipFill>
        <p:spPr>
          <a:xfrm>
            <a:off x="4753406" y="845553"/>
            <a:ext cx="3656466" cy="1654553"/>
          </a:xfrm>
          <a:prstGeom prst="rect">
            <a:avLst/>
          </a:prstGeom>
        </p:spPr>
      </p:pic>
      <p:pic>
        <p:nvPicPr>
          <p:cNvPr id="12" name="Image 10" descr="preencoded.png">    </p:cNvPr>
          <p:cNvPicPr>
            <a:picLocks noChangeAspect="1"/>
          </p:cNvPicPr>
          <p:nvPr/>
        </p:nvPicPr>
        <p:blipFill>
          <a:blip r:embed="rId11"/>
          <a:stretch>
            <a:fillRect/>
          </a:stretch>
        </p:blipFill>
        <p:spPr>
          <a:xfrm>
            <a:off x="731295" y="845553"/>
            <a:ext cx="3656466" cy="1654553"/>
          </a:xfrm>
          <a:prstGeom prst="rect">
            <a:avLst/>
          </a:prstGeom>
        </p:spPr>
      </p:pic>
      <p:sp>
        <p:nvSpPr>
          <p:cNvPr id="13"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String的重要方法</a:t>
            </a:r>
            <a:endParaRPr lang="en-US" sz="1631" dirty="0"/>
          </a:p>
        </p:txBody>
      </p:sp>
      <p:sp>
        <p:nvSpPr>
          <p:cNvPr id="14"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5" name="Text 2"/>
          <p:cNvSpPr/>
          <p:nvPr/>
        </p:nvSpPr>
        <p:spPr>
          <a:xfrm>
            <a:off x="923258" y="1005522"/>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`substring`: `substring` 方法用于从字符串中提取指定位置的子字符串。它接受两个参数，起始索引和结束索引（可选），并返回提取的子字符串。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str = 'Hello, World!';</a:t>
            </a:r>
            <a:endParaRPr lang="en-US" sz="1178" dirty="0"/>
          </a:p>
        </p:txBody>
      </p:sp>
      <p:sp>
        <p:nvSpPr>
          <p:cNvPr id="16" name="Text 3"/>
          <p:cNvSpPr/>
          <p:nvPr/>
        </p:nvSpPr>
        <p:spPr>
          <a:xfrm>
            <a:off x="923258" y="2308145"/>
            <a:ext cx="3272537" cy="0"/>
          </a:xfrm>
          <a:prstGeom prst="rect">
            <a:avLst/>
          </a:prstGeom>
          <a:noFill/>
          <a:ln/>
        </p:spPr>
        <p:txBody>
          <a:bodyPr wrap="square" lIns="0" tIns="0" rIns="0" bIns="0" rtlCol="0" anchor="t"/>
          <a:lstStyle/>
          <a:p>
            <a:endParaRPr lang="en-US" dirty="0"/>
          </a:p>
        </p:txBody>
      </p:sp>
      <p:sp>
        <p:nvSpPr>
          <p:cNvPr id="17" name="Text 4"/>
          <p:cNvSpPr/>
          <p:nvPr/>
        </p:nvSpPr>
        <p:spPr>
          <a:xfrm>
            <a:off x="4945371" y="1005522"/>
            <a:ext cx="3272537"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substring = str.substring(0, 5);</a:t>
            </a:r>
            <a:endParaRPr lang="en-US" sz="1178" dirty="0"/>
          </a:p>
        </p:txBody>
      </p:sp>
      <p:sp>
        <p:nvSpPr>
          <p:cNvPr id="18" name="Text 5"/>
          <p:cNvSpPr/>
          <p:nvPr/>
        </p:nvSpPr>
        <p:spPr>
          <a:xfrm>
            <a:off x="4945371" y="1302615"/>
            <a:ext cx="3272537" cy="0"/>
          </a:xfrm>
          <a:prstGeom prst="rect">
            <a:avLst/>
          </a:prstGeom>
          <a:noFill/>
          <a:ln/>
        </p:spPr>
        <p:txBody>
          <a:bodyPr wrap="square" lIns="0" tIns="0" rIns="0" bIns="0" rtlCol="0" anchor="t"/>
          <a:lstStyle/>
          <a:p>
            <a:endParaRPr lang="en-US" dirty="0"/>
          </a:p>
        </p:txBody>
      </p:sp>
      <p:sp>
        <p:nvSpPr>
          <p:cNvPr id="19" name="Text 6"/>
          <p:cNvSpPr/>
          <p:nvPr/>
        </p:nvSpPr>
        <p:spPr>
          <a:xfrm>
            <a:off x="923258" y="2888608"/>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console.log(substring); // 输出: "Hello"</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0" name="Text 7"/>
          <p:cNvSpPr/>
          <p:nvPr/>
        </p:nvSpPr>
        <p:spPr>
          <a:xfrm>
            <a:off x="923258" y="3437077"/>
            <a:ext cx="3272537" cy="0"/>
          </a:xfrm>
          <a:prstGeom prst="rect">
            <a:avLst/>
          </a:prstGeom>
          <a:noFill/>
          <a:ln/>
        </p:spPr>
        <p:txBody>
          <a:bodyPr wrap="square" lIns="0" tIns="0" rIns="0" bIns="0" rtlCol="0" anchor="t"/>
          <a:lstStyle/>
          <a:p>
            <a:endParaRPr lang="en-US" dirty="0"/>
          </a:p>
        </p:txBody>
      </p:sp>
      <p:sp>
        <p:nvSpPr>
          <p:cNvPr id="21" name="Text 8"/>
          <p:cNvSpPr/>
          <p:nvPr/>
        </p:nvSpPr>
        <p:spPr>
          <a:xfrm>
            <a:off x="4945371" y="2888608"/>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`split`: `split` 方法用于将字符串分割成一个数组，根据指定的分隔符进行分割。它接受一个分隔符作为参数，并返回一个包含分割后的子字符串的数组。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str = 'Apple,Banana,Orange';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fruits = str.split(',');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console.log(fruits); // 输出: ["Apple", "Banana", "Orange"]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2" name="Text 9"/>
          <p:cNvSpPr/>
          <p:nvPr/>
        </p:nvSpPr>
        <p:spPr>
          <a:xfrm>
            <a:off x="4945371" y="5448129"/>
            <a:ext cx="3272537" cy="0"/>
          </a:xfrm>
          <a:prstGeom prst="rect">
            <a:avLst/>
          </a:prstGeom>
          <a:noFill/>
          <a:ln/>
        </p:spPr>
        <p:txBody>
          <a:bodyPr wrap="square" lIns="0" tIns="0" rIns="0" bIns="0" rtlCol="0" anchor="t"/>
          <a:lstStyle/>
          <a:p>
            <a:endParaRPr lang="en-US" dirty="0"/>
          </a:p>
        </p:txBody>
      </p:sp>
      <p:sp>
        <p:nvSpPr>
          <p:cNvPr id="23" name="Text 10"/>
          <p:cNvSpPr/>
          <p:nvPr/>
        </p:nvSpPr>
        <p:spPr>
          <a:xfrm>
            <a:off x="923258" y="6028600"/>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`startsWith`: `startsWith` 方法用于检查字符串是否以指定的子字符串开始。它接受一个子字符串作为参数，如果字符串以该子字符串开始，返回 `true`，否则返回 `false`。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str = 'Hello, World!';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startsWithHello = str.startsWith('Hello');</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console.log(startsWithHello); // 输出: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4" name="Text 11"/>
          <p:cNvSpPr/>
          <p:nvPr/>
        </p:nvSpPr>
        <p:spPr>
          <a:xfrm>
            <a:off x="923258" y="8336737"/>
            <a:ext cx="3272537" cy="0"/>
          </a:xfrm>
          <a:prstGeom prst="rect">
            <a:avLst/>
          </a:prstGeom>
          <a:noFill/>
          <a:ln/>
        </p:spPr>
        <p:txBody>
          <a:bodyPr wrap="square" lIns="0" tIns="0" rIns="0" bIns="0" rtlCol="0" anchor="t"/>
          <a:lstStyle/>
          <a:p>
            <a:endParaRPr lang="en-US" dirty="0"/>
          </a:p>
        </p:txBody>
      </p:sp>
      <p:sp>
        <p:nvSpPr>
          <p:cNvPr id="25" name="Text 12"/>
          <p:cNvSpPr/>
          <p:nvPr/>
        </p:nvSpPr>
        <p:spPr>
          <a:xfrm>
            <a:off x="4945371" y="6028600"/>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`includes`: `includes` 方法用于检查字符串是否包含指定的子字符串。它接受一个子字符串作为参数，如果字符串包含该子字符串，返回 `true`，否则返回 `false`。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str = 'Hello, World!';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includesWorld = str.includes('World');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console.log(includesWorld); // 输出: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6" name="Text 13"/>
          <p:cNvSpPr/>
          <p:nvPr/>
        </p:nvSpPr>
        <p:spPr>
          <a:xfrm>
            <a:off x="4945371" y="8336737"/>
            <a:ext cx="3272537" cy="0"/>
          </a:xfrm>
          <a:prstGeom prst="rect">
            <a:avLst/>
          </a:prstGeom>
          <a:noFill/>
          <a:ln/>
        </p:spPr>
        <p:txBody>
          <a:bodyPr wrap="square" lIns="0" tIns="0" rIns="0" bIns="0" rtlCol="0" anchor="t"/>
          <a:lstStyle/>
          <a:p>
            <a:endParaRPr lang="en-US" dirty="0"/>
          </a:p>
        </p:txBody>
      </p:sp>
      <p:sp>
        <p:nvSpPr>
          <p:cNvPr id="27" name="Text 14"/>
          <p:cNvSpPr/>
          <p:nvPr/>
        </p:nvSpPr>
        <p:spPr>
          <a:xfrm>
            <a:off x="923258" y="8917208"/>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`toUpperCase`: `toUpperCase` 方法用于将字符串中的所有字母转换为大写。它不会修改原始字符串，而是返回一个新的字符串。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str = 'Hello, World!';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uppercase = str.toUpperCase();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console.log(uppercase); // 输出: "HELLO, WORLD!"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8" name="Text 15"/>
          <p:cNvSpPr/>
          <p:nvPr/>
        </p:nvSpPr>
        <p:spPr>
          <a:xfrm>
            <a:off x="923258" y="11225344"/>
            <a:ext cx="3272537" cy="0"/>
          </a:xfrm>
          <a:prstGeom prst="rect">
            <a:avLst/>
          </a:prstGeom>
          <a:noFill/>
          <a:ln/>
        </p:spPr>
        <p:txBody>
          <a:bodyPr wrap="square" lIns="0" tIns="0" rIns="0" bIns="0" rtlCol="0" anchor="t"/>
          <a:lstStyle/>
          <a:p>
            <a:endParaRPr lang="en-US" dirty="0"/>
          </a:p>
        </p:txBody>
      </p:sp>
      <p:sp>
        <p:nvSpPr>
          <p:cNvPr id="29" name="Text 16"/>
          <p:cNvSpPr/>
          <p:nvPr/>
        </p:nvSpPr>
        <p:spPr>
          <a:xfrm>
            <a:off x="4945371" y="8917208"/>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`toLowerCase`: `toLowerCase` 方法用于将字符串中的所有字母转换为小写。它不会修改原始字符串，而是返回一个新的字符串。```javascript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str = 'Hello, World!';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lowercase = str.toLowerCase();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console.log(lowercase); // 输出: "hello, world!"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30" name="Text 17"/>
          <p:cNvSpPr/>
          <p:nvPr/>
        </p:nvSpPr>
        <p:spPr>
          <a:xfrm>
            <a:off x="4945371" y="10722583"/>
            <a:ext cx="3272537" cy="0"/>
          </a:xfrm>
          <a:prstGeom prst="rect">
            <a:avLst/>
          </a:prstGeom>
          <a:noFill/>
          <a:ln/>
        </p:spPr>
        <p:txBody>
          <a:bodyPr wrap="square" lIns="0" tIns="0" rIns="0" bIns="0" rtlCol="0" anchor="t"/>
          <a:lstStyle/>
          <a:p>
            <a:endParaRPr lang="en-US" dirty="0"/>
          </a:p>
        </p:txBody>
      </p:sp>
      <p:sp>
        <p:nvSpPr>
          <p:cNvPr id="31" name="Text 18"/>
          <p:cNvSpPr/>
          <p:nvPr/>
        </p:nvSpPr>
        <p:spPr>
          <a:xfrm>
            <a:off x="923258" y="11805816"/>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`indexOf`: `indexOf` 方法用于查找字符串中指定子字符串的第一个匹配项的索引。它接受一个子字符串作为参数，返回找到的子字符串的索引，如果没有找到，则返回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str = 'Hello, World!';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index = str.indexOf('World');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console.log(index); // 输出: 7</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32" name="Text 19"/>
          <p:cNvSpPr/>
          <p:nvPr/>
        </p:nvSpPr>
        <p:spPr>
          <a:xfrm>
            <a:off x="923258" y="14113952"/>
            <a:ext cx="3272537" cy="0"/>
          </a:xfrm>
          <a:prstGeom prst="rect">
            <a:avLst/>
          </a:prstGeom>
          <a:noFill/>
          <a:ln/>
        </p:spPr>
        <p:txBody>
          <a:bodyPr wrap="square" lIns="0" tIns="0" rIns="0" bIns="0" rtlCol="0" anchor="t"/>
          <a:lstStyle/>
          <a:p>
            <a:endParaRPr lang="en-US" dirty="0"/>
          </a:p>
        </p:txBody>
      </p:sp>
      <p:sp>
        <p:nvSpPr>
          <p:cNvPr id="33" name="Text 20"/>
          <p:cNvSpPr/>
          <p:nvPr/>
        </p:nvSpPr>
        <p:spPr>
          <a:xfrm>
            <a:off x="4945371" y="11805816"/>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`endsWith`: `endsWith` 方法用于检查字符串是否以指定的子字符串结尾。它接受一个子字符串作为参数，如果字符串以该子字符串结尾，返回 `true`，否则返回 `false`。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str = 'Hello, World!';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endsWithExclamation = str.endsWith('!');</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console.log(endsWithExclamation); // 输出: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34" name="Text 21"/>
          <p:cNvSpPr/>
          <p:nvPr/>
        </p:nvSpPr>
        <p:spPr>
          <a:xfrm>
            <a:off x="4945371" y="14113952"/>
            <a:ext cx="3272537" cy="0"/>
          </a:xfrm>
          <a:prstGeom prst="rect">
            <a:avLst/>
          </a:prstGeom>
          <a:noFill/>
          <a:ln/>
        </p:spPr>
        <p:txBody>
          <a:bodyPr wrap="square" lIns="0" tIns="0" rIns="0" bIns="0" rtlCol="0" anchor="t"/>
          <a:lstStyle/>
          <a:p>
            <a:endParaRPr lang="en-US" dirty="0"/>
          </a:p>
        </p:txBody>
      </p:sp>
      <p:sp>
        <p:nvSpPr>
          <p:cNvPr id="35" name="Text 22"/>
          <p:cNvSpPr/>
          <p:nvPr/>
        </p:nvSpPr>
        <p:spPr>
          <a:xfrm>
            <a:off x="923258" y="14694423"/>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`match`: `match` 方法用于在字符串中查找与正则表达式匹配的内容。它接受一个正则表达式作为参数，返回一个包含匹配结果的数组，如果没有匹配到，则返回 `null`。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str = 'Hello, World!';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matches = str.match(/o/g);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console.log(matches); // 输出: ["o", "o"]</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36" name="Text 23"/>
          <p:cNvSpPr/>
          <p:nvPr/>
        </p:nvSpPr>
        <p:spPr>
          <a:xfrm>
            <a:off x="923258" y="1700256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9260000"/>
            <a:ext cx="3656466" cy="2660079"/>
          </a:xfrm>
          <a:prstGeom prst="rect">
            <a:avLst/>
          </a:prstGeom>
        </p:spPr>
      </p:pic>
      <p:pic>
        <p:nvPicPr>
          <p:cNvPr id="3" name="Image 1" descr="preencoded.png">    </p:cNvPr>
          <p:cNvPicPr>
            <a:picLocks noChangeAspect="1"/>
          </p:cNvPicPr>
          <p:nvPr/>
        </p:nvPicPr>
        <p:blipFill>
          <a:blip r:embed="rId2"/>
          <a:stretch>
            <a:fillRect/>
          </a:stretch>
        </p:blipFill>
        <p:spPr>
          <a:xfrm>
            <a:off x="4753406" y="6371392"/>
            <a:ext cx="3656466" cy="2660079"/>
          </a:xfrm>
          <a:prstGeom prst="rect">
            <a:avLst/>
          </a:prstGeom>
        </p:spPr>
      </p:pic>
      <p:pic>
        <p:nvPicPr>
          <p:cNvPr id="4" name="Image 2" descr="preencoded.png">    </p:cNvPr>
          <p:cNvPicPr>
            <a:picLocks noChangeAspect="1"/>
          </p:cNvPicPr>
          <p:nvPr/>
        </p:nvPicPr>
        <p:blipFill>
          <a:blip r:embed="rId3"/>
          <a:stretch>
            <a:fillRect/>
          </a:stretch>
        </p:blipFill>
        <p:spPr>
          <a:xfrm>
            <a:off x="731295" y="6371392"/>
            <a:ext cx="3656466" cy="2660079"/>
          </a:xfrm>
          <a:prstGeom prst="rect">
            <a:avLst/>
          </a:prstGeom>
        </p:spPr>
      </p:pic>
      <p:pic>
        <p:nvPicPr>
          <p:cNvPr id="5" name="Image 3" descr="preencoded.png">    </p:cNvPr>
          <p:cNvPicPr>
            <a:picLocks noChangeAspect="1"/>
          </p:cNvPicPr>
          <p:nvPr/>
        </p:nvPicPr>
        <p:blipFill>
          <a:blip r:embed="rId4"/>
          <a:stretch>
            <a:fillRect/>
          </a:stretch>
        </p:blipFill>
        <p:spPr>
          <a:xfrm>
            <a:off x="4753406" y="3482784"/>
            <a:ext cx="3656466" cy="2660079"/>
          </a:xfrm>
          <a:prstGeom prst="rect">
            <a:avLst/>
          </a:prstGeom>
        </p:spPr>
      </p:pic>
      <p:pic>
        <p:nvPicPr>
          <p:cNvPr id="6" name="Image 4" descr="preencoded.png">    </p:cNvPr>
          <p:cNvPicPr>
            <a:picLocks noChangeAspect="1"/>
          </p:cNvPicPr>
          <p:nvPr/>
        </p:nvPicPr>
        <p:blipFill>
          <a:blip r:embed="rId5"/>
          <a:stretch>
            <a:fillRect/>
          </a:stretch>
        </p:blipFill>
        <p:spPr>
          <a:xfrm>
            <a:off x="731295" y="3482784"/>
            <a:ext cx="3656466" cy="2660079"/>
          </a:xfrm>
          <a:prstGeom prst="rect">
            <a:avLst/>
          </a:prstGeom>
        </p:spPr>
      </p:pic>
      <p:pic>
        <p:nvPicPr>
          <p:cNvPr id="7" name="Image 5" descr="preencoded.png">    </p:cNvPr>
          <p:cNvPicPr>
            <a:picLocks noChangeAspect="1"/>
          </p:cNvPicPr>
          <p:nvPr/>
        </p:nvPicPr>
        <p:blipFill>
          <a:blip r:embed="rId6"/>
          <a:stretch>
            <a:fillRect/>
          </a:stretch>
        </p:blipFill>
        <p:spPr>
          <a:xfrm>
            <a:off x="4753406" y="845561"/>
            <a:ext cx="3656466" cy="2408701"/>
          </a:xfrm>
          <a:prstGeom prst="rect">
            <a:avLst/>
          </a:prstGeom>
        </p:spPr>
      </p:pic>
      <p:pic>
        <p:nvPicPr>
          <p:cNvPr id="8" name="Image 6" descr="preencoded.png">    </p:cNvPr>
          <p:cNvPicPr>
            <a:picLocks noChangeAspect="1"/>
          </p:cNvPicPr>
          <p:nvPr/>
        </p:nvPicPr>
        <p:blipFill>
          <a:blip r:embed="rId7"/>
          <a:stretch>
            <a:fillRect/>
          </a:stretch>
        </p:blipFill>
        <p:spPr>
          <a:xfrm>
            <a:off x="731295" y="845561"/>
            <a:ext cx="3656466" cy="2408701"/>
          </a:xfrm>
          <a:prstGeom prst="rect">
            <a:avLst/>
          </a:prstGeom>
        </p:spPr>
      </p:pic>
      <p:sp>
        <p:nvSpPr>
          <p:cNvPr id="9"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Number的重要方法</a:t>
            </a:r>
            <a:endParaRPr lang="en-US" sz="1631" dirty="0"/>
          </a:p>
        </p:txBody>
      </p:sp>
      <p:sp>
        <p:nvSpPr>
          <p:cNvPr id="10"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1" name="Text 2"/>
          <p:cNvSpPr/>
          <p:nvPr/>
        </p:nvSpPr>
        <p:spPr>
          <a:xfrm>
            <a:off x="923258" y="1005530"/>
            <a:ext cx="3272537" cy="100553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`Number` 类型是 JavaScript 中用于表示数字的数据类型。它具有一些常用的方法，用于对数字进行操作和处理。以下是一些常用的 `Number` 方法的介绍：</a:t>
            </a:r>
            <a:endParaRPr lang="en-US" sz="1178" dirty="0"/>
          </a:p>
        </p:txBody>
      </p:sp>
      <p:sp>
        <p:nvSpPr>
          <p:cNvPr id="12" name="Text 3"/>
          <p:cNvSpPr/>
          <p:nvPr/>
        </p:nvSpPr>
        <p:spPr>
          <a:xfrm>
            <a:off x="923258" y="2056760"/>
            <a:ext cx="3272537" cy="0"/>
          </a:xfrm>
          <a:prstGeom prst="rect">
            <a:avLst/>
          </a:prstGeom>
          <a:noFill/>
          <a:ln/>
        </p:spPr>
        <p:txBody>
          <a:bodyPr wrap="square" lIns="0" tIns="0" rIns="0" bIns="0" rtlCol="0" anchor="t"/>
          <a:lstStyle/>
          <a:p>
            <a:endParaRPr lang="en-US" dirty="0"/>
          </a:p>
        </p:txBody>
      </p:sp>
      <p:sp>
        <p:nvSpPr>
          <p:cNvPr id="13" name="Text 4"/>
          <p:cNvSpPr/>
          <p:nvPr/>
        </p:nvSpPr>
        <p:spPr>
          <a:xfrm>
            <a:off x="4945371" y="1005530"/>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`toFixed`: `toFixed` 方法用于将数字转换为指定小数位数的字符串表示。它接受一个参数，表示要保留的小数位数，并返回一个字符串。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number = 3.14159;</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fixedNumber = number.toFixed(2);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console.log(fixedNumber); // 输出: "3.14"</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4" name="Text 5"/>
          <p:cNvSpPr/>
          <p:nvPr/>
        </p:nvSpPr>
        <p:spPr>
          <a:xfrm>
            <a:off x="4945371" y="3062291"/>
            <a:ext cx="3272537" cy="0"/>
          </a:xfrm>
          <a:prstGeom prst="rect">
            <a:avLst/>
          </a:prstGeom>
          <a:noFill/>
          <a:ln/>
        </p:spPr>
        <p:txBody>
          <a:bodyPr wrap="square" lIns="0" tIns="0" rIns="0" bIns="0" rtlCol="0" anchor="t"/>
          <a:lstStyle/>
          <a:p>
            <a:endParaRPr lang="en-US" dirty="0"/>
          </a:p>
        </p:txBody>
      </p:sp>
      <p:sp>
        <p:nvSpPr>
          <p:cNvPr id="15" name="Text 6"/>
          <p:cNvSpPr/>
          <p:nvPr/>
        </p:nvSpPr>
        <p:spPr>
          <a:xfrm>
            <a:off x="923258" y="3642753"/>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`toPrecision`: `toPrecision` 方法用于将数字转换为指定有效数字位数的字符串表示。它接受一个参数，表示要保留的有效数字位数，并返回一个字符串。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number = 123.456;</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precisionNumber = number.toPrecision(4);</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console.log(precisionNumber); // 输出: "123.5"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7"/>
          <p:cNvSpPr/>
          <p:nvPr/>
        </p:nvSpPr>
        <p:spPr>
          <a:xfrm>
            <a:off x="923258" y="5950899"/>
            <a:ext cx="3272537" cy="0"/>
          </a:xfrm>
          <a:prstGeom prst="rect">
            <a:avLst/>
          </a:prstGeom>
          <a:noFill/>
          <a:ln/>
        </p:spPr>
        <p:txBody>
          <a:bodyPr wrap="square" lIns="0" tIns="0" rIns="0" bIns="0" rtlCol="0" anchor="t"/>
          <a:lstStyle/>
          <a:p>
            <a:endParaRPr lang="en-US" dirty="0"/>
          </a:p>
        </p:txBody>
      </p:sp>
      <p:sp>
        <p:nvSpPr>
          <p:cNvPr id="17" name="Text 8"/>
          <p:cNvSpPr/>
          <p:nvPr/>
        </p:nvSpPr>
        <p:spPr>
          <a:xfrm>
            <a:off x="4945371" y="3642753"/>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`toString`: `toString` 方法用于将数字转换为字符串表示。它接受一个参数，表示数字的基数（可选，默认为 10），并返回一个字符串。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number = 42;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stringNumber = number.toString();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console.log(stringNumber); // 输出: "42"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8" name="Text 9"/>
          <p:cNvSpPr/>
          <p:nvPr/>
        </p:nvSpPr>
        <p:spPr>
          <a:xfrm>
            <a:off x="4945371" y="5699522"/>
            <a:ext cx="3272537" cy="0"/>
          </a:xfrm>
          <a:prstGeom prst="rect">
            <a:avLst/>
          </a:prstGeom>
          <a:noFill/>
          <a:ln/>
        </p:spPr>
        <p:txBody>
          <a:bodyPr wrap="square" lIns="0" tIns="0" rIns="0" bIns="0" rtlCol="0" anchor="t"/>
          <a:lstStyle/>
          <a:p>
            <a:endParaRPr lang="en-US" dirty="0"/>
          </a:p>
        </p:txBody>
      </p:sp>
      <p:sp>
        <p:nvSpPr>
          <p:cNvPr id="19" name="Text 10"/>
          <p:cNvSpPr/>
          <p:nvPr/>
        </p:nvSpPr>
        <p:spPr>
          <a:xfrm>
            <a:off x="923258" y="6531361"/>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`parseInt`: `parseInt` 方法用于将字符串解析为整数。它接受一个字符串作为参数，并返回解析后的整数。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stringNumber = "42";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parsedNumber = parseInt(stringNumber);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console.log(parsedNumber); // 输出: 42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0" name="Text 11"/>
          <p:cNvSpPr/>
          <p:nvPr/>
        </p:nvSpPr>
        <p:spPr>
          <a:xfrm>
            <a:off x="923258" y="8588130"/>
            <a:ext cx="3272537" cy="0"/>
          </a:xfrm>
          <a:prstGeom prst="rect">
            <a:avLst/>
          </a:prstGeom>
          <a:noFill/>
          <a:ln/>
        </p:spPr>
        <p:txBody>
          <a:bodyPr wrap="square" lIns="0" tIns="0" rIns="0" bIns="0" rtlCol="0" anchor="t"/>
          <a:lstStyle/>
          <a:p>
            <a:endParaRPr lang="en-US" dirty="0"/>
          </a:p>
        </p:txBody>
      </p:sp>
      <p:sp>
        <p:nvSpPr>
          <p:cNvPr id="21" name="Text 12"/>
          <p:cNvSpPr/>
          <p:nvPr/>
        </p:nvSpPr>
        <p:spPr>
          <a:xfrm>
            <a:off x="4945371" y="6531361"/>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`parseFloat`: `parseFloat` 方法用于将字符串解析为浮点数。它接受一个字符串作为参数，并返回解析后的浮点数。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stringNumber = "3.14";</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parsedNumber = parseFloat(stringNumber);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console.log(parsedNumber); // 输出: 3.14</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2" name="Text 13"/>
          <p:cNvSpPr/>
          <p:nvPr/>
        </p:nvSpPr>
        <p:spPr>
          <a:xfrm>
            <a:off x="4945371" y="8839506"/>
            <a:ext cx="3272537" cy="0"/>
          </a:xfrm>
          <a:prstGeom prst="rect">
            <a:avLst/>
          </a:prstGeom>
          <a:noFill/>
          <a:ln/>
        </p:spPr>
        <p:txBody>
          <a:bodyPr wrap="square" lIns="0" tIns="0" rIns="0" bIns="0" rtlCol="0" anchor="t"/>
          <a:lstStyle/>
          <a:p>
            <a:endParaRPr lang="en-US" dirty="0"/>
          </a:p>
        </p:txBody>
      </p:sp>
      <p:sp>
        <p:nvSpPr>
          <p:cNvPr id="23" name="Text 14"/>
          <p:cNvSpPr/>
          <p:nvPr/>
        </p:nvSpPr>
        <p:spPr>
          <a:xfrm>
            <a:off x="923258" y="9419969"/>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`isNaN`: `isNaN` 方法用于检查一个值是否为 `NaN`（Not a Number）。它接受一个值作为参数，如果该值是 `NaN`，返回 `true`，否则返回 `false`。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number = NaN;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isNanValue = isNaN(number);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console.log(isNanValue); // 输出: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4" name="Text 15"/>
          <p:cNvSpPr/>
          <p:nvPr/>
        </p:nvSpPr>
        <p:spPr>
          <a:xfrm>
            <a:off x="923258" y="11728123"/>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7971099"/>
            <a:ext cx="3656466" cy="3916989"/>
          </a:xfrm>
          <a:prstGeom prst="rect">
            <a:avLst/>
          </a:prstGeom>
        </p:spPr>
      </p:pic>
      <p:pic>
        <p:nvPicPr>
          <p:cNvPr id="3" name="Image 1" descr="preencoded.png">    </p:cNvPr>
          <p:cNvPicPr>
            <a:picLocks noChangeAspect="1"/>
          </p:cNvPicPr>
          <p:nvPr/>
        </p:nvPicPr>
        <p:blipFill>
          <a:blip r:embed="rId2"/>
          <a:stretch>
            <a:fillRect/>
          </a:stretch>
        </p:blipFill>
        <p:spPr>
          <a:xfrm>
            <a:off x="4753406" y="4831107"/>
            <a:ext cx="3656466" cy="2911464"/>
          </a:xfrm>
          <a:prstGeom prst="rect">
            <a:avLst/>
          </a:prstGeom>
        </p:spPr>
      </p:pic>
      <p:pic>
        <p:nvPicPr>
          <p:cNvPr id="4" name="Image 2" descr="preencoded.png">    </p:cNvPr>
          <p:cNvPicPr>
            <a:picLocks noChangeAspect="1"/>
          </p:cNvPicPr>
          <p:nvPr/>
        </p:nvPicPr>
        <p:blipFill>
          <a:blip r:embed="rId3"/>
          <a:stretch>
            <a:fillRect/>
          </a:stretch>
        </p:blipFill>
        <p:spPr>
          <a:xfrm>
            <a:off x="731295" y="4831107"/>
            <a:ext cx="3656466" cy="2911464"/>
          </a:xfrm>
          <a:prstGeom prst="rect">
            <a:avLst/>
          </a:prstGeom>
        </p:spPr>
      </p:pic>
      <p:pic>
        <p:nvPicPr>
          <p:cNvPr id="5" name="Image 3" descr="preencoded.png">    </p:cNvPr>
          <p:cNvPicPr>
            <a:picLocks noChangeAspect="1"/>
          </p:cNvPicPr>
          <p:nvPr/>
        </p:nvPicPr>
        <p:blipFill>
          <a:blip r:embed="rId4"/>
          <a:stretch>
            <a:fillRect/>
          </a:stretch>
        </p:blipFill>
        <p:spPr>
          <a:xfrm>
            <a:off x="4753406" y="1439738"/>
            <a:ext cx="3656466" cy="3162841"/>
          </a:xfrm>
          <a:prstGeom prst="rect">
            <a:avLst/>
          </a:prstGeom>
        </p:spPr>
      </p:pic>
      <p:pic>
        <p:nvPicPr>
          <p:cNvPr id="6" name="Image 4" descr="preencoded.png">    </p:cNvPr>
          <p:cNvPicPr>
            <a:picLocks noChangeAspect="1"/>
          </p:cNvPicPr>
          <p:nvPr/>
        </p:nvPicPr>
        <p:blipFill>
          <a:blip r:embed="rId5"/>
          <a:stretch>
            <a:fillRect/>
          </a:stretch>
        </p:blipFill>
        <p:spPr>
          <a:xfrm>
            <a:off x="731295" y="1439738"/>
            <a:ext cx="3656466" cy="3162841"/>
          </a:xfrm>
          <a:prstGeom prst="rect">
            <a:avLst/>
          </a:prstGeom>
        </p:spPr>
      </p:pic>
      <p:sp>
        <p:nvSpPr>
          <p:cNvPr id="7" name="Text 0"/>
          <p:cNvSpPr/>
          <p:nvPr/>
        </p:nvSpPr>
        <p:spPr>
          <a:xfrm>
            <a:off x="365646" y="228531"/>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JavaScript 中，函数的参数可以是动态的，这意味着你可以在函数调用时传递任意数量的参数，即使在函数定义时并未指定这些参数。为了处理这种情况，JavaScript 提供了 `arguments` 对象，它是一个类数组对象，包含了传递给函数的所有参数。</a:t>
            </a:r>
            <a:endParaRPr lang="en-US" sz="1631" dirty="0"/>
          </a:p>
        </p:txBody>
      </p:sp>
      <p:sp>
        <p:nvSpPr>
          <p:cNvPr id="8" name="Text 1"/>
          <p:cNvSpPr/>
          <p:nvPr/>
        </p:nvSpPr>
        <p:spPr>
          <a:xfrm>
            <a:off x="365646" y="1165508"/>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599707"/>
            <a:ext cx="3272537" cy="276520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以下是关于 `arguments` 对象的一些重要信息和用法：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`arguments` 对象的长度属性 `length` 可以用来获取传递给函数的参数个数。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sum()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console.log(arguments.length);</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sum(1, 2, 3); // 输出: 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sum(4, 5); // 输出: 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3"/>
          <p:cNvSpPr/>
          <p:nvPr/>
        </p:nvSpPr>
        <p:spPr>
          <a:xfrm>
            <a:off x="923258" y="4410613"/>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599707"/>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`arguments` 对象可以通过索引访问每个传递给函数的参数。它的索引从 0 开始，与数组类似。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greet(name)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console.log(arguments[0]);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console.log(arguments[1]);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greet("John", "Doe"); // 输出: "John" 和 "Doe"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5"/>
          <p:cNvSpPr/>
          <p:nvPr/>
        </p:nvSpPr>
        <p:spPr>
          <a:xfrm>
            <a:off x="4945371" y="3907852"/>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4991076"/>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`arguments` 对象可以与剩余参数语法结合使用，用来获取剩余的参数值。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logNames(first, ...rest)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console.log(first);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console.log(rest);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logNames("John", "Doe", "Smith"); // 输出: "John" 和 ["Doe", "Smith"]</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4" name="Text 7"/>
          <p:cNvSpPr/>
          <p:nvPr/>
        </p:nvSpPr>
        <p:spPr>
          <a:xfrm>
            <a:off x="923258" y="7550606"/>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4991076"/>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需要注意的是，`arguments` 对象并不是一个真正的数组，它只是类似数组的对象。虽然它具有类似数组的长度和索引属性，但它没有数组的方法，如 `push`、`pop` 等。如果你想对 `arguments` 对象使用数组方法，可以将其转换为真正的数组：</a:t>
            </a:r>
            <a:endParaRPr lang="en-US" sz="1178" dirty="0"/>
          </a:p>
        </p:txBody>
      </p:sp>
      <p:sp>
        <p:nvSpPr>
          <p:cNvPr id="16" name="Text 9"/>
          <p:cNvSpPr/>
          <p:nvPr/>
        </p:nvSpPr>
        <p:spPr>
          <a:xfrm>
            <a:off x="4945371" y="6293691"/>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8131068"/>
            <a:ext cx="3272537" cy="35193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sum()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numbers = Array.from(arguments);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total = numbers.reduce((acc, curr) =&gt; acc + curr,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console.log(total);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sum(1, 2, 3); // 输出: 6</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sum(4, 5); // 输出: 9</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 `arguments` 对象可以让函数接受任意数量的参数，并根据需要进行处理。它在某些情况下非常有用，但在现代 JavaScript 中，更常见的做法是使用剩余参数语法（`...args`）或使用数组作为参数。</a:t>
            </a:r>
            <a:endParaRPr lang="en-US" sz="1178" dirty="0"/>
          </a:p>
        </p:txBody>
      </p:sp>
      <p:sp>
        <p:nvSpPr>
          <p:cNvPr id="18" name="Text 11"/>
          <p:cNvSpPr/>
          <p:nvPr/>
        </p:nvSpPr>
        <p:spPr>
          <a:xfrm>
            <a:off x="923258" y="1169612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5836629"/>
            <a:ext cx="3656466" cy="2911464"/>
          </a:xfrm>
          <a:prstGeom prst="rect">
            <a:avLst/>
          </a:prstGeom>
        </p:spPr>
      </p:pic>
      <p:pic>
        <p:nvPicPr>
          <p:cNvPr id="3" name="Image 1" descr="preencoded.png">    </p:cNvPr>
          <p:cNvPicPr>
            <a:picLocks noChangeAspect="1"/>
          </p:cNvPicPr>
          <p:nvPr/>
        </p:nvPicPr>
        <p:blipFill>
          <a:blip r:embed="rId2"/>
          <a:stretch>
            <a:fillRect/>
          </a:stretch>
        </p:blipFill>
        <p:spPr>
          <a:xfrm>
            <a:off x="4753406" y="1439730"/>
            <a:ext cx="3656466" cy="4168367"/>
          </a:xfrm>
          <a:prstGeom prst="rect">
            <a:avLst/>
          </a:prstGeom>
        </p:spPr>
      </p:pic>
      <p:pic>
        <p:nvPicPr>
          <p:cNvPr id="4" name="Image 2" descr="preencoded.png">    </p:cNvPr>
          <p:cNvPicPr>
            <a:picLocks noChangeAspect="1"/>
          </p:cNvPicPr>
          <p:nvPr/>
        </p:nvPicPr>
        <p:blipFill>
          <a:blip r:embed="rId3"/>
          <a:stretch>
            <a:fillRect/>
          </a:stretch>
        </p:blipFill>
        <p:spPr>
          <a:xfrm>
            <a:off x="731295" y="1439730"/>
            <a:ext cx="3656466" cy="4168367"/>
          </a:xfrm>
          <a:prstGeom prst="rect">
            <a:avLst/>
          </a:prstGeom>
        </p:spPr>
      </p:pic>
      <p:sp>
        <p:nvSpPr>
          <p:cNvPr id="5" name="Text 0"/>
          <p:cNvSpPr/>
          <p:nvPr/>
        </p:nvSpPr>
        <p:spPr>
          <a:xfrm>
            <a:off x="365646" y="228522"/>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JavaScript 中，剩余参数（Rest Parameters）是一种语法，用于表示一个函数可以接受任意数量的参数。剩余参数使用三个点（...）后跟参数名称的形式声明，它将剩余的参数收集到一个数组中。</a:t>
            </a:r>
            <a:endParaRPr lang="en-US" sz="1631" dirty="0"/>
          </a:p>
        </p:txBody>
      </p:sp>
      <p:sp>
        <p:nvSpPr>
          <p:cNvPr id="6"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599699"/>
            <a:ext cx="3272537" cy="377073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以下是关于剩余参数的一些重要信息和用法：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剩余参数允许函数接受任意数量的参数，包括零个参数。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sum(...numbers)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total =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for (let number of numbers)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total += number;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total;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console.log(sum(1, 2, 3)); // 输出: 6</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console.log(sum(4, 5)); // 输出: 9</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console.log(sum()); // 输出: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8" name="Text 3"/>
          <p:cNvSpPr/>
          <p:nvPr/>
        </p:nvSpPr>
        <p:spPr>
          <a:xfrm>
            <a:off x="923258" y="5416135"/>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599699"/>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剩余参数将传递给函数的参数收集到一个数组中，可以在函数体内使用该数组进行操作。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multiply(multiplier, ...numbers)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numbers.map((number) =&gt; number * multiplier);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console.log(multiply(2, 1, 2, 3)); // 输出: [2, 4, 6]</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console.log(multiply(3, 4, 5)); // 输出: [12, 15]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4945371" y="4159229"/>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5996606"/>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剩余参数与其他参数一起使用时，必须放在参数列表的最后。</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greet(name, ...titles)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console.log(`Hello, ${name}!`);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console.log(`Your titles are: ${titles.join(",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greet("John", "Mr.", "Dr.", "Prof."); // 输出: "Hello, John!" 和 "Your titles are: Mr., Dr., Prof."</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7"/>
          <p:cNvSpPr/>
          <p:nvPr/>
        </p:nvSpPr>
        <p:spPr>
          <a:xfrm>
            <a:off x="923258" y="855612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6417100"/>
            <a:ext cx="3656466" cy="2157316"/>
          </a:xfrm>
          <a:prstGeom prst="rect">
            <a:avLst/>
          </a:prstGeom>
        </p:spPr>
      </p:pic>
      <p:pic>
        <p:nvPicPr>
          <p:cNvPr id="3" name="Image 1" descr="preencoded.png">    </p:cNvPr>
          <p:cNvPicPr>
            <a:picLocks noChangeAspect="1"/>
          </p:cNvPicPr>
          <p:nvPr/>
        </p:nvPicPr>
        <p:blipFill>
          <a:blip r:embed="rId2"/>
          <a:stretch>
            <a:fillRect/>
          </a:stretch>
        </p:blipFill>
        <p:spPr>
          <a:xfrm>
            <a:off x="4753406" y="3779869"/>
            <a:ext cx="3656466" cy="2408701"/>
          </a:xfrm>
          <a:prstGeom prst="rect">
            <a:avLst/>
          </a:prstGeom>
        </p:spPr>
      </p:pic>
      <p:pic>
        <p:nvPicPr>
          <p:cNvPr id="4" name="Image 2" descr="preencoded.png">    </p:cNvPr>
          <p:cNvPicPr>
            <a:picLocks noChangeAspect="1"/>
          </p:cNvPicPr>
          <p:nvPr/>
        </p:nvPicPr>
        <p:blipFill>
          <a:blip r:embed="rId3"/>
          <a:stretch>
            <a:fillRect/>
          </a:stretch>
        </p:blipFill>
        <p:spPr>
          <a:xfrm>
            <a:off x="731295" y="3779869"/>
            <a:ext cx="3656466" cy="2408701"/>
          </a:xfrm>
          <a:prstGeom prst="rect">
            <a:avLst/>
          </a:prstGeom>
        </p:spPr>
      </p:pic>
      <p:pic>
        <p:nvPicPr>
          <p:cNvPr id="5" name="Image 3" descr="preencoded.png">    </p:cNvPr>
          <p:cNvPicPr>
            <a:picLocks noChangeAspect="1"/>
          </p:cNvPicPr>
          <p:nvPr/>
        </p:nvPicPr>
        <p:blipFill>
          <a:blip r:embed="rId4"/>
          <a:stretch>
            <a:fillRect/>
          </a:stretch>
        </p:blipFill>
        <p:spPr>
          <a:xfrm>
            <a:off x="4753406" y="1142646"/>
            <a:ext cx="3656466" cy="2408694"/>
          </a:xfrm>
          <a:prstGeom prst="rect">
            <a:avLst/>
          </a:prstGeom>
        </p:spPr>
      </p:pic>
      <p:pic>
        <p:nvPicPr>
          <p:cNvPr id="6" name="Image 4" descr="preencoded.png">    </p:cNvPr>
          <p:cNvPicPr>
            <a:picLocks noChangeAspect="1"/>
          </p:cNvPicPr>
          <p:nvPr/>
        </p:nvPicPr>
        <p:blipFill>
          <a:blip r:embed="rId5"/>
          <a:stretch>
            <a:fillRect/>
          </a:stretch>
        </p:blipFill>
        <p:spPr>
          <a:xfrm>
            <a:off x="731295" y="1142646"/>
            <a:ext cx="3656466" cy="2408694"/>
          </a:xfrm>
          <a:prstGeom prst="rect">
            <a:avLst/>
          </a:prstGeom>
        </p:spPr>
      </p:pic>
      <p:sp>
        <p:nvSpPr>
          <p:cNvPr id="7"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展开运算符（Spread Operator）是 JavaScript 中的一种语法，用于将一个可迭代对象（如数组或字符串）展开为多个元素。展开运算符使用三个点（...）后跟可迭代对象的名称或表达式。</a:t>
            </a:r>
            <a:endParaRPr lang="en-US" sz="1631" dirty="0"/>
          </a:p>
        </p:txBody>
      </p:sp>
      <p:sp>
        <p:nvSpPr>
          <p:cNvPr id="8"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302615"/>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以下是展开运算符的一些重要信息和用法：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展开数组：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numbers = [1, 2, 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expandedNumbers = [...numbers, 4, 5, 6];</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console.log(expandedNumbers); // 输出: [1, 2, 3, 4, 5, 6]</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3"/>
          <p:cNvSpPr/>
          <p:nvPr/>
        </p:nvSpPr>
        <p:spPr>
          <a:xfrm>
            <a:off x="923258" y="3359375"/>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302615"/>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合并数组：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arr1 = [1, 2, 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arr2 = [4, 5, 6];</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mergedArray = [...arr1, ...arr2];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console.log(mergedArray); // 输出: [1, 2, 3, 4, 5, 6]</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5"/>
          <p:cNvSpPr/>
          <p:nvPr/>
        </p:nvSpPr>
        <p:spPr>
          <a:xfrm>
            <a:off x="4945371" y="3359375"/>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3939846"/>
            <a:ext cx="3272537" cy="150828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复制数组：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originalArray = [1, 2, 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copiedArray = [...originalArray];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console.log(copiedArray); // 输出: [1, 2, 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4" name="Text 7"/>
          <p:cNvSpPr/>
          <p:nvPr/>
        </p:nvSpPr>
        <p:spPr>
          <a:xfrm>
            <a:off x="923258" y="5493837"/>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3939846"/>
            <a:ext cx="3272537" cy="201105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传递参数列表：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add(a, b, c)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 + b + c;</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numbers = [1, 2, 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console.log(add(...numbers)); // 输出: 6</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9"/>
          <p:cNvSpPr/>
          <p:nvPr/>
        </p:nvSpPr>
        <p:spPr>
          <a:xfrm>
            <a:off x="4945371" y="5996606"/>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6577069"/>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5. 展开字符串：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str = "Hello";</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expandedStr = [...str];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console.log(expandedStr); // 输出: ["H", "e", "l", "l", "o"]</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8" name="Text 11"/>
          <p:cNvSpPr/>
          <p:nvPr/>
        </p:nvSpPr>
        <p:spPr>
          <a:xfrm>
            <a:off x="923258" y="838244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4908806"/>
            <a:ext cx="3656466" cy="1151787"/>
          </a:xfrm>
          <a:prstGeom prst="rect">
            <a:avLst/>
          </a:prstGeom>
        </p:spPr>
      </p:pic>
      <p:pic>
        <p:nvPicPr>
          <p:cNvPr id="3" name="Image 1" descr="preencoded.png">    </p:cNvPr>
          <p:cNvPicPr>
            <a:picLocks noChangeAspect="1"/>
          </p:cNvPicPr>
          <p:nvPr/>
        </p:nvPicPr>
        <p:blipFill>
          <a:blip r:embed="rId2"/>
          <a:stretch>
            <a:fillRect/>
          </a:stretch>
        </p:blipFill>
        <p:spPr>
          <a:xfrm>
            <a:off x="4753406" y="2774344"/>
            <a:ext cx="3656466" cy="1905933"/>
          </a:xfrm>
          <a:prstGeom prst="rect">
            <a:avLst/>
          </a:prstGeom>
        </p:spPr>
      </p:pic>
      <p:pic>
        <p:nvPicPr>
          <p:cNvPr id="4" name="Image 2" descr="preencoded.png">    </p:cNvPr>
          <p:cNvPicPr>
            <a:picLocks noChangeAspect="1"/>
          </p:cNvPicPr>
          <p:nvPr/>
        </p:nvPicPr>
        <p:blipFill>
          <a:blip r:embed="rId3"/>
          <a:stretch>
            <a:fillRect/>
          </a:stretch>
        </p:blipFill>
        <p:spPr>
          <a:xfrm>
            <a:off x="731295" y="2774344"/>
            <a:ext cx="3656466" cy="1905933"/>
          </a:xfrm>
          <a:prstGeom prst="rect">
            <a:avLst/>
          </a:prstGeom>
        </p:spPr>
      </p:pic>
      <p:pic>
        <p:nvPicPr>
          <p:cNvPr id="5" name="Image 3" descr="preencoded.png">    </p:cNvPr>
          <p:cNvPicPr>
            <a:picLocks noChangeAspect="1"/>
          </p:cNvPicPr>
          <p:nvPr/>
        </p:nvPicPr>
        <p:blipFill>
          <a:blip r:embed="rId4"/>
          <a:stretch>
            <a:fillRect/>
          </a:stretch>
        </p:blipFill>
        <p:spPr>
          <a:xfrm>
            <a:off x="4753406" y="1142646"/>
            <a:ext cx="3656466" cy="1403168"/>
          </a:xfrm>
          <a:prstGeom prst="rect">
            <a:avLst/>
          </a:prstGeom>
        </p:spPr>
      </p:pic>
      <p:pic>
        <p:nvPicPr>
          <p:cNvPr id="6" name="Image 4" descr="preencoded.png">    </p:cNvPr>
          <p:cNvPicPr>
            <a:picLocks noChangeAspect="1"/>
          </p:cNvPicPr>
          <p:nvPr/>
        </p:nvPicPr>
        <p:blipFill>
          <a:blip r:embed="rId5"/>
          <a:stretch>
            <a:fillRect/>
          </a:stretch>
        </p:blipFill>
        <p:spPr>
          <a:xfrm>
            <a:off x="731295" y="1142646"/>
            <a:ext cx="3656466" cy="1403168"/>
          </a:xfrm>
          <a:prstGeom prst="rect">
            <a:avLst/>
          </a:prstGeom>
        </p:spPr>
      </p:pic>
      <p:sp>
        <p:nvSpPr>
          <p:cNvPr id="7"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JavaScript 中，作用域指的是变量的可访问性和可见性范围。JavaScript 中存在全局作用域和局部作用域。</a:t>
            </a:r>
            <a:endParaRPr lang="en-US" sz="1631" dirty="0"/>
          </a:p>
        </p:txBody>
      </p:sp>
      <p:sp>
        <p:nvSpPr>
          <p:cNvPr id="8"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302617"/>
            <a:ext cx="3272537" cy="10055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全局作用域指的是在整个 JavaScript 文件或 script 标签中定义的变量。这些变量在整个文件或标签中都是可访问的。全局作用域的变量被称为全局变量。</a:t>
            </a:r>
            <a:endParaRPr lang="en-US" sz="1178" dirty="0"/>
          </a:p>
        </p:txBody>
      </p:sp>
      <p:sp>
        <p:nvSpPr>
          <p:cNvPr id="10" name="Text 3"/>
          <p:cNvSpPr/>
          <p:nvPr/>
        </p:nvSpPr>
        <p:spPr>
          <a:xfrm>
            <a:off x="923258" y="2353850"/>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302617"/>
            <a:ext cx="3272537" cy="10055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局部作用域指的是在函数内部或{}内定义的变量，它们只在局部内部可访问。每当函数被调用时，都会创建一个新的局部作用域。局部作用域的变量被称为局部变量，它们在函数执行完成后会被销毁。</a:t>
            </a:r>
            <a:endParaRPr lang="en-US" sz="1178" dirty="0"/>
          </a:p>
        </p:txBody>
      </p:sp>
      <p:sp>
        <p:nvSpPr>
          <p:cNvPr id="12" name="Text 5"/>
          <p:cNvSpPr/>
          <p:nvPr/>
        </p:nvSpPr>
        <p:spPr>
          <a:xfrm>
            <a:off x="4945371" y="2353850"/>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2934314"/>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而在 ES6 中引入了 `let` 和 `const` 关键字来声明变量，它们引入了块级作用域的概念。块级作用域指的是由一对花括号 `{}` 包裹的代码块，如条件语句、循环语句或函数。在块级作用域中使用 `let` 或 `const` 声明的变量只在该代码块内部可见，不会污染外部作用域。</a:t>
            </a:r>
            <a:endParaRPr lang="en-US" sz="1178" dirty="0"/>
          </a:p>
        </p:txBody>
      </p:sp>
      <p:sp>
        <p:nvSpPr>
          <p:cNvPr id="14" name="Text 7"/>
          <p:cNvSpPr/>
          <p:nvPr/>
        </p:nvSpPr>
        <p:spPr>
          <a:xfrm>
            <a:off x="923258" y="4488312"/>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2934314"/>
            <a:ext cx="3272537" cy="7541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声明的变量具有块级作用域，并且允许变量的值被重新赋值。这意味着可以在同一作用域中多次声明同名的 `let` 变量，并且每个变量都是独立的。</a:t>
            </a:r>
            <a:endParaRPr lang="en-US" sz="1178" dirty="0"/>
          </a:p>
        </p:txBody>
      </p:sp>
      <p:sp>
        <p:nvSpPr>
          <p:cNvPr id="16" name="Text 9"/>
          <p:cNvSpPr/>
          <p:nvPr/>
        </p:nvSpPr>
        <p:spPr>
          <a:xfrm>
            <a:off x="4945371" y="3734167"/>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5068776"/>
            <a:ext cx="3272537" cy="7541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声明的变量也具有块级作用域，但它声明的是一个常量，其值在声明后不能被修改。常量一旦被赋值，就不能再重新赋值或重新声明。</a:t>
            </a:r>
            <a:endParaRPr lang="en-US" sz="1178" dirty="0"/>
          </a:p>
        </p:txBody>
      </p:sp>
      <p:sp>
        <p:nvSpPr>
          <p:cNvPr id="18" name="Text 11"/>
          <p:cNvSpPr/>
          <p:nvPr/>
        </p:nvSpPr>
        <p:spPr>
          <a:xfrm>
            <a:off x="923258" y="586862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5141193" y="1851092"/>
            <a:ext cx="3098784" cy="1553993"/>
          </a:xfrm>
          <a:prstGeom prst="rect">
            <a:avLst/>
          </a:prstGeom>
        </p:spPr>
      </p:pic>
      <p:pic>
        <p:nvPicPr>
          <p:cNvPr id="3" name="Image 1" descr="preencoded.png">    </p:cNvPr>
          <p:cNvPicPr>
            <a:picLocks noChangeAspect="1"/>
          </p:cNvPicPr>
          <p:nvPr/>
        </p:nvPicPr>
        <p:blipFill>
          <a:blip r:embed="rId2"/>
          <a:stretch>
            <a:fillRect/>
          </a:stretch>
        </p:blipFill>
        <p:spPr>
          <a:xfrm>
            <a:off x="901119" y="1851092"/>
            <a:ext cx="3077715" cy="1805377"/>
          </a:xfrm>
          <a:prstGeom prst="rect">
            <a:avLst/>
          </a:prstGeom>
        </p:spPr>
      </p:pic>
      <p:sp>
        <p:nvSpPr>
          <p:cNvPr id="4"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JavaScript 的数组有自带的求最大值的方法。你可以使用 `Math.max()` 方法结合展开运算符 `...` 来实现。</a:t>
            </a:r>
            <a:endParaRPr lang="en-US" sz="1631" dirty="0"/>
          </a:p>
        </p:txBody>
      </p:sp>
      <p:sp>
        <p:nvSpPr>
          <p:cNvPr id="5"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6" name="Text 2"/>
          <p:cNvSpPr/>
          <p:nvPr/>
        </p:nvSpPr>
        <p:spPr>
          <a:xfrm>
            <a:off x="992531" y="1873937"/>
            <a:ext cx="2986305" cy="175967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下面是几种常见的方法：</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使用 `Math.max()` 方法和展开运算符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const numbers = [1, 3, 5, 2, 4];</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const max = Math.max(...numbers);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console.log(max); // 输出: 5</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901119" y="3702167"/>
            <a:ext cx="3077715" cy="0"/>
          </a:xfrm>
          <a:prstGeom prst="rect">
            <a:avLst/>
          </a:prstGeom>
          <a:noFill/>
          <a:ln/>
        </p:spPr>
        <p:txBody>
          <a:bodyPr wrap="square" lIns="0" tIns="0" rIns="0" bIns="0" rtlCol="0" anchor="t"/>
          <a:lstStyle/>
          <a:p>
            <a:endParaRPr lang="en-US" dirty="0"/>
          </a:p>
        </p:txBody>
      </p:sp>
      <p:sp>
        <p:nvSpPr>
          <p:cNvPr id="8" name="Text 4"/>
          <p:cNvSpPr/>
          <p:nvPr/>
        </p:nvSpPr>
        <p:spPr>
          <a:xfrm>
            <a:off x="5232602" y="1873937"/>
            <a:ext cx="3007373" cy="150829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使用 `Math.max()` 方法和 `apply()` 方法：</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const numbers = [1, 3, 5, 2, 4];</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const max = Math.max.apply(null, numbers);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console.log(max); // 输出: 5</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9" name="Text 5"/>
          <p:cNvSpPr/>
          <p:nvPr/>
        </p:nvSpPr>
        <p:spPr>
          <a:xfrm>
            <a:off x="5141193" y="3450791"/>
            <a:ext cx="3098784" cy="0"/>
          </a:xfrm>
          <a:prstGeom prst="rect">
            <a:avLst/>
          </a:prstGeom>
          <a:noFill/>
          <a:ln/>
        </p:spPr>
        <p:txBody>
          <a:bodyPr wrap="square" lIns="0" tIns="0" rIns="0" bIns="0" rtlCol="0" anchor="t"/>
          <a:lstStyle/>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031253"/>
            <a:ext cx="3656466" cy="2911464"/>
          </a:xfrm>
          <a:prstGeom prst="rect">
            <a:avLst/>
          </a:prstGeom>
        </p:spPr>
      </p:pic>
      <p:pic>
        <p:nvPicPr>
          <p:cNvPr id="3" name="Image 1" descr="preencoded.png">    </p:cNvPr>
          <p:cNvPicPr>
            <a:picLocks noChangeAspect="1"/>
          </p:cNvPicPr>
          <p:nvPr/>
        </p:nvPicPr>
        <p:blipFill>
          <a:blip r:embed="rId2"/>
          <a:stretch>
            <a:fillRect/>
          </a:stretch>
        </p:blipFill>
        <p:spPr>
          <a:xfrm>
            <a:off x="731295" y="4031253"/>
            <a:ext cx="3656466" cy="2911464"/>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2660079"/>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2660079"/>
          </a:xfrm>
          <a:prstGeom prst="rect">
            <a:avLst/>
          </a:prstGeom>
        </p:spPr>
      </p:pic>
      <p:sp>
        <p:nvSpPr>
          <p:cNvPr id="6"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箭头函数是 ES6 中引入的一种新的函数定义方式，它具有一些特殊的语法和行为。以下是箭头函数的一些高级用法和特殊用法：</a:t>
            </a:r>
            <a:endParaRPr lang="en-US" sz="1631" dirty="0"/>
          </a:p>
        </p:txBody>
      </p:sp>
      <p:sp>
        <p:nvSpPr>
          <p:cNvPr id="7"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5"/>
            <a:ext cx="3272537" cy="22624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省略参数括号：如果箭头函数只有一个参数，可以省略参数括号。如果没有参数或有多个参数，则需要使用括号。例如：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square = x =&gt; x * 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console.log(square(5)); // 输出: 25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add = (a, b) =&gt; a + b;</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console.log(add(3, 4)); // 输出: 7</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923258" y="3610760"/>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5"/>
            <a:ext cx="3272537" cy="22624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省略大括号和return：如果箭头函数只有一条语句，并且希望将其作为函数体返回值，可以省略大括号和 return 关键字。例如：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double = x =&gt; x * 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console.log(double(3)); // 输出: 6</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greet = name =&gt; `Hello, ${name}!`;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console.log(greet("Alice")); // 输出: Hello, Alice!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4945371" y="3610760"/>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4191222"/>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返回对象：如果箭头函数需要返回一个对象字面量（对象直接量），需要将对象字面量包裹在括号中，以避免与函数体的大括号混淆。例如：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createPerson = (name, age) =&gt; ({ name: name, age: age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console.log(createPerson("Alice", 25)); // 输出: { name: 'Alice', age: 25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6499367"/>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4191222"/>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函数提升：与传统的函数声明不同，箭头函数没有函数提升（function hoisting）的特性。这意味着在使用箭头函数之前必须先定义它们，否则会引发引用错误。例如：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console.log(add(3, 4)); // 抛出 ReferenceError: add is not defined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add = (a, b) =&gt; a + b;</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console.log(add(3, 4)); // 输出: 7</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5" name="Text 9"/>
          <p:cNvSpPr/>
          <p:nvPr/>
        </p:nvSpPr>
        <p:spPr>
          <a:xfrm>
            <a:off x="4945371" y="675075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965938" y="1999630"/>
            <a:ext cx="3459931" cy="1302621"/>
          </a:xfrm>
          <a:prstGeom prst="rect">
            <a:avLst/>
          </a:prstGeom>
        </p:spPr>
      </p:pic>
      <p:pic>
        <p:nvPicPr>
          <p:cNvPr id="3" name="Image 1" descr="preencoded.png">    </p:cNvPr>
          <p:cNvPicPr>
            <a:picLocks noChangeAspect="1"/>
          </p:cNvPicPr>
          <p:nvPr/>
        </p:nvPicPr>
        <p:blipFill>
          <a:blip r:embed="rId2"/>
          <a:stretch>
            <a:fillRect/>
          </a:stretch>
        </p:blipFill>
        <p:spPr>
          <a:xfrm>
            <a:off x="715298" y="1999630"/>
            <a:ext cx="3459931" cy="1805377"/>
          </a:xfrm>
          <a:prstGeom prst="rect">
            <a:avLst/>
          </a:prstGeom>
        </p:spPr>
      </p:pic>
      <p:sp>
        <p:nvSpPr>
          <p:cNvPr id="4" name="Text 0"/>
          <p:cNvSpPr/>
          <p:nvPr/>
        </p:nvSpPr>
        <p:spPr>
          <a:xfrm>
            <a:off x="365646" y="228531"/>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箭头函数不具有 `arguments` 对象，而是通过剩余参数语法来获取函数的参数。剩余参数允许你将函数的参数表示为一个数组，以便在函数体内进行操作。下面是一个使用箭头函数和剩余参数的示例：</a:t>
            </a:r>
            <a:endParaRPr lang="en-US" sz="1631" dirty="0"/>
          </a:p>
        </p:txBody>
      </p:sp>
      <p:sp>
        <p:nvSpPr>
          <p:cNvPr id="5" name="Text 1"/>
          <p:cNvSpPr/>
          <p:nvPr/>
        </p:nvSpPr>
        <p:spPr>
          <a:xfrm>
            <a:off x="365646" y="1165508"/>
            <a:ext cx="8409873" cy="0"/>
          </a:xfrm>
          <a:prstGeom prst="rect">
            <a:avLst/>
          </a:prstGeom>
          <a:noFill/>
          <a:ln/>
        </p:spPr>
        <p:txBody>
          <a:bodyPr wrap="square" lIns="0" tIns="0" rIns="0" bIns="0" rtlCol="0" anchor="t"/>
          <a:lstStyle/>
          <a:p>
            <a:endParaRPr lang="en-US" dirty="0"/>
          </a:p>
        </p:txBody>
      </p:sp>
      <p:sp>
        <p:nvSpPr>
          <p:cNvPr id="6" name="Text 2"/>
          <p:cNvSpPr/>
          <p:nvPr/>
        </p:nvSpPr>
        <p:spPr>
          <a:xfrm>
            <a:off x="806707" y="2022492"/>
            <a:ext cx="3368520" cy="175966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const sum = (...numbers) =&gt;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return numbers.reduce((total, num) =&gt; total + num, 0);</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console.log(sum(1, 2, 3, 4)); // 输出: 10</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715298" y="3850722"/>
            <a:ext cx="3459931" cy="0"/>
          </a:xfrm>
          <a:prstGeom prst="rect">
            <a:avLst/>
          </a:prstGeom>
          <a:noFill/>
          <a:ln/>
        </p:spPr>
        <p:txBody>
          <a:bodyPr wrap="square" lIns="0" tIns="0" rIns="0" bIns="0" rtlCol="0" anchor="t"/>
          <a:lstStyle/>
          <a:p>
            <a:endParaRPr lang="en-US" dirty="0"/>
          </a:p>
        </p:txBody>
      </p:sp>
      <p:sp>
        <p:nvSpPr>
          <p:cNvPr id="8" name="Text 4"/>
          <p:cNvSpPr/>
          <p:nvPr/>
        </p:nvSpPr>
        <p:spPr>
          <a:xfrm>
            <a:off x="5057350" y="2022492"/>
            <a:ext cx="3368520" cy="125691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在上面的示例中，箭头函数 `sum` 使用剩余参数语法 `...numbers` 来接收传递给函数的任意数量的参数。这些参数被收集到名为 `numbers` 的数组中。然后，使用 `reduce` 方法对数组中的所有数字进行求和操作，返回总和。</a:t>
            </a:r>
            <a:endParaRPr lang="en-US" sz="1178" dirty="0"/>
          </a:p>
        </p:txBody>
      </p:sp>
      <p:sp>
        <p:nvSpPr>
          <p:cNvPr id="9" name="Text 5"/>
          <p:cNvSpPr/>
          <p:nvPr/>
        </p:nvSpPr>
        <p:spPr>
          <a:xfrm>
            <a:off x="4965938" y="3347952"/>
            <a:ext cx="3459931" cy="0"/>
          </a:xfrm>
          <a:prstGeom prst="rect">
            <a:avLst/>
          </a:prstGeom>
          <a:noFill/>
          <a:ln/>
        </p:spPr>
        <p:txBody>
          <a:bodyPr wrap="square" lIns="0" tIns="0" rIns="0" bIns="0" rtlCol="0" anchor="t"/>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965938" y="1828234"/>
            <a:ext cx="3459931" cy="1553998"/>
          </a:xfrm>
          <a:prstGeom prst="rect">
            <a:avLst/>
          </a:prstGeom>
        </p:spPr>
      </p:pic>
      <p:pic>
        <p:nvPicPr>
          <p:cNvPr id="3" name="Image 1" descr="preencoded.png">    </p:cNvPr>
          <p:cNvPicPr>
            <a:picLocks noChangeAspect="1"/>
          </p:cNvPicPr>
          <p:nvPr/>
        </p:nvPicPr>
        <p:blipFill>
          <a:blip r:embed="rId2"/>
          <a:stretch>
            <a:fillRect/>
          </a:stretch>
        </p:blipFill>
        <p:spPr>
          <a:xfrm>
            <a:off x="715298" y="1828234"/>
            <a:ext cx="3459931" cy="1302616"/>
          </a:xfrm>
          <a:prstGeom prst="rect">
            <a:avLst/>
          </a:prstGeom>
        </p:spPr>
      </p:pic>
      <p:sp>
        <p:nvSpPr>
          <p:cNvPr id="4" name="Text 0"/>
          <p:cNvSpPr/>
          <p:nvPr/>
        </p:nvSpPr>
        <p:spPr>
          <a:xfrm>
            <a:off x="365646" y="228530"/>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JavaScript 中的变量查找机制涉及作用域链和词法环境。</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806707" y="1851086"/>
            <a:ext cx="3368520" cy="125691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作用域链是一种变量查找机制，用于确定变量在嵌套的作用域中的可见性和可访问性。当访问一个变量时，JavaScript 引擎会按照作用域链从内部向外部逐级查找，直到找到变量或达到全局作用域。作用域链是由函数的嵌套关系所决定的。</a:t>
            </a:r>
            <a:endParaRPr lang="en-US" sz="1178" dirty="0"/>
          </a:p>
        </p:txBody>
      </p:sp>
      <p:sp>
        <p:nvSpPr>
          <p:cNvPr id="7" name="Text 3"/>
          <p:cNvSpPr/>
          <p:nvPr/>
        </p:nvSpPr>
        <p:spPr>
          <a:xfrm>
            <a:off x="715298" y="3176556"/>
            <a:ext cx="3459931" cy="0"/>
          </a:xfrm>
          <a:prstGeom prst="rect">
            <a:avLst/>
          </a:prstGeom>
          <a:noFill/>
          <a:ln/>
        </p:spPr>
        <p:txBody>
          <a:bodyPr wrap="square" lIns="0" tIns="0" rIns="0" bIns="0" rtlCol="0" anchor="t"/>
          <a:lstStyle/>
          <a:p>
            <a:endParaRPr lang="en-US" dirty="0"/>
          </a:p>
        </p:txBody>
      </p:sp>
      <p:sp>
        <p:nvSpPr>
          <p:cNvPr id="8" name="Text 4"/>
          <p:cNvSpPr/>
          <p:nvPr/>
        </p:nvSpPr>
        <p:spPr>
          <a:xfrm>
            <a:off x="5057350" y="1851086"/>
            <a:ext cx="3368520" cy="150829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当访问一个变量时，JavaScript 引擎首先在当前词法环境中查找变量。如果找到了变量，则直接使用其值。如果未找到变量，则继续沿着作用域链向上查找，直到找到变量或达到全局作用域。如果在全局作用域中仍未找到变量，则抛出 ReferenceError。</a:t>
            </a:r>
            <a:endParaRPr lang="en-US" sz="1178" dirty="0"/>
          </a:p>
        </p:txBody>
      </p:sp>
      <p:sp>
        <p:nvSpPr>
          <p:cNvPr id="9" name="Text 5"/>
          <p:cNvSpPr/>
          <p:nvPr/>
        </p:nvSpPr>
        <p:spPr>
          <a:xfrm>
            <a:off x="4965938" y="3427937"/>
            <a:ext cx="3459931" cy="0"/>
          </a:xfrm>
          <a:prstGeom prst="rect">
            <a:avLst/>
          </a:prstGeom>
          <a:noFill/>
          <a:ln/>
        </p:spPr>
        <p:txBody>
          <a:bodyPr wrap="square" lIns="0" tIns="0" rIns="0" bIns="0" rtlCol="0" anchor="t"/>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6462802"/>
            <a:ext cx="3656466" cy="1905933"/>
          </a:xfrm>
          <a:prstGeom prst="rect">
            <a:avLst/>
          </a:prstGeom>
        </p:spPr>
      </p:pic>
      <p:pic>
        <p:nvPicPr>
          <p:cNvPr id="3" name="Image 1" descr="preencoded.png">    </p:cNvPr>
          <p:cNvPicPr>
            <a:picLocks noChangeAspect="1"/>
          </p:cNvPicPr>
          <p:nvPr/>
        </p:nvPicPr>
        <p:blipFill>
          <a:blip r:embed="rId2"/>
          <a:stretch>
            <a:fillRect/>
          </a:stretch>
        </p:blipFill>
        <p:spPr>
          <a:xfrm>
            <a:off x="731295" y="6462802"/>
            <a:ext cx="3656466" cy="1905933"/>
          </a:xfrm>
          <a:prstGeom prst="rect">
            <a:avLst/>
          </a:prstGeom>
        </p:spPr>
      </p:pic>
      <p:pic>
        <p:nvPicPr>
          <p:cNvPr id="4" name="Image 2" descr="preencoded.png">    </p:cNvPr>
          <p:cNvPicPr>
            <a:picLocks noChangeAspect="1"/>
          </p:cNvPicPr>
          <p:nvPr/>
        </p:nvPicPr>
        <p:blipFill>
          <a:blip r:embed="rId3"/>
          <a:stretch>
            <a:fillRect/>
          </a:stretch>
        </p:blipFill>
        <p:spPr>
          <a:xfrm>
            <a:off x="4753406" y="3825576"/>
            <a:ext cx="3656466" cy="2408697"/>
          </a:xfrm>
          <a:prstGeom prst="rect">
            <a:avLst/>
          </a:prstGeom>
        </p:spPr>
      </p:pic>
      <p:pic>
        <p:nvPicPr>
          <p:cNvPr id="5" name="Image 3" descr="preencoded.png">    </p:cNvPr>
          <p:cNvPicPr>
            <a:picLocks noChangeAspect="1"/>
          </p:cNvPicPr>
          <p:nvPr/>
        </p:nvPicPr>
        <p:blipFill>
          <a:blip r:embed="rId4"/>
          <a:stretch>
            <a:fillRect/>
          </a:stretch>
        </p:blipFill>
        <p:spPr>
          <a:xfrm>
            <a:off x="731295" y="3825576"/>
            <a:ext cx="3656466" cy="2408697"/>
          </a:xfrm>
          <a:prstGeom prst="rect">
            <a:avLst/>
          </a:prstGeom>
        </p:spPr>
      </p:pic>
      <p:pic>
        <p:nvPicPr>
          <p:cNvPr id="6" name="Image 4" descr="preencoded.png">    </p:cNvPr>
          <p:cNvPicPr>
            <a:picLocks noChangeAspect="1"/>
          </p:cNvPicPr>
          <p:nvPr/>
        </p:nvPicPr>
        <p:blipFill>
          <a:blip r:embed="rId5"/>
          <a:stretch>
            <a:fillRect/>
          </a:stretch>
        </p:blipFill>
        <p:spPr>
          <a:xfrm>
            <a:off x="4753406" y="1439732"/>
            <a:ext cx="3656466" cy="2157314"/>
          </a:xfrm>
          <a:prstGeom prst="rect">
            <a:avLst/>
          </a:prstGeom>
        </p:spPr>
      </p:pic>
      <p:pic>
        <p:nvPicPr>
          <p:cNvPr id="7" name="Image 5" descr="preencoded.png">    </p:cNvPr>
          <p:cNvPicPr>
            <a:picLocks noChangeAspect="1"/>
          </p:cNvPicPr>
          <p:nvPr/>
        </p:nvPicPr>
        <p:blipFill>
          <a:blip r:embed="rId6"/>
          <a:stretch>
            <a:fillRect/>
          </a:stretch>
        </p:blipFill>
        <p:spPr>
          <a:xfrm>
            <a:off x="731295" y="1439732"/>
            <a:ext cx="3656466" cy="2157314"/>
          </a:xfrm>
          <a:prstGeom prst="rect">
            <a:avLst/>
          </a:prstGeom>
        </p:spPr>
      </p:pic>
      <p:sp>
        <p:nvSpPr>
          <p:cNvPr id="8" name="Text 0"/>
          <p:cNvSpPr/>
          <p:nvPr/>
        </p:nvSpPr>
        <p:spPr>
          <a:xfrm>
            <a:off x="365646" y="228529"/>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JavaScript 中的垃圾回收（Garbage Collection）是一种自动化的内存管理机制，它负责在程序运行时识别和回收不再使用的内存，以便重新利用。以下是 JavaScript 中常见的垃圾回收机制：</a:t>
            </a:r>
            <a:endParaRPr lang="en-US" sz="1631" dirty="0"/>
          </a:p>
        </p:txBody>
      </p:sp>
      <p:sp>
        <p:nvSpPr>
          <p:cNvPr id="9" name="Text 1"/>
          <p:cNvSpPr/>
          <p:nvPr/>
        </p:nvSpPr>
        <p:spPr>
          <a:xfrm>
            <a:off x="365646" y="1165497"/>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599703"/>
            <a:ext cx="3272537" cy="175967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引用计数（Reference Counting）：这是一种最早的垃圾回收算法。它跟踪每个对象被引用的次数，当引用计数为 0 时，表示该对象不再被使用，可以回收其占用的内存。然而，引用计数算法无法解决循环引用的问题，即两个或多个对象互相引用，导致它们的引用计数永远不会达到 0，从而无法回收。</a:t>
            </a:r>
            <a:endParaRPr lang="en-US" sz="1178" dirty="0"/>
          </a:p>
        </p:txBody>
      </p:sp>
      <p:sp>
        <p:nvSpPr>
          <p:cNvPr id="11" name="Text 3"/>
          <p:cNvSpPr/>
          <p:nvPr/>
        </p:nvSpPr>
        <p:spPr>
          <a:xfrm>
            <a:off x="923258" y="3405083"/>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599703"/>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标记-清除（Mark and Sweep）：标记-清除是目前主流的垃圾回收算法。它通过遍历对象的引用关系，标记所有活动对象（即仍然可访问的对象），然后清除未被标记的对象，回收它们占用的内存。标记-清除算法能够解决循环引用的问题，因为只有被引用的对象才会被标记为活动对象。</a:t>
            </a:r>
            <a:endParaRPr lang="en-US" sz="1178" dirty="0"/>
          </a:p>
        </p:txBody>
      </p:sp>
      <p:sp>
        <p:nvSpPr>
          <p:cNvPr id="13" name="Text 5"/>
          <p:cNvSpPr/>
          <p:nvPr/>
        </p:nvSpPr>
        <p:spPr>
          <a:xfrm>
            <a:off x="4945371" y="3153700"/>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3985545"/>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增量式垃圾回收（Incremental Garbage Collection）：为了减少垃圾回收的停顿时间，增量式垃圾回收将垃圾回收过程分成多个小步骤，交替执行垃圾回收和程序代码，使得垃圾回收的时间分散在程序运行的间隙，减少了停顿的影响。</a:t>
            </a:r>
            <a:endParaRPr lang="en-US" sz="1178" dirty="0"/>
          </a:p>
        </p:txBody>
      </p:sp>
      <p:sp>
        <p:nvSpPr>
          <p:cNvPr id="15" name="Text 7"/>
          <p:cNvSpPr/>
          <p:nvPr/>
        </p:nvSpPr>
        <p:spPr>
          <a:xfrm>
            <a:off x="923258" y="5288162"/>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3985545"/>
            <a:ext cx="3272537" cy="20110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分代回收（Generational Garbage Collection）：根据对象的生命周期，将内存分为不同的代（Generation），通常是新生代（Young Generation）和老生代（Old Generation）。新生代中的对象生命周期较短，垃圾回收频率较高；而老生代中的对象生命周期较长，垃圾回收频率较低。通过将回收策略针对不同代进行优化，可以提高垃圾回收的效率。</a:t>
            </a:r>
            <a:endParaRPr lang="en-US" sz="1178" dirty="0"/>
          </a:p>
        </p:txBody>
      </p:sp>
      <p:sp>
        <p:nvSpPr>
          <p:cNvPr id="17" name="Text 9"/>
          <p:cNvSpPr/>
          <p:nvPr/>
        </p:nvSpPr>
        <p:spPr>
          <a:xfrm>
            <a:off x="4945371" y="6042308"/>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6622773"/>
            <a:ext cx="3272537" cy="100552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需要注意的是，具体的垃圾回收实现和策略可能因 JavaScript 引擎的不同而有所差异。例如，V8 引擎使用了分代回收和增量标记等技术来提高垃圾回收的效率和性能。</a:t>
            </a:r>
            <a:endParaRPr lang="en-US" sz="1178" dirty="0"/>
          </a:p>
        </p:txBody>
      </p:sp>
      <p:sp>
        <p:nvSpPr>
          <p:cNvPr id="19" name="Text 11"/>
          <p:cNvSpPr/>
          <p:nvPr/>
        </p:nvSpPr>
        <p:spPr>
          <a:xfrm>
            <a:off x="923258" y="7674007"/>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6622773"/>
            <a:ext cx="3272537" cy="150829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垃圾回收机制让开发人员无需手动管理内存，大大简化了 JavaScript 编程。但也需要注意，过多的对象引用和不合理的内存使用方式仍然可能导致内存泄漏或性能问题。因此，在编写 JavaScript 代码时，合理使用变量和对象，避免不必要的引用和占用过多的内存资源是很重要的。</a:t>
            </a:r>
            <a:endParaRPr lang="en-US" sz="1178" dirty="0"/>
          </a:p>
        </p:txBody>
      </p:sp>
      <p:sp>
        <p:nvSpPr>
          <p:cNvPr id="21" name="Text 13"/>
          <p:cNvSpPr/>
          <p:nvPr/>
        </p:nvSpPr>
        <p:spPr>
          <a:xfrm>
            <a:off x="4945371" y="817677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965938" y="1234059"/>
            <a:ext cx="3459931" cy="4067816"/>
          </a:xfrm>
          <a:prstGeom prst="rect">
            <a:avLst/>
          </a:prstGeom>
        </p:spPr>
      </p:pic>
      <p:pic>
        <p:nvPicPr>
          <p:cNvPr id="3" name="Image 1" descr="preencoded.png">    </p:cNvPr>
          <p:cNvPicPr>
            <a:picLocks noChangeAspect="1"/>
          </p:cNvPicPr>
          <p:nvPr/>
        </p:nvPicPr>
        <p:blipFill>
          <a:blip r:embed="rId2"/>
          <a:stretch>
            <a:fillRect/>
          </a:stretch>
        </p:blipFill>
        <p:spPr>
          <a:xfrm>
            <a:off x="715298" y="1234059"/>
            <a:ext cx="3459931" cy="3565054"/>
          </a:xfrm>
          <a:prstGeom prst="rect">
            <a:avLst/>
          </a:prstGeom>
        </p:spPr>
      </p:pic>
      <p:sp>
        <p:nvSpPr>
          <p:cNvPr id="4"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JavaScript 中，变量提升是指在代码执行之前，JavaScript 引擎会将变量的声明部分提升到作用域的顶部，从而可以在变量声明之前就使用变量。</a:t>
            </a:r>
            <a:endParaRPr lang="en-US" sz="1631" dirty="0"/>
          </a:p>
        </p:txBody>
      </p:sp>
      <p:sp>
        <p:nvSpPr>
          <p:cNvPr id="5"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6" name="Text 2"/>
          <p:cNvSpPr/>
          <p:nvPr/>
        </p:nvSpPr>
        <p:spPr>
          <a:xfrm>
            <a:off x="806707" y="1256911"/>
            <a:ext cx="3368520" cy="3519349"/>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具体来说，JavaScript 中的变量提升包括两个方面：</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变量声明提升：在作用域中，使用 `var` 关键字声明的变量会被提升到作用域顶部，但是变量的赋值不会被提升。这意味着你可以在变量声明之前访问该变量，但是它的值将是 `undefined`。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示例代码：</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console.log(myVariable); // undefined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var myVariable = 10;</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在上面的代码中，`myVariable` 的声明被提升到作用域顶部，但是赋值语句并没有被提升。因此，第一行的输出结果是 `undefined`。</a:t>
            </a:r>
            <a:endParaRPr lang="en-US" sz="1178" dirty="0"/>
          </a:p>
        </p:txBody>
      </p:sp>
      <p:sp>
        <p:nvSpPr>
          <p:cNvPr id="7" name="Text 3"/>
          <p:cNvSpPr/>
          <p:nvPr/>
        </p:nvSpPr>
        <p:spPr>
          <a:xfrm>
            <a:off x="715298" y="4844819"/>
            <a:ext cx="3459931" cy="0"/>
          </a:xfrm>
          <a:prstGeom prst="rect">
            <a:avLst/>
          </a:prstGeom>
          <a:noFill/>
          <a:ln/>
        </p:spPr>
        <p:txBody>
          <a:bodyPr wrap="square" lIns="0" tIns="0" rIns="0" bIns="0" rtlCol="0" anchor="t"/>
          <a:lstStyle/>
          <a:p>
            <a:endParaRPr lang="en-US" dirty="0"/>
          </a:p>
        </p:txBody>
      </p:sp>
      <p:sp>
        <p:nvSpPr>
          <p:cNvPr id="8" name="Text 4"/>
          <p:cNvSpPr/>
          <p:nvPr/>
        </p:nvSpPr>
        <p:spPr>
          <a:xfrm>
            <a:off x="5057350" y="1256911"/>
            <a:ext cx="3368520" cy="4022112"/>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函数声明提升：使用函数声明方式创建的函数会被完整地提升到作用域的顶部，包括函数体。这意味着你可以在函数声明之前调用函数。</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示例代码：</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myFunction(); // "Hello, world!"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function myFunction()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console.log("Hello, world!");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在上面的代码中，`myFunction` 的声明被提升到作用域顶部，因此在函数声明之前就可以调用函数。</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变量提升只是在语法解析阶段发生的行为，并不表示变量的实际移动。在实际执行代码时，变量和函数的定义仍然按照代码的书写顺序执行。</a:t>
            </a:r>
            <a:endParaRPr lang="en-US" sz="1178" dirty="0"/>
          </a:p>
        </p:txBody>
      </p:sp>
      <p:sp>
        <p:nvSpPr>
          <p:cNvPr id="9" name="Text 5"/>
          <p:cNvSpPr/>
          <p:nvPr/>
        </p:nvSpPr>
        <p:spPr>
          <a:xfrm>
            <a:off x="4965938" y="5347582"/>
            <a:ext cx="3459931" cy="0"/>
          </a:xfrm>
          <a:prstGeom prst="rect">
            <a:avLst/>
          </a:prstGeom>
          <a:noFill/>
          <a:ln/>
        </p:spPr>
        <p:txBody>
          <a:bodyPr wrap="square" lIns="0" tIns="0" rIns="0" bIns="0" rtlCol="0" anchor="t"/>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3277105"/>
            <a:ext cx="3656466" cy="3665607"/>
          </a:xfrm>
          <a:prstGeom prst="rect">
            <a:avLst/>
          </a:prstGeom>
        </p:spPr>
      </p:pic>
      <p:pic>
        <p:nvPicPr>
          <p:cNvPr id="3" name="Image 1" descr="preencoded.png">    </p:cNvPr>
          <p:cNvPicPr>
            <a:picLocks noChangeAspect="1"/>
          </p:cNvPicPr>
          <p:nvPr/>
        </p:nvPicPr>
        <p:blipFill>
          <a:blip r:embed="rId2"/>
          <a:stretch>
            <a:fillRect/>
          </a:stretch>
        </p:blipFill>
        <p:spPr>
          <a:xfrm>
            <a:off x="731295" y="3277105"/>
            <a:ext cx="3656466" cy="3665607"/>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1905931"/>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1905931"/>
          </a:xfrm>
          <a:prstGeom prst="rect">
            <a:avLst/>
          </a:prstGeom>
        </p:spPr>
      </p:pic>
      <p:sp>
        <p:nvSpPr>
          <p:cNvPr id="6"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闭包（Closure）是 JavaScript 中的一个重要概念，指的是函数和其相关的引用环境组合的整体，可以访问函数定义时所处的词法作用域，即使函数在词法作用域外被调用。</a:t>
            </a:r>
            <a:endParaRPr lang="en-US" sz="1631" dirty="0"/>
          </a:p>
        </p:txBody>
      </p:sp>
      <p:sp>
        <p:nvSpPr>
          <p:cNvPr id="7" name="Text 1"/>
          <p:cNvSpPr/>
          <p:nvPr/>
        </p:nvSpPr>
        <p:spPr>
          <a:xfrm>
            <a:off x="365646" y="86841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5"/>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具体来说，闭包由以下两个要素组成：</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函数：闭包是由函数创建的，函数可以包含其他函数或变量。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引用环境（词法环境）：闭包包含了函数定义时所处的词法作用域（外部作用域）中的变量引用。当函数被调用时，它可以访问这些外部变量。</a:t>
            </a:r>
            <a:endParaRPr lang="en-US" sz="1178" dirty="0"/>
          </a:p>
        </p:txBody>
      </p:sp>
      <p:sp>
        <p:nvSpPr>
          <p:cNvPr id="9" name="Text 3"/>
          <p:cNvSpPr/>
          <p:nvPr/>
        </p:nvSpPr>
        <p:spPr>
          <a:xfrm>
            <a:off x="923258" y="2856614"/>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5"/>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闭包的特点：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闭包可以访问包含函数中的变量，即使这些变量在函数外部也是可用的。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闭包可以在函数内部创建私有变量，并且这些变量在函数调用后仍然存在。</a:t>
            </a:r>
            <a:endParaRPr lang="en-US" sz="1178" dirty="0"/>
          </a:p>
        </p:txBody>
      </p:sp>
      <p:sp>
        <p:nvSpPr>
          <p:cNvPr id="11" name="Text 5"/>
          <p:cNvSpPr/>
          <p:nvPr/>
        </p:nvSpPr>
        <p:spPr>
          <a:xfrm>
            <a:off x="4945371" y="2605233"/>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3437079"/>
            <a:ext cx="3272537" cy="326796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outerFunction()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var outerVariable = 'I am outside!';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function innerFunction()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console.log(outerVariable); // 访问外部变量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innerFunction; // 返回内部函数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var closure = outerFunction(); // 调用外部函数，得到内部函数的引用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closure(); // 调用内部函数，输出 'I am outside!'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6750750"/>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3437079"/>
            <a:ext cx="3272537" cy="226243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在上面的例子中，`outerFunction` 是一个外部函数，它包含了一个内部函数 `innerFunction`。在 `innerFunction` 中，可以访问外部函数中定义的 `outerVariable` 变量，尽管它在内部函数被调用时已经离开了其词法作用域。通过将内部函数返回并赋值给 `closure`，我们可以在外部调用 `closure`，并且它仍然能够访问到外部函数中的变量 `outerVariable`，这就是闭包的特性。</a:t>
            </a:r>
            <a:endParaRPr lang="en-US" sz="1178" dirty="0"/>
          </a:p>
        </p:txBody>
      </p:sp>
      <p:sp>
        <p:nvSpPr>
          <p:cNvPr id="15" name="Text 9"/>
          <p:cNvSpPr/>
          <p:nvPr/>
        </p:nvSpPr>
        <p:spPr>
          <a:xfrm>
            <a:off x="4945371" y="574522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3187982" y="4639142"/>
            <a:ext cx="639881" cy="639879"/>
          </a:xfrm>
          <a:prstGeom prst="rect">
            <a:avLst/>
          </a:prstGeom>
        </p:spPr>
      </p:pic>
      <p:pic>
        <p:nvPicPr>
          <p:cNvPr id="3" name="Image 1" descr="preencoded.png">    </p:cNvPr>
          <p:cNvPicPr>
            <a:picLocks noChangeAspect="1"/>
          </p:cNvPicPr>
          <p:nvPr/>
        </p:nvPicPr>
        <p:blipFill>
          <a:blip r:embed="rId2"/>
          <a:stretch>
            <a:fillRect/>
          </a:stretch>
        </p:blipFill>
        <p:spPr>
          <a:xfrm>
            <a:off x="1062662" y="4639142"/>
            <a:ext cx="639881" cy="639879"/>
          </a:xfrm>
          <a:prstGeom prst="rect">
            <a:avLst/>
          </a:prstGeom>
        </p:spPr>
      </p:pic>
      <p:pic>
        <p:nvPicPr>
          <p:cNvPr id="4" name="Image 2" descr="preencoded.png">    </p:cNvPr>
          <p:cNvPicPr>
            <a:picLocks noChangeAspect="1"/>
          </p:cNvPicPr>
          <p:nvPr/>
        </p:nvPicPr>
        <p:blipFill>
          <a:blip r:embed="rId3"/>
          <a:stretch>
            <a:fillRect/>
          </a:stretch>
        </p:blipFill>
        <p:spPr>
          <a:xfrm>
            <a:off x="7438622" y="936969"/>
            <a:ext cx="639881" cy="639883"/>
          </a:xfrm>
          <a:prstGeom prst="rect">
            <a:avLst/>
          </a:prstGeom>
        </p:spPr>
      </p:pic>
      <p:pic>
        <p:nvPicPr>
          <p:cNvPr id="5" name="Image 3" descr="preencoded.png">    </p:cNvPr>
          <p:cNvPicPr>
            <a:picLocks noChangeAspect="1"/>
          </p:cNvPicPr>
          <p:nvPr/>
        </p:nvPicPr>
        <p:blipFill>
          <a:blip r:embed="rId4"/>
          <a:stretch>
            <a:fillRect/>
          </a:stretch>
        </p:blipFill>
        <p:spPr>
          <a:xfrm>
            <a:off x="5313302" y="936969"/>
            <a:ext cx="639881" cy="639883"/>
          </a:xfrm>
          <a:prstGeom prst="rect">
            <a:avLst/>
          </a:prstGeom>
        </p:spPr>
      </p:pic>
      <p:pic>
        <p:nvPicPr>
          <p:cNvPr id="6" name="Image 4" descr="preencoded.png">    </p:cNvPr>
          <p:cNvPicPr>
            <a:picLocks noChangeAspect="1"/>
          </p:cNvPicPr>
          <p:nvPr/>
        </p:nvPicPr>
        <p:blipFill>
          <a:blip r:embed="rId5"/>
          <a:stretch>
            <a:fillRect/>
          </a:stretch>
        </p:blipFill>
        <p:spPr>
          <a:xfrm>
            <a:off x="3187982" y="936969"/>
            <a:ext cx="639881" cy="639883"/>
          </a:xfrm>
          <a:prstGeom prst="rect">
            <a:avLst/>
          </a:prstGeom>
        </p:spPr>
      </p:pic>
      <p:pic>
        <p:nvPicPr>
          <p:cNvPr id="7" name="Image 5" descr="preencoded.png">    </p:cNvPr>
          <p:cNvPicPr>
            <a:picLocks noChangeAspect="1"/>
          </p:cNvPicPr>
          <p:nvPr/>
        </p:nvPicPr>
        <p:blipFill>
          <a:blip r:embed="rId6"/>
          <a:stretch>
            <a:fillRect/>
          </a:stretch>
        </p:blipFill>
        <p:spPr>
          <a:xfrm>
            <a:off x="1062662" y="936969"/>
            <a:ext cx="639881" cy="639883"/>
          </a:xfrm>
          <a:prstGeom prst="rect">
            <a:avLst/>
          </a:prstGeom>
        </p:spPr>
      </p:pic>
      <p:sp>
        <p:nvSpPr>
          <p:cNvPr id="8" name="Text 0"/>
          <p:cNvSpPr/>
          <p:nvPr/>
        </p:nvSpPr>
        <p:spPr>
          <a:xfrm>
            <a:off x="365646" y="228529"/>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内存生命周期是指变量或数据在程序运行过程中分配、使用和释放内存的过程。</a:t>
            </a:r>
            <a:endParaRPr lang="en-US" sz="1631" dirty="0"/>
          </a:p>
        </p:txBody>
      </p:sp>
      <p:sp>
        <p:nvSpPr>
          <p:cNvPr id="9"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0" name="Text 2"/>
          <p:cNvSpPr/>
          <p:nvPr/>
        </p:nvSpPr>
        <p:spPr>
          <a:xfrm>
            <a:off x="502765" y="1668263"/>
            <a:ext cx="1759674" cy="226243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内存生命周期包括以下几个阶段：</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分配（Allocation）：在变量或数据被创建时，需要为其分配内存空间。这可以是在编译时静态分配（如全局变量），也可以是在运行时动态分配（如使用 `new` 关键字创建对象）。</a:t>
            </a:r>
            <a:endParaRPr lang="en-US" sz="1178" dirty="0"/>
          </a:p>
        </p:txBody>
      </p:sp>
      <p:sp>
        <p:nvSpPr>
          <p:cNvPr id="11" name="Text 3"/>
          <p:cNvSpPr/>
          <p:nvPr/>
        </p:nvSpPr>
        <p:spPr>
          <a:xfrm>
            <a:off x="502765" y="4022111"/>
            <a:ext cx="1759674" cy="0"/>
          </a:xfrm>
          <a:prstGeom prst="rect">
            <a:avLst/>
          </a:prstGeom>
          <a:noFill/>
          <a:ln/>
        </p:spPr>
        <p:txBody>
          <a:bodyPr wrap="square" lIns="0" tIns="0" rIns="0" bIns="0" rtlCol="0" anchor="t"/>
          <a:lstStyle/>
          <a:p>
            <a:endParaRPr lang="en-US" dirty="0"/>
          </a:p>
        </p:txBody>
      </p:sp>
      <p:sp>
        <p:nvSpPr>
          <p:cNvPr id="12" name="Text 4"/>
          <p:cNvSpPr/>
          <p:nvPr/>
        </p:nvSpPr>
        <p:spPr>
          <a:xfrm>
            <a:off x="2628086" y="1668263"/>
            <a:ext cx="1759674"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使用（Usage）：变量或数据在其生命周期内被使用和修改，可以读取和更新其存储的值。</a:t>
            </a:r>
            <a:endParaRPr lang="en-US" sz="1178" dirty="0"/>
          </a:p>
        </p:txBody>
      </p:sp>
      <p:sp>
        <p:nvSpPr>
          <p:cNvPr id="13" name="Text 5"/>
          <p:cNvSpPr/>
          <p:nvPr/>
        </p:nvSpPr>
        <p:spPr>
          <a:xfrm>
            <a:off x="2628086" y="2765200"/>
            <a:ext cx="1759674" cy="0"/>
          </a:xfrm>
          <a:prstGeom prst="rect">
            <a:avLst/>
          </a:prstGeom>
          <a:noFill/>
          <a:ln/>
        </p:spPr>
        <p:txBody>
          <a:bodyPr wrap="square" lIns="0" tIns="0" rIns="0" bIns="0" rtlCol="0" anchor="t"/>
          <a:lstStyle/>
          <a:p>
            <a:endParaRPr lang="en-US" dirty="0"/>
          </a:p>
        </p:txBody>
      </p:sp>
      <p:sp>
        <p:nvSpPr>
          <p:cNvPr id="14" name="Text 6"/>
          <p:cNvSpPr/>
          <p:nvPr/>
        </p:nvSpPr>
        <p:spPr>
          <a:xfrm>
            <a:off x="4753406" y="1668263"/>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释放（Deallocation）：在变量或数据不再需要时，应该显式或隐式地释放分配的内存空间，以便可以重新使用该空间。</a:t>
            </a:r>
            <a:endParaRPr lang="en-US" sz="1178" dirty="0"/>
          </a:p>
        </p:txBody>
      </p:sp>
      <p:sp>
        <p:nvSpPr>
          <p:cNvPr id="15" name="Text 7"/>
          <p:cNvSpPr/>
          <p:nvPr/>
        </p:nvSpPr>
        <p:spPr>
          <a:xfrm>
            <a:off x="4753406" y="3016585"/>
            <a:ext cx="1759674" cy="0"/>
          </a:xfrm>
          <a:prstGeom prst="rect">
            <a:avLst/>
          </a:prstGeom>
          <a:noFill/>
          <a:ln/>
        </p:spPr>
        <p:txBody>
          <a:bodyPr wrap="square" lIns="0" tIns="0" rIns="0" bIns="0" rtlCol="0" anchor="t"/>
          <a:lstStyle/>
          <a:p>
            <a:endParaRPr lang="en-US" dirty="0"/>
          </a:p>
        </p:txBody>
      </p:sp>
      <p:sp>
        <p:nvSpPr>
          <p:cNvPr id="16" name="Text 8"/>
          <p:cNvSpPr/>
          <p:nvPr/>
        </p:nvSpPr>
        <p:spPr>
          <a:xfrm>
            <a:off x="6878726" y="1668263"/>
            <a:ext cx="1759674" cy="251382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内存泄露指的是在程序中存在无法访问的内存，但无法被垃圾回收机制回收的情况。这通常是因为某些对象或数据被错误地保持引用，导致无法被垃圾回收器标记为不再使用。长时间存在的内存泄露可能会导致内存占用过高，造成程序性能下降甚至崩溃。</a:t>
            </a:r>
            <a:endParaRPr lang="en-US" sz="1178" dirty="0"/>
          </a:p>
        </p:txBody>
      </p:sp>
      <p:sp>
        <p:nvSpPr>
          <p:cNvPr id="17" name="Text 9"/>
          <p:cNvSpPr/>
          <p:nvPr/>
        </p:nvSpPr>
        <p:spPr>
          <a:xfrm>
            <a:off x="6878726" y="4273492"/>
            <a:ext cx="1759674" cy="0"/>
          </a:xfrm>
          <a:prstGeom prst="rect">
            <a:avLst/>
          </a:prstGeom>
          <a:noFill/>
          <a:ln/>
        </p:spPr>
        <p:txBody>
          <a:bodyPr wrap="square" lIns="0" tIns="0" rIns="0" bIns="0" rtlCol="0" anchor="t"/>
          <a:lstStyle/>
          <a:p>
            <a:endParaRPr lang="en-US" dirty="0"/>
          </a:p>
        </p:txBody>
      </p:sp>
      <p:sp>
        <p:nvSpPr>
          <p:cNvPr id="18" name="Text 10"/>
          <p:cNvSpPr/>
          <p:nvPr/>
        </p:nvSpPr>
        <p:spPr>
          <a:xfrm>
            <a:off x="502765" y="5370434"/>
            <a:ext cx="1759674" cy="276520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堆和栈是计算机内存中用于存储数据的两个主要区域。</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堆（Heap）是动态分配内存的区域，用于存储对象、数组等复杂的数据结构。堆的分配和释放是通过动态内存分配和垃圾回收机制来管理的。堆的分配需要显式地调用 `new` 或类似的操作，释放则由垃圾回收器自动处理。</a:t>
            </a:r>
            <a:endParaRPr lang="en-US" sz="1178" dirty="0"/>
          </a:p>
        </p:txBody>
      </p:sp>
      <p:sp>
        <p:nvSpPr>
          <p:cNvPr id="19" name="Text 11"/>
          <p:cNvSpPr/>
          <p:nvPr/>
        </p:nvSpPr>
        <p:spPr>
          <a:xfrm>
            <a:off x="502765" y="8227048"/>
            <a:ext cx="1759674" cy="0"/>
          </a:xfrm>
          <a:prstGeom prst="rect">
            <a:avLst/>
          </a:prstGeom>
          <a:noFill/>
          <a:ln/>
        </p:spPr>
        <p:txBody>
          <a:bodyPr wrap="square" lIns="0" tIns="0" rIns="0" bIns="0" rtlCol="0" anchor="t"/>
          <a:lstStyle/>
          <a:p>
            <a:endParaRPr lang="en-US" dirty="0"/>
          </a:p>
        </p:txBody>
      </p:sp>
      <p:sp>
        <p:nvSpPr>
          <p:cNvPr id="20" name="Text 12"/>
          <p:cNvSpPr/>
          <p:nvPr/>
        </p:nvSpPr>
        <p:spPr>
          <a:xfrm>
            <a:off x="2628086" y="5370434"/>
            <a:ext cx="1759674" cy="2262439"/>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栈（Stack）是用于存储函数调用和局部变量的区域。栈采用先进后出的数据结构，每当一个函数被调用时，其局部变量和函数调用信息都会被压入栈中，当函数执行完成后，这些数据会从栈中弹出，释放对应的空间。</a:t>
            </a:r>
            <a:endParaRPr lang="en-US" sz="1178" dirty="0"/>
          </a:p>
        </p:txBody>
      </p:sp>
      <p:sp>
        <p:nvSpPr>
          <p:cNvPr id="21" name="Text 13"/>
          <p:cNvSpPr/>
          <p:nvPr/>
        </p:nvSpPr>
        <p:spPr>
          <a:xfrm>
            <a:off x="2628086" y="7724287"/>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1976776"/>
            <a:ext cx="2439763" cy="1051233"/>
          </a:xfrm>
          <a:prstGeom prst="rect">
            <a:avLst/>
          </a:prstGeom>
        </p:spPr>
      </p:pic>
      <p:pic>
        <p:nvPicPr>
          <p:cNvPr id="3" name="Image 1" descr="preencoded.png">    </p:cNvPr>
          <p:cNvPicPr>
            <a:picLocks noChangeAspect="1"/>
          </p:cNvPicPr>
          <p:nvPr/>
        </p:nvPicPr>
        <p:blipFill>
          <a:blip r:embed="rId2"/>
          <a:stretch>
            <a:fillRect/>
          </a:stretch>
        </p:blipFill>
        <p:spPr>
          <a:xfrm>
            <a:off x="3350664" y="1976776"/>
            <a:ext cx="2439763" cy="1051233"/>
          </a:xfrm>
          <a:prstGeom prst="rect">
            <a:avLst/>
          </a:prstGeom>
        </p:spPr>
      </p:pic>
      <p:pic>
        <p:nvPicPr>
          <p:cNvPr id="4" name="Image 2" descr="preencoded.png">    </p:cNvPr>
          <p:cNvPicPr>
            <a:picLocks noChangeAspect="1"/>
          </p:cNvPicPr>
          <p:nvPr/>
        </p:nvPicPr>
        <p:blipFill>
          <a:blip r:embed="rId3"/>
          <a:stretch>
            <a:fillRect/>
          </a:stretch>
        </p:blipFill>
        <p:spPr>
          <a:xfrm>
            <a:off x="516905" y="1976776"/>
            <a:ext cx="2439763" cy="1553996"/>
          </a:xfrm>
          <a:prstGeom prst="rect">
            <a:avLst/>
          </a:prstGeom>
        </p:spPr>
      </p:pic>
      <p:sp>
        <p:nvSpPr>
          <p:cNvPr id="5"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在JavaScript中，垃圾回收器通常使用引用计数方法来判断对象是否可以被回收。引用计数方法通过跟踪对象被引用的次数来判断其是否还在被使用。</a:t>
            </a:r>
            <a:endParaRPr lang="en-US" sz="1631" dirty="0"/>
          </a:p>
        </p:txBody>
      </p:sp>
      <p:sp>
        <p:nvSpPr>
          <p:cNvPr id="6"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1999630"/>
            <a:ext cx="2348350" cy="150829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fruit={ name:"apple", color:"red" }; let p=fruit; fruit=null; p=null 中，我们创建了一个名为`fruit`的对象，并将其赋值给变量`p`。此时，`fruit`和`p`指向同一个对象。</a:t>
            </a:r>
            <a:endParaRPr lang="en-US" sz="1178" dirty="0"/>
          </a:p>
        </p:txBody>
      </p:sp>
      <p:sp>
        <p:nvSpPr>
          <p:cNvPr id="8" name="Text 3"/>
          <p:cNvSpPr/>
          <p:nvPr/>
        </p:nvSpPr>
        <p:spPr>
          <a:xfrm>
            <a:off x="516905" y="3576483"/>
            <a:ext cx="2439763" cy="0"/>
          </a:xfrm>
          <a:prstGeom prst="rect">
            <a:avLst/>
          </a:prstGeom>
          <a:noFill/>
          <a:ln/>
        </p:spPr>
        <p:txBody>
          <a:bodyPr wrap="square" lIns="0" tIns="0" rIns="0" bIns="0" rtlCol="0" anchor="t"/>
          <a:lstStyle/>
          <a:p>
            <a:endParaRPr lang="en-US" dirty="0"/>
          </a:p>
        </p:txBody>
      </p:sp>
      <p:sp>
        <p:nvSpPr>
          <p:cNvPr id="9" name="Text 4"/>
          <p:cNvSpPr/>
          <p:nvPr/>
        </p:nvSpPr>
        <p:spPr>
          <a:xfrm>
            <a:off x="3442078" y="1999630"/>
            <a:ext cx="2348350" cy="1005529"/>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然后，我们将`fruit`和`p`都设置为`null`，即不再引用对象。这意味着对象没有被任何变量引用了，引用计数器变为0。</a:t>
            </a:r>
            <a:endParaRPr lang="en-US" sz="1178" dirty="0"/>
          </a:p>
        </p:txBody>
      </p:sp>
      <p:sp>
        <p:nvSpPr>
          <p:cNvPr id="10" name="Text 5"/>
          <p:cNvSpPr/>
          <p:nvPr/>
        </p:nvSpPr>
        <p:spPr>
          <a:xfrm>
            <a:off x="3350664" y="3073714"/>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275840" y="1999630"/>
            <a:ext cx="2348350" cy="1005529"/>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当垃圾回收器执行时，它会检测到对象的引用计数为0，表明对象不再被使用。因此，垃圾回收器可以回收该对象所占用的内存空间。</a:t>
            </a:r>
            <a:endParaRPr lang="en-US" sz="1178" dirty="0"/>
          </a:p>
        </p:txBody>
      </p:sp>
      <p:sp>
        <p:nvSpPr>
          <p:cNvPr id="12" name="Text 7"/>
          <p:cNvSpPr/>
          <p:nvPr/>
        </p:nvSpPr>
        <p:spPr>
          <a:xfrm>
            <a:off x="6184426" y="3073714"/>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851387" y="1074088"/>
            <a:ext cx="3459932" cy="3062291"/>
          </a:xfrm>
          <a:prstGeom prst="rect">
            <a:avLst/>
          </a:prstGeom>
        </p:spPr>
      </p:pic>
      <p:pic>
        <p:nvPicPr>
          <p:cNvPr id="3" name="Image 1" descr="preencoded.png">    </p:cNvPr>
          <p:cNvPicPr>
            <a:picLocks noChangeAspect="1"/>
          </p:cNvPicPr>
          <p:nvPr/>
        </p:nvPicPr>
        <p:blipFill>
          <a:blip r:embed="rId2"/>
          <a:stretch>
            <a:fillRect/>
          </a:stretch>
        </p:blipFill>
        <p:spPr>
          <a:xfrm>
            <a:off x="829774" y="1074088"/>
            <a:ext cx="3001874" cy="2559528"/>
          </a:xfrm>
          <a:prstGeom prst="rect">
            <a:avLst/>
          </a:prstGeom>
        </p:spPr>
      </p:pic>
      <p:sp>
        <p:nvSpPr>
          <p:cNvPr id="4"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引用计数方法在处理循环引用时会失效，下面是一个例子：</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1188" y="1096942"/>
            <a:ext cx="2910462" cy="251382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function createCircularReference()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let obj1 =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let obj2 =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obj1.ref = obj2;</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obj2.ref = obj1;</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return obj1;</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circularObj = createCircularReference();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829774" y="3679321"/>
            <a:ext cx="3001874" cy="0"/>
          </a:xfrm>
          <a:prstGeom prst="rect">
            <a:avLst/>
          </a:prstGeom>
          <a:noFill/>
          <a:ln/>
        </p:spPr>
        <p:txBody>
          <a:bodyPr wrap="square" lIns="0" tIns="0" rIns="0" bIns="0" rtlCol="0" anchor="t"/>
          <a:lstStyle/>
          <a:p>
            <a:endParaRPr lang="en-US" dirty="0"/>
          </a:p>
        </p:txBody>
      </p:sp>
      <p:sp>
        <p:nvSpPr>
          <p:cNvPr id="8" name="Text 4"/>
          <p:cNvSpPr/>
          <p:nvPr/>
        </p:nvSpPr>
        <p:spPr>
          <a:xfrm>
            <a:off x="4942799" y="1096942"/>
            <a:ext cx="3368520" cy="301658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在上面的例子中，我们创建了两个对象`obj1`和`obj2`，并相互引用对方。这样就形成了一个循环引用的结构。</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当函数`createCircularReference`被调用时，它返回了`obj1`对象，该对象包含了一个属性`ref`，指向`obj2`。同时，`obj2`对象的属性`ref`也指向`obj1`。这样，两个对象形成了循环引用。</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如果使用引用计数方法来进行垃圾回收，即使这两个对象不再被其他变量引用，它们的引用计数也不会变为0。因为它们相互引用，导致计数器无法归零，无法被回收。</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9" name="Text 5"/>
          <p:cNvSpPr/>
          <p:nvPr/>
        </p:nvSpPr>
        <p:spPr>
          <a:xfrm>
            <a:off x="4851387" y="4182087"/>
            <a:ext cx="3459932" cy="0"/>
          </a:xfrm>
          <a:prstGeom prst="rect">
            <a:avLst/>
          </a:prstGeom>
          <a:noFill/>
          <a:ln/>
        </p:spPr>
        <p:txBody>
          <a:bodyPr wrap="square" lIns="0" tIns="0" rIns="0" bIns="0" rtlCol="0" anchor="t"/>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2023-08-09T07:07:22Z</dcterms:created>
  <dcterms:modified xsi:type="dcterms:W3CDTF">2023-08-09T07:07:22Z</dcterms:modified>
</cp:coreProperties>
</file>